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6"/>
  </p:notesMasterIdLst>
  <p:sldIdLst>
    <p:sldId id="258" r:id="rId5"/>
    <p:sldId id="288" r:id="rId6"/>
    <p:sldId id="289" r:id="rId7"/>
    <p:sldId id="290" r:id="rId8"/>
    <p:sldId id="291" r:id="rId9"/>
    <p:sldId id="292" r:id="rId10"/>
    <p:sldId id="275" r:id="rId11"/>
    <p:sldId id="276" r:id="rId12"/>
    <p:sldId id="278" r:id="rId13"/>
    <p:sldId id="265" r:id="rId14"/>
    <p:sldId id="266" r:id="rId15"/>
    <p:sldId id="284" r:id="rId16"/>
    <p:sldId id="267" r:id="rId17"/>
    <p:sldId id="280" r:id="rId18"/>
    <p:sldId id="281" r:id="rId19"/>
    <p:sldId id="285" r:id="rId20"/>
    <p:sldId id="282" r:id="rId21"/>
    <p:sldId id="268" r:id="rId22"/>
    <p:sldId id="286" r:id="rId23"/>
    <p:sldId id="293" r:id="rId24"/>
    <p:sldId id="273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AC6"/>
    <a:srgbClr val="C80000"/>
    <a:srgbClr val="0B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06" autoAdjust="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C301C-7ED8-4760-9EBF-C2D30CD84CD4}" type="datetimeFigureOut">
              <a:rPr lang="nl-NL" smtClean="0"/>
              <a:pPr/>
              <a:t>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223D4-EDC5-4B9E-9AEF-AE9DF888A6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94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49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185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095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787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95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62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66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1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543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4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883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693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272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belangrijk om de verbinding met de faculteit techniek uit te bouwen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223D4-EDC5-4B9E-9AEF-AE9DF888A6AF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45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titeldia MET FOTO SMAL N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422700" y="6377050"/>
            <a:ext cx="3279775" cy="215444"/>
          </a:xfrm>
        </p:spPr>
        <p:txBody>
          <a:bodyPr anchor="b">
            <a:spAutoFit/>
          </a:bodyPr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9104" name="Rectangle 1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440000" y="1620000"/>
            <a:ext cx="7058300" cy="504255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300" b="1" baseline="0">
                <a:solidFill>
                  <a:srgbClr val="E118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l-NL" noProof="0" smtClean="0"/>
              <a:t>Klik om een titel te maken</a:t>
            </a:r>
          </a:p>
        </p:txBody>
      </p:sp>
      <p:cxnSp>
        <p:nvCxnSpPr>
          <p:cNvPr id="3" name="Rechte verbindingslijn 2"/>
          <p:cNvCxnSpPr/>
          <p:nvPr/>
        </p:nvCxnSpPr>
        <p:spPr bwMode="auto">
          <a:xfrm>
            <a:off x="-1" y="836712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6147175" y="3780000"/>
            <a:ext cx="2340259" cy="459090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 smtClean="0"/>
              <a:t>Klik om een ondertitel te maken</a:t>
            </a:r>
            <a:endParaRPr lang="nl-NL"/>
          </a:p>
        </p:txBody>
      </p:sp>
      <p:sp>
        <p:nvSpPr>
          <p:cNvPr id="10" name="Rechthoek 9"/>
          <p:cNvSpPr/>
          <p:nvPr userDrawn="1"/>
        </p:nvSpPr>
        <p:spPr bwMode="auto">
          <a:xfrm>
            <a:off x="6102170" y="278650"/>
            <a:ext cx="247527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1" name="Afbeelding 10" descr="logoNLl-transpara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13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037384" y="908720"/>
            <a:ext cx="673229" cy="536825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439999" y="900000"/>
            <a:ext cx="6417365" cy="536825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756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titeldia zonder vlakk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0000" y="1620000"/>
            <a:ext cx="7090225" cy="5047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nl-NL" smtClean="0"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1440000" y="2160000"/>
            <a:ext cx="2268000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794389" y="2160000"/>
            <a:ext cx="2268000" cy="15732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147175" y="2160000"/>
            <a:ext cx="2385265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r>
              <a:rPr lang="nl-NL" smtClean="0"/>
              <a:t> Klik om afbeelding in te voegen</a:t>
            </a:r>
            <a:endParaRPr lang="nl-NL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6125227" y="3776399"/>
            <a:ext cx="2392471" cy="687715"/>
          </a:xfrm>
        </p:spPr>
        <p:txBody>
          <a:bodyPr/>
          <a:lstStyle>
            <a:lvl1pPr marL="0" indent="0" algn="ctr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Klik om tekst toe te voegen </a:t>
            </a:r>
          </a:p>
        </p:txBody>
      </p:sp>
      <p:pic>
        <p:nvPicPr>
          <p:cNvPr id="12" name="Afbeelding 11" descr="logoNLl-transpara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27190" cy="504701"/>
          </a:xfrm>
        </p:spPr>
        <p:txBody>
          <a:bodyPr/>
          <a:lstStyle>
            <a:lvl1pPr>
              <a:defRPr baseline="0">
                <a:solidFill>
                  <a:srgbClr val="E11837"/>
                </a:solidFill>
              </a:defRPr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440000" y="1620000"/>
            <a:ext cx="7110789" cy="3744215"/>
          </a:xfrm>
        </p:spPr>
        <p:txBody>
          <a:bodyPr/>
          <a:lstStyle>
            <a:lvl1pPr marL="355600" indent="-355600">
              <a:defRPr sz="2800">
                <a:latin typeface="Arial" pitchFamily="34" charset="0"/>
                <a:cs typeface="Arial" pitchFamily="34" charset="0"/>
              </a:defRPr>
            </a:lvl1pPr>
            <a:lvl2pPr marL="712788" indent="-357188">
              <a:defRPr sz="2400" b="0"/>
            </a:lvl2pPr>
            <a:lvl3pPr marL="985838" indent="-273050">
              <a:defRPr sz="2000" b="0"/>
            </a:lvl3pPr>
            <a:lvl4pPr marL="1341438" indent="-260350">
              <a:defRPr/>
            </a:lvl4pPr>
            <a:lvl5pPr marL="1614488" indent="-273050">
              <a:defRPr/>
            </a:lvl5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2001662" y="6360100"/>
            <a:ext cx="2895600" cy="337581"/>
          </a:xfrm>
        </p:spPr>
        <p:txBody>
          <a:bodyPr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1440938" y="6360100"/>
            <a:ext cx="459114" cy="337581"/>
          </a:xfrm>
        </p:spPr>
        <p:txBody>
          <a:bodyPr/>
          <a:lstStyle>
            <a:lvl1pPr algn="l"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logoNLl-transparan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5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4464115"/>
            <a:ext cx="7118068" cy="85509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440000" y="2906713"/>
            <a:ext cx="7118068" cy="1440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 descr="logoNLl-transparan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0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875" y="900000"/>
            <a:ext cx="7079738" cy="50470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439998" y="1620000"/>
            <a:ext cx="3420000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/>
            </a:lvl4pPr>
            <a:lvl5pPr marL="903288" indent="-1905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039999" y="1620000"/>
            <a:ext cx="3447435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 b="0"/>
            </a:lvl4pPr>
            <a:lvl5pPr marL="903288" indent="-190500">
              <a:defRPr sz="1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3615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54700" y="900000"/>
            <a:ext cx="7122745" cy="64393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454700" y="1577779"/>
            <a:ext cx="3432336" cy="5010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54700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153892" y="1580118"/>
            <a:ext cx="3423554" cy="49873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53891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54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861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88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25038" y="900000"/>
            <a:ext cx="2040477" cy="78315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575050" y="900000"/>
            <a:ext cx="5111750" cy="5235516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600" b="0"/>
            </a:lvl4pPr>
            <a:lvl5pPr>
              <a:defRPr sz="14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25038" y="1853825"/>
            <a:ext cx="2064227" cy="4272340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47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7913" y="4349350"/>
            <a:ext cx="7039522" cy="566739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Klik om een titel te maken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1439999" y="900000"/>
            <a:ext cx="7047435" cy="343196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om een afbeelding toe te 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47912" y="4964906"/>
            <a:ext cx="7069787" cy="319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tekst toe te voegen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87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52750" y="900000"/>
            <a:ext cx="7162800" cy="50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een titel te maken</a:t>
            </a:r>
            <a:endParaRPr lang="nl-NL" smtClean="0"/>
          </a:p>
        </p:txBody>
      </p:sp>
      <p:sp>
        <p:nvSpPr>
          <p:cNvPr id="8808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938" y="1620000"/>
            <a:ext cx="7162800" cy="370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8810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5695" y="6381751"/>
            <a:ext cx="3491346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kumimoji="1" sz="1000" b="0">
                <a:solidFill>
                  <a:srgbClr val="0B1A5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810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05314" y="6381751"/>
            <a:ext cx="556396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lnSpc>
                <a:spcPct val="100000"/>
              </a:lnSpc>
              <a:defRPr kumimoji="1" lang="nl-NL" sz="1000" b="0" kern="1200" smtClean="0">
                <a:solidFill>
                  <a:srgbClr val="0B1A5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1DD61F2-1B46-4395-9E9C-1ED1DF9C4869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364215"/>
            <a:ext cx="1427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60717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 descr="logoNLl-transparant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048000" y="180000"/>
            <a:ext cx="2520280" cy="5054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nl-NL" sz="2600" b="1" baseline="0" smtClean="0">
          <a:solidFill>
            <a:srgbClr val="E1183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60000"/>
        <a:buFont typeface="Wingdings" pitchFamily="2" charset="2"/>
        <a:buChar char="l"/>
        <a:defRPr sz="2600" b="1">
          <a:solidFill>
            <a:srgbClr val="0B1A58"/>
          </a:solidFill>
          <a:latin typeface="Arial" pitchFamily="34" charset="0"/>
          <a:ea typeface="+mn-ea"/>
          <a:cs typeface="Arial" pitchFamily="34" charset="0"/>
        </a:defRPr>
      </a:lvl1pPr>
      <a:lvl2pPr marL="712788" indent="-357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300" b="1">
          <a:solidFill>
            <a:srgbClr val="0B1A58"/>
          </a:solidFill>
          <a:latin typeface="Arial" pitchFamily="34" charset="0"/>
          <a:cs typeface="Arial" pitchFamily="34" charset="0"/>
        </a:defRPr>
      </a:lvl2pPr>
      <a:lvl3pPr marL="985838" indent="-2730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90000"/>
        <a:buFont typeface="Arial" pitchFamily="34" charset="0"/>
        <a:buChar char="•"/>
        <a:defRPr sz="2000" b="1">
          <a:solidFill>
            <a:srgbClr val="0B1A58"/>
          </a:solidFill>
          <a:latin typeface="Arial" pitchFamily="34" charset="0"/>
          <a:cs typeface="Arial" pitchFamily="34" charset="0"/>
        </a:defRPr>
      </a:lvl3pPr>
      <a:lvl4pPr marL="1258888" indent="-2730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rgbClr val="0B1A58"/>
          </a:solidFill>
          <a:latin typeface="Arial" pitchFamily="34" charset="0"/>
          <a:cs typeface="Arial" pitchFamily="34" charset="0"/>
        </a:defRPr>
      </a:lvl4pPr>
      <a:lvl5pPr marL="1520825" indent="-2619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l"/>
        <a:defRPr sz="1400">
          <a:solidFill>
            <a:srgbClr val="0B1A58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n.nl/onderzoek/kennismaken/duurzame-zorg/lectoraa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 sz="quarter"/>
          </p:nvPr>
        </p:nvSpPr>
        <p:spPr>
          <a:xfrm>
            <a:off x="0" y="764704"/>
            <a:ext cx="8964488" cy="10081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2000" dirty="0" smtClean="0"/>
              <a:t>Cruciale momenten in de palliatieve </a:t>
            </a:r>
            <a:r>
              <a:rPr lang="nl-NL" sz="2000" dirty="0" smtClean="0"/>
              <a:t>zorg </a:t>
            </a:r>
            <a:br>
              <a:rPr lang="nl-NL" sz="2000" dirty="0" smtClean="0"/>
            </a:br>
            <a:r>
              <a:rPr lang="nl-NL" sz="2000" dirty="0" smtClean="0"/>
              <a:t>Een voorbeeld van een studentonderzoek</a:t>
            </a:r>
            <a:endParaRPr lang="nl-NL" sz="2000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4294967295"/>
          </p:nvPr>
        </p:nvSpPr>
        <p:spPr>
          <a:xfrm>
            <a:off x="4716016" y="3924016"/>
            <a:ext cx="3744243" cy="873136"/>
          </a:xfrm>
        </p:spPr>
        <p:txBody>
          <a:bodyPr/>
          <a:lstStyle/>
          <a:p>
            <a:pPr algn="r">
              <a:buNone/>
            </a:pPr>
            <a:r>
              <a:rPr lang="nl-NL" sz="1600" dirty="0" smtClean="0"/>
              <a:t>Dr. Els M.L. Verschuur</a:t>
            </a:r>
          </a:p>
          <a:p>
            <a:pPr algn="r">
              <a:buNone/>
            </a:pPr>
            <a:r>
              <a:rPr lang="nl-NL" sz="1600" dirty="0" err="1" smtClean="0"/>
              <a:t>Invitational</a:t>
            </a:r>
            <a:r>
              <a:rPr lang="nl-NL" sz="1600" dirty="0" smtClean="0"/>
              <a:t> Conference </a:t>
            </a:r>
            <a:r>
              <a:rPr lang="nl-NL" sz="1600" dirty="0" smtClean="0"/>
              <a:t>NPZZG</a:t>
            </a:r>
            <a:endParaRPr lang="nl-NL" sz="1600" dirty="0" smtClean="0"/>
          </a:p>
          <a:p>
            <a:pPr algn="r">
              <a:buNone/>
            </a:pPr>
            <a:r>
              <a:rPr lang="nl-NL" sz="1600" dirty="0" smtClean="0"/>
              <a:t>Nijmegen, </a:t>
            </a:r>
            <a:r>
              <a:rPr lang="nl-NL" sz="1600" dirty="0" smtClean="0"/>
              <a:t>13 juni </a:t>
            </a:r>
            <a:r>
              <a:rPr lang="nl-NL" sz="1600" dirty="0" smtClean="0"/>
              <a:t>2017</a:t>
            </a:r>
            <a:endParaRPr lang="nl-NL" sz="1600" dirty="0"/>
          </a:p>
          <a:p>
            <a:pPr algn="ctr">
              <a:buNone/>
            </a:pPr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650" y="773705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3"/>
          <p:cNvSpPr txBox="1"/>
          <p:nvPr/>
        </p:nvSpPr>
        <p:spPr>
          <a:xfrm>
            <a:off x="7236296" y="6309320"/>
            <a:ext cx="12424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b="1" dirty="0" smtClean="0">
                <a:solidFill>
                  <a:srgbClr val="C80000"/>
                </a:solidFill>
              </a:rPr>
              <a:t>Innovatie in de Care</a:t>
            </a:r>
            <a:endParaRPr lang="nl-NL" sz="1100" b="1" dirty="0">
              <a:solidFill>
                <a:srgbClr val="C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 van onderzoek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beschrijvend kwantitatief</a:t>
            </a:r>
          </a:p>
          <a:p>
            <a:r>
              <a:rPr lang="nl-NL" dirty="0" smtClean="0"/>
              <a:t>alle (wijk)verpleegkundigen van </a:t>
            </a:r>
            <a:r>
              <a:rPr lang="nl-NL" dirty="0" smtClean="0"/>
              <a:t>2 thuiszorgorganisaties binnen NPZZG</a:t>
            </a:r>
            <a:endParaRPr lang="nl-NL" dirty="0" smtClean="0"/>
          </a:p>
          <a:p>
            <a:r>
              <a:rPr lang="nl-NL" dirty="0" smtClean="0"/>
              <a:t>eenmalige (digitale) vragenlijst</a:t>
            </a:r>
          </a:p>
          <a:p>
            <a:r>
              <a:rPr lang="nl-NL" dirty="0" smtClean="0"/>
              <a:t>analyse: </a:t>
            </a:r>
          </a:p>
          <a:p>
            <a:pPr lvl="1"/>
            <a:r>
              <a:rPr lang="nl-NL" dirty="0" smtClean="0"/>
              <a:t>gesloten vragen: beschrijvende statistiek</a:t>
            </a:r>
          </a:p>
          <a:p>
            <a:pPr lvl="1"/>
            <a:r>
              <a:rPr lang="nl-NL" dirty="0" smtClean="0"/>
              <a:t>open vragen: handmatig</a:t>
            </a:r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(1)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n=20 (wijk)verpleegkundigen</a:t>
            </a:r>
          </a:p>
          <a:p>
            <a:r>
              <a:rPr lang="nl-NL" dirty="0" smtClean="0"/>
              <a:t>man/vrouw: 0/20</a:t>
            </a:r>
          </a:p>
          <a:p>
            <a:r>
              <a:rPr lang="nl-NL" dirty="0" smtClean="0"/>
              <a:t>leeftijd:</a:t>
            </a:r>
          </a:p>
          <a:p>
            <a:pPr lvl="1"/>
            <a:r>
              <a:rPr lang="nl-NL" dirty="0" smtClean="0"/>
              <a:t>gemiddeld: 42 ± 11 jaar</a:t>
            </a:r>
          </a:p>
          <a:p>
            <a:pPr lvl="1"/>
            <a:r>
              <a:rPr lang="nl-NL" dirty="0" smtClean="0"/>
              <a:t>min. - max.: 26 - 57,5</a:t>
            </a:r>
          </a:p>
          <a:p>
            <a:r>
              <a:rPr lang="nl-NL" dirty="0" smtClean="0"/>
              <a:t>jaren werkzaam in thuiszorg:</a:t>
            </a:r>
          </a:p>
          <a:p>
            <a:pPr lvl="1"/>
            <a:r>
              <a:rPr lang="nl-NL" dirty="0" smtClean="0"/>
              <a:t>gemiddeld: 11 ± 8,6 jaar</a:t>
            </a:r>
          </a:p>
          <a:p>
            <a:pPr lvl="1"/>
            <a:r>
              <a:rPr lang="nl-NL" dirty="0" smtClean="0"/>
              <a:t>min.- max.: 1 - 28</a:t>
            </a:r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</a:t>
            </a:r>
            <a:r>
              <a:rPr lang="nl-NL" dirty="0" smtClean="0"/>
              <a:t>ruciale momenten contact door VP:</a:t>
            </a:r>
          </a:p>
          <a:p>
            <a:r>
              <a:rPr lang="nl-NL" dirty="0" smtClean="0"/>
              <a:t>fysieke problemen/complicaties:</a:t>
            </a:r>
          </a:p>
          <a:p>
            <a:pPr lvl="1"/>
            <a:r>
              <a:rPr lang="nl-NL" dirty="0" smtClean="0"/>
              <a:t>pijn</a:t>
            </a:r>
          </a:p>
          <a:p>
            <a:pPr lvl="1"/>
            <a:r>
              <a:rPr lang="nl-NL" dirty="0" smtClean="0"/>
              <a:t>dyspnoe</a:t>
            </a:r>
          </a:p>
          <a:p>
            <a:pPr lvl="1"/>
            <a:r>
              <a:rPr lang="nl-NL" dirty="0" smtClean="0"/>
              <a:t>verward/onrust</a:t>
            </a:r>
          </a:p>
          <a:p>
            <a:r>
              <a:rPr lang="nl-NL" dirty="0" smtClean="0"/>
              <a:t>samenwerkingsaspecten:</a:t>
            </a:r>
          </a:p>
          <a:p>
            <a:pPr lvl="1"/>
            <a:r>
              <a:rPr lang="nl-NL" dirty="0" smtClean="0"/>
              <a:t>afstemming zorg na diagnose</a:t>
            </a:r>
          </a:p>
          <a:p>
            <a:pPr lvl="1"/>
            <a:r>
              <a:rPr lang="nl-NL" dirty="0" smtClean="0"/>
              <a:t>geen beleids-/zorgplan</a:t>
            </a:r>
          </a:p>
          <a:p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0000"/>
            <a:ext cx="7595590" cy="504701"/>
          </a:xfrm>
        </p:spPr>
        <p:txBody>
          <a:bodyPr/>
          <a:lstStyle/>
          <a:p>
            <a:r>
              <a:rPr lang="nl-NL" dirty="0" smtClean="0"/>
              <a:t>Contact initiatief </a:t>
            </a:r>
            <a:r>
              <a:rPr lang="nl-NL" dirty="0"/>
              <a:t>bij (</a:t>
            </a:r>
            <a:r>
              <a:rPr lang="nl-NL" dirty="0" smtClean="0"/>
              <a:t>wijk)verpleegkundige (</a:t>
            </a:r>
            <a:r>
              <a:rPr lang="nl-NL" dirty="0"/>
              <a:t>1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0">
              <a:buNone/>
            </a:pPr>
            <a:endParaRPr lang="nl-NL" dirty="0" smtClean="0"/>
          </a:p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93699"/>
              </p:ext>
            </p:extLst>
          </p:nvPr>
        </p:nvGraphicFramePr>
        <p:xfrm>
          <a:off x="843984" y="1620000"/>
          <a:ext cx="7723206" cy="3661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4"/>
                <a:gridCol w="2394612"/>
              </a:tblGrid>
              <a:tr h="364845">
                <a:tc>
                  <a:txBody>
                    <a:bodyPr/>
                    <a:lstStyle/>
                    <a:p>
                      <a:r>
                        <a:rPr lang="nl-NL" dirty="0" smtClean="0"/>
                        <a:t>Contact</a:t>
                      </a:r>
                      <a:r>
                        <a:rPr lang="nl-NL" baseline="0" dirty="0" smtClean="0"/>
                        <a:t> met; n (%); meerdere antwoorden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huisarts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medisch specialist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err="1" smtClean="0"/>
                        <a:t>verpl</a:t>
                      </a:r>
                      <a:r>
                        <a:rPr lang="nl-NL" baseline="0" dirty="0" smtClean="0"/>
                        <a:t>./ VS eigen organisatie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err="1" smtClean="0"/>
                        <a:t>verpl</a:t>
                      </a:r>
                      <a:r>
                        <a:rPr lang="nl-NL" baseline="0" dirty="0" smtClean="0"/>
                        <a:t>./ VS andere organisatie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19 (95)</a:t>
                      </a:r>
                    </a:p>
                    <a:p>
                      <a:pPr algn="ctr"/>
                      <a:r>
                        <a:rPr lang="nl-NL" dirty="0" smtClean="0"/>
                        <a:t>1 (5)</a:t>
                      </a:r>
                    </a:p>
                    <a:p>
                      <a:pPr algn="ctr"/>
                      <a:r>
                        <a:rPr lang="nl-NL" dirty="0" smtClean="0"/>
                        <a:t>  8 (40)</a:t>
                      </a:r>
                    </a:p>
                    <a:p>
                      <a:pPr algn="ctr"/>
                      <a:r>
                        <a:rPr lang="nl-NL" dirty="0" smtClean="0"/>
                        <a:t>1 (5)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Welk</a:t>
                      </a:r>
                      <a:r>
                        <a:rPr lang="nl-NL" baseline="0" dirty="0" smtClean="0"/>
                        <a:t> moment;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tijdens het cruciale moment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dezelfde dag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dezelfde week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15</a:t>
                      </a:r>
                      <a:r>
                        <a:rPr lang="nl-NL" baseline="0" dirty="0" smtClean="0"/>
                        <a:t> (75)</a:t>
                      </a:r>
                    </a:p>
                    <a:p>
                      <a:pPr algn="ctr"/>
                      <a:r>
                        <a:rPr lang="nl-NL" baseline="0" dirty="0" smtClean="0"/>
                        <a:t> 4 (20)</a:t>
                      </a:r>
                    </a:p>
                    <a:p>
                      <a:pPr algn="ctr"/>
                      <a:r>
                        <a:rPr lang="nl-NL" baseline="0" dirty="0" smtClean="0"/>
                        <a:t>1 (5)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Hoe;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Telefonisch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20</a:t>
                      </a:r>
                      <a:r>
                        <a:rPr lang="nl-NL" baseline="0" dirty="0" smtClean="0"/>
                        <a:t> (100)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Direct</a:t>
                      </a:r>
                      <a:r>
                        <a:rPr lang="nl-NL" baseline="0" dirty="0" smtClean="0"/>
                        <a:t> contact; ja/nee; n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</a:t>
                      </a:r>
                      <a:r>
                        <a:rPr lang="nl-NL" baseline="0" dirty="0" smtClean="0"/>
                        <a:t> (95) / 1 (5)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5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0000"/>
            <a:ext cx="7595590" cy="504701"/>
          </a:xfrm>
        </p:spPr>
        <p:txBody>
          <a:bodyPr/>
          <a:lstStyle/>
          <a:p>
            <a:r>
              <a:rPr lang="nl-NL" dirty="0" smtClean="0"/>
              <a:t>Contact initiatief </a:t>
            </a:r>
            <a:r>
              <a:rPr lang="nl-NL" dirty="0"/>
              <a:t>bij (</a:t>
            </a:r>
            <a:r>
              <a:rPr lang="nl-NL" dirty="0" smtClean="0"/>
              <a:t>wijk)verpleegkundige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0">
              <a:buNone/>
            </a:pPr>
            <a:endParaRPr lang="nl-NL" dirty="0" smtClean="0"/>
          </a:p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70566"/>
              </p:ext>
            </p:extLst>
          </p:nvPr>
        </p:nvGraphicFramePr>
        <p:xfrm>
          <a:off x="843984" y="1620000"/>
          <a:ext cx="7723206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4"/>
                <a:gridCol w="2394612"/>
              </a:tblGrid>
              <a:tr h="364845">
                <a:tc>
                  <a:txBody>
                    <a:bodyPr/>
                    <a:lstStyle/>
                    <a:p>
                      <a:r>
                        <a:rPr lang="nl-NL" dirty="0" smtClean="0"/>
                        <a:t>Tevreden over contact;</a:t>
                      </a:r>
                      <a:r>
                        <a:rPr lang="nl-NL" baseline="0" dirty="0" smtClean="0"/>
                        <a:t> n (%)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zeer ontevreden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ontevreden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tevreden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zeer tevreden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4 (20)</a:t>
                      </a:r>
                    </a:p>
                    <a:p>
                      <a:pPr algn="ctr"/>
                      <a:r>
                        <a:rPr lang="nl-NL" dirty="0" smtClean="0"/>
                        <a:t>2 (10)</a:t>
                      </a:r>
                    </a:p>
                    <a:p>
                      <a:pPr algn="ctr"/>
                      <a:r>
                        <a:rPr lang="nl-NL" dirty="0" smtClean="0"/>
                        <a:t>7 (35)</a:t>
                      </a:r>
                    </a:p>
                    <a:p>
                      <a:pPr algn="ctr"/>
                      <a:r>
                        <a:rPr lang="nl-NL" dirty="0" smtClean="0"/>
                        <a:t>7 (35)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Nieuwe afspraak na 1</a:t>
                      </a:r>
                      <a:r>
                        <a:rPr lang="nl-NL" baseline="30000" dirty="0" smtClean="0"/>
                        <a:t>e</a:t>
                      </a:r>
                      <a:r>
                        <a:rPr lang="nl-NL" dirty="0" smtClean="0"/>
                        <a:t> contact</a:t>
                      </a:r>
                      <a:r>
                        <a:rPr lang="nl-NL" baseline="0" dirty="0" smtClean="0"/>
                        <a:t>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ja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17</a:t>
                      </a:r>
                      <a:r>
                        <a:rPr lang="nl-NL" baseline="0" dirty="0" smtClean="0"/>
                        <a:t> (85)</a:t>
                      </a:r>
                    </a:p>
                    <a:p>
                      <a:pPr algn="ctr"/>
                      <a:r>
                        <a:rPr lang="nl-NL" baseline="0" dirty="0" smtClean="0"/>
                        <a:t> 3 (15)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Overleg pat. + naaste;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dat</a:t>
                      </a:r>
                      <a:r>
                        <a:rPr lang="nl-NL" baseline="0" dirty="0" smtClean="0"/>
                        <a:t> contact wordt opgenomen; ja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waarom contact wordt opgenomen; ja</a:t>
                      </a:r>
                      <a:endParaRPr lang="nl-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20</a:t>
                      </a:r>
                      <a:r>
                        <a:rPr lang="nl-NL" baseline="0" dirty="0" smtClean="0"/>
                        <a:t> (100)</a:t>
                      </a:r>
                    </a:p>
                    <a:p>
                      <a:pPr algn="ctr"/>
                      <a:r>
                        <a:rPr lang="nl-NL" baseline="0" dirty="0" smtClean="0"/>
                        <a:t>20 (100)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0000"/>
            <a:ext cx="7595590" cy="504701"/>
          </a:xfrm>
        </p:spPr>
        <p:txBody>
          <a:bodyPr/>
          <a:lstStyle/>
          <a:p>
            <a:r>
              <a:rPr lang="nl-NL" dirty="0" smtClean="0"/>
              <a:t>Contact initiatief </a:t>
            </a:r>
            <a:r>
              <a:rPr lang="nl-NL" dirty="0"/>
              <a:t>bij (</a:t>
            </a:r>
            <a:r>
              <a:rPr lang="nl-NL" dirty="0" smtClean="0"/>
              <a:t>wijk)verpleegkundige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0">
              <a:buNone/>
            </a:pPr>
            <a:endParaRPr lang="nl-NL" dirty="0" smtClean="0"/>
          </a:p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37844"/>
              </p:ext>
            </p:extLst>
          </p:nvPr>
        </p:nvGraphicFramePr>
        <p:xfrm>
          <a:off x="843984" y="1620000"/>
          <a:ext cx="7723206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4"/>
                <a:gridCol w="2394612"/>
              </a:tblGrid>
              <a:tr h="364845">
                <a:tc>
                  <a:txBody>
                    <a:bodyPr/>
                    <a:lstStyle/>
                    <a:p>
                      <a:r>
                        <a:rPr lang="nl-NL" dirty="0" smtClean="0"/>
                        <a:t>Moeilijk om contact op te nemen; n (%); nee</a:t>
                      </a:r>
                      <a:endParaRPr lang="nl-NL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(100)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Boodschap goed overbrengen; </a:t>
                      </a:r>
                      <a:r>
                        <a:rPr lang="nl-NL" baseline="0" dirty="0" smtClean="0"/>
                        <a:t>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ja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17</a:t>
                      </a:r>
                      <a:r>
                        <a:rPr lang="nl-NL" baseline="0" dirty="0" smtClean="0"/>
                        <a:t> (85)</a:t>
                      </a:r>
                    </a:p>
                    <a:p>
                      <a:pPr algn="ctr"/>
                      <a:r>
                        <a:rPr lang="nl-NL" baseline="0" dirty="0" smtClean="0"/>
                        <a:t> 3 (15)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Gebruik methodiek / techniek*;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ja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7</a:t>
                      </a:r>
                      <a:r>
                        <a:rPr lang="nl-NL" baseline="0" dirty="0" smtClean="0"/>
                        <a:t> (35)</a:t>
                      </a:r>
                    </a:p>
                    <a:p>
                      <a:pPr algn="ctr"/>
                      <a:r>
                        <a:rPr lang="nl-NL" baseline="0" dirty="0" smtClean="0"/>
                        <a:t>13 (65)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629971" y="4187847"/>
            <a:ext cx="7144905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sz="1600" dirty="0" smtClean="0"/>
              <a:t>RSVP = </a:t>
            </a:r>
            <a:r>
              <a:rPr lang="nl-NL" sz="1600" dirty="0" err="1" smtClean="0"/>
              <a:t>reason</a:t>
            </a:r>
            <a:r>
              <a:rPr lang="nl-NL" sz="1600" dirty="0" smtClean="0"/>
              <a:t>, story, </a:t>
            </a:r>
            <a:r>
              <a:rPr lang="nl-NL" sz="1600" dirty="0" err="1" smtClean="0"/>
              <a:t>vital</a:t>
            </a:r>
            <a:r>
              <a:rPr lang="nl-NL" sz="1600" dirty="0" smtClean="0"/>
              <a:t> </a:t>
            </a:r>
            <a:r>
              <a:rPr lang="nl-NL" sz="1600" dirty="0" err="1" smtClean="0"/>
              <a:t>signs</a:t>
            </a:r>
            <a:r>
              <a:rPr lang="nl-NL" sz="1600" dirty="0" smtClean="0"/>
              <a:t>, plan</a:t>
            </a:r>
          </a:p>
          <a:p>
            <a:r>
              <a:rPr lang="nl-NL" sz="1600" dirty="0"/>
              <a:t>P</a:t>
            </a:r>
            <a:r>
              <a:rPr lang="nl-NL" sz="1600" dirty="0" smtClean="0"/>
              <a:t>alliatief redeneren</a:t>
            </a:r>
          </a:p>
          <a:p>
            <a:r>
              <a:rPr lang="nl-NL" sz="1600" dirty="0" smtClean="0"/>
              <a:t>SOAP = subjectief, objectief, analyse, plan</a:t>
            </a:r>
          </a:p>
          <a:p>
            <a:r>
              <a:rPr lang="nl-NL" sz="1600" dirty="0" smtClean="0"/>
              <a:t>SFMPC = somatisch, functioneel, maatschappelijk, psychisch, communicatie</a:t>
            </a:r>
            <a:endParaRPr lang="en-US" sz="1600" dirty="0"/>
          </a:p>
        </p:txBody>
      </p:sp>
      <p:sp>
        <p:nvSpPr>
          <p:cNvPr id="6" name="Tekstvak 5"/>
          <p:cNvSpPr txBox="1"/>
          <p:nvPr/>
        </p:nvSpPr>
        <p:spPr>
          <a:xfrm>
            <a:off x="1338251" y="422005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</a:t>
            </a:r>
            <a:r>
              <a:rPr lang="nl-NL" dirty="0" smtClean="0"/>
              <a:t>ruciale momenten contact door anderen:</a:t>
            </a:r>
          </a:p>
          <a:p>
            <a:r>
              <a:rPr lang="nl-NL" dirty="0" smtClean="0"/>
              <a:t>afstemming HA</a:t>
            </a:r>
          </a:p>
          <a:p>
            <a:r>
              <a:rPr lang="nl-NL" dirty="0" smtClean="0"/>
              <a:t>pijn</a:t>
            </a:r>
          </a:p>
          <a:p>
            <a:r>
              <a:rPr lang="nl-NL" dirty="0" smtClean="0"/>
              <a:t>overbelaste mantelzorger</a:t>
            </a:r>
          </a:p>
          <a:p>
            <a:r>
              <a:rPr lang="nl-NL" dirty="0" smtClean="0"/>
              <a:t>beperkte overdracht</a:t>
            </a:r>
          </a:p>
          <a:p>
            <a:r>
              <a:rPr lang="nl-NL" dirty="0" smtClean="0"/>
              <a:t>verandering in (wond)beleid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00000"/>
            <a:ext cx="7595590" cy="504701"/>
          </a:xfrm>
        </p:spPr>
        <p:txBody>
          <a:bodyPr/>
          <a:lstStyle/>
          <a:p>
            <a:r>
              <a:rPr lang="nl-NL" dirty="0" smtClean="0"/>
              <a:t>Initiatief contact verwacht van andere beroepsbeoefenaar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0">
              <a:buNone/>
            </a:pPr>
            <a:endParaRPr lang="nl-NL" dirty="0" smtClean="0"/>
          </a:p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36814"/>
              </p:ext>
            </p:extLst>
          </p:nvPr>
        </p:nvGraphicFramePr>
        <p:xfrm>
          <a:off x="1133791" y="1620000"/>
          <a:ext cx="7723206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594"/>
                <a:gridCol w="2394612"/>
              </a:tblGrid>
              <a:tr h="1728560">
                <a:tc>
                  <a:txBody>
                    <a:bodyPr/>
                    <a:lstStyle/>
                    <a:p>
                      <a:r>
                        <a:rPr lang="nl-NL" dirty="0" smtClean="0"/>
                        <a:t>Contact door;</a:t>
                      </a:r>
                      <a:r>
                        <a:rPr lang="nl-NL" baseline="0" dirty="0" smtClean="0"/>
                        <a:t> n (%); meerdere antwoorden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geen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huisarts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smtClean="0"/>
                        <a:t>medisch specialist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err="1" smtClean="0"/>
                        <a:t>verpl</a:t>
                      </a:r>
                      <a:r>
                        <a:rPr lang="nl-NL" baseline="0" dirty="0" smtClean="0"/>
                        <a:t>./VS eigen organisatie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baseline="0" dirty="0" err="1" smtClean="0"/>
                        <a:t>Verpl</a:t>
                      </a:r>
                      <a:r>
                        <a:rPr lang="nl-NL" baseline="0" dirty="0" smtClean="0"/>
                        <a:t>./VS andere organisatie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dirty="0" smtClean="0"/>
                        <a:t>  5 (25)</a:t>
                      </a:r>
                    </a:p>
                    <a:p>
                      <a:pPr algn="ctr"/>
                      <a:r>
                        <a:rPr lang="nl-NL" dirty="0" smtClean="0"/>
                        <a:t>  8 (40)</a:t>
                      </a:r>
                    </a:p>
                    <a:p>
                      <a:pPr algn="ctr"/>
                      <a:r>
                        <a:rPr lang="nl-NL" dirty="0" smtClean="0"/>
                        <a:t>  3 (15)</a:t>
                      </a:r>
                    </a:p>
                    <a:p>
                      <a:pPr algn="ctr"/>
                      <a:r>
                        <a:rPr lang="nl-NL" dirty="0" smtClean="0"/>
                        <a:t>  3 (15)</a:t>
                      </a:r>
                    </a:p>
                    <a:p>
                      <a:pPr algn="ctr"/>
                      <a:r>
                        <a:rPr lang="nl-NL" dirty="0" smtClean="0"/>
                        <a:t>1 (5)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Reden bekend waarom geen contact is opgenomen</a:t>
                      </a:r>
                      <a:r>
                        <a:rPr lang="nl-NL" baseline="0" dirty="0" smtClean="0"/>
                        <a:t>; n (%)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ja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baseline="0" dirty="0" smtClean="0"/>
                        <a:t>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/>
                    </a:p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baseline="0" dirty="0" smtClean="0"/>
                        <a:t>  2 (10)</a:t>
                      </a:r>
                    </a:p>
                    <a:p>
                      <a:pPr algn="ctr"/>
                      <a:r>
                        <a:rPr lang="nl-NL" baseline="0" dirty="0" smtClean="0"/>
                        <a:t> 18 (90)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Contact uiteindelijk</a:t>
                      </a:r>
                      <a:r>
                        <a:rPr lang="nl-NL" baseline="0" dirty="0" smtClean="0"/>
                        <a:t> wel; n (%</a:t>
                      </a:r>
                      <a:r>
                        <a:rPr lang="nl-NL" dirty="0" smtClean="0"/>
                        <a:t>); ja/nee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dirty="0" smtClean="0"/>
                        <a:t>Indien ja (n=13), door: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nl-NL" dirty="0" smtClean="0"/>
                        <a:t>Verpleegkundige</a:t>
                      </a:r>
                      <a:r>
                        <a:rPr lang="nl-NL" baseline="0" dirty="0" smtClean="0"/>
                        <a:t> zelf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nl-NL" baseline="0" dirty="0" smtClean="0"/>
                        <a:t>Andere beroepsbeoefenaar</a:t>
                      </a:r>
                      <a:endParaRPr lang="nl-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 (65) / 7 (35)</a:t>
                      </a:r>
                    </a:p>
                    <a:p>
                      <a:pPr algn="ctr"/>
                      <a:endParaRPr lang="nl-NL" dirty="0" smtClean="0"/>
                    </a:p>
                    <a:p>
                      <a:pPr algn="ctr"/>
                      <a:r>
                        <a:rPr lang="nl-NL" baseline="0" dirty="0" smtClean="0"/>
                        <a:t>10 (77)</a:t>
                      </a:r>
                    </a:p>
                    <a:p>
                      <a:pPr algn="ctr"/>
                      <a:r>
                        <a:rPr lang="nl-NL" baseline="0" dirty="0" smtClean="0"/>
                        <a:t>  3 (23)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6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Conclusies (1)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Cruciale momenten zijn veelal in situaties waarbij patiënt fysieke problemen/complicaties heeft</a:t>
            </a:r>
          </a:p>
          <a:p>
            <a:r>
              <a:rPr lang="nl-NL" dirty="0" smtClean="0"/>
              <a:t>Op de 2</a:t>
            </a:r>
            <a:r>
              <a:rPr lang="nl-NL" baseline="30000" dirty="0" smtClean="0"/>
              <a:t>e</a:t>
            </a:r>
            <a:r>
              <a:rPr lang="nl-NL" dirty="0" smtClean="0"/>
              <a:t> plaats komt afstemming (veelal met HA</a:t>
            </a:r>
            <a:r>
              <a:rPr lang="nl-NL" dirty="0" smtClean="0"/>
              <a:t>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327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Conclusies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Veelal wordt contact gezocht met de huisarts; VP zijn hier proactief in</a:t>
            </a:r>
          </a:p>
          <a:p>
            <a:r>
              <a:rPr lang="nl-NL" dirty="0" smtClean="0"/>
              <a:t>Patiënt en naasten worden altijd betrokken bij het contact leggen met de andere beroepsbeoefenaar</a:t>
            </a:r>
          </a:p>
          <a:p>
            <a:r>
              <a:rPr lang="nl-NL" dirty="0"/>
              <a:t>W</a:t>
            </a:r>
            <a:r>
              <a:rPr lang="nl-NL" dirty="0" smtClean="0"/>
              <a:t>einig tot geen gebruik van methoden of technieken in contact; methoden variëren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026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n deze presentatie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Studentonderzoek: waarom, wat en hoe?</a:t>
            </a:r>
          </a:p>
          <a:p>
            <a:r>
              <a:rPr lang="nl-NL" dirty="0"/>
              <a:t>E</a:t>
            </a:r>
            <a:r>
              <a:rPr lang="nl-NL" dirty="0" smtClean="0"/>
              <a:t>en voorbeeld: Cruciale momenten in de palliatieve zorg</a:t>
            </a:r>
          </a:p>
          <a:p>
            <a:r>
              <a:rPr lang="nl-NL" dirty="0"/>
              <a:t>T</a:t>
            </a:r>
            <a:r>
              <a:rPr lang="nl-NL" dirty="0" smtClean="0"/>
              <a:t>ot slot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</a:t>
            </a:r>
            <a:r>
              <a:rPr lang="nl-NL" dirty="0" smtClean="0"/>
              <a:t>ot slot ….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Kenniscentrum Duurzame Zorg HAN</a:t>
            </a:r>
          </a:p>
          <a:p>
            <a:pPr lvl="1"/>
            <a:r>
              <a:rPr lang="nl-NL" dirty="0" smtClean="0"/>
              <a:t>Lectoraat Innovatie in de Care</a:t>
            </a:r>
          </a:p>
          <a:p>
            <a:pPr lvl="1"/>
            <a:r>
              <a:rPr lang="nl-NL" dirty="0" smtClean="0"/>
              <a:t>Lectoraat Eerstelijnszorg</a:t>
            </a:r>
          </a:p>
          <a:p>
            <a:pPr lvl="1"/>
            <a:r>
              <a:rPr lang="nl-NL" dirty="0" smtClean="0"/>
              <a:t>Lectoraat Acute Intensieve Zorg</a:t>
            </a:r>
          </a:p>
          <a:p>
            <a:pPr lvl="1"/>
            <a:r>
              <a:rPr lang="nl-NL" dirty="0" smtClean="0"/>
              <a:t>Lectoraat Organisatie van Zorg en Dienstverlening </a:t>
            </a:r>
          </a:p>
          <a:p>
            <a:pPr lvl="1"/>
            <a:endParaRPr lang="nl-NL" dirty="0"/>
          </a:p>
          <a:p>
            <a:r>
              <a:rPr lang="en-US" sz="2000" dirty="0">
                <a:hlinkClick r:id="rId2"/>
              </a:rPr>
              <a:t>https://www.han.nl/onderzoek/kennismaken/duurzame-zorg/lectoraat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23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124678" y="1619250"/>
          <a:ext cx="1740781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4" imgW="1857375" imgH="3995738" progId="">
                  <p:embed/>
                </p:oleObj>
              </mc:Choice>
              <mc:Fallback>
                <p:oleObj name="Clip" r:id="rId4" imgW="1857375" imgH="39957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678" y="1619250"/>
                        <a:ext cx="1740781" cy="374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7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Studentonderzoek: waarom?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CanMeds</a:t>
            </a:r>
            <a:r>
              <a:rPr lang="nl-NL" dirty="0" smtClean="0"/>
              <a:t>-rol: de Professional</a:t>
            </a:r>
          </a:p>
          <a:p>
            <a:pPr lvl="1"/>
            <a:r>
              <a:rPr lang="nl-NL" dirty="0" smtClean="0"/>
              <a:t>onderzoekende houding</a:t>
            </a:r>
          </a:p>
          <a:p>
            <a:pPr lvl="1"/>
            <a:r>
              <a:rPr lang="nl-NL" dirty="0" smtClean="0"/>
              <a:t>vertaalslag van resultaten uit onderzoek/innovaties naar eigen verpleegpraktijk (EBP)</a:t>
            </a:r>
          </a:p>
          <a:p>
            <a:pPr lvl="1"/>
            <a:r>
              <a:rPr lang="nl-NL" dirty="0" smtClean="0"/>
              <a:t>vragen uit de verpleegpraktijk vertalen naar onderzoeksvragen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tudentonderzoek: wat?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3</a:t>
            </a:r>
            <a:r>
              <a:rPr lang="nl-NL" baseline="30000" dirty="0" smtClean="0"/>
              <a:t>e</a:t>
            </a:r>
            <a:r>
              <a:rPr lang="nl-NL" dirty="0" smtClean="0"/>
              <a:t> of 4</a:t>
            </a:r>
            <a:r>
              <a:rPr lang="nl-NL" baseline="30000" dirty="0" smtClean="0"/>
              <a:t>e</a:t>
            </a:r>
            <a:r>
              <a:rPr lang="nl-NL" dirty="0" smtClean="0"/>
              <a:t> studiejaar uitvoeren van kleinschalig onderzoek</a:t>
            </a:r>
          </a:p>
          <a:p>
            <a:r>
              <a:rPr lang="nl-NL" dirty="0" smtClean="0"/>
              <a:t>opdrachten/vragen vanuit de praktijk</a:t>
            </a:r>
          </a:p>
          <a:p>
            <a:pPr lvl="1"/>
            <a:r>
              <a:rPr lang="nl-NL" dirty="0" smtClean="0"/>
              <a:t>‘eigenstandig’ onderzoek</a:t>
            </a:r>
          </a:p>
          <a:p>
            <a:pPr lvl="1"/>
            <a:r>
              <a:rPr lang="nl-NL" dirty="0" smtClean="0"/>
              <a:t>als onderdeel van een groter onderzoeks-/innovatietraject</a:t>
            </a:r>
          </a:p>
          <a:p>
            <a:r>
              <a:rPr lang="nl-NL" dirty="0" smtClean="0"/>
              <a:t>beroepsrelevant onderwerp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Studentonderzoek: hoe?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</a:t>
            </a:r>
            <a:r>
              <a:rPr lang="nl-NL" dirty="0" smtClean="0"/>
              <a:t>eriode van 20 weken (2x per studiejaar)</a:t>
            </a:r>
          </a:p>
          <a:p>
            <a:pPr lvl="1"/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10 weken: oriëntatie, voorbereiding en schrijven van onderzoeksvoorstel</a:t>
            </a:r>
          </a:p>
          <a:p>
            <a:pPr lvl="1"/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10 weken: uitvoering, analyse van verzamelde gegevens, schrijven van eindrapport </a:t>
            </a:r>
          </a:p>
          <a:p>
            <a:r>
              <a:rPr lang="nl-NL" dirty="0" smtClean="0"/>
              <a:t>begeleiding van docentbegeleider en opdrachtgever (studiehandleiding)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620000"/>
            <a:ext cx="7363165" cy="37442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Cruciale momenten in de palliatieve zorg; </a:t>
            </a:r>
          </a:p>
          <a:p>
            <a:pPr marL="0" indent="0" algn="ctr">
              <a:buNone/>
            </a:pPr>
            <a:r>
              <a:rPr lang="nl-NL" dirty="0" smtClean="0"/>
              <a:t>ervaringen van verpleegkundigen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knelpuntenanalyse NPZZG in 2016</a:t>
            </a:r>
          </a:p>
          <a:p>
            <a:r>
              <a:rPr lang="nl-NL" dirty="0" smtClean="0"/>
              <a:t>1 van de uitkomsten:</a:t>
            </a:r>
            <a:endParaRPr lang="nl-NL" dirty="0" smtClean="0"/>
          </a:p>
          <a:p>
            <a:pPr lvl="1"/>
            <a:r>
              <a:rPr lang="nl-NL" dirty="0" smtClean="0"/>
              <a:t>goede communicatie is belangrijk, maar….</a:t>
            </a:r>
          </a:p>
          <a:p>
            <a:pPr marL="355600" lvl="1" indent="0">
              <a:buNone/>
            </a:pPr>
            <a:r>
              <a:rPr lang="nl-NL" dirty="0" smtClean="0"/>
              <a:t>	…. </a:t>
            </a:r>
            <a:r>
              <a:rPr lang="nl-NL" dirty="0" smtClean="0"/>
              <a:t>wordt niet altijd als goed ervaren</a:t>
            </a:r>
          </a:p>
          <a:p>
            <a:r>
              <a:rPr lang="nl-NL" dirty="0" smtClean="0"/>
              <a:t>cruciale contactmomenten:</a:t>
            </a:r>
          </a:p>
          <a:p>
            <a:pPr lvl="1"/>
            <a:r>
              <a:rPr lang="nl-NL" dirty="0" smtClean="0"/>
              <a:t>welke momenten zijn dit</a:t>
            </a:r>
          </a:p>
          <a:p>
            <a:pPr lvl="1"/>
            <a:r>
              <a:rPr lang="nl-NL" dirty="0" smtClean="0"/>
              <a:t>hoe vaak komt dit voor</a:t>
            </a:r>
          </a:p>
          <a:p>
            <a:pPr lvl="1"/>
            <a:r>
              <a:rPr lang="nl-NL" dirty="0" smtClean="0"/>
              <a:t>hoe is dit verlopen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344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raagstellingen (1)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400" b="0" dirty="0" smtClean="0"/>
              <a:t>Wat </a:t>
            </a:r>
            <a:r>
              <a:rPr lang="nl-NL" sz="2400" b="0" dirty="0"/>
              <a:t>zijn voor </a:t>
            </a:r>
            <a:r>
              <a:rPr lang="nl-NL" sz="2400" b="0" dirty="0" smtClean="0"/>
              <a:t>(wijk)verpleegkundigen</a:t>
            </a:r>
            <a:r>
              <a:rPr lang="nl-NL" sz="2400" b="0" dirty="0"/>
              <a:t> belangrijke cruciale momenten om contact op te nemen met de huisarts en/of andere beroepsbeoefenaar en waarom? </a:t>
            </a:r>
            <a:endParaRPr lang="nl-NL" sz="2400" b="0" dirty="0" smtClean="0"/>
          </a:p>
          <a:p>
            <a:pPr lvl="0"/>
            <a:endParaRPr lang="en-US" sz="2400" b="0" dirty="0"/>
          </a:p>
          <a:p>
            <a:pPr lvl="0"/>
            <a:r>
              <a:rPr lang="nl-NL" sz="2400" b="0" dirty="0"/>
              <a:t>Wat zijn voor (wijk)verpleegkundigen belangrijke cruciale momenten waarop huisarts en/of andere beroepsbeoefenaar met hen contact hadden moeten opnemen en waarom?</a:t>
            </a:r>
            <a:endParaRPr lang="en-US" sz="2400" b="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6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raagstellingen (2)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400" b="0" dirty="0" smtClean="0"/>
              <a:t>Hoe </a:t>
            </a:r>
            <a:r>
              <a:rPr lang="nl-NL" sz="2400" b="0" dirty="0"/>
              <a:t>vaak vindt dit contact plaats? </a:t>
            </a:r>
            <a:endParaRPr lang="nl-NL" sz="2400" b="0" dirty="0" smtClean="0"/>
          </a:p>
          <a:p>
            <a:pPr lvl="0"/>
            <a:endParaRPr lang="en-US" sz="2400" b="0" dirty="0"/>
          </a:p>
          <a:p>
            <a:pPr lvl="0"/>
            <a:r>
              <a:rPr lang="nl-NL" sz="2400" b="0" dirty="0"/>
              <a:t>Wat is de aard en uitkomst van het contact geweest? </a:t>
            </a:r>
            <a:endParaRPr lang="en-US" sz="2400" b="0" dirty="0"/>
          </a:p>
          <a:p>
            <a:pPr lvl="0"/>
            <a:endParaRPr lang="nl-NL" sz="2400" b="0" dirty="0" smtClean="0"/>
          </a:p>
          <a:p>
            <a:pPr lvl="0"/>
            <a:r>
              <a:rPr lang="nl-NL" sz="2400" b="0" dirty="0" smtClean="0"/>
              <a:t>Op </a:t>
            </a:r>
            <a:r>
              <a:rPr lang="nl-NL" sz="2400" b="0" dirty="0"/>
              <a:t>welke wijze zijn patiënten en hun naasten betrokken bij dit contact?  </a:t>
            </a:r>
            <a:endParaRPr lang="en-US" sz="2400" b="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3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 standaard NL">
  <a:themeElements>
    <a:clrScheme name="HA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B1A58"/>
      </a:accent1>
      <a:accent2>
        <a:srgbClr val="E11837"/>
      </a:accent2>
      <a:accent3>
        <a:srgbClr val="009DD9"/>
      </a:accent3>
      <a:accent4>
        <a:srgbClr val="FF7200"/>
      </a:accent4>
      <a:accent5>
        <a:srgbClr val="A24CC8"/>
      </a:accent5>
      <a:accent6>
        <a:srgbClr val="317023"/>
      </a:accent6>
      <a:hlink>
        <a:srgbClr val="0B1A58"/>
      </a:hlink>
      <a:folHlink>
        <a:srgbClr val="009DD9"/>
      </a:folHlink>
    </a:clrScheme>
    <a:fontScheme name="HAN model print">
      <a:majorFont>
        <a:latin typeface="OfficinaSans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 model print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 model print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>2013-02-20T00:00:00+01:00</_DCDateModified>
    <datum_x0020_en_x0020_tijd xmlns="501f2416-509f-4521-b227-6cca150842d3">2013-02-20T00:00:00+01:00</datum_x0020_en_x0020_tij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C5075CAE6CC41A953669FA3C088B7" ma:contentTypeVersion="3" ma:contentTypeDescription="Een nieuw document maken." ma:contentTypeScope="" ma:versionID="6f948de27d49a8204b6333ce83221a45">
  <xsd:schema xmlns:xsd="http://www.w3.org/2001/XMLSchema" xmlns:xs="http://www.w3.org/2001/XMLSchema" xmlns:p="http://schemas.microsoft.com/office/2006/metadata/properties" xmlns:ns2="http://schemas.microsoft.com/sharepoint/v3/fields" xmlns:ns3="501f2416-509f-4521-b227-6cca150842d3" targetNamespace="http://schemas.microsoft.com/office/2006/metadata/properties" ma:root="true" ma:fieldsID="d0934b73ba5844eb7eea9019d8f2013d" ns2:_="" ns3:_="">
    <xsd:import namespace="http://schemas.microsoft.com/sharepoint/v3/fields"/>
    <xsd:import namespace="501f2416-509f-4521-b227-6cca150842d3"/>
    <xsd:element name="properties">
      <xsd:complexType>
        <xsd:sequence>
          <xsd:element name="documentManagement">
            <xsd:complexType>
              <xsd:all>
                <xsd:element ref="ns2:_DCDateModified"/>
                <xsd:element ref="ns3:datum_x0020_en_x0020_tij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2" ma:displayName="Gewijzigd op" ma:description="De datum waarop deze bron voor het laatst is gewijzigd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1f2416-509f-4521-b227-6cca150842d3" elementFormDefault="qualified">
    <xsd:import namespace="http://schemas.microsoft.com/office/2006/documentManagement/types"/>
    <xsd:import namespace="http://schemas.microsoft.com/office/infopath/2007/PartnerControls"/>
    <xsd:element name="datum_x0020_en_x0020_tijd" ma:index="3" nillable="true" ma:displayName="datum en tijd" ma:format="DateOnly" ma:internalName="datum_x0020_en_x0020_tij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houdstype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17388A-8B0F-49FC-936D-ABA44662854B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http://purl.org/dc/dcmitype/"/>
    <ds:schemaRef ds:uri="501f2416-509f-4521-b227-6cca150842d3"/>
  </ds:schemaRefs>
</ds:datastoreItem>
</file>

<file path=customXml/itemProps2.xml><?xml version="1.0" encoding="utf-8"?>
<ds:datastoreItem xmlns:ds="http://schemas.openxmlformats.org/officeDocument/2006/customXml" ds:itemID="{93462540-6609-4F5A-A839-ABE5D7291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D955E2-6F85-4F00-AC26-B65D4D058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501f2416-509f-4521-b227-6cca150842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HAN standaard NL</Template>
  <TotalTime>0</TotalTime>
  <Words>919</Words>
  <Application>Microsoft Office PowerPoint</Application>
  <PresentationFormat>Diavoorstelling (4:3)</PresentationFormat>
  <Paragraphs>214</Paragraphs>
  <Slides>21</Slides>
  <Notes>14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OfficinaSans</vt:lpstr>
      <vt:lpstr>Wingdings</vt:lpstr>
      <vt:lpstr>HAN standaard NL</vt:lpstr>
      <vt:lpstr>Clip</vt:lpstr>
      <vt:lpstr>Cruciale momenten in de palliatieve zorg  Een voorbeeld van een studentonderzoek</vt:lpstr>
      <vt:lpstr>In deze presentatie</vt:lpstr>
      <vt:lpstr>Studentonderzoek: waarom?</vt:lpstr>
      <vt:lpstr>Studentonderzoek: wat?</vt:lpstr>
      <vt:lpstr>Studentonderzoek: hoe?</vt:lpstr>
      <vt:lpstr>Een voorbeeld</vt:lpstr>
      <vt:lpstr>Aanleiding</vt:lpstr>
      <vt:lpstr>Vraagstellingen (1)</vt:lpstr>
      <vt:lpstr>Vraagstellingen (2)</vt:lpstr>
      <vt:lpstr>Methode van onderzoek</vt:lpstr>
      <vt:lpstr>Resultaten (1)</vt:lpstr>
      <vt:lpstr>Resultaten (2)</vt:lpstr>
      <vt:lpstr>Contact initiatief bij (wijk)verpleegkundige (1)</vt:lpstr>
      <vt:lpstr>Contact initiatief bij (wijk)verpleegkundige (2)</vt:lpstr>
      <vt:lpstr>Contact initiatief bij (wijk)verpleegkundige (3)</vt:lpstr>
      <vt:lpstr>PowerPoint-presentatie</vt:lpstr>
      <vt:lpstr>Initiatief contact verwacht van andere beroepsbeoefenaar (2)</vt:lpstr>
      <vt:lpstr>Conclusies (1)</vt:lpstr>
      <vt:lpstr>Conclusies (2)</vt:lpstr>
      <vt:lpstr>Tot slot ….</vt:lpstr>
      <vt:lpstr>PowerPoint-presentatie</vt:lpstr>
    </vt:vector>
  </TitlesOfParts>
  <Company>Hogeschool van Arnhem en Nijmegen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Jacqueline Rutten</dc:creator>
  <cp:lastModifiedBy>Verschuur Els</cp:lastModifiedBy>
  <cp:revision>106</cp:revision>
  <dcterms:created xsi:type="dcterms:W3CDTF">2013-02-18T12:29:35Z</dcterms:created>
  <dcterms:modified xsi:type="dcterms:W3CDTF">2017-06-09T13:30:28Z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0x0101001F4C5075CAE6CC41A953669FA3C088B7</vt:lpwstr>
  </property>
</Properties>
</file>