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94" r:id="rId2"/>
    <p:sldMasterId id="2147483695" r:id="rId3"/>
    <p:sldMasterId id="2147483729" r:id="rId4"/>
  </p:sldMasterIdLst>
  <p:notesMasterIdLst>
    <p:notesMasterId r:id="rId17"/>
  </p:notesMasterIdLst>
  <p:sldIdLst>
    <p:sldId id="332" r:id="rId5"/>
    <p:sldId id="334" r:id="rId6"/>
    <p:sldId id="335" r:id="rId7"/>
    <p:sldId id="383" r:id="rId8"/>
    <p:sldId id="384" r:id="rId9"/>
    <p:sldId id="336" r:id="rId10"/>
    <p:sldId id="338" r:id="rId11"/>
    <p:sldId id="339" r:id="rId12"/>
    <p:sldId id="340" r:id="rId13"/>
    <p:sldId id="385" r:id="rId14"/>
    <p:sldId id="386" r:id="rId15"/>
    <p:sldId id="331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3429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685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8" roundtripDataSignature="AMtx7mhyYvXkDJTQZf6swIzqFe7Dh6/L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67C193-80E2-4817-8B47-9532E7E43638}" v="32" dt="2021-03-24T15:27:52.5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558" autoAdjust="0"/>
  </p:normalViewPr>
  <p:slideViewPr>
    <p:cSldViewPr snapToGrid="0">
      <p:cViewPr varScale="1">
        <p:scale>
          <a:sx n="82" d="100"/>
          <a:sy n="82" d="100"/>
        </p:scale>
        <p:origin x="9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68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73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ijksoverheid.nl/onderwerpen/levenseinde-en-euthanasie/zorgvuldigheidseise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levenseinde.patientenfederatie.nl/" TargetMode="External"/><Relationship Id="rId5" Type="http://schemas.openxmlformats.org/officeDocument/2006/relationships/hyperlink" Target="https://www.nvve.nl/informatie/euthanasie/de-euthanasiewet" TargetMode="External"/><Relationship Id="rId4" Type="http://schemas.openxmlformats.org/officeDocument/2006/relationships/hyperlink" Target="https://www.rijksoverheid.nl/onderwerpen/levenseinde-en-euthanasie/medische-beslissingen-rond-het-levenseinde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line.nl/sedatie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llialine.nl/index.php?pagina=/richtlijn/item/pagina.php&amp;id=41792&amp;richtlijn_id=1078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65755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Over het nut van wilsverklaringen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11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36417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12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32766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Casus wilsbekwaamheid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Opdracht: Wetgeving in de palliatieve zorg beginner</a:t>
            </a:r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3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78850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Opdracht: Wetgeving in de palliatieve zorg gevorderde </a:t>
            </a:r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4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97323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90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sz="1100" dirty="0"/>
              <a:t>Opdracht Wetgeving in de palliatieve zorg </a:t>
            </a:r>
            <a:r>
              <a:rPr lang="nl-NL" sz="1100" dirty="0" err="1"/>
              <a:t>startbekwaam</a:t>
            </a:r>
            <a:endParaRPr lang="nl-NL" sz="1100" dirty="0"/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5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5164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Handreiking (Niet-) natuurlijke dood.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richtlijn Lijkschouw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Opdracht: Wetgeving in de palliatieve zorg beginner </a:t>
            </a:r>
            <a:r>
              <a:rPr lang="nl-NL" sz="1100" dirty="0" err="1"/>
              <a:t>alberda</a:t>
            </a: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6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84568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3"/>
              </a:rPr>
              <a:t>https://www.rijksoverheid.nl/onderwerpen/levenseinde-en-euthanasie/zorgvuldigheidseisen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4"/>
              </a:rPr>
              <a:t>https://www.rijksoverheid.nl/onderwerpen/levenseinde-en-euthanasie/medische-beslissingen-rond-het-levenseinde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5"/>
              </a:rPr>
              <a:t>https://www.nvve.nl/informatie/euthanasie/de-euthanasiewet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E-book: </a:t>
            </a:r>
            <a:r>
              <a:rPr lang="nl-NL" sz="1100" dirty="0">
                <a:hlinkClick r:id="rId6"/>
              </a:rPr>
              <a:t>https://levenseinde.patientenfederatie.nl/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Handreiking schriftelijk euthanasieverzoek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PPT Euthanasie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Brochure levenseinde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Werkboek levenseinde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Opdracht Euthanasie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7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058816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3"/>
              </a:rPr>
              <a:t>https://www.pallialine.nl/sedatie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wet- en regelgeving in de </a:t>
            </a:r>
            <a:r>
              <a:rPr lang="nl-NL" sz="1100" dirty="0" err="1"/>
              <a:t>ozrg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8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364776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Wet- en regelgeving in de zorg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handreiking verantwoordelijkheidsverdeling-checklist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3"/>
              </a:rPr>
              <a:t>https://www.pallialine.nl/index.php?pagina=/richtlijn/item/pagina.php&amp;id=41792&amp;richtlijn_id=1078</a:t>
            </a:r>
            <a:endParaRPr lang="nl-NL" sz="1100" dirty="0"/>
          </a:p>
          <a:p>
            <a:pPr defTabSz="990752">
              <a:defRPr/>
            </a:pPr>
            <a:endParaRPr lang="nl-NL" sz="11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9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44029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Profiel van de zorgverlener palliatieve zorg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C3FEF7-C8B7-2B49-B375-A17B99A5835F}" type="slidenum">
              <a:rPr lang="en-US" altLang="nl-NL" smtClean="0"/>
              <a:pPr/>
              <a:t>10</a:t>
            </a:fld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34890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2"/>
          <a:stretch/>
        </p:blipFill>
        <p:spPr>
          <a:xfrm>
            <a:off x="0" y="0"/>
            <a:ext cx="12192000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22886356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it lichter achtergron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10847376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49" y="3214688"/>
            <a:ext cx="10846768" cy="31189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47380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06425314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5418775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7345060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F986CA-63D3-B840-B0D3-3F68ECE97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846576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995467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3C4528-8A0D-9747-81F4-6CFCCA453D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5073985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9574986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4438177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22D0ED-326C-6947-AC3D-9DA93B31DE28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19086D2-2688-FB48-A953-D11AA8C783A1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DCED1-C4FD-A84C-A8A8-4B96FC45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83953E-CF97-D246-80B6-7DCA8230ED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ECE99-28B1-9E47-A41D-649E830D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9773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6173810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23" r="9232"/>
          <a:stretch/>
        </p:blipFill>
        <p:spPr>
          <a:xfrm>
            <a:off x="402336" y="0"/>
            <a:ext cx="11789664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142653931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E789BF-3676-274D-863C-585319559637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57C998C-DC90-664C-90AE-2EC16640EF40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F13AA-D787-D440-99AB-45F63BD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73B9EE-919C-FA42-B9AD-F3B19C9867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99CF6B-ADC4-9C4D-8E58-F434EC89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18630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kleiner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1C9673-5C9C-8A4D-BA8B-A594F3F7B1E0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EB5F3DBB-87B6-524F-9CC9-7FE2F9A638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72315425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35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408206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66937450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B2F209-0FD4-6640-B1E1-F46ADBBAEBE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2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986209883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es met kleiner beeld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D2F478-8351-7F4E-8815-41596C64DF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3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684654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70854-BE68-2D49-9814-FE30CDC5D1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02184026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4A1208D-A4BD-E742-ADFA-E5BDAF3B3954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24702264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555F445-11DD-CF40-9526-243D59417781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6938121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2371A6D-807D-0947-9D56-6227F5898396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F281C9-2EA9-2545-995F-D13A820D1D2F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75102746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CEF621-8A4A-D04F-BA8F-F843AFF0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1176357" cy="939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32120383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8B3209D-7DAE-0742-AAA9-C4E43DBBEFAA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2453EB-5DF0-7447-A420-FF3D7264CAE9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8721457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4255008" y="1792224"/>
            <a:ext cx="4145280" cy="3359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93B434-086F-4D43-8931-572C921C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597150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i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47794A1-6F13-DB4B-BA5F-1F078D62435B}"/>
              </a:ext>
            </a:extLst>
          </p:cNvPr>
          <p:cNvSpPr/>
          <p:nvPr/>
        </p:nvSpPr>
        <p:spPr>
          <a:xfrm>
            <a:off x="-35496" y="0"/>
            <a:ext cx="12227496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3730752" y="1149096"/>
            <a:ext cx="4730496" cy="455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867" dirty="0"/>
              <a:t>v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CDCCE1-7B05-6344-A012-067B7A36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40088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Titel en 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7880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2"/>
          <a:stretch/>
        </p:blipFill>
        <p:spPr>
          <a:xfrm>
            <a:off x="0" y="0"/>
            <a:ext cx="12192000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851714386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PAGINA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>
            <a:extLst>
              <a:ext uri="{FF2B5EF4-FFF2-40B4-BE49-F238E27FC236}">
                <a16:creationId xmlns:a16="http://schemas.microsoft.com/office/drawing/2014/main" id="{3DEBAF37-EC8E-6242-AA7D-F8CEB11AF5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7623" r="9232"/>
          <a:stretch/>
        </p:blipFill>
        <p:spPr>
          <a:xfrm>
            <a:off x="402336" y="0"/>
            <a:ext cx="11789664" cy="5992811"/>
          </a:xfrm>
          <a:prstGeom prst="rect">
            <a:avLst/>
          </a:prstGeom>
        </p:spPr>
      </p:pic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317940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69339" y="865189"/>
            <a:ext cx="7530949" cy="5266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EB5D0B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Symposium </a:t>
            </a:r>
            <a:r>
              <a:rPr lang="en-US" dirty="0" err="1"/>
              <a:t>Onderwijs</a:t>
            </a:r>
            <a:r>
              <a:rPr lang="en-US" dirty="0"/>
              <a:t> </a:t>
            </a:r>
            <a:r>
              <a:rPr lang="en-US" dirty="0" err="1"/>
              <a:t>Palliatieve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E449676B-B3D9-7141-B1EA-A3805FC73133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2053ACDA-CB97-0348-9F82-FC380BFB21C8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12F3AC4-71F4-2C4C-BD0B-5343DC9C3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9F34CDE5-5112-354A-9149-5AB9254F54A8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810E00A0-B9EE-9743-A2E6-8E18B07D3C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772B413B-FF4C-9643-BBA3-81DC286DA2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9339" y="1427379"/>
            <a:ext cx="7811365" cy="174817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5867" b="1">
                <a:solidFill>
                  <a:schemeClr val="bg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KIJK JE NAAR DE ZIEKTE </a:t>
            </a:r>
            <a:br>
              <a:rPr lang="en-US" dirty="0"/>
            </a:br>
            <a:r>
              <a:rPr lang="en-US" dirty="0"/>
              <a:t>OF ZIE JE EEN MENS</a:t>
            </a:r>
          </a:p>
        </p:txBody>
      </p:sp>
    </p:spTree>
    <p:extLst>
      <p:ext uri="{BB962C8B-B14F-4D97-AF65-F5344CB8AC3E}">
        <p14:creationId xmlns:p14="http://schemas.microsoft.com/office/powerpoint/2010/main" val="1121856428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B5CEF621-8A4A-D04F-BA8F-F843AFF00F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1176357" cy="939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13841003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zonder beel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79623712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zonder beeld bree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39" y="2473377"/>
            <a:ext cx="10810596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72270278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1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FDE86-AF6F-A24C-9EF3-73E61D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D0EBFE2-3713-354F-8BFB-1912AF1A23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227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384983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 zonder beel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40" y="2473377"/>
            <a:ext cx="4505325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6225203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1154D2-3353-CD4B-8B10-3215DDB1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7" r="1120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45C33D0-667F-794F-9A2B-5607D38B5B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522666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174270121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09952218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2786316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ullit lichter achtergrond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10847376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49" y="3214688"/>
            <a:ext cx="10846768" cy="31189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47380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96572440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beel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87BFF7B8-9CD1-A44C-A444-CB268B4FD64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69570799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B46B7842-122D-E84C-99D1-EFA6A165BC47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41696064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FF986CA-63D3-B840-B0D3-3F68ECE97F9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96412209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 b="1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7206038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kleiner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A3C4528-8A0D-9747-81F4-6CFCCA453D8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256142139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kst bree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10320817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10320817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6559175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tro zonder beeld breed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/>
          <p:cNvSpPr>
            <a:spLocks noGrp="1"/>
          </p:cNvSpPr>
          <p:nvPr>
            <p:ph type="body" sz="quarter" idx="16"/>
          </p:nvPr>
        </p:nvSpPr>
        <p:spPr>
          <a:xfrm>
            <a:off x="869339" y="2473377"/>
            <a:ext cx="10810596" cy="1604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339" y="865189"/>
            <a:ext cx="10810597" cy="8782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34878591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5998139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2197227"/>
            <a:ext cx="8875776" cy="246354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6522D0ED-326C-6947-AC3D-9DA93B31DE28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F19086D2-2688-FB48-A953-D11AA8C783A1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78DCED1-C4FD-A84C-A8A8-4B96FC45F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0E83953E-CF97-D246-80B6-7DCA8230ED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95ECE99-28B1-9E47-A41D-649E830DB4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473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990206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ofdstuk / quote 2 me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F141CB-349E-FE4C-BB83-B5591FB56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8112" y="1953387"/>
            <a:ext cx="8875776" cy="2951227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Tx/>
              <a:buNone/>
              <a:defRPr sz="5333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AE789BF-3676-274D-863C-585319559637}"/>
              </a:ext>
            </a:extLst>
          </p:cNvPr>
          <p:cNvSpPr/>
          <p:nvPr/>
        </p:nvSpPr>
        <p:spPr>
          <a:xfrm>
            <a:off x="0" y="5992813"/>
            <a:ext cx="12192000" cy="8651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E57C998C-DC90-664C-90AE-2EC16640EF40}"/>
              </a:ext>
            </a:extLst>
          </p:cNvPr>
          <p:cNvSpPr/>
          <p:nvPr/>
        </p:nvSpPr>
        <p:spPr>
          <a:xfrm>
            <a:off x="597408" y="4834821"/>
            <a:ext cx="2194560" cy="21945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EFF13AA-D787-D440-99AB-45F63BD88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00" y="5096257"/>
            <a:ext cx="1929333" cy="1398041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AE73B9EE-919C-FA42-B9AD-F3B19C986799}"/>
              </a:ext>
            </a:extLst>
          </p:cNvPr>
          <p:cNvSpPr txBox="1"/>
          <p:nvPr/>
        </p:nvSpPr>
        <p:spPr>
          <a:xfrm>
            <a:off x="7343817" y="6281777"/>
            <a:ext cx="3852672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67" dirty="0"/>
              <a:t>Dit programma wordt mogelijk gemaakt door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F99CF6B-ADC4-9C4D-8E58-F434EC89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9683" y="6232144"/>
            <a:ext cx="1393613" cy="33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330274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kleiner beeld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FE1C9673-5C9C-8A4D-BA8B-A594F3F7B1E0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EB5F3DBB-87B6-524F-9CC9-7FE2F9A638D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836493"/>
            <a:ext cx="5778500" cy="4687075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78256104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355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228385782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6441094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6441094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6441094" y="2908093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47842359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kleiner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>
            <a:extLst>
              <a:ext uri="{FF2B5EF4-FFF2-40B4-BE49-F238E27FC236}">
                <a16:creationId xmlns:a16="http://schemas.microsoft.com/office/drawing/2014/main" id="{133C5B94-2B9A-4747-8572-CA948F39FB2A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21002"/>
            <a:ext cx="4838700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B2F209-0FD4-6640-B1E1-F46ADBBAEBE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2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581780580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es met kleiner beeld lich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>
            <a:extLst>
              <a:ext uri="{FF2B5EF4-FFF2-40B4-BE49-F238E27FC236}">
                <a16:creationId xmlns:a16="http://schemas.microsoft.com/office/drawing/2014/main" id="{8F2F9291-B39C-0E45-98FE-6A7115189328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867905" y="3214689"/>
            <a:ext cx="4838700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1" y="1837716"/>
            <a:ext cx="4838700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19039"/>
            <a:ext cx="4838700" cy="228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4D2F478-8351-7F4E-8815-41596C64DF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096000" y="1836493"/>
            <a:ext cx="6096000" cy="4577008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03189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s met beeld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B3EF5E4A-B3F1-544F-815B-8FE4BA1C8DBF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320817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9341" y="3214689"/>
            <a:ext cx="4838700" cy="3199175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chemeClr val="tx1"/>
              </a:buClr>
              <a:buFont typeface="Arial" panose="020B0604020202020204" pitchFamily="34" charset="0"/>
              <a:buChar char="•"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869341" y="1837715"/>
            <a:ext cx="4838700" cy="1376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070854-BE68-2D49-9814-FE30CDC5D1A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58059008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1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147FDE86-AF6F-A24C-9EF3-73E61D4907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127"/>
          <a:stretch/>
        </p:blipFill>
        <p:spPr>
          <a:xfrm>
            <a:off x="6095998" y="0"/>
            <a:ext cx="6096001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4D0EBFE2-3713-354F-8BFB-1912AF1A23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108227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25728907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A4A1208D-A4BD-E742-ADFA-E5BDAF3B3954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32378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3571568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s bullits ora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5555F445-11DD-CF40-9526-243D59417781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10403263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869340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4477514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3"/>
          </p:nvPr>
        </p:nvSpPr>
        <p:spPr>
          <a:xfrm>
            <a:off x="8086296" y="1837716"/>
            <a:ext cx="3365381" cy="1070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869341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ext Placeholder 2"/>
          <p:cNvSpPr>
            <a:spLocks noGrp="1"/>
          </p:cNvSpPr>
          <p:nvPr>
            <p:ph type="body" sz="quarter" idx="34"/>
          </p:nvPr>
        </p:nvSpPr>
        <p:spPr>
          <a:xfrm>
            <a:off x="867905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/>
          </p:nvPr>
        </p:nvSpPr>
        <p:spPr>
          <a:xfrm>
            <a:off x="4476078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/>
          </p:nvPr>
        </p:nvSpPr>
        <p:spPr>
          <a:xfrm>
            <a:off x="4474642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7"/>
          </p:nvPr>
        </p:nvSpPr>
        <p:spPr>
          <a:xfrm>
            <a:off x="8087733" y="2944570"/>
            <a:ext cx="3366817" cy="209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8"/>
          </p:nvPr>
        </p:nvSpPr>
        <p:spPr>
          <a:xfrm>
            <a:off x="8086297" y="3214689"/>
            <a:ext cx="3366817" cy="3199175"/>
          </a:xfrm>
          <a:prstGeom prst="rect">
            <a:avLst/>
          </a:prstGeom>
        </p:spPr>
        <p:txBody>
          <a:bodyPr/>
          <a:lstStyle>
            <a:lvl1pPr marL="171446" indent="-171446">
              <a:buClr>
                <a:schemeClr val="bg1"/>
              </a:buClr>
              <a:buFont typeface="Arial" panose="020B0604020202020204" pitchFamily="34" charset="0"/>
              <a:buChar char="•"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4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14955956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2371A6D-807D-0947-9D56-6227F5898396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9CF281C9-2EA9-2545-995F-D13A820D1D2F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6044053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koloms bullits v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E8B3209D-7DAE-0742-AAA9-C4E43DBBEFAA}"/>
              </a:ext>
            </a:extLst>
          </p:cNvPr>
          <p:cNvSpPr/>
          <p:nvPr/>
        </p:nvSpPr>
        <p:spPr>
          <a:xfrm>
            <a:off x="6084889" y="0"/>
            <a:ext cx="61182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C2453EB-5DF0-7447-A420-FF3D7264CAE9}"/>
              </a:ext>
            </a:extLst>
          </p:cNvPr>
          <p:cNvSpPr/>
          <p:nvPr/>
        </p:nvSpPr>
        <p:spPr>
          <a:xfrm>
            <a:off x="-35495" y="0"/>
            <a:ext cx="611822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6934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1"/>
          </p:nvPr>
        </p:nvSpPr>
        <p:spPr>
          <a:xfrm>
            <a:off x="868363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868363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6887551" y="865190"/>
            <a:ext cx="4871891" cy="971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886574" y="1836738"/>
            <a:ext cx="4873625" cy="13779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/>
          </p:nvPr>
        </p:nvSpPr>
        <p:spPr>
          <a:xfrm>
            <a:off x="6886574" y="3214688"/>
            <a:ext cx="4873625" cy="25257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370769132"/>
      </p:ext>
    </p:extLst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ogo ei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4255008" y="1792224"/>
            <a:ext cx="4145280" cy="335958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493B434-086F-4D43-8931-572C921CF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15945"/>
      </p:ext>
    </p:extLst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ein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47794A1-6F13-DB4B-BA5F-1F078D62435B}"/>
              </a:ext>
            </a:extLst>
          </p:cNvPr>
          <p:cNvSpPr/>
          <p:nvPr/>
        </p:nvSpPr>
        <p:spPr>
          <a:xfrm>
            <a:off x="-35496" y="0"/>
            <a:ext cx="12227496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A94D1373-18B5-2840-9430-ECE90B76E90C}"/>
              </a:ext>
            </a:extLst>
          </p:cNvPr>
          <p:cNvSpPr/>
          <p:nvPr/>
        </p:nvSpPr>
        <p:spPr>
          <a:xfrm>
            <a:off x="3730752" y="1149096"/>
            <a:ext cx="4730496" cy="4559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2CDCCE1-7B05-6344-A012-067B7A366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104" y="2108628"/>
            <a:ext cx="3644296" cy="264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24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met beeld 2">
    <p:bg>
      <p:bgPr>
        <a:solidFill>
          <a:srgbClr val="CFC4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71154D2-3353-CD4B-8B10-3215DDB12B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97" r="1120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C15DE70-A985-EA4A-8A14-5357AA89D9D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6" name="Text Placeholder 14">
            <a:extLst>
              <a:ext uri="{FF2B5EF4-FFF2-40B4-BE49-F238E27FC236}">
                <a16:creationId xmlns:a16="http://schemas.microsoft.com/office/drawing/2014/main" id="{96E200F6-0716-1C45-9603-0DE59A5AC8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78F9F230-A0C4-A74A-8EDE-F3DD4D628C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045C33D0-667F-794F-9A2B-5607D38B5B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522666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797474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7017462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it lichter 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052FB35-3DA8-8A47-BCB9-0140B49119F6}"/>
              </a:ext>
            </a:extLst>
          </p:cNvPr>
          <p:cNvSpPr/>
          <p:nvPr/>
        </p:nvSpPr>
        <p:spPr>
          <a:xfrm>
            <a:off x="1" y="0"/>
            <a:ext cx="12203113" cy="685800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867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869341" y="1836490"/>
            <a:ext cx="4871891" cy="1378199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869950" y="3214688"/>
            <a:ext cx="4872039" cy="13652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265A0C46-CEE4-4B42-A95B-2FD2DE417CE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0"/>
            <a:ext cx="6106584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ext Placeholder 22">
            <a:extLst>
              <a:ext uri="{FF2B5EF4-FFF2-40B4-BE49-F238E27FC236}">
                <a16:creationId xmlns:a16="http://schemas.microsoft.com/office/drawing/2014/main" id="{C0770813-2716-BE47-B88B-0986339C4A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9" y="865190"/>
            <a:ext cx="4871891" cy="9713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457189" indent="0">
              <a:buNone/>
              <a:defRPr sz="3200" b="1">
                <a:solidFill>
                  <a:schemeClr val="bg1"/>
                </a:solidFill>
              </a:defRPr>
            </a:lvl2pPr>
            <a:lvl3pPr marL="914377" indent="0">
              <a:buNone/>
              <a:defRPr sz="3200" b="1">
                <a:solidFill>
                  <a:schemeClr val="bg1"/>
                </a:solidFill>
              </a:defRPr>
            </a:lvl3pPr>
            <a:lvl4pPr marL="1371566" indent="0">
              <a:buNone/>
              <a:defRPr sz="3200" b="1">
                <a:solidFill>
                  <a:schemeClr val="bg1"/>
                </a:solidFill>
              </a:defRPr>
            </a:lvl4pPr>
            <a:lvl5pPr marL="1828754" indent="0">
              <a:buNone/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93768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26" Type="http://schemas.openxmlformats.org/officeDocument/2006/relationships/slideLayout" Target="../slideLayouts/slideLayout59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5" Type="http://schemas.openxmlformats.org/officeDocument/2006/relationships/slideLayout" Target="../slideLayouts/slideLayout58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29" Type="http://schemas.openxmlformats.org/officeDocument/2006/relationships/slideLayout" Target="../slideLayouts/slideLayout62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57.xml"/><Relationship Id="rId32" Type="http://schemas.openxmlformats.org/officeDocument/2006/relationships/slideLayout" Target="../slideLayouts/slideLayout65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23" Type="http://schemas.openxmlformats.org/officeDocument/2006/relationships/slideLayout" Target="../slideLayouts/slideLayout56.xml"/><Relationship Id="rId28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64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slideLayout" Target="../slideLayouts/slideLayout55.xml"/><Relationship Id="rId27" Type="http://schemas.openxmlformats.org/officeDocument/2006/relationships/slideLayout" Target="../slideLayouts/slideLayout60.xml"/><Relationship Id="rId30" Type="http://schemas.openxmlformats.org/officeDocument/2006/relationships/slideLayout" Target="../slideLayouts/slideLayout63.xml"/><Relationship Id="rId8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22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72300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528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19" r:id="rId24"/>
    <p:sldLayoutId id="2147483720" r:id="rId25"/>
    <p:sldLayoutId id="2147483721" r:id="rId26"/>
    <p:sldLayoutId id="2147483722" r:id="rId27"/>
    <p:sldLayoutId id="2147483723" r:id="rId28"/>
    <p:sldLayoutId id="2147483724" r:id="rId29"/>
    <p:sldLayoutId id="2147483725" r:id="rId30"/>
    <p:sldLayoutId id="2147483726" r:id="rId31"/>
    <p:sldLayoutId id="2147483727" r:id="rId32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59898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panose="020B0300000000000000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ヒラギノ角ゴ Pro W3" panose="020B0300000000000000" pitchFamily="34" charset="-128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ヒラギノ角ゴ Pro W3" panose="020B0300000000000000" pitchFamily="34" charset="-128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s://www.rijksoverheid.nl/onderwerpen/levenseinde-en-euthanasie/zorgvuldigheidseisen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Relationship Id="rId6" Type="http://schemas.openxmlformats.org/officeDocument/2006/relationships/hyperlink" Target="https://levenseinde.patientenfederatie.nl/" TargetMode="External"/><Relationship Id="rId5" Type="http://schemas.openxmlformats.org/officeDocument/2006/relationships/hyperlink" Target="https://www.nvve.nl/informatie/euthanasie/de-euthanasiewet" TargetMode="External"/><Relationship Id="rId4" Type="http://schemas.openxmlformats.org/officeDocument/2006/relationships/hyperlink" Target="https://www.rijksoverheid.nl/onderwerpen/levenseinde-en-euthanasie/medische-beslissingen-rond-het-levensein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63E96CD-D6C1-4A90-B10A-BA54990BDE7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86EAF1E-89E8-4668-BB56-ED89C4F52D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4800" dirty="0"/>
              <a:t>Thema 9: Wet- en regelgeving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472F21F-7057-48D6-B4B6-4CE776BD3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oogle Shape;93;p1">
            <a:extLst>
              <a:ext uri="{FF2B5EF4-FFF2-40B4-BE49-F238E27FC236}">
                <a16:creationId xmlns:a16="http://schemas.microsoft.com/office/drawing/2014/main" id="{6DDC833B-7FB3-45B1-B4FC-D6F2B9B03BC6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6893317" y="1971100"/>
            <a:ext cx="5298683" cy="3672733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001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Rol van de zorgverlener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ABE8DD-4C78-4CC1-8C4C-840CEB90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eren in teams met behulp van CanMEDS | Leren is altijd">
            <a:extLst>
              <a:ext uri="{FF2B5EF4-FFF2-40B4-BE49-F238E27FC236}">
                <a16:creationId xmlns:a16="http://schemas.microsoft.com/office/drawing/2014/main" id="{9D7C5D0E-2628-4166-B3D4-C5E85EEBA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96" y="2586402"/>
            <a:ext cx="6461588" cy="387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395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450508" cy="971301"/>
          </a:xfrm>
        </p:spPr>
        <p:txBody>
          <a:bodyPr/>
          <a:lstStyle/>
          <a:p>
            <a:r>
              <a:rPr lang="nl-NL" sz="4800" dirty="0"/>
              <a:t>Betekenis en waarde van de wilsverklaring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2A6F20-EFD2-42D7-892F-87BEB5B0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Wensverklaringen - Palliatieve zorg">
            <a:extLst>
              <a:ext uri="{FF2B5EF4-FFF2-40B4-BE49-F238E27FC236}">
                <a16:creationId xmlns:a16="http://schemas.microsoft.com/office/drawing/2014/main" id="{37524010-5C7D-4C6B-8758-9964D8CD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068" y="2548021"/>
            <a:ext cx="6590703" cy="406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16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0" y="910346"/>
            <a:ext cx="6096000" cy="971301"/>
          </a:xfrm>
        </p:spPr>
        <p:txBody>
          <a:bodyPr/>
          <a:lstStyle/>
          <a:p>
            <a:r>
              <a:rPr lang="nl-NL" sz="4800" dirty="0"/>
              <a:t>Vragen?</a:t>
            </a:r>
          </a:p>
        </p:txBody>
      </p:sp>
      <p:pic>
        <p:nvPicPr>
          <p:cNvPr id="6" name="Google Shape;222;p12">
            <a:extLst>
              <a:ext uri="{FF2B5EF4-FFF2-40B4-BE49-F238E27FC236}">
                <a16:creationId xmlns:a16="http://schemas.microsoft.com/office/drawing/2014/main" id="{387A8E02-5D3E-41F2-B92A-D74F499F9E7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3099" r="2" b="3"/>
          <a:stretch/>
        </p:blipFill>
        <p:spPr>
          <a:xfrm>
            <a:off x="0" y="578126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 extrusionOk="0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3A207E4-38A3-4C23-8351-979757009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955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Inleiding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r>
              <a:rPr lang="nl-NL" sz="2400" dirty="0"/>
              <a:t>Wetten zijn geschreven rechtsregels. </a:t>
            </a:r>
          </a:p>
          <a:p>
            <a:endParaRPr lang="nl-NL" sz="2400" dirty="0"/>
          </a:p>
          <a:p>
            <a:r>
              <a:rPr lang="nl-NL" sz="2400" dirty="0"/>
              <a:t>Wetgeving omvat verschillende geschreven rechtsregels die afkomstig zijn van de Staten-Generaal en verschillende andere organen. </a:t>
            </a:r>
          </a:p>
          <a:p>
            <a:endParaRPr lang="nl-NL" sz="2400" dirty="0"/>
          </a:p>
          <a:p>
            <a:r>
              <a:rPr lang="nl-NL" sz="2400" dirty="0"/>
              <a:t>Er zijn veel wetten van toepassing op de gezondheidszorg. Een aantal zijn specifiek voor de palliatieve zorg.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FD02C10-A75E-4B10-AF11-2C0EEC6BC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14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starter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77532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In eigen woorden uitleg te geven over de WGBO en de relatie met palliatieve zorg. </a:t>
            </a:r>
          </a:p>
          <a:p>
            <a:r>
              <a:rPr lang="nl-NL" sz="2400" dirty="0"/>
              <a:t>In eigen woorden uitleg te geven over beslissingen rondom het levenseinde. </a:t>
            </a:r>
          </a:p>
          <a:p>
            <a:r>
              <a:rPr lang="nl-NL" sz="2400" dirty="0"/>
              <a:t>In eigen woorden uitleg te geven over de begrippen wilsbekwaam en wilsonbekwaam. </a:t>
            </a:r>
          </a:p>
          <a:p>
            <a:r>
              <a:rPr lang="nl-NL" sz="2400" dirty="0"/>
              <a:t>In eigen woorden uitleg te geven over euthanasie. </a:t>
            </a:r>
          </a:p>
          <a:p>
            <a:r>
              <a:rPr lang="nl-NL" sz="2400" dirty="0"/>
              <a:t>In eigen woorden uitleg te geven over palliatieve sedatie.</a:t>
            </a:r>
          </a:p>
          <a:p>
            <a:r>
              <a:rPr lang="nl-NL" sz="2400" dirty="0"/>
              <a:t>In eigen woorden uitleg te geven over natuurlijke en niet-natuurlijke dood. </a:t>
            </a:r>
          </a:p>
          <a:p>
            <a:r>
              <a:rPr lang="nl-NL" sz="2400" dirty="0"/>
              <a:t>Een omschrijving te geven over de volgorde van activiteiten van overlijden van tot begraven/cremeren.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B96E19-D948-43AA-BA9F-B9D3C8BC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44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gevorderd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8" y="1836491"/>
            <a:ext cx="10991359" cy="477532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De eigen rol binnen de kaders van wet- en regelgeving ten aanzien van de palliatieve patiënt te bespreken.</a:t>
            </a:r>
          </a:p>
          <a:p>
            <a:r>
              <a:rPr lang="nl-NL" sz="2400" dirty="0"/>
              <a:t>Het verschil te duiden tussen palliatieve sedatie en euthanasie.</a:t>
            </a:r>
          </a:p>
          <a:p>
            <a:r>
              <a:rPr lang="nl-NL" sz="2400" dirty="0"/>
              <a:t>Signalen van patiënt en/of mantelzorg aangaande beslissingen rondom het levenseinde binnen het eigen team te bespreken. </a:t>
            </a:r>
          </a:p>
          <a:p>
            <a:r>
              <a:rPr lang="nl-NL" sz="2400" dirty="0"/>
              <a:t>Onder begeleiding van een collega een gesprek met de patiënt en/of mantelzorg te voeren over het afzien of stoppen van verdere behandeling.</a:t>
            </a:r>
          </a:p>
          <a:p>
            <a:r>
              <a:rPr lang="nl-NL" sz="2400" dirty="0"/>
              <a:t>Relevante activiteiten rondom het overlijden te herkennen en daarnaar te handelen.</a:t>
            </a:r>
          </a:p>
          <a:p>
            <a:pPr marL="0" indent="0">
              <a:buNone/>
            </a:pPr>
            <a:endParaRPr lang="nl-NL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B96E19-D948-43AA-BA9F-B9D3C8BC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539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Leerdoelen </a:t>
            </a:r>
            <a:r>
              <a:rPr lang="nl-NL" sz="4800" dirty="0" err="1"/>
              <a:t>beroepsbekwaam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3054" y="1836491"/>
            <a:ext cx="10991359" cy="4775324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/>
              <a:t>De student is in staat om: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Zelfstandig samen met de arts een slecht nieuws gesprek te voeren met in acht neming van relevante wet- en regelgeving.</a:t>
            </a:r>
          </a:p>
          <a:p>
            <a:r>
              <a:rPr lang="nl-NL" sz="2400" dirty="0"/>
              <a:t>Relevante informatie te verstrekken aan een patiënt en/of mantelzorg over palliatieve sedatie.</a:t>
            </a:r>
          </a:p>
          <a:p>
            <a:r>
              <a:rPr lang="nl-NL" sz="2400" dirty="0"/>
              <a:t>Relevante informatie te verstrekken aan een patiënt en/of mantelzorg over euthanasie.</a:t>
            </a:r>
          </a:p>
          <a:p>
            <a:r>
              <a:rPr lang="nl-NL" sz="2400" dirty="0"/>
              <a:t>Relevante informatie te verstrekken aan een patiënt en/of mantelzorg over wet- en regelgeving ten aanzien van het levenseinde.</a:t>
            </a:r>
          </a:p>
          <a:p>
            <a:r>
              <a:rPr lang="nl-NL" sz="2400" dirty="0"/>
              <a:t>Samen met collega’s binnen het interprofessionele team een plan op te stellen over palliatieve sedatie.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B96E19-D948-43AA-BA9F-B9D3C8BCD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90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Wetgeving natuurlijke / niet natuurlijke dood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1B5C853-9C57-4AF8-AB7E-91B708CBF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Asbestemming | Crematorium 't Laar">
            <a:extLst>
              <a:ext uri="{FF2B5EF4-FFF2-40B4-BE49-F238E27FC236}">
                <a16:creationId xmlns:a16="http://schemas.microsoft.com/office/drawing/2014/main" id="{EE330CF8-15EF-4315-856F-30D6F632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481" y="2645914"/>
            <a:ext cx="7082216" cy="354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461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Wetgeving euthanasie en levenseinde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3"/>
              </a:rPr>
              <a:t>https://www.rijksoverheid.nl/onderwerpen/levenseinde-en-euthanasie/zorgvuldigheidseisen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4"/>
              </a:rPr>
              <a:t>https://www.rijksoverheid.nl/onderwerpen/levenseinde-en-euthanasie/medische-beslissingen-rond-het-levenseinde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>
                <a:hlinkClick r:id="rId5"/>
              </a:rPr>
              <a:t>https://www.nvve.nl/informatie/euthanasie/de-euthanasiewet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E-book: </a:t>
            </a:r>
            <a:r>
              <a:rPr lang="nl-NL" sz="1100" dirty="0">
                <a:hlinkClick r:id="rId6"/>
              </a:rPr>
              <a:t>https://levenseinde.patientenfederatie.nl/</a:t>
            </a: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Pdf Handreiking schriftelijk euthanasieverzoek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PPT Euthanasie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Brochure levenseinde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Werkboek levenseinde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100" dirty="0"/>
              <a:t>Opdracht Euthanasie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sz="11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324BB08-2135-406D-B5BD-A7B74F396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euthanasie afbeelding">
            <a:extLst>
              <a:ext uri="{FF2B5EF4-FFF2-40B4-BE49-F238E27FC236}">
                <a16:creationId xmlns:a16="http://schemas.microsoft.com/office/drawing/2014/main" id="{95949B64-A738-4F1B-A6BF-3B294A65D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060" y="2860780"/>
            <a:ext cx="4706603" cy="313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508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013404" cy="971301"/>
          </a:xfrm>
        </p:spPr>
        <p:txBody>
          <a:bodyPr/>
          <a:lstStyle/>
          <a:p>
            <a:r>
              <a:rPr lang="nl-NL" sz="4800" dirty="0"/>
              <a:t>Regelgeving palliatieve sedatie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ABE8DD-4C78-4CC1-8C4C-840CEB90A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alliatieve sedatie in tien jaar tijd verdrievoudigd | Trouw">
            <a:extLst>
              <a:ext uri="{FF2B5EF4-FFF2-40B4-BE49-F238E27FC236}">
                <a16:creationId xmlns:a16="http://schemas.microsoft.com/office/drawing/2014/main" id="{F9511E0A-055C-4BF2-8BED-91FA6375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592" y="2393394"/>
            <a:ext cx="6040299" cy="398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8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BD2C27FD-F7F7-A64B-907D-B35CBDDCD5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9338" y="865190"/>
            <a:ext cx="8450508" cy="971301"/>
          </a:xfrm>
        </p:spPr>
        <p:txBody>
          <a:bodyPr/>
          <a:lstStyle/>
          <a:p>
            <a:r>
              <a:rPr lang="nl-NL" sz="4800" dirty="0"/>
              <a:t>Eisen en verantwoordelijkheden voor de zorgverleners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452D10E-1B48-3D49-9E53-8F8831801A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9337" y="1836491"/>
            <a:ext cx="10991359" cy="4538909"/>
          </a:xfrm>
        </p:spPr>
        <p:txBody>
          <a:bodyPr/>
          <a:lstStyle/>
          <a:p>
            <a:endParaRPr lang="nl-NL" sz="24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7A2A6F20-EFD2-42D7-892F-87BEB5B0E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6255"/>
            <a:ext cx="913054" cy="521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ak, verantwoordelijkheid + bevoegdheid (toch?) - Adjustintime :  Adjustintime">
            <a:extLst>
              <a:ext uri="{FF2B5EF4-FFF2-40B4-BE49-F238E27FC236}">
                <a16:creationId xmlns:a16="http://schemas.microsoft.com/office/drawing/2014/main" id="{F74A555E-2BB0-4391-BA56-B31B595AE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016" y="2291522"/>
            <a:ext cx="5364000" cy="456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480869"/>
      </p:ext>
    </p:extLst>
  </p:cSld>
  <p:clrMapOvr>
    <a:masterClrMapping/>
  </p:clrMapOvr>
</p:sld>
</file>

<file path=ppt/theme/theme1.xml><?xml version="1.0" encoding="utf-8"?>
<a:theme xmlns:a="http://schemas.openxmlformats.org/drawingml/2006/main" name="ThemaO2PZ">
  <a:themeElements>
    <a:clrScheme name="Aangepast 2">
      <a:dk1>
        <a:srgbClr val="000000"/>
      </a:dk1>
      <a:lt1>
        <a:srgbClr val="FFFFFF"/>
      </a:lt1>
      <a:dk2>
        <a:srgbClr val="CFC3C0"/>
      </a:dk2>
      <a:lt2>
        <a:srgbClr val="E7E6E6"/>
      </a:lt2>
      <a:accent1>
        <a:srgbClr val="EB5D0B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5D0B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O2PZ" id="{44165F06-59B5-4F1F-A5B8-74CD5A4B2D36}" vid="{EB5962F9-1EF6-4283-9B8F-46378B078373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Aangepast 2">
      <a:dk1>
        <a:srgbClr val="000000"/>
      </a:dk1>
      <a:lt1>
        <a:srgbClr val="FFFFFF"/>
      </a:lt1>
      <a:dk2>
        <a:srgbClr val="CFC3C0"/>
      </a:dk2>
      <a:lt2>
        <a:srgbClr val="E7E6E6"/>
      </a:lt2>
      <a:accent1>
        <a:srgbClr val="EB5D0B"/>
      </a:accent1>
      <a:accent2>
        <a:srgbClr val="FF0000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B5D0B"/>
      </a:hlink>
      <a:folHlink>
        <a:srgbClr val="FF000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626_PPT Contactpersonen meetings" id="{D8C91A54-69F5-4341-AB78-41C0E4BC09ED}" vid="{E025E62D-99BD-4C28-9727-383DCB22BB59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0626_PPT Contactpersonen meetings" id="{D8C91A54-69F5-4341-AB78-41C0E4BC09ED}" vid="{B2C2667F-601B-4463-A3EC-4E33F70A0354}"/>
    </a:ext>
  </a:extLst>
</a:theme>
</file>

<file path=ppt/theme/theme5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ThemaO2PZ</Template>
  <TotalTime>1894</TotalTime>
  <Words>616</Words>
  <Application>Microsoft Office PowerPoint</Application>
  <PresentationFormat>Breedbeeld</PresentationFormat>
  <Paragraphs>99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ThemaO2PZ</vt:lpstr>
      <vt:lpstr>2_Office Theme</vt:lpstr>
      <vt:lpstr>1_Office Theme</vt:lpstr>
      <vt:lpstr>3_Office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8: Ethiek</dc:title>
  <dc:creator>Appie Nieuwman</dc:creator>
  <cp:lastModifiedBy>Gerard Castermans ZorgSense</cp:lastModifiedBy>
  <cp:revision>6</cp:revision>
  <dcterms:created xsi:type="dcterms:W3CDTF">2020-11-26T13:34:55Z</dcterms:created>
  <dcterms:modified xsi:type="dcterms:W3CDTF">2021-03-24T15:30:30Z</dcterms:modified>
</cp:coreProperties>
</file>