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263" r:id="rId7"/>
    <p:sldId id="260" r:id="rId8"/>
    <p:sldId id="259" r:id="rId9"/>
    <p:sldId id="261" r:id="rId10"/>
    <p:sldId id="262" r:id="rId11"/>
    <p:sldId id="264" r:id="rId12"/>
    <p:sldId id="265" r:id="rId13"/>
    <p:sldId id="266" r:id="rId14"/>
    <p:sldId id="267" r:id="rId15"/>
    <p:sldId id="268" r:id="rId16"/>
    <p:sldId id="269" r:id="rId17"/>
    <p:sldId id="270" r:id="rId18"/>
    <p:sldId id="271" r:id="rId19"/>
    <p:sldId id="272" r:id="rId20"/>
    <p:sldId id="273" r:id="rId21"/>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395"/>
    <a:srgbClr val="95BAFF"/>
    <a:srgbClr val="F1ECE3"/>
    <a:srgbClr val="FF89BC"/>
    <a:srgbClr val="D2E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4D699D-693C-063F-3406-548C0E60A023}" v="1186" dt="2024-02-21T15:01:45.333"/>
    <p1510:client id="{A7763E7E-043A-46F0-8E80-1E632D00581F}" v="19" dt="2024-02-20T20:51:22.6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C5B575-9F42-7149-BE01-DDAE309FFDD5}" type="datetimeFigureOut">
              <a:rPr lang="en-NL" smtClean="0"/>
              <a:t>02/21/2024</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3576C5-9593-184A-9506-C4273205D8F7}" type="slidenum">
              <a:rPr lang="en-NL" smtClean="0"/>
              <a:t>‹#›</a:t>
            </a:fld>
            <a:endParaRPr lang="en-NL"/>
          </a:p>
        </p:txBody>
      </p:sp>
    </p:spTree>
    <p:extLst>
      <p:ext uri="{BB962C8B-B14F-4D97-AF65-F5344CB8AC3E}">
        <p14:creationId xmlns:p14="http://schemas.microsoft.com/office/powerpoint/2010/main" val="692351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oorblad">
    <p:spTree>
      <p:nvGrpSpPr>
        <p:cNvPr id="1" name=""/>
        <p:cNvGrpSpPr/>
        <p:nvPr/>
      </p:nvGrpSpPr>
      <p:grpSpPr>
        <a:xfrm>
          <a:off x="0" y="0"/>
          <a:ext cx="0" cy="0"/>
          <a:chOff x="0" y="0"/>
          <a:chExt cx="0" cy="0"/>
        </a:xfrm>
      </p:grpSpPr>
      <p:pic>
        <p:nvPicPr>
          <p:cNvPr id="7" name="Picture 6" descr="A blue lines on a white surface&#10;&#10;Description automatically generated">
            <a:extLst>
              <a:ext uri="{FF2B5EF4-FFF2-40B4-BE49-F238E27FC236}">
                <a16:creationId xmlns:a16="http://schemas.microsoft.com/office/drawing/2014/main" id="{3E947007-2FE7-70C6-4C63-4DD09AB5F5AE}"/>
              </a:ext>
            </a:extLst>
          </p:cNvPr>
          <p:cNvPicPr>
            <a:picLocks noChangeAspect="1"/>
          </p:cNvPicPr>
          <p:nvPr userDrawn="1"/>
        </p:nvPicPr>
        <p:blipFill>
          <a:blip r:embed="rId2"/>
          <a:stretch>
            <a:fillRect/>
          </a:stretch>
        </p:blipFill>
        <p:spPr>
          <a:xfrm>
            <a:off x="-2083" y="0"/>
            <a:ext cx="12194083" cy="6856831"/>
          </a:xfrm>
          <a:prstGeom prst="rect">
            <a:avLst/>
          </a:prstGeom>
        </p:spPr>
      </p:pic>
      <p:sp>
        <p:nvSpPr>
          <p:cNvPr id="8" name="Title 1">
            <a:extLst>
              <a:ext uri="{FF2B5EF4-FFF2-40B4-BE49-F238E27FC236}">
                <a16:creationId xmlns:a16="http://schemas.microsoft.com/office/drawing/2014/main" id="{FFFB0A1D-301C-0F21-CDF7-A2BA91F51519}"/>
              </a:ext>
            </a:extLst>
          </p:cNvPr>
          <p:cNvSpPr>
            <a:spLocks noGrp="1"/>
          </p:cNvSpPr>
          <p:nvPr>
            <p:ph type="ctrTitle" hasCustomPrompt="1"/>
          </p:nvPr>
        </p:nvSpPr>
        <p:spPr>
          <a:xfrm>
            <a:off x="1524000" y="1077393"/>
            <a:ext cx="9144000" cy="2387600"/>
          </a:xfrm>
        </p:spPr>
        <p:txBody>
          <a:bodyPr anchor="b">
            <a:noAutofit/>
          </a:bodyPr>
          <a:lstStyle>
            <a:lvl1pPr>
              <a:defRPr sz="6000"/>
            </a:lvl1pPr>
          </a:lstStyle>
          <a:p>
            <a:pPr algn="l"/>
            <a:r>
              <a:rPr lang="en-NL">
                <a:solidFill>
                  <a:srgbClr val="173395"/>
                </a:solidFill>
                <a:latin typeface="Poppins" pitchFamily="2" charset="77"/>
                <a:cs typeface="Poppins" pitchFamily="2" charset="77"/>
              </a:rPr>
              <a:t>Voorblad</a:t>
            </a:r>
            <a:br>
              <a:rPr lang="en-NL">
                <a:solidFill>
                  <a:srgbClr val="173395"/>
                </a:solidFill>
                <a:latin typeface="Poppins" pitchFamily="2" charset="77"/>
                <a:cs typeface="Poppins" pitchFamily="2" charset="77"/>
              </a:rPr>
            </a:br>
            <a:r>
              <a:rPr lang="en-NL">
                <a:solidFill>
                  <a:srgbClr val="173395"/>
                </a:solidFill>
                <a:latin typeface="Poppins" pitchFamily="2" charset="77"/>
                <a:cs typeface="Poppins" pitchFamily="2" charset="77"/>
              </a:rPr>
              <a:t>lange titel</a:t>
            </a:r>
          </a:p>
        </p:txBody>
      </p:sp>
      <p:sp>
        <p:nvSpPr>
          <p:cNvPr id="9" name="Subtitle 2">
            <a:extLst>
              <a:ext uri="{FF2B5EF4-FFF2-40B4-BE49-F238E27FC236}">
                <a16:creationId xmlns:a16="http://schemas.microsoft.com/office/drawing/2014/main" id="{03BED152-99E8-DD89-5E24-02D2CC158DF6}"/>
              </a:ext>
            </a:extLst>
          </p:cNvPr>
          <p:cNvSpPr>
            <a:spLocks noGrp="1"/>
          </p:cNvSpPr>
          <p:nvPr>
            <p:ph type="subTitle" idx="1" hasCustomPrompt="1"/>
          </p:nvPr>
        </p:nvSpPr>
        <p:spPr>
          <a:xfrm>
            <a:off x="1524000" y="3557068"/>
            <a:ext cx="6634348" cy="1655762"/>
          </a:xfrm>
        </p:spPr>
        <p:txBody>
          <a:bodyPr>
            <a:noAutofit/>
          </a:bodyPr>
          <a:lstStyle>
            <a:lvl1pPr marL="0" indent="0">
              <a:buNone/>
              <a:defRPr sz="2400"/>
            </a:lvl1pPr>
          </a:lstStyle>
          <a:p>
            <a:pPr algn="l">
              <a:lnSpc>
                <a:spcPct val="110000"/>
              </a:lnSpc>
            </a:pPr>
            <a:r>
              <a:rPr lang="en-NL">
                <a:solidFill>
                  <a:srgbClr val="173395"/>
                </a:solidFill>
                <a:latin typeface="Poppins" pitchFamily="2" charset="77"/>
                <a:cs typeface="Poppins" pitchFamily="2" charset="77"/>
              </a:rPr>
              <a:t>Dit is een beschrijving van een ondertitel waar de presentatie over gaat.</a:t>
            </a:r>
          </a:p>
        </p:txBody>
      </p:sp>
      <p:sp>
        <p:nvSpPr>
          <p:cNvPr id="4" name="Text Placeholder 9">
            <a:extLst>
              <a:ext uri="{FF2B5EF4-FFF2-40B4-BE49-F238E27FC236}">
                <a16:creationId xmlns:a16="http://schemas.microsoft.com/office/drawing/2014/main" id="{F4EB7E6F-94AD-53A5-B326-B7C3C3EFA4AF}"/>
              </a:ext>
            </a:extLst>
          </p:cNvPr>
          <p:cNvSpPr>
            <a:spLocks noGrp="1"/>
          </p:cNvSpPr>
          <p:nvPr>
            <p:ph type="body" sz="quarter" idx="11" hasCustomPrompt="1"/>
          </p:nvPr>
        </p:nvSpPr>
        <p:spPr>
          <a:xfrm>
            <a:off x="1489505" y="6238652"/>
            <a:ext cx="4114800" cy="365125"/>
          </a:xfrm>
        </p:spPr>
        <p:txBody>
          <a:bodyPr>
            <a:noAutofit/>
          </a:bodyPr>
          <a:lstStyle>
            <a:lvl1pPr marL="0" indent="0">
              <a:buNone/>
              <a:defRPr sz="1600">
                <a:solidFill>
                  <a:srgbClr val="173395"/>
                </a:solidFill>
              </a:defRPr>
            </a:lvl1pPr>
            <a:lvl2pPr marL="457200" indent="0">
              <a:buNone/>
              <a:defRPr sz="1600">
                <a:solidFill>
                  <a:srgbClr val="95BAFF"/>
                </a:solidFill>
              </a:defRPr>
            </a:lvl2pPr>
            <a:lvl3pPr marL="914400" indent="0">
              <a:buNone/>
              <a:defRPr sz="1600">
                <a:solidFill>
                  <a:srgbClr val="95BAFF"/>
                </a:solidFill>
              </a:defRPr>
            </a:lvl3pPr>
            <a:lvl4pPr marL="1371600" indent="0">
              <a:buNone/>
              <a:defRPr sz="1600">
                <a:solidFill>
                  <a:srgbClr val="95BAFF"/>
                </a:solidFill>
              </a:defRPr>
            </a:lvl4pPr>
            <a:lvl5pPr marL="1828800" indent="0">
              <a:buNone/>
              <a:defRPr sz="1600">
                <a:solidFill>
                  <a:srgbClr val="95BAFF"/>
                </a:solidFill>
              </a:defRPr>
            </a:lvl5pPr>
          </a:lstStyle>
          <a:p>
            <a:pPr lvl="0"/>
            <a:r>
              <a:rPr lang="en-GB"/>
              <a:t>14 </a:t>
            </a:r>
            <a:r>
              <a:rPr lang="en-GB" err="1"/>
              <a:t>februari</a:t>
            </a:r>
            <a:r>
              <a:rPr lang="en-GB"/>
              <a:t> 2024</a:t>
            </a:r>
            <a:endParaRPr lang="en-NL"/>
          </a:p>
        </p:txBody>
      </p:sp>
    </p:spTree>
    <p:extLst>
      <p:ext uri="{BB962C8B-B14F-4D97-AF65-F5344CB8AC3E}">
        <p14:creationId xmlns:p14="http://schemas.microsoft.com/office/powerpoint/2010/main" val="70362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3122CB5-16BD-1E06-920E-A5C0CC5B39A7}"/>
              </a:ext>
            </a:extLst>
          </p:cNvPr>
          <p:cNvPicPr>
            <a:picLocks noChangeAspect="1"/>
          </p:cNvPicPr>
          <p:nvPr userDrawn="1"/>
        </p:nvPicPr>
        <p:blipFill>
          <a:blip r:embed="rId2"/>
          <a:srcRect/>
          <a:stretch/>
        </p:blipFill>
        <p:spPr>
          <a:xfrm>
            <a:off x="0" y="1169"/>
            <a:ext cx="12196161" cy="6858000"/>
          </a:xfrm>
          <a:prstGeom prst="rect">
            <a:avLst/>
          </a:prstGeom>
        </p:spPr>
      </p:pic>
      <p:sp>
        <p:nvSpPr>
          <p:cNvPr id="6" name="Text Placeholder 7">
            <a:extLst>
              <a:ext uri="{FF2B5EF4-FFF2-40B4-BE49-F238E27FC236}">
                <a16:creationId xmlns:a16="http://schemas.microsoft.com/office/drawing/2014/main" id="{EFF87B62-4028-58DC-30BA-A31F0CB673DF}"/>
              </a:ext>
            </a:extLst>
          </p:cNvPr>
          <p:cNvSpPr>
            <a:spLocks noGrp="1"/>
          </p:cNvSpPr>
          <p:nvPr>
            <p:ph type="body" sz="quarter" idx="10" hasCustomPrompt="1"/>
          </p:nvPr>
        </p:nvSpPr>
        <p:spPr>
          <a:xfrm>
            <a:off x="1524000" y="1465592"/>
            <a:ext cx="7402513" cy="4521200"/>
          </a:xfrm>
        </p:spPr>
        <p:txBody>
          <a:bodyPr>
            <a:noAutofit/>
          </a:bodyPr>
          <a:lstStyle>
            <a:lvl1pPr marL="0" indent="0">
              <a:lnSpc>
                <a:spcPct val="120000"/>
              </a:lnSpc>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GB"/>
              <a:t>Elk </a:t>
            </a:r>
            <a:r>
              <a:rPr lang="en-GB" err="1"/>
              <a:t>jaar</a:t>
            </a:r>
            <a:r>
              <a:rPr lang="en-GB"/>
              <a:t> </a:t>
            </a:r>
            <a:r>
              <a:rPr lang="en-GB" err="1"/>
              <a:t>komen</a:t>
            </a:r>
            <a:r>
              <a:rPr lang="en-GB"/>
              <a:t> 110.000 </a:t>
            </a:r>
            <a:r>
              <a:rPr lang="en-GB" err="1"/>
              <a:t>mensen</a:t>
            </a:r>
            <a:r>
              <a:rPr lang="en-GB"/>
              <a:t> door </a:t>
            </a:r>
            <a:r>
              <a:rPr lang="en-GB" err="1"/>
              <a:t>een</a:t>
            </a:r>
            <a:r>
              <a:rPr lang="en-GB"/>
              <a:t> </a:t>
            </a:r>
            <a:r>
              <a:rPr lang="en-GB" err="1"/>
              <a:t>ongeneeslijke</a:t>
            </a:r>
            <a:r>
              <a:rPr lang="en-GB"/>
              <a:t> </a:t>
            </a:r>
            <a:r>
              <a:rPr lang="en-GB" err="1"/>
              <a:t>ziekte</a:t>
            </a:r>
            <a:r>
              <a:rPr lang="en-GB"/>
              <a:t> of </a:t>
            </a:r>
            <a:r>
              <a:rPr lang="en-GB" err="1"/>
              <a:t>ouderdom</a:t>
            </a:r>
            <a:r>
              <a:rPr lang="en-GB"/>
              <a:t> in de </a:t>
            </a:r>
            <a:r>
              <a:rPr lang="en-GB" err="1"/>
              <a:t>laatste</a:t>
            </a:r>
            <a:r>
              <a:rPr lang="en-GB"/>
              <a:t> </a:t>
            </a:r>
            <a:r>
              <a:rPr lang="en-GB" err="1"/>
              <a:t>fase</a:t>
            </a:r>
            <a:r>
              <a:rPr lang="en-GB"/>
              <a:t> van </a:t>
            </a:r>
            <a:r>
              <a:rPr lang="en-GB" err="1"/>
              <a:t>hun</a:t>
            </a:r>
            <a:r>
              <a:rPr lang="en-GB"/>
              <a:t> </a:t>
            </a:r>
            <a:r>
              <a:rPr lang="en-GB" err="1"/>
              <a:t>leven</a:t>
            </a:r>
            <a:r>
              <a:rPr lang="en-GB"/>
              <a:t> </a:t>
            </a:r>
            <a:r>
              <a:rPr lang="en-GB" err="1"/>
              <a:t>terecht</a:t>
            </a:r>
            <a:r>
              <a:rPr lang="en-GB"/>
              <a:t>. Door de </a:t>
            </a:r>
            <a:r>
              <a:rPr lang="en-GB" err="1"/>
              <a:t>vergrijzing</a:t>
            </a:r>
            <a:r>
              <a:rPr lang="en-GB"/>
              <a:t> </a:t>
            </a:r>
            <a:r>
              <a:rPr lang="en-GB" err="1"/>
              <a:t>stijgt</a:t>
            </a:r>
            <a:r>
              <a:rPr lang="en-GB"/>
              <a:t> </a:t>
            </a:r>
            <a:r>
              <a:rPr lang="en-GB" err="1"/>
              <a:t>dat</a:t>
            </a:r>
            <a:r>
              <a:rPr lang="en-GB"/>
              <a:t> </a:t>
            </a:r>
            <a:r>
              <a:rPr lang="en-GB" err="1"/>
              <a:t>aantal</a:t>
            </a:r>
            <a:r>
              <a:rPr lang="en-GB"/>
              <a:t> </a:t>
            </a:r>
            <a:r>
              <a:rPr lang="en-GB" err="1"/>
              <a:t>enorm</a:t>
            </a:r>
            <a:r>
              <a:rPr lang="en-GB"/>
              <a:t>. Al die </a:t>
            </a:r>
            <a:r>
              <a:rPr lang="en-GB" err="1"/>
              <a:t>mensen</a:t>
            </a:r>
            <a:r>
              <a:rPr lang="en-GB"/>
              <a:t> </a:t>
            </a:r>
            <a:r>
              <a:rPr lang="en-GB" err="1"/>
              <a:t>hebben</a:t>
            </a:r>
            <a:r>
              <a:rPr lang="en-GB"/>
              <a:t> </a:t>
            </a:r>
            <a:r>
              <a:rPr lang="en-GB" err="1"/>
              <a:t>palliatieve</a:t>
            </a:r>
            <a:r>
              <a:rPr lang="en-GB"/>
              <a:t> </a:t>
            </a:r>
            <a:r>
              <a:rPr lang="en-GB" err="1"/>
              <a:t>zorg</a:t>
            </a:r>
            <a:r>
              <a:rPr lang="en-GB"/>
              <a:t> </a:t>
            </a:r>
            <a:r>
              <a:rPr lang="en-GB" err="1"/>
              <a:t>nodig</a:t>
            </a:r>
            <a:r>
              <a:rPr lang="en-GB"/>
              <a:t>. Zorg </a:t>
            </a:r>
            <a:r>
              <a:rPr lang="en-GB" err="1"/>
              <a:t>waarin</a:t>
            </a:r>
            <a:r>
              <a:rPr lang="en-GB"/>
              <a:t> </a:t>
            </a:r>
            <a:r>
              <a:rPr lang="en-GB" err="1"/>
              <a:t>niet</a:t>
            </a:r>
            <a:r>
              <a:rPr lang="en-GB"/>
              <a:t> langer </a:t>
            </a:r>
            <a:r>
              <a:rPr lang="en-GB" err="1"/>
              <a:t>genezing</a:t>
            </a:r>
            <a:r>
              <a:rPr lang="en-GB"/>
              <a:t>, maar </a:t>
            </a:r>
            <a:r>
              <a:rPr lang="en-GB" err="1"/>
              <a:t>kwaliteit</a:t>
            </a:r>
            <a:r>
              <a:rPr lang="en-GB"/>
              <a:t> van </a:t>
            </a:r>
            <a:r>
              <a:rPr lang="en-GB" err="1"/>
              <a:t>leven</a:t>
            </a:r>
            <a:r>
              <a:rPr lang="en-GB"/>
              <a:t>, van </a:t>
            </a:r>
            <a:r>
              <a:rPr lang="en-GB" err="1"/>
              <a:t>rouwen</a:t>
            </a:r>
            <a:r>
              <a:rPr lang="en-GB"/>
              <a:t> </a:t>
            </a:r>
            <a:r>
              <a:rPr lang="en-GB" err="1"/>
              <a:t>en</a:t>
            </a:r>
            <a:r>
              <a:rPr lang="en-GB"/>
              <a:t> van </a:t>
            </a:r>
            <a:r>
              <a:rPr lang="en-GB" err="1"/>
              <a:t>sterven</a:t>
            </a:r>
            <a:r>
              <a:rPr lang="en-GB"/>
              <a:t> </a:t>
            </a:r>
            <a:r>
              <a:rPr lang="en-GB" err="1"/>
              <a:t>centraal</a:t>
            </a:r>
            <a:r>
              <a:rPr lang="en-GB"/>
              <a:t> </a:t>
            </a:r>
            <a:r>
              <a:rPr lang="en-GB" err="1"/>
              <a:t>staat</a:t>
            </a:r>
            <a:r>
              <a:rPr lang="en-GB"/>
              <a:t>. </a:t>
            </a:r>
            <a:r>
              <a:rPr lang="en-GB" err="1"/>
              <a:t>Daarom</a:t>
            </a:r>
            <a:r>
              <a:rPr lang="en-GB"/>
              <a:t> </a:t>
            </a:r>
            <a:r>
              <a:rPr lang="en-GB" err="1"/>
              <a:t>maakt</a:t>
            </a:r>
            <a:r>
              <a:rPr lang="en-GB"/>
              <a:t> het </a:t>
            </a:r>
            <a:r>
              <a:rPr lang="en-GB" err="1"/>
              <a:t>Nationaal</a:t>
            </a:r>
            <a:r>
              <a:rPr lang="en-GB"/>
              <a:t> </a:t>
            </a:r>
            <a:r>
              <a:rPr lang="en-GB" err="1"/>
              <a:t>Programma</a:t>
            </a:r>
            <a:r>
              <a:rPr lang="en-GB"/>
              <a:t> </a:t>
            </a:r>
            <a:r>
              <a:rPr lang="en-GB" err="1"/>
              <a:t>Palliatieve</a:t>
            </a:r>
            <a:r>
              <a:rPr lang="en-GB"/>
              <a:t> Zorg II </a:t>
            </a:r>
            <a:r>
              <a:rPr lang="en-GB" err="1"/>
              <a:t>zorgverleners</a:t>
            </a:r>
            <a:r>
              <a:rPr lang="en-GB"/>
              <a:t> </a:t>
            </a:r>
            <a:r>
              <a:rPr lang="en-GB" err="1"/>
              <a:t>bekend</a:t>
            </a:r>
            <a:r>
              <a:rPr lang="en-GB"/>
              <a:t> </a:t>
            </a:r>
            <a:r>
              <a:rPr lang="en-GB" err="1"/>
              <a:t>en</a:t>
            </a:r>
            <a:r>
              <a:rPr lang="en-GB"/>
              <a:t> </a:t>
            </a:r>
            <a:r>
              <a:rPr lang="en-GB" err="1"/>
              <a:t>vertrouwd</a:t>
            </a:r>
            <a:r>
              <a:rPr lang="en-GB"/>
              <a:t> met </a:t>
            </a:r>
            <a:r>
              <a:rPr lang="en-GB" err="1"/>
              <a:t>palliatieve</a:t>
            </a:r>
            <a:r>
              <a:rPr lang="en-GB"/>
              <a:t> </a:t>
            </a:r>
            <a:r>
              <a:rPr lang="en-GB" err="1"/>
              <a:t>zorg</a:t>
            </a:r>
            <a:r>
              <a:rPr lang="en-GB"/>
              <a:t> </a:t>
            </a:r>
            <a:r>
              <a:rPr lang="en-GB" err="1"/>
              <a:t>en</a:t>
            </a:r>
            <a:r>
              <a:rPr lang="en-GB"/>
              <a:t> </a:t>
            </a:r>
            <a:r>
              <a:rPr lang="en-GB" err="1"/>
              <a:t>ondersteunt</a:t>
            </a:r>
            <a:r>
              <a:rPr lang="en-GB"/>
              <a:t> hen </a:t>
            </a:r>
            <a:r>
              <a:rPr lang="en-GB" err="1"/>
              <a:t>daarin</a:t>
            </a:r>
            <a:r>
              <a:rPr lang="en-GB"/>
              <a:t>. </a:t>
            </a:r>
            <a:r>
              <a:rPr lang="en-GB" err="1"/>
              <a:t>Dat</a:t>
            </a:r>
            <a:r>
              <a:rPr lang="en-GB"/>
              <a:t> </a:t>
            </a:r>
            <a:r>
              <a:rPr lang="en-GB" err="1"/>
              <a:t>doen</a:t>
            </a:r>
            <a:r>
              <a:rPr lang="en-GB"/>
              <a:t> we </a:t>
            </a:r>
            <a:r>
              <a:rPr lang="en-GB" err="1"/>
              <a:t>samen</a:t>
            </a:r>
            <a:r>
              <a:rPr lang="en-GB"/>
              <a:t> met </a:t>
            </a:r>
            <a:r>
              <a:rPr lang="en-GB" err="1"/>
              <a:t>onze</a:t>
            </a:r>
            <a:r>
              <a:rPr lang="en-GB"/>
              <a:t> partners, met </a:t>
            </a:r>
            <a:r>
              <a:rPr lang="en-GB" err="1"/>
              <a:t>veel</a:t>
            </a:r>
            <a:r>
              <a:rPr lang="en-GB"/>
              <a:t> </a:t>
            </a:r>
            <a:r>
              <a:rPr lang="en-GB" err="1"/>
              <a:t>aandacht</a:t>
            </a:r>
            <a:r>
              <a:rPr lang="en-GB"/>
              <a:t> </a:t>
            </a:r>
            <a:r>
              <a:rPr lang="en-GB" err="1"/>
              <a:t>voor</a:t>
            </a:r>
            <a:r>
              <a:rPr lang="en-GB"/>
              <a:t> </a:t>
            </a:r>
            <a:r>
              <a:rPr lang="en-GB" err="1"/>
              <a:t>patiënten</a:t>
            </a:r>
            <a:r>
              <a:rPr lang="en-GB"/>
              <a:t> </a:t>
            </a:r>
            <a:r>
              <a:rPr lang="en-GB" err="1"/>
              <a:t>en</a:t>
            </a:r>
            <a:r>
              <a:rPr lang="en-GB"/>
              <a:t> </a:t>
            </a:r>
            <a:r>
              <a:rPr lang="en-GB" err="1"/>
              <a:t>hun</a:t>
            </a:r>
            <a:r>
              <a:rPr lang="en-GB"/>
              <a:t> </a:t>
            </a:r>
            <a:r>
              <a:rPr lang="en-GB" err="1"/>
              <a:t>naasten</a:t>
            </a:r>
            <a:r>
              <a:rPr lang="en-GB"/>
              <a:t>. </a:t>
            </a:r>
            <a:br>
              <a:rPr lang="en-GB"/>
            </a:br>
            <a:r>
              <a:rPr lang="en-GB"/>
              <a:t>We </a:t>
            </a:r>
            <a:r>
              <a:rPr lang="en-GB" err="1"/>
              <a:t>richten</a:t>
            </a:r>
            <a:r>
              <a:rPr lang="en-GB"/>
              <a:t> </a:t>
            </a:r>
            <a:r>
              <a:rPr lang="en-GB" err="1"/>
              <a:t>ons</a:t>
            </a:r>
            <a:r>
              <a:rPr lang="en-GB"/>
              <a:t> op het </a:t>
            </a:r>
            <a:r>
              <a:rPr lang="en-GB" err="1"/>
              <a:t>duidelijk</a:t>
            </a:r>
            <a:r>
              <a:rPr lang="en-GB"/>
              <a:t> </a:t>
            </a:r>
            <a:r>
              <a:rPr lang="en-GB" err="1"/>
              <a:t>maken</a:t>
            </a:r>
            <a:r>
              <a:rPr lang="en-GB"/>
              <a:t> wat </a:t>
            </a:r>
            <a:r>
              <a:rPr lang="en-GB" err="1"/>
              <a:t>palliatieve</a:t>
            </a:r>
            <a:r>
              <a:rPr lang="en-GB"/>
              <a:t> </a:t>
            </a:r>
            <a:r>
              <a:rPr lang="en-GB" err="1"/>
              <a:t>zorg</a:t>
            </a:r>
            <a:r>
              <a:rPr lang="en-GB"/>
              <a:t> </a:t>
            </a:r>
            <a:r>
              <a:rPr lang="en-GB" err="1"/>
              <a:t>voor</a:t>
            </a:r>
            <a:r>
              <a:rPr lang="en-GB"/>
              <a:t> </a:t>
            </a:r>
            <a:r>
              <a:rPr lang="en-GB" err="1"/>
              <a:t>mensen</a:t>
            </a:r>
            <a:r>
              <a:rPr lang="en-GB"/>
              <a:t> </a:t>
            </a:r>
            <a:r>
              <a:rPr lang="en-GB" err="1"/>
              <a:t>kan</a:t>
            </a:r>
            <a:r>
              <a:rPr lang="en-GB"/>
              <a:t> </a:t>
            </a:r>
            <a:r>
              <a:rPr lang="en-GB" err="1"/>
              <a:t>betekenen</a:t>
            </a:r>
            <a:r>
              <a:rPr lang="en-GB"/>
              <a:t>. Op het </a:t>
            </a:r>
            <a:r>
              <a:rPr lang="en-GB" err="1"/>
              <a:t>volledig</a:t>
            </a:r>
            <a:r>
              <a:rPr lang="en-GB"/>
              <a:t> </a:t>
            </a:r>
            <a:r>
              <a:rPr lang="en-GB" err="1"/>
              <a:t>integreren</a:t>
            </a:r>
            <a:r>
              <a:rPr lang="en-GB"/>
              <a:t> van </a:t>
            </a:r>
            <a:r>
              <a:rPr lang="en-GB" err="1"/>
              <a:t>palliatieve</a:t>
            </a:r>
            <a:r>
              <a:rPr lang="en-GB"/>
              <a:t> </a:t>
            </a:r>
            <a:r>
              <a:rPr lang="en-GB" err="1"/>
              <a:t>zorg</a:t>
            </a:r>
            <a:r>
              <a:rPr lang="en-GB"/>
              <a:t> in de </a:t>
            </a:r>
            <a:r>
              <a:rPr lang="en-GB" err="1"/>
              <a:t>reguliere</a:t>
            </a:r>
            <a:r>
              <a:rPr lang="en-GB"/>
              <a:t> </a:t>
            </a:r>
            <a:r>
              <a:rPr lang="en-GB" err="1"/>
              <a:t>gezondheidszorg</a:t>
            </a:r>
            <a:r>
              <a:rPr lang="en-GB"/>
              <a:t>. </a:t>
            </a:r>
            <a:r>
              <a:rPr lang="en-GB" err="1"/>
              <a:t>En</a:t>
            </a:r>
            <a:r>
              <a:rPr lang="en-GB"/>
              <a:t> op het </a:t>
            </a:r>
            <a:r>
              <a:rPr lang="en-GB" err="1"/>
              <a:t>verbeteren</a:t>
            </a:r>
            <a:r>
              <a:rPr lang="en-GB"/>
              <a:t> van de </a:t>
            </a:r>
            <a:r>
              <a:rPr lang="en-GB" err="1"/>
              <a:t>samenwerking</a:t>
            </a:r>
            <a:r>
              <a:rPr lang="en-GB"/>
              <a:t> </a:t>
            </a:r>
            <a:r>
              <a:rPr lang="en-GB" err="1"/>
              <a:t>tussen</a:t>
            </a:r>
            <a:r>
              <a:rPr lang="en-GB"/>
              <a:t> alle </a:t>
            </a:r>
            <a:r>
              <a:rPr lang="en-GB" err="1"/>
              <a:t>betrokken</a:t>
            </a:r>
            <a:r>
              <a:rPr lang="en-GB"/>
              <a:t> </a:t>
            </a:r>
            <a:r>
              <a:rPr lang="en-GB" err="1"/>
              <a:t>zorgverleners</a:t>
            </a:r>
            <a:r>
              <a:rPr lang="en-GB"/>
              <a:t> </a:t>
            </a:r>
            <a:r>
              <a:rPr lang="en-GB" err="1"/>
              <a:t>en</a:t>
            </a:r>
            <a:r>
              <a:rPr lang="en-GB"/>
              <a:t> </a:t>
            </a:r>
            <a:r>
              <a:rPr lang="en-GB" err="1"/>
              <a:t>ondersteuners</a:t>
            </a:r>
            <a:r>
              <a:rPr lang="en-GB"/>
              <a:t>. </a:t>
            </a:r>
            <a:r>
              <a:rPr lang="en-GB" err="1"/>
              <a:t>Waarom</a:t>
            </a:r>
            <a:r>
              <a:rPr lang="en-GB"/>
              <a:t> we </a:t>
            </a:r>
            <a:r>
              <a:rPr lang="en-GB" err="1"/>
              <a:t>dat</a:t>
            </a:r>
            <a:r>
              <a:rPr lang="en-GB"/>
              <a:t> </a:t>
            </a:r>
            <a:r>
              <a:rPr lang="en-GB" err="1"/>
              <a:t>doen</a:t>
            </a:r>
            <a:r>
              <a:rPr lang="en-GB"/>
              <a:t>? </a:t>
            </a:r>
            <a:r>
              <a:rPr lang="en-GB" err="1"/>
              <a:t>Omdat</a:t>
            </a:r>
            <a:r>
              <a:rPr lang="en-GB"/>
              <a:t> we </a:t>
            </a:r>
            <a:r>
              <a:rPr lang="en-GB" err="1"/>
              <a:t>geloven</a:t>
            </a:r>
            <a:r>
              <a:rPr lang="en-GB"/>
              <a:t> </a:t>
            </a:r>
            <a:r>
              <a:rPr lang="en-GB" err="1"/>
              <a:t>dat</a:t>
            </a:r>
            <a:r>
              <a:rPr lang="en-GB"/>
              <a:t> </a:t>
            </a:r>
            <a:r>
              <a:rPr lang="en-GB" err="1"/>
              <a:t>mensen</a:t>
            </a:r>
            <a:r>
              <a:rPr lang="en-GB"/>
              <a:t> </a:t>
            </a:r>
            <a:r>
              <a:rPr lang="en-GB" err="1"/>
              <a:t>juíst</a:t>
            </a:r>
            <a:r>
              <a:rPr lang="en-GB"/>
              <a:t> in de </a:t>
            </a:r>
            <a:r>
              <a:rPr lang="en-GB" err="1"/>
              <a:t>palliatieve</a:t>
            </a:r>
            <a:r>
              <a:rPr lang="en-GB"/>
              <a:t> </a:t>
            </a:r>
            <a:r>
              <a:rPr lang="en-GB" err="1"/>
              <a:t>fase</a:t>
            </a:r>
            <a:r>
              <a:rPr lang="en-GB"/>
              <a:t> </a:t>
            </a:r>
            <a:r>
              <a:rPr lang="en-GB" err="1"/>
              <a:t>moeten</a:t>
            </a:r>
            <a:r>
              <a:rPr lang="en-GB"/>
              <a:t> </a:t>
            </a:r>
            <a:r>
              <a:rPr lang="en-GB" err="1"/>
              <a:t>kunnen</a:t>
            </a:r>
            <a:r>
              <a:rPr lang="en-GB"/>
              <a:t> </a:t>
            </a:r>
            <a:r>
              <a:rPr lang="en-GB" err="1"/>
              <a:t>rekenen</a:t>
            </a:r>
            <a:r>
              <a:rPr lang="en-GB"/>
              <a:t> op </a:t>
            </a:r>
            <a:r>
              <a:rPr lang="en-GB" err="1"/>
              <a:t>zorg</a:t>
            </a:r>
            <a:r>
              <a:rPr lang="en-GB"/>
              <a:t> die </a:t>
            </a:r>
            <a:r>
              <a:rPr lang="en-GB" err="1"/>
              <a:t>bij</a:t>
            </a:r>
            <a:r>
              <a:rPr lang="en-GB"/>
              <a:t> hen past.</a:t>
            </a:r>
          </a:p>
        </p:txBody>
      </p:sp>
      <p:sp>
        <p:nvSpPr>
          <p:cNvPr id="11" name="Text Placeholder 9">
            <a:extLst>
              <a:ext uri="{FF2B5EF4-FFF2-40B4-BE49-F238E27FC236}">
                <a16:creationId xmlns:a16="http://schemas.microsoft.com/office/drawing/2014/main" id="{CF0B6991-1760-28A5-0033-967F528D2550}"/>
              </a:ext>
            </a:extLst>
          </p:cNvPr>
          <p:cNvSpPr>
            <a:spLocks noGrp="1"/>
          </p:cNvSpPr>
          <p:nvPr>
            <p:ph type="body" sz="quarter" idx="11" hasCustomPrompt="1"/>
          </p:nvPr>
        </p:nvSpPr>
        <p:spPr>
          <a:xfrm>
            <a:off x="623888" y="542964"/>
            <a:ext cx="4114800" cy="365125"/>
          </a:xfrm>
        </p:spPr>
        <p:txBody>
          <a:bodyPr>
            <a:noAutofit/>
          </a:bodyPr>
          <a:lstStyle>
            <a:lvl1pPr marL="0" indent="0">
              <a:buNone/>
              <a:defRPr sz="1600">
                <a:solidFill>
                  <a:srgbClr val="95BAFF"/>
                </a:solidFill>
              </a:defRPr>
            </a:lvl1pPr>
            <a:lvl2pPr marL="457200" indent="0">
              <a:buNone/>
              <a:defRPr sz="1600">
                <a:solidFill>
                  <a:srgbClr val="95BAFF"/>
                </a:solidFill>
              </a:defRPr>
            </a:lvl2pPr>
            <a:lvl3pPr marL="914400" indent="0">
              <a:buNone/>
              <a:defRPr sz="1600">
                <a:solidFill>
                  <a:srgbClr val="95BAFF"/>
                </a:solidFill>
              </a:defRPr>
            </a:lvl3pPr>
            <a:lvl4pPr marL="1371600" indent="0">
              <a:buNone/>
              <a:defRPr sz="1600">
                <a:solidFill>
                  <a:srgbClr val="95BAFF"/>
                </a:solidFill>
              </a:defRPr>
            </a:lvl4pPr>
            <a:lvl5pPr marL="1828800" indent="0">
              <a:buNone/>
              <a:defRPr sz="1600">
                <a:solidFill>
                  <a:srgbClr val="95BAFF"/>
                </a:solidFill>
              </a:defRPr>
            </a:lvl5pPr>
          </a:lstStyle>
          <a:p>
            <a:pPr lvl="0"/>
            <a:r>
              <a:rPr lang="en-GB" err="1"/>
              <a:t>Titel</a:t>
            </a:r>
            <a:endParaRPr lang="en-NL"/>
          </a:p>
        </p:txBody>
      </p:sp>
    </p:spTree>
    <p:extLst>
      <p:ext uri="{BB962C8B-B14F-4D97-AF65-F5344CB8AC3E}">
        <p14:creationId xmlns:p14="http://schemas.microsoft.com/office/powerpoint/2010/main" val="422777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pagin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EDF0131-82F6-CCCE-9258-2751A0969DE5}"/>
              </a:ext>
            </a:extLst>
          </p:cNvPr>
          <p:cNvPicPr>
            <a:picLocks noChangeAspect="1"/>
          </p:cNvPicPr>
          <p:nvPr userDrawn="1"/>
        </p:nvPicPr>
        <p:blipFill>
          <a:blip r:embed="rId2"/>
          <a:srcRect/>
          <a:stretch/>
        </p:blipFill>
        <p:spPr>
          <a:xfrm>
            <a:off x="0" y="1169"/>
            <a:ext cx="12194080" cy="6856830"/>
          </a:xfrm>
          <a:prstGeom prst="rect">
            <a:avLst/>
          </a:prstGeom>
        </p:spPr>
      </p:pic>
      <p:sp>
        <p:nvSpPr>
          <p:cNvPr id="16" name="Title 1">
            <a:extLst>
              <a:ext uri="{FF2B5EF4-FFF2-40B4-BE49-F238E27FC236}">
                <a16:creationId xmlns:a16="http://schemas.microsoft.com/office/drawing/2014/main" id="{5F006D8E-EE04-FD29-B196-79D3F14D4B87}"/>
              </a:ext>
            </a:extLst>
          </p:cNvPr>
          <p:cNvSpPr>
            <a:spLocks noGrp="1"/>
          </p:cNvSpPr>
          <p:nvPr>
            <p:ph type="ctrTitle" hasCustomPrompt="1"/>
          </p:nvPr>
        </p:nvSpPr>
        <p:spPr>
          <a:xfrm>
            <a:off x="1524000" y="1077393"/>
            <a:ext cx="9144000" cy="2387600"/>
          </a:xfrm>
        </p:spPr>
        <p:txBody>
          <a:bodyPr anchor="b">
            <a:noAutofit/>
          </a:bodyPr>
          <a:lstStyle>
            <a:lvl1pPr>
              <a:defRPr sz="6000"/>
            </a:lvl1pPr>
          </a:lstStyle>
          <a:p>
            <a:pPr algn="l"/>
            <a:r>
              <a:rPr lang="en-NL">
                <a:solidFill>
                  <a:srgbClr val="173395"/>
                </a:solidFill>
                <a:latin typeface="Poppins" pitchFamily="2" charset="77"/>
                <a:cs typeface="Poppins" pitchFamily="2" charset="77"/>
              </a:rPr>
              <a:t>Titelpagina</a:t>
            </a:r>
            <a:br>
              <a:rPr lang="en-NL">
                <a:solidFill>
                  <a:srgbClr val="173395"/>
                </a:solidFill>
                <a:latin typeface="Poppins" pitchFamily="2" charset="77"/>
                <a:cs typeface="Poppins" pitchFamily="2" charset="77"/>
              </a:rPr>
            </a:br>
            <a:r>
              <a:rPr lang="en-NL">
                <a:solidFill>
                  <a:srgbClr val="173395"/>
                </a:solidFill>
                <a:latin typeface="Poppins" pitchFamily="2" charset="77"/>
                <a:cs typeface="Poppins" pitchFamily="2" charset="77"/>
              </a:rPr>
              <a:t>lange titel</a:t>
            </a:r>
          </a:p>
        </p:txBody>
      </p:sp>
      <p:sp>
        <p:nvSpPr>
          <p:cNvPr id="17" name="Subtitle 2">
            <a:extLst>
              <a:ext uri="{FF2B5EF4-FFF2-40B4-BE49-F238E27FC236}">
                <a16:creationId xmlns:a16="http://schemas.microsoft.com/office/drawing/2014/main" id="{608C50C6-EA6E-6AAD-D7EB-1F4870FA0A37}"/>
              </a:ext>
            </a:extLst>
          </p:cNvPr>
          <p:cNvSpPr>
            <a:spLocks noGrp="1"/>
          </p:cNvSpPr>
          <p:nvPr>
            <p:ph type="subTitle" idx="1" hasCustomPrompt="1"/>
          </p:nvPr>
        </p:nvSpPr>
        <p:spPr>
          <a:xfrm>
            <a:off x="1524000" y="3557068"/>
            <a:ext cx="6634348" cy="1655762"/>
          </a:xfrm>
        </p:spPr>
        <p:txBody>
          <a:bodyPr>
            <a:noAutofit/>
          </a:bodyPr>
          <a:lstStyle>
            <a:lvl1pPr marL="0" indent="0">
              <a:buNone/>
              <a:defRPr sz="2400"/>
            </a:lvl1pPr>
          </a:lstStyle>
          <a:p>
            <a:pPr algn="l">
              <a:lnSpc>
                <a:spcPct val="110000"/>
              </a:lnSpc>
            </a:pPr>
            <a:r>
              <a:rPr lang="en-NL">
                <a:solidFill>
                  <a:srgbClr val="173395"/>
                </a:solidFill>
                <a:latin typeface="Poppins" pitchFamily="2" charset="77"/>
                <a:cs typeface="Poppins" pitchFamily="2" charset="77"/>
              </a:rPr>
              <a:t>Dit is een beschrijving van een ondertitel waar de presentatie over gaat.</a:t>
            </a:r>
          </a:p>
        </p:txBody>
      </p:sp>
      <p:sp>
        <p:nvSpPr>
          <p:cNvPr id="10" name="Text Placeholder 9">
            <a:extLst>
              <a:ext uri="{FF2B5EF4-FFF2-40B4-BE49-F238E27FC236}">
                <a16:creationId xmlns:a16="http://schemas.microsoft.com/office/drawing/2014/main" id="{5C5C9451-6A56-602A-B4BC-A76B474D00AB}"/>
              </a:ext>
            </a:extLst>
          </p:cNvPr>
          <p:cNvSpPr>
            <a:spLocks noGrp="1"/>
          </p:cNvSpPr>
          <p:nvPr>
            <p:ph type="body" sz="quarter" idx="11" hasCustomPrompt="1"/>
          </p:nvPr>
        </p:nvSpPr>
        <p:spPr>
          <a:xfrm>
            <a:off x="623888" y="542964"/>
            <a:ext cx="4114800" cy="365125"/>
          </a:xfrm>
        </p:spPr>
        <p:txBody>
          <a:bodyPr>
            <a:noAutofit/>
          </a:bodyPr>
          <a:lstStyle>
            <a:lvl1pPr marL="0" indent="0">
              <a:buNone/>
              <a:defRPr sz="1600">
                <a:solidFill>
                  <a:srgbClr val="95BAFF"/>
                </a:solidFill>
              </a:defRPr>
            </a:lvl1pPr>
            <a:lvl2pPr marL="457200" indent="0">
              <a:buNone/>
              <a:defRPr sz="1600">
                <a:solidFill>
                  <a:srgbClr val="95BAFF"/>
                </a:solidFill>
              </a:defRPr>
            </a:lvl2pPr>
            <a:lvl3pPr marL="914400" indent="0">
              <a:buNone/>
              <a:defRPr sz="1600">
                <a:solidFill>
                  <a:srgbClr val="95BAFF"/>
                </a:solidFill>
              </a:defRPr>
            </a:lvl3pPr>
            <a:lvl4pPr marL="1371600" indent="0">
              <a:buNone/>
              <a:defRPr sz="1600">
                <a:solidFill>
                  <a:srgbClr val="95BAFF"/>
                </a:solidFill>
              </a:defRPr>
            </a:lvl4pPr>
            <a:lvl5pPr marL="1828800" indent="0">
              <a:buNone/>
              <a:defRPr sz="1600">
                <a:solidFill>
                  <a:srgbClr val="95BAFF"/>
                </a:solidFill>
              </a:defRPr>
            </a:lvl5pPr>
          </a:lstStyle>
          <a:p>
            <a:pPr lvl="0"/>
            <a:r>
              <a:rPr lang="en-GB" err="1"/>
              <a:t>Titel</a:t>
            </a:r>
            <a:endParaRPr lang="en-NL"/>
          </a:p>
        </p:txBody>
      </p:sp>
    </p:spTree>
    <p:extLst>
      <p:ext uri="{BB962C8B-B14F-4D97-AF65-F5344CB8AC3E}">
        <p14:creationId xmlns:p14="http://schemas.microsoft.com/office/powerpoint/2010/main" val="46954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fbeelding">
    <p:bg>
      <p:bgPr>
        <a:solidFill>
          <a:srgbClr val="F1ECE3"/>
        </a:solidFill>
        <a:effectLst/>
      </p:bgPr>
    </p:bg>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D93CBA55-26CD-0271-30A7-8BFA0F7FF451}"/>
              </a:ext>
            </a:extLst>
          </p:cNvPr>
          <p:cNvSpPr>
            <a:spLocks noGrp="1"/>
          </p:cNvSpPr>
          <p:nvPr>
            <p:ph type="pic" idx="1" hasCustomPrompt="1"/>
          </p:nvPr>
        </p:nvSpPr>
        <p:spPr>
          <a:xfrm>
            <a:off x="402238" y="404502"/>
            <a:ext cx="11387524" cy="6048995"/>
          </a:xfrm>
          <a:effectLst/>
        </p:spPr>
        <p:txBody>
          <a:bodyPr>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NL"/>
              <a:t>Afbeelding</a:t>
            </a:r>
          </a:p>
        </p:txBody>
      </p:sp>
    </p:spTree>
    <p:extLst>
      <p:ext uri="{BB962C8B-B14F-4D97-AF65-F5344CB8AC3E}">
        <p14:creationId xmlns:p14="http://schemas.microsoft.com/office/powerpoint/2010/main" val="83083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veel">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F658774-DA20-0F4B-2200-55DFC1A59E15}"/>
              </a:ext>
            </a:extLst>
          </p:cNvPr>
          <p:cNvPicPr>
            <a:picLocks noChangeAspect="1"/>
          </p:cNvPicPr>
          <p:nvPr userDrawn="1"/>
        </p:nvPicPr>
        <p:blipFill>
          <a:blip r:embed="rId2"/>
          <a:srcRect/>
          <a:stretch/>
        </p:blipFill>
        <p:spPr>
          <a:xfrm>
            <a:off x="1" y="1169"/>
            <a:ext cx="12194078" cy="6856830"/>
          </a:xfrm>
          <a:prstGeom prst="rect">
            <a:avLst/>
          </a:prstGeom>
        </p:spPr>
      </p:pic>
      <p:sp>
        <p:nvSpPr>
          <p:cNvPr id="3" name="Text Placeholder 9">
            <a:extLst>
              <a:ext uri="{FF2B5EF4-FFF2-40B4-BE49-F238E27FC236}">
                <a16:creationId xmlns:a16="http://schemas.microsoft.com/office/drawing/2014/main" id="{6957B870-E1B5-61A1-C006-09DC64C68161}"/>
              </a:ext>
            </a:extLst>
          </p:cNvPr>
          <p:cNvSpPr>
            <a:spLocks noGrp="1"/>
          </p:cNvSpPr>
          <p:nvPr>
            <p:ph type="body" sz="quarter" idx="11" hasCustomPrompt="1"/>
          </p:nvPr>
        </p:nvSpPr>
        <p:spPr>
          <a:xfrm>
            <a:off x="623888" y="542964"/>
            <a:ext cx="4114800" cy="365125"/>
          </a:xfrm>
        </p:spPr>
        <p:txBody>
          <a:bodyPr>
            <a:noAutofit/>
          </a:bodyPr>
          <a:lstStyle>
            <a:lvl1pPr marL="0" indent="0">
              <a:buNone/>
              <a:defRPr sz="1600">
                <a:solidFill>
                  <a:srgbClr val="95BAFF"/>
                </a:solidFill>
              </a:defRPr>
            </a:lvl1pPr>
            <a:lvl2pPr marL="457200" indent="0">
              <a:buNone/>
              <a:defRPr sz="1600">
                <a:solidFill>
                  <a:srgbClr val="95BAFF"/>
                </a:solidFill>
              </a:defRPr>
            </a:lvl2pPr>
            <a:lvl3pPr marL="914400" indent="0">
              <a:buNone/>
              <a:defRPr sz="1600">
                <a:solidFill>
                  <a:srgbClr val="95BAFF"/>
                </a:solidFill>
              </a:defRPr>
            </a:lvl3pPr>
            <a:lvl4pPr marL="1371600" indent="0">
              <a:buNone/>
              <a:defRPr sz="1600">
                <a:solidFill>
                  <a:srgbClr val="95BAFF"/>
                </a:solidFill>
              </a:defRPr>
            </a:lvl4pPr>
            <a:lvl5pPr marL="1828800" indent="0">
              <a:buNone/>
              <a:defRPr sz="1600">
                <a:solidFill>
                  <a:srgbClr val="95BAFF"/>
                </a:solidFill>
              </a:defRPr>
            </a:lvl5pPr>
          </a:lstStyle>
          <a:p>
            <a:pPr lvl="0"/>
            <a:r>
              <a:rPr lang="en-GB" err="1"/>
              <a:t>Titel</a:t>
            </a:r>
            <a:endParaRPr lang="en-NL"/>
          </a:p>
        </p:txBody>
      </p:sp>
      <p:sp>
        <p:nvSpPr>
          <p:cNvPr id="6" name="Text Placeholder 4">
            <a:extLst>
              <a:ext uri="{FF2B5EF4-FFF2-40B4-BE49-F238E27FC236}">
                <a16:creationId xmlns:a16="http://schemas.microsoft.com/office/drawing/2014/main" id="{5C2CF736-C172-082D-1509-C9FEF2664B23}"/>
              </a:ext>
            </a:extLst>
          </p:cNvPr>
          <p:cNvSpPr>
            <a:spLocks noGrp="1"/>
          </p:cNvSpPr>
          <p:nvPr>
            <p:ph type="body" sz="quarter" idx="12" hasCustomPrompt="1"/>
          </p:nvPr>
        </p:nvSpPr>
        <p:spPr>
          <a:xfrm>
            <a:off x="1524000" y="1316298"/>
            <a:ext cx="8961438" cy="4649787"/>
          </a:xfrm>
        </p:spPr>
        <p:txBody>
          <a:bodyPr numCol="2" spcCol="180000">
            <a:noAutofit/>
          </a:bodyPr>
          <a:lstStyle>
            <a:lvl1pPr marL="0" indent="0">
              <a:lnSpc>
                <a:spcPct val="120000"/>
              </a:lnSpc>
              <a:buNone/>
              <a:defRPr sz="1200">
                <a:solidFill>
                  <a:srgbClr val="173395"/>
                </a:solidFill>
              </a:defRPr>
            </a:lvl1pPr>
            <a:lvl2pPr marL="457200" indent="0">
              <a:buNone/>
              <a:defRPr>
                <a:solidFill>
                  <a:srgbClr val="173395"/>
                </a:solidFill>
              </a:defRPr>
            </a:lvl2pPr>
            <a:lvl3pPr marL="914400" indent="0">
              <a:buNone/>
              <a:defRPr>
                <a:solidFill>
                  <a:srgbClr val="173395"/>
                </a:solidFill>
              </a:defRPr>
            </a:lvl3pPr>
            <a:lvl4pPr marL="1371600" indent="0">
              <a:buNone/>
              <a:defRPr>
                <a:solidFill>
                  <a:srgbClr val="173395"/>
                </a:solidFill>
              </a:defRPr>
            </a:lvl4pPr>
            <a:lvl5pPr marL="1828800" indent="0">
              <a:buNone/>
              <a:defRPr>
                <a:solidFill>
                  <a:srgbClr val="173395"/>
                </a:solidFill>
              </a:defRPr>
            </a:lvl5pPr>
          </a:lstStyle>
          <a:p>
            <a:pPr lvl="0"/>
            <a:r>
              <a:rPr lang="en-GB"/>
              <a:t>Type </a:t>
            </a:r>
            <a:r>
              <a:rPr lang="en-GB" err="1"/>
              <a:t>hier</a:t>
            </a:r>
            <a:r>
              <a:rPr lang="en-GB"/>
              <a:t> </a:t>
            </a:r>
            <a:r>
              <a:rPr lang="en-GB" err="1"/>
              <a:t>tekst</a:t>
            </a:r>
            <a:r>
              <a:rPr lang="en-GB"/>
              <a:t>. </a:t>
            </a:r>
            <a:r>
              <a:rPr lang="en-GB" err="1"/>
              <a:t>Deze</a:t>
            </a:r>
            <a:r>
              <a:rPr lang="en-GB"/>
              <a:t> </a:t>
            </a:r>
            <a:r>
              <a:rPr lang="en-GB" err="1"/>
              <a:t>komt</a:t>
            </a:r>
            <a:r>
              <a:rPr lang="en-GB"/>
              <a:t> in twee </a:t>
            </a:r>
            <a:r>
              <a:rPr lang="en-GB" err="1"/>
              <a:t>kolommen</a:t>
            </a:r>
            <a:r>
              <a:rPr lang="en-GB"/>
              <a:t> </a:t>
            </a:r>
            <a:r>
              <a:rPr lang="en-GB" err="1"/>
              <a:t>naast</a:t>
            </a:r>
            <a:r>
              <a:rPr lang="en-GB"/>
              <a:t> </a:t>
            </a:r>
            <a:r>
              <a:rPr lang="en-GB" err="1"/>
              <a:t>elkaar</a:t>
            </a:r>
            <a:r>
              <a:rPr lang="en-GB"/>
              <a:t> </a:t>
            </a:r>
            <a:r>
              <a:rPr lang="en-GB" err="1"/>
              <a:t>te</a:t>
            </a:r>
            <a:r>
              <a:rPr lang="en-GB"/>
              <a:t> </a:t>
            </a:r>
            <a:r>
              <a:rPr lang="en-GB" err="1"/>
              <a:t>staan</a:t>
            </a:r>
            <a:r>
              <a:rPr lang="en-GB"/>
              <a:t>. Wil je </a:t>
            </a:r>
            <a:r>
              <a:rPr lang="en-GB" err="1"/>
              <a:t>een</a:t>
            </a:r>
            <a:r>
              <a:rPr lang="en-GB"/>
              <a:t> </a:t>
            </a:r>
            <a:r>
              <a:rPr lang="en-GB" err="1"/>
              <a:t>titel</a:t>
            </a:r>
            <a:r>
              <a:rPr lang="en-GB"/>
              <a:t> </a:t>
            </a:r>
            <a:r>
              <a:rPr lang="en-GB" err="1"/>
              <a:t>boven</a:t>
            </a:r>
            <a:r>
              <a:rPr lang="en-GB"/>
              <a:t> </a:t>
            </a:r>
            <a:r>
              <a:rPr lang="en-GB" err="1"/>
              <a:t>deze</a:t>
            </a:r>
            <a:r>
              <a:rPr lang="en-GB"/>
              <a:t> </a:t>
            </a:r>
            <a:r>
              <a:rPr lang="en-GB" err="1"/>
              <a:t>tekst</a:t>
            </a:r>
            <a:r>
              <a:rPr lang="en-GB"/>
              <a:t> </a:t>
            </a:r>
            <a:r>
              <a:rPr lang="en-GB" err="1"/>
              <a:t>aan</a:t>
            </a:r>
            <a:r>
              <a:rPr lang="en-GB"/>
              <a:t> het begin </a:t>
            </a:r>
            <a:r>
              <a:rPr lang="en-GB" err="1"/>
              <a:t>plaatsen</a:t>
            </a:r>
            <a:r>
              <a:rPr lang="en-GB"/>
              <a:t> of </a:t>
            </a:r>
            <a:r>
              <a:rPr lang="en-GB" err="1"/>
              <a:t>tussen</a:t>
            </a:r>
            <a:r>
              <a:rPr lang="en-GB"/>
              <a:t> twee Alinea’s in? </a:t>
            </a:r>
            <a:r>
              <a:rPr lang="en-GB" err="1"/>
              <a:t>Geef</a:t>
            </a:r>
            <a:r>
              <a:rPr lang="en-GB"/>
              <a:t> die </a:t>
            </a:r>
            <a:r>
              <a:rPr lang="en-GB" err="1"/>
              <a:t>titel</a:t>
            </a:r>
            <a:r>
              <a:rPr lang="en-GB"/>
              <a:t> dan </a:t>
            </a:r>
            <a:r>
              <a:rPr lang="en-GB" err="1"/>
              <a:t>zelf</a:t>
            </a:r>
            <a:r>
              <a:rPr lang="en-GB"/>
              <a:t> de op-</a:t>
            </a:r>
            <a:r>
              <a:rPr lang="en-GB" err="1"/>
              <a:t>een</a:t>
            </a:r>
            <a:r>
              <a:rPr lang="en-GB"/>
              <a:t>-</a:t>
            </a:r>
            <a:r>
              <a:rPr lang="en-GB" err="1"/>
              <a:t>na-lichte</a:t>
            </a:r>
            <a:r>
              <a:rPr lang="en-GB"/>
              <a:t> </a:t>
            </a:r>
            <a:r>
              <a:rPr lang="en-GB" err="1"/>
              <a:t>blauw</a:t>
            </a:r>
            <a:r>
              <a:rPr lang="en-GB"/>
              <a:t>.</a:t>
            </a:r>
          </a:p>
        </p:txBody>
      </p:sp>
    </p:spTree>
    <p:extLst>
      <p:ext uri="{BB962C8B-B14F-4D97-AF65-F5344CB8AC3E}">
        <p14:creationId xmlns:p14="http://schemas.microsoft.com/office/powerpoint/2010/main" val="172007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bulli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AB9FC8E-59D3-1AE2-99BF-941CAC4C046F}"/>
              </a:ext>
            </a:extLst>
          </p:cNvPr>
          <p:cNvPicPr>
            <a:picLocks noChangeAspect="1"/>
          </p:cNvPicPr>
          <p:nvPr userDrawn="1"/>
        </p:nvPicPr>
        <p:blipFill>
          <a:blip r:embed="rId2"/>
          <a:srcRect/>
          <a:stretch/>
        </p:blipFill>
        <p:spPr>
          <a:xfrm>
            <a:off x="1" y="1169"/>
            <a:ext cx="12194078" cy="6856829"/>
          </a:xfrm>
          <a:prstGeom prst="rect">
            <a:avLst/>
          </a:prstGeom>
        </p:spPr>
      </p:pic>
      <p:sp>
        <p:nvSpPr>
          <p:cNvPr id="11" name="Text Placeholder 2">
            <a:extLst>
              <a:ext uri="{FF2B5EF4-FFF2-40B4-BE49-F238E27FC236}">
                <a16:creationId xmlns:a16="http://schemas.microsoft.com/office/drawing/2014/main" id="{6B488FF7-9DF3-510F-04FC-F08BA60FDBFF}"/>
              </a:ext>
            </a:extLst>
          </p:cNvPr>
          <p:cNvSpPr>
            <a:spLocks noGrp="1"/>
          </p:cNvSpPr>
          <p:nvPr>
            <p:ph idx="10" hasCustomPrompt="1"/>
          </p:nvPr>
        </p:nvSpPr>
        <p:spPr>
          <a:xfrm>
            <a:off x="1524000" y="2955630"/>
            <a:ext cx="6776852" cy="2921063"/>
          </a:xfrm>
          <a:prstGeom prst="rect">
            <a:avLst/>
          </a:prstGeom>
        </p:spPr>
        <p:txBody>
          <a:bodyPr vert="horz" lIns="90000" tIns="45720" rIns="91440" bIns="45720" rtlCol="0">
            <a:noAutofit/>
          </a:bodyPr>
          <a:lstStyle>
            <a:lvl1pPr>
              <a:defRPr sz="2400"/>
            </a:lvl1pPr>
            <a:lvl2pPr>
              <a:defRPr sz="2000"/>
            </a:lvl2pPr>
            <a:lvl3pPr marL="914400" indent="0">
              <a:buNone/>
              <a:defRPr sz="1800"/>
            </a:lvl3pPr>
          </a:lstStyle>
          <a:p>
            <a:pPr lvl="0"/>
            <a:r>
              <a:rPr lang="en-GB" err="1"/>
              <a:t>Klik</a:t>
            </a:r>
            <a:r>
              <a:rPr lang="en-GB"/>
              <a:t> om </a:t>
            </a:r>
            <a:r>
              <a:rPr lang="en-GB" err="1"/>
              <a:t>hier</a:t>
            </a:r>
            <a:r>
              <a:rPr lang="en-GB"/>
              <a:t> </a:t>
            </a:r>
            <a:r>
              <a:rPr lang="en-GB" err="1"/>
              <a:t>tekst</a:t>
            </a:r>
            <a:r>
              <a:rPr lang="en-GB"/>
              <a:t> </a:t>
            </a:r>
            <a:r>
              <a:rPr lang="en-GB" err="1"/>
              <a:t>neer</a:t>
            </a:r>
            <a:r>
              <a:rPr lang="en-GB"/>
              <a:t> </a:t>
            </a:r>
            <a:r>
              <a:rPr lang="en-GB" err="1"/>
              <a:t>te</a:t>
            </a:r>
            <a:r>
              <a:rPr lang="en-GB"/>
              <a:t> </a:t>
            </a:r>
            <a:r>
              <a:rPr lang="en-GB" err="1"/>
              <a:t>zetten</a:t>
            </a:r>
            <a:endParaRPr lang="en-GB"/>
          </a:p>
          <a:p>
            <a:pPr lvl="1"/>
            <a:r>
              <a:rPr lang="en-GB"/>
              <a:t>Met </a:t>
            </a:r>
            <a:r>
              <a:rPr lang="en-GB" err="1"/>
              <a:t>een</a:t>
            </a:r>
            <a:r>
              <a:rPr lang="en-GB"/>
              <a:t> </a:t>
            </a:r>
            <a:r>
              <a:rPr lang="en-GB" err="1"/>
              <a:t>tweede</a:t>
            </a:r>
            <a:r>
              <a:rPr lang="en-GB"/>
              <a:t> </a:t>
            </a:r>
            <a:r>
              <a:rPr lang="en-GB" err="1"/>
              <a:t>bullit</a:t>
            </a:r>
            <a:r>
              <a:rPr lang="en-GB"/>
              <a:t> </a:t>
            </a:r>
            <a:r>
              <a:rPr lang="en-GB" err="1"/>
              <a:t>optie</a:t>
            </a:r>
            <a:endParaRPr lang="en-GB"/>
          </a:p>
        </p:txBody>
      </p:sp>
      <p:sp>
        <p:nvSpPr>
          <p:cNvPr id="3" name="Text Placeholder 9">
            <a:extLst>
              <a:ext uri="{FF2B5EF4-FFF2-40B4-BE49-F238E27FC236}">
                <a16:creationId xmlns:a16="http://schemas.microsoft.com/office/drawing/2014/main" id="{9B702482-BCAC-0272-A46A-E273211D3E84}"/>
              </a:ext>
            </a:extLst>
          </p:cNvPr>
          <p:cNvSpPr>
            <a:spLocks noGrp="1"/>
          </p:cNvSpPr>
          <p:nvPr>
            <p:ph type="body" sz="quarter" idx="11" hasCustomPrompt="1"/>
          </p:nvPr>
        </p:nvSpPr>
        <p:spPr>
          <a:xfrm>
            <a:off x="623888" y="542964"/>
            <a:ext cx="4114800" cy="365125"/>
          </a:xfrm>
        </p:spPr>
        <p:txBody>
          <a:bodyPr>
            <a:noAutofit/>
          </a:bodyPr>
          <a:lstStyle>
            <a:lvl1pPr marL="0" indent="0">
              <a:buNone/>
              <a:defRPr sz="1600">
                <a:solidFill>
                  <a:srgbClr val="95BAFF"/>
                </a:solidFill>
              </a:defRPr>
            </a:lvl1pPr>
            <a:lvl2pPr marL="457200" indent="0">
              <a:buNone/>
              <a:defRPr sz="1600">
                <a:solidFill>
                  <a:srgbClr val="95BAFF"/>
                </a:solidFill>
              </a:defRPr>
            </a:lvl2pPr>
            <a:lvl3pPr marL="914400" indent="0">
              <a:buNone/>
              <a:defRPr sz="1600">
                <a:solidFill>
                  <a:srgbClr val="95BAFF"/>
                </a:solidFill>
              </a:defRPr>
            </a:lvl3pPr>
            <a:lvl4pPr marL="1371600" indent="0">
              <a:buNone/>
              <a:defRPr sz="1600">
                <a:solidFill>
                  <a:srgbClr val="95BAFF"/>
                </a:solidFill>
              </a:defRPr>
            </a:lvl4pPr>
            <a:lvl5pPr marL="1828800" indent="0">
              <a:buNone/>
              <a:defRPr sz="1600">
                <a:solidFill>
                  <a:srgbClr val="95BAFF"/>
                </a:solidFill>
              </a:defRPr>
            </a:lvl5pPr>
          </a:lstStyle>
          <a:p>
            <a:pPr lvl="0"/>
            <a:r>
              <a:rPr lang="en-GB" err="1"/>
              <a:t>Titel</a:t>
            </a:r>
            <a:endParaRPr lang="en-NL"/>
          </a:p>
        </p:txBody>
      </p:sp>
      <p:sp>
        <p:nvSpPr>
          <p:cNvPr id="8" name="Text Placeholder 4">
            <a:extLst>
              <a:ext uri="{FF2B5EF4-FFF2-40B4-BE49-F238E27FC236}">
                <a16:creationId xmlns:a16="http://schemas.microsoft.com/office/drawing/2014/main" id="{AD210235-A7EE-1D20-923B-4C245E741AA9}"/>
              </a:ext>
            </a:extLst>
          </p:cNvPr>
          <p:cNvSpPr>
            <a:spLocks noGrp="1"/>
          </p:cNvSpPr>
          <p:nvPr>
            <p:ph type="body" sz="quarter" idx="12" hasCustomPrompt="1"/>
          </p:nvPr>
        </p:nvSpPr>
        <p:spPr>
          <a:xfrm>
            <a:off x="1524000" y="1794241"/>
            <a:ext cx="6777038" cy="1031405"/>
          </a:xfrm>
        </p:spPr>
        <p:txBody>
          <a:bodyPr>
            <a:noAutofit/>
          </a:bodyPr>
          <a:lstStyle>
            <a:lvl1pPr marL="0" indent="0">
              <a:lnSpc>
                <a:spcPct val="110000"/>
              </a:lnSpc>
              <a:buNone/>
              <a:defRPr sz="2400">
                <a:solidFill>
                  <a:srgbClr val="95BAFF"/>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GB" err="1"/>
              <a:t>Dit</a:t>
            </a:r>
            <a:r>
              <a:rPr lang="en-GB"/>
              <a:t> is </a:t>
            </a:r>
            <a:r>
              <a:rPr lang="en-GB" err="1"/>
              <a:t>een</a:t>
            </a:r>
            <a:r>
              <a:rPr lang="en-GB"/>
              <a:t> </a:t>
            </a:r>
            <a:r>
              <a:rPr lang="en-GB" err="1"/>
              <a:t>titel</a:t>
            </a:r>
            <a:r>
              <a:rPr lang="en-GB"/>
              <a:t> over twee regels, </a:t>
            </a:r>
            <a:r>
              <a:rPr lang="en-GB" err="1"/>
              <a:t>zodat</a:t>
            </a:r>
            <a:r>
              <a:rPr lang="en-GB"/>
              <a:t> je </a:t>
            </a:r>
            <a:r>
              <a:rPr lang="en-GB" err="1"/>
              <a:t>iets</a:t>
            </a:r>
            <a:r>
              <a:rPr lang="en-GB"/>
              <a:t> </a:t>
            </a:r>
            <a:r>
              <a:rPr lang="en-GB" err="1"/>
              <a:t>meer</a:t>
            </a:r>
            <a:r>
              <a:rPr lang="en-GB"/>
              <a:t> </a:t>
            </a:r>
            <a:r>
              <a:rPr lang="en-GB" err="1"/>
              <a:t>informatie</a:t>
            </a:r>
            <a:r>
              <a:rPr lang="en-GB"/>
              <a:t> </a:t>
            </a:r>
            <a:r>
              <a:rPr lang="en-GB" err="1"/>
              <a:t>kwijt</a:t>
            </a:r>
            <a:r>
              <a:rPr lang="en-GB"/>
              <a:t> </a:t>
            </a:r>
            <a:r>
              <a:rPr lang="en-GB" err="1"/>
              <a:t>kunt</a:t>
            </a:r>
            <a:r>
              <a:rPr lang="en-GB"/>
              <a:t>.</a:t>
            </a:r>
            <a:endParaRPr lang="en-NL"/>
          </a:p>
        </p:txBody>
      </p:sp>
    </p:spTree>
    <p:extLst>
      <p:ext uri="{BB962C8B-B14F-4D97-AF65-F5344CB8AC3E}">
        <p14:creationId xmlns:p14="http://schemas.microsoft.com/office/powerpoint/2010/main" val="8194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met afbeeldin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F48C563-4894-589D-ECAE-B23371AC137A}"/>
              </a:ext>
            </a:extLst>
          </p:cNvPr>
          <p:cNvPicPr>
            <a:picLocks noChangeAspect="1"/>
          </p:cNvPicPr>
          <p:nvPr userDrawn="1"/>
        </p:nvPicPr>
        <p:blipFill>
          <a:blip r:embed="rId2"/>
          <a:srcRect/>
          <a:stretch/>
        </p:blipFill>
        <p:spPr>
          <a:xfrm>
            <a:off x="1" y="1169"/>
            <a:ext cx="12194078" cy="6856829"/>
          </a:xfrm>
          <a:prstGeom prst="rect">
            <a:avLst/>
          </a:prstGeom>
        </p:spPr>
      </p:pic>
      <p:sp>
        <p:nvSpPr>
          <p:cNvPr id="4" name="Picture Placeholder 2">
            <a:extLst>
              <a:ext uri="{FF2B5EF4-FFF2-40B4-BE49-F238E27FC236}">
                <a16:creationId xmlns:a16="http://schemas.microsoft.com/office/drawing/2014/main" id="{757B3049-0A5D-426D-E8DA-29E08566FBFA}"/>
              </a:ext>
            </a:extLst>
          </p:cNvPr>
          <p:cNvSpPr>
            <a:spLocks noGrp="1"/>
          </p:cNvSpPr>
          <p:nvPr>
            <p:ph type="pic" idx="10" hasCustomPrompt="1"/>
          </p:nvPr>
        </p:nvSpPr>
        <p:spPr>
          <a:xfrm>
            <a:off x="6078896" y="1527026"/>
            <a:ext cx="5721594" cy="3803950"/>
          </a:xfrm>
          <a:effectLst/>
        </p:spPr>
        <p:txBody>
          <a:bodyPr>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NL"/>
              <a:t>Afbeelding</a:t>
            </a:r>
          </a:p>
        </p:txBody>
      </p:sp>
      <p:sp>
        <p:nvSpPr>
          <p:cNvPr id="3" name="Text Placeholder 9">
            <a:extLst>
              <a:ext uri="{FF2B5EF4-FFF2-40B4-BE49-F238E27FC236}">
                <a16:creationId xmlns:a16="http://schemas.microsoft.com/office/drawing/2014/main" id="{31497C28-F965-FC96-FD01-F2D2202F69E9}"/>
              </a:ext>
            </a:extLst>
          </p:cNvPr>
          <p:cNvSpPr>
            <a:spLocks noGrp="1"/>
          </p:cNvSpPr>
          <p:nvPr>
            <p:ph type="body" sz="quarter" idx="11" hasCustomPrompt="1"/>
          </p:nvPr>
        </p:nvSpPr>
        <p:spPr>
          <a:xfrm>
            <a:off x="623888" y="542964"/>
            <a:ext cx="4114800" cy="365125"/>
          </a:xfrm>
        </p:spPr>
        <p:txBody>
          <a:bodyPr>
            <a:noAutofit/>
          </a:bodyPr>
          <a:lstStyle>
            <a:lvl1pPr marL="0" indent="0">
              <a:buNone/>
              <a:defRPr sz="1600">
                <a:solidFill>
                  <a:srgbClr val="95BAFF"/>
                </a:solidFill>
              </a:defRPr>
            </a:lvl1pPr>
            <a:lvl2pPr marL="457200" indent="0">
              <a:buNone/>
              <a:defRPr sz="1600">
                <a:solidFill>
                  <a:srgbClr val="95BAFF"/>
                </a:solidFill>
              </a:defRPr>
            </a:lvl2pPr>
            <a:lvl3pPr marL="914400" indent="0">
              <a:buNone/>
              <a:defRPr sz="1600">
                <a:solidFill>
                  <a:srgbClr val="95BAFF"/>
                </a:solidFill>
              </a:defRPr>
            </a:lvl3pPr>
            <a:lvl4pPr marL="1371600" indent="0">
              <a:buNone/>
              <a:defRPr sz="1600">
                <a:solidFill>
                  <a:srgbClr val="95BAFF"/>
                </a:solidFill>
              </a:defRPr>
            </a:lvl4pPr>
            <a:lvl5pPr marL="1828800" indent="0">
              <a:buNone/>
              <a:defRPr sz="1600">
                <a:solidFill>
                  <a:srgbClr val="95BAFF"/>
                </a:solidFill>
              </a:defRPr>
            </a:lvl5pPr>
          </a:lstStyle>
          <a:p>
            <a:pPr lvl="0"/>
            <a:r>
              <a:rPr lang="en-GB" err="1"/>
              <a:t>Titel</a:t>
            </a:r>
            <a:endParaRPr lang="en-NL"/>
          </a:p>
        </p:txBody>
      </p:sp>
      <p:sp>
        <p:nvSpPr>
          <p:cNvPr id="9" name="Text Placeholder 7">
            <a:extLst>
              <a:ext uri="{FF2B5EF4-FFF2-40B4-BE49-F238E27FC236}">
                <a16:creationId xmlns:a16="http://schemas.microsoft.com/office/drawing/2014/main" id="{AC83D87B-66BE-71F4-05B1-A090B9210807}"/>
              </a:ext>
            </a:extLst>
          </p:cNvPr>
          <p:cNvSpPr>
            <a:spLocks noGrp="1"/>
          </p:cNvSpPr>
          <p:nvPr>
            <p:ph type="body" sz="quarter" idx="12" hasCustomPrompt="1"/>
          </p:nvPr>
        </p:nvSpPr>
        <p:spPr>
          <a:xfrm>
            <a:off x="1524000" y="1784502"/>
            <a:ext cx="3954463" cy="3400816"/>
          </a:xfrm>
        </p:spPr>
        <p:txBody>
          <a:bodyPr lIns="90000">
            <a:noAutofit/>
          </a:bodyPr>
          <a:lstStyle>
            <a:lvl1pPr marL="0" indent="0">
              <a:lnSpc>
                <a:spcPct val="110000"/>
              </a:lnSpc>
              <a:buNone/>
              <a:defRPr sz="1600"/>
            </a:lvl1pPr>
            <a:lvl2pPr marL="457200" indent="0">
              <a:buNone/>
              <a:defRPr/>
            </a:lvl2pPr>
            <a:lvl3pPr marL="914400" indent="0">
              <a:buNone/>
              <a:defRPr/>
            </a:lvl3pPr>
            <a:lvl4pPr marL="1371600" indent="0">
              <a:buNone/>
              <a:defRPr/>
            </a:lvl4pPr>
            <a:lvl5pPr marL="1828800" indent="0">
              <a:buNone/>
              <a:defRPr/>
            </a:lvl5pPr>
          </a:lstStyle>
          <a:p>
            <a:pPr lvl="0"/>
            <a:r>
              <a:rPr lang="en-GB"/>
              <a:t>Type </a:t>
            </a:r>
            <a:r>
              <a:rPr lang="en-GB" err="1"/>
              <a:t>hier</a:t>
            </a:r>
            <a:r>
              <a:rPr lang="en-GB"/>
              <a:t> je </a:t>
            </a:r>
            <a:r>
              <a:rPr lang="en-GB" err="1"/>
              <a:t>tekst</a:t>
            </a:r>
            <a:endParaRPr lang="en-NL"/>
          </a:p>
        </p:txBody>
      </p:sp>
    </p:spTree>
    <p:extLst>
      <p:ext uri="{BB962C8B-B14F-4D97-AF65-F5344CB8AC3E}">
        <p14:creationId xmlns:p14="http://schemas.microsoft.com/office/powerpoint/2010/main" val="163964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DC2DA4-A72D-FFDA-CE08-F56444FE1D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nl-NL"/>
              <a:t>Klik om stijl te bewerken</a:t>
            </a:r>
            <a:endParaRPr lang="en-NL"/>
          </a:p>
        </p:txBody>
      </p:sp>
      <p:sp>
        <p:nvSpPr>
          <p:cNvPr id="3" name="Text Placeholder 2">
            <a:extLst>
              <a:ext uri="{FF2B5EF4-FFF2-40B4-BE49-F238E27FC236}">
                <a16:creationId xmlns:a16="http://schemas.microsoft.com/office/drawing/2014/main" id="{887BC76F-C0FB-4B05-9165-EAA9D2D349F4}"/>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Date Placeholder 3">
            <a:extLst>
              <a:ext uri="{FF2B5EF4-FFF2-40B4-BE49-F238E27FC236}">
                <a16:creationId xmlns:a16="http://schemas.microsoft.com/office/drawing/2014/main" id="{550A3331-C0E6-8704-84BC-21D8CDB1F8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b="0" i="0">
                <a:solidFill>
                  <a:srgbClr val="173395"/>
                </a:solidFill>
                <a:latin typeface="Poppins" pitchFamily="2" charset="77"/>
                <a:cs typeface="Poppins" pitchFamily="2" charset="77"/>
              </a:defRPr>
            </a:lvl1pPr>
          </a:lstStyle>
          <a:p>
            <a:fld id="{FE6A096E-0DEB-3849-B1DA-646F09E65038}" type="datetimeFigureOut">
              <a:rPr lang="en-NL" smtClean="0"/>
              <a:pPr/>
              <a:t>02/21/2024</a:t>
            </a:fld>
            <a:endParaRPr lang="en-NL"/>
          </a:p>
        </p:txBody>
      </p:sp>
      <p:sp>
        <p:nvSpPr>
          <p:cNvPr id="5" name="Footer Placeholder 4">
            <a:extLst>
              <a:ext uri="{FF2B5EF4-FFF2-40B4-BE49-F238E27FC236}">
                <a16:creationId xmlns:a16="http://schemas.microsoft.com/office/drawing/2014/main" id="{B6D66EFA-CA23-74FD-FEF6-B59254F81B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l">
              <a:defRPr sz="1600" b="0" i="0">
                <a:solidFill>
                  <a:srgbClr val="95BAFF"/>
                </a:solidFill>
                <a:latin typeface="Poppins" pitchFamily="2" charset="77"/>
                <a:cs typeface="Poppins" pitchFamily="2" charset="77"/>
              </a:defRPr>
            </a:lvl1pPr>
          </a:lstStyle>
          <a:p>
            <a:endParaRPr lang="en-NL"/>
          </a:p>
        </p:txBody>
      </p:sp>
      <p:sp>
        <p:nvSpPr>
          <p:cNvPr id="6" name="Slide Number Placeholder 5">
            <a:extLst>
              <a:ext uri="{FF2B5EF4-FFF2-40B4-BE49-F238E27FC236}">
                <a16:creationId xmlns:a16="http://schemas.microsoft.com/office/drawing/2014/main" id="{52A8F921-B18E-6956-A90F-272FC63BF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b="0" i="0">
                <a:solidFill>
                  <a:srgbClr val="95BAFF"/>
                </a:solidFill>
                <a:latin typeface="Poppins" pitchFamily="2" charset="77"/>
                <a:cs typeface="Poppins" pitchFamily="2" charset="77"/>
              </a:defRPr>
            </a:lvl1pPr>
          </a:lstStyle>
          <a:p>
            <a:fld id="{189031D7-8C16-9B41-B101-6C1C45209A49}" type="slidenum">
              <a:rPr lang="en-NL" smtClean="0"/>
              <a:pPr/>
              <a:t>‹#›</a:t>
            </a:fld>
            <a:endParaRPr lang="en-NL"/>
          </a:p>
        </p:txBody>
      </p:sp>
    </p:spTree>
    <p:extLst>
      <p:ext uri="{BB962C8B-B14F-4D97-AF65-F5344CB8AC3E}">
        <p14:creationId xmlns:p14="http://schemas.microsoft.com/office/powerpoint/2010/main" val="5940014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rgbClr val="173395"/>
          </a:solidFill>
          <a:latin typeface="Poppins" pitchFamily="2" charset="77"/>
          <a:ea typeface="+mj-ea"/>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3395"/>
          </a:solidFill>
          <a:latin typeface="Poppins" pitchFamily="2" charset="77"/>
          <a:ea typeface="+mn-ea"/>
          <a:cs typeface="Poppins"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73395"/>
          </a:solidFill>
          <a:latin typeface="Poppins" pitchFamily="2" charset="77"/>
          <a:ea typeface="+mn-ea"/>
          <a:cs typeface="Poppins"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73395"/>
          </a:solidFill>
          <a:latin typeface="Poppins" pitchFamily="2" charset="77"/>
          <a:ea typeface="+mn-ea"/>
          <a:cs typeface="Poppins"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73395"/>
          </a:solidFill>
          <a:latin typeface="Poppins" pitchFamily="2" charset="77"/>
          <a:ea typeface="+mn-ea"/>
          <a:cs typeface="Poppins"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73395"/>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FBcnmiq_9_Q" TargetMode="External"/><Relationship Id="rId2" Type="http://schemas.openxmlformats.org/officeDocument/2006/relationships/hyperlink" Target="https://www.youtube.com/watch?v=QyHIhz6ZaBY" TargetMode="External"/><Relationship Id="rId1" Type="http://schemas.openxmlformats.org/officeDocument/2006/relationships/slideLayout" Target="../slideLayouts/slideLayout5.xml"/><Relationship Id="rId5" Type="http://schemas.openxmlformats.org/officeDocument/2006/relationships/hyperlink" Target="https://youtu.be/YWyibFkQ5XM" TargetMode="External"/><Relationship Id="rId4" Type="http://schemas.openxmlformats.org/officeDocument/2006/relationships/hyperlink" Target="https://www.youtube.com/watch?v=rwXMOoRYXJo"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palliaweb.nl/zorgpraktijk/zelfevaluatie/zelfevaluatie-deelnemers" TargetMode="External"/><Relationship Id="rId7" Type="http://schemas.openxmlformats.org/officeDocument/2006/relationships/hyperlink" Target="https://palliaweb.nl/getmedia/cab1fdc7-c541-4fce-b213-1a2cf3918abd/Ondersteuningsaanbod-voor-netwerkcoordinatoren-en-zorgorganisaties-in-het-uitvoeren-van-de-Zelfevaluatie.pdf" TargetMode="External"/><Relationship Id="rId2" Type="http://schemas.openxmlformats.org/officeDocument/2006/relationships/hyperlink" Target="https://palliaweb.nl/overzichtspagina-hulpmiddelen/zelfevaluatie-palliatieve-zorg-voor-zorgorganisati" TargetMode="External"/><Relationship Id="rId1" Type="http://schemas.openxmlformats.org/officeDocument/2006/relationships/slideLayout" Target="../slideLayouts/slideLayout5.xml"/><Relationship Id="rId6" Type="http://schemas.openxmlformats.org/officeDocument/2006/relationships/hyperlink" Target="http://palliaweb.nl/getmedia/0f13f03d-efb5-4fba-ae60-137ff4b65d2f/Sjabloon-plan-van-aanpak-ZE.docx" TargetMode="External"/><Relationship Id="rId5" Type="http://schemas.openxmlformats.org/officeDocument/2006/relationships/hyperlink" Target="https://palliaweb.nl/getmedia/c79adb05-342b-4b79-bc16-23e84e0d1aa4/Gids-Zelfevaluatie-zorgorganisaties-webversie-2024.pdf" TargetMode="External"/><Relationship Id="rId4" Type="http://schemas.openxmlformats.org/officeDocument/2006/relationships/hyperlink" Target="https://palliaweb.nl/netwerkcoordinatoren/functioneren-netwerken/proactieve-zorgplan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4B075-15E1-C795-4CF1-6F969FED5E4A}"/>
              </a:ext>
            </a:extLst>
          </p:cNvPr>
          <p:cNvSpPr>
            <a:spLocks noGrp="1"/>
          </p:cNvSpPr>
          <p:nvPr>
            <p:ph type="ctrTitle"/>
          </p:nvPr>
        </p:nvSpPr>
        <p:spPr/>
        <p:txBody>
          <a:bodyPr/>
          <a:lstStyle/>
          <a:p>
            <a:r>
              <a:rPr lang="nl-NL"/>
              <a:t>Zelfevaluatie </a:t>
            </a:r>
            <a:br>
              <a:rPr lang="nl-NL"/>
            </a:br>
            <a:r>
              <a:rPr lang="nl-NL"/>
              <a:t>Palliatieve Zorg</a:t>
            </a:r>
            <a:endParaRPr lang="en-NL"/>
          </a:p>
        </p:txBody>
      </p:sp>
      <p:sp>
        <p:nvSpPr>
          <p:cNvPr id="3" name="Subtitle 2">
            <a:extLst>
              <a:ext uri="{FF2B5EF4-FFF2-40B4-BE49-F238E27FC236}">
                <a16:creationId xmlns:a16="http://schemas.microsoft.com/office/drawing/2014/main" id="{D4047CBB-A78D-E827-63A5-5C9BFB06792D}"/>
              </a:ext>
            </a:extLst>
          </p:cNvPr>
          <p:cNvSpPr>
            <a:spLocks noGrp="1"/>
          </p:cNvSpPr>
          <p:nvPr>
            <p:ph type="subTitle" idx="1"/>
          </p:nvPr>
        </p:nvSpPr>
        <p:spPr/>
        <p:txBody>
          <a:bodyPr vert="horz" lIns="91440" tIns="45720" rIns="91440" bIns="45720" rtlCol="0" anchor="t">
            <a:noAutofit/>
          </a:bodyPr>
          <a:lstStyle/>
          <a:p>
            <a:r>
              <a:rPr lang="nl-NL">
                <a:latin typeface="Poppins"/>
                <a:cs typeface="Poppins"/>
              </a:rPr>
              <a:t>Een tool voor zorgorganisaties om de palliatieve zorg te verbeteren op basis van het Kwaliteitskader palliatieve zorg</a:t>
            </a:r>
          </a:p>
          <a:p>
            <a:endParaRPr lang="en-NL"/>
          </a:p>
        </p:txBody>
      </p:sp>
      <p:sp>
        <p:nvSpPr>
          <p:cNvPr id="4" name="Text Placeholder 3">
            <a:extLst>
              <a:ext uri="{FF2B5EF4-FFF2-40B4-BE49-F238E27FC236}">
                <a16:creationId xmlns:a16="http://schemas.microsoft.com/office/drawing/2014/main" id="{24D39F61-CE8D-8039-ABD8-6A6043D31869}"/>
              </a:ext>
            </a:extLst>
          </p:cNvPr>
          <p:cNvSpPr>
            <a:spLocks noGrp="1"/>
          </p:cNvSpPr>
          <p:nvPr>
            <p:ph type="body" sz="quarter" idx="11"/>
          </p:nvPr>
        </p:nvSpPr>
        <p:spPr/>
        <p:txBody>
          <a:bodyPr/>
          <a:lstStyle/>
          <a:p>
            <a:r>
              <a:rPr lang="nl-NL"/>
              <a:t>21 februari 2024</a:t>
            </a:r>
            <a:endParaRPr lang="en-NL"/>
          </a:p>
        </p:txBody>
      </p:sp>
    </p:spTree>
    <p:extLst>
      <p:ext uri="{BB962C8B-B14F-4D97-AF65-F5344CB8AC3E}">
        <p14:creationId xmlns:p14="http://schemas.microsoft.com/office/powerpoint/2010/main" val="424748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E4CF42-EA67-E2D5-8055-99F390EFB9E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836B3F-B542-5FA1-5E53-5AF804D90E29}"/>
              </a:ext>
            </a:extLst>
          </p:cNvPr>
          <p:cNvSpPr>
            <a:spLocks noGrp="1"/>
          </p:cNvSpPr>
          <p:nvPr>
            <p:ph idx="10"/>
          </p:nvPr>
        </p:nvSpPr>
        <p:spPr>
          <a:xfrm>
            <a:off x="1356037" y="1277832"/>
            <a:ext cx="9875555" cy="2921063"/>
          </a:xfrm>
        </p:spPr>
        <p:txBody>
          <a:bodyPr vert="horz" lIns="90000" tIns="45720" rIns="91440" bIns="45720" rtlCol="0" anchor="t">
            <a:noAutofit/>
          </a:bodyPr>
          <a:lstStyle/>
          <a:p>
            <a:pPr marL="0" indent="0">
              <a:lnSpc>
                <a:spcPct val="150000"/>
              </a:lnSpc>
              <a:buNone/>
            </a:pPr>
            <a:r>
              <a:rPr lang="nl-NL" sz="1600" b="1"/>
              <a:t>Diverse rollen</a:t>
            </a:r>
          </a:p>
          <a:p>
            <a:pPr marL="342900" indent="-342900">
              <a:lnSpc>
                <a:spcPct val="150000"/>
              </a:lnSpc>
              <a:buFont typeface="Arial" panose="020B0604020202020204" pitchFamily="34" charset="0"/>
              <a:buChar char="•"/>
            </a:pPr>
            <a:r>
              <a:rPr lang="nl-NL" sz="1600"/>
              <a:t>Organisatie: uitvoeren en organiseren</a:t>
            </a:r>
          </a:p>
          <a:p>
            <a:pPr marL="800100" lvl="1" indent="-342900">
              <a:lnSpc>
                <a:spcPct val="150000"/>
              </a:lnSpc>
              <a:buFont typeface="Courier New" panose="020B0604020202020204" pitchFamily="34" charset="0"/>
              <a:buChar char="o"/>
            </a:pPr>
            <a:r>
              <a:rPr lang="nl-NL" sz="1200">
                <a:latin typeface="Poppins"/>
                <a:cs typeface="Poppins"/>
              </a:rPr>
              <a:t>Projectleider</a:t>
            </a:r>
          </a:p>
          <a:p>
            <a:pPr marL="800100" lvl="1" indent="-342900">
              <a:lnSpc>
                <a:spcPct val="150000"/>
              </a:lnSpc>
              <a:buFont typeface="Courier New" panose="020B0604020202020204" pitchFamily="34" charset="0"/>
              <a:buChar char="o"/>
            </a:pPr>
            <a:r>
              <a:rPr lang="nl-NL" sz="1200">
                <a:latin typeface="Poppins"/>
                <a:cs typeface="Poppins"/>
              </a:rPr>
              <a:t>Projectgroep</a:t>
            </a:r>
          </a:p>
          <a:p>
            <a:pPr marL="800100" lvl="1" indent="-342900">
              <a:lnSpc>
                <a:spcPct val="150000"/>
              </a:lnSpc>
              <a:buFont typeface="Courier New" panose="020B0604020202020204" pitchFamily="34" charset="0"/>
              <a:buChar char="o"/>
            </a:pPr>
            <a:r>
              <a:rPr lang="nl-NL" sz="1200">
                <a:latin typeface="Poppins"/>
                <a:cs typeface="Poppins"/>
              </a:rPr>
              <a:t>Werkgroep</a:t>
            </a:r>
          </a:p>
          <a:p>
            <a:pPr marL="342900" indent="-342900">
              <a:lnSpc>
                <a:spcPct val="150000"/>
              </a:lnSpc>
            </a:pPr>
            <a:r>
              <a:rPr lang="nl-NL" sz="1600">
                <a:latin typeface="Poppins"/>
                <a:cs typeface="Poppins"/>
              </a:rPr>
              <a:t>Netwerkcoördinator: vraagbaak en begeleiding (eerste aanspreekpunt)</a:t>
            </a:r>
          </a:p>
          <a:p>
            <a:pPr marL="0" indent="0">
              <a:lnSpc>
                <a:spcPct val="150000"/>
              </a:lnSpc>
              <a:buNone/>
            </a:pPr>
            <a:r>
              <a:rPr lang="nl-NL" sz="1600" b="1">
                <a:latin typeface="Poppins"/>
                <a:cs typeface="Poppins"/>
              </a:rPr>
              <a:t>Stichting PZNL</a:t>
            </a:r>
            <a:endParaRPr lang="nl-NL" sz="1600">
              <a:latin typeface="Poppins"/>
              <a:cs typeface="Poppins"/>
            </a:endParaRPr>
          </a:p>
          <a:p>
            <a:pPr marL="342900" indent="-342900">
              <a:lnSpc>
                <a:spcPct val="150000"/>
              </a:lnSpc>
              <a:buFont typeface="Arial" panose="020B0604020202020204" pitchFamily="34" charset="0"/>
              <a:buChar char="•"/>
            </a:pPr>
            <a:r>
              <a:rPr lang="nl-NL" sz="1600"/>
              <a:t>Voor de digitale applicatie: ondertekenen van overeenkomst door RvB van eigen organisatie en bestuur Stichting PZNL</a:t>
            </a:r>
          </a:p>
          <a:p>
            <a:pPr marL="342900" indent="-342900">
              <a:lnSpc>
                <a:spcPct val="150000"/>
              </a:lnSpc>
              <a:buFont typeface="Arial" panose="020B0604020202020204" pitchFamily="34" charset="0"/>
              <a:buChar char="•"/>
            </a:pPr>
            <a:r>
              <a:rPr lang="nl-NL" sz="1600"/>
              <a:t>Geen kosten aan uitvoeren Zelfevaluatie verbonden</a:t>
            </a:r>
          </a:p>
          <a:p>
            <a:pPr marL="342900" indent="-342900">
              <a:lnSpc>
                <a:spcPct val="150000"/>
              </a:lnSpc>
            </a:pPr>
            <a:r>
              <a:rPr lang="nl-NL" sz="1600">
                <a:latin typeface="Poppins"/>
                <a:cs typeface="Poppins"/>
              </a:rPr>
              <a:t>Vraagbaak en ondersteuning (in overleg met netwerkcoördinator)</a:t>
            </a:r>
            <a:endParaRPr lang="nl-NL" sz="1600"/>
          </a:p>
          <a:p>
            <a:endParaRPr lang="en-NL" sz="1600"/>
          </a:p>
        </p:txBody>
      </p:sp>
      <p:sp>
        <p:nvSpPr>
          <p:cNvPr id="3" name="Text Placeholder 2">
            <a:extLst>
              <a:ext uri="{FF2B5EF4-FFF2-40B4-BE49-F238E27FC236}">
                <a16:creationId xmlns:a16="http://schemas.microsoft.com/office/drawing/2014/main" id="{BF3CEEF3-74FD-8C82-321B-5469EF06CDC2}"/>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Organisatie</a:t>
            </a:r>
          </a:p>
          <a:p>
            <a:endParaRPr lang="en-NL" sz="2400"/>
          </a:p>
        </p:txBody>
      </p:sp>
    </p:spTree>
    <p:extLst>
      <p:ext uri="{BB962C8B-B14F-4D97-AF65-F5344CB8AC3E}">
        <p14:creationId xmlns:p14="http://schemas.microsoft.com/office/powerpoint/2010/main" val="276871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26D790-A15E-6FB3-11CC-2D88E536219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24EE74-5228-1E59-59DC-F4F24B2E11B3}"/>
              </a:ext>
            </a:extLst>
          </p:cNvPr>
          <p:cNvSpPr>
            <a:spLocks noGrp="1"/>
          </p:cNvSpPr>
          <p:nvPr>
            <p:ph idx="10"/>
          </p:nvPr>
        </p:nvSpPr>
        <p:spPr>
          <a:xfrm>
            <a:off x="938662" y="1789560"/>
            <a:ext cx="7108455" cy="2921063"/>
          </a:xfrm>
        </p:spPr>
        <p:txBody>
          <a:bodyPr/>
          <a:lstStyle/>
          <a:p>
            <a:pPr marL="285750" indent="-285750">
              <a:lnSpc>
                <a:spcPct val="150000"/>
              </a:lnSpc>
              <a:buFont typeface="Arial" panose="020B0604020202020204" pitchFamily="34" charset="0"/>
              <a:buChar char="•"/>
            </a:pPr>
            <a:r>
              <a:rPr lang="nl-NL" sz="1600"/>
              <a:t>Bespreken doel Zelfevaluatie voor de zorgorganisatie</a:t>
            </a:r>
          </a:p>
          <a:p>
            <a:pPr marL="285750" indent="-285750">
              <a:lnSpc>
                <a:spcPct val="150000"/>
              </a:lnSpc>
              <a:buFont typeface="Arial" panose="020B0604020202020204" pitchFamily="34" charset="0"/>
              <a:buChar char="•"/>
            </a:pPr>
            <a:r>
              <a:rPr lang="nl-NL" sz="1600"/>
              <a:t>Werkgroep samenstellen vanuit verschillende disciplines  </a:t>
            </a:r>
          </a:p>
          <a:p>
            <a:pPr marL="285750" indent="-285750">
              <a:lnSpc>
                <a:spcPct val="150000"/>
              </a:lnSpc>
              <a:buFont typeface="Arial" panose="020B0604020202020204" pitchFamily="34" charset="0"/>
              <a:buChar char="•"/>
            </a:pPr>
            <a:r>
              <a:rPr lang="nl-NL" sz="1600"/>
              <a:t>Goede begeleiding met expertise over palliatieve zorg is nodig voor toelichten begrippen en verdieping</a:t>
            </a:r>
          </a:p>
          <a:p>
            <a:pPr marL="285750" indent="-285750">
              <a:lnSpc>
                <a:spcPct val="150000"/>
              </a:lnSpc>
              <a:buFont typeface="Arial" panose="020B0604020202020204" pitchFamily="34" charset="0"/>
              <a:buChar char="•"/>
            </a:pPr>
            <a:r>
              <a:rPr lang="nl-NL" sz="1600"/>
              <a:t>Aanpak bepalen </a:t>
            </a:r>
          </a:p>
          <a:p>
            <a:pPr marL="285750" indent="-285750">
              <a:lnSpc>
                <a:spcPct val="150000"/>
              </a:lnSpc>
              <a:buFont typeface="Arial" panose="020B0604020202020204" pitchFamily="34" charset="0"/>
              <a:buChar char="•"/>
            </a:pPr>
            <a:r>
              <a:rPr lang="nl-NL" sz="1600"/>
              <a:t>Zorgen voor samenhang met beleid organisatie</a:t>
            </a:r>
          </a:p>
          <a:p>
            <a:endParaRPr lang="en-NL" sz="1600"/>
          </a:p>
        </p:txBody>
      </p:sp>
      <p:sp>
        <p:nvSpPr>
          <p:cNvPr id="3" name="Text Placeholder 2">
            <a:extLst>
              <a:ext uri="{FF2B5EF4-FFF2-40B4-BE49-F238E27FC236}">
                <a16:creationId xmlns:a16="http://schemas.microsoft.com/office/drawing/2014/main" id="{4BE6FE54-902A-B7E0-89BC-2648DF98A138}"/>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Werkwijze organisatie</a:t>
            </a:r>
          </a:p>
          <a:p>
            <a:endParaRPr lang="en-NL" sz="2400"/>
          </a:p>
        </p:txBody>
      </p:sp>
      <p:pic>
        <p:nvPicPr>
          <p:cNvPr id="4" name="Afbeelding 5">
            <a:extLst>
              <a:ext uri="{FF2B5EF4-FFF2-40B4-BE49-F238E27FC236}">
                <a16:creationId xmlns:a16="http://schemas.microsoft.com/office/drawing/2014/main" id="{8D2899FB-C262-B5DC-0F0D-8E573C41AFAE}"/>
              </a:ext>
            </a:extLst>
          </p:cNvPr>
          <p:cNvPicPr>
            <a:picLocks noChangeAspect="1"/>
          </p:cNvPicPr>
          <p:nvPr/>
        </p:nvPicPr>
        <p:blipFill>
          <a:blip r:embed="rId2"/>
          <a:stretch>
            <a:fillRect/>
          </a:stretch>
        </p:blipFill>
        <p:spPr>
          <a:xfrm>
            <a:off x="8271654" y="1789560"/>
            <a:ext cx="2981684" cy="2905304"/>
          </a:xfrm>
          <a:prstGeom prst="rect">
            <a:avLst/>
          </a:prstGeom>
        </p:spPr>
      </p:pic>
    </p:spTree>
    <p:extLst>
      <p:ext uri="{BB962C8B-B14F-4D97-AF65-F5344CB8AC3E}">
        <p14:creationId xmlns:p14="http://schemas.microsoft.com/office/powerpoint/2010/main" val="4208369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F9B17C-A2F5-5817-0319-1222B432C99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A82BF5EB-31F0-AD39-AF19-1F7F10CE34AD}"/>
              </a:ext>
            </a:extLst>
          </p:cNvPr>
          <p:cNvSpPr>
            <a:spLocks noGrp="1"/>
          </p:cNvSpPr>
          <p:nvPr>
            <p:ph type="body" sz="quarter" idx="11"/>
          </p:nvPr>
        </p:nvSpPr>
        <p:spPr>
          <a:xfrm>
            <a:off x="623888" y="542964"/>
            <a:ext cx="6096000" cy="365125"/>
          </a:xfrm>
        </p:spPr>
        <p:txBody>
          <a:bodyPr vert="horz" lIns="91440" tIns="45720" rIns="91440" bIns="45720" rtlCol="0" anchor="t">
            <a:noAutofit/>
          </a:bodyPr>
          <a:lstStyle/>
          <a:p>
            <a:r>
              <a:rPr lang="nl-NL" sz="2400">
                <a:latin typeface="Poppins"/>
                <a:cs typeface="Poppins"/>
              </a:rPr>
              <a:t>Welke disciplines in de werkgroep?</a:t>
            </a:r>
          </a:p>
          <a:p>
            <a:endParaRPr lang="nl-NL" sz="2400"/>
          </a:p>
          <a:p>
            <a:endParaRPr lang="en-NL" sz="2400"/>
          </a:p>
        </p:txBody>
      </p:sp>
      <p:sp>
        <p:nvSpPr>
          <p:cNvPr id="4" name="Tekstvak 3">
            <a:extLst>
              <a:ext uri="{FF2B5EF4-FFF2-40B4-BE49-F238E27FC236}">
                <a16:creationId xmlns:a16="http://schemas.microsoft.com/office/drawing/2014/main" id="{27A26BF1-9226-2EE7-21CC-C89D50F96BAD}"/>
              </a:ext>
            </a:extLst>
          </p:cNvPr>
          <p:cNvSpPr txBox="1"/>
          <p:nvPr/>
        </p:nvSpPr>
        <p:spPr>
          <a:xfrm>
            <a:off x="1075188" y="1605424"/>
            <a:ext cx="10041623" cy="295465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Het is belangrijk om stil te staan bij het doel van de Zelfevaluatie en wie daarbij te betrekken.</a:t>
            </a:r>
          </a:p>
          <a:p>
            <a:pPr marL="285750" indent="-285750">
              <a:lnSpc>
                <a:spcPct val="150000"/>
              </a:lnSpc>
              <a:buFont typeface="Arial" panose="020B0604020202020204" pitchFamily="34" charset="0"/>
              <a:buChar char="•"/>
            </a:pPr>
            <a:endParaRPr lang="nl-NL" sz="1600">
              <a:solidFill>
                <a:srgbClr val="173395"/>
              </a:solidFill>
              <a:latin typeface="Poppins" panose="00000500000000000000" pitchFamily="2" charset="0"/>
              <a:cs typeface="Poppins" panose="00000500000000000000" pitchFamily="2" charset="0"/>
            </a:endParaRPr>
          </a:p>
          <a:p>
            <a:pPr marL="285750" indent="-285750">
              <a:lnSpc>
                <a:spcPct val="150000"/>
              </a:lnSpc>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Voorbeelden: verpleegkundige, aandachtsvelder palliatieve zorg, verpleegkundig specialist, kwaliteitsfunctionaris, manager, geestelijk verzorger, arts, patiënt(vertegenwoordiger).</a:t>
            </a:r>
          </a:p>
          <a:p>
            <a:pPr marL="285750" indent="-285750">
              <a:lnSpc>
                <a:spcPct val="150000"/>
              </a:lnSpc>
              <a:buFont typeface="Arial" panose="020B0604020202020204" pitchFamily="34" charset="0"/>
              <a:buChar char="•"/>
            </a:pPr>
            <a:endParaRPr lang="nl-NL" sz="1600">
              <a:solidFill>
                <a:srgbClr val="173395"/>
              </a:solidFill>
              <a:latin typeface="Poppins" panose="00000500000000000000" pitchFamily="2" charset="0"/>
              <a:cs typeface="Poppins" panose="00000500000000000000" pitchFamily="2" charset="0"/>
            </a:endParaRPr>
          </a:p>
          <a:p>
            <a:pPr marL="285750" indent="-285750">
              <a:lnSpc>
                <a:spcPct val="150000"/>
              </a:lnSpc>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Voor de verbinding met beleid van de organisatie is ondersteuning van een kwaliteitsfunctionaris wenselijk.</a:t>
            </a:r>
          </a:p>
          <a:p>
            <a:endParaRPr lang="nl-NL"/>
          </a:p>
        </p:txBody>
      </p:sp>
    </p:spTree>
    <p:extLst>
      <p:ext uri="{BB962C8B-B14F-4D97-AF65-F5344CB8AC3E}">
        <p14:creationId xmlns:p14="http://schemas.microsoft.com/office/powerpoint/2010/main" val="2495221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11F6E-F236-4A3B-80B1-7345958E9712}"/>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AF343C4-1A16-D57E-4E97-F6D36B30494E}"/>
              </a:ext>
            </a:extLst>
          </p:cNvPr>
          <p:cNvSpPr>
            <a:spLocks noGrp="1"/>
          </p:cNvSpPr>
          <p:nvPr>
            <p:ph type="body" sz="quarter" idx="11"/>
          </p:nvPr>
        </p:nvSpPr>
        <p:spPr/>
        <p:txBody>
          <a:bodyPr/>
          <a:lstStyle/>
          <a:p>
            <a:r>
              <a:rPr lang="nl-NL">
                <a:latin typeface="Poppins" panose="00000500000000000000" pitchFamily="2" charset="0"/>
                <a:cs typeface="Poppins" panose="00000500000000000000" pitchFamily="2" charset="0"/>
              </a:rPr>
              <a:t>Vier video’s met ervaringen</a:t>
            </a:r>
          </a:p>
          <a:p>
            <a:endParaRPr lang="nl-NL" sz="1600"/>
          </a:p>
          <a:p>
            <a:endParaRPr lang="en-NL"/>
          </a:p>
        </p:txBody>
      </p:sp>
      <p:sp>
        <p:nvSpPr>
          <p:cNvPr id="4" name="Tekstvak 3">
            <a:extLst>
              <a:ext uri="{FF2B5EF4-FFF2-40B4-BE49-F238E27FC236}">
                <a16:creationId xmlns:a16="http://schemas.microsoft.com/office/drawing/2014/main" id="{F0B02999-61A3-1F53-E830-9CF9D4BDB9A0}"/>
              </a:ext>
            </a:extLst>
          </p:cNvPr>
          <p:cNvSpPr txBox="1"/>
          <p:nvPr/>
        </p:nvSpPr>
        <p:spPr>
          <a:xfrm>
            <a:off x="1534792" y="2159098"/>
            <a:ext cx="6407792" cy="2308324"/>
          </a:xfrm>
          <a:prstGeom prst="rect">
            <a:avLst/>
          </a:prstGeom>
          <a:noFill/>
        </p:spPr>
        <p:txBody>
          <a:bodyPr wrap="square" lIns="91440" tIns="45720" rIns="91440" bIns="45720" rtlCol="0" anchor="t">
            <a:spAutoFit/>
          </a:bodyPr>
          <a:lstStyle/>
          <a:p>
            <a:pPr marL="285750" indent="-285750">
              <a:buFont typeface="Arial"/>
              <a:buChar char="•"/>
            </a:pPr>
            <a:r>
              <a:rPr lang="nl-NL">
                <a:solidFill>
                  <a:srgbClr val="173395"/>
                </a:solidFill>
                <a:latin typeface="Poppins" panose="00000500000000000000" pitchFamily="2" charset="0"/>
                <a:cs typeface="Poppins" panose="00000500000000000000" pitchFamily="2" charset="0"/>
                <a:hlinkClick r:id="rId2">
                  <a:extLst>
                    <a:ext uri="{A12FA001-AC4F-418D-AE19-62706E023703}">
                      <ahyp:hlinkClr xmlns:ahyp="http://schemas.microsoft.com/office/drawing/2018/hyperlinkcolor" val="tx"/>
                    </a:ext>
                  </a:extLst>
                </a:hlinkClick>
              </a:rPr>
              <a:t>Filmpje Zelfevaluatie thuiszorg</a:t>
            </a:r>
            <a:r>
              <a:rPr lang="nl-NL">
                <a:solidFill>
                  <a:srgbClr val="173395"/>
                </a:solidFill>
                <a:latin typeface="Poppins" panose="00000500000000000000" pitchFamily="2" charset="0"/>
                <a:cs typeface="Poppins" panose="00000500000000000000" pitchFamily="2" charset="0"/>
              </a:rPr>
              <a:t> </a:t>
            </a:r>
            <a:endParaRPr lang="en-US">
              <a:cs typeface="Calibri" panose="020F0502020204030204"/>
            </a:endParaRPr>
          </a:p>
          <a:p>
            <a:pPr marL="285750" indent="-285750">
              <a:buFont typeface="Arial"/>
              <a:buChar char="•"/>
            </a:pPr>
            <a:endParaRPr lang="nl-NL">
              <a:solidFill>
                <a:srgbClr val="173395"/>
              </a:solidFill>
              <a:latin typeface="Poppins" panose="00000500000000000000" pitchFamily="2" charset="0"/>
              <a:cs typeface="Poppins" panose="00000500000000000000" pitchFamily="2" charset="0"/>
            </a:endParaRPr>
          </a:p>
          <a:p>
            <a:pPr marL="285750" indent="-285750">
              <a:buFont typeface="Arial"/>
              <a:buChar char="•"/>
            </a:pPr>
            <a:r>
              <a:rPr lang="nl-NL">
                <a:solidFill>
                  <a:srgbClr val="173395"/>
                </a:solidFill>
                <a:latin typeface="Poppins" panose="00000500000000000000" pitchFamily="2" charset="0"/>
                <a:cs typeface="Poppins" panose="00000500000000000000" pitchFamily="2" charset="0"/>
                <a:hlinkClick r:id="rId3">
                  <a:extLst>
                    <a:ext uri="{A12FA001-AC4F-418D-AE19-62706E023703}">
                      <ahyp:hlinkClr xmlns:ahyp="http://schemas.microsoft.com/office/drawing/2018/hyperlinkcolor" val="tx"/>
                    </a:ext>
                  </a:extLst>
                </a:hlinkClick>
              </a:rPr>
              <a:t>Filmpje Zelfevaluatie ziekenhuis</a:t>
            </a:r>
            <a:r>
              <a:rPr lang="nl-NL">
                <a:solidFill>
                  <a:srgbClr val="173395"/>
                </a:solidFill>
                <a:latin typeface="Poppins" panose="00000500000000000000" pitchFamily="2" charset="0"/>
                <a:cs typeface="Poppins" panose="00000500000000000000" pitchFamily="2" charset="0"/>
              </a:rPr>
              <a:t> </a:t>
            </a:r>
          </a:p>
          <a:p>
            <a:pPr marL="285750" indent="-285750">
              <a:buFont typeface="Arial"/>
              <a:buChar char="•"/>
            </a:pPr>
            <a:endParaRPr lang="nl-NL">
              <a:solidFill>
                <a:srgbClr val="173395"/>
              </a:solidFill>
              <a:latin typeface="Poppins" panose="00000500000000000000" pitchFamily="2" charset="0"/>
              <a:cs typeface="Poppins" panose="00000500000000000000" pitchFamily="2" charset="0"/>
            </a:endParaRPr>
          </a:p>
          <a:p>
            <a:pPr marL="285750" indent="-285750">
              <a:buFont typeface="Arial"/>
              <a:buChar char="•"/>
            </a:pPr>
            <a:r>
              <a:rPr lang="nl-NL">
                <a:solidFill>
                  <a:srgbClr val="173395"/>
                </a:solidFill>
                <a:latin typeface="Poppins" panose="00000500000000000000" pitchFamily="2" charset="0"/>
                <a:cs typeface="Poppins" panose="00000500000000000000" pitchFamily="2" charset="0"/>
                <a:hlinkClick r:id="rId4">
                  <a:extLst>
                    <a:ext uri="{A12FA001-AC4F-418D-AE19-62706E023703}">
                      <ahyp:hlinkClr xmlns:ahyp="http://schemas.microsoft.com/office/drawing/2018/hyperlinkcolor" val="tx"/>
                    </a:ext>
                  </a:extLst>
                </a:hlinkClick>
              </a:rPr>
              <a:t>Filmpje Zelfevaluatie verpleeghuis</a:t>
            </a:r>
            <a:endParaRPr lang="nl-NL">
              <a:solidFill>
                <a:srgbClr val="173395"/>
              </a:solidFill>
              <a:latin typeface="Poppins" panose="00000500000000000000" pitchFamily="2" charset="0"/>
              <a:cs typeface="Poppins" panose="00000500000000000000" pitchFamily="2" charset="0"/>
            </a:endParaRPr>
          </a:p>
          <a:p>
            <a:pPr marL="285750" indent="-285750">
              <a:buFont typeface="Arial"/>
              <a:buChar char="•"/>
            </a:pPr>
            <a:endParaRPr lang="nl-NL">
              <a:solidFill>
                <a:srgbClr val="173395"/>
              </a:solidFill>
              <a:latin typeface="Poppins" panose="00000500000000000000" pitchFamily="2" charset="0"/>
              <a:cs typeface="Poppins" panose="00000500000000000000" pitchFamily="2" charset="0"/>
            </a:endParaRPr>
          </a:p>
          <a:p>
            <a:pPr marL="285750" indent="-285750">
              <a:buFont typeface="Arial"/>
              <a:buChar char="•"/>
            </a:pPr>
            <a:r>
              <a:rPr lang="nl-NL">
                <a:solidFill>
                  <a:srgbClr val="173395"/>
                </a:solidFill>
                <a:latin typeface="Poppins" panose="00000500000000000000" pitchFamily="2" charset="0"/>
                <a:cs typeface="Poppins" panose="00000500000000000000" pitchFamily="2" charset="0"/>
                <a:hlinkClick r:id="rId5">
                  <a:extLst>
                    <a:ext uri="{A12FA001-AC4F-418D-AE19-62706E023703}">
                      <ahyp:hlinkClr xmlns:ahyp="http://schemas.microsoft.com/office/drawing/2018/hyperlinkcolor" val="tx"/>
                    </a:ext>
                  </a:extLst>
                </a:hlinkClick>
              </a:rPr>
              <a:t>Filmpje Zelfevaluatie VG instelling</a:t>
            </a:r>
            <a:endParaRPr lang="nl-NL">
              <a:solidFill>
                <a:srgbClr val="173395"/>
              </a:solidFill>
              <a:latin typeface="Poppins" panose="00000500000000000000" pitchFamily="2" charset="0"/>
              <a:cs typeface="Poppins" panose="00000500000000000000" pitchFamily="2" charset="0"/>
            </a:endParaRPr>
          </a:p>
          <a:p>
            <a:endParaRPr lang="nl-NL"/>
          </a:p>
        </p:txBody>
      </p:sp>
    </p:spTree>
    <p:extLst>
      <p:ext uri="{BB962C8B-B14F-4D97-AF65-F5344CB8AC3E}">
        <p14:creationId xmlns:p14="http://schemas.microsoft.com/office/powerpoint/2010/main" val="1051840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ABCDDA-C716-ABE4-2823-61B49AACDADC}"/>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8117F5D3-810F-302B-683D-ACB1E1AB50CE}"/>
              </a:ext>
            </a:extLst>
          </p:cNvPr>
          <p:cNvSpPr>
            <a:spLocks noGrp="1"/>
          </p:cNvSpPr>
          <p:nvPr>
            <p:ph type="body" sz="quarter" idx="10"/>
          </p:nvPr>
        </p:nvSpPr>
        <p:spPr>
          <a:xfrm>
            <a:off x="1006678" y="1499148"/>
            <a:ext cx="10178643" cy="4521200"/>
          </a:xfrm>
        </p:spPr>
        <p:txBody>
          <a:bodyPr/>
          <a:lstStyle/>
          <a:p>
            <a:pPr marL="342900" indent="-342900">
              <a:lnSpc>
                <a:spcPct val="150000"/>
              </a:lnSpc>
              <a:buFont typeface="Arial" panose="020B0604020202020204" pitchFamily="34" charset="0"/>
              <a:buChar char="•"/>
            </a:pPr>
            <a:r>
              <a:rPr lang="nl-NL"/>
              <a:t>Bewustwording van het begrip palliatieve zorg</a:t>
            </a:r>
          </a:p>
          <a:p>
            <a:pPr marL="342900" indent="-342900">
              <a:lnSpc>
                <a:spcPct val="150000"/>
              </a:lnSpc>
              <a:buFont typeface="Arial" panose="020B0604020202020204" pitchFamily="34" charset="0"/>
              <a:buChar char="•"/>
            </a:pPr>
            <a:r>
              <a:rPr lang="nl-NL"/>
              <a:t>Inzicht in verbeterpunten en aan de slag met bijvoorbeeld: </a:t>
            </a:r>
          </a:p>
          <a:p>
            <a:pPr marL="897392" lvl="2" indent="-342900">
              <a:lnSpc>
                <a:spcPct val="150000"/>
              </a:lnSpc>
              <a:buFont typeface="Arial" panose="020B0604020202020204" pitchFamily="34" charset="0"/>
              <a:buChar char="•"/>
            </a:pPr>
            <a:r>
              <a:rPr lang="nl-NL"/>
              <a:t>Deskundigheidsbevordering </a:t>
            </a:r>
          </a:p>
          <a:p>
            <a:pPr marL="897392" lvl="2" indent="-342900">
              <a:lnSpc>
                <a:spcPct val="150000"/>
              </a:lnSpc>
              <a:buFont typeface="Arial" panose="020B0604020202020204" pitchFamily="34" charset="0"/>
              <a:buChar char="•"/>
            </a:pPr>
            <a:r>
              <a:rPr lang="nl-NL"/>
              <a:t>Inzetten van de Surprise Question</a:t>
            </a:r>
          </a:p>
          <a:p>
            <a:pPr marL="897392" lvl="2" indent="-342900">
              <a:lnSpc>
                <a:spcPct val="150000"/>
              </a:lnSpc>
              <a:buFont typeface="Arial" panose="020B0604020202020204" pitchFamily="34" charset="0"/>
              <a:buChar char="•"/>
            </a:pPr>
            <a:r>
              <a:rPr lang="nl-NL"/>
              <a:t>Transmuraal samenwerken</a:t>
            </a:r>
          </a:p>
          <a:p>
            <a:pPr marL="897392" lvl="2" indent="-342900">
              <a:lnSpc>
                <a:spcPct val="150000"/>
              </a:lnSpc>
              <a:buFont typeface="Arial" panose="020B0604020202020204" pitchFamily="34" charset="0"/>
              <a:buChar char="•"/>
            </a:pPr>
            <a:r>
              <a:rPr lang="nl-NL"/>
              <a:t>Beter rapporteren</a:t>
            </a:r>
          </a:p>
          <a:p>
            <a:pPr marL="897392" lvl="2" indent="-342900">
              <a:lnSpc>
                <a:spcPct val="150000"/>
              </a:lnSpc>
              <a:buFont typeface="Arial" panose="020B0604020202020204" pitchFamily="34" charset="0"/>
              <a:buChar char="•"/>
            </a:pPr>
            <a:r>
              <a:rPr lang="nl-NL"/>
              <a:t>Afspraken maken over gezamenlijke besluitvorming en proactieve zorgplanning</a:t>
            </a:r>
          </a:p>
          <a:p>
            <a:pPr marL="342900" indent="-342900">
              <a:lnSpc>
                <a:spcPct val="150000"/>
              </a:lnSpc>
              <a:buFont typeface="Arial" panose="020B0604020202020204" pitchFamily="34" charset="0"/>
              <a:buChar char="•"/>
            </a:pPr>
            <a:r>
              <a:rPr lang="nl-NL"/>
              <a:t>Het kost tijd, maar levert ook veel inzicht op</a:t>
            </a:r>
          </a:p>
          <a:p>
            <a:endParaRPr lang="en-NL"/>
          </a:p>
        </p:txBody>
      </p:sp>
      <p:sp>
        <p:nvSpPr>
          <p:cNvPr id="3" name="Text Placeholder 2">
            <a:extLst>
              <a:ext uri="{FF2B5EF4-FFF2-40B4-BE49-F238E27FC236}">
                <a16:creationId xmlns:a16="http://schemas.microsoft.com/office/drawing/2014/main" id="{CFB63040-BA1C-4F29-6C6B-D0313C8B26B9}"/>
              </a:ext>
            </a:extLst>
          </p:cNvPr>
          <p:cNvSpPr>
            <a:spLocks noGrp="1"/>
          </p:cNvSpPr>
          <p:nvPr>
            <p:ph type="body" sz="quarter" idx="11"/>
          </p:nvPr>
        </p:nvSpPr>
        <p:spPr>
          <a:xfrm>
            <a:off x="623888" y="542964"/>
            <a:ext cx="5547360" cy="365125"/>
          </a:xfrm>
        </p:spPr>
        <p:txBody>
          <a:bodyPr vert="horz" lIns="91440" tIns="45720" rIns="91440" bIns="45720" rtlCol="0" anchor="t">
            <a:noAutofit/>
          </a:bodyPr>
          <a:lstStyle/>
          <a:p>
            <a:r>
              <a:rPr lang="nl-NL" sz="2400">
                <a:latin typeface="Poppins"/>
                <a:cs typeface="Poppins"/>
              </a:rPr>
              <a:t>Ervaringen zorgorganisaties</a:t>
            </a:r>
          </a:p>
          <a:p>
            <a:endParaRPr lang="en-NL" sz="2400"/>
          </a:p>
        </p:txBody>
      </p:sp>
    </p:spTree>
    <p:extLst>
      <p:ext uri="{BB962C8B-B14F-4D97-AF65-F5344CB8AC3E}">
        <p14:creationId xmlns:p14="http://schemas.microsoft.com/office/powerpoint/2010/main" val="3643249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526B57-19AA-8F9C-596E-1122BFBFBC93}"/>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6DF98360-9C9E-8D84-A2E3-296CEFAF8FDD}"/>
              </a:ext>
            </a:extLst>
          </p:cNvPr>
          <p:cNvSpPr>
            <a:spLocks noGrp="1"/>
          </p:cNvSpPr>
          <p:nvPr>
            <p:ph type="body" sz="quarter" idx="10"/>
          </p:nvPr>
        </p:nvSpPr>
        <p:spPr>
          <a:xfrm>
            <a:off x="1549167" y="1876653"/>
            <a:ext cx="6747545" cy="2384955"/>
          </a:xfrm>
        </p:spPr>
        <p:txBody>
          <a:bodyPr/>
          <a:lstStyle/>
          <a:p>
            <a:pPr marL="342900" indent="-342900">
              <a:lnSpc>
                <a:spcPct val="150000"/>
              </a:lnSpc>
              <a:buFont typeface="Arial,Sans-Serif"/>
              <a:buChar char="•"/>
            </a:pPr>
            <a:r>
              <a:rPr lang="nl-NL" sz="1600"/>
              <a:t>Van en met elkaar leren</a:t>
            </a:r>
            <a:endParaRPr lang="en-US" sz="1600"/>
          </a:p>
          <a:p>
            <a:pPr marL="342900" indent="-342900">
              <a:lnSpc>
                <a:spcPct val="150000"/>
              </a:lnSpc>
              <a:buFont typeface="Arial,Sans-Serif"/>
              <a:buChar char="•"/>
            </a:pPr>
            <a:r>
              <a:rPr lang="nl-NL" sz="1600"/>
              <a:t>Inzicht: gerichte verbetering mogelijk</a:t>
            </a:r>
            <a:endParaRPr lang="en-US" sz="1600"/>
          </a:p>
          <a:p>
            <a:pPr marL="342900" indent="-342900">
              <a:lnSpc>
                <a:spcPct val="150000"/>
              </a:lnSpc>
              <a:buFont typeface="Arial,Sans-Serif"/>
              <a:buChar char="•"/>
            </a:pPr>
            <a:r>
              <a:rPr lang="nl-NL" sz="1600"/>
              <a:t>Mogelijkheid voor gezamenlijk oppakken verbeteracties</a:t>
            </a:r>
            <a:endParaRPr lang="en-US" sz="1600"/>
          </a:p>
          <a:p>
            <a:pPr marL="342900" indent="-342900">
              <a:lnSpc>
                <a:spcPct val="150000"/>
              </a:lnSpc>
              <a:buFont typeface="Arial,Sans-Serif"/>
              <a:buChar char="•"/>
            </a:pPr>
            <a:r>
              <a:rPr lang="nl-NL" sz="1600"/>
              <a:t>Input voor jaarplan</a:t>
            </a:r>
            <a:endParaRPr lang="en-US" sz="1600"/>
          </a:p>
          <a:p>
            <a:endParaRPr lang="en-NL"/>
          </a:p>
        </p:txBody>
      </p:sp>
      <p:sp>
        <p:nvSpPr>
          <p:cNvPr id="3" name="Text Placeholder 2">
            <a:extLst>
              <a:ext uri="{FF2B5EF4-FFF2-40B4-BE49-F238E27FC236}">
                <a16:creationId xmlns:a16="http://schemas.microsoft.com/office/drawing/2014/main" id="{A2EB5404-5E01-D16B-C398-9B7E7F5E8C18}"/>
              </a:ext>
            </a:extLst>
          </p:cNvPr>
          <p:cNvSpPr>
            <a:spLocks noGrp="1"/>
          </p:cNvSpPr>
          <p:nvPr>
            <p:ph type="body" sz="quarter" idx="11"/>
          </p:nvPr>
        </p:nvSpPr>
        <p:spPr>
          <a:xfrm>
            <a:off x="623887" y="542964"/>
            <a:ext cx="6588593" cy="365125"/>
          </a:xfrm>
        </p:spPr>
        <p:txBody>
          <a:bodyPr vert="horz" lIns="91440" tIns="45720" rIns="91440" bIns="45720" rtlCol="0" anchor="t">
            <a:noAutofit/>
          </a:bodyPr>
          <a:lstStyle/>
          <a:p>
            <a:r>
              <a:rPr lang="nl-NL" sz="2400">
                <a:latin typeface="Poppins"/>
                <a:cs typeface="Poppins"/>
              </a:rPr>
              <a:t>Zelfevaluatie en Netwerk Palliatieve Zorg</a:t>
            </a:r>
          </a:p>
          <a:p>
            <a:endParaRPr lang="en-NL" sz="2400"/>
          </a:p>
        </p:txBody>
      </p:sp>
    </p:spTree>
    <p:extLst>
      <p:ext uri="{BB962C8B-B14F-4D97-AF65-F5344CB8AC3E}">
        <p14:creationId xmlns:p14="http://schemas.microsoft.com/office/powerpoint/2010/main" val="1329350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7DE73-D5A8-7977-4834-E1F73627985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C2459CB6-CCEA-D9D3-450A-C4925A46090F}"/>
              </a:ext>
            </a:extLst>
          </p:cNvPr>
          <p:cNvSpPr>
            <a:spLocks noGrp="1"/>
          </p:cNvSpPr>
          <p:nvPr>
            <p:ph type="body" sz="quarter" idx="11"/>
          </p:nvPr>
        </p:nvSpPr>
        <p:spPr>
          <a:xfrm>
            <a:off x="623887" y="542964"/>
            <a:ext cx="6061009" cy="365125"/>
          </a:xfrm>
        </p:spPr>
        <p:txBody>
          <a:bodyPr vert="horz" lIns="91440" tIns="45720" rIns="91440" bIns="45720" rtlCol="0" anchor="t">
            <a:noAutofit/>
          </a:bodyPr>
          <a:lstStyle/>
          <a:p>
            <a:r>
              <a:rPr lang="nl-NL" sz="2400">
                <a:latin typeface="Poppins"/>
                <a:cs typeface="Poppins"/>
              </a:rPr>
              <a:t>Ondersteuning team Zelfevaluatie </a:t>
            </a:r>
            <a:endParaRPr lang="en-US" sz="2400"/>
          </a:p>
        </p:txBody>
      </p:sp>
      <p:sp>
        <p:nvSpPr>
          <p:cNvPr id="4" name="Tekstvak 3">
            <a:extLst>
              <a:ext uri="{FF2B5EF4-FFF2-40B4-BE49-F238E27FC236}">
                <a16:creationId xmlns:a16="http://schemas.microsoft.com/office/drawing/2014/main" id="{1B2A1E60-01D8-4478-DBE6-DF0A2BFD08A9}"/>
              </a:ext>
            </a:extLst>
          </p:cNvPr>
          <p:cNvSpPr txBox="1"/>
          <p:nvPr/>
        </p:nvSpPr>
        <p:spPr>
          <a:xfrm>
            <a:off x="1208013" y="1767006"/>
            <a:ext cx="10041624" cy="3323987"/>
          </a:xfrm>
          <a:prstGeom prst="rect">
            <a:avLst/>
          </a:prstGeom>
          <a:noFill/>
        </p:spPr>
        <p:txBody>
          <a:bodyPr wrap="square" lIns="91440" tIns="45720" rIns="91440" bIns="45720" rtlCol="0" anchor="t">
            <a:spAutoFit/>
          </a:bodyPr>
          <a:lstStyle/>
          <a:p>
            <a:pPr marL="285750" indent="-285750">
              <a:lnSpc>
                <a:spcPct val="150000"/>
              </a:lnSpc>
              <a:buFont typeface="Arial"/>
              <a:buChar char="•"/>
            </a:pPr>
            <a:r>
              <a:rPr lang="nl-NL" sz="1600">
                <a:solidFill>
                  <a:srgbClr val="173395"/>
                </a:solidFill>
                <a:latin typeface="Poppins"/>
                <a:cs typeface="Poppins"/>
              </a:rPr>
              <a:t>Leerwerkplatform</a:t>
            </a:r>
            <a:endParaRPr lang="en-US"/>
          </a:p>
          <a:p>
            <a:pPr marL="285750" indent="-285750">
              <a:lnSpc>
                <a:spcPct val="150000"/>
              </a:lnSpc>
              <a:buFont typeface="Arial"/>
              <a:buChar char="•"/>
            </a:pPr>
            <a:endParaRPr lang="nl-NL" sz="1600">
              <a:solidFill>
                <a:srgbClr val="173395"/>
              </a:solidFill>
              <a:latin typeface="Poppins"/>
              <a:cs typeface="Poppins"/>
            </a:endParaRPr>
          </a:p>
          <a:p>
            <a:pPr marL="285750" indent="-285750">
              <a:lnSpc>
                <a:spcPct val="150000"/>
              </a:lnSpc>
              <a:buFont typeface="Arial"/>
              <a:buChar char="•"/>
            </a:pPr>
            <a:r>
              <a:rPr lang="nl-NL" sz="1600">
                <a:solidFill>
                  <a:srgbClr val="173395"/>
                </a:solidFill>
                <a:latin typeface="Poppins"/>
                <a:cs typeface="Poppins"/>
              </a:rPr>
              <a:t>Online inspiratiebijeenkomsten</a:t>
            </a:r>
          </a:p>
          <a:p>
            <a:pPr marL="285750" indent="-285750">
              <a:lnSpc>
                <a:spcPct val="150000"/>
              </a:lnSpc>
              <a:buFont typeface="Arial"/>
              <a:buChar char="•"/>
            </a:pPr>
            <a:endParaRPr lang="nl-NL" sz="1600">
              <a:solidFill>
                <a:srgbClr val="173395"/>
              </a:solidFill>
              <a:latin typeface="Poppins"/>
              <a:cs typeface="Poppins"/>
            </a:endParaRPr>
          </a:p>
          <a:p>
            <a:pPr marL="285750" indent="-285750">
              <a:lnSpc>
                <a:spcPct val="150000"/>
              </a:lnSpc>
              <a:buFont typeface="Arial"/>
              <a:buChar char="•"/>
            </a:pPr>
            <a:r>
              <a:rPr lang="nl-NL" sz="1600">
                <a:solidFill>
                  <a:srgbClr val="173395"/>
                </a:solidFill>
                <a:latin typeface="Poppins"/>
                <a:cs typeface="Poppins"/>
              </a:rPr>
              <a:t>Ondersteuning op maat (in overleg met netwerkcoördinator), bijvoorbeeld:</a:t>
            </a:r>
            <a:endParaRPr lang="nl-NL"/>
          </a:p>
          <a:p>
            <a:pPr marL="619760" lvl="1" indent="-342900">
              <a:lnSpc>
                <a:spcPct val="150000"/>
              </a:lnSpc>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Advies aanpak en uitvoering</a:t>
            </a:r>
          </a:p>
          <a:p>
            <a:pPr marL="619760" lvl="1" indent="-342900">
              <a:lnSpc>
                <a:spcPct val="150000"/>
              </a:lnSpc>
              <a:buFont typeface="Arial" panose="020B0604020202020204" pitchFamily="34" charset="0"/>
              <a:buChar char="•"/>
            </a:pPr>
            <a:r>
              <a:rPr lang="nl-NL" sz="1600">
                <a:solidFill>
                  <a:srgbClr val="173395"/>
                </a:solidFill>
                <a:latin typeface="Poppins"/>
                <a:cs typeface="Poppins"/>
              </a:rPr>
              <a:t>Advies analyse uitkomsten en opstellen verbeterplan</a:t>
            </a:r>
          </a:p>
          <a:p>
            <a:pPr marL="276860" lvl="1">
              <a:lnSpc>
                <a:spcPct val="150000"/>
              </a:lnSpc>
            </a:pPr>
            <a:endParaRPr lang="nl-NL" sz="1600">
              <a:solidFill>
                <a:srgbClr val="173395"/>
              </a:solidFill>
              <a:latin typeface="Poppins"/>
              <a:cs typeface="Poppins"/>
            </a:endParaRPr>
          </a:p>
          <a:p>
            <a:endParaRPr lang="nl-NL"/>
          </a:p>
        </p:txBody>
      </p:sp>
    </p:spTree>
    <p:extLst>
      <p:ext uri="{BB962C8B-B14F-4D97-AF65-F5344CB8AC3E}">
        <p14:creationId xmlns:p14="http://schemas.microsoft.com/office/powerpoint/2010/main" val="4044751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1AD590-AC69-C9B3-D133-ABCDA4177F2A}"/>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5477ED2-8B28-EDED-22CB-A3961C772FC3}"/>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Beschikbare materialen</a:t>
            </a:r>
          </a:p>
          <a:p>
            <a:endParaRPr lang="en-NL" sz="2400"/>
          </a:p>
        </p:txBody>
      </p:sp>
      <p:sp>
        <p:nvSpPr>
          <p:cNvPr id="4" name="Tekstvak 3">
            <a:extLst>
              <a:ext uri="{FF2B5EF4-FFF2-40B4-BE49-F238E27FC236}">
                <a16:creationId xmlns:a16="http://schemas.microsoft.com/office/drawing/2014/main" id="{7AF83046-BEFA-3A31-4633-A50630301A43}"/>
              </a:ext>
            </a:extLst>
          </p:cNvPr>
          <p:cNvSpPr txBox="1"/>
          <p:nvPr/>
        </p:nvSpPr>
        <p:spPr>
          <a:xfrm>
            <a:off x="1476461" y="1582340"/>
            <a:ext cx="7122255" cy="5170646"/>
          </a:xfrm>
          <a:prstGeom prst="rect">
            <a:avLst/>
          </a:prstGeom>
          <a:noFill/>
        </p:spPr>
        <p:txBody>
          <a:bodyPr wrap="square" lIns="91440" tIns="45720" rIns="91440" bIns="45720" rtlCol="0" anchor="t">
            <a:spAutoFit/>
          </a:bodyPr>
          <a:lstStyle/>
          <a:p>
            <a:pPr>
              <a:lnSpc>
                <a:spcPct val="150000"/>
              </a:lnSpc>
            </a:pPr>
            <a:r>
              <a:rPr lang="nl-NL" sz="1600" dirty="0">
                <a:solidFill>
                  <a:srgbClr val="173395"/>
                </a:solidFill>
                <a:latin typeface="Poppins"/>
                <a:cs typeface="Poppins"/>
              </a:rPr>
              <a:t>Informatie op </a:t>
            </a:r>
            <a:r>
              <a:rPr lang="nl-NL" sz="1600" dirty="0" err="1">
                <a:solidFill>
                  <a:srgbClr val="173395"/>
                </a:solidFill>
                <a:latin typeface="Poppins"/>
                <a:cs typeface="Poppins"/>
              </a:rPr>
              <a:t>Palliaweb</a:t>
            </a:r>
            <a:endParaRPr lang="nl-NL" sz="1600" dirty="0">
              <a:solidFill>
                <a:srgbClr val="173395"/>
              </a:solidFill>
              <a:latin typeface="Poppins"/>
              <a:cs typeface="Poppins"/>
            </a:endParaRPr>
          </a:p>
          <a:p>
            <a:pPr marL="800100" lvl="1" indent="-342900">
              <a:lnSpc>
                <a:spcPct val="150000"/>
              </a:lnSpc>
              <a:buFont typeface="Courier New" panose="020B0604020202020204" pitchFamily="34" charset="0"/>
              <a:buChar char="o"/>
            </a:pPr>
            <a:r>
              <a:rPr lang="nl-NL" sz="1600" dirty="0">
                <a:solidFill>
                  <a:srgbClr val="173395"/>
                </a:solidFill>
                <a:latin typeface="Poppins"/>
                <a:cs typeface="Poppins"/>
              </a:rPr>
              <a:t>Informatie voor </a:t>
            </a:r>
            <a:r>
              <a:rPr lang="nl-NL" sz="1600" dirty="0">
                <a:solidFill>
                  <a:srgbClr val="173395"/>
                </a:solidFill>
                <a:latin typeface="Poppins"/>
                <a:cs typeface="Poppins"/>
                <a:hlinkClick r:id="rId2"/>
              </a:rPr>
              <a:t>geïnteresseerde zorgorganisaties</a:t>
            </a:r>
          </a:p>
          <a:p>
            <a:pPr marL="800100" lvl="1" indent="-342900">
              <a:lnSpc>
                <a:spcPct val="150000"/>
              </a:lnSpc>
              <a:buFont typeface="Courier New" panose="020B0604020202020204" pitchFamily="34" charset="0"/>
              <a:buChar char="o"/>
            </a:pPr>
            <a:r>
              <a:rPr lang="nl-NL" sz="1600" dirty="0">
                <a:solidFill>
                  <a:srgbClr val="173395"/>
                </a:solidFill>
                <a:latin typeface="Poppins"/>
                <a:cs typeface="Poppins"/>
              </a:rPr>
              <a:t>Informatie voor </a:t>
            </a:r>
            <a:r>
              <a:rPr lang="nl-NL" sz="1600" dirty="0">
                <a:solidFill>
                  <a:srgbClr val="173395"/>
                </a:solidFill>
                <a:latin typeface="Poppins"/>
                <a:cs typeface="Poppins"/>
                <a:hlinkClick r:id="rId3"/>
              </a:rPr>
              <a:t>deelnemende zorgorganisaties</a:t>
            </a:r>
          </a:p>
          <a:p>
            <a:pPr marL="800100" lvl="1" indent="-342900">
              <a:lnSpc>
                <a:spcPct val="150000"/>
              </a:lnSpc>
              <a:buFont typeface="Courier New" panose="020B0604020202020204" pitchFamily="34" charset="0"/>
              <a:buChar char="o"/>
            </a:pPr>
            <a:r>
              <a:rPr lang="nl-NL" sz="1600" dirty="0">
                <a:solidFill>
                  <a:srgbClr val="173395"/>
                </a:solidFill>
                <a:latin typeface="Poppins"/>
                <a:cs typeface="Poppins"/>
              </a:rPr>
              <a:t>Informatie voor </a:t>
            </a:r>
            <a:r>
              <a:rPr lang="nl-NL" sz="1600" dirty="0">
                <a:solidFill>
                  <a:srgbClr val="173395"/>
                </a:solidFill>
                <a:latin typeface="Poppins"/>
                <a:cs typeface="Poppins"/>
                <a:hlinkClick r:id="rId4"/>
              </a:rPr>
              <a:t>netwerkcoördinatoren</a:t>
            </a:r>
          </a:p>
          <a:p>
            <a:pPr marL="285750" indent="-285750">
              <a:lnSpc>
                <a:spcPct val="150000"/>
              </a:lnSpc>
              <a:buFont typeface="Arial,Sans-Serif"/>
              <a:buChar char="•"/>
            </a:pPr>
            <a:r>
              <a:rPr lang="nl-NL" sz="1600" dirty="0">
                <a:solidFill>
                  <a:srgbClr val="173395"/>
                </a:solidFill>
                <a:latin typeface="Poppins"/>
                <a:cs typeface="Poppins"/>
                <a:hlinkClick r:id="rId5"/>
              </a:rPr>
              <a:t>Gids Zelfevaluatie Palliatieve Zorg</a:t>
            </a:r>
            <a:endParaRPr lang="nl-NL" sz="1600" dirty="0">
              <a:solidFill>
                <a:srgbClr val="000000"/>
              </a:solidFill>
              <a:latin typeface="Poppins"/>
              <a:cs typeface="Poppins"/>
            </a:endParaRPr>
          </a:p>
          <a:p>
            <a:pPr marL="897255" lvl="2" indent="-342900">
              <a:lnSpc>
                <a:spcPct val="150000"/>
              </a:lnSpc>
              <a:buFont typeface="Arial,Sans-Serif"/>
              <a:buChar char="•"/>
            </a:pPr>
            <a:r>
              <a:rPr lang="nl-NL" sz="1600" dirty="0">
                <a:solidFill>
                  <a:srgbClr val="173395"/>
                </a:solidFill>
                <a:latin typeface="Poppins"/>
                <a:cs typeface="Poppins"/>
              </a:rPr>
              <a:t>Handleiding</a:t>
            </a:r>
            <a:endParaRPr lang="en-US" sz="1600" dirty="0">
              <a:solidFill>
                <a:srgbClr val="000000"/>
              </a:solidFill>
              <a:latin typeface="Poppins"/>
              <a:cs typeface="Poppins"/>
            </a:endParaRPr>
          </a:p>
          <a:p>
            <a:pPr marL="897255" lvl="2" indent="-342900">
              <a:lnSpc>
                <a:spcPct val="150000"/>
              </a:lnSpc>
              <a:buFont typeface="Arial,Sans-Serif"/>
              <a:buChar char="•"/>
            </a:pPr>
            <a:r>
              <a:rPr lang="nl-NL" sz="1600" dirty="0">
                <a:solidFill>
                  <a:srgbClr val="173395"/>
                </a:solidFill>
                <a:latin typeface="Poppins"/>
                <a:cs typeface="Poppins"/>
              </a:rPr>
              <a:t>Zelfevaluatie: vragenlijst en dossieronderzoek</a:t>
            </a:r>
            <a:endParaRPr lang="nl-NL" dirty="0"/>
          </a:p>
          <a:p>
            <a:pPr marL="285750" indent="-285750">
              <a:lnSpc>
                <a:spcPct val="150000"/>
              </a:lnSpc>
              <a:buFont typeface="Arial"/>
              <a:buChar char="•"/>
            </a:pPr>
            <a:r>
              <a:rPr lang="nl-NL" sz="1600" dirty="0">
                <a:solidFill>
                  <a:srgbClr val="173395"/>
                </a:solidFill>
                <a:latin typeface="Poppins"/>
                <a:cs typeface="Poppins"/>
              </a:rPr>
              <a:t>Sjabloon </a:t>
            </a:r>
            <a:r>
              <a:rPr lang="nl-NL" sz="1600" dirty="0">
                <a:solidFill>
                  <a:srgbClr val="173395"/>
                </a:solidFill>
                <a:latin typeface="Poppins"/>
                <a:cs typeface="Poppins"/>
                <a:hlinkClick r:id="rId6"/>
              </a:rPr>
              <a:t>plan van aanpak</a:t>
            </a:r>
            <a:endParaRPr lang="nl-NL" sz="1600" dirty="0">
              <a:solidFill>
                <a:srgbClr val="173395"/>
              </a:solidFill>
              <a:latin typeface="Poppins"/>
              <a:cs typeface="Poppins"/>
            </a:endParaRPr>
          </a:p>
          <a:p>
            <a:pPr marL="285750" indent="-285750">
              <a:lnSpc>
                <a:spcPct val="150000"/>
              </a:lnSpc>
              <a:buFont typeface="Arial"/>
              <a:buChar char="•"/>
            </a:pPr>
            <a:r>
              <a:rPr lang="nl-NL" sz="1600" dirty="0">
                <a:solidFill>
                  <a:srgbClr val="173395"/>
                </a:solidFill>
                <a:latin typeface="Poppins"/>
                <a:cs typeface="Poppins"/>
                <a:hlinkClick r:id="rId7"/>
              </a:rPr>
              <a:t>Ondersteuningsaanbod</a:t>
            </a:r>
            <a:endParaRPr lang="nl-NL" sz="1600" dirty="0">
              <a:solidFill>
                <a:srgbClr val="173395"/>
              </a:solidFill>
              <a:latin typeface="Poppins"/>
              <a:cs typeface="Poppins"/>
            </a:endParaRPr>
          </a:p>
          <a:p>
            <a:pPr marL="285750" indent="-285750">
              <a:lnSpc>
                <a:spcPct val="150000"/>
              </a:lnSpc>
              <a:buFont typeface="Arial"/>
              <a:buChar char="•"/>
            </a:pPr>
            <a:endParaRPr lang="nl-NL" sz="1600" dirty="0">
              <a:solidFill>
                <a:srgbClr val="173395"/>
              </a:solidFill>
              <a:latin typeface="Poppins"/>
              <a:cs typeface="Poppins"/>
            </a:endParaRPr>
          </a:p>
          <a:p>
            <a:pPr marL="554355" lvl="2">
              <a:lnSpc>
                <a:spcPct val="150000"/>
              </a:lnSpc>
            </a:pPr>
            <a:endParaRPr lang="nl-NL" sz="1600" dirty="0">
              <a:solidFill>
                <a:srgbClr val="173395"/>
              </a:solidFill>
              <a:latin typeface="Poppins" panose="00000500000000000000" pitchFamily="2" charset="0"/>
              <a:cs typeface="Poppins" panose="00000500000000000000" pitchFamily="2" charset="0"/>
            </a:endParaRPr>
          </a:p>
          <a:p>
            <a:pPr marL="840105" lvl="2" indent="-285750">
              <a:lnSpc>
                <a:spcPct val="150000"/>
              </a:lnSpc>
              <a:buFont typeface="Arial"/>
              <a:buChar char="•"/>
            </a:pPr>
            <a:endParaRPr lang="nl-NL" sz="1600" dirty="0">
              <a:solidFill>
                <a:srgbClr val="173395"/>
              </a:solidFill>
              <a:latin typeface="Poppins" panose="00000500000000000000" pitchFamily="2" charset="0"/>
              <a:cs typeface="Poppins" panose="00000500000000000000" pitchFamily="2" charset="0"/>
            </a:endParaRPr>
          </a:p>
          <a:p>
            <a:pPr marL="342900" indent="-342900">
              <a:lnSpc>
                <a:spcPct val="150000"/>
              </a:lnSpc>
              <a:buFont typeface="Arial" panose="020B0604020202020204" pitchFamily="34" charset="0"/>
              <a:buChar char="•"/>
            </a:pPr>
            <a:endParaRPr lang="nl-NL" sz="1600" dirty="0">
              <a:solidFill>
                <a:srgbClr val="173395"/>
              </a:solidFill>
              <a:latin typeface="Poppins" panose="00000500000000000000" pitchFamily="2" charset="0"/>
              <a:cs typeface="Poppins" panose="00000500000000000000" pitchFamily="2" charset="0"/>
            </a:endParaRPr>
          </a:p>
          <a:p>
            <a:endParaRPr lang="nl-NL">
              <a:solidFill>
                <a:srgbClr val="000000"/>
              </a:solidFill>
              <a:latin typeface="Calibri" panose="020F0502020204030204"/>
              <a:cs typeface="Calibri" panose="020F0502020204030204"/>
            </a:endParaRPr>
          </a:p>
        </p:txBody>
      </p:sp>
    </p:spTree>
    <p:extLst>
      <p:ext uri="{BB962C8B-B14F-4D97-AF65-F5344CB8AC3E}">
        <p14:creationId xmlns:p14="http://schemas.microsoft.com/office/powerpoint/2010/main" val="2525693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B0616A-DD3B-9B53-D8C3-CEFA563F62B1}"/>
              </a:ext>
            </a:extLst>
          </p:cNvPr>
          <p:cNvSpPr>
            <a:spLocks noGrp="1"/>
          </p:cNvSpPr>
          <p:nvPr>
            <p:ph type="body" sz="quarter" idx="10"/>
          </p:nvPr>
        </p:nvSpPr>
        <p:spPr>
          <a:xfrm>
            <a:off x="1465277" y="1322980"/>
            <a:ext cx="9029350" cy="4521200"/>
          </a:xfrm>
        </p:spPr>
        <p:txBody>
          <a:bodyPr/>
          <a:lstStyle/>
          <a:p>
            <a:pPr marL="0" indent="0">
              <a:buNone/>
            </a:pPr>
            <a:r>
              <a:rPr lang="nl-NL" sz="1600" b="1"/>
              <a:t>2014-2017 </a:t>
            </a:r>
            <a:endParaRPr lang="en-US" sz="1600" b="1"/>
          </a:p>
          <a:p>
            <a:pPr marL="342900" indent="-342900">
              <a:buFont typeface="Arial" panose="020B0604020202020204" pitchFamily="34" charset="0"/>
              <a:buChar char="•"/>
            </a:pPr>
            <a:r>
              <a:rPr lang="nl-NL" sz="1600"/>
              <a:t>Behoefte vanuit het veld aan inzicht in palliatieve zorg in eigen zorgorganisatie en op netwerkniveau</a:t>
            </a:r>
            <a:endParaRPr lang="en-US" sz="1600"/>
          </a:p>
          <a:p>
            <a:pPr marL="342900" indent="-342900">
              <a:buFont typeface="Arial" panose="020B0604020202020204" pitchFamily="34" charset="0"/>
              <a:buChar char="•"/>
            </a:pPr>
            <a:r>
              <a:rPr lang="nl-NL" sz="1600"/>
              <a:t>Pilots met Zelfevaluatie en interne audits o.b.v. Zorgmodule 1.0</a:t>
            </a:r>
            <a:endParaRPr lang="en-US" sz="1600"/>
          </a:p>
          <a:p>
            <a:pPr marL="0" indent="0">
              <a:buNone/>
            </a:pPr>
            <a:br>
              <a:rPr lang="nl-NL" sz="1600" b="1"/>
            </a:br>
            <a:r>
              <a:rPr lang="nl-NL" sz="1600" b="1"/>
              <a:t>2017-2018 </a:t>
            </a:r>
            <a:endParaRPr lang="en-US" sz="1600" b="1"/>
          </a:p>
          <a:p>
            <a:pPr marL="342900" indent="-342900">
              <a:buFont typeface="Arial" panose="020B0604020202020204" pitchFamily="34" charset="0"/>
              <a:buChar char="•"/>
            </a:pPr>
            <a:r>
              <a:rPr lang="nl-NL" sz="1600"/>
              <a:t>Doorontwikkeling instrument o.b.v. Kwaliteitskader palliatieve zorg Nederland</a:t>
            </a:r>
            <a:endParaRPr lang="en-US" sz="1600"/>
          </a:p>
          <a:p>
            <a:pPr marL="342900" indent="-342900">
              <a:buFont typeface="Arial" panose="020B0604020202020204" pitchFamily="34" charset="0"/>
              <a:buChar char="•"/>
            </a:pPr>
            <a:r>
              <a:rPr lang="nl-NL" sz="1600"/>
              <a:t>Pilot in diverse regio’s en zorgorganisaties</a:t>
            </a:r>
          </a:p>
          <a:p>
            <a:pPr marL="0" indent="0">
              <a:buNone/>
            </a:pPr>
            <a:br>
              <a:rPr lang="nl-NL" sz="1600" b="1"/>
            </a:br>
            <a:r>
              <a:rPr lang="nl-NL" sz="1600" b="1"/>
              <a:t>2018- heden</a:t>
            </a:r>
          </a:p>
          <a:p>
            <a:pPr marL="342900" indent="-342900">
              <a:buFont typeface="Arial" panose="020B0604020202020204" pitchFamily="34" charset="0"/>
              <a:buChar char="•"/>
            </a:pPr>
            <a:r>
              <a:rPr lang="nl-NL" sz="1600"/>
              <a:t>Uitvoering Zelfevaluatie door zorgorganisaties in verschillende settingen</a:t>
            </a:r>
          </a:p>
          <a:p>
            <a:endParaRPr lang="en-NL"/>
          </a:p>
        </p:txBody>
      </p:sp>
      <p:sp>
        <p:nvSpPr>
          <p:cNvPr id="3" name="Text Placeholder 2">
            <a:extLst>
              <a:ext uri="{FF2B5EF4-FFF2-40B4-BE49-F238E27FC236}">
                <a16:creationId xmlns:a16="http://schemas.microsoft.com/office/drawing/2014/main" id="{3387ECCB-CEB8-4546-BB09-1C79A4E14ADB}"/>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Geschiedenis</a:t>
            </a:r>
            <a:endParaRPr lang="en-NL" sz="1800">
              <a:latin typeface="Poppins"/>
              <a:cs typeface="Poppins"/>
            </a:endParaRPr>
          </a:p>
        </p:txBody>
      </p:sp>
    </p:spTree>
    <p:extLst>
      <p:ext uri="{BB962C8B-B14F-4D97-AF65-F5344CB8AC3E}">
        <p14:creationId xmlns:p14="http://schemas.microsoft.com/office/powerpoint/2010/main" val="250288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73D0C-DD0B-002B-5F26-5982A33179A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2A48938-7B99-F195-C777-4C4B236BF619}"/>
              </a:ext>
            </a:extLst>
          </p:cNvPr>
          <p:cNvSpPr>
            <a:spLocks noGrp="1"/>
          </p:cNvSpPr>
          <p:nvPr>
            <p:ph type="body" sz="quarter" idx="10"/>
          </p:nvPr>
        </p:nvSpPr>
        <p:spPr>
          <a:xfrm>
            <a:off x="1524000" y="1465592"/>
            <a:ext cx="9029350" cy="4521200"/>
          </a:xfrm>
        </p:spPr>
        <p:txBody>
          <a:bodyPr vert="horz" lIns="91440" tIns="45720" rIns="91440" bIns="45720" rtlCol="0" anchor="t">
            <a:noAutofit/>
          </a:bodyPr>
          <a:lstStyle/>
          <a:p>
            <a:pPr marL="342900" indent="-342900">
              <a:buFont typeface="Arial" panose="020B0604020202020204" pitchFamily="34" charset="0"/>
              <a:buChar char="•"/>
            </a:pPr>
            <a:r>
              <a:rPr lang="nl-NL"/>
              <a:t>Tool voor zorgorganisaties om inzicht te krijgen in palliatieve zorg</a:t>
            </a:r>
            <a:endParaRPr lang="en-US"/>
          </a:p>
          <a:p>
            <a:pPr marL="1028700" lvl="1" indent="-342900">
              <a:buFont typeface="Arial" panose="020B0604020202020204" pitchFamily="34" charset="0"/>
              <a:buChar char="•"/>
            </a:pPr>
            <a:r>
              <a:rPr lang="nl-NL"/>
              <a:t>Vragenlijst over palliatieve zorg in organisatie</a:t>
            </a:r>
          </a:p>
          <a:p>
            <a:pPr marL="1028700" lvl="1" indent="-342900">
              <a:buFont typeface="Arial" panose="020B0604020202020204" pitchFamily="34" charset="0"/>
              <a:buChar char="•"/>
            </a:pPr>
            <a:r>
              <a:rPr lang="nl-NL">
                <a:latin typeface="Poppins"/>
                <a:cs typeface="Poppins"/>
              </a:rPr>
              <a:t>Dossieronderzoek onder niet-onverwacht overleden patiënten in het afgelopen half jaar</a:t>
            </a:r>
          </a:p>
          <a:p>
            <a:pPr marL="342900" indent="-342900">
              <a:lnSpc>
                <a:spcPct val="100000"/>
              </a:lnSpc>
              <a:buFont typeface="Arial,Sans-Serif" panose="020B0604020202020204" pitchFamily="34" charset="0"/>
            </a:pPr>
            <a:endParaRPr lang="nl-NL"/>
          </a:p>
          <a:p>
            <a:pPr marL="342900" indent="-342900">
              <a:buFont typeface="Arial" panose="020B0604020202020204" pitchFamily="34" charset="0"/>
              <a:buChar char="•"/>
            </a:pPr>
            <a:r>
              <a:rPr lang="nl-NL"/>
              <a:t>Gebaseerd op het Kwaliteitskader palliatieve zorg Nederland</a:t>
            </a:r>
            <a:endParaRPr lang="en-US"/>
          </a:p>
          <a:p>
            <a:pPr marL="0" indent="0">
              <a:lnSpc>
                <a:spcPct val="100000"/>
              </a:lnSpc>
              <a:buNone/>
            </a:pPr>
            <a:endParaRPr lang="nl-NL"/>
          </a:p>
          <a:p>
            <a:pPr marL="342900" indent="-342900">
              <a:buFont typeface="Arial" panose="020B0604020202020204" pitchFamily="34" charset="0"/>
              <a:buChar char="•"/>
            </a:pPr>
            <a:r>
              <a:rPr lang="nl-NL"/>
              <a:t>Digitale applicatie en op papier beschikbaar</a:t>
            </a:r>
          </a:p>
          <a:p>
            <a:endParaRPr lang="en-NL"/>
          </a:p>
        </p:txBody>
      </p:sp>
      <p:sp>
        <p:nvSpPr>
          <p:cNvPr id="3" name="Text Placeholder 2">
            <a:extLst>
              <a:ext uri="{FF2B5EF4-FFF2-40B4-BE49-F238E27FC236}">
                <a16:creationId xmlns:a16="http://schemas.microsoft.com/office/drawing/2014/main" id="{A3F9BAC3-4B4E-38A0-8AA4-E64A7E81D788}"/>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Wat is de Zelfevaluatie?</a:t>
            </a:r>
          </a:p>
        </p:txBody>
      </p:sp>
    </p:spTree>
    <p:extLst>
      <p:ext uri="{BB962C8B-B14F-4D97-AF65-F5344CB8AC3E}">
        <p14:creationId xmlns:p14="http://schemas.microsoft.com/office/powerpoint/2010/main" val="86951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0E8726-C75A-DDD0-EE3F-59086C85EBD9}"/>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Doel van de Zelfevaluatie</a:t>
            </a:r>
          </a:p>
          <a:p>
            <a:endParaRPr lang="en-NL" sz="2400"/>
          </a:p>
        </p:txBody>
      </p:sp>
      <p:sp>
        <p:nvSpPr>
          <p:cNvPr id="6" name="Text Placeholder 1">
            <a:extLst>
              <a:ext uri="{FF2B5EF4-FFF2-40B4-BE49-F238E27FC236}">
                <a16:creationId xmlns:a16="http://schemas.microsoft.com/office/drawing/2014/main" id="{CE12DD01-D0B4-A4FB-830A-D3E51CCE7BE2}"/>
              </a:ext>
            </a:extLst>
          </p:cNvPr>
          <p:cNvSpPr txBox="1">
            <a:spLocks/>
          </p:cNvSpPr>
          <p:nvPr/>
        </p:nvSpPr>
        <p:spPr>
          <a:xfrm>
            <a:off x="955040" y="1557032"/>
            <a:ext cx="9029350" cy="4521200"/>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3395"/>
                </a:solidFill>
                <a:latin typeface="Poppins" pitchFamily="2" charset="77"/>
                <a:ea typeface="+mn-ea"/>
                <a:cs typeface="Poppins"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73395"/>
                </a:solidFill>
                <a:latin typeface="Poppins" pitchFamily="2" charset="77"/>
                <a:ea typeface="+mn-ea"/>
                <a:cs typeface="Poppins"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73395"/>
                </a:solidFill>
                <a:latin typeface="Poppins" pitchFamily="2" charset="77"/>
                <a:ea typeface="+mn-ea"/>
                <a:cs typeface="Poppins"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73395"/>
                </a:solidFill>
                <a:latin typeface="Poppins" pitchFamily="2" charset="77"/>
                <a:ea typeface="+mn-ea"/>
                <a:cs typeface="Poppins"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73395"/>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endParaRPr lang="nl-NL" sz="1600">
              <a:latin typeface="Poppins"/>
              <a:cs typeface="Poppins"/>
            </a:endParaRPr>
          </a:p>
          <a:p>
            <a:pPr marL="342900" indent="-342900"/>
            <a:r>
              <a:rPr lang="nl-NL" sz="1600">
                <a:latin typeface="Poppins"/>
                <a:cs typeface="Poppins"/>
              </a:rPr>
              <a:t>Zicht krijgen op waar de zorgorganisatie staat op het gebied van palliatieve zorg (nulmeting)</a:t>
            </a:r>
            <a:endParaRPr lang="en-US" sz="1600">
              <a:latin typeface="Poppins"/>
              <a:cs typeface="Poppins"/>
            </a:endParaRPr>
          </a:p>
          <a:p>
            <a:pPr marL="342900" indent="-342900"/>
            <a:endParaRPr lang="nl-NL" sz="1600">
              <a:latin typeface="Poppins"/>
              <a:cs typeface="Poppins"/>
            </a:endParaRPr>
          </a:p>
          <a:p>
            <a:pPr marL="342900" indent="-342900"/>
            <a:r>
              <a:rPr lang="nl-NL" sz="1600">
                <a:latin typeface="Poppins"/>
                <a:cs typeface="Poppins"/>
              </a:rPr>
              <a:t>Komen tot verbeterpunten en opstellen van een actieplan</a:t>
            </a:r>
            <a:endParaRPr lang="en-US" sz="1600">
              <a:latin typeface="Poppins"/>
              <a:cs typeface="Poppins"/>
            </a:endParaRPr>
          </a:p>
          <a:p>
            <a:pPr marL="342900" indent="-342900"/>
            <a:endParaRPr lang="nl-NL" sz="1600">
              <a:latin typeface="Poppins"/>
              <a:cs typeface="Poppins"/>
            </a:endParaRPr>
          </a:p>
          <a:p>
            <a:pPr marL="342900" indent="-342900"/>
            <a:r>
              <a:rPr lang="nl-NL" sz="1600">
                <a:latin typeface="Poppins"/>
                <a:cs typeface="Poppins"/>
              </a:rPr>
              <a:t>Met en van elkaar leren op organisatie- en netwerkniveau</a:t>
            </a:r>
          </a:p>
          <a:p>
            <a:pPr marL="342900" indent="-342900"/>
            <a:endParaRPr lang="nl-NL" sz="1600">
              <a:latin typeface="Poppins"/>
              <a:cs typeface="Poppins"/>
            </a:endParaRPr>
          </a:p>
          <a:p>
            <a:pPr marL="0" indent="0">
              <a:buNone/>
            </a:pPr>
            <a:endParaRPr lang="nl-NL" sz="1600">
              <a:latin typeface="Poppins"/>
              <a:cs typeface="Poppins"/>
            </a:endParaRPr>
          </a:p>
          <a:p>
            <a:endParaRPr lang="en-NL" sz="1600"/>
          </a:p>
        </p:txBody>
      </p:sp>
    </p:spTree>
    <p:extLst>
      <p:ext uri="{BB962C8B-B14F-4D97-AF65-F5344CB8AC3E}">
        <p14:creationId xmlns:p14="http://schemas.microsoft.com/office/powerpoint/2010/main" val="235906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71EA2A4-EACD-169B-9974-5588657E612D}"/>
              </a:ext>
            </a:extLst>
          </p:cNvPr>
          <p:cNvSpPr>
            <a:spLocks noGrp="1"/>
          </p:cNvSpPr>
          <p:nvPr>
            <p:ph type="pic" idx="1"/>
          </p:nvPr>
        </p:nvSpPr>
        <p:spPr/>
        <p:txBody>
          <a:bodyPr/>
          <a:lstStyle/>
          <a:p>
            <a:r>
              <a:rPr lang="nl-NL"/>
              <a:t>Wat is de Zelfevaluatie niet?</a:t>
            </a:r>
          </a:p>
          <a:p>
            <a:endParaRPr lang="en-NL"/>
          </a:p>
        </p:txBody>
      </p:sp>
      <p:grpSp>
        <p:nvGrpSpPr>
          <p:cNvPr id="3" name="Groep 2">
            <a:extLst>
              <a:ext uri="{FF2B5EF4-FFF2-40B4-BE49-F238E27FC236}">
                <a16:creationId xmlns:a16="http://schemas.microsoft.com/office/drawing/2014/main" id="{849F5EC3-24D9-02A4-4BD4-B2DBF4BEB5C1}"/>
              </a:ext>
            </a:extLst>
          </p:cNvPr>
          <p:cNvGrpSpPr>
            <a:grpSpLocks noChangeAspect="1"/>
          </p:cNvGrpSpPr>
          <p:nvPr/>
        </p:nvGrpSpPr>
        <p:grpSpPr>
          <a:xfrm>
            <a:off x="2042125" y="1629000"/>
            <a:ext cx="8107750" cy="3600000"/>
            <a:chOff x="722985" y="1417136"/>
            <a:chExt cx="10908083" cy="4843396"/>
          </a:xfrm>
        </p:grpSpPr>
        <p:grpSp>
          <p:nvGrpSpPr>
            <p:cNvPr id="4" name="Group 17">
              <a:extLst>
                <a:ext uri="{FF2B5EF4-FFF2-40B4-BE49-F238E27FC236}">
                  <a16:creationId xmlns:a16="http://schemas.microsoft.com/office/drawing/2014/main" id="{71D30A27-79C7-E1AA-FBA5-5A346CA96CB6}"/>
                </a:ext>
              </a:extLst>
            </p:cNvPr>
            <p:cNvGrpSpPr>
              <a:grpSpLocks/>
            </p:cNvGrpSpPr>
            <p:nvPr/>
          </p:nvGrpSpPr>
          <p:grpSpPr>
            <a:xfrm>
              <a:off x="722985" y="1417136"/>
              <a:ext cx="2891425" cy="2776602"/>
              <a:chOff x="524656" y="2262643"/>
              <a:chExt cx="2891425" cy="2776602"/>
            </a:xfrm>
          </p:grpSpPr>
          <p:sp>
            <p:nvSpPr>
              <p:cNvPr id="14" name="Oval 16">
                <a:extLst>
                  <a:ext uri="{FF2B5EF4-FFF2-40B4-BE49-F238E27FC236}">
                    <a16:creationId xmlns:a16="http://schemas.microsoft.com/office/drawing/2014/main" id="{A0D095D3-D6D6-7465-FF4F-00C4976C9774}"/>
                  </a:ext>
                </a:extLst>
              </p:cNvPr>
              <p:cNvSpPr>
                <a:spLocks/>
              </p:cNvSpPr>
              <p:nvPr/>
            </p:nvSpPr>
            <p:spPr>
              <a:xfrm>
                <a:off x="524656" y="2262643"/>
                <a:ext cx="2891425" cy="2776602"/>
              </a:xfrm>
              <a:prstGeom prst="ellipse">
                <a:avLst/>
              </a:prstGeom>
              <a:solidFill>
                <a:schemeClr val="bg1"/>
              </a:solidFill>
              <a:ln w="28575">
                <a:solidFill>
                  <a:srgbClr val="532B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7">
                <a:extLst>
                  <a:ext uri="{FF2B5EF4-FFF2-40B4-BE49-F238E27FC236}">
                    <a16:creationId xmlns:a16="http://schemas.microsoft.com/office/drawing/2014/main" id="{A5A93BFF-53F9-2451-C7E8-FFA6E3B6B844}"/>
                  </a:ext>
                </a:extLst>
              </p:cNvPr>
              <p:cNvPicPr>
                <a:picLocks noChangeAspect="1"/>
              </p:cNvPicPr>
              <p:nvPr/>
            </p:nvPicPr>
            <p:blipFill>
              <a:blip r:embed="rId2"/>
              <a:stretch>
                <a:fillRect/>
              </a:stretch>
            </p:blipFill>
            <p:spPr>
              <a:xfrm>
                <a:off x="982250" y="2657606"/>
                <a:ext cx="1981200" cy="1981200"/>
              </a:xfrm>
              <a:prstGeom prst="rect">
                <a:avLst/>
              </a:prstGeom>
              <a:ln>
                <a:solidFill>
                  <a:srgbClr val="532B45"/>
                </a:solidFill>
              </a:ln>
            </p:spPr>
          </p:pic>
        </p:grpSp>
        <p:grpSp>
          <p:nvGrpSpPr>
            <p:cNvPr id="5" name="Group 18">
              <a:extLst>
                <a:ext uri="{FF2B5EF4-FFF2-40B4-BE49-F238E27FC236}">
                  <a16:creationId xmlns:a16="http://schemas.microsoft.com/office/drawing/2014/main" id="{6A9641A3-AA73-4BBA-DA2E-FD199065F4E9}"/>
                </a:ext>
              </a:extLst>
            </p:cNvPr>
            <p:cNvGrpSpPr>
              <a:grpSpLocks/>
            </p:cNvGrpSpPr>
            <p:nvPr/>
          </p:nvGrpSpPr>
          <p:grpSpPr>
            <a:xfrm>
              <a:off x="3343010" y="3483930"/>
              <a:ext cx="2891425" cy="2776602"/>
              <a:chOff x="3844052" y="1291876"/>
              <a:chExt cx="2891425" cy="2776602"/>
            </a:xfrm>
          </p:grpSpPr>
          <p:sp>
            <p:nvSpPr>
              <p:cNvPr id="12" name="Oval 15">
                <a:extLst>
                  <a:ext uri="{FF2B5EF4-FFF2-40B4-BE49-F238E27FC236}">
                    <a16:creationId xmlns:a16="http://schemas.microsoft.com/office/drawing/2014/main" id="{07F06F7E-6312-68D6-3AEF-6A4618450BF8}"/>
                  </a:ext>
                </a:extLst>
              </p:cNvPr>
              <p:cNvSpPr>
                <a:spLocks/>
              </p:cNvSpPr>
              <p:nvPr/>
            </p:nvSpPr>
            <p:spPr>
              <a:xfrm>
                <a:off x="3844052" y="1291876"/>
                <a:ext cx="2891425" cy="2776602"/>
              </a:xfrm>
              <a:prstGeom prst="ellipse">
                <a:avLst/>
              </a:prstGeom>
              <a:solidFill>
                <a:schemeClr val="bg1"/>
              </a:solidFill>
              <a:ln w="28575">
                <a:solidFill>
                  <a:srgbClr val="532B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8">
                <a:extLst>
                  <a:ext uri="{FF2B5EF4-FFF2-40B4-BE49-F238E27FC236}">
                    <a16:creationId xmlns:a16="http://schemas.microsoft.com/office/drawing/2014/main" id="{0D156059-AA6D-3A6A-E63C-4E983F383484}"/>
                  </a:ext>
                </a:extLst>
              </p:cNvPr>
              <p:cNvPicPr>
                <a:picLocks noChangeAspect="1"/>
              </p:cNvPicPr>
              <p:nvPr/>
            </p:nvPicPr>
            <p:blipFill>
              <a:blip r:embed="rId3"/>
              <a:stretch>
                <a:fillRect/>
              </a:stretch>
            </p:blipFill>
            <p:spPr>
              <a:xfrm>
                <a:off x="4114668" y="2067806"/>
                <a:ext cx="2350587" cy="1194800"/>
              </a:xfrm>
              <a:prstGeom prst="rect">
                <a:avLst/>
              </a:prstGeom>
              <a:ln>
                <a:solidFill>
                  <a:srgbClr val="532B45"/>
                </a:solidFill>
              </a:ln>
            </p:spPr>
          </p:pic>
        </p:grpSp>
        <p:grpSp>
          <p:nvGrpSpPr>
            <p:cNvPr id="6" name="Group 20">
              <a:extLst>
                <a:ext uri="{FF2B5EF4-FFF2-40B4-BE49-F238E27FC236}">
                  <a16:creationId xmlns:a16="http://schemas.microsoft.com/office/drawing/2014/main" id="{9A0F519D-5058-FC1B-241B-7E01A74180EC}"/>
                </a:ext>
              </a:extLst>
            </p:cNvPr>
            <p:cNvGrpSpPr>
              <a:grpSpLocks/>
            </p:cNvGrpSpPr>
            <p:nvPr/>
          </p:nvGrpSpPr>
          <p:grpSpPr>
            <a:xfrm>
              <a:off x="8739643" y="3483930"/>
              <a:ext cx="2891425" cy="2776602"/>
              <a:chOff x="8739643" y="3828396"/>
              <a:chExt cx="2891425" cy="2776602"/>
            </a:xfrm>
          </p:grpSpPr>
          <p:sp>
            <p:nvSpPr>
              <p:cNvPr id="10" name="Oval 14">
                <a:extLst>
                  <a:ext uri="{FF2B5EF4-FFF2-40B4-BE49-F238E27FC236}">
                    <a16:creationId xmlns:a16="http://schemas.microsoft.com/office/drawing/2014/main" id="{76ACF694-ED94-69BD-C5E8-631B7F272977}"/>
                  </a:ext>
                </a:extLst>
              </p:cNvPr>
              <p:cNvSpPr>
                <a:spLocks/>
              </p:cNvSpPr>
              <p:nvPr/>
            </p:nvSpPr>
            <p:spPr>
              <a:xfrm>
                <a:off x="8739643" y="3828396"/>
                <a:ext cx="2891425" cy="2776602"/>
              </a:xfrm>
              <a:prstGeom prst="ellipse">
                <a:avLst/>
              </a:prstGeom>
              <a:solidFill>
                <a:schemeClr val="bg1"/>
              </a:solidFill>
              <a:ln w="28575">
                <a:solidFill>
                  <a:srgbClr val="532B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9">
                <a:extLst>
                  <a:ext uri="{FF2B5EF4-FFF2-40B4-BE49-F238E27FC236}">
                    <a16:creationId xmlns:a16="http://schemas.microsoft.com/office/drawing/2014/main" id="{A0A256CF-01F1-62C0-FFE5-B765C015BF9F}"/>
                  </a:ext>
                </a:extLst>
              </p:cNvPr>
              <p:cNvPicPr>
                <a:picLocks noChangeAspect="1"/>
              </p:cNvPicPr>
              <p:nvPr/>
            </p:nvPicPr>
            <p:blipFill>
              <a:blip r:embed="rId4"/>
              <a:stretch>
                <a:fillRect/>
              </a:stretch>
            </p:blipFill>
            <p:spPr>
              <a:xfrm>
                <a:off x="9253179" y="4204408"/>
                <a:ext cx="1848111" cy="2021387"/>
              </a:xfrm>
              <a:prstGeom prst="rect">
                <a:avLst/>
              </a:prstGeom>
              <a:ln>
                <a:solidFill>
                  <a:srgbClr val="532B45"/>
                </a:solidFill>
              </a:ln>
            </p:spPr>
          </p:pic>
        </p:grpSp>
        <p:grpSp>
          <p:nvGrpSpPr>
            <p:cNvPr id="7" name="Group 19">
              <a:extLst>
                <a:ext uri="{FF2B5EF4-FFF2-40B4-BE49-F238E27FC236}">
                  <a16:creationId xmlns:a16="http://schemas.microsoft.com/office/drawing/2014/main" id="{5EB2FA77-03CC-9553-AED2-31682B2509F5}"/>
                </a:ext>
              </a:extLst>
            </p:cNvPr>
            <p:cNvGrpSpPr>
              <a:grpSpLocks/>
            </p:cNvGrpSpPr>
            <p:nvPr/>
          </p:nvGrpSpPr>
          <p:grpSpPr>
            <a:xfrm>
              <a:off x="6098739" y="1417137"/>
              <a:ext cx="2891425" cy="2776602"/>
              <a:chOff x="5848218" y="1458890"/>
              <a:chExt cx="2891425" cy="2776602"/>
            </a:xfrm>
          </p:grpSpPr>
          <p:sp>
            <p:nvSpPr>
              <p:cNvPr id="8" name="Oval 13">
                <a:extLst>
                  <a:ext uri="{FF2B5EF4-FFF2-40B4-BE49-F238E27FC236}">
                    <a16:creationId xmlns:a16="http://schemas.microsoft.com/office/drawing/2014/main" id="{6F50B32E-DDCD-41FC-AF25-2E236D704613}"/>
                  </a:ext>
                </a:extLst>
              </p:cNvPr>
              <p:cNvSpPr>
                <a:spLocks/>
              </p:cNvSpPr>
              <p:nvPr/>
            </p:nvSpPr>
            <p:spPr>
              <a:xfrm>
                <a:off x="5848218" y="1458890"/>
                <a:ext cx="2891425" cy="2776602"/>
              </a:xfrm>
              <a:prstGeom prst="ellipse">
                <a:avLst/>
              </a:prstGeom>
              <a:solidFill>
                <a:schemeClr val="bg1"/>
              </a:solidFill>
              <a:ln w="28575">
                <a:solidFill>
                  <a:srgbClr val="532B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10">
                <a:extLst>
                  <a:ext uri="{FF2B5EF4-FFF2-40B4-BE49-F238E27FC236}">
                    <a16:creationId xmlns:a16="http://schemas.microsoft.com/office/drawing/2014/main" id="{B4E8CEE8-AFF1-615C-1F2B-C7B6113B5CFB}"/>
                  </a:ext>
                </a:extLst>
              </p:cNvPr>
              <p:cNvPicPr>
                <a:picLocks noChangeAspect="1"/>
              </p:cNvPicPr>
              <p:nvPr/>
            </p:nvPicPr>
            <p:blipFill>
              <a:blip r:embed="rId5"/>
              <a:stretch>
                <a:fillRect/>
              </a:stretch>
            </p:blipFill>
            <p:spPr>
              <a:xfrm>
                <a:off x="6180551" y="1865596"/>
                <a:ext cx="2169090" cy="1957713"/>
              </a:xfrm>
              <a:prstGeom prst="rect">
                <a:avLst/>
              </a:prstGeom>
              <a:ln>
                <a:solidFill>
                  <a:srgbClr val="532B45"/>
                </a:solidFill>
              </a:ln>
            </p:spPr>
          </p:pic>
        </p:grpSp>
      </p:grpSp>
    </p:spTree>
    <p:extLst>
      <p:ext uri="{BB962C8B-B14F-4D97-AF65-F5344CB8AC3E}">
        <p14:creationId xmlns:p14="http://schemas.microsoft.com/office/powerpoint/2010/main" val="359914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D48608-D932-4279-014C-D9EF1E2C7C54}"/>
              </a:ext>
            </a:extLst>
          </p:cNvPr>
          <p:cNvSpPr>
            <a:spLocks noGrp="1"/>
          </p:cNvSpPr>
          <p:nvPr>
            <p:ph idx="10"/>
          </p:nvPr>
        </p:nvSpPr>
        <p:spPr>
          <a:xfrm>
            <a:off x="1263758" y="1437222"/>
            <a:ext cx="9664483" cy="2921063"/>
          </a:xfrm>
        </p:spPr>
        <p:txBody>
          <a:bodyPr vert="horz" lIns="90000" tIns="45720" rIns="91440" bIns="45720" rtlCol="0" anchor="t">
            <a:noAutofit/>
          </a:bodyPr>
          <a:lstStyle/>
          <a:p>
            <a:pPr marL="342900" indent="-342900">
              <a:buFont typeface="Arial" panose="020B0604020202020204" pitchFamily="34" charset="0"/>
              <a:buChar char="•"/>
            </a:pPr>
            <a:r>
              <a:rPr lang="nl-NL" sz="1600"/>
              <a:t>Inleidende tekst uit Kwaliteitskader</a:t>
            </a:r>
          </a:p>
          <a:p>
            <a:pPr marL="342900" indent="-342900">
              <a:buFont typeface="Arial" panose="020B0604020202020204" pitchFamily="34" charset="0"/>
              <a:buChar char="•"/>
            </a:pPr>
            <a:endParaRPr lang="nl-NL" sz="1600"/>
          </a:p>
          <a:p>
            <a:pPr marL="342900" indent="-342900"/>
            <a:r>
              <a:rPr lang="nl-NL" sz="1600">
                <a:latin typeface="Poppins"/>
                <a:cs typeface="Poppins"/>
              </a:rPr>
              <a:t>Selectie van domeinen uit Kwaliteitskader die gaan over de wensen, waarden en behoeften van patiënten en hun naasten (essenties)</a:t>
            </a:r>
          </a:p>
          <a:p>
            <a:pPr marL="342900" indent="-342900">
              <a:buFont typeface="Arial" panose="020B0604020202020204" pitchFamily="34" charset="0"/>
              <a:buChar char="•"/>
            </a:pPr>
            <a:endParaRPr lang="nl-NL" sz="1600"/>
          </a:p>
          <a:p>
            <a:pPr marL="342900" indent="-342900"/>
            <a:r>
              <a:rPr lang="nl-NL" sz="1600">
                <a:latin typeface="Poppins"/>
                <a:cs typeface="Poppins"/>
              </a:rPr>
              <a:t>Vragen (open en gesloten) gericht op beleid, organisatie en inhoud van zorg. </a:t>
            </a:r>
            <a:br>
              <a:rPr lang="nl-NL" sz="1600"/>
            </a:br>
            <a:r>
              <a:rPr lang="nl-NL" sz="1600">
                <a:latin typeface="Poppins"/>
                <a:cs typeface="Poppins"/>
              </a:rPr>
              <a:t>Beantwoording op basis van:</a:t>
            </a:r>
            <a:endParaRPr lang="nl-NL" sz="1600"/>
          </a:p>
          <a:p>
            <a:pPr marL="897255" lvl="2" indent="-342900">
              <a:buFont typeface="Arial" panose="020B0604020202020204" pitchFamily="34" charset="0"/>
              <a:buChar char="•"/>
            </a:pPr>
            <a:r>
              <a:rPr lang="nl-NL" sz="1600"/>
              <a:t>Beleidsdocumenten</a:t>
            </a:r>
          </a:p>
          <a:p>
            <a:pPr marL="897255" lvl="2" indent="-342900">
              <a:buFont typeface="Arial" panose="020B0604020202020204" pitchFamily="34" charset="0"/>
              <a:buChar char="•"/>
            </a:pPr>
            <a:r>
              <a:rPr lang="nl-NL" sz="1600"/>
              <a:t>Ervaringen</a:t>
            </a:r>
          </a:p>
          <a:p>
            <a:pPr marL="897255" lvl="2" indent="-342900">
              <a:buFont typeface="Arial" panose="020B0604020202020204" pitchFamily="34" charset="0"/>
              <a:buChar char="•"/>
            </a:pPr>
            <a:r>
              <a:rPr lang="nl-NL" sz="1600">
                <a:latin typeface="Poppins"/>
                <a:cs typeface="Poppins"/>
              </a:rPr>
              <a:t>Dossiers van niet-onverwacht overleden patiënten</a:t>
            </a:r>
          </a:p>
          <a:p>
            <a:endParaRPr lang="en-NL" sz="1600"/>
          </a:p>
        </p:txBody>
      </p:sp>
      <p:sp>
        <p:nvSpPr>
          <p:cNvPr id="3" name="Text Placeholder 2">
            <a:extLst>
              <a:ext uri="{FF2B5EF4-FFF2-40B4-BE49-F238E27FC236}">
                <a16:creationId xmlns:a16="http://schemas.microsoft.com/office/drawing/2014/main" id="{E6AB09FB-2ECF-7685-607C-D6E9376F34EF}"/>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Opbouw Zelfevaluatie</a:t>
            </a:r>
          </a:p>
          <a:p>
            <a:endParaRPr lang="en-NL"/>
          </a:p>
        </p:txBody>
      </p:sp>
    </p:spTree>
    <p:extLst>
      <p:ext uri="{BB962C8B-B14F-4D97-AF65-F5344CB8AC3E}">
        <p14:creationId xmlns:p14="http://schemas.microsoft.com/office/powerpoint/2010/main" val="2419064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14486C9-C27F-8B85-19D6-D3B395DEADE4}"/>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Essenties Kwaliteitskader</a:t>
            </a:r>
          </a:p>
          <a:p>
            <a:endParaRPr lang="en-NL" sz="2400"/>
          </a:p>
        </p:txBody>
      </p:sp>
      <p:sp>
        <p:nvSpPr>
          <p:cNvPr id="4" name="Text Placeholder 3">
            <a:extLst>
              <a:ext uri="{FF2B5EF4-FFF2-40B4-BE49-F238E27FC236}">
                <a16:creationId xmlns:a16="http://schemas.microsoft.com/office/drawing/2014/main" id="{23B8D216-6870-B4C3-C8B4-1DF982E6D711}"/>
              </a:ext>
            </a:extLst>
          </p:cNvPr>
          <p:cNvSpPr>
            <a:spLocks noGrp="1"/>
          </p:cNvSpPr>
          <p:nvPr>
            <p:ph type="body" sz="quarter" idx="12"/>
          </p:nvPr>
        </p:nvSpPr>
        <p:spPr>
          <a:xfrm>
            <a:off x="1565944" y="1507665"/>
            <a:ext cx="6965659" cy="3400816"/>
          </a:xfrm>
        </p:spPr>
        <p:txBody>
          <a:bodyPr/>
          <a:lstStyle/>
          <a:p>
            <a:pPr marL="342900" indent="-342900">
              <a:spcBef>
                <a:spcPts val="600"/>
              </a:spcBef>
              <a:buFont typeface="Arial" panose="020B0604020202020204" pitchFamily="34" charset="0"/>
              <a:buChar char="•"/>
            </a:pPr>
            <a:r>
              <a:rPr lang="nl-NL" sz="1600"/>
              <a:t>Markering </a:t>
            </a:r>
          </a:p>
          <a:p>
            <a:pPr marL="342900" indent="-342900">
              <a:spcBef>
                <a:spcPts val="600"/>
              </a:spcBef>
              <a:buFont typeface="Arial" panose="020B0604020202020204" pitchFamily="34" charset="0"/>
              <a:buChar char="•"/>
            </a:pPr>
            <a:r>
              <a:rPr lang="nl-NL" sz="1600"/>
              <a:t>Gezamenlijke besluitvorming</a:t>
            </a:r>
          </a:p>
          <a:p>
            <a:pPr marL="342900" indent="-342900">
              <a:spcBef>
                <a:spcPts val="600"/>
              </a:spcBef>
              <a:buFont typeface="Arial" panose="020B0604020202020204" pitchFamily="34" charset="0"/>
              <a:buChar char="•"/>
            </a:pPr>
            <a:r>
              <a:rPr lang="nl-NL" sz="1600"/>
              <a:t>Proactieve zorgplanning</a:t>
            </a:r>
          </a:p>
          <a:p>
            <a:pPr marL="342900" indent="-342900">
              <a:spcBef>
                <a:spcPts val="600"/>
              </a:spcBef>
              <a:buFont typeface="Arial" panose="020B0604020202020204" pitchFamily="34" charset="0"/>
              <a:buChar char="•"/>
            </a:pPr>
            <a:r>
              <a:rPr lang="nl-NL" sz="1600"/>
              <a:t>Coördinatie en continuïteit</a:t>
            </a:r>
          </a:p>
          <a:p>
            <a:pPr marL="342900" indent="-342900">
              <a:spcBef>
                <a:spcPts val="600"/>
              </a:spcBef>
              <a:buFont typeface="Arial" panose="020B0604020202020204" pitchFamily="34" charset="0"/>
              <a:buChar char="•"/>
            </a:pPr>
            <a:r>
              <a:rPr lang="nl-NL" sz="1600"/>
              <a:t>Individueel zorgplan palliatieve zorg</a:t>
            </a:r>
          </a:p>
          <a:p>
            <a:pPr marL="342900" indent="-342900">
              <a:spcBef>
                <a:spcPts val="600"/>
              </a:spcBef>
              <a:buFont typeface="Arial" panose="020B0604020202020204" pitchFamily="34" charset="0"/>
              <a:buChar char="•"/>
            </a:pPr>
            <a:r>
              <a:rPr lang="nl-NL" sz="1600"/>
              <a:t>Deskundigheid </a:t>
            </a:r>
          </a:p>
          <a:p>
            <a:pPr marL="342900" indent="-342900">
              <a:spcBef>
                <a:spcPts val="600"/>
              </a:spcBef>
              <a:buFont typeface="Arial" panose="020B0604020202020204" pitchFamily="34" charset="0"/>
              <a:buChar char="•"/>
            </a:pPr>
            <a:r>
              <a:rPr lang="nl-NL" sz="1600"/>
              <a:t>Effectieve communicatie</a:t>
            </a:r>
          </a:p>
          <a:p>
            <a:pPr marL="342900" indent="-342900">
              <a:spcBef>
                <a:spcPts val="600"/>
              </a:spcBef>
              <a:buFont typeface="Arial" panose="020B0604020202020204" pitchFamily="34" charset="0"/>
              <a:buChar char="•"/>
            </a:pPr>
            <a:r>
              <a:rPr lang="nl-NL" sz="1600"/>
              <a:t>Evenwichtige zorgverleners</a:t>
            </a:r>
          </a:p>
          <a:p>
            <a:endParaRPr lang="nl-NL" sz="1600"/>
          </a:p>
          <a:p>
            <a:r>
              <a:rPr lang="nl-NL" sz="1600"/>
              <a:t>In de Zelfevaluatie is daarnaast het domein Netwerk opgenomen.</a:t>
            </a:r>
          </a:p>
          <a:p>
            <a:endParaRPr lang="en-NL"/>
          </a:p>
        </p:txBody>
      </p:sp>
    </p:spTree>
    <p:extLst>
      <p:ext uri="{BB962C8B-B14F-4D97-AF65-F5344CB8AC3E}">
        <p14:creationId xmlns:p14="http://schemas.microsoft.com/office/powerpoint/2010/main" val="112410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9B5214-85D2-8293-5140-4B1CAA9FF6DB}"/>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AE70485-5EC7-F13C-4022-26AD5D51E919}"/>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Voorbeeld markering</a:t>
            </a:r>
          </a:p>
          <a:p>
            <a:endParaRPr lang="nl-NL" sz="2400"/>
          </a:p>
          <a:p>
            <a:endParaRPr lang="en-NL" sz="2400"/>
          </a:p>
        </p:txBody>
      </p:sp>
      <p:sp>
        <p:nvSpPr>
          <p:cNvPr id="4" name="Tekstvak 3">
            <a:extLst>
              <a:ext uri="{FF2B5EF4-FFF2-40B4-BE49-F238E27FC236}">
                <a16:creationId xmlns:a16="http://schemas.microsoft.com/office/drawing/2014/main" id="{2AB2FA99-8148-61CE-C886-AD516A9AE1CD}"/>
              </a:ext>
            </a:extLst>
          </p:cNvPr>
          <p:cNvSpPr txBox="1"/>
          <p:nvPr/>
        </p:nvSpPr>
        <p:spPr>
          <a:xfrm>
            <a:off x="1075188" y="1605424"/>
            <a:ext cx="10041623" cy="3893374"/>
          </a:xfrm>
          <a:prstGeom prst="rect">
            <a:avLst/>
          </a:prstGeom>
          <a:noFill/>
        </p:spPr>
        <p:txBody>
          <a:bodyPr wrap="square" rtlCol="0">
            <a:spAutoFit/>
          </a:bodyPr>
          <a:lstStyle/>
          <a:p>
            <a:r>
              <a:rPr lang="nl-NL" sz="1600" i="1">
                <a:solidFill>
                  <a:srgbClr val="173395"/>
                </a:solidFill>
                <a:latin typeface="Poppins" panose="00000500000000000000" pitchFamily="2" charset="0"/>
                <a:cs typeface="Poppins" panose="00000500000000000000" pitchFamily="2" charset="0"/>
              </a:rPr>
              <a:t>‘Ik wil dat de juiste zorgverleners op het juiste moment op de hoogte zijn van mijn waarden, wensen en behoeften’</a:t>
            </a:r>
          </a:p>
          <a:p>
            <a:endParaRPr lang="nl-NL" sz="1600" b="1">
              <a:latin typeface="Poppins" panose="00000500000000000000" pitchFamily="2" charset="0"/>
              <a:cs typeface="Poppins" panose="00000500000000000000" pitchFamily="2" charset="0"/>
            </a:endParaRPr>
          </a:p>
          <a:p>
            <a:endParaRPr lang="nl-NL" sz="1600" b="1">
              <a:latin typeface="Poppins" panose="00000500000000000000" pitchFamily="2" charset="0"/>
              <a:cs typeface="Poppins" panose="00000500000000000000" pitchFamily="2" charset="0"/>
            </a:endParaRPr>
          </a:p>
          <a:p>
            <a:r>
              <a:rPr lang="nl-NL" sz="1600" b="1">
                <a:solidFill>
                  <a:srgbClr val="173395"/>
                </a:solidFill>
                <a:latin typeface="Poppins" panose="00000500000000000000" pitchFamily="2" charset="0"/>
                <a:cs typeface="Poppins" panose="00000500000000000000" pitchFamily="2" charset="0"/>
              </a:rPr>
              <a:t>Inleiding (aangepaste tekst uit het Kwaliteitskader) </a:t>
            </a:r>
          </a:p>
          <a:p>
            <a:pPr>
              <a:spcBef>
                <a:spcPts val="600"/>
              </a:spcBef>
            </a:pPr>
            <a:r>
              <a:rPr lang="nl-NL" sz="1600">
                <a:solidFill>
                  <a:srgbClr val="173395"/>
                </a:solidFill>
                <a:latin typeface="Poppins" panose="00000500000000000000" pitchFamily="2" charset="0"/>
                <a:cs typeface="Poppins" panose="00000500000000000000" pitchFamily="2" charset="0"/>
              </a:rPr>
              <a:t>De palliatieve fase vraagt van de zorgverlener een andere benadering van de patiënt. Vroege herkenning van deze fase is om die reden belangrijk. In de palliatieve fase staat kwaliteit van leven en sterven voorop en worden de voor- en nadelen van behandeling in dat licht tegen elkaar afgewogen. Een dergelijke verandering van doelstelling moet worden gemarkeerd en besproken met de patiënt.</a:t>
            </a:r>
            <a:br>
              <a:rPr lang="nl-NL" sz="1600">
                <a:solidFill>
                  <a:srgbClr val="173395"/>
                </a:solidFill>
                <a:latin typeface="Poppins" panose="00000500000000000000" pitchFamily="2" charset="0"/>
                <a:cs typeface="Poppins" panose="00000500000000000000" pitchFamily="2" charset="0"/>
              </a:rPr>
            </a:br>
            <a:br>
              <a:rPr lang="nl-NL" sz="1600">
                <a:solidFill>
                  <a:srgbClr val="173395"/>
                </a:solidFill>
                <a:latin typeface="Poppins" panose="00000500000000000000" pitchFamily="2" charset="0"/>
                <a:cs typeface="Poppins" panose="00000500000000000000" pitchFamily="2" charset="0"/>
              </a:rPr>
            </a:br>
            <a:endParaRPr lang="nl-NL" sz="1600">
              <a:solidFill>
                <a:srgbClr val="173395"/>
              </a:solidFill>
              <a:latin typeface="Poppins" panose="00000500000000000000" pitchFamily="2" charset="0"/>
              <a:cs typeface="Poppins" panose="00000500000000000000" pitchFamily="2" charset="0"/>
            </a:endParaRPr>
          </a:p>
          <a:p>
            <a:r>
              <a:rPr lang="nl-NL" sz="1600" b="1">
                <a:solidFill>
                  <a:srgbClr val="173395"/>
                </a:solidFill>
                <a:latin typeface="Poppins" panose="00000500000000000000" pitchFamily="2" charset="0"/>
                <a:cs typeface="Poppins" panose="00000500000000000000" pitchFamily="2" charset="0"/>
              </a:rPr>
              <a:t>Standaard </a:t>
            </a:r>
          </a:p>
          <a:p>
            <a:r>
              <a:rPr lang="nl-NL" sz="1600">
                <a:solidFill>
                  <a:srgbClr val="173395"/>
                </a:solidFill>
                <a:latin typeface="Poppins" panose="00000500000000000000" pitchFamily="2" charset="0"/>
                <a:cs typeface="Poppins" panose="00000500000000000000" pitchFamily="2" charset="0"/>
              </a:rPr>
              <a:t>Patiënten in de palliatieve fase worden tijdig herkend.</a:t>
            </a:r>
          </a:p>
          <a:p>
            <a:endParaRPr lang="nl-NL"/>
          </a:p>
        </p:txBody>
      </p:sp>
    </p:spTree>
    <p:extLst>
      <p:ext uri="{BB962C8B-B14F-4D97-AF65-F5344CB8AC3E}">
        <p14:creationId xmlns:p14="http://schemas.microsoft.com/office/powerpoint/2010/main" val="459498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A2F05-FD1C-CBBB-A4DC-4353A89551FE}"/>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4D25F9CF-24B3-C5CD-08FF-E52C3553886B}"/>
              </a:ext>
            </a:extLst>
          </p:cNvPr>
          <p:cNvSpPr>
            <a:spLocks noGrp="1"/>
          </p:cNvSpPr>
          <p:nvPr>
            <p:ph type="body" sz="quarter" idx="11"/>
          </p:nvPr>
        </p:nvSpPr>
        <p:spPr/>
        <p:txBody>
          <a:bodyPr vert="horz" lIns="91440" tIns="45720" rIns="91440" bIns="45720" rtlCol="0" anchor="t">
            <a:noAutofit/>
          </a:bodyPr>
          <a:lstStyle/>
          <a:p>
            <a:r>
              <a:rPr lang="nl-NL" sz="2400">
                <a:latin typeface="Poppins"/>
                <a:cs typeface="Poppins"/>
              </a:rPr>
              <a:t>Vragen markering</a:t>
            </a:r>
          </a:p>
          <a:p>
            <a:endParaRPr lang="en-NL" sz="2400"/>
          </a:p>
        </p:txBody>
      </p:sp>
      <p:sp>
        <p:nvSpPr>
          <p:cNvPr id="4" name="Tekstvak 3">
            <a:extLst>
              <a:ext uri="{FF2B5EF4-FFF2-40B4-BE49-F238E27FC236}">
                <a16:creationId xmlns:a16="http://schemas.microsoft.com/office/drawing/2014/main" id="{363121C8-E20B-362C-0569-1EA559B13925}"/>
              </a:ext>
            </a:extLst>
          </p:cNvPr>
          <p:cNvSpPr txBox="1"/>
          <p:nvPr/>
        </p:nvSpPr>
        <p:spPr>
          <a:xfrm>
            <a:off x="1300294" y="1439564"/>
            <a:ext cx="9815119" cy="4062651"/>
          </a:xfrm>
          <a:prstGeom prst="rect">
            <a:avLst/>
          </a:prstGeom>
          <a:noFill/>
        </p:spPr>
        <p:txBody>
          <a:bodyPr wrap="square" rtlCol="0">
            <a:spAutoFit/>
          </a:bodyPr>
          <a:lstStyle/>
          <a:p>
            <a:pPr marL="342900" indent="-342900">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Op welke wijze stimuleert de organisatie haar zorgmedewerkers m.b.t. de markering van de palliatieve fase?</a:t>
            </a:r>
          </a:p>
          <a:p>
            <a:pPr marL="342900" indent="-342900">
              <a:buFont typeface="Arial" panose="020B0604020202020204" pitchFamily="34" charset="0"/>
              <a:buChar char="•"/>
            </a:pPr>
            <a:endParaRPr lang="nl-NL" sz="1600">
              <a:solidFill>
                <a:srgbClr val="173395"/>
              </a:solidFill>
              <a:latin typeface="Poppins" panose="00000500000000000000" pitchFamily="2" charset="0"/>
              <a:cs typeface="Poppins" panose="00000500000000000000" pitchFamily="2" charset="0"/>
            </a:endParaRPr>
          </a:p>
          <a:p>
            <a:pPr marL="342900" indent="-342900">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Hoe verloopt de markering gedurende de palliatieve fase in de organisatie? (laatste jaar, van ziektegerichte naar symptoomgerichte palliatie en stervensfase) </a:t>
            </a:r>
          </a:p>
          <a:p>
            <a:pPr marL="342900" indent="-342900">
              <a:buFont typeface="Arial" panose="020B0604020202020204" pitchFamily="34" charset="0"/>
              <a:buChar char="•"/>
            </a:pPr>
            <a:endParaRPr lang="nl-NL" sz="1600">
              <a:solidFill>
                <a:srgbClr val="173395"/>
              </a:solidFill>
              <a:latin typeface="Poppins" panose="00000500000000000000" pitchFamily="2" charset="0"/>
              <a:cs typeface="Poppins" panose="00000500000000000000" pitchFamily="2" charset="0"/>
            </a:endParaRPr>
          </a:p>
          <a:p>
            <a:pPr marL="342900" indent="-342900">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Dossieronderzoek</a:t>
            </a:r>
          </a:p>
          <a:p>
            <a:pPr marL="897255" lvl="2" indent="-342900">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Bij hoeveel patiënten is markering terug te vinden?</a:t>
            </a:r>
          </a:p>
          <a:p>
            <a:pPr marL="897255" lvl="2" indent="-342900">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Wie heeft het gesprek gevoerd?</a:t>
            </a:r>
          </a:p>
          <a:p>
            <a:pPr marL="897255" lvl="2" indent="-342900">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Welke disciplines zijn geïnformeerd?</a:t>
            </a:r>
          </a:p>
          <a:p>
            <a:pPr marL="342900" indent="-342900">
              <a:buFont typeface="Arial" panose="020B0604020202020204" pitchFamily="34" charset="0"/>
              <a:buChar char="•"/>
            </a:pPr>
            <a:endParaRPr lang="nl-NL" sz="1600">
              <a:solidFill>
                <a:srgbClr val="173395"/>
              </a:solidFill>
              <a:latin typeface="Poppins" panose="00000500000000000000" pitchFamily="2" charset="0"/>
              <a:cs typeface="Poppins" panose="00000500000000000000" pitchFamily="2" charset="0"/>
            </a:endParaRPr>
          </a:p>
          <a:p>
            <a:pPr marL="342900" indent="-342900">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Worden er markeringsinstrumenten gebruikt?</a:t>
            </a:r>
          </a:p>
          <a:p>
            <a:pPr marL="342900" indent="-342900">
              <a:buFont typeface="Arial" panose="020B0604020202020204" pitchFamily="34" charset="0"/>
              <a:buChar char="•"/>
            </a:pPr>
            <a:endParaRPr lang="nl-NL" sz="1600">
              <a:solidFill>
                <a:srgbClr val="173395"/>
              </a:solidFill>
              <a:latin typeface="Poppins" panose="00000500000000000000" pitchFamily="2" charset="0"/>
              <a:cs typeface="Poppins" panose="00000500000000000000" pitchFamily="2" charset="0"/>
            </a:endParaRPr>
          </a:p>
          <a:p>
            <a:pPr marL="342900" indent="-342900">
              <a:buFont typeface="Arial" panose="020B0604020202020204" pitchFamily="34" charset="0"/>
              <a:buChar char="•"/>
            </a:pPr>
            <a:r>
              <a:rPr lang="nl-NL" sz="1600">
                <a:solidFill>
                  <a:srgbClr val="173395"/>
                </a:solidFill>
                <a:latin typeface="Poppins" panose="00000500000000000000" pitchFamily="2" charset="0"/>
                <a:cs typeface="Poppins" panose="00000500000000000000" pitchFamily="2" charset="0"/>
              </a:rPr>
              <a:t>Welke vervolgstappen worden genomen n.a.v. de markering van de palliatieve fase bij een patiënt?</a:t>
            </a:r>
          </a:p>
          <a:p>
            <a:endParaRPr lang="nl-NL"/>
          </a:p>
        </p:txBody>
      </p:sp>
    </p:spTree>
    <p:extLst>
      <p:ext uri="{BB962C8B-B14F-4D97-AF65-F5344CB8AC3E}">
        <p14:creationId xmlns:p14="http://schemas.microsoft.com/office/powerpoint/2010/main" val="65495799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40208_NPPZ II_Powerpoint_template" id="{6C8A51B0-E775-9E48-8571-338A9B7DD0D9}" vid="{8FC73565-EDC5-0841-B7A6-F2878FCD76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8f170da-e2f3-47e7-97ae-943bdde42876" xsi:nil="true"/>
    <lcf76f155ced4ddcb4097134ff3c332f xmlns="1680b839-10e0-4817-b448-dd2f959f9033">
      <Terms xmlns="http://schemas.microsoft.com/office/infopath/2007/PartnerControls"/>
    </lcf76f155ced4ddcb4097134ff3c332f>
    <SharedWithUsers xmlns="08f170da-e2f3-47e7-97ae-943bdde42876">
      <UserInfo>
        <DisplayName>Selina van Loon</DisplayName>
        <AccountId>203</AccountId>
        <AccountType/>
      </UserInfo>
      <UserInfo>
        <DisplayName>Anja te Mebel</DisplayName>
        <AccountId>230</AccountId>
        <AccountType/>
      </UserInfo>
      <UserInfo>
        <DisplayName>Lieske Scholtus</DisplayName>
        <AccountId>194</AccountId>
        <AccountType/>
      </UserInfo>
      <UserInfo>
        <DisplayName>Linette Belo</DisplayName>
        <AccountId>256</AccountId>
        <AccountType/>
      </UserInfo>
      <UserInfo>
        <DisplayName>Eveline van Drielen</DisplayName>
        <AccountId>16</AccountId>
        <AccountType/>
      </UserInfo>
      <UserInfo>
        <DisplayName>Helpdesk PZNL</DisplayName>
        <AccountId>285</AccountId>
        <AccountType/>
      </UserInfo>
      <UserInfo>
        <DisplayName>Greet van der Zweep</DisplayName>
        <AccountId>119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5E2E7F248692B4C9956B8D70433DE99" ma:contentTypeVersion="14" ma:contentTypeDescription="Create a new document." ma:contentTypeScope="" ma:versionID="8c7d887e5312f973fb06802b9d522e42">
  <xsd:schema xmlns:xsd="http://www.w3.org/2001/XMLSchema" xmlns:xs="http://www.w3.org/2001/XMLSchema" xmlns:p="http://schemas.microsoft.com/office/2006/metadata/properties" xmlns:ns2="1680b839-10e0-4817-b448-dd2f959f9033" xmlns:ns3="08f170da-e2f3-47e7-97ae-943bdde42876" targetNamespace="http://schemas.microsoft.com/office/2006/metadata/properties" ma:root="true" ma:fieldsID="a294d57f3e0a66c09b22a3031ea2fc68" ns2:_="" ns3:_="">
    <xsd:import namespace="1680b839-10e0-4817-b448-dd2f959f9033"/>
    <xsd:import namespace="08f170da-e2f3-47e7-97ae-943bdde4287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80b839-10e0-4817-b448-dd2f959f9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e85c744-a3ab-4f2a-b737-a5cb63f0a78a"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8f170da-e2f3-47e7-97ae-943bdde428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05e4ba1-9ca5-4609-a718-e9be1855f855}" ma:internalName="TaxCatchAll" ma:showField="CatchAllData" ma:web="08f170da-e2f3-47e7-97ae-943bdde428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927ADD-2366-4327-8EC9-09FA2E6F18D0}">
  <ds:schemaRefs>
    <ds:schemaRef ds:uri="08f170da-e2f3-47e7-97ae-943bdde42876"/>
    <ds:schemaRef ds:uri="1680b839-10e0-4817-b448-dd2f959f903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74E00DA-67FA-4D75-BB87-0F2855366EE1}">
  <ds:schemaRefs>
    <ds:schemaRef ds:uri="http://schemas.microsoft.com/sharepoint/v3/contenttype/forms"/>
  </ds:schemaRefs>
</ds:datastoreItem>
</file>

<file path=customXml/itemProps3.xml><?xml version="1.0" encoding="utf-8"?>
<ds:datastoreItem xmlns:ds="http://schemas.openxmlformats.org/officeDocument/2006/customXml" ds:itemID="{FEFC0FE3-280D-402B-99D7-7DD28823E14F}">
  <ds:schemaRefs>
    <ds:schemaRef ds:uri="08f170da-e2f3-47e7-97ae-943bdde42876"/>
    <ds:schemaRef ds:uri="1680b839-10e0-4817-b448-dd2f959f90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NPPZ II_Powerpoint_template</Template>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Kantoorthema</vt:lpstr>
      <vt:lpstr>Zelfevaluatie  Palliatieve Zorg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Anja te Mebel</dc:creator>
  <cp:revision>33</cp:revision>
  <dcterms:created xsi:type="dcterms:W3CDTF">2024-02-20T19:50:50Z</dcterms:created>
  <dcterms:modified xsi:type="dcterms:W3CDTF">2024-02-21T15:56:58Z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0x01010075E2E7F248692B4C9956B8D70433DE99</vt:lpwstr>
  </property>
  <property fmtid="{D5CDD505-2E9C-101B-9397-08002B2CF9AE}" pid="3" name="MediaServiceImageTags">
    <vt:lpwstr/>
  </property>
</Properties>
</file>