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1510" autoAdjust="0"/>
  </p:normalViewPr>
  <p:slideViewPr>
    <p:cSldViewPr snapToGrid="0">
      <p:cViewPr varScale="1">
        <p:scale>
          <a:sx n="91" d="100"/>
          <a:sy n="91" d="100"/>
        </p:scale>
        <p:origin x="13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A94701-5B2C-4673-8B6C-99DD4976DF9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2F8E575-4896-44DD-B9FD-41BDED0B70D1}">
      <dgm:prSet/>
      <dgm:spPr/>
      <dgm:t>
        <a:bodyPr/>
        <a:lstStyle/>
        <a:p>
          <a:r>
            <a:rPr lang="nl-NL" b="1" dirty="0"/>
            <a:t>Aandacht </a:t>
          </a:r>
          <a:endParaRPr lang="en-US" dirty="0"/>
        </a:p>
      </dgm:t>
    </dgm:pt>
    <dgm:pt modelId="{18CD674D-7368-488D-B854-947A2BDA25A3}" type="parTrans" cxnId="{F218FBAA-347B-49CE-82FA-A26EDEF06073}">
      <dgm:prSet/>
      <dgm:spPr/>
      <dgm:t>
        <a:bodyPr/>
        <a:lstStyle/>
        <a:p>
          <a:endParaRPr lang="en-US"/>
        </a:p>
      </dgm:t>
    </dgm:pt>
    <dgm:pt modelId="{6EF04532-D4E2-48E9-926E-3DFD6C12E7DA}" type="sibTrans" cxnId="{F218FBAA-347B-49CE-82FA-A26EDEF06073}">
      <dgm:prSet/>
      <dgm:spPr/>
      <dgm:t>
        <a:bodyPr/>
        <a:lstStyle/>
        <a:p>
          <a:endParaRPr lang="en-US"/>
        </a:p>
      </dgm:t>
    </dgm:pt>
    <dgm:pt modelId="{E28C2648-2BFD-498A-973E-28C6C06D8441}">
      <dgm:prSet/>
      <dgm:spPr/>
      <dgm:t>
        <a:bodyPr/>
        <a:lstStyle/>
        <a:p>
          <a:r>
            <a:rPr lang="nl-NL" b="1" dirty="0"/>
            <a:t>kost geen </a:t>
          </a:r>
          <a:endParaRPr lang="en-US" dirty="0"/>
        </a:p>
      </dgm:t>
    </dgm:pt>
    <dgm:pt modelId="{1DAB50F6-1984-4498-A3F7-CFE951E5E729}" type="parTrans" cxnId="{4FEE76C7-C4E2-489E-A295-B8AD8FAE6CB6}">
      <dgm:prSet/>
      <dgm:spPr/>
      <dgm:t>
        <a:bodyPr/>
        <a:lstStyle/>
        <a:p>
          <a:endParaRPr lang="en-US"/>
        </a:p>
      </dgm:t>
    </dgm:pt>
    <dgm:pt modelId="{A6774ABD-C035-4A5D-A182-DEDD6A8EC27A}" type="sibTrans" cxnId="{4FEE76C7-C4E2-489E-A295-B8AD8FAE6CB6}">
      <dgm:prSet/>
      <dgm:spPr/>
      <dgm:t>
        <a:bodyPr/>
        <a:lstStyle/>
        <a:p>
          <a:endParaRPr lang="en-US"/>
        </a:p>
      </dgm:t>
    </dgm:pt>
    <dgm:pt modelId="{55AB0315-EF97-4056-BE51-72F1B2EA33C9}">
      <dgm:prSet/>
      <dgm:spPr/>
      <dgm:t>
        <a:bodyPr/>
        <a:lstStyle/>
        <a:p>
          <a:r>
            <a:rPr lang="nl-NL" b="1"/>
            <a:t>tijd</a:t>
          </a:r>
          <a:endParaRPr lang="en-US"/>
        </a:p>
      </dgm:t>
    </dgm:pt>
    <dgm:pt modelId="{B48FE0CD-2335-4AEB-8484-E337B510546B}" type="parTrans" cxnId="{1046D063-9F7A-4E56-95D8-153C3260FFA3}">
      <dgm:prSet/>
      <dgm:spPr/>
      <dgm:t>
        <a:bodyPr/>
        <a:lstStyle/>
        <a:p>
          <a:endParaRPr lang="en-US"/>
        </a:p>
      </dgm:t>
    </dgm:pt>
    <dgm:pt modelId="{E45DAC20-29C7-408A-9991-77DCF929A0E4}" type="sibTrans" cxnId="{1046D063-9F7A-4E56-95D8-153C3260FFA3}">
      <dgm:prSet/>
      <dgm:spPr/>
      <dgm:t>
        <a:bodyPr/>
        <a:lstStyle/>
        <a:p>
          <a:endParaRPr lang="en-US"/>
        </a:p>
      </dgm:t>
    </dgm:pt>
    <dgm:pt modelId="{A7D0AEE7-820C-4187-BFA3-FFF80F32215B}" type="pres">
      <dgm:prSet presAssocID="{F9A94701-5B2C-4673-8B6C-99DD4976DF9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B492731-1509-4C14-9C6A-A14093CD40EF}" type="pres">
      <dgm:prSet presAssocID="{F2F8E575-4896-44DD-B9FD-41BDED0B70D1}" presName="hierRoot1" presStyleCnt="0"/>
      <dgm:spPr/>
    </dgm:pt>
    <dgm:pt modelId="{A359B832-1FC6-4CBF-930D-4527F9AA6316}" type="pres">
      <dgm:prSet presAssocID="{F2F8E575-4896-44DD-B9FD-41BDED0B70D1}" presName="composite" presStyleCnt="0"/>
      <dgm:spPr/>
    </dgm:pt>
    <dgm:pt modelId="{494AD239-8F25-4C5C-AC6B-9E5BB95A51D7}" type="pres">
      <dgm:prSet presAssocID="{F2F8E575-4896-44DD-B9FD-41BDED0B70D1}" presName="background" presStyleLbl="node0" presStyleIdx="0" presStyleCnt="3"/>
      <dgm:spPr>
        <a:solidFill>
          <a:schemeClr val="bg2">
            <a:lumMod val="75000"/>
          </a:schemeClr>
        </a:solidFill>
      </dgm:spPr>
    </dgm:pt>
    <dgm:pt modelId="{A3C98B0D-BDA8-423D-8D72-B64AD5587A41}" type="pres">
      <dgm:prSet presAssocID="{F2F8E575-4896-44DD-B9FD-41BDED0B70D1}" presName="text" presStyleLbl="fgAcc0" presStyleIdx="0" presStyleCnt="3">
        <dgm:presLayoutVars>
          <dgm:chPref val="3"/>
        </dgm:presLayoutVars>
      </dgm:prSet>
      <dgm:spPr/>
    </dgm:pt>
    <dgm:pt modelId="{5C3DB24B-2582-4F68-84C2-7D47B5225A0E}" type="pres">
      <dgm:prSet presAssocID="{F2F8E575-4896-44DD-B9FD-41BDED0B70D1}" presName="hierChild2" presStyleCnt="0"/>
      <dgm:spPr/>
    </dgm:pt>
    <dgm:pt modelId="{439F0888-BF7E-4A21-A2A5-460931E76143}" type="pres">
      <dgm:prSet presAssocID="{E28C2648-2BFD-498A-973E-28C6C06D8441}" presName="hierRoot1" presStyleCnt="0"/>
      <dgm:spPr/>
    </dgm:pt>
    <dgm:pt modelId="{06E83CC9-7142-4624-9E78-CE4A716563ED}" type="pres">
      <dgm:prSet presAssocID="{E28C2648-2BFD-498A-973E-28C6C06D8441}" presName="composite" presStyleCnt="0"/>
      <dgm:spPr/>
    </dgm:pt>
    <dgm:pt modelId="{17143D75-EB94-450A-BE80-F81DA61FD2A6}" type="pres">
      <dgm:prSet presAssocID="{E28C2648-2BFD-498A-973E-28C6C06D8441}" presName="background" presStyleLbl="node0" presStyleIdx="1" presStyleCnt="3"/>
      <dgm:spPr>
        <a:solidFill>
          <a:schemeClr val="bg2">
            <a:lumMod val="75000"/>
          </a:schemeClr>
        </a:solidFill>
      </dgm:spPr>
    </dgm:pt>
    <dgm:pt modelId="{979AE4CC-3A8F-47FD-AD10-9F0376479E52}" type="pres">
      <dgm:prSet presAssocID="{E28C2648-2BFD-498A-973E-28C6C06D8441}" presName="text" presStyleLbl="fgAcc0" presStyleIdx="1" presStyleCnt="3" custAng="0" custLinFactNeighborX="2517" custLinFactNeighborY="173">
        <dgm:presLayoutVars>
          <dgm:chPref val="3"/>
        </dgm:presLayoutVars>
      </dgm:prSet>
      <dgm:spPr/>
    </dgm:pt>
    <dgm:pt modelId="{58E3A2FC-868D-4812-A9ED-FAE01A0E914D}" type="pres">
      <dgm:prSet presAssocID="{E28C2648-2BFD-498A-973E-28C6C06D8441}" presName="hierChild2" presStyleCnt="0"/>
      <dgm:spPr/>
    </dgm:pt>
    <dgm:pt modelId="{596FFBF8-4968-4915-935A-350E72392C93}" type="pres">
      <dgm:prSet presAssocID="{55AB0315-EF97-4056-BE51-72F1B2EA33C9}" presName="hierRoot1" presStyleCnt="0"/>
      <dgm:spPr/>
    </dgm:pt>
    <dgm:pt modelId="{0691B17E-E71F-4414-AA45-371D5BA1E612}" type="pres">
      <dgm:prSet presAssocID="{55AB0315-EF97-4056-BE51-72F1B2EA33C9}" presName="composite" presStyleCnt="0"/>
      <dgm:spPr/>
    </dgm:pt>
    <dgm:pt modelId="{47DBD38F-95AB-4220-8BB7-D76F98E86F00}" type="pres">
      <dgm:prSet presAssocID="{55AB0315-EF97-4056-BE51-72F1B2EA33C9}" presName="background" presStyleLbl="node0" presStyleIdx="2" presStyleCnt="3"/>
      <dgm:spPr>
        <a:solidFill>
          <a:schemeClr val="bg2">
            <a:lumMod val="75000"/>
          </a:schemeClr>
        </a:solidFill>
      </dgm:spPr>
    </dgm:pt>
    <dgm:pt modelId="{9B6582D1-E18A-40AA-977E-DBD8FB536D28}" type="pres">
      <dgm:prSet presAssocID="{55AB0315-EF97-4056-BE51-72F1B2EA33C9}" presName="text" presStyleLbl="fgAcc0" presStyleIdx="2" presStyleCnt="3">
        <dgm:presLayoutVars>
          <dgm:chPref val="3"/>
        </dgm:presLayoutVars>
      </dgm:prSet>
      <dgm:spPr/>
    </dgm:pt>
    <dgm:pt modelId="{16716F89-66D8-4D8E-9964-7CD38EC72975}" type="pres">
      <dgm:prSet presAssocID="{55AB0315-EF97-4056-BE51-72F1B2EA33C9}" presName="hierChild2" presStyleCnt="0"/>
      <dgm:spPr/>
    </dgm:pt>
  </dgm:ptLst>
  <dgm:cxnLst>
    <dgm:cxn modelId="{1046D063-9F7A-4E56-95D8-153C3260FFA3}" srcId="{F9A94701-5B2C-4673-8B6C-99DD4976DF9A}" destId="{55AB0315-EF97-4056-BE51-72F1B2EA33C9}" srcOrd="2" destOrd="0" parTransId="{B48FE0CD-2335-4AEB-8484-E337B510546B}" sibTransId="{E45DAC20-29C7-408A-9991-77DCF929A0E4}"/>
    <dgm:cxn modelId="{6347A291-57B1-42C5-BD22-21CDB9BDE631}" type="presOf" srcId="{F2F8E575-4896-44DD-B9FD-41BDED0B70D1}" destId="{A3C98B0D-BDA8-423D-8D72-B64AD5587A41}" srcOrd="0" destOrd="0" presId="urn:microsoft.com/office/officeart/2005/8/layout/hierarchy1"/>
    <dgm:cxn modelId="{4DC6DC9A-0888-4B59-90BB-D609E273D395}" type="presOf" srcId="{E28C2648-2BFD-498A-973E-28C6C06D8441}" destId="{979AE4CC-3A8F-47FD-AD10-9F0376479E52}" srcOrd="0" destOrd="0" presId="urn:microsoft.com/office/officeart/2005/8/layout/hierarchy1"/>
    <dgm:cxn modelId="{F218FBAA-347B-49CE-82FA-A26EDEF06073}" srcId="{F9A94701-5B2C-4673-8B6C-99DD4976DF9A}" destId="{F2F8E575-4896-44DD-B9FD-41BDED0B70D1}" srcOrd="0" destOrd="0" parTransId="{18CD674D-7368-488D-B854-947A2BDA25A3}" sibTransId="{6EF04532-D4E2-48E9-926E-3DFD6C12E7DA}"/>
    <dgm:cxn modelId="{4FEE76C7-C4E2-489E-A295-B8AD8FAE6CB6}" srcId="{F9A94701-5B2C-4673-8B6C-99DD4976DF9A}" destId="{E28C2648-2BFD-498A-973E-28C6C06D8441}" srcOrd="1" destOrd="0" parTransId="{1DAB50F6-1984-4498-A3F7-CFE951E5E729}" sibTransId="{A6774ABD-C035-4A5D-A182-DEDD6A8EC27A}"/>
    <dgm:cxn modelId="{33DD1ED0-8F0F-47D3-BE18-DA754B9A33F3}" type="presOf" srcId="{55AB0315-EF97-4056-BE51-72F1B2EA33C9}" destId="{9B6582D1-E18A-40AA-977E-DBD8FB536D28}" srcOrd="0" destOrd="0" presId="urn:microsoft.com/office/officeart/2005/8/layout/hierarchy1"/>
    <dgm:cxn modelId="{76B08AD6-5C99-4F2C-8986-6B102AFEA890}" type="presOf" srcId="{F9A94701-5B2C-4673-8B6C-99DD4976DF9A}" destId="{A7D0AEE7-820C-4187-BFA3-FFF80F32215B}" srcOrd="0" destOrd="0" presId="urn:microsoft.com/office/officeart/2005/8/layout/hierarchy1"/>
    <dgm:cxn modelId="{06D2A1C8-59FF-4AD8-A21C-732E9BC80627}" type="presParOf" srcId="{A7D0AEE7-820C-4187-BFA3-FFF80F32215B}" destId="{7B492731-1509-4C14-9C6A-A14093CD40EF}" srcOrd="0" destOrd="0" presId="urn:microsoft.com/office/officeart/2005/8/layout/hierarchy1"/>
    <dgm:cxn modelId="{7A432043-30C7-45B2-A44F-105E40132DCC}" type="presParOf" srcId="{7B492731-1509-4C14-9C6A-A14093CD40EF}" destId="{A359B832-1FC6-4CBF-930D-4527F9AA6316}" srcOrd="0" destOrd="0" presId="urn:microsoft.com/office/officeart/2005/8/layout/hierarchy1"/>
    <dgm:cxn modelId="{AC219C8E-300E-42CF-B073-6D0498BD3B61}" type="presParOf" srcId="{A359B832-1FC6-4CBF-930D-4527F9AA6316}" destId="{494AD239-8F25-4C5C-AC6B-9E5BB95A51D7}" srcOrd="0" destOrd="0" presId="urn:microsoft.com/office/officeart/2005/8/layout/hierarchy1"/>
    <dgm:cxn modelId="{23D94DA8-C4FC-49E8-92B4-63619DEAF7C6}" type="presParOf" srcId="{A359B832-1FC6-4CBF-930D-4527F9AA6316}" destId="{A3C98B0D-BDA8-423D-8D72-B64AD5587A41}" srcOrd="1" destOrd="0" presId="urn:microsoft.com/office/officeart/2005/8/layout/hierarchy1"/>
    <dgm:cxn modelId="{4234ED10-10D8-4866-B6A2-13C826BADBDD}" type="presParOf" srcId="{7B492731-1509-4C14-9C6A-A14093CD40EF}" destId="{5C3DB24B-2582-4F68-84C2-7D47B5225A0E}" srcOrd="1" destOrd="0" presId="urn:microsoft.com/office/officeart/2005/8/layout/hierarchy1"/>
    <dgm:cxn modelId="{0032ED0A-51A9-449E-BAD2-23BB706E9D84}" type="presParOf" srcId="{A7D0AEE7-820C-4187-BFA3-FFF80F32215B}" destId="{439F0888-BF7E-4A21-A2A5-460931E76143}" srcOrd="1" destOrd="0" presId="urn:microsoft.com/office/officeart/2005/8/layout/hierarchy1"/>
    <dgm:cxn modelId="{0DDDD07C-00D0-4003-8420-9984A5377EB9}" type="presParOf" srcId="{439F0888-BF7E-4A21-A2A5-460931E76143}" destId="{06E83CC9-7142-4624-9E78-CE4A716563ED}" srcOrd="0" destOrd="0" presId="urn:microsoft.com/office/officeart/2005/8/layout/hierarchy1"/>
    <dgm:cxn modelId="{0FA0C39E-BABC-45E4-ACA8-74F0BEBA4924}" type="presParOf" srcId="{06E83CC9-7142-4624-9E78-CE4A716563ED}" destId="{17143D75-EB94-450A-BE80-F81DA61FD2A6}" srcOrd="0" destOrd="0" presId="urn:microsoft.com/office/officeart/2005/8/layout/hierarchy1"/>
    <dgm:cxn modelId="{6D658736-613A-4C21-9464-441013A16347}" type="presParOf" srcId="{06E83CC9-7142-4624-9E78-CE4A716563ED}" destId="{979AE4CC-3A8F-47FD-AD10-9F0376479E52}" srcOrd="1" destOrd="0" presId="urn:microsoft.com/office/officeart/2005/8/layout/hierarchy1"/>
    <dgm:cxn modelId="{4BAB275C-1522-46B4-999A-899C33B95A44}" type="presParOf" srcId="{439F0888-BF7E-4A21-A2A5-460931E76143}" destId="{58E3A2FC-868D-4812-A9ED-FAE01A0E914D}" srcOrd="1" destOrd="0" presId="urn:microsoft.com/office/officeart/2005/8/layout/hierarchy1"/>
    <dgm:cxn modelId="{65C5B07A-DE30-47BB-843D-E7C93160C0FF}" type="presParOf" srcId="{A7D0AEE7-820C-4187-BFA3-FFF80F32215B}" destId="{596FFBF8-4968-4915-935A-350E72392C93}" srcOrd="2" destOrd="0" presId="urn:microsoft.com/office/officeart/2005/8/layout/hierarchy1"/>
    <dgm:cxn modelId="{A010718C-A749-4FBF-9727-ED55F8DBC04E}" type="presParOf" srcId="{596FFBF8-4968-4915-935A-350E72392C93}" destId="{0691B17E-E71F-4414-AA45-371D5BA1E612}" srcOrd="0" destOrd="0" presId="urn:microsoft.com/office/officeart/2005/8/layout/hierarchy1"/>
    <dgm:cxn modelId="{8C50EDEE-A9C2-47B5-9191-DB0848FB05EC}" type="presParOf" srcId="{0691B17E-E71F-4414-AA45-371D5BA1E612}" destId="{47DBD38F-95AB-4220-8BB7-D76F98E86F00}" srcOrd="0" destOrd="0" presId="urn:microsoft.com/office/officeart/2005/8/layout/hierarchy1"/>
    <dgm:cxn modelId="{F063BC02-C8A4-416D-A9B6-79D6C81AB159}" type="presParOf" srcId="{0691B17E-E71F-4414-AA45-371D5BA1E612}" destId="{9B6582D1-E18A-40AA-977E-DBD8FB536D28}" srcOrd="1" destOrd="0" presId="urn:microsoft.com/office/officeart/2005/8/layout/hierarchy1"/>
    <dgm:cxn modelId="{8B81AEEB-EC12-4AD4-93A2-D8B0B370FAB3}" type="presParOf" srcId="{596FFBF8-4968-4915-935A-350E72392C93}" destId="{16716F89-66D8-4D8E-9964-7CD38EC7297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4AD239-8F25-4C5C-AC6B-9E5BB95A51D7}">
      <dsp:nvSpPr>
        <dsp:cNvPr id="0" name=""/>
        <dsp:cNvSpPr/>
      </dsp:nvSpPr>
      <dsp:spPr>
        <a:xfrm>
          <a:off x="0" y="1080567"/>
          <a:ext cx="2957512" cy="187802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C98B0D-BDA8-423D-8D72-B64AD5587A41}">
      <dsp:nvSpPr>
        <dsp:cNvPr id="0" name=""/>
        <dsp:cNvSpPr/>
      </dsp:nvSpPr>
      <dsp:spPr>
        <a:xfrm>
          <a:off x="328612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500" b="1" kern="1200" dirty="0"/>
            <a:t>Aandacht </a:t>
          </a:r>
          <a:endParaRPr lang="en-US" sz="4500" kern="1200" dirty="0"/>
        </a:p>
      </dsp:txBody>
      <dsp:txXfrm>
        <a:off x="383617" y="1447754"/>
        <a:ext cx="2847502" cy="1768010"/>
      </dsp:txXfrm>
    </dsp:sp>
    <dsp:sp modelId="{17143D75-EB94-450A-BE80-F81DA61FD2A6}">
      <dsp:nvSpPr>
        <dsp:cNvPr id="0" name=""/>
        <dsp:cNvSpPr/>
      </dsp:nvSpPr>
      <dsp:spPr>
        <a:xfrm>
          <a:off x="3689178" y="1083816"/>
          <a:ext cx="2957512" cy="187802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9AE4CC-3A8F-47FD-AD10-9F0376479E52}">
      <dsp:nvSpPr>
        <dsp:cNvPr id="0" name=""/>
        <dsp:cNvSpPr/>
      </dsp:nvSpPr>
      <dsp:spPr>
        <a:xfrm>
          <a:off x="4017790" y="1395998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500" b="1" kern="1200" dirty="0"/>
            <a:t>kost geen </a:t>
          </a:r>
          <a:endParaRPr lang="en-US" sz="4500" kern="1200" dirty="0"/>
        </a:p>
      </dsp:txBody>
      <dsp:txXfrm>
        <a:off x="4072795" y="1451003"/>
        <a:ext cx="2847502" cy="1768010"/>
      </dsp:txXfrm>
    </dsp:sp>
    <dsp:sp modelId="{47DBD38F-95AB-4220-8BB7-D76F98E86F00}">
      <dsp:nvSpPr>
        <dsp:cNvPr id="0" name=""/>
        <dsp:cNvSpPr/>
      </dsp:nvSpPr>
      <dsp:spPr>
        <a:xfrm>
          <a:off x="7229475" y="1080567"/>
          <a:ext cx="2957512" cy="187802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6582D1-E18A-40AA-977E-DBD8FB536D28}">
      <dsp:nvSpPr>
        <dsp:cNvPr id="0" name=""/>
        <dsp:cNvSpPr/>
      </dsp:nvSpPr>
      <dsp:spPr>
        <a:xfrm>
          <a:off x="7558087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500" b="1" kern="1200"/>
            <a:t>tijd</a:t>
          </a:r>
          <a:endParaRPr lang="en-US" sz="4500" kern="1200"/>
        </a:p>
      </dsp:txBody>
      <dsp:txXfrm>
        <a:off x="7613092" y="1447754"/>
        <a:ext cx="2847502" cy="17680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4FC932-1D35-430A-B50F-9BFE2D76B385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C542F-B567-4209-8F8E-4A98770301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9933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Thema: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Oog voor naasten in de palliatieve fase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Duur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60 min</a:t>
            </a:r>
            <a:b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Groep: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 studenten niveau 4/MBO</a:t>
            </a:r>
            <a:b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professionele identiteit + bewustwording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Werkvorm: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Film,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 film: </a:t>
            </a:r>
            <a:r>
              <a:rPr lang="nl-N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Het verschil maken in de palliatieve fase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192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1 of 2 studenten kort om een reactie vragen </a:t>
            </a:r>
          </a:p>
          <a:p>
            <a:endParaRPr lang="nl-NL" dirty="0"/>
          </a:p>
          <a:p>
            <a:r>
              <a:rPr lang="nl-NL" dirty="0"/>
              <a:t>Kan het ook digitaal maken met bijvoorbeeld een </a:t>
            </a:r>
            <a:r>
              <a:rPr lang="nl-NL" dirty="0" err="1"/>
              <a:t>mentimeter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3795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 film: </a:t>
            </a:r>
            <a:r>
              <a:rPr lang="nl-N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Het verschil maken in de palliatieve fase</a:t>
            </a:r>
            <a:r>
              <a:rPr lang="nl-N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>
                <a:hlinkClick r:id="rId3"/>
              </a:rPr>
              <a:t>https://www.youtube.com/watch?v=ZZu3JJZmNuU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4043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hlinkClick r:id="rId3"/>
              </a:rPr>
              <a:t>Het verschil maken in de palliatieve fase</a:t>
            </a:r>
            <a:endParaRPr lang="nl-NL" dirty="0"/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hlinkClick r:id="rId3"/>
              </a:rPr>
              <a:t>https://www.youtube.com/watch?v=ZZu3JJZmNuU</a:t>
            </a:r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4408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6567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 jij kan zeggen: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“Zoek artikel 2.8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 in de beroepscode van verplegen en verzorgen. Wat staat hier dat jij herkent?” “Wat betekent dit in gewone taal?” “Mooi. Dit is precies wat we in de film zagen</a:t>
            </a:r>
          </a:p>
          <a:p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dirty="0"/>
              <a:t>https://www.venvn.nl/media/042ooa1u/de-nationale-beroepscode-voor-verpleegkundigen-en-verzorgenden.pdf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4443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 jij zegt: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“Wie heeft een voorbeeld uit de stage waarin een naaste niet goed werd meegenomen?” “Wat maakte dat dit gebeurde?” “Hoe had jij het anders kunnen doen?”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4485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2302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2453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4AE2F8-37E5-6E73-A401-FF0287AA87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158ECC2-2E97-AA55-91BC-3FECC22FD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30C7091-D95C-E0A0-893F-F42023FC9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00C166-6B12-DD21-801A-5DEE14C2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BC441E-7608-3A5F-7A3A-59D4EB80D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997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C5EAA6-E0F9-DDA8-6EF6-061D3C8DD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1468B9A-47DD-2FBF-DD17-0E3B2AE55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49F32C-35A1-9330-DEB2-270ADFBE3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6FCC2B-72FF-85C1-D3B9-128FFF884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70D6DE-F0B6-2B16-3951-DCF59B8F1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5802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AFF3869-BD94-81A5-D1F9-4BB4E3736E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C761DDA-71D6-59F0-09A1-AD2CFAF078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151F03-BB79-FB6A-29E7-3E6A8765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7EF1455-EA3E-8F5D-758E-FA834D394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42E187A-3AFC-5DAC-81C3-48D2F2D88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823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74FB0D-5CC7-A189-D15C-4567842C9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B2025E-829D-B2CC-4E27-5FC49E1E3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EA41511-21C2-70E3-273C-F6D36A89F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A23D80A-03F0-546F-DD33-31F4A00CD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74E69C1-0342-8791-0D7F-FC892794E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6079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BF9860-C6E6-DFE6-569C-3326B1EC5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341E64-38A3-BB68-F260-5080B2CC8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DF86463-D295-E749-64B3-B1EDAF5D3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B9B2F6A-5732-8B01-AC0E-C52539FA3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AD55F5-0F9D-D4FB-BA78-95700561B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070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F05AB-D736-98DB-C138-5543E0E30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48CD05-935A-FC45-AA71-D088DD1278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4F1F49-86D7-CA75-8916-36277D357D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6FBA3E0-F026-F889-D9E4-5D3166A7C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E326FCA-875C-A13C-7308-5BF682F82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1122A1C-12DC-5664-109A-05430932F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455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70F15-572F-DCAF-596B-EB9C854EF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588688F-85BD-75A4-CCD5-B5C539A12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71704A0-EB27-1914-5897-96C7F60D14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2D26A4F-A765-56DA-ADA4-4933CFAC59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2B539E-2103-1490-8610-7B02851F7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E9CA274-5C8D-E239-B0E3-734B6AD8E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D4A2184-919D-0D61-40F7-B8879649D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ADC052D-8214-995D-A3BA-B1184836F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703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F7FD0-E544-46BC-3CE6-DD75BD1A6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C53B0AA-0C7D-80F8-57B1-F2A20BE1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2D7D145-5BEA-A7A4-ABC0-198C0D37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E4A71AC-A856-172D-EC8D-D9772DA96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856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C9FF190-C47B-9753-AA01-CE29FA0F5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044086C-7A8D-C1B1-DF1C-E5B8C0E4E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95C921-C760-2A62-966E-202D23C12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7949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AF93C0-0051-B18A-49D9-8476A39FF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906FCA-2E11-38F3-D311-FEB90001E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A716DF4-8FEE-4503-24FB-3903ACB258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2DB5EF2-E5D0-02D6-3E69-346672E68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4DB95BC-CE1F-B6D1-0898-B6EE61693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5CAE3C4-62B1-4009-3756-F9802E293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1821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86A74D-30AD-9110-48A1-4D6384370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3D4B97B-003C-4EEA-0048-8E6E14614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8125DF6-C252-96B6-5B5B-0E9A96C9C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8D98838-FAE3-CAFC-C9DA-79C3DE414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7111221-E108-98B8-6E1A-128358AB7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FF4CFC9-22F9-779F-4C1A-03BC511D4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663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3BE37A2-2988-AD0C-35F7-5E842F13A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A7D36CA-7F30-3416-5572-3BBE954AB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292AD0A-C8B7-7F4E-5278-7E48A2907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C68AA7-FD3C-4C39-DCF4-8DA85AB39F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0B1CDC-34B7-775E-6A1C-FC1DFEC1BE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9455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envn.nl/media/042ooa1u/de-nationale-beroepscode-voor-verpleegkundigen-en-verzorgenden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5787B3-9A88-7BB6-F6F7-D2AFA1EFE6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Les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A2F8C58-4B44-0F5F-41A2-0B35ED4937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b="1" dirty="0"/>
              <a:t>Vier kansen om het verschil te maken </a:t>
            </a:r>
          </a:p>
          <a:p>
            <a:r>
              <a:rPr lang="nl-NL" dirty="0"/>
              <a:t>Palliatieve zorg &amp; naasten </a:t>
            </a:r>
          </a:p>
          <a:p>
            <a:r>
              <a:rPr lang="nl-NL" dirty="0"/>
              <a:t>Verpleegkunde (MBO)</a:t>
            </a:r>
          </a:p>
        </p:txBody>
      </p:sp>
    </p:spTree>
    <p:extLst>
      <p:ext uri="{BB962C8B-B14F-4D97-AF65-F5344CB8AC3E}">
        <p14:creationId xmlns:p14="http://schemas.microsoft.com/office/powerpoint/2010/main" val="3061169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AEEB4B-0427-B024-5582-D47CA2921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Afsluiting </a:t>
            </a:r>
            <a:endParaRPr lang="nl-NL" dirty="0"/>
          </a:p>
        </p:txBody>
      </p:sp>
      <p:graphicFrame>
        <p:nvGraphicFramePr>
          <p:cNvPr id="7" name="Tijdelijke aanduiding voor inhoud 2">
            <a:extLst>
              <a:ext uri="{FF2B5EF4-FFF2-40B4-BE49-F238E27FC236}">
                <a16:creationId xmlns:a16="http://schemas.microsoft.com/office/drawing/2014/main" id="{74856FE4-F2D2-51E1-4E9E-F1DDDABB5B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904779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Graphic 4" descr="Klok silhouet">
            <a:extLst>
              <a:ext uri="{FF2B5EF4-FFF2-40B4-BE49-F238E27FC236}">
                <a16:creationId xmlns:a16="http://schemas.microsoft.com/office/drawing/2014/main" id="{4B5EB8B2-E92A-DDDF-7CC2-D81B750F6F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67061" y="367354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398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77AD-D53C-1F51-F668-FDF6F729C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Oog voor naasten</a:t>
            </a:r>
            <a:br>
              <a:rPr lang="nl-NL" dirty="0"/>
            </a:br>
            <a:r>
              <a:rPr lang="nl-NL" dirty="0"/>
              <a:t>LUMC Zorgopleidingen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75C7AF5-EAA3-A438-0A04-36A1EEE82E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Informatie op te vragen bij : Marcella Tam &amp; </a:t>
            </a:r>
            <a:r>
              <a:rPr lang="nl-NL"/>
              <a:t>Mariska Schoonderwoerd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56557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3A3531-0DDD-6267-A18B-4115E4252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48122072-EB79-0A36-74B0-F37AD29D3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>
                <a:effectLst/>
              </a:rPr>
              <a:t>Na afloop kan de student: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Herkennen wat naasten nodig hebben in een palliatieve situatie</a:t>
            </a:r>
          </a:p>
          <a:p>
            <a:r>
              <a:rPr lang="nl-NL" dirty="0">
                <a:effectLst/>
              </a:rPr>
              <a:t>Uitleggen wat de rol van de zorgverlener is naar </a:t>
            </a:r>
            <a:r>
              <a:rPr lang="nl-NL" dirty="0"/>
              <a:t>naasten toe</a:t>
            </a:r>
          </a:p>
          <a:p>
            <a:r>
              <a:rPr lang="nl-NL" dirty="0">
                <a:effectLst/>
              </a:rPr>
              <a:t>Signaleren wanneer een naaste onvoldoende gezien wordt</a:t>
            </a:r>
            <a:endParaRPr lang="nl-NL" dirty="0"/>
          </a:p>
          <a:p>
            <a:r>
              <a:rPr lang="nl-NL" dirty="0">
                <a:effectLst/>
              </a:rPr>
              <a:t>Eenvoudige verbeteracties bedenken voor de eigen praktijk</a:t>
            </a:r>
            <a:endParaRPr lang="nl-NL" dirty="0"/>
          </a:p>
          <a:p>
            <a:r>
              <a:rPr lang="nl-NL" dirty="0">
                <a:effectLst/>
              </a:rPr>
              <a:t>Vertellen wat soms lastig is in het ondersteunen van naasten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930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6410ED-BF9E-E656-2CA9-B44A94AAD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Voorkennis ophalen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FC3A47-B2E7-C946-242F-383B05D58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25625"/>
            <a:ext cx="11238615" cy="4351338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Instructie : </a:t>
            </a:r>
          </a:p>
          <a:p>
            <a:pPr marL="0" indent="0">
              <a:buNone/>
            </a:pPr>
            <a:r>
              <a:rPr lang="nl-NL" dirty="0"/>
              <a:t>Ben je het </a:t>
            </a:r>
            <a:r>
              <a:rPr lang="nl-NL" u="sng" dirty="0"/>
              <a:t>eens</a:t>
            </a:r>
            <a:r>
              <a:rPr lang="nl-NL" dirty="0"/>
              <a:t> met de stelling ga je </a:t>
            </a:r>
            <a:r>
              <a:rPr lang="nl-NL" u="sng" dirty="0"/>
              <a:t>staan</a:t>
            </a:r>
            <a:r>
              <a:rPr lang="nl-NL" dirty="0"/>
              <a:t>, anders blijf je zitten </a:t>
            </a:r>
          </a:p>
          <a:p>
            <a:endParaRPr lang="nl-NL" dirty="0"/>
          </a:p>
          <a:p>
            <a:r>
              <a:rPr lang="nl-NL" dirty="0"/>
              <a:t>1. Naasten vergeten soms zichzelf als iemand ziek is. </a:t>
            </a:r>
          </a:p>
          <a:p>
            <a:r>
              <a:rPr lang="nl-NL" dirty="0"/>
              <a:t>2. Ik vind het lastig om met naasten te praten.</a:t>
            </a:r>
          </a:p>
          <a:p>
            <a:r>
              <a:rPr lang="nl-NL" dirty="0"/>
              <a:t>3. Naasten hebben vaak behoefte aan een klein beetje extra aandacht.</a:t>
            </a:r>
          </a:p>
        </p:txBody>
      </p:sp>
    </p:spTree>
    <p:extLst>
      <p:ext uri="{BB962C8B-B14F-4D97-AF65-F5344CB8AC3E}">
        <p14:creationId xmlns:p14="http://schemas.microsoft.com/office/powerpoint/2010/main" val="3019912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BBC472-7E1F-B3AD-5155-A45F22728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KIJK vragen bij de film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8224FD-DF37-930B-5B1F-5EEC76743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 gebeurt er met de naaste?</a:t>
            </a:r>
          </a:p>
          <a:p>
            <a:endParaRPr lang="nl-NL" dirty="0"/>
          </a:p>
          <a:p>
            <a:r>
              <a:rPr lang="nl-NL" dirty="0"/>
              <a:t>Wat doet de zorgprofessional wel </a:t>
            </a:r>
            <a:r>
              <a:rPr lang="nl-NL" i="1" dirty="0"/>
              <a:t>of</a:t>
            </a:r>
            <a:r>
              <a:rPr lang="nl-NL" dirty="0"/>
              <a:t> juist niet?</a:t>
            </a:r>
          </a:p>
          <a:p>
            <a:endParaRPr lang="nl-NL" dirty="0"/>
          </a:p>
          <a:p>
            <a:r>
              <a:rPr lang="nl-NL" dirty="0"/>
              <a:t>Wat zie je als gemiste signalen?</a:t>
            </a:r>
          </a:p>
        </p:txBody>
      </p:sp>
      <p:pic>
        <p:nvPicPr>
          <p:cNvPr id="5" name="Graphic 4" descr="Ogen met effen opvulling">
            <a:extLst>
              <a:ext uri="{FF2B5EF4-FFF2-40B4-BE49-F238E27FC236}">
                <a16:creationId xmlns:a16="http://schemas.microsoft.com/office/drawing/2014/main" id="{AD333BE9-7C86-E6B6-AC0C-2F6198462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21432" y="37745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4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7B1AB9FE-36F5-4FD1-9850-DB5C5AD48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wolk, tekst, hemel, buitenshuis&#10;&#10;Door AI gegenereerde inhoud is mogelijk onjuist.">
            <a:hlinkClick r:id="rId3"/>
            <a:extLst>
              <a:ext uri="{FF2B5EF4-FFF2-40B4-BE49-F238E27FC236}">
                <a16:creationId xmlns:a16="http://schemas.microsoft.com/office/drawing/2014/main" id="{20800D01-0713-8189-086D-128F87F5DC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945" b="747"/>
          <a:stretch>
            <a:fillRect/>
          </a:stretch>
        </p:blipFill>
        <p:spPr>
          <a:xfrm>
            <a:off x="20" y="10"/>
            <a:ext cx="12191979" cy="5486390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489C2E0-4895-4B72-85EA-7EE9FAFFD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02"/>
            <a:ext cx="12192000" cy="1371598"/>
          </a:xfrm>
          <a:prstGeom prst="rect">
            <a:avLst/>
          </a:prstGeom>
          <a:ln>
            <a:noFill/>
          </a:ln>
          <a:effectLst>
            <a:outerShdw blurRad="254000" dist="114300" dir="20340000" sx="89000" sy="89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C63530-E4CF-98FA-479B-1B3889E52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56" y="5746071"/>
            <a:ext cx="7015499" cy="85226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De film</a:t>
            </a:r>
          </a:p>
        </p:txBody>
      </p:sp>
    </p:spTree>
    <p:extLst>
      <p:ext uri="{BB962C8B-B14F-4D97-AF65-F5344CB8AC3E}">
        <p14:creationId xmlns:p14="http://schemas.microsoft.com/office/powerpoint/2010/main" val="2658583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CB6F9B-95AC-928F-9D5F-B45D1351B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DUO reflectie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1F16426-72D9-C27E-4CBD-3D9BA27DA0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3124131"/>
            <a:ext cx="1060608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zou jij doen als zorgverlener?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de naaste nodig?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jouw team kunnen doen?</a:t>
            </a:r>
          </a:p>
        </p:txBody>
      </p:sp>
    </p:spTree>
    <p:extLst>
      <p:ext uri="{BB962C8B-B14F-4D97-AF65-F5344CB8AC3E}">
        <p14:creationId xmlns:p14="http://schemas.microsoft.com/office/powerpoint/2010/main" val="2608219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nt">
            <a:extLst>
              <a:ext uri="{FF2B5EF4-FFF2-40B4-BE49-F238E27FC236}">
                <a16:creationId xmlns:a16="http://schemas.microsoft.com/office/drawing/2014/main" id="{18EEE165-BC21-B37E-CF1E-0E1E2D138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92321" y="1"/>
            <a:ext cx="4299679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3A48C6C-3CC4-4EE5-A773-EC1EB7F59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368300" dist="139700" sx="97000" sy="970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AD138D4-D5B2-85E9-8E9A-91C09D082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77240"/>
            <a:ext cx="4036300" cy="29646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Met elkaar in gesprek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9912D1-7264-6AED-61C5-E54F39360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952" y="4182341"/>
            <a:ext cx="4036301" cy="19826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Artikel 2.8 uit de </a:t>
            </a:r>
            <a:r>
              <a:rPr lang="en-U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beroepscode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Graphic 4" descr="Gebruikers silhouet">
            <a:extLst>
              <a:ext uri="{FF2B5EF4-FFF2-40B4-BE49-F238E27FC236}">
                <a16:creationId xmlns:a16="http://schemas.microsoft.com/office/drawing/2014/main" id="{1194F5F5-76A0-9698-6917-46A033A9B7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07845" y="899563"/>
            <a:ext cx="5058872" cy="505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73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20AAFD-3950-9564-85FC-7CF6776A8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Praktijk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B70F52-82BC-447B-12F5-405F58EF6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Geef een voorbeeld uit een stage waarin een naaste onvoldoende of niet goed werd meegenomen in de zorg.</a:t>
            </a:r>
          </a:p>
          <a:p>
            <a:pPr marL="914400" lvl="2" indent="0">
              <a:buNone/>
            </a:pPr>
            <a:endParaRPr lang="nl-NL" dirty="0"/>
          </a:p>
          <a:p>
            <a:r>
              <a:rPr lang="nl-NL" dirty="0"/>
              <a:t> </a:t>
            </a:r>
            <a:r>
              <a:rPr lang="nl-NL" i="1" dirty="0"/>
              <a:t>Wat maakte dat dit gebeurde? </a:t>
            </a:r>
          </a:p>
          <a:p>
            <a:r>
              <a:rPr lang="nl-NL" i="1" dirty="0"/>
              <a:t>Hoe had jij het anders kunnen doen?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7100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nt">
            <a:extLst>
              <a:ext uri="{FF2B5EF4-FFF2-40B4-BE49-F238E27FC236}">
                <a16:creationId xmlns:a16="http://schemas.microsoft.com/office/drawing/2014/main" id="{18EEE165-BC21-B37E-CF1E-0E1E2D138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92321" y="1"/>
            <a:ext cx="4299679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3A48C6C-3CC4-4EE5-A773-EC1EB7F59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368300" dist="139700" sx="97000" sy="970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96C9C3-50CB-6985-E61C-6D47D3E8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77240"/>
            <a:ext cx="4036300" cy="29646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Morgen anders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0607A2-C1B1-9C78-8412-D6DE68E71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4182341"/>
            <a:ext cx="6772940" cy="19826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3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Schrijf</a:t>
            </a:r>
            <a:r>
              <a:rPr lang="en-US" sz="3200" dirty="0"/>
              <a:t> in </a:t>
            </a:r>
            <a:r>
              <a:rPr lang="en-US" sz="3200" dirty="0" err="1"/>
              <a:t>é</a:t>
            </a:r>
            <a:r>
              <a:rPr lang="en-US" sz="3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én</a:t>
            </a: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zin</a:t>
            </a:r>
            <a:r>
              <a:rPr lang="en-US" sz="3200" dirty="0"/>
              <a:t> </a:t>
            </a:r>
            <a:r>
              <a:rPr lang="en-US" sz="3200" dirty="0" err="1"/>
              <a:t>een</a:t>
            </a:r>
            <a:r>
              <a:rPr lang="en-US" sz="3200" dirty="0"/>
              <a:t> </a:t>
            </a:r>
            <a:r>
              <a:rPr lang="en-US" sz="3200" dirty="0" err="1"/>
              <a:t>antwoord</a:t>
            </a:r>
            <a:r>
              <a:rPr lang="en-US" sz="3200" dirty="0"/>
              <a:t> </a:t>
            </a:r>
          </a:p>
          <a:p>
            <a:pPr marL="0" indent="0">
              <a:buNone/>
            </a:pPr>
            <a:r>
              <a:rPr lang="en-US" sz="3200" dirty="0"/>
              <a:t>op de </a:t>
            </a:r>
            <a:r>
              <a:rPr lang="en-US" sz="3200" dirty="0" err="1"/>
              <a:t>vraag</a:t>
            </a: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</a:t>
            </a:r>
          </a:p>
          <a:p>
            <a:pPr marL="0" indent="0">
              <a:buNone/>
            </a:pP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Wat kan </a:t>
            </a:r>
            <a:r>
              <a:rPr lang="en-US" sz="3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ik</a:t>
            </a:r>
            <a:r>
              <a:rPr 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morgen anders </a:t>
            </a:r>
            <a:r>
              <a:rPr lang="en-US" sz="3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doen</a:t>
            </a:r>
            <a:r>
              <a:rPr 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</p:txBody>
      </p:sp>
      <p:pic>
        <p:nvPicPr>
          <p:cNvPr id="5" name="Graphic 4" descr="Pen silhouet">
            <a:extLst>
              <a:ext uri="{FF2B5EF4-FFF2-40B4-BE49-F238E27FC236}">
                <a16:creationId xmlns:a16="http://schemas.microsoft.com/office/drawing/2014/main" id="{3451FC71-8825-9437-2028-2C99A57C2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3721" y="803870"/>
            <a:ext cx="4586911" cy="458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5248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5FA8C3DA0D34D952B7B13C2214042" ma:contentTypeVersion="13" ma:contentTypeDescription="Create a new document." ma:contentTypeScope="" ma:versionID="2ddfb0541a462c45cc7df5b322ca050d">
  <xsd:schema xmlns:xsd="http://www.w3.org/2001/XMLSchema" xmlns:xs="http://www.w3.org/2001/XMLSchema" xmlns:p="http://schemas.microsoft.com/office/2006/metadata/properties" xmlns:ns2="53b59e54-eb5e-427d-bd21-3e8c43afa2f7" xmlns:ns3="fd7b707b-79d2-495b-a12e-856244d53336" targetNamespace="http://schemas.microsoft.com/office/2006/metadata/properties" ma:root="true" ma:fieldsID="2f79f18657f79f11a305529ea9500121" ns2:_="" ns3:_="">
    <xsd:import namespace="53b59e54-eb5e-427d-bd21-3e8c43afa2f7"/>
    <xsd:import namespace="fd7b707b-79d2-495b-a12e-856244d533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59e54-eb5e-427d-bd21-3e8c43afa2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752b81f-bf1e-4216-85ee-deb0f27b41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b707b-79d2-495b-a12e-856244d533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d431e14-ac1b-4cb2-872f-d0deb17e3617}" ma:internalName="TaxCatchAll" ma:showField="CatchAllData" ma:web="fd7b707b-79d2-495b-a12e-856244d533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7b707b-79d2-495b-a12e-856244d53336" xsi:nil="true"/>
    <lcf76f155ced4ddcb4097134ff3c332f xmlns="53b59e54-eb5e-427d-bd21-3e8c43afa2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DD1B264-3B48-4C13-8DDA-03FDEC426ED4}"/>
</file>

<file path=customXml/itemProps2.xml><?xml version="1.0" encoding="utf-8"?>
<ds:datastoreItem xmlns:ds="http://schemas.openxmlformats.org/officeDocument/2006/customXml" ds:itemID="{E1D691EB-FCB5-40E4-87F1-519C677B28D3}"/>
</file>

<file path=customXml/itemProps3.xml><?xml version="1.0" encoding="utf-8"?>
<ds:datastoreItem xmlns:ds="http://schemas.openxmlformats.org/officeDocument/2006/customXml" ds:itemID="{7E7B385D-078C-4551-A29C-BFA402731D4E}"/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472</Words>
  <Application>Microsoft Office PowerPoint</Application>
  <PresentationFormat>Breedbeeld</PresentationFormat>
  <Paragraphs>70</Paragraphs>
  <Slides>11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Les</vt:lpstr>
      <vt:lpstr>Leerdoelen </vt:lpstr>
      <vt:lpstr>Voorkennis ophalen </vt:lpstr>
      <vt:lpstr>KIJK vragen bij de film</vt:lpstr>
      <vt:lpstr>De film</vt:lpstr>
      <vt:lpstr>DUO reflectie </vt:lpstr>
      <vt:lpstr>Met elkaar in gesprek </vt:lpstr>
      <vt:lpstr>Praktijk </vt:lpstr>
      <vt:lpstr>Morgen anders</vt:lpstr>
      <vt:lpstr>Afsluiting </vt:lpstr>
      <vt:lpstr>Oog voor naasten LUMC Zorgopleidingen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Tam, Marcella (RT - LUMC)</cp:lastModifiedBy>
  <cp:revision>14</cp:revision>
  <dcterms:created xsi:type="dcterms:W3CDTF">2026-06-18T14:00:16Z</dcterms:created>
  <dcterms:modified xsi:type="dcterms:W3CDTF">2026-07-02T12:41:33Z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0x0101003915FA8C3DA0D34D952B7B13C2214042</vt:lpwstr>
  </property>
</Properties>
</file>