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65" r:id="rId9"/>
    <p:sldId id="266" r:id="rId10"/>
    <p:sldId id="268" r:id="rId11"/>
    <p:sldId id="267" r:id="rId1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25" autoAdjust="0"/>
    <p:restoredTop sz="74217" autoAdjust="0"/>
  </p:normalViewPr>
  <p:slideViewPr>
    <p:cSldViewPr snapToGrid="0">
      <p:cViewPr varScale="1">
        <p:scale>
          <a:sx n="95" d="100"/>
          <a:sy n="95" d="100"/>
        </p:scale>
        <p:origin x="107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A29282-DCBF-44D4-8B49-D599D8811B48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25EE2E-D9B1-47F0-83E3-FDC64C785E1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337528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ZZu3JJZmNuU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b="1" dirty="0">
                <a:effectLst/>
              </a:rPr>
              <a:t>Stellingen – ga staan bij eens</a:t>
            </a:r>
            <a:endParaRPr lang="nl-NL" dirty="0"/>
          </a:p>
          <a:p>
            <a:r>
              <a:rPr lang="nl-NL" dirty="0">
                <a:effectLst/>
              </a:rPr>
              <a:t>Naasten voelen zich soms alleen gelaten</a:t>
            </a:r>
            <a:endParaRPr lang="nl-NL" dirty="0"/>
          </a:p>
          <a:p>
            <a:r>
              <a:rPr lang="nl-NL" dirty="0">
                <a:effectLst/>
              </a:rPr>
              <a:t>Ik vind het spannend om te horen wat naasten níet fijn vonden</a:t>
            </a:r>
            <a:endParaRPr lang="nl-NL" dirty="0"/>
          </a:p>
          <a:p>
            <a:r>
              <a:rPr lang="nl-NL" dirty="0">
                <a:effectLst/>
              </a:rPr>
              <a:t>Een klein beetje uitleg kan veel verschil maken</a:t>
            </a:r>
            <a:endParaRPr lang="nl-NL" dirty="0"/>
          </a:p>
          <a:p>
            <a:r>
              <a:rPr lang="nl-NL" i="1" dirty="0">
                <a:effectLst/>
              </a:rPr>
              <a:t>Doel: activeren &amp; luisterfocus zetten</a:t>
            </a:r>
            <a:endParaRPr lang="nl-NL" dirty="0"/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25EE2E-D9B1-47F0-83E3-FDC64C785E13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793481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b="1" dirty="0"/>
              <a:t>Start film bi j 5.57 </a:t>
            </a:r>
            <a:r>
              <a:rPr lang="nl-NL" dirty="0">
                <a:hlinkClick r:id="rId3"/>
              </a:rPr>
              <a:t>Het verschil maken in de palliatieve fase</a:t>
            </a:r>
            <a:r>
              <a:rPr lang="nl-NL" dirty="0"/>
              <a:t>: onderdeel waar kan het nog beter?</a:t>
            </a:r>
          </a:p>
          <a:p>
            <a:endParaRPr lang="nl-NL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  <a:hlinkClick r:id="rId3"/>
              </a:rPr>
              <a:t>https://www.youtube.com/watch?v=ZZu3JJZmNuU</a:t>
            </a:r>
            <a:endParaRPr kumimoji="0" lang="nl-N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25EE2E-D9B1-47F0-83E3-FDC64C785E13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912214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A712C0-E5C1-40E7-F7C9-68C785C864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EE091523-9852-BB96-5EAD-D56D027E2C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2860321-3EF9-8EE4-EB8A-04BEB4A692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A8F8250-4625-E1BA-FBF8-6A25407B9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B32D0D39-28D0-43DE-2E33-60111C2D0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28721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3B704E7-2350-DA6A-6D9B-314D51E68B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C70797C-FE04-E0A2-1914-1EA95C7C75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CE5F40C-8A35-AB34-98C8-8A62BC4CEC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7815310-74A8-4990-B077-869823C7A8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6501524-5E12-E6AC-5118-1130FB51A6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822345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66C17FB7-C4D3-B0D9-CAD6-198434DA0C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81F1954A-C823-2F55-E808-F50D4A31A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E72C293-832B-73DB-DE55-7CCA9DC782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02185EA-A748-4F10-26BF-30C1075EBB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E736964-2056-3073-FAD4-0956A4701C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79921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A026BB-71E4-B2D1-1EFB-0EA37F3BFC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1818AC4-BF4A-4B35-1138-4B70D729D1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68F0648-D8FD-61EA-3EFD-B8D6E153B4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76AEB01-D738-B754-BD02-A825691DA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D41A39B-3EEE-43D2-84DE-EC07A0A4FC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755918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8A66B2-8C57-C263-FF40-1AE308A843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44BD6DA-0775-9402-0DAD-87EB9F16BC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C68C60A-6708-F1C9-2456-7074ABEF73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A805D70-63C6-E600-3855-1EAF78415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3F79C1E-72A8-7A9B-4605-A1D3B585A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74081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7718738-16C5-0BBD-AECC-A06A30135D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9642F69-9094-F6E6-4FED-9A48819D2D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69F395B3-31DD-8F5F-A9C0-54A7F3C27C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2A5926B4-FFC4-0882-1167-535FF8937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7D3D1137-DDE5-6A06-0E0F-46CB83A3F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5ADA45A0-5DA7-C5DA-70D3-443FC734D0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925210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F0D2B4-0B2B-10B1-42A7-CF33C6F162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ACE288A-2534-9624-264D-6466B353BA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CF7098CA-BD09-6B54-4ACC-6DB36ABEA7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97A317A8-1BBC-2838-186A-C5DA608FE0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28BD7A75-A538-AE4E-7866-5D4B6B3C9DA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E1E03005-870D-3CBD-EAE2-AB13078817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C2ABE2EC-364B-10ED-7047-3669BB8DA9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3C8E10D9-1E4D-3721-F184-CB7916860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35620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40619F1-17FF-EB68-0286-BDEEC23FE3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EC0FC4F0-C980-F9F9-A70C-F27C5BF625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3B610CE8-CF6A-EA98-EBB9-0573B1184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1F58FEFB-A8A0-21F5-4C23-3092F90541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617432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DC0D5944-64D9-CA67-19A1-C0AD393FC9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6FB1D089-E801-AF45-E57D-79CB6BB99A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B5A78E8D-83AB-92B1-C752-29CB2CA20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860973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9FBA304-A101-4B8A-41D2-8E058113B9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96027-2961-0C2F-1CB2-00D5379C60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51CB6BFE-0C46-BD7E-4569-85832A95FF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BC2F5752-D18B-F62B-BE6A-15F003D85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1C67E5DF-78C9-593E-B000-C7F492CF4B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76D8B773-0B1E-8EF9-E266-456C731314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412685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3A4730-0DCD-3EC7-5FEA-61F576BBDE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BBAFDAD4-AC61-7CBB-315F-429A984F4FB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3D14B04-8E6D-0E05-4418-CEF85E593E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1A3044E2-B65A-4304-882D-EE2B206F99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28F8A6B-BCF8-DA19-EC42-DB167CF9F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C1592225-A3C4-785F-83BA-612370AC9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52170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0FE4E120-70E9-C203-080C-52C8F245F0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4461AB8-A09C-C2D7-C756-C2678CE5FB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9373256-144A-75EB-F8D2-8E174A0F440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3A7B10B-ACDF-4788-95D6-F705DA46F8D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CB179D2-5842-870D-B9CE-D4257C3256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E7CF030-2426-0920-EBCC-1FC7AD5B5A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20875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ZZu3JJZmNuU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B41875F-8F8C-70A0-1ACD-5F51C443F1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Miniles 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01566C9C-CFDB-B72E-FF73-C15CC4E395A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Verschil maken </a:t>
            </a:r>
          </a:p>
          <a:p>
            <a:r>
              <a:rPr lang="nl-NL" dirty="0"/>
              <a:t>Wat kan nog beter</a:t>
            </a:r>
          </a:p>
          <a:p>
            <a:r>
              <a:rPr lang="nl-NL" dirty="0"/>
              <a:t>Verpleegkunde MBO </a:t>
            </a:r>
          </a:p>
        </p:txBody>
      </p:sp>
    </p:spTree>
    <p:extLst>
      <p:ext uri="{BB962C8B-B14F-4D97-AF65-F5344CB8AC3E}">
        <p14:creationId xmlns:p14="http://schemas.microsoft.com/office/powerpoint/2010/main" val="1373263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08657B7-BE1A-7984-B213-E57FE574AC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Aandacht kost geen tijd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5DD1A19-54C0-3852-9E4C-F25C4D1F13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l-NL" sz="4400" dirty="0"/>
              <a:t>&amp;  maakt wel het verschil </a:t>
            </a:r>
          </a:p>
        </p:txBody>
      </p:sp>
    </p:spTree>
    <p:extLst>
      <p:ext uri="{BB962C8B-B14F-4D97-AF65-F5344CB8AC3E}">
        <p14:creationId xmlns:p14="http://schemas.microsoft.com/office/powerpoint/2010/main" val="15382388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3F5E786-3F93-EF1B-C977-0CA288DFC4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78F7DF4-5C87-5F5C-ABEF-2990782712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OOG voor Naasten 		Marcella Tam </a:t>
            </a:r>
          </a:p>
          <a:p>
            <a:r>
              <a:rPr lang="nl-NL" dirty="0"/>
              <a:t>LUMC Zorgopleidingen 	</a:t>
            </a:r>
            <a:r>
              <a:rPr lang="nl-NL"/>
              <a:t>Mariska Schoonderwoerd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808100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2064E16-9C19-64A2-AD99-601FBACC55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Leerdoelen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44B7917-564A-E7CA-0FFA-D0ABF4FEA1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>
                <a:effectLst/>
              </a:rPr>
              <a:t>Na deze miniles kan jij:</a:t>
            </a:r>
            <a:endParaRPr lang="nl-NL" dirty="0"/>
          </a:p>
          <a:p>
            <a:r>
              <a:rPr lang="nl-NL" b="1" dirty="0">
                <a:effectLst/>
              </a:rPr>
              <a:t>Herkennen</a:t>
            </a:r>
            <a:r>
              <a:rPr lang="nl-NL" dirty="0">
                <a:effectLst/>
              </a:rPr>
              <a:t> wat nabestaanden pijn deed</a:t>
            </a:r>
            <a:endParaRPr lang="nl-NL" dirty="0"/>
          </a:p>
          <a:p>
            <a:r>
              <a:rPr lang="nl-NL" b="1" dirty="0">
                <a:effectLst/>
              </a:rPr>
              <a:t>Uitleggen</a:t>
            </a:r>
            <a:r>
              <a:rPr lang="nl-NL" dirty="0">
                <a:effectLst/>
              </a:rPr>
              <a:t> wat zij nodig hadden</a:t>
            </a:r>
            <a:endParaRPr lang="nl-NL" dirty="0"/>
          </a:p>
          <a:p>
            <a:r>
              <a:rPr lang="nl-NL" b="1" dirty="0">
                <a:effectLst/>
              </a:rPr>
              <a:t>Signaleren</a:t>
            </a:r>
            <a:r>
              <a:rPr lang="nl-NL" dirty="0">
                <a:effectLst/>
              </a:rPr>
              <a:t> waar zorgmomenten gemist werden</a:t>
            </a:r>
            <a:endParaRPr lang="nl-NL" dirty="0"/>
          </a:p>
          <a:p>
            <a:r>
              <a:rPr lang="nl-NL" b="1" dirty="0">
                <a:effectLst/>
              </a:rPr>
              <a:t>Benoemen</a:t>
            </a:r>
            <a:r>
              <a:rPr lang="nl-NL" dirty="0">
                <a:effectLst/>
              </a:rPr>
              <a:t> wat jij als verpleegkundige anders kunt doen</a:t>
            </a:r>
            <a:endParaRPr lang="nl-NL" dirty="0"/>
          </a:p>
          <a:p>
            <a:r>
              <a:rPr lang="nl-NL" b="1" dirty="0">
                <a:effectLst/>
              </a:rPr>
              <a:t>Formuleren</a:t>
            </a:r>
            <a:r>
              <a:rPr lang="nl-NL" dirty="0">
                <a:effectLst/>
              </a:rPr>
              <a:t> van één verbeteractie voor morgen</a:t>
            </a:r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237795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405AE0-8EE4-498D-7383-26F730A255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Stellingen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A88D85C-31C9-DEB0-6402-F1FF146EB9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5595" y="1446663"/>
            <a:ext cx="10306210" cy="58811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dirty="0"/>
              <a:t>EENS = 				staan</a:t>
            </a:r>
          </a:p>
          <a:p>
            <a:pPr marL="0" indent="0">
              <a:buNone/>
            </a:pPr>
            <a:br>
              <a:rPr lang="nl-NL" dirty="0"/>
            </a:br>
            <a:r>
              <a:rPr lang="nl-NL" dirty="0"/>
              <a:t>ONEENS =				zitten 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b="1" dirty="0">
                <a:effectLst/>
              </a:rPr>
              <a:t>Naasten voelen zich alleen gelaten</a:t>
            </a:r>
          </a:p>
          <a:p>
            <a:pPr marL="0" indent="0">
              <a:buNone/>
            </a:pPr>
            <a:endParaRPr lang="nl-NL" b="1" dirty="0"/>
          </a:p>
          <a:p>
            <a:pPr marL="0" indent="0">
              <a:buNone/>
            </a:pPr>
            <a:r>
              <a:rPr lang="nl-NL" b="1" dirty="0"/>
              <a:t>I</a:t>
            </a:r>
            <a:r>
              <a:rPr lang="nl-NL" b="1" dirty="0">
                <a:effectLst/>
              </a:rPr>
              <a:t>k vind het spannend om te horen wat naasten níet fijn vonden</a:t>
            </a:r>
          </a:p>
          <a:p>
            <a:pPr marL="0" indent="0">
              <a:buNone/>
            </a:pPr>
            <a:endParaRPr lang="nl-NL" b="1" dirty="0"/>
          </a:p>
          <a:p>
            <a:pPr marL="0" indent="0">
              <a:buNone/>
            </a:pPr>
            <a:r>
              <a:rPr lang="nl-NL" b="1" dirty="0">
                <a:effectLst/>
              </a:rPr>
              <a:t>Een klein beetje uitleg kan veel verschil maken</a:t>
            </a:r>
            <a:endParaRPr lang="nl-NL" b="1" dirty="0"/>
          </a:p>
          <a:p>
            <a:endParaRPr lang="nl-NL" dirty="0"/>
          </a:p>
        </p:txBody>
      </p:sp>
      <p:pic>
        <p:nvPicPr>
          <p:cNvPr id="5" name="Graphic 4" descr="Regisseursstoel silhouet">
            <a:extLst>
              <a:ext uri="{FF2B5EF4-FFF2-40B4-BE49-F238E27FC236}">
                <a16:creationId xmlns:a16="http://schemas.microsoft.com/office/drawing/2014/main" id="{AC17F38C-A2B8-B57E-15D3-ED7C7452F6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11477" y="2409940"/>
            <a:ext cx="564614" cy="564614"/>
          </a:xfrm>
          <a:prstGeom prst="rect">
            <a:avLst/>
          </a:prstGeom>
        </p:spPr>
      </p:pic>
      <p:pic>
        <p:nvPicPr>
          <p:cNvPr id="7" name="Graphic 6" descr="Verward persoon silhouet">
            <a:extLst>
              <a:ext uri="{FF2B5EF4-FFF2-40B4-BE49-F238E27FC236}">
                <a16:creationId xmlns:a16="http://schemas.microsoft.com/office/drawing/2014/main" id="{24BC01D9-FA78-82A4-6C04-24969C4A431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567409" y="1429438"/>
            <a:ext cx="652749" cy="652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9211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6D7EF04-06DD-3F81-FFD7-3F5FB8C639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/>
              <a:t>Kijk en luister 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B62FFF4B-7FB3-7F8A-2087-5298933C23EA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l-NL" dirty="0"/>
          </a:p>
          <a:p>
            <a:r>
              <a:rPr lang="nl-NL" sz="2000" b="1" dirty="0"/>
              <a:t>Schrijf woorden </a:t>
            </a:r>
            <a:r>
              <a:rPr lang="nl-NL" sz="2000" dirty="0"/>
              <a:t>op </a:t>
            </a:r>
          </a:p>
          <a:p>
            <a:r>
              <a:rPr lang="nl-NL" sz="2000" dirty="0"/>
              <a:t>over wat vonden naasten moeilijk?</a:t>
            </a:r>
          </a:p>
          <a:p>
            <a:endParaRPr lang="nl-NL" sz="2000" dirty="0"/>
          </a:p>
          <a:p>
            <a:r>
              <a:rPr lang="nl-NL" sz="2000" dirty="0"/>
              <a:t>Wat werd door hen gemist?</a:t>
            </a:r>
          </a:p>
          <a:p>
            <a:endParaRPr lang="nl-NL" sz="2000" dirty="0"/>
          </a:p>
          <a:p>
            <a:r>
              <a:rPr lang="nl-NL" sz="2000" dirty="0"/>
              <a:t>Wat had geholpen?</a:t>
            </a:r>
          </a:p>
        </p:txBody>
      </p:sp>
      <p:pic>
        <p:nvPicPr>
          <p:cNvPr id="7" name="Tijdelijke aanduiding voor inhoud 6" descr="Afbeelding met wolk, tekst, hemel, dag&#10;&#10;Door AI gegenereerde inhoud is mogelijk onjuist.">
            <a:hlinkClick r:id="rId3"/>
            <a:extLst>
              <a:ext uri="{FF2B5EF4-FFF2-40B4-BE49-F238E27FC236}">
                <a16:creationId xmlns:a16="http://schemas.microsoft.com/office/drawing/2014/main" id="{39C2D40A-516D-96FE-CAFC-A7D39597F50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5196226" y="2792830"/>
            <a:ext cx="6645007" cy="2775457"/>
          </a:xfrm>
          <a:prstGeom prst="rect">
            <a:avLst/>
          </a:prstGeom>
        </p:spPr>
      </p:pic>
      <p:pic>
        <p:nvPicPr>
          <p:cNvPr id="6" name="Graphic 5" descr="Filmstrip silhouet">
            <a:extLst>
              <a:ext uri="{FF2B5EF4-FFF2-40B4-BE49-F238E27FC236}">
                <a16:creationId xmlns:a16="http://schemas.microsoft.com/office/drawing/2014/main" id="{EE2F12B2-8D7F-C9BA-3D3D-A925DB220AB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011002" y="168891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2946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B2A8323-661E-82F3-1575-82A961FB7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Duo of Trio opdracht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CD4CF8D1-1D1E-E928-CD99-7CA54602286C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838200" y="3124131"/>
            <a:ext cx="9896171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nl-NL" altLang="nl-NL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Wat raakte jou het meest?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nl-NL" altLang="nl-NL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Wat zegt dit over wat de naaste nodig had?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nl-NL" altLang="nl-NL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Wat had jij als verpleegkundige kunnen doen?</a:t>
            </a:r>
          </a:p>
        </p:txBody>
      </p:sp>
      <p:pic>
        <p:nvPicPr>
          <p:cNvPr id="7" name="Graphic 6" descr="Gebruikers silhouet">
            <a:extLst>
              <a:ext uri="{FF2B5EF4-FFF2-40B4-BE49-F238E27FC236}">
                <a16:creationId xmlns:a16="http://schemas.microsoft.com/office/drawing/2014/main" id="{DDC1C379-E1C7-E952-DF66-61FEFC3E8E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255777" y="409431"/>
            <a:ext cx="3111691" cy="3111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6194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E8188D9-DC3C-3E45-3743-097B0E6D81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Rode draad 1 </a:t>
            </a:r>
            <a:r>
              <a:rPr lang="nl-NL" b="1" dirty="0"/>
              <a:t>Zien &amp; erkenning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E0F85D3-1C88-BD7E-A0E9-D35ECA1576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>
                <a:effectLst/>
              </a:rPr>
              <a:t>Voorbeelden uit film fragment </a:t>
            </a:r>
          </a:p>
          <a:p>
            <a:pPr marL="0" indent="0">
              <a:buNone/>
            </a:pPr>
            <a:endParaRPr lang="nl-NL" dirty="0"/>
          </a:p>
          <a:p>
            <a:r>
              <a:rPr lang="nl-NL" dirty="0">
                <a:effectLst/>
              </a:rPr>
              <a:t>Vertrouwde plek kwijt</a:t>
            </a:r>
            <a:endParaRPr lang="nl-NL" dirty="0"/>
          </a:p>
          <a:p>
            <a:r>
              <a:rPr lang="nl-NL" dirty="0">
                <a:effectLst/>
              </a:rPr>
              <a:t>Kinderen die grenzen moesten bewaken</a:t>
            </a:r>
            <a:endParaRPr lang="nl-NL" dirty="0"/>
          </a:p>
          <a:p>
            <a:r>
              <a:rPr lang="nl-NL" dirty="0">
                <a:effectLst/>
              </a:rPr>
              <a:t>Bang om kritiek te geven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b="1" dirty="0">
                <a:effectLst/>
              </a:rPr>
              <a:t>Kern:</a:t>
            </a:r>
            <a:r>
              <a:rPr lang="nl-NL" dirty="0">
                <a:effectLst/>
              </a:rPr>
              <a:t> </a:t>
            </a:r>
            <a:r>
              <a:rPr lang="nl-NL" i="1" dirty="0">
                <a:effectLst/>
              </a:rPr>
              <a:t>Zie mij. Zie wat dit met mij doet.</a:t>
            </a:r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396759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6FBD09-1FA1-35A7-FE2B-DAEE734F4C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Rode draad 2 </a:t>
            </a:r>
            <a:r>
              <a:rPr lang="nl-NL" b="1" dirty="0"/>
              <a:t>Uitleg &amp; voorbereiding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ED54004-6E30-E3C4-81DD-8665B1E000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>
                <a:effectLst/>
              </a:rPr>
              <a:t>Voorbeelden uit film fragment:</a:t>
            </a:r>
          </a:p>
          <a:p>
            <a:pPr marL="0" indent="0">
              <a:buNone/>
            </a:pPr>
            <a:endParaRPr lang="nl-NL" dirty="0"/>
          </a:p>
          <a:p>
            <a:r>
              <a:rPr lang="nl-NL" dirty="0">
                <a:effectLst/>
              </a:rPr>
              <a:t>Geen uitleg over tillen of hulpmiddelen</a:t>
            </a:r>
            <a:endParaRPr lang="nl-NL" dirty="0"/>
          </a:p>
          <a:p>
            <a:r>
              <a:rPr lang="nl-NL" dirty="0">
                <a:effectLst/>
              </a:rPr>
              <a:t>Geen contact van huisarts</a:t>
            </a:r>
          </a:p>
          <a:p>
            <a:endParaRPr lang="nl-NL" dirty="0"/>
          </a:p>
          <a:p>
            <a:pPr marL="0" indent="0">
              <a:buNone/>
            </a:pPr>
            <a:r>
              <a:rPr lang="nl-NL" b="1" dirty="0">
                <a:effectLst/>
              </a:rPr>
              <a:t>Kern:</a:t>
            </a:r>
            <a:r>
              <a:rPr lang="nl-NL" dirty="0">
                <a:effectLst/>
              </a:rPr>
              <a:t> </a:t>
            </a:r>
            <a:r>
              <a:rPr lang="nl-NL" i="1" dirty="0">
                <a:effectLst/>
              </a:rPr>
              <a:t>Leg uit wat er gebeurt en wat iemand kan verwachten.</a:t>
            </a:r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034889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10EE113-27C7-C153-DA70-BCF3B401A0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Rode draad 3 </a:t>
            </a:r>
            <a:r>
              <a:rPr lang="nl-NL" b="1" dirty="0"/>
              <a:t>Aandacht &amp; menselijkheid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3E0DAC7-B583-C1C6-3CAB-0421C2B48F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>
                <a:effectLst/>
              </a:rPr>
              <a:t>Voorbeelden uit film fragment:</a:t>
            </a:r>
            <a:endParaRPr lang="nl-NL" dirty="0"/>
          </a:p>
          <a:p>
            <a:r>
              <a:rPr lang="nl-NL" dirty="0">
                <a:effectLst/>
              </a:rPr>
              <a:t>Niet aanbellen of even kloppen </a:t>
            </a:r>
            <a:endParaRPr lang="nl-NL" dirty="0"/>
          </a:p>
          <a:p>
            <a:r>
              <a:rPr lang="nl-NL" dirty="0">
                <a:effectLst/>
              </a:rPr>
              <a:t>Geen reactie van huisarts</a:t>
            </a:r>
            <a:endParaRPr lang="nl-NL" dirty="0"/>
          </a:p>
          <a:p>
            <a:r>
              <a:rPr lang="nl-NL" dirty="0">
                <a:effectLst/>
              </a:rPr>
              <a:t>Geen ruimte voor emoties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b="1" dirty="0">
                <a:effectLst/>
              </a:rPr>
              <a:t>Kern:</a:t>
            </a:r>
            <a:r>
              <a:rPr lang="nl-NL" dirty="0">
                <a:effectLst/>
              </a:rPr>
              <a:t> </a:t>
            </a:r>
            <a:r>
              <a:rPr lang="nl-NL" i="1" dirty="0">
                <a:effectLst/>
              </a:rPr>
              <a:t>Een klein gebaar maakt groot verschil.</a:t>
            </a:r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004691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C3DDD89-2701-2A5B-E152-223E4590F3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Morgen anders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AFAE618-F261-3FF9-C14A-5982762A61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nl-NL" dirty="0"/>
          </a:p>
          <a:p>
            <a:pPr marL="0" indent="0" algn="ctr">
              <a:buNone/>
            </a:pPr>
            <a:endParaRPr lang="nl-NL" dirty="0"/>
          </a:p>
          <a:p>
            <a:pPr marL="0" indent="0" algn="ctr">
              <a:buNone/>
            </a:pPr>
            <a:r>
              <a:rPr lang="nl-NL" dirty="0"/>
              <a:t>Beantwoord de volgende vraag</a:t>
            </a:r>
          </a:p>
          <a:p>
            <a:pPr marL="0" indent="0" algn="ctr">
              <a:buNone/>
            </a:pPr>
            <a:r>
              <a:rPr lang="nl-NL" b="1" dirty="0"/>
              <a:t>“Wat kan ik morgen anders doen voor een naaste?”</a:t>
            </a:r>
          </a:p>
        </p:txBody>
      </p:sp>
    </p:spTree>
    <p:extLst>
      <p:ext uri="{BB962C8B-B14F-4D97-AF65-F5344CB8AC3E}">
        <p14:creationId xmlns:p14="http://schemas.microsoft.com/office/powerpoint/2010/main" val="3952208891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915FA8C3DA0D34D952B7B13C2214042" ma:contentTypeVersion="13" ma:contentTypeDescription="Create a new document." ma:contentTypeScope="" ma:versionID="2ddfb0541a462c45cc7df5b322ca050d">
  <xsd:schema xmlns:xsd="http://www.w3.org/2001/XMLSchema" xmlns:xs="http://www.w3.org/2001/XMLSchema" xmlns:p="http://schemas.microsoft.com/office/2006/metadata/properties" xmlns:ns2="53b59e54-eb5e-427d-bd21-3e8c43afa2f7" xmlns:ns3="fd7b707b-79d2-495b-a12e-856244d53336" targetNamespace="http://schemas.microsoft.com/office/2006/metadata/properties" ma:root="true" ma:fieldsID="2f79f18657f79f11a305529ea9500121" ns2:_="" ns3:_="">
    <xsd:import namespace="53b59e54-eb5e-427d-bd21-3e8c43afa2f7"/>
    <xsd:import namespace="fd7b707b-79d2-495b-a12e-856244d5333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3b59e54-eb5e-427d-bd21-3e8c43afa2f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0752b81f-bf1e-4216-85ee-deb0f27b41a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7b707b-79d2-495b-a12e-856244d53336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d431e14-ac1b-4cb2-872f-d0deb17e3617}" ma:internalName="TaxCatchAll" ma:showField="CatchAllData" ma:web="fd7b707b-79d2-495b-a12e-856244d5333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d7b707b-79d2-495b-a12e-856244d53336" xsi:nil="true"/>
    <lcf76f155ced4ddcb4097134ff3c332f xmlns="53b59e54-eb5e-427d-bd21-3e8c43afa2f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D501EEB-B0E7-4ECB-AD3C-AE2D5E326410}"/>
</file>

<file path=customXml/itemProps2.xml><?xml version="1.0" encoding="utf-8"?>
<ds:datastoreItem xmlns:ds="http://schemas.openxmlformats.org/officeDocument/2006/customXml" ds:itemID="{F45C5622-94EB-4A56-B852-3D69A78FCEEC}"/>
</file>

<file path=customXml/itemProps3.xml><?xml version="1.0" encoding="utf-8"?>
<ds:datastoreItem xmlns:ds="http://schemas.openxmlformats.org/officeDocument/2006/customXml" ds:itemID="{431DB612-16A9-4CFD-A96D-566D685B5345}"/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350</Words>
  <Application>Microsoft Office PowerPoint</Application>
  <PresentationFormat>Breedbeeld</PresentationFormat>
  <Paragraphs>75</Paragraphs>
  <Slides>11</Slides>
  <Notes>2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11</vt:i4>
      </vt:variant>
    </vt:vector>
  </HeadingPairs>
  <TitlesOfParts>
    <vt:vector size="15" baseType="lpstr">
      <vt:lpstr>Aptos</vt:lpstr>
      <vt:lpstr>Aptos Display</vt:lpstr>
      <vt:lpstr>Arial</vt:lpstr>
      <vt:lpstr>Kantoorthema</vt:lpstr>
      <vt:lpstr>Miniles </vt:lpstr>
      <vt:lpstr>Leerdoelen </vt:lpstr>
      <vt:lpstr>Stellingen </vt:lpstr>
      <vt:lpstr>Kijk en luister </vt:lpstr>
      <vt:lpstr>Duo of Trio opdracht</vt:lpstr>
      <vt:lpstr>Rode draad 1 Zien &amp; erkenning </vt:lpstr>
      <vt:lpstr>Rode draad 2 Uitleg &amp; voorbereiding </vt:lpstr>
      <vt:lpstr>Rode draad 3 Aandacht &amp; menselijkheid</vt:lpstr>
      <vt:lpstr>Morgen anders</vt:lpstr>
      <vt:lpstr>Aandacht kost geen tijd</vt:lpstr>
      <vt:lpstr>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Schoonderwoerd-Bosmans, Mariska (DOO - LUMC)</dc:creator>
  <cp:lastModifiedBy>Tam, Marcella (RT - LUMC)</cp:lastModifiedBy>
  <cp:revision>4</cp:revision>
  <dcterms:created xsi:type="dcterms:W3CDTF">2026-06-19T13:35:05Z</dcterms:created>
  <dcterms:modified xsi:type="dcterms:W3CDTF">2026-07-02T12:42:20Z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0x0101003915FA8C3DA0D34D952B7B13C2214042</vt:lpwstr>
  </property>
</Properties>
</file>