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69" r:id="rId5"/>
    <p:sldId id="256" r:id="rId6"/>
    <p:sldId id="267" r:id="rId7"/>
    <p:sldId id="258" r:id="rId8"/>
    <p:sldId id="285" r:id="rId9"/>
    <p:sldId id="268" r:id="rId10"/>
    <p:sldId id="279" r:id="rId11"/>
    <p:sldId id="272" r:id="rId12"/>
    <p:sldId id="271" r:id="rId13"/>
    <p:sldId id="278" r:id="rId14"/>
    <p:sldId id="273" r:id="rId15"/>
    <p:sldId id="280" r:id="rId16"/>
    <p:sldId id="277" r:id="rId17"/>
    <p:sldId id="274" r:id="rId18"/>
    <p:sldId id="282" r:id="rId19"/>
    <p:sldId id="281" r:id="rId20"/>
    <p:sldId id="284" r:id="rId21"/>
    <p:sldId id="275" r:id="rId22"/>
    <p:sldId id="276" r:id="rId23"/>
    <p:sldId id="286" r:id="rId24"/>
    <p:sldId id="266" r:id="rId25"/>
  </p:sldIdLst>
  <p:sldSz cx="12192000" cy="6858000"/>
  <p:notesSz cx="6858000" cy="9144000"/>
  <p:custDataLst>
    <p:tags r:id="rId27"/>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49095D-EF5F-44BD-20B3-4EA201935ABB}" name="Roos-Marie Tummers" initials="RT" userId="S::R.Tummers@pznl.nl::b75dc4fe-929c-4f1a-ab83-b87dd7e999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B22"/>
    <a:srgbClr val="181D21"/>
    <a:srgbClr val="333537"/>
    <a:srgbClr val="3336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451290-FC2B-3A5B-1704-0605EC84082B}" v="33" dt="2024-06-18T11:23:35.45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76"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E3586E-015B-482A-BE13-36EA9A0F8864}" type="datetimeFigureOut">
              <a:rPr lang="nl-NL" smtClean="0"/>
              <a:t>19-6-2024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42FB6-E88F-410B-9A56-42BB89A2A2CE}" type="slidenum">
              <a:rPr lang="nl-NL" smtClean="0"/>
              <a:t>‹nr.›</a:t>
            </a:fld>
            <a:endParaRPr lang="nl-NL"/>
          </a:p>
        </p:txBody>
      </p:sp>
    </p:spTree>
    <p:extLst>
      <p:ext uri="{BB962C8B-B14F-4D97-AF65-F5344CB8AC3E}">
        <p14:creationId xmlns:p14="http://schemas.microsoft.com/office/powerpoint/2010/main" val="1843851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alliaweb.nl/overzichtspagina-hulpmiddelen/surprise-question-en-dubbele-surprise-questi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alliaweb.nl/getmedia/1637ff8c-ad59-4723-bc40-509df3a868b4/Meetinstrument_SPICT_NL_May2017.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alliaweb.nl/getmedia/02b81c30-d9be-4c51-83bf-deb1260ccf7b/Kwaliteitskader_web-240620.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palliaweb.nl/zorgpraktijk/kwaliteitskader-palliatieve-zorg-nederland"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nmoCJ7tr94c&amp;t=2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a:t>
            </a:fld>
            <a:endParaRPr lang="nl-NL"/>
          </a:p>
        </p:txBody>
      </p:sp>
    </p:spTree>
    <p:extLst>
      <p:ext uri="{BB962C8B-B14F-4D97-AF65-F5344CB8AC3E}">
        <p14:creationId xmlns:p14="http://schemas.microsoft.com/office/powerpoint/2010/main" val="2755074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korte toelichting door trainer &amp; inbreng deelnemers</a:t>
            </a:r>
          </a:p>
          <a:p>
            <a:endParaRPr lang="nl-NL">
              <a:cs typeface="Calibri"/>
            </a:endParaRPr>
          </a:p>
          <a:p>
            <a:r>
              <a:rPr lang="nl-NL">
                <a:cs typeface="Calibri"/>
              </a:rPr>
              <a:t>Inhoud: </a:t>
            </a:r>
            <a:br>
              <a:rPr lang="nl-NL">
                <a:cs typeface="Calibri"/>
              </a:rPr>
            </a:br>
            <a:r>
              <a:rPr lang="nl-NL">
                <a:cs typeface="Calibri"/>
              </a:rPr>
              <a:t>Het Kwaliteitskader palliatieve zorg Nederland (2017) geeft zorgverleners en zorgorganisaties een eenduidig beeld van wat verstaan wordt onder goede palliatieve zorg. Er zijn 8 essenties geformuleerd, gebaseerd op wat patiënten en naasten belangrijk vinden. Deze zijn bedoeld om het kwaliteitskader handzaam in de praktijk te brengen. </a:t>
            </a:r>
          </a:p>
          <a:p>
            <a:endParaRPr lang="nl-NL">
              <a:cs typeface="Calibri"/>
            </a:endParaRPr>
          </a:p>
          <a:p>
            <a:r>
              <a:rPr lang="nl-NL">
                <a:cs typeface="Calibri"/>
              </a:rPr>
              <a:t>Volgende dia: Surprise question</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10</a:t>
            </a:fld>
            <a:endParaRPr lang="nl-NL"/>
          </a:p>
        </p:txBody>
      </p:sp>
    </p:spTree>
    <p:extLst>
      <p:ext uri="{BB962C8B-B14F-4D97-AF65-F5344CB8AC3E}">
        <p14:creationId xmlns:p14="http://schemas.microsoft.com/office/powerpoint/2010/main" val="192683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korte toelichting door trainer</a:t>
            </a:r>
          </a:p>
          <a:p>
            <a:endParaRPr lang="nl-NL">
              <a:cs typeface="Calibri"/>
            </a:endParaRPr>
          </a:p>
          <a:p>
            <a:r>
              <a:rPr lang="nl-NL">
                <a:cs typeface="Calibri"/>
              </a:rPr>
              <a:t>Inhoud: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cs typeface="Calibri"/>
              </a:rPr>
              <a:t>Licht toe wat de surprise question inhoudt. Zijn de deelnemers bekend met de surprise question? </a:t>
            </a:r>
          </a:p>
          <a:p>
            <a:endParaRPr lang="nl-NL" i="1"/>
          </a:p>
          <a:p>
            <a:pPr marL="0" marR="0" lvl="0" indent="0" algn="l" defTabSz="914400" rtl="0" eaLnBrk="1" fontAlgn="auto" latinLnBrk="0" hangingPunct="1">
              <a:lnSpc>
                <a:spcPct val="100000"/>
              </a:lnSpc>
              <a:spcBef>
                <a:spcPts val="0"/>
              </a:spcBef>
              <a:spcAft>
                <a:spcPts val="0"/>
              </a:spcAft>
              <a:buClrTx/>
              <a:buSzTx/>
              <a:buFontTx/>
              <a:buNone/>
              <a:tabLst/>
              <a:defRPr/>
            </a:pPr>
            <a:r>
              <a:rPr lang="nl-NL" i="0"/>
              <a:t>De surprise question is een hulpmiddel om de palliatieve fase tijdig te herkennen. De vraag </a:t>
            </a:r>
            <a:r>
              <a:rPr lang="nl-NL"/>
              <a:t>'Zou het mij verbazen wanneer deze patiënt in de komende 12 maanden komt te overlijden?’ kan de zorgverlener zichzelf stellen wanneer </a:t>
            </a:r>
            <a:r>
              <a:rPr lang="nl-NL" b="0" i="0">
                <a:solidFill>
                  <a:srgbClr val="2C408B"/>
                </a:solidFill>
                <a:effectLst/>
                <a:highlight>
                  <a:srgbClr val="FFFFFF"/>
                </a:highlight>
                <a:latin typeface="century-gothic"/>
              </a:rPr>
              <a:t>de situatie van de patiënt verandert. Bijvoorbeeld bij een </a:t>
            </a:r>
            <a:r>
              <a:rPr lang="nl-NL" i="0"/>
              <a:t>nieuwe complicatie of bij toename van ziekte of kwetsbaarheid. Aanvullend kan de zorgverlener hier verder op reflecteren: hoe verwacht ik dat de situatie is over 6 maanden? Of 3 maanden?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0"/>
          </a:p>
          <a:p>
            <a:r>
              <a:rPr lang="nl-NL">
                <a:cs typeface="Calibri"/>
              </a:rPr>
              <a:t>Volgende dia: dubbele surprise question</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11</a:t>
            </a:fld>
            <a:endParaRPr lang="nl-NL"/>
          </a:p>
        </p:txBody>
      </p:sp>
    </p:spTree>
    <p:extLst>
      <p:ext uri="{BB962C8B-B14F-4D97-AF65-F5344CB8AC3E}">
        <p14:creationId xmlns:p14="http://schemas.microsoft.com/office/powerpoint/2010/main" val="1946601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korte toelichting door trainer</a:t>
            </a:r>
          </a:p>
          <a:p>
            <a:endParaRPr lang="nl-NL">
              <a:cs typeface="Calibri"/>
            </a:endParaRPr>
          </a:p>
          <a:p>
            <a:r>
              <a:rPr lang="nl-NL" dirty="0">
                <a:cs typeface="Calibri"/>
              </a:rPr>
              <a:t>Inhoud: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cs typeface="Calibri"/>
              </a:rPr>
              <a:t>Licht toe wat de dubbele surprise question inhoudt. Zie ook: </a:t>
            </a:r>
            <a:r>
              <a:rPr lang="fr-FR" dirty="0">
                <a:hlinkClick r:id="rId3"/>
              </a:rPr>
              <a:t>Surprise Question en dubbele Surprise Question (meetinstrument) - Palliaweb</a:t>
            </a:r>
            <a:endParaRPr lang="nl-NL"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cs typeface="Calibri"/>
              </a:rPr>
              <a:t>Zijn de deelnemers hiermee bekend? </a:t>
            </a:r>
          </a:p>
          <a:p>
            <a:endParaRPr lang="nl-NL" i="1"/>
          </a:p>
          <a:p>
            <a:pPr marL="0" marR="0" lvl="0" indent="0" algn="l" defTabSz="914400" rtl="0" eaLnBrk="1" fontAlgn="auto" latinLnBrk="0" hangingPunct="1">
              <a:lnSpc>
                <a:spcPct val="100000"/>
              </a:lnSpc>
              <a:spcBef>
                <a:spcPts val="0"/>
              </a:spcBef>
              <a:spcAft>
                <a:spcPts val="0"/>
              </a:spcAft>
              <a:buClrTx/>
              <a:buSzTx/>
              <a:buFontTx/>
              <a:buNone/>
              <a:tabLst/>
              <a:defRPr/>
            </a:pPr>
            <a:r>
              <a:rPr lang="nl-NL">
                <a:cs typeface="Calibri"/>
              </a:rPr>
              <a:t>Als de palliatieve fase is gemarkeerd, is dit het moment voor de arts om bij de patiënt en naasten te exploreren of zij openstaan voor een gesprek over proactieve zorgplanning. In dit gesprek worden doelen en voorkeuren voor toekomstige zorg en behandeling gezamenlijk onderzocht en geformuleerd. Ook is het van belang om deze inzichten met collega’s te bespreken en te registreren in het individueel zorgplan. Dit wordt verder behandeld in o.a. de workshops ‘Praten over de toekomst’, ‘Persoonlijk dossier’ en ‘Samen beslissen’.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i="0" dirty="0"/>
              <a:t>Markeren is niet altijd eenvoudig. De surprise question kan een hulpmiddel zijn om een idee te krijgen van de situatie, maar is niet voor elke situatie of ziektebeeld eenduidig. Als de situatie het toelaat en de patiënt staat ervoor open, dan kunnen wensen en behoeften rondom (toekomstige) palliatieve zorg ook besproken worden als je niet verwacht dat de patiënt binnen een jaar komt te overlijden.</a:t>
            </a:r>
            <a:endParaRPr lang="nl-NL" i="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0"/>
          </a:p>
          <a:p>
            <a:endParaRPr lang="nl-NL" i="1">
              <a:cs typeface="Calibri"/>
            </a:endParaRPr>
          </a:p>
          <a:p>
            <a:endParaRPr lang="nl-NL">
              <a:cs typeface="Calibri"/>
            </a:endParaRPr>
          </a:p>
          <a:p>
            <a:r>
              <a:rPr lang="nl-NL" dirty="0">
                <a:cs typeface="Calibri"/>
              </a:rPr>
              <a:t>Volgende dia: SPICT</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12</a:t>
            </a:fld>
            <a:endParaRPr lang="nl-NL"/>
          </a:p>
        </p:txBody>
      </p:sp>
    </p:spTree>
    <p:extLst>
      <p:ext uri="{BB962C8B-B14F-4D97-AF65-F5344CB8AC3E}">
        <p14:creationId xmlns:p14="http://schemas.microsoft.com/office/powerpoint/2010/main" val="515722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korte toelichting door trainer</a:t>
            </a:r>
          </a:p>
          <a:p>
            <a:endParaRPr lang="nl-NL">
              <a:cs typeface="Calibri"/>
            </a:endParaRPr>
          </a:p>
          <a:p>
            <a:r>
              <a:rPr lang="nl-NL" dirty="0">
                <a:cs typeface="Calibri"/>
              </a:rPr>
              <a:t>Inhoud: </a:t>
            </a:r>
            <a:endParaRPr lang="nl-NL" dirty="0">
              <a:ea typeface="Calibri"/>
              <a:cs typeface="Calibri"/>
            </a:endParaRPr>
          </a:p>
          <a:p>
            <a:r>
              <a:rPr lang="nl-NL" dirty="0"/>
              <a:t>Naast de 'surprise question' kan aanvullend SPICT, de ondersteunende en palliatieve zorg indicatoren-tool, gebruikt worden om patiënten als palliatief te markeren. </a:t>
            </a:r>
          </a:p>
          <a:p>
            <a:r>
              <a:rPr lang="nl-NL" dirty="0">
                <a:ea typeface="Calibri" panose="020F0502020204030204"/>
                <a:cs typeface="Calibri" panose="020F0502020204030204"/>
                <a:hlinkClick r:id="rId3"/>
              </a:rPr>
              <a:t>Link naar SPICT [Palliaweb]</a:t>
            </a:r>
            <a:endParaRPr lang="nl-NL" dirty="0">
              <a:ea typeface="Calibri" panose="020F0502020204030204"/>
              <a:cs typeface="Calibri" panose="020F0502020204030204"/>
            </a:endParaRPr>
          </a:p>
          <a:p>
            <a:endParaRPr lang="nl-NL"/>
          </a:p>
          <a:p>
            <a:r>
              <a:rPr lang="nl-NL" dirty="0"/>
              <a:t>Is SPICT bekend bij de deelnemers?	</a:t>
            </a:r>
            <a:endParaRPr lang="nl-NL" dirty="0">
              <a:ea typeface="Calibri"/>
              <a:cs typeface="Calibri"/>
            </a:endParaRPr>
          </a:p>
          <a:p>
            <a:endParaRPr lang="nl-NL">
              <a:cs typeface="Calibri"/>
            </a:endParaRPr>
          </a:p>
          <a:p>
            <a:r>
              <a:rPr lang="nl-NL" dirty="0">
                <a:cs typeface="Calibri"/>
              </a:rPr>
              <a:t>Volgende dia: Aan de slag</a:t>
            </a:r>
            <a:endParaRPr lang="nl-NL" dirty="0">
              <a:ea typeface="Calibri"/>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13</a:t>
            </a:fld>
            <a:endParaRPr lang="nl-NL"/>
          </a:p>
        </p:txBody>
      </p:sp>
    </p:spTree>
    <p:extLst>
      <p:ext uri="{BB962C8B-B14F-4D97-AF65-F5344CB8AC3E}">
        <p14:creationId xmlns:p14="http://schemas.microsoft.com/office/powerpoint/2010/main" val="3673401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uitwisselen van kennis/ideeën in groepjes aan de hand van een casus </a:t>
            </a:r>
          </a:p>
          <a:p>
            <a:endParaRPr lang="nl-NL">
              <a:cs typeface="Calibri"/>
            </a:endParaRPr>
          </a:p>
          <a:p>
            <a:r>
              <a:rPr lang="nl-NL" dirty="0">
                <a:cs typeface="Calibri"/>
              </a:rPr>
              <a:t>Inhoud: </a:t>
            </a:r>
          </a:p>
          <a:p>
            <a:r>
              <a:rPr lang="nl-NL" dirty="0">
                <a:cs typeface="Calibri"/>
              </a:rPr>
              <a:t>Licht de casus toe uit het boek ‘In gesprek over het leven en het einde’ (2023), hoofdstuk ‘Hoofdstuk 1: De palliatieve fase van de ziekte begint’.</a:t>
            </a:r>
            <a:endParaRPr lang="nl-NL" dirty="0"/>
          </a:p>
          <a:p>
            <a:pPr>
              <a:lnSpc>
                <a:spcPct val="110000"/>
              </a:lnSpc>
              <a:spcAft>
                <a:spcPts val="1200"/>
              </a:spcAft>
            </a:pPr>
            <a:endParaRPr lang="nl-NL">
              <a:cs typeface="Calibri" panose="020F0502020204030204"/>
            </a:endParaRPr>
          </a:p>
          <a:p>
            <a:pPr>
              <a:lnSpc>
                <a:spcPct val="110000"/>
              </a:lnSpc>
              <a:spcAft>
                <a:spcPts val="600"/>
              </a:spcAft>
            </a:pPr>
            <a:r>
              <a:rPr lang="nl-NL" dirty="0">
                <a:cs typeface="Calibri" panose="020F0502020204030204"/>
              </a:rPr>
              <a:t>Volgende dia: vervolg van casus</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14</a:t>
            </a:fld>
            <a:endParaRPr lang="nl-NL"/>
          </a:p>
        </p:txBody>
      </p:sp>
    </p:spTree>
    <p:extLst>
      <p:ext uri="{BB962C8B-B14F-4D97-AF65-F5344CB8AC3E}">
        <p14:creationId xmlns:p14="http://schemas.microsoft.com/office/powerpoint/2010/main" val="1580267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uitwisselen van kennis/ideeën in groepjes </a:t>
            </a:r>
          </a:p>
          <a:p>
            <a:endParaRPr lang="nl-NL">
              <a:cs typeface="Calibri"/>
            </a:endParaRPr>
          </a:p>
          <a:p>
            <a:r>
              <a:rPr lang="nl-NL" sz="1800">
                <a:cs typeface="Calibri"/>
              </a:rPr>
              <a:t>Inhoud: </a:t>
            </a:r>
          </a:p>
          <a:p>
            <a:r>
              <a:rPr lang="nl-NL" sz="1800">
                <a:cs typeface="Calibri"/>
              </a:rPr>
              <a:t>Licht de casus toe uit het boek ‘In gesprek over het leven en het einde’ (2023), hoofdstuk ‘Hoofdstuk 1: De palliatieve fase van de ziekte begint’.</a:t>
            </a:r>
            <a:endParaRPr lang="nl-NL" sz="1800"/>
          </a:p>
          <a:p>
            <a:pPr marL="0" lvl="0" indent="0">
              <a:buFont typeface="Poppins" panose="00000500000000000000" pitchFamily="2" charset="0"/>
              <a:buNone/>
            </a:pPr>
            <a:endParaRPr lang="nl-NL" sz="1800">
              <a:solidFill>
                <a:srgbClr val="1E3E85"/>
              </a:solidFill>
              <a:effectLst/>
              <a:latin typeface="Poppins" panose="00000500000000000000" pitchFamily="2" charset="0"/>
              <a:ea typeface="Calibri" panose="020F0502020204030204" pitchFamily="34" charset="0"/>
              <a:cs typeface="Times New Roman" panose="02020603050405020304" pitchFamily="18" charset="0"/>
            </a:endParaRPr>
          </a:p>
          <a:p>
            <a:pPr marL="171450" indent="-171450">
              <a:lnSpc>
                <a:spcPct val="110000"/>
              </a:lnSpc>
              <a:spcAft>
                <a:spcPts val="600"/>
              </a:spcAft>
              <a:buFont typeface="Arial"/>
              <a:buChar char="•"/>
            </a:pPr>
            <a:endParaRPr lang="nl-NL">
              <a:cs typeface="Calibri"/>
            </a:endParaRPr>
          </a:p>
          <a:p>
            <a:pPr>
              <a:lnSpc>
                <a:spcPct val="110000"/>
              </a:lnSpc>
              <a:spcAft>
                <a:spcPts val="600"/>
              </a:spcAft>
            </a:pPr>
            <a:r>
              <a:rPr lang="nl-NL">
                <a:cs typeface="Calibri"/>
              </a:rPr>
              <a:t>Volgende dia: Aan de slag</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15</a:t>
            </a:fld>
            <a:endParaRPr lang="nl-NL"/>
          </a:p>
        </p:txBody>
      </p:sp>
    </p:spTree>
    <p:extLst>
      <p:ext uri="{BB962C8B-B14F-4D97-AF65-F5344CB8AC3E}">
        <p14:creationId xmlns:p14="http://schemas.microsoft.com/office/powerpoint/2010/main" val="3735224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uitwisselen van kennis/ideeën in groepjes </a:t>
            </a:r>
            <a:endParaRPr lang="nl-NL">
              <a:cs typeface="Calibri"/>
            </a:endParaRPr>
          </a:p>
          <a:p>
            <a:endParaRPr lang="nl-NL">
              <a:cs typeface="Calibri"/>
            </a:endParaRPr>
          </a:p>
          <a:p>
            <a:r>
              <a:rPr lang="nl-NL" dirty="0">
                <a:cs typeface="Calibri"/>
              </a:rPr>
              <a:t>Inhoud: </a:t>
            </a:r>
            <a:endParaRPr lang="nl-NL" dirty="0"/>
          </a:p>
          <a:p>
            <a:pPr>
              <a:lnSpc>
                <a:spcPct val="110000"/>
              </a:lnSpc>
              <a:spcAft>
                <a:spcPts val="1200"/>
              </a:spcAft>
            </a:pPr>
            <a:r>
              <a:rPr lang="nl-NL" dirty="0"/>
              <a:t>Bespreek in groepjes van 3 à 4 personen de volgende vragen: </a:t>
            </a:r>
            <a:endParaRPr lang="nl-NL" dirty="0">
              <a:cs typeface="Calibri" panose="020F0502020204030204"/>
            </a:endParaRPr>
          </a:p>
          <a:p>
            <a:pPr marL="342900" indent="-342900">
              <a:spcAft>
                <a:spcPts val="1200"/>
              </a:spcAft>
              <a:buAutoNum type="arabicPeriod"/>
            </a:pPr>
            <a:r>
              <a:rPr lang="nl-NL" sz="1800" dirty="0"/>
              <a:t>Waarom is tijdig markeren van de palliatieve fase belangrijk: </a:t>
            </a:r>
            <a:endParaRPr lang="nl-NL" sz="1800" dirty="0">
              <a:cs typeface="Calibri"/>
            </a:endParaRPr>
          </a:p>
          <a:p>
            <a:pPr marL="630555" lvl="1" indent="-342900">
              <a:spcAft>
                <a:spcPts val="1200"/>
              </a:spcAft>
              <a:buFont typeface="+mj-lt"/>
              <a:buAutoNum type="alphaLcParenR"/>
            </a:pPr>
            <a:r>
              <a:rPr lang="nl-NL" sz="1800" dirty="0"/>
              <a:t>Welke meerwaarde heeft dit voor de patiënt en diens naasten?</a:t>
            </a:r>
            <a:endParaRPr lang="nl-NL" sz="1800" dirty="0">
              <a:cs typeface="Calibri"/>
            </a:endParaRPr>
          </a:p>
          <a:p>
            <a:pPr marL="630555" lvl="1" indent="-342900">
              <a:spcAft>
                <a:spcPts val="1200"/>
              </a:spcAft>
              <a:buFont typeface="+mj-lt"/>
              <a:buAutoNum type="alphaLcParenR"/>
            </a:pPr>
            <a:r>
              <a:rPr lang="nl-NL" sz="1800" dirty="0"/>
              <a:t>En wat brengt het jou als zorgverlener?</a:t>
            </a:r>
            <a:endParaRPr lang="nl-NL" sz="1800" dirty="0">
              <a:cs typeface="Calibri"/>
            </a:endParaRPr>
          </a:p>
          <a:p>
            <a:pPr marL="288000" lvl="1" indent="0">
              <a:spcAft>
                <a:spcPts val="1200"/>
              </a:spcAft>
              <a:buNone/>
            </a:pPr>
            <a:endParaRPr lang="nl-NL" sz="1800"/>
          </a:p>
          <a:p>
            <a:pPr marL="342900" indent="-342900">
              <a:spcAft>
                <a:spcPts val="1200"/>
              </a:spcAft>
              <a:buAutoNum type="arabicPeriod"/>
            </a:pPr>
            <a:r>
              <a:rPr lang="nl-NL" sz="1800" dirty="0"/>
              <a:t>Wat vind je van de markering in de casus: </a:t>
            </a:r>
            <a:endParaRPr lang="nl-NL" sz="1800" dirty="0">
              <a:cs typeface="Calibri"/>
            </a:endParaRPr>
          </a:p>
          <a:p>
            <a:pPr marL="630555" lvl="1" indent="-342900">
              <a:spcAft>
                <a:spcPts val="1200"/>
              </a:spcAft>
              <a:buAutoNum type="alphaLcParenR"/>
            </a:pPr>
            <a:r>
              <a:rPr lang="nl-NL" sz="1800" dirty="0"/>
              <a:t>Is daar op het juiste moment (tijdig) gemarkeerd? </a:t>
            </a:r>
            <a:endParaRPr lang="nl-NL" sz="1800" dirty="0">
              <a:cs typeface="Calibri"/>
            </a:endParaRPr>
          </a:p>
          <a:p>
            <a:pPr marL="630555" lvl="1" indent="-342900">
              <a:spcAft>
                <a:spcPts val="1200"/>
              </a:spcAft>
              <a:buFont typeface="+mj-lt"/>
              <a:buAutoNum type="alphaLcParenR"/>
            </a:pPr>
            <a:r>
              <a:rPr lang="nl-NL" sz="1800" dirty="0"/>
              <a:t>Kun je ook ‘te vroeg’ zijn?</a:t>
            </a:r>
            <a:endParaRPr lang="nl-NL" sz="1800" dirty="0">
              <a:cs typeface="Calibri"/>
            </a:endParaRPr>
          </a:p>
          <a:p>
            <a:pPr marL="630555" lvl="1" indent="-342900">
              <a:spcAft>
                <a:spcPts val="1200"/>
              </a:spcAft>
              <a:buFont typeface="+mj-lt"/>
              <a:buAutoNum type="alphaLcParenR"/>
            </a:pPr>
            <a:r>
              <a:rPr lang="nl-NL" sz="1800" dirty="0"/>
              <a:t>Op welke manier had markering eerder plaats kunnen vinden? Wat was de meerwaarde daarvan geweest?</a:t>
            </a:r>
            <a:endParaRPr lang="nl-NL" sz="1800" dirty="0">
              <a:cs typeface="Calibri"/>
            </a:endParaRPr>
          </a:p>
          <a:p>
            <a:pPr marL="0" indent="0">
              <a:lnSpc>
                <a:spcPct val="110000"/>
              </a:lnSpc>
              <a:spcAft>
                <a:spcPts val="1200"/>
              </a:spcAft>
              <a:buNone/>
            </a:pPr>
            <a:endParaRPr lang="nl-NL">
              <a:cs typeface="Calibri" panose="020F0502020204030204"/>
            </a:endParaRPr>
          </a:p>
          <a:p>
            <a:pPr marL="0" marR="0" lvl="0" indent="0" algn="l" defTabSz="914400" rtl="0" eaLnBrk="1" fontAlgn="auto" latinLnBrk="0" hangingPunct="1">
              <a:lnSpc>
                <a:spcPct val="110000"/>
              </a:lnSpc>
              <a:spcBef>
                <a:spcPts val="0"/>
              </a:spcBef>
              <a:spcAft>
                <a:spcPts val="600"/>
              </a:spcAft>
              <a:buClrTx/>
              <a:buSzTx/>
              <a:buFontTx/>
              <a:buNone/>
              <a:tabLst/>
              <a:defRPr/>
            </a:pPr>
            <a:r>
              <a:rPr lang="nl-NL" dirty="0"/>
              <a:t>Deelnemers kunnen de vragen beantwoorden vanuit verschillende invalshoeken:</a:t>
            </a:r>
            <a:endParaRPr lang="en-US" dirty="0"/>
          </a:p>
          <a:p>
            <a:pPr marL="342900" lvl="0" indent="-342900">
              <a:buFont typeface="Poppins" panose="00000500000000000000" pitchFamily="2" charset="0"/>
              <a:buChar char="•"/>
            </a:pPr>
            <a:r>
              <a:rPr lang="nl-NL"/>
              <a:t>Analytisch</a:t>
            </a:r>
          </a:p>
          <a:p>
            <a:pPr marL="342900" lvl="0" indent="-342900">
              <a:buFont typeface="Poppins" panose="00000500000000000000" pitchFamily="2" charset="0"/>
              <a:buChar char="•"/>
            </a:pPr>
            <a:r>
              <a:rPr lang="nl-NL"/>
              <a:t>Positief</a:t>
            </a:r>
          </a:p>
          <a:p>
            <a:pPr marL="342900" lvl="0" indent="-342900">
              <a:buFont typeface="Poppins" panose="00000500000000000000" pitchFamily="2" charset="0"/>
              <a:buChar char="•"/>
            </a:pPr>
            <a:r>
              <a:rPr lang="nl-NL"/>
              <a:t>Gevoelsmatig</a:t>
            </a:r>
          </a:p>
          <a:p>
            <a:pPr marL="0" lvl="0" indent="0">
              <a:buFont typeface="Poppins" panose="00000500000000000000" pitchFamily="2" charset="0"/>
              <a:buNone/>
            </a:pPr>
            <a:endParaRPr lang="nl-NL" sz="1800">
              <a:solidFill>
                <a:srgbClr val="1E3E85"/>
              </a:solidFill>
              <a:effectLst/>
              <a:latin typeface="Poppins" panose="00000500000000000000" pitchFamily="2" charset="0"/>
              <a:ea typeface="Calibri" panose="020F0502020204030204" pitchFamily="34" charset="0"/>
              <a:cs typeface="Times New Roman" panose="02020603050405020304" pitchFamily="18" charset="0"/>
            </a:endParaRPr>
          </a:p>
          <a:p>
            <a:pPr marL="0" lvl="0" indent="0">
              <a:buFont typeface="Poppins" panose="00000500000000000000" pitchFamily="2" charset="0"/>
              <a:buNone/>
            </a:pPr>
            <a:r>
              <a:rPr lang="nl-NL" sz="1800" dirty="0"/>
              <a:t>Gebruik hierbij als basis 3 van de denkhoeden van </a:t>
            </a:r>
            <a:r>
              <a:rPr lang="nl-NL" sz="1800" dirty="0" err="1">
                <a:cs typeface="Calibri"/>
              </a:rPr>
              <a:t>Bono</a:t>
            </a:r>
            <a:r>
              <a:rPr lang="nl-NL" sz="1800" dirty="0">
                <a:cs typeface="Calibri"/>
              </a:rPr>
              <a:t> (https://www.zesdenkhoeden.nl/</a:t>
            </a:r>
            <a:r>
              <a:rPr lang="nl-NL" sz="1800" dirty="0"/>
              <a:t>)</a:t>
            </a:r>
            <a:endParaRPr lang="nl-NL" sz="1800" dirty="0">
              <a:solidFill>
                <a:srgbClr val="1E3E85"/>
              </a:solidFill>
              <a:effectLst/>
              <a:latin typeface="Poppins" panose="00000500000000000000" pitchFamily="2" charset="0"/>
              <a:ea typeface="Calibri" panose="020F0502020204030204" pitchFamily="34" charset="0"/>
              <a:cs typeface="Times New Roman" panose="02020603050405020304" pitchFamily="18" charset="0"/>
            </a:endParaRPr>
          </a:p>
          <a:p>
            <a:pPr marL="171450" indent="-171450">
              <a:lnSpc>
                <a:spcPct val="110000"/>
              </a:lnSpc>
              <a:spcAft>
                <a:spcPts val="600"/>
              </a:spcAft>
              <a:buFont typeface="Arial"/>
              <a:buChar char="•"/>
            </a:pPr>
            <a:endParaRPr lang="nl-NL">
              <a:cs typeface="Calibri"/>
            </a:endParaRPr>
          </a:p>
          <a:p>
            <a:pPr>
              <a:lnSpc>
                <a:spcPct val="110000"/>
              </a:lnSpc>
              <a:spcAft>
                <a:spcPts val="600"/>
              </a:spcAft>
            </a:pPr>
            <a:r>
              <a:rPr lang="nl-NL" dirty="0">
                <a:cs typeface="Calibri"/>
              </a:rPr>
              <a:t>Volgende dia: Reflecteren op eigen handelen</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16</a:t>
            </a:fld>
            <a:endParaRPr lang="nl-NL"/>
          </a:p>
        </p:txBody>
      </p:sp>
    </p:spTree>
    <p:extLst>
      <p:ext uri="{BB962C8B-B14F-4D97-AF65-F5344CB8AC3E}">
        <p14:creationId xmlns:p14="http://schemas.microsoft.com/office/powerpoint/2010/main" val="1248008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uitwisselen van kennis/ideeën in groepjes </a:t>
            </a:r>
          </a:p>
          <a:p>
            <a:endParaRPr lang="nl-NL">
              <a:cs typeface="Calibri"/>
            </a:endParaRPr>
          </a:p>
          <a:p>
            <a:r>
              <a:rPr lang="nl-NL">
                <a:cs typeface="Calibri"/>
              </a:rPr>
              <a:t>Inhoud: </a:t>
            </a:r>
            <a:endParaRPr lang="nl-NL"/>
          </a:p>
          <a:p>
            <a:pPr>
              <a:lnSpc>
                <a:spcPct val="110000"/>
              </a:lnSpc>
              <a:spcAft>
                <a:spcPts val="1200"/>
              </a:spcAft>
            </a:pPr>
            <a:r>
              <a:rPr lang="nl-NL"/>
              <a:t>Bespreek in groepjes van 3 à 4 personen de volgende vragen: </a:t>
            </a:r>
            <a:endParaRPr lang="nl-NL">
              <a:cs typeface="Calibri" panose="020F0502020204030204"/>
            </a:endParaRPr>
          </a:p>
          <a:p>
            <a:pPr marL="342900" indent="-342900">
              <a:spcAft>
                <a:spcPts val="1200"/>
              </a:spcAft>
              <a:buAutoNum type="arabicPeriod"/>
            </a:pPr>
            <a:r>
              <a:rPr lang="nl-NL" sz="1800"/>
              <a:t>Waarom is tijdig markeren van de palliatieve fase belangrijk: </a:t>
            </a:r>
          </a:p>
          <a:p>
            <a:pPr marL="630900" lvl="1" indent="-342900">
              <a:spcAft>
                <a:spcPts val="1200"/>
              </a:spcAft>
              <a:buFont typeface="+mj-lt"/>
              <a:buAutoNum type="alphaLcParenR"/>
            </a:pPr>
            <a:r>
              <a:rPr lang="nl-NL" sz="1800"/>
              <a:t>Welke meerwaarde heeft dit voor de patiënt en diens naasten?</a:t>
            </a:r>
          </a:p>
          <a:p>
            <a:pPr marL="630900" lvl="1" indent="-342900">
              <a:spcAft>
                <a:spcPts val="1200"/>
              </a:spcAft>
              <a:buFont typeface="+mj-lt"/>
              <a:buAutoNum type="alphaLcParenR"/>
            </a:pPr>
            <a:r>
              <a:rPr lang="nl-NL" sz="1800"/>
              <a:t>En wat brengt het jou als zorgverlener?</a:t>
            </a:r>
          </a:p>
          <a:p>
            <a:pPr marL="288000" lvl="1" indent="0">
              <a:spcAft>
                <a:spcPts val="1200"/>
              </a:spcAft>
              <a:buNone/>
            </a:pPr>
            <a:endParaRPr lang="nl-NL" sz="1800"/>
          </a:p>
          <a:p>
            <a:pPr marL="342900" indent="-342900">
              <a:spcAft>
                <a:spcPts val="1200"/>
              </a:spcAft>
              <a:buAutoNum type="arabicPeriod"/>
            </a:pPr>
            <a:r>
              <a:rPr lang="nl-NL" sz="1800"/>
              <a:t>Wat vind je van de markering in de casus: </a:t>
            </a:r>
          </a:p>
          <a:p>
            <a:pPr marL="630900" lvl="1" indent="-342900">
              <a:spcAft>
                <a:spcPts val="1200"/>
              </a:spcAft>
              <a:buAutoNum type="alphaLcParenR"/>
            </a:pPr>
            <a:r>
              <a:rPr lang="nl-NL" sz="1800"/>
              <a:t>Is daar op het juiste moment (tijdig) gemarkeerd? </a:t>
            </a:r>
          </a:p>
          <a:p>
            <a:pPr marL="630900" lvl="1" indent="-342900">
              <a:spcAft>
                <a:spcPts val="1200"/>
              </a:spcAft>
              <a:buFont typeface="+mj-lt"/>
              <a:buAutoNum type="alphaLcParenR"/>
            </a:pPr>
            <a:r>
              <a:rPr lang="nl-NL" sz="1800"/>
              <a:t>Kun je ook ‘te vroeg’ zijn?</a:t>
            </a:r>
          </a:p>
          <a:p>
            <a:pPr marL="630900" lvl="1" indent="-342900">
              <a:spcAft>
                <a:spcPts val="1200"/>
              </a:spcAft>
              <a:buFont typeface="+mj-lt"/>
              <a:buAutoNum type="alphaLcParenR"/>
            </a:pPr>
            <a:r>
              <a:rPr lang="nl-NL" sz="1800"/>
              <a:t>Op welke manier had markering eerder plaats kunnen vinden? Wat was de meerwaarde daarvan geweest?</a:t>
            </a:r>
          </a:p>
          <a:p>
            <a:pPr marL="0" indent="0">
              <a:lnSpc>
                <a:spcPct val="110000"/>
              </a:lnSpc>
              <a:spcAft>
                <a:spcPts val="1200"/>
              </a:spcAft>
              <a:buNone/>
            </a:pPr>
            <a:endParaRPr lang="nl-NL">
              <a:cs typeface="Calibri" panose="020F0502020204030204"/>
            </a:endParaRPr>
          </a:p>
          <a:p>
            <a:pPr marL="0" indent="0">
              <a:lnSpc>
                <a:spcPct val="110000"/>
              </a:lnSpc>
              <a:spcAft>
                <a:spcPts val="1200"/>
              </a:spcAft>
              <a:buNone/>
            </a:pPr>
            <a:endParaRPr lang="nl-NL">
              <a:cs typeface="Calibri" panose="020F0502020204030204"/>
            </a:endParaRPr>
          </a:p>
          <a:p>
            <a:pPr marL="0" marR="0" lvl="0" indent="0" algn="l" defTabSz="914400" rtl="0" eaLnBrk="1" fontAlgn="auto" latinLnBrk="0" hangingPunct="1">
              <a:lnSpc>
                <a:spcPct val="110000"/>
              </a:lnSpc>
              <a:spcBef>
                <a:spcPts val="0"/>
              </a:spcBef>
              <a:spcAft>
                <a:spcPts val="600"/>
              </a:spcAft>
              <a:buClrTx/>
              <a:buSzTx/>
              <a:buFontTx/>
              <a:buNone/>
              <a:tabLst/>
              <a:defRPr/>
            </a:pPr>
            <a:r>
              <a:rPr lang="nl-NL"/>
              <a:t>Deelnemers kunnen de vragen beantwoorden vanuit verschillende invalshoeken:</a:t>
            </a:r>
            <a:endParaRPr lang="en-US"/>
          </a:p>
          <a:p>
            <a:pPr marL="342900" lvl="0" indent="-342900">
              <a:buFont typeface="Poppins" panose="00000500000000000000" pitchFamily="2" charset="0"/>
              <a:buChar char="•"/>
            </a:pPr>
            <a:r>
              <a:rPr lang="nl-NL" sz="1800">
                <a:solidFill>
                  <a:srgbClr val="1E3E85"/>
                </a:solidFill>
                <a:effectLst/>
                <a:latin typeface="Poppins" panose="00000500000000000000" pitchFamily="2" charset="0"/>
                <a:ea typeface="Calibri" panose="020F0502020204030204" pitchFamily="34" charset="0"/>
                <a:cs typeface="Times New Roman" panose="02020603050405020304" pitchFamily="18" charset="0"/>
              </a:rPr>
              <a:t>Analytisch</a:t>
            </a:r>
          </a:p>
          <a:p>
            <a:pPr marL="342900" lvl="0" indent="-342900">
              <a:buFont typeface="Poppins" panose="00000500000000000000" pitchFamily="2" charset="0"/>
              <a:buChar char="•"/>
            </a:pPr>
            <a:r>
              <a:rPr lang="nl-NL" sz="1800">
                <a:solidFill>
                  <a:srgbClr val="1E3E85"/>
                </a:solidFill>
                <a:effectLst/>
                <a:latin typeface="Poppins" panose="00000500000000000000" pitchFamily="2" charset="0"/>
                <a:ea typeface="Calibri" panose="020F0502020204030204" pitchFamily="34" charset="0"/>
                <a:cs typeface="Times New Roman" panose="02020603050405020304" pitchFamily="18" charset="0"/>
              </a:rPr>
              <a:t>Positief</a:t>
            </a:r>
          </a:p>
          <a:p>
            <a:pPr marL="342900" lvl="0" indent="-342900">
              <a:buFont typeface="Poppins" panose="00000500000000000000" pitchFamily="2" charset="0"/>
              <a:buChar char="•"/>
            </a:pPr>
            <a:r>
              <a:rPr lang="nl-NL" sz="1800">
                <a:solidFill>
                  <a:srgbClr val="1E3E85"/>
                </a:solidFill>
                <a:effectLst/>
                <a:latin typeface="Poppins" panose="00000500000000000000" pitchFamily="2" charset="0"/>
                <a:ea typeface="Calibri" panose="020F0502020204030204" pitchFamily="34" charset="0"/>
                <a:cs typeface="Times New Roman" panose="02020603050405020304" pitchFamily="18" charset="0"/>
              </a:rPr>
              <a:t>Gevoelsmatig</a:t>
            </a:r>
          </a:p>
          <a:p>
            <a:pPr marL="0" lvl="0" indent="0">
              <a:buFont typeface="Poppins" panose="00000500000000000000" pitchFamily="2" charset="0"/>
              <a:buNone/>
            </a:pPr>
            <a:endParaRPr lang="nl-NL" sz="1800">
              <a:solidFill>
                <a:srgbClr val="1E3E85"/>
              </a:solidFill>
              <a:effectLst/>
              <a:latin typeface="Poppins" panose="00000500000000000000" pitchFamily="2" charset="0"/>
              <a:ea typeface="Calibri" panose="020F0502020204030204" pitchFamily="34" charset="0"/>
              <a:cs typeface="Times New Roman" panose="02020603050405020304" pitchFamily="18" charset="0"/>
            </a:endParaRPr>
          </a:p>
          <a:p>
            <a:pPr marL="0" lvl="0" indent="0">
              <a:buFont typeface="Poppins" panose="00000500000000000000" pitchFamily="2" charset="0"/>
              <a:buNone/>
            </a:pPr>
            <a:r>
              <a:rPr lang="nl-NL" sz="1800"/>
              <a:t>Gebruik hierbij als basis 3 van de denkhoeden van </a:t>
            </a:r>
            <a:r>
              <a:rPr lang="nl-NL" sz="1800" err="1">
                <a:cs typeface="Calibri"/>
              </a:rPr>
              <a:t>Bono</a:t>
            </a:r>
            <a:r>
              <a:rPr lang="nl-NL" sz="1800">
                <a:cs typeface="Calibri"/>
              </a:rPr>
              <a:t> (https://www.zesdenkhoeden.nl/</a:t>
            </a:r>
            <a:r>
              <a:rPr lang="nl-NL" sz="1800"/>
              <a:t>)</a:t>
            </a:r>
            <a:endParaRPr lang="nl-NL" sz="1800">
              <a:solidFill>
                <a:srgbClr val="1E3E85"/>
              </a:solidFill>
              <a:effectLst/>
              <a:latin typeface="Poppins" panose="00000500000000000000" pitchFamily="2" charset="0"/>
              <a:ea typeface="Calibri" panose="020F0502020204030204" pitchFamily="34" charset="0"/>
              <a:cs typeface="Times New Roman" panose="02020603050405020304" pitchFamily="18" charset="0"/>
            </a:endParaRPr>
          </a:p>
          <a:p>
            <a:pPr marL="171450" indent="-171450">
              <a:lnSpc>
                <a:spcPct val="110000"/>
              </a:lnSpc>
              <a:spcAft>
                <a:spcPts val="600"/>
              </a:spcAft>
              <a:buFont typeface="Arial"/>
              <a:buChar char="•"/>
            </a:pPr>
            <a:endParaRPr lang="nl-NL">
              <a:cs typeface="Calibri"/>
            </a:endParaRPr>
          </a:p>
          <a:p>
            <a:pPr>
              <a:lnSpc>
                <a:spcPct val="110000"/>
              </a:lnSpc>
              <a:spcAft>
                <a:spcPts val="600"/>
              </a:spcAft>
            </a:pPr>
            <a:r>
              <a:rPr lang="nl-NL">
                <a:cs typeface="Calibri"/>
              </a:rPr>
              <a:t>Volgende dia: Reflecteren op eigen handelen</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17</a:t>
            </a:fld>
            <a:endParaRPr lang="nl-NL"/>
          </a:p>
        </p:txBody>
      </p:sp>
    </p:spTree>
    <p:extLst>
      <p:ext uri="{BB962C8B-B14F-4D97-AF65-F5344CB8AC3E}">
        <p14:creationId xmlns:p14="http://schemas.microsoft.com/office/powerpoint/2010/main" val="1427907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spcAft>
                <a:spcPts val="600"/>
              </a:spcAft>
            </a:pPr>
            <a:r>
              <a:rPr lang="nl-NL" dirty="0"/>
              <a:t>Werkvorm: groepsgesprek</a:t>
            </a:r>
          </a:p>
          <a:p>
            <a:pPr>
              <a:lnSpc>
                <a:spcPct val="110000"/>
              </a:lnSpc>
              <a:spcAft>
                <a:spcPts val="600"/>
              </a:spcAft>
            </a:pPr>
            <a:endParaRPr lang="nl-NL">
              <a:cs typeface="Calibri" panose="020F0502020204030204"/>
            </a:endParaRPr>
          </a:p>
          <a:p>
            <a:pPr>
              <a:lnSpc>
                <a:spcPct val="110000"/>
              </a:lnSpc>
              <a:spcAft>
                <a:spcPts val="600"/>
              </a:spcAft>
            </a:pPr>
            <a:r>
              <a:rPr lang="nl-NL" dirty="0">
                <a:cs typeface="Calibri" panose="020F0502020204030204"/>
              </a:rPr>
              <a:t>Inhoud:</a:t>
            </a:r>
          </a:p>
          <a:p>
            <a:pPr>
              <a:lnSpc>
                <a:spcPct val="110000"/>
              </a:lnSpc>
              <a:spcAft>
                <a:spcPts val="600"/>
              </a:spcAft>
            </a:pPr>
            <a:r>
              <a:rPr lang="nl-NL" dirty="0"/>
              <a:t>Ga in kleine groepjes met elkaar in gesprek aan de hand van de volgende reflectievragen. Deelnemers kunnen ook zelf vragen aandragen. </a:t>
            </a:r>
            <a:endParaRPr lang="nl-NL" dirty="0">
              <a:cs typeface="Calibri"/>
            </a:endParaRPr>
          </a:p>
          <a:p>
            <a:pPr>
              <a:lnSpc>
                <a:spcPct val="110000"/>
              </a:lnSpc>
              <a:spcAft>
                <a:spcPts val="600"/>
              </a:spcAft>
            </a:pPr>
            <a:endParaRPr lang="en-US"/>
          </a:p>
          <a:p>
            <a:pPr>
              <a:lnSpc>
                <a:spcPct val="110000"/>
              </a:lnSpc>
              <a:spcAft>
                <a:spcPts val="600"/>
              </a:spcAft>
            </a:pPr>
            <a:r>
              <a:rPr lang="en-US" dirty="0" err="1">
                <a:cs typeface="Calibri"/>
              </a:rPr>
              <a:t>Voorbeelden</a:t>
            </a:r>
            <a:r>
              <a:rPr lang="en-US" dirty="0">
                <a:cs typeface="Calibri"/>
              </a:rPr>
              <a:t> van </a:t>
            </a:r>
            <a:r>
              <a:rPr lang="en-US" dirty="0" err="1">
                <a:cs typeface="Calibri"/>
              </a:rPr>
              <a:t>reflectievragen</a:t>
            </a:r>
            <a:r>
              <a:rPr lang="en-US" dirty="0">
                <a:cs typeface="Calibri"/>
              </a:rPr>
              <a:t>:</a:t>
            </a:r>
          </a:p>
          <a:p>
            <a:pPr>
              <a:lnSpc>
                <a:spcPct val="110000"/>
              </a:lnSpc>
              <a:spcAft>
                <a:spcPts val="600"/>
              </a:spcAft>
            </a:pPr>
            <a:endParaRPr lang="en-US" dirty="0">
              <a:cs typeface="Calibri"/>
            </a:endParaRPr>
          </a:p>
          <a:p>
            <a:pPr marL="171450" indent="-171450">
              <a:lnSpc>
                <a:spcPct val="110000"/>
              </a:lnSpc>
              <a:spcAft>
                <a:spcPts val="600"/>
              </a:spcAft>
              <a:buFont typeface="Arial"/>
              <a:buChar char="•"/>
            </a:pPr>
            <a:r>
              <a:rPr lang="nl-NL" dirty="0">
                <a:cs typeface="Calibri"/>
              </a:rPr>
              <a:t>Hoe maak jij het begin van de palliatieve fase bespreekbaar met de patiënt en diens naasten?</a:t>
            </a:r>
          </a:p>
          <a:p>
            <a:pPr marL="171450" indent="-171450">
              <a:lnSpc>
                <a:spcPct val="110000"/>
              </a:lnSpc>
              <a:spcAft>
                <a:spcPts val="600"/>
              </a:spcAft>
              <a:buFont typeface="Arial"/>
              <a:buChar char="•"/>
            </a:pPr>
            <a:r>
              <a:rPr lang="nl-NL" dirty="0">
                <a:cs typeface="Calibri"/>
              </a:rPr>
              <a:t>Wat is voor jou een aanleiding om jezelf de surprise question te stellen?</a:t>
            </a:r>
          </a:p>
          <a:p>
            <a:pPr marL="171450" indent="-171450">
              <a:lnSpc>
                <a:spcPct val="110000"/>
              </a:lnSpc>
              <a:spcAft>
                <a:spcPts val="600"/>
              </a:spcAft>
              <a:buFont typeface="Arial"/>
              <a:buChar char="•"/>
            </a:pPr>
            <a:r>
              <a:rPr lang="nl-NL" dirty="0">
                <a:cs typeface="Calibri"/>
              </a:rPr>
              <a:t>Wat is een signaal dat je tijdiger kan markeren en welke mogelijkheden zie je om dit te doen? </a:t>
            </a:r>
          </a:p>
          <a:p>
            <a:pPr marL="171450" indent="-171450">
              <a:lnSpc>
                <a:spcPct val="110000"/>
              </a:lnSpc>
              <a:spcAft>
                <a:spcPts val="600"/>
              </a:spcAft>
              <a:buFont typeface="Arial"/>
              <a:buChar char="•"/>
            </a:pPr>
            <a:r>
              <a:rPr lang="nl-NL" dirty="0">
                <a:cs typeface="Calibri"/>
              </a:rPr>
              <a:t>Vind je dat het begin van de palliatieve fase altijd moet worden besproken met de naasten? Hoe ga je ermee om als een patiënt dit niet wil?</a:t>
            </a:r>
          </a:p>
          <a:p>
            <a:pPr marL="171450" indent="-171450">
              <a:lnSpc>
                <a:spcPct val="110000"/>
              </a:lnSpc>
              <a:spcAft>
                <a:spcPts val="600"/>
              </a:spcAft>
              <a:buFont typeface="Arial"/>
              <a:buChar char="•"/>
            </a:pPr>
            <a:r>
              <a:rPr lang="nl-NL" dirty="0">
                <a:cs typeface="Calibri"/>
              </a:rPr>
              <a:t>Wat kan markering lastig maken; heb je een voorbeeld van een eigen ervaring waarin je dit lastig vond? Bijvoorbeeld bij bepaalde ziektebeelden? </a:t>
            </a:r>
          </a:p>
          <a:p>
            <a:pPr marL="0" indent="0">
              <a:lnSpc>
                <a:spcPct val="110000"/>
              </a:lnSpc>
              <a:spcAft>
                <a:spcPts val="600"/>
              </a:spcAft>
              <a:buFont typeface="Arial"/>
              <a:buNone/>
            </a:pPr>
            <a:endParaRPr lang="nl-NL">
              <a:cs typeface="Calibri"/>
            </a:endParaRPr>
          </a:p>
          <a:p>
            <a:pPr>
              <a:lnSpc>
                <a:spcPct val="110000"/>
              </a:lnSpc>
              <a:spcAft>
                <a:spcPts val="600"/>
              </a:spcAft>
            </a:pPr>
            <a:r>
              <a:rPr lang="nl-NL" dirty="0">
                <a:cs typeface="Calibri"/>
              </a:rPr>
              <a:t>Volgende dia: Plenaire terugkoppeling</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18</a:t>
            </a:fld>
            <a:endParaRPr lang="nl-NL"/>
          </a:p>
        </p:txBody>
      </p:sp>
    </p:spTree>
    <p:extLst>
      <p:ext uri="{BB962C8B-B14F-4D97-AF65-F5344CB8AC3E}">
        <p14:creationId xmlns:p14="http://schemas.microsoft.com/office/powerpoint/2010/main" val="3400042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trainer vraagt terugkoppeling van deelnemers. Bijvoorbeeld 1 persoon per groepje koppelt plenair terug. Of elke deelnemer geeft in 1 zin een terugkoppeling over het belangrijkste inzicht</a:t>
            </a:r>
          </a:p>
          <a:p>
            <a:endParaRPr lang="nl-NL">
              <a:cs typeface="Calibri"/>
            </a:endParaRPr>
          </a:p>
          <a:p>
            <a:r>
              <a:rPr lang="nl-NL" dirty="0">
                <a:cs typeface="Calibri"/>
              </a:rPr>
              <a:t>Inhoud: Bespreek plenair de inzichten die de deelnemers hebben opgedaan. Waar zijn ze achter gekomen? Wat zal je de volgende keer anders aanpakken? </a:t>
            </a:r>
            <a:endParaRPr lang="nl-NL" dirty="0">
              <a:ea typeface="Calibri"/>
              <a:cs typeface="Calibri"/>
            </a:endParaRPr>
          </a:p>
          <a:p>
            <a:endParaRPr lang="nl-NL">
              <a:cs typeface="Calibri"/>
            </a:endParaRPr>
          </a:p>
          <a:p>
            <a:r>
              <a:rPr lang="nl-NL" dirty="0">
                <a:cs typeface="Calibri"/>
              </a:rPr>
              <a:t>Zijn er nog vragen die niet aan de orde zijn gekomen? Kan iedereen zo verder? </a:t>
            </a:r>
            <a:endParaRPr lang="nl-NL" dirty="0">
              <a:ea typeface="Calibri"/>
              <a:cs typeface="Calibri"/>
            </a:endParaRPr>
          </a:p>
          <a:p>
            <a:endParaRPr lang="nl-NL">
              <a:cs typeface="Calibri"/>
            </a:endParaRPr>
          </a:p>
          <a:p>
            <a:r>
              <a:rPr lang="nl-NL" dirty="0">
                <a:cs typeface="Calibri"/>
              </a:rPr>
              <a:t>Ga ten slotte nog in op de </a:t>
            </a:r>
            <a:r>
              <a:rPr lang="nl-NL" u="sng" dirty="0">
                <a:cs typeface="Calibri"/>
              </a:rPr>
              <a:t>leerdoelen</a:t>
            </a:r>
            <a:r>
              <a:rPr lang="nl-NL" dirty="0">
                <a:cs typeface="Calibri"/>
              </a:rPr>
              <a:t> die aan het begin van de workshop voorbij zijn gekomen. Zijn deze behaald? Bijvoorbeeld met de stoplichtmethode groen (geheel bereikt), oranje (gedeeltelijk bereikt), rood (niet bereikt). Deelnemers kunnen een kaartje opsteken om dit aan te geven. Of met cijfers (1 tot 5), aantal vingers opsteken in hoeverre de leerdoelen zijn bereikt.</a:t>
            </a:r>
          </a:p>
          <a:p>
            <a:endParaRPr lang="nl-NL">
              <a:cs typeface="Calibri"/>
            </a:endParaRPr>
          </a:p>
          <a:p>
            <a:r>
              <a:rPr lang="nl-NL" dirty="0">
                <a:cs typeface="Calibri"/>
              </a:rPr>
              <a:t>Volgende dia: Meer informatie</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19</a:t>
            </a:fld>
            <a:endParaRPr lang="nl-NL"/>
          </a:p>
        </p:txBody>
      </p:sp>
    </p:spTree>
    <p:extLst>
      <p:ext uri="{BB962C8B-B14F-4D97-AF65-F5344CB8AC3E}">
        <p14:creationId xmlns:p14="http://schemas.microsoft.com/office/powerpoint/2010/main" val="1781410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err="1">
                <a:cs typeface="Calibri"/>
              </a:rPr>
              <a:t>Openingsdia</a:t>
            </a:r>
            <a:endParaRPr lang="nl-NL">
              <a:cs typeface="Calibri"/>
            </a:endParaRPr>
          </a:p>
          <a:p>
            <a:endParaRPr lang="nl-NL">
              <a:cs typeface="Calibri"/>
            </a:endParaRPr>
          </a:p>
          <a:p>
            <a:r>
              <a:rPr lang="nl-NL">
                <a:cs typeface="Calibri"/>
              </a:rPr>
              <a:t>Volgende dia: Inleiding</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2</a:t>
            </a:fld>
            <a:endParaRPr lang="nl-NL"/>
          </a:p>
        </p:txBody>
      </p:sp>
    </p:spTree>
    <p:extLst>
      <p:ext uri="{BB962C8B-B14F-4D97-AF65-F5344CB8AC3E}">
        <p14:creationId xmlns:p14="http://schemas.microsoft.com/office/powerpoint/2010/main" val="1799567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korte toelichting door de trainer </a:t>
            </a:r>
          </a:p>
          <a:p>
            <a:endParaRPr lang="nl-NL" dirty="0">
              <a:ea typeface="Calibri" panose="020F0502020204030204"/>
              <a:cs typeface="Calibri" panose="020F0502020204030204"/>
            </a:endParaRPr>
          </a:p>
          <a:p>
            <a:r>
              <a:rPr lang="nl-NL" dirty="0">
                <a:ea typeface="Calibri" panose="020F0502020204030204"/>
                <a:cs typeface="Calibri" panose="020F0502020204030204"/>
              </a:rPr>
              <a:t>Meer informatie is te vinden via deze links. </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20</a:t>
            </a:fld>
            <a:endParaRPr lang="nl-NL"/>
          </a:p>
        </p:txBody>
      </p:sp>
    </p:spTree>
    <p:extLst>
      <p:ext uri="{BB962C8B-B14F-4D97-AF65-F5344CB8AC3E}">
        <p14:creationId xmlns:p14="http://schemas.microsoft.com/office/powerpoint/2010/main" val="1652287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kort toelichten</a:t>
            </a: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a:cs typeface="Calibri"/>
              </a:rPr>
              <a:t>Inhoud: In deze workshop gaan we aan de slag met het thema </a:t>
            </a:r>
            <a:r>
              <a:rPr lang="nl-NL"/>
              <a:t>Markering. Markering </a:t>
            </a:r>
            <a:r>
              <a:rPr lang="nl-NL" sz="1800" b="0" i="0">
                <a:solidFill>
                  <a:srgbClr val="000000"/>
                </a:solidFill>
                <a:effectLst/>
                <a:latin typeface="Calibri" panose="020F0502020204030204" pitchFamily="34" charset="0"/>
              </a:rPr>
              <a:t>is één van de acht essenties van het </a:t>
            </a:r>
            <a:r>
              <a:rPr lang="nl-NL" sz="1800">
                <a:hlinkClick r:id="rId3"/>
              </a:rPr>
              <a:t>Kwaliteitskader palliatieve zorg Nederland</a:t>
            </a:r>
            <a:r>
              <a:rPr lang="nl-NL" sz="1800"/>
              <a:t> (zie </a:t>
            </a:r>
            <a:r>
              <a:rPr lang="nl-NL" sz="2800">
                <a:hlinkClick r:id="rId4"/>
              </a:rPr>
              <a:t>Kwaliteitskader palliatieve zorg Nederland – Palliaweb</a:t>
            </a:r>
            <a:r>
              <a:rPr lang="nl-NL" sz="2800"/>
              <a:t>)</a:t>
            </a:r>
            <a:endParaRPr lang="nl-NL" sz="1800"/>
          </a:p>
          <a:p>
            <a:pPr marL="0" marR="0" lvl="0" indent="0" algn="l" defTabSz="914400" rtl="0" eaLnBrk="1" fontAlgn="auto" latinLnBrk="0" hangingPunct="1">
              <a:lnSpc>
                <a:spcPct val="100000"/>
              </a:lnSpc>
              <a:spcBef>
                <a:spcPts val="0"/>
              </a:spcBef>
              <a:spcAft>
                <a:spcPts val="0"/>
              </a:spcAft>
              <a:buClrTx/>
              <a:buSzTx/>
              <a:buFontTx/>
              <a:buNone/>
              <a:tabLst/>
              <a:defRPr/>
            </a:pPr>
            <a:endParaRPr lang="nl-NL">
              <a:cs typeface="Calibri"/>
            </a:endParaRPr>
          </a:p>
          <a:p>
            <a:r>
              <a:rPr lang="nl-NL">
                <a:cs typeface="Calibri"/>
              </a:rPr>
              <a:t>Achtergrond: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Aanvullend op het boek ‘In gesprek over leven en het einde’ en de bijbehorende podcastreeks, zijn acht workshops ontwikkeld. De workshops zijn gekoppeld aan de acht essenties van het Kwaliteitskader palliatieve zorg Nederland. Het Kwaliteitskader geeft zorgverleners en zorgorganisaties een eenduidig beeld van wat verstaan wordt onder goede palliatieve zorg en helpt bij het ontwikkelen van beleid op dit gebied. In iedere workshop staat één essentie uit het Kwaliteitskader centraal.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cs typeface="Calibri"/>
            </a:endParaRPr>
          </a:p>
          <a:p>
            <a:r>
              <a:rPr lang="nl-NL"/>
              <a:t>Het doel van deze workshops haakt aan de doelstelling van het Kwaliteitskader, namelijk het verbeteren van de palliatieve zorgverlening vanuit de beleving van de patiënt en zijn naaste(n). </a:t>
            </a:r>
            <a:r>
              <a:rPr lang="nl-NL">
                <a:cs typeface="Calibri"/>
              </a:rPr>
              <a:t>Iedereen welkom heten; kort voorstel rondje indien nodig. </a:t>
            </a:r>
          </a:p>
          <a:p>
            <a:endParaRPr lang="nl-NL">
              <a:cs typeface="Calibri"/>
            </a:endParaRPr>
          </a:p>
          <a:p>
            <a:r>
              <a:rPr lang="nl-NL">
                <a:cs typeface="Calibri"/>
              </a:rPr>
              <a:t>Volgende dia: Programma</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3</a:t>
            </a:fld>
            <a:endParaRPr lang="nl-NL"/>
          </a:p>
        </p:txBody>
      </p:sp>
    </p:spTree>
    <p:extLst>
      <p:ext uri="{BB962C8B-B14F-4D97-AF65-F5344CB8AC3E}">
        <p14:creationId xmlns:p14="http://schemas.microsoft.com/office/powerpoint/2010/main" val="373354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Werkvorm: korte toelichting door trainer</a:t>
            </a:r>
            <a:endParaRPr lang="en-US"/>
          </a:p>
          <a:p>
            <a:r>
              <a:rPr lang="nl-NL">
                <a:cs typeface="Calibri"/>
              </a:rPr>
              <a:t>Inhoud: Bespreek wat we deze workshop allemaal gaan doen. Deze workshop gaat dus in op de essentie Markering. Jullie krijgen eerst inhoudelijke uitleg, dan gaan jullie zelf aan de slag en ten slotte zullen we reflecteren op ons eigen handelen</a:t>
            </a:r>
          </a:p>
          <a:p>
            <a:endParaRPr lang="nl-NL"/>
          </a:p>
          <a:p>
            <a:r>
              <a:rPr lang="nl-NL"/>
              <a:t>Volgende dia: Leerdoelen</a:t>
            </a:r>
            <a:endParaRPr lang="nl-NL">
              <a:cs typeface="Calibri" panose="020F0502020204030204"/>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4</a:t>
            </a:fld>
            <a:endParaRPr lang="nl-NL"/>
          </a:p>
        </p:txBody>
      </p:sp>
    </p:spTree>
    <p:extLst>
      <p:ext uri="{BB962C8B-B14F-4D97-AF65-F5344CB8AC3E}">
        <p14:creationId xmlns:p14="http://schemas.microsoft.com/office/powerpoint/2010/main" val="1536568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Werkvorm: korte toelichting door trainer &amp; inbreng van deelnemers</a:t>
            </a:r>
            <a:endParaRPr lang="en-US"/>
          </a:p>
          <a:p>
            <a:r>
              <a:rPr lang="nl-NL">
                <a:cs typeface="Calibri"/>
              </a:rPr>
              <a:t>Inhoud: De leerdoelen hangen samen met de programmaonderdelen. De deelnemers hebben ter voorbereiding leerpunten opgeschreven voor deze workshop. Komen deze overeen met de genoemde leerdoelen? Zijn er nog aanvullende leerdoelen, wensen of vragen?</a:t>
            </a:r>
          </a:p>
          <a:p>
            <a:endParaRPr lang="nl-NL"/>
          </a:p>
          <a:p>
            <a:r>
              <a:rPr lang="nl-NL"/>
              <a:t>Volgende dia: Animatie Markering</a:t>
            </a:r>
            <a:endParaRPr lang="nl-NL">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5</a:t>
            </a:fld>
            <a:endParaRPr lang="nl-NL"/>
          </a:p>
        </p:txBody>
      </p:sp>
    </p:spTree>
    <p:extLst>
      <p:ext uri="{BB962C8B-B14F-4D97-AF65-F5344CB8AC3E}">
        <p14:creationId xmlns:p14="http://schemas.microsoft.com/office/powerpoint/2010/main" val="3508797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Werkvorm: korte toelichting door trainer &amp; inbreng van deelnemers</a:t>
            </a:r>
            <a:endParaRPr lang="en-US"/>
          </a:p>
          <a:p>
            <a:r>
              <a:rPr lang="nl-NL">
                <a:cs typeface="Calibri"/>
              </a:rPr>
              <a:t>Inhoud: De leerdoelen hangen samen met de programmaonderdelen. De deelnemers hebben ter voorbereiding leerpunten opgeschreven voor deze workshop. Komen deze overeen met de genoemde leerdoelen? Zijn er nog aanvullende leerdoelen, wensen of vragen?</a:t>
            </a:r>
          </a:p>
          <a:p>
            <a:endParaRPr lang="nl-NL"/>
          </a:p>
          <a:p>
            <a:r>
              <a:rPr lang="nl-NL"/>
              <a:t>Volgende dia: Animatie Markering</a:t>
            </a:r>
            <a:endParaRPr lang="nl-NL">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6</a:t>
            </a:fld>
            <a:endParaRPr lang="nl-NL"/>
          </a:p>
        </p:txBody>
      </p:sp>
    </p:spTree>
    <p:extLst>
      <p:ext uri="{BB962C8B-B14F-4D97-AF65-F5344CB8AC3E}">
        <p14:creationId xmlns:p14="http://schemas.microsoft.com/office/powerpoint/2010/main" val="4031956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inbreng deelnemers</a:t>
            </a:r>
          </a:p>
          <a:p>
            <a:pPr>
              <a:lnSpc>
                <a:spcPct val="110000"/>
              </a:lnSpc>
            </a:pPr>
            <a:r>
              <a:rPr lang="nl-NL">
                <a:cs typeface="Calibri"/>
              </a:rPr>
              <a:t>Inhoud: </a:t>
            </a:r>
          </a:p>
          <a:p>
            <a:pPr>
              <a:lnSpc>
                <a:spcPct val="110000"/>
              </a:lnSpc>
            </a:pPr>
            <a:r>
              <a:rPr lang="nl-NL" i="0">
                <a:cs typeface="Calibri"/>
              </a:rPr>
              <a:t>Deelnemers denken elk voor zich na over wat zij verstaan onder markering. Deelnemers bespreken dit vervolgens kort (5-10 min), bijvoorbeeld in tweetallen.</a:t>
            </a:r>
            <a:endParaRPr lang="nl-NL" i="0"/>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7</a:t>
            </a:fld>
            <a:endParaRPr lang="nl-NL"/>
          </a:p>
        </p:txBody>
      </p:sp>
    </p:spTree>
    <p:extLst>
      <p:ext uri="{BB962C8B-B14F-4D97-AF65-F5344CB8AC3E}">
        <p14:creationId xmlns:p14="http://schemas.microsoft.com/office/powerpoint/2010/main" val="1666158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panose="020F0502020204030204"/>
              </a:rPr>
              <a:t>Werkvorm: animatie markering tonen door trainer</a:t>
            </a:r>
          </a:p>
          <a:p>
            <a:r>
              <a:rPr lang="nl-NL">
                <a:cs typeface="Calibri" panose="020F0502020204030204"/>
              </a:rPr>
              <a:t>Inhoud: De animatie geeft een korte samenvatting van markering.</a:t>
            </a:r>
          </a:p>
          <a:p>
            <a:endParaRPr lang="nl-NL">
              <a:cs typeface="Calibri" panose="020F0502020204030204"/>
            </a:endParaRPr>
          </a:p>
          <a:p>
            <a:r>
              <a:rPr lang="nl-NL" sz="1200" u="sng">
                <a:hlinkClick r:id="rId3"/>
              </a:rPr>
              <a:t>https://www.youtube.com/watch?v=nmoCJ7tr94c&amp;t=2s</a:t>
            </a:r>
            <a:endParaRPr lang="nl-NL" sz="1200" u="sng"/>
          </a:p>
          <a:p>
            <a:endParaRPr lang="nl-NL">
              <a:cs typeface="Calibri" panose="020F0502020204030204"/>
            </a:endParaRPr>
          </a:p>
          <a:p>
            <a:r>
              <a:rPr lang="nl-NL">
                <a:cs typeface="Calibri" panose="020F0502020204030204"/>
              </a:rPr>
              <a:t>Volgende dia: Essentie Markering</a:t>
            </a:r>
          </a:p>
          <a:p>
            <a:endParaRPr lang="nl-NL">
              <a:cs typeface="Calibri" panose="020F0502020204030204"/>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8</a:t>
            </a:fld>
            <a:endParaRPr lang="nl-NL"/>
          </a:p>
        </p:txBody>
      </p:sp>
    </p:spTree>
    <p:extLst>
      <p:ext uri="{BB962C8B-B14F-4D97-AF65-F5344CB8AC3E}">
        <p14:creationId xmlns:p14="http://schemas.microsoft.com/office/powerpoint/2010/main" val="8125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korte toelichting door trainer</a:t>
            </a:r>
          </a:p>
          <a:p>
            <a:pPr>
              <a:lnSpc>
                <a:spcPct val="110000"/>
              </a:lnSpc>
            </a:pPr>
            <a:r>
              <a:rPr lang="nl-NL">
                <a:cs typeface="Calibri"/>
              </a:rPr>
              <a:t>Inhoud: </a:t>
            </a:r>
            <a:endParaRPr lang="nl-NL" i="1"/>
          </a:p>
          <a:p>
            <a:pPr>
              <a:lnSpc>
                <a:spcPct val="110000"/>
              </a:lnSpc>
            </a:pPr>
            <a:r>
              <a:rPr lang="nl-NL" i="1"/>
              <a:t>Om tijdig de waarden, wensen en behoeften van patiënten te kennen en te kunnen starten met proactieve palliatieve zorg, is het belangrijk patiënten die een verhoogde kans hebben om achteruit te gaan en te overlijden </a:t>
            </a:r>
            <a:r>
              <a:rPr lang="nl-NL" b="1" i="1"/>
              <a:t>als palliatief te markeren</a:t>
            </a:r>
            <a:r>
              <a:rPr lang="nl-NL" i="1"/>
              <a:t>. Dit is belangrijk om de kwaliteit van leven en sterven te optimaliseren. Markering is een van de 8 essenties van het Kwaliteitskader Palliatieve Zorg Nederland.</a:t>
            </a:r>
            <a:endParaRPr lang="nl-NL" i="1">
              <a:cs typeface="Calibri"/>
            </a:endParaRPr>
          </a:p>
          <a:p>
            <a:pPr>
              <a:lnSpc>
                <a:spcPct val="110000"/>
              </a:lnSpc>
            </a:pPr>
            <a:endParaRPr lang="nl-NL">
              <a:cs typeface="Calibri"/>
            </a:endParaRPr>
          </a:p>
          <a:p>
            <a:pPr>
              <a:lnSpc>
                <a:spcPct val="110000"/>
              </a:lnSpc>
            </a:pPr>
            <a:r>
              <a:rPr lang="nl-NL">
                <a:cs typeface="Calibri"/>
              </a:rPr>
              <a:t>Geef met behulp van bovenstaande tekst aan wat markering in de palliatieve fase inhoud. Licht ook de koppeling met het Kwaliteitskader toe. Begrijpt iedereen wat markering in de palliatieve fase inhoudt? </a:t>
            </a:r>
            <a:endParaRPr lang="nl-NL"/>
          </a:p>
          <a:p>
            <a:endParaRPr lang="nl-NL">
              <a:cs typeface="Calibri"/>
            </a:endParaRPr>
          </a:p>
          <a:p>
            <a:r>
              <a:rPr lang="nl-NL">
                <a:cs typeface="Calibri"/>
              </a:rPr>
              <a:t>Volgende dia: Kwaliteitskader</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9</a:t>
            </a:fld>
            <a:endParaRPr lang="nl-NL"/>
          </a:p>
        </p:txBody>
      </p:sp>
    </p:spTree>
    <p:extLst>
      <p:ext uri="{BB962C8B-B14F-4D97-AF65-F5344CB8AC3E}">
        <p14:creationId xmlns:p14="http://schemas.microsoft.com/office/powerpoint/2010/main" val="3472588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bg1"/>
        </a:solidFill>
        <a:effectLst/>
      </p:bgPr>
    </p:bg>
    <p:spTree>
      <p:nvGrpSpPr>
        <p:cNvPr id="1" name=""/>
        <p:cNvGrpSpPr/>
        <p:nvPr/>
      </p:nvGrpSpPr>
      <p:grpSpPr>
        <a:xfrm>
          <a:off x="0" y="0"/>
          <a:ext cx="0" cy="0"/>
          <a:chOff x="0" y="0"/>
          <a:chExt cx="0" cy="0"/>
        </a:xfrm>
      </p:grpSpPr>
      <p:sp>
        <p:nvSpPr>
          <p:cNvPr id="14" name="Vrije vorm 7">
            <a:extLst>
              <a:ext uri="{FF2B5EF4-FFF2-40B4-BE49-F238E27FC236}">
                <a16:creationId xmlns:a16="http://schemas.microsoft.com/office/drawing/2014/main" id="{054C250C-7014-6A30-B0DF-2332284BC4BC}"/>
              </a:ext>
            </a:extLst>
          </p:cNvPr>
          <p:cNvSpPr/>
          <p:nvPr userDrawn="1"/>
        </p:nvSpPr>
        <p:spPr>
          <a:xfrm>
            <a:off x="381245" y="2440"/>
            <a:ext cx="11810756" cy="58292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2257" y="21600"/>
                </a:lnTo>
                <a:cubicBezTo>
                  <a:pt x="1011" y="21600"/>
                  <a:pt x="0" y="19553"/>
                  <a:pt x="0" y="17028"/>
                </a:cubicBezTo>
                <a:lnTo>
                  <a:pt x="0" y="0"/>
                </a:lnTo>
                <a:lnTo>
                  <a:pt x="21600" y="0"/>
                </a:lnTo>
                <a:close/>
              </a:path>
            </a:pathLst>
          </a:custGeom>
          <a:solidFill>
            <a:schemeClr val="accent4"/>
          </a:solidFill>
          <a:ln w="12700">
            <a:miter lim="400000"/>
          </a:ln>
        </p:spPr>
        <p:txBody>
          <a:bodyPr lIns="22860" rIns="22860" anchor="ctr"/>
          <a:lstStyle/>
          <a:p>
            <a:pPr algn="l" defTabSz="457200">
              <a:defRPr sz="1800">
                <a:solidFill>
                  <a:srgbClr val="000000"/>
                </a:solidFill>
                <a:latin typeface="Calibri"/>
                <a:ea typeface="Calibri"/>
                <a:cs typeface="Calibri"/>
                <a:sym typeface="Calibri"/>
              </a:defRPr>
            </a:pPr>
            <a:endParaRPr sz="900"/>
          </a:p>
        </p:txBody>
      </p:sp>
      <p:sp>
        <p:nvSpPr>
          <p:cNvPr id="10" name="Vrije vorm 8">
            <a:extLst>
              <a:ext uri="{FF2B5EF4-FFF2-40B4-BE49-F238E27FC236}">
                <a16:creationId xmlns:a16="http://schemas.microsoft.com/office/drawing/2014/main" id="{E53B6219-9DE8-577C-BFDB-EBAD7F1E4892}"/>
              </a:ext>
            </a:extLst>
          </p:cNvPr>
          <p:cNvSpPr/>
          <p:nvPr userDrawn="1">
            <p:custDataLst>
              <p:tags r:id="rId1"/>
            </p:custDataLst>
          </p:nvPr>
        </p:nvSpPr>
        <p:spPr>
          <a:xfrm>
            <a:off x="0" y="0"/>
            <a:ext cx="756000" cy="115009"/>
          </a:xfrm>
          <a:prstGeom prst="rect">
            <a:avLst/>
          </a:prstGeom>
          <a:solidFill>
            <a:srgbClr val="183395"/>
          </a:solidFill>
          <a:ln w="12700">
            <a:noFill/>
            <a:miter lim="400000"/>
          </a:ln>
        </p:spPr>
        <p:txBody>
          <a:bodyPr lIns="22860" rIns="22860" anchor="ctr"/>
          <a:lstStyle/>
          <a:p>
            <a:pPr algn="l" defTabSz="457200">
              <a:defRPr sz="1800">
                <a:solidFill>
                  <a:srgbClr val="000000"/>
                </a:solidFill>
                <a:latin typeface="Calibri"/>
                <a:ea typeface="Calibri"/>
                <a:cs typeface="Calibri"/>
                <a:sym typeface="Calibri"/>
              </a:defRPr>
            </a:pPr>
            <a:endParaRPr sz="900"/>
          </a:p>
        </p:txBody>
      </p:sp>
      <p:sp>
        <p:nvSpPr>
          <p:cNvPr id="11" name="Vrije vorm 8">
            <a:extLst>
              <a:ext uri="{FF2B5EF4-FFF2-40B4-BE49-F238E27FC236}">
                <a16:creationId xmlns:a16="http://schemas.microsoft.com/office/drawing/2014/main" id="{3BE3DC18-A2BE-9C81-238F-CCB02E367227}"/>
              </a:ext>
            </a:extLst>
          </p:cNvPr>
          <p:cNvSpPr/>
          <p:nvPr userDrawn="1">
            <p:custDataLst>
              <p:tags r:id="rId2"/>
            </p:custDataLst>
          </p:nvPr>
        </p:nvSpPr>
        <p:spPr>
          <a:xfrm>
            <a:off x="698742" y="6746901"/>
            <a:ext cx="1510251" cy="115009"/>
          </a:xfrm>
          <a:prstGeom prst="rect">
            <a:avLst/>
          </a:prstGeom>
          <a:solidFill>
            <a:srgbClr val="183395"/>
          </a:solidFill>
          <a:ln w="12700">
            <a:noFill/>
            <a:miter lim="400000"/>
          </a:ln>
        </p:spPr>
        <p:txBody>
          <a:bodyPr lIns="22860" rIns="22860" anchor="ctr"/>
          <a:lstStyle/>
          <a:p>
            <a:pPr algn="l" defTabSz="457200">
              <a:defRPr sz="1800">
                <a:solidFill>
                  <a:srgbClr val="000000"/>
                </a:solidFill>
                <a:latin typeface="Calibri"/>
                <a:ea typeface="Calibri"/>
                <a:cs typeface="Calibri"/>
                <a:sym typeface="Calibri"/>
              </a:defRPr>
            </a:pPr>
            <a:endParaRPr sz="900"/>
          </a:p>
        </p:txBody>
      </p:sp>
      <p:pic>
        <p:nvPicPr>
          <p:cNvPr id="4" name="Logo" descr="Afbeelding met Lettertype, Graphics, tekst, schermopname&#10;&#10;Automatisch gegenereerde beschrijving">
            <a:extLst>
              <a:ext uri="{FF2B5EF4-FFF2-40B4-BE49-F238E27FC236}">
                <a16:creationId xmlns:a16="http://schemas.microsoft.com/office/drawing/2014/main" id="{7973E4B5-C9D5-B7F8-25D6-CC1CAFA036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56086" y="5951081"/>
            <a:ext cx="1512000" cy="788821"/>
          </a:xfrm>
          <a:prstGeom prst="rect">
            <a:avLst/>
          </a:prstGeom>
        </p:spPr>
      </p:pic>
      <p:sp>
        <p:nvSpPr>
          <p:cNvPr id="13" name="Ondertitel 2">
            <a:extLst>
              <a:ext uri="{FF2B5EF4-FFF2-40B4-BE49-F238E27FC236}">
                <a16:creationId xmlns:a16="http://schemas.microsoft.com/office/drawing/2014/main" id="{83F28492-FB42-A5AD-697B-5468696E072E}"/>
              </a:ext>
            </a:extLst>
          </p:cNvPr>
          <p:cNvSpPr>
            <a:spLocks noGrp="1"/>
          </p:cNvSpPr>
          <p:nvPr>
            <p:ph type="subTitle" idx="1"/>
          </p:nvPr>
        </p:nvSpPr>
        <p:spPr>
          <a:xfrm>
            <a:off x="1053388" y="3621028"/>
            <a:ext cx="10085223" cy="1655762"/>
          </a:xfrm>
        </p:spPr>
        <p:txBody>
          <a:bodyPr/>
          <a:lstStyle>
            <a:lvl1pPr marL="0" indent="0" algn="l">
              <a:lnSpc>
                <a:spcPct val="100000"/>
              </a:lnSpc>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2" name="Titel 1">
            <a:extLst>
              <a:ext uri="{FF2B5EF4-FFF2-40B4-BE49-F238E27FC236}">
                <a16:creationId xmlns:a16="http://schemas.microsoft.com/office/drawing/2014/main" id="{D018ABB9-BA44-D19F-17EE-BD03141CA8E6}"/>
              </a:ext>
            </a:extLst>
          </p:cNvPr>
          <p:cNvSpPr>
            <a:spLocks noGrp="1"/>
          </p:cNvSpPr>
          <p:nvPr>
            <p:ph type="ctrTitle"/>
          </p:nvPr>
        </p:nvSpPr>
        <p:spPr>
          <a:xfrm>
            <a:off x="1053389" y="1268413"/>
            <a:ext cx="10085223" cy="2433080"/>
          </a:xfrm>
        </p:spPr>
        <p:txBody>
          <a:bodyPr anchor="b"/>
          <a:lstStyle>
            <a:lvl1pPr algn="l">
              <a:lnSpc>
                <a:spcPct val="70000"/>
              </a:lnSpc>
              <a:defRPr sz="7500" i="0">
                <a:solidFill>
                  <a:schemeClr val="tx1"/>
                </a:solidFill>
                <a:latin typeface="Poppins Light" panose="00000400000000000000" pitchFamily="2" charset="0"/>
                <a:cs typeface="Poppins Light" panose="00000400000000000000" pitchFamily="2" charset="0"/>
              </a:defRPr>
            </a:lvl1pPr>
          </a:lstStyle>
          <a:p>
            <a:r>
              <a:rPr lang="nl-NL"/>
              <a:t>Klik om stijl te bewerken</a:t>
            </a:r>
            <a:endParaRPr lang="en-US"/>
          </a:p>
        </p:txBody>
      </p:sp>
      <p:sp>
        <p:nvSpPr>
          <p:cNvPr id="26" name="Tijdelijke aanduiding voor voettekst 25">
            <a:extLst>
              <a:ext uri="{FF2B5EF4-FFF2-40B4-BE49-F238E27FC236}">
                <a16:creationId xmlns:a16="http://schemas.microsoft.com/office/drawing/2014/main" id="{78770E8A-6015-B683-ACD1-15F796C98B12}"/>
              </a:ext>
            </a:extLst>
          </p:cNvPr>
          <p:cNvSpPr>
            <a:spLocks noGrp="1"/>
          </p:cNvSpPr>
          <p:nvPr>
            <p:ph type="ftr" sz="quarter" idx="11"/>
          </p:nvPr>
        </p:nvSpPr>
        <p:spPr>
          <a:xfrm>
            <a:off x="698742" y="6234413"/>
            <a:ext cx="5397257" cy="123111"/>
          </a:xfrm>
        </p:spPr>
        <p:txBody>
          <a:bodyPr/>
          <a:lstStyle/>
          <a:p>
            <a:r>
              <a:rPr lang="nl-NL"/>
              <a:t>Invoegen &gt; Kop en voettekst</a:t>
            </a:r>
          </a:p>
        </p:txBody>
      </p:sp>
      <p:sp>
        <p:nvSpPr>
          <p:cNvPr id="27" name="Tijdelijke aanduiding voor dianummer 26">
            <a:extLst>
              <a:ext uri="{FF2B5EF4-FFF2-40B4-BE49-F238E27FC236}">
                <a16:creationId xmlns:a16="http://schemas.microsoft.com/office/drawing/2014/main" id="{5624A65A-E61D-FD0D-2356-EF75DA69FA2E}"/>
              </a:ext>
            </a:extLst>
          </p:cNvPr>
          <p:cNvSpPr>
            <a:spLocks noGrp="1"/>
          </p:cNvSpPr>
          <p:nvPr>
            <p:ph type="sldNum" sz="quarter" idx="12"/>
          </p:nvPr>
        </p:nvSpPr>
        <p:spPr>
          <a:xfrm>
            <a:off x="10843683" y="7020000"/>
            <a:ext cx="652991" cy="123111"/>
          </a:xfrm>
        </p:spPr>
        <p:txBody>
          <a:bodyPr/>
          <a:lstStyle/>
          <a:p>
            <a:fld id="{5EAD46FD-55B7-4B35-9571-DF03CD73F6D9}" type="slidenum">
              <a:rPr lang="nl-NL" smtClean="0"/>
              <a:pPr/>
              <a:t>‹nr.›</a:t>
            </a:fld>
            <a:endParaRPr lang="nl-NL"/>
          </a:p>
        </p:txBody>
      </p:sp>
    </p:spTree>
    <p:extLst>
      <p:ext uri="{BB962C8B-B14F-4D97-AF65-F5344CB8AC3E}">
        <p14:creationId xmlns:p14="http://schemas.microsoft.com/office/powerpoint/2010/main" val="2380891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4CA72D-F405-9503-A6C3-C5D91D8B459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596F8C6-5628-97C5-9380-6CA559F27979}"/>
              </a:ext>
            </a:extLst>
          </p:cNvPr>
          <p:cNvSpPr>
            <a:spLocks noGrp="1"/>
          </p:cNvSpPr>
          <p:nvPr>
            <p:ph sz="half" idx="1"/>
          </p:nvPr>
        </p:nvSpPr>
        <p:spPr>
          <a:xfrm>
            <a:off x="698742" y="1268413"/>
            <a:ext cx="5217258" cy="45624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B9AEEE2-59C7-389F-AD5B-DE83BEAC14FB}"/>
              </a:ext>
            </a:extLst>
          </p:cNvPr>
          <p:cNvSpPr>
            <a:spLocks noGrp="1"/>
          </p:cNvSpPr>
          <p:nvPr>
            <p:ph sz="half" idx="2"/>
          </p:nvPr>
        </p:nvSpPr>
        <p:spPr>
          <a:xfrm>
            <a:off x="6276000" y="1268413"/>
            <a:ext cx="5217258" cy="456247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a:extLst>
              <a:ext uri="{FF2B5EF4-FFF2-40B4-BE49-F238E27FC236}">
                <a16:creationId xmlns:a16="http://schemas.microsoft.com/office/drawing/2014/main" id="{9FD448EE-6A49-A60D-69A8-378A19E8E9C7}"/>
              </a:ext>
            </a:extLst>
          </p:cNvPr>
          <p:cNvSpPr>
            <a:spLocks noGrp="1"/>
          </p:cNvSpPr>
          <p:nvPr>
            <p:ph type="ftr" sz="quarter" idx="11"/>
          </p:nvPr>
        </p:nvSpPr>
        <p:spPr/>
        <p:txBody>
          <a:bodyPr/>
          <a:lstStyle/>
          <a:p>
            <a:r>
              <a:rPr lang="nl-NL"/>
              <a:t>Invoegen &gt; Kop en voettekst</a:t>
            </a:r>
          </a:p>
        </p:txBody>
      </p:sp>
      <p:sp>
        <p:nvSpPr>
          <p:cNvPr id="7" name="Tijdelijke aanduiding voor dianummer 6">
            <a:extLst>
              <a:ext uri="{FF2B5EF4-FFF2-40B4-BE49-F238E27FC236}">
                <a16:creationId xmlns:a16="http://schemas.microsoft.com/office/drawing/2014/main" id="{AAB3CAFD-CBBF-C9FF-EC35-7E357A943F87}"/>
              </a:ext>
            </a:extLst>
          </p:cNvPr>
          <p:cNvSpPr>
            <a:spLocks noGrp="1"/>
          </p:cNvSpPr>
          <p:nvPr>
            <p:ph type="sldNum" sz="quarter" idx="12"/>
          </p:nvPr>
        </p:nvSpPr>
        <p:spPr/>
        <p:txBody>
          <a:bodyPr/>
          <a:lstStyle/>
          <a:p>
            <a:fld id="{5EAD46FD-55B7-4B35-9571-DF03CD73F6D9}" type="slidenum">
              <a:rPr lang="nl-NL" smtClean="0"/>
              <a:t>‹nr.›</a:t>
            </a:fld>
            <a:endParaRPr lang="nl-NL"/>
          </a:p>
        </p:txBody>
      </p:sp>
    </p:spTree>
    <p:extLst>
      <p:ext uri="{BB962C8B-B14F-4D97-AF65-F5344CB8AC3E}">
        <p14:creationId xmlns:p14="http://schemas.microsoft.com/office/powerpoint/2010/main" val="56951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1">
    <p:bg>
      <p:bgPr>
        <a:solidFill>
          <a:schemeClr val="accent2"/>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a:xfrm>
            <a:off x="704851" y="701675"/>
            <a:ext cx="10801350" cy="449251"/>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83752BA-EA03-099A-B62C-2B34BB2150D7}"/>
              </a:ext>
            </a:extLst>
          </p:cNvPr>
          <p:cNvSpPr>
            <a:spLocks noGrp="1"/>
          </p:cNvSpPr>
          <p:nvPr>
            <p:ph idx="1"/>
          </p:nvPr>
        </p:nvSpPr>
        <p:spPr>
          <a:xfrm>
            <a:off x="704851" y="1277938"/>
            <a:ext cx="10800000" cy="45529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p:txBody>
          <a:body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p:txBody>
          <a:bodyPr/>
          <a:lstStyle/>
          <a:p>
            <a:fld id="{5EAD46FD-55B7-4B35-9571-DF03CD73F6D9}" type="slidenum">
              <a:rPr lang="nl-NL" smtClean="0"/>
              <a:t>‹nr.›</a:t>
            </a:fld>
            <a:endParaRPr lang="nl-NL"/>
          </a:p>
        </p:txBody>
      </p:sp>
    </p:spTree>
    <p:extLst>
      <p:ext uri="{BB962C8B-B14F-4D97-AF65-F5344CB8AC3E}">
        <p14:creationId xmlns:p14="http://schemas.microsoft.com/office/powerpoint/2010/main" val="7324616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2">
    <p:bg>
      <p:bgPr>
        <a:solidFill>
          <a:schemeClr val="accent4"/>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a:xfrm>
            <a:off x="704851" y="701675"/>
            <a:ext cx="10801350" cy="449251"/>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83752BA-EA03-099A-B62C-2B34BB2150D7}"/>
              </a:ext>
            </a:extLst>
          </p:cNvPr>
          <p:cNvSpPr>
            <a:spLocks noGrp="1"/>
          </p:cNvSpPr>
          <p:nvPr>
            <p:ph idx="1"/>
          </p:nvPr>
        </p:nvSpPr>
        <p:spPr>
          <a:xfrm>
            <a:off x="704851" y="1277938"/>
            <a:ext cx="10800000" cy="45529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p:txBody>
          <a:body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p:txBody>
          <a:bodyPr/>
          <a:lstStyle/>
          <a:p>
            <a:fld id="{5EAD46FD-55B7-4B35-9571-DF03CD73F6D9}" type="slidenum">
              <a:rPr lang="nl-NL" smtClean="0"/>
              <a:t>‹nr.›</a:t>
            </a:fld>
            <a:endParaRPr lang="nl-NL"/>
          </a:p>
        </p:txBody>
      </p:sp>
    </p:spTree>
    <p:extLst>
      <p:ext uri="{BB962C8B-B14F-4D97-AF65-F5344CB8AC3E}">
        <p14:creationId xmlns:p14="http://schemas.microsoft.com/office/powerpoint/2010/main" val="7542425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een titel #1">
    <p:bg>
      <p:bgPr>
        <a:solidFill>
          <a:schemeClr val="accent4"/>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0" name="Krul 1" descr="Middel 13@4x.png">
            <a:extLst>
              <a:ext uri="{FF2B5EF4-FFF2-40B4-BE49-F238E27FC236}">
                <a16:creationId xmlns:a16="http://schemas.microsoft.com/office/drawing/2014/main" id="{E3541024-D2D5-7C98-7938-28089FF5038D}"/>
              </a:ext>
            </a:extLst>
          </p:cNvPr>
          <p:cNvPicPr>
            <a:picLocks noChangeAspect="1"/>
          </p:cNvPicPr>
          <p:nvPr userDrawn="1"/>
        </p:nvPicPr>
        <p:blipFill>
          <a:blip r:embed="rId2"/>
          <a:srcRect/>
          <a:stretch>
            <a:fillRect/>
          </a:stretch>
        </p:blipFill>
        <p:spPr>
          <a:xfrm rot="20100000">
            <a:off x="-1596128" y="-198255"/>
            <a:ext cx="15384336" cy="6797913"/>
          </a:xfrm>
          <a:custGeom>
            <a:avLst/>
            <a:gdLst>
              <a:gd name="connsiteX0" fmla="*/ 7982361 w 15384336"/>
              <a:gd name="connsiteY0" fmla="*/ 0 h 6797913"/>
              <a:gd name="connsiteX1" fmla="*/ 15384336 w 15384336"/>
              <a:gd name="connsiteY1" fmla="*/ 3451598 h 6797913"/>
              <a:gd name="connsiteX2" fmla="*/ 15384336 w 15384336"/>
              <a:gd name="connsiteY2" fmla="*/ 6797913 h 6797913"/>
              <a:gd name="connsiteX3" fmla="*/ 0 w 15384336"/>
              <a:gd name="connsiteY3" fmla="*/ 6797913 h 6797913"/>
              <a:gd name="connsiteX4" fmla="*/ 0 w 15384336"/>
              <a:gd name="connsiteY4" fmla="*/ 5470405 h 6797913"/>
              <a:gd name="connsiteX5" fmla="*/ 2550892 w 15384336"/>
              <a:gd name="connsiteY5" fmla="*/ 0 h 679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84336" h="6797913">
                <a:moveTo>
                  <a:pt x="7982361" y="0"/>
                </a:moveTo>
                <a:lnTo>
                  <a:pt x="15384336" y="3451598"/>
                </a:lnTo>
                <a:lnTo>
                  <a:pt x="15384336" y="6797913"/>
                </a:lnTo>
                <a:lnTo>
                  <a:pt x="0" y="6797913"/>
                </a:lnTo>
                <a:lnTo>
                  <a:pt x="0" y="5470405"/>
                </a:lnTo>
                <a:lnTo>
                  <a:pt x="2550892" y="0"/>
                </a:lnTo>
                <a:close/>
              </a:path>
            </a:pathLst>
          </a:custGeom>
          <a:ln w="12700">
            <a:miter lim="400000"/>
          </a:ln>
        </p:spPr>
      </p:pic>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9CB2F7F-4870-0773-0868-7B77FA23E2C9}"/>
              </a:ext>
            </a:extLst>
          </p:cNvPr>
          <p:cNvSpPr>
            <a:spLocks noGrp="1"/>
          </p:cNvSpPr>
          <p:nvPr>
            <p:ph type="dt" sz="half" idx="10"/>
          </p:nvPr>
        </p:nvSpPr>
        <p:spPr>
          <a:xfrm>
            <a:off x="698742" y="7155460"/>
            <a:ext cx="5397257" cy="123111"/>
          </a:xfrm>
          <a:prstGeom prst="rect">
            <a:avLst/>
          </a:prstGeom>
        </p:spPr>
        <p:txBody>
          <a:bodyPr/>
          <a:lstStyle>
            <a:lvl1pPr>
              <a:defRPr>
                <a:solidFill>
                  <a:srgbClr val="151B22"/>
                </a:solidFill>
              </a:defRPr>
            </a:lvl1pPr>
          </a:lstStyle>
          <a:p>
            <a:endParaRPr lang="nl-NL"/>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a:xfrm>
            <a:off x="698742" y="7026349"/>
            <a:ext cx="5397257" cy="123111"/>
          </a:xfrm>
        </p:spPr>
        <p:txBody>
          <a:bodyPr/>
          <a:lstStyle>
            <a:lvl1pPr>
              <a:defRPr>
                <a:solidFill>
                  <a:srgbClr val="151B22"/>
                </a:solidFill>
              </a:defRPr>
            </a:lvl1p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a:xfrm>
            <a:off x="10843683" y="7155460"/>
            <a:ext cx="652991" cy="123111"/>
          </a:xfrm>
        </p:spPr>
        <p:txBody>
          <a:bodyPr/>
          <a:lstStyle>
            <a:lvl1pPr>
              <a:defRPr>
                <a:solidFill>
                  <a:srgbClr val="151B22"/>
                </a:solidFill>
              </a:defRPr>
            </a:lvl1pPr>
          </a:lstStyle>
          <a:p>
            <a:fld id="{5EAD46FD-55B7-4B35-9571-DF03CD73F6D9}" type="slidenum">
              <a:rPr lang="nl-NL" smtClean="0"/>
              <a:pPr/>
              <a:t>‹nr.›</a:t>
            </a:fld>
            <a:endParaRPr lang="nl-NL"/>
          </a:p>
        </p:txBody>
      </p:sp>
      <p:cxnSp>
        <p:nvCxnSpPr>
          <p:cNvPr id="12" name="Rechte verbindingslijn 11">
            <a:extLst>
              <a:ext uri="{FF2B5EF4-FFF2-40B4-BE49-F238E27FC236}">
                <a16:creationId xmlns:a16="http://schemas.microsoft.com/office/drawing/2014/main" id="{4A89147C-C9C0-83E4-F4D2-6DA4CF3C095A}"/>
              </a:ext>
            </a:extLst>
          </p:cNvPr>
          <p:cNvCxnSpPr/>
          <p:nvPr userDrawn="1"/>
        </p:nvCxnSpPr>
        <p:spPr>
          <a:xfrm>
            <a:off x="205740" y="7020000"/>
            <a:ext cx="1187958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578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titel #2">
    <p:bg>
      <p:bgPr>
        <a:solidFill>
          <a:schemeClr val="accent4"/>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8" name="Afbeelding 17" descr="Middel 13@4x.png">
            <a:extLst>
              <a:ext uri="{FF2B5EF4-FFF2-40B4-BE49-F238E27FC236}">
                <a16:creationId xmlns:a16="http://schemas.microsoft.com/office/drawing/2014/main" id="{EB2A7565-5233-4D12-BC32-B5C212E6B963}"/>
              </a:ext>
            </a:extLst>
          </p:cNvPr>
          <p:cNvPicPr>
            <a:picLocks noChangeAspect="1"/>
          </p:cNvPicPr>
          <p:nvPr userDrawn="1"/>
        </p:nvPicPr>
        <p:blipFill>
          <a:blip r:embed="rId2"/>
          <a:srcRect l="36596" r="2083"/>
          <a:stretch>
            <a:fillRect/>
          </a:stretch>
        </p:blipFill>
        <p:spPr>
          <a:xfrm rot="14797860">
            <a:off x="4554036" y="-417185"/>
            <a:ext cx="9433804" cy="6797913"/>
          </a:xfrm>
          <a:custGeom>
            <a:avLst/>
            <a:gdLst>
              <a:gd name="connsiteX0" fmla="*/ 6496451 w 9433804"/>
              <a:gd name="connsiteY0" fmla="*/ 6797913 h 6797913"/>
              <a:gd name="connsiteX1" fmla="*/ 5218792 w 9433804"/>
              <a:gd name="connsiteY1" fmla="*/ 6797913 h 6797913"/>
              <a:gd name="connsiteX2" fmla="*/ 0 w 9433804"/>
              <a:gd name="connsiteY2" fmla="*/ 4542892 h 6797913"/>
              <a:gd name="connsiteX3" fmla="*/ 1962967 w 9433804"/>
              <a:gd name="connsiteY3" fmla="*/ 0 h 6797913"/>
              <a:gd name="connsiteX4" fmla="*/ 9433804 w 9433804"/>
              <a:gd name="connsiteY4" fmla="*/ 0 h 679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3804" h="6797913">
                <a:moveTo>
                  <a:pt x="6496451" y="6797913"/>
                </a:moveTo>
                <a:lnTo>
                  <a:pt x="5218792" y="6797913"/>
                </a:lnTo>
                <a:lnTo>
                  <a:pt x="0" y="4542892"/>
                </a:lnTo>
                <a:lnTo>
                  <a:pt x="1962967" y="0"/>
                </a:lnTo>
                <a:lnTo>
                  <a:pt x="9433804" y="0"/>
                </a:lnTo>
                <a:close/>
              </a:path>
            </a:pathLst>
          </a:custGeom>
          <a:ln w="12700">
            <a:miter lim="400000"/>
          </a:ln>
        </p:spPr>
      </p:pic>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9CB2F7F-4870-0773-0868-7B77FA23E2C9}"/>
              </a:ext>
            </a:extLst>
          </p:cNvPr>
          <p:cNvSpPr>
            <a:spLocks noGrp="1"/>
          </p:cNvSpPr>
          <p:nvPr>
            <p:ph type="dt" sz="half" idx="10"/>
          </p:nvPr>
        </p:nvSpPr>
        <p:spPr>
          <a:xfrm>
            <a:off x="698742" y="7155460"/>
            <a:ext cx="5397257" cy="123111"/>
          </a:xfrm>
          <a:prstGeom prst="rect">
            <a:avLst/>
          </a:prstGeom>
        </p:spPr>
        <p:txBody>
          <a:bodyPr/>
          <a:lstStyle>
            <a:lvl1pPr>
              <a:defRPr>
                <a:solidFill>
                  <a:srgbClr val="151B22"/>
                </a:solidFill>
              </a:defRPr>
            </a:lvl1pPr>
          </a:lstStyle>
          <a:p>
            <a:endParaRPr lang="nl-NL"/>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a:xfrm>
            <a:off x="698742" y="7026349"/>
            <a:ext cx="5397257" cy="123111"/>
          </a:xfrm>
        </p:spPr>
        <p:txBody>
          <a:bodyPr/>
          <a:lstStyle>
            <a:lvl1pPr>
              <a:defRPr>
                <a:solidFill>
                  <a:srgbClr val="151B22"/>
                </a:solidFill>
              </a:defRPr>
            </a:lvl1p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a:xfrm>
            <a:off x="10843683" y="7155460"/>
            <a:ext cx="652991" cy="123111"/>
          </a:xfrm>
        </p:spPr>
        <p:txBody>
          <a:bodyPr/>
          <a:lstStyle>
            <a:lvl1pPr>
              <a:defRPr>
                <a:solidFill>
                  <a:srgbClr val="151B22"/>
                </a:solidFill>
              </a:defRPr>
            </a:lvl1pPr>
          </a:lstStyle>
          <a:p>
            <a:fld id="{5EAD46FD-55B7-4B35-9571-DF03CD73F6D9}" type="slidenum">
              <a:rPr lang="nl-NL" smtClean="0"/>
              <a:pPr/>
              <a:t>‹nr.›</a:t>
            </a:fld>
            <a:endParaRPr lang="nl-NL"/>
          </a:p>
        </p:txBody>
      </p:sp>
      <p:cxnSp>
        <p:nvCxnSpPr>
          <p:cNvPr id="12" name="Rechte verbindingslijn 11">
            <a:extLst>
              <a:ext uri="{FF2B5EF4-FFF2-40B4-BE49-F238E27FC236}">
                <a16:creationId xmlns:a16="http://schemas.microsoft.com/office/drawing/2014/main" id="{4A89147C-C9C0-83E4-F4D2-6DA4CF3C095A}"/>
              </a:ext>
            </a:extLst>
          </p:cNvPr>
          <p:cNvCxnSpPr/>
          <p:nvPr userDrawn="1"/>
        </p:nvCxnSpPr>
        <p:spPr>
          <a:xfrm>
            <a:off x="205740" y="7020000"/>
            <a:ext cx="1187958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36310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Quote of andere tekst #1">
    <p:bg>
      <p:bgPr>
        <a:solidFill>
          <a:schemeClr val="accent2"/>
        </a:solidFill>
        <a:effectLst/>
      </p:bgPr>
    </p:bg>
    <p:spTree>
      <p:nvGrpSpPr>
        <p:cNvPr id="1" name=""/>
        <p:cNvGrpSpPr/>
        <p:nvPr/>
      </p:nvGrpSpPr>
      <p:grpSpPr>
        <a:xfrm>
          <a:off x="0" y="0"/>
          <a:ext cx="0" cy="0"/>
          <a:chOff x="0" y="0"/>
          <a:chExt cx="0" cy="0"/>
        </a:xfrm>
      </p:grpSpPr>
      <p:grpSp>
        <p:nvGrpSpPr>
          <p:cNvPr id="10" name="Group 2">
            <a:extLst>
              <a:ext uri="{FF2B5EF4-FFF2-40B4-BE49-F238E27FC236}">
                <a16:creationId xmlns:a16="http://schemas.microsoft.com/office/drawing/2014/main" id="{24D1A33C-91A7-6E82-1C05-3187F0963DB8}"/>
              </a:ext>
            </a:extLst>
          </p:cNvPr>
          <p:cNvGrpSpPr/>
          <p:nvPr userDrawn="1"/>
        </p:nvGrpSpPr>
        <p:grpSpPr>
          <a:xfrm>
            <a:off x="381000" y="381000"/>
            <a:ext cx="11430001" cy="6096001"/>
            <a:chOff x="761999" y="781050"/>
            <a:chExt cx="22860001" cy="12192001"/>
          </a:xfrm>
          <a:solidFill>
            <a:schemeClr val="bg1"/>
          </a:solidFill>
        </p:grpSpPr>
        <p:sp>
          <p:nvSpPr>
            <p:cNvPr id="11" name="Rounded Rectangle">
              <a:extLst>
                <a:ext uri="{FF2B5EF4-FFF2-40B4-BE49-F238E27FC236}">
                  <a16:creationId xmlns:a16="http://schemas.microsoft.com/office/drawing/2014/main" id="{ED6334D9-BA79-8273-D25C-B6D236E00A05}"/>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A53F73E0-3667-B506-08D0-75AB1B57ED4F}"/>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9" name="Afbeelding 18" descr="Naamloos-3.png">
            <a:extLst>
              <a:ext uri="{FF2B5EF4-FFF2-40B4-BE49-F238E27FC236}">
                <a16:creationId xmlns:a16="http://schemas.microsoft.com/office/drawing/2014/main" id="{7CA6DD22-2100-7905-69C4-E626F699E9AC}"/>
              </a:ext>
            </a:extLst>
          </p:cNvPr>
          <p:cNvPicPr>
            <a:picLocks noChangeAspect="1"/>
          </p:cNvPicPr>
          <p:nvPr userDrawn="1"/>
        </p:nvPicPr>
        <p:blipFill>
          <a:blip r:embed="rId2"/>
          <a:srcRect l="10667" t="26895" b="26895"/>
          <a:stretch>
            <a:fillRect/>
          </a:stretch>
        </p:blipFill>
        <p:spPr>
          <a:xfrm>
            <a:off x="0" y="0"/>
            <a:ext cx="11986531" cy="6858000"/>
          </a:xfrm>
          <a:custGeom>
            <a:avLst/>
            <a:gdLst>
              <a:gd name="connsiteX0" fmla="*/ 0 w 11986531"/>
              <a:gd name="connsiteY0" fmla="*/ 0 h 6858000"/>
              <a:gd name="connsiteX1" fmla="*/ 11986531 w 11986531"/>
              <a:gd name="connsiteY1" fmla="*/ 0 h 6858000"/>
              <a:gd name="connsiteX2" fmla="*/ 11986531 w 11986531"/>
              <a:gd name="connsiteY2" fmla="*/ 6858000 h 6858000"/>
              <a:gd name="connsiteX3" fmla="*/ 0 w 119865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86531" h="6858000">
                <a:moveTo>
                  <a:pt x="0" y="0"/>
                </a:moveTo>
                <a:lnTo>
                  <a:pt x="11986531" y="0"/>
                </a:lnTo>
                <a:lnTo>
                  <a:pt x="11986531" y="6858000"/>
                </a:lnTo>
                <a:lnTo>
                  <a:pt x="0" y="6858000"/>
                </a:lnTo>
                <a:close/>
              </a:path>
            </a:pathLst>
          </a:custGeom>
          <a:ln w="12700">
            <a:miter lim="400000"/>
          </a:ln>
        </p:spPr>
      </p:pic>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881590" y="2319865"/>
            <a:ext cx="10428820" cy="2226731"/>
          </a:xfrm>
        </p:spPr>
        <p:txBody>
          <a:bodyPr anchor="ctr"/>
          <a:lstStyle>
            <a:lvl1pPr>
              <a:lnSpc>
                <a:spcPct val="100000"/>
              </a:lnSpc>
              <a:defRPr sz="3200">
                <a:solidFill>
                  <a:schemeClr val="tx1"/>
                </a:solidFill>
              </a:defRPr>
            </a:lvl1pPr>
          </a:lstStyle>
          <a:p>
            <a:r>
              <a:rPr lang="nl-NL"/>
              <a:t>Quote of andere tekst</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3755906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Quote of andere tekst #2">
    <p:bg>
      <p:bgPr>
        <a:solidFill>
          <a:schemeClr val="accent2"/>
        </a:solidFill>
        <a:effectLst/>
      </p:bgPr>
    </p:bg>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C4920768-BD88-16E2-8A2D-2914F18B47D6}"/>
              </a:ext>
            </a:extLst>
          </p:cNvPr>
          <p:cNvGrpSpPr/>
          <p:nvPr userDrawn="1"/>
        </p:nvGrpSpPr>
        <p:grpSpPr>
          <a:xfrm>
            <a:off x="381000" y="381000"/>
            <a:ext cx="11430001" cy="6096001"/>
            <a:chOff x="761999" y="781050"/>
            <a:chExt cx="22860001" cy="12192001"/>
          </a:xfrm>
          <a:solidFill>
            <a:schemeClr val="bg1"/>
          </a:solidFill>
        </p:grpSpPr>
        <p:sp>
          <p:nvSpPr>
            <p:cNvPr id="7" name="Rounded Rectangle">
              <a:extLst>
                <a:ext uri="{FF2B5EF4-FFF2-40B4-BE49-F238E27FC236}">
                  <a16:creationId xmlns:a16="http://schemas.microsoft.com/office/drawing/2014/main" id="{72E8BAB5-2844-5ECB-C4A8-D1382FF03F0C}"/>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8" name="Square">
              <a:extLst>
                <a:ext uri="{FF2B5EF4-FFF2-40B4-BE49-F238E27FC236}">
                  <a16:creationId xmlns:a16="http://schemas.microsoft.com/office/drawing/2014/main" id="{1CA9584F-F3B5-3D37-8899-06C8C94B5EE6}"/>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5" name="Afbeelding 14" descr="Naamloos-3.png">
            <a:extLst>
              <a:ext uri="{FF2B5EF4-FFF2-40B4-BE49-F238E27FC236}">
                <a16:creationId xmlns:a16="http://schemas.microsoft.com/office/drawing/2014/main" id="{B95E1273-4813-EAB6-1B48-2EE026CB7D58}"/>
              </a:ext>
            </a:extLst>
          </p:cNvPr>
          <p:cNvPicPr>
            <a:picLocks noChangeAspect="1"/>
          </p:cNvPicPr>
          <p:nvPr userDrawn="1"/>
        </p:nvPicPr>
        <p:blipFill>
          <a:blip r:embed="rId2"/>
          <a:srcRect t="34380" r="9136" b="19410"/>
          <a:stretch>
            <a:fillRect/>
          </a:stretch>
        </p:blipFill>
        <p:spPr>
          <a:xfrm flipH="1">
            <a:off x="0" y="1"/>
            <a:ext cx="12192001" cy="6857999"/>
          </a:xfrm>
          <a:custGeom>
            <a:avLst/>
            <a:gdLst>
              <a:gd name="connsiteX0" fmla="*/ 12192001 w 12192001"/>
              <a:gd name="connsiteY0" fmla="*/ 0 h 6857999"/>
              <a:gd name="connsiteX1" fmla="*/ 0 w 12192001"/>
              <a:gd name="connsiteY1" fmla="*/ 0 h 6857999"/>
              <a:gd name="connsiteX2" fmla="*/ 0 w 12192001"/>
              <a:gd name="connsiteY2" fmla="*/ 6857999 h 6857999"/>
              <a:gd name="connsiteX3" fmla="*/ 12192001 w 1219200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1" h="6857999">
                <a:moveTo>
                  <a:pt x="12192001" y="0"/>
                </a:moveTo>
                <a:lnTo>
                  <a:pt x="0" y="0"/>
                </a:lnTo>
                <a:lnTo>
                  <a:pt x="0" y="6857999"/>
                </a:lnTo>
                <a:lnTo>
                  <a:pt x="12192001" y="6857999"/>
                </a:lnTo>
                <a:close/>
              </a:path>
            </a:pathLst>
          </a:custGeom>
          <a:ln w="12700">
            <a:miter lim="400000"/>
          </a:ln>
        </p:spPr>
      </p:pic>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881590" y="2319865"/>
            <a:ext cx="10428820" cy="2226731"/>
          </a:xfrm>
        </p:spPr>
        <p:txBody>
          <a:bodyPr anchor="ctr"/>
          <a:lstStyle>
            <a:lvl1pPr>
              <a:lnSpc>
                <a:spcPct val="100000"/>
              </a:lnSpc>
              <a:defRPr sz="3200">
                <a:solidFill>
                  <a:schemeClr val="tx1"/>
                </a:solidFill>
              </a:defRPr>
            </a:lvl1pPr>
          </a:lstStyle>
          <a:p>
            <a:r>
              <a:rPr lang="nl-NL"/>
              <a:t>Quote of andere tekst</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785257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Quote of andere tekst #3">
    <p:bg>
      <p:bgPr>
        <a:solidFill>
          <a:schemeClr val="accent4"/>
        </a:solidFill>
        <a:effectLst/>
      </p:bgPr>
    </p:bg>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C4920768-BD88-16E2-8A2D-2914F18B47D6}"/>
              </a:ext>
            </a:extLst>
          </p:cNvPr>
          <p:cNvGrpSpPr/>
          <p:nvPr userDrawn="1"/>
        </p:nvGrpSpPr>
        <p:grpSpPr>
          <a:xfrm>
            <a:off x="381000" y="381000"/>
            <a:ext cx="11430001" cy="6096001"/>
            <a:chOff x="761999" y="781050"/>
            <a:chExt cx="22860001" cy="12192001"/>
          </a:xfrm>
          <a:solidFill>
            <a:schemeClr val="bg1"/>
          </a:solidFill>
        </p:grpSpPr>
        <p:sp>
          <p:nvSpPr>
            <p:cNvPr id="7" name="Rounded Rectangle">
              <a:extLst>
                <a:ext uri="{FF2B5EF4-FFF2-40B4-BE49-F238E27FC236}">
                  <a16:creationId xmlns:a16="http://schemas.microsoft.com/office/drawing/2014/main" id="{72E8BAB5-2844-5ECB-C4A8-D1382FF03F0C}"/>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8" name="Square">
              <a:extLst>
                <a:ext uri="{FF2B5EF4-FFF2-40B4-BE49-F238E27FC236}">
                  <a16:creationId xmlns:a16="http://schemas.microsoft.com/office/drawing/2014/main" id="{1CA9584F-F3B5-3D37-8899-06C8C94B5EE6}"/>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2641600" y="2315634"/>
            <a:ext cx="8020401" cy="2226731"/>
          </a:xfrm>
        </p:spPr>
        <p:txBody>
          <a:bodyPr anchor="ctr"/>
          <a:lstStyle>
            <a:lvl1pPr>
              <a:lnSpc>
                <a:spcPct val="100000"/>
              </a:lnSpc>
              <a:defRPr sz="3200" i="1">
                <a:solidFill>
                  <a:schemeClr val="tx1"/>
                </a:solidFill>
              </a:defRPr>
            </a:lvl1pPr>
          </a:lstStyle>
          <a:p>
            <a:r>
              <a:rPr lang="nl-NL"/>
              <a:t>Quote of andere tekst</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848087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Quote groot">
    <p:bg>
      <p:bgPr>
        <a:solidFill>
          <a:schemeClr val="accent2"/>
        </a:solidFill>
        <a:effectLst/>
      </p:bgPr>
    </p:bg>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C4920768-BD88-16E2-8A2D-2914F18B47D6}"/>
              </a:ext>
            </a:extLst>
          </p:cNvPr>
          <p:cNvGrpSpPr/>
          <p:nvPr userDrawn="1"/>
        </p:nvGrpSpPr>
        <p:grpSpPr>
          <a:xfrm>
            <a:off x="381000" y="381000"/>
            <a:ext cx="11430001" cy="6096001"/>
            <a:chOff x="761999" y="781050"/>
            <a:chExt cx="22860001" cy="12192001"/>
          </a:xfrm>
          <a:solidFill>
            <a:schemeClr val="bg1"/>
          </a:solidFill>
        </p:grpSpPr>
        <p:sp>
          <p:nvSpPr>
            <p:cNvPr id="7" name="Rounded Rectangle">
              <a:extLst>
                <a:ext uri="{FF2B5EF4-FFF2-40B4-BE49-F238E27FC236}">
                  <a16:creationId xmlns:a16="http://schemas.microsoft.com/office/drawing/2014/main" id="{72E8BAB5-2844-5ECB-C4A8-D1382FF03F0C}"/>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8" name="Square">
              <a:extLst>
                <a:ext uri="{FF2B5EF4-FFF2-40B4-BE49-F238E27FC236}">
                  <a16:creationId xmlns:a16="http://schemas.microsoft.com/office/drawing/2014/main" id="{1CA9584F-F3B5-3D37-8899-06C8C94B5EE6}"/>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3073400" y="1268413"/>
            <a:ext cx="7588600" cy="4363366"/>
          </a:xfrm>
        </p:spPr>
        <p:txBody>
          <a:bodyPr anchor="ctr"/>
          <a:lstStyle>
            <a:lvl1pPr>
              <a:lnSpc>
                <a:spcPct val="80000"/>
              </a:lnSpc>
              <a:defRPr sz="7500" i="1">
                <a:solidFill>
                  <a:schemeClr val="tx1"/>
                </a:solidFill>
              </a:defRPr>
            </a:lvl1pPr>
          </a:lstStyle>
          <a:p>
            <a:r>
              <a:rPr lang="en-US"/>
              <a:t>Highlight</a:t>
            </a:r>
            <a:br>
              <a:rPr lang="en-US"/>
            </a:br>
            <a:r>
              <a:rPr lang="en-US"/>
              <a:t>of quote</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340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F0FBB47-71AB-BBFC-D423-FCD820372E8C}"/>
              </a:ext>
            </a:extLst>
          </p:cNvPr>
          <p:cNvSpPr>
            <a:spLocks noGrp="1"/>
          </p:cNvSpPr>
          <p:nvPr>
            <p:ph type="title"/>
          </p:nvPr>
        </p:nvSpPr>
        <p:spPr>
          <a:xfrm>
            <a:off x="704851" y="701675"/>
            <a:ext cx="10801350" cy="449251"/>
          </a:xfrm>
          <a:prstGeom prst="rect">
            <a:avLst/>
          </a:prstGeom>
        </p:spPr>
        <p:txBody>
          <a:bodyPr vert="horz" lIns="0" tIns="0" rIns="0" bIns="0" rtlCol="0" anchor="t" anchorCtr="0">
            <a:noAutofit/>
          </a:bodyPr>
          <a:lstStyle/>
          <a:p>
            <a:endParaRPr lang="nl-NL"/>
          </a:p>
        </p:txBody>
      </p:sp>
      <p:sp>
        <p:nvSpPr>
          <p:cNvPr id="3" name="Tijdelijke aanduiding voor tekst 2">
            <a:extLst>
              <a:ext uri="{FF2B5EF4-FFF2-40B4-BE49-F238E27FC236}">
                <a16:creationId xmlns:a16="http://schemas.microsoft.com/office/drawing/2014/main" id="{83019693-9F20-1377-E001-2253A89DAE3F}"/>
              </a:ext>
            </a:extLst>
          </p:cNvPr>
          <p:cNvSpPr>
            <a:spLocks noGrp="1"/>
          </p:cNvSpPr>
          <p:nvPr>
            <p:ph type="body" idx="1"/>
          </p:nvPr>
        </p:nvSpPr>
        <p:spPr>
          <a:xfrm>
            <a:off x="704851" y="1277938"/>
            <a:ext cx="10800000" cy="4552950"/>
          </a:xfrm>
          <a:prstGeom prst="rect">
            <a:avLst/>
          </a:prstGeom>
        </p:spPr>
        <p:txBody>
          <a:bodyPr vert="horz" lIns="0" tIns="0" rIns="0" bIns="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p:txBody>
      </p:sp>
      <p:sp>
        <p:nvSpPr>
          <p:cNvPr id="5" name="Tijdelijke aanduiding voor voettekst 4">
            <a:extLst>
              <a:ext uri="{FF2B5EF4-FFF2-40B4-BE49-F238E27FC236}">
                <a16:creationId xmlns:a16="http://schemas.microsoft.com/office/drawing/2014/main" id="{646CB8D6-C636-1EA2-103F-9E3D767073D9}"/>
              </a:ext>
            </a:extLst>
          </p:cNvPr>
          <p:cNvSpPr>
            <a:spLocks noGrp="1"/>
          </p:cNvSpPr>
          <p:nvPr>
            <p:ph type="ftr" sz="quarter" idx="3"/>
          </p:nvPr>
        </p:nvSpPr>
        <p:spPr>
          <a:xfrm>
            <a:off x="698742" y="6111951"/>
            <a:ext cx="5397257" cy="123111"/>
          </a:xfrm>
          <a:prstGeom prst="rect">
            <a:avLst/>
          </a:prstGeom>
          <a:noFill/>
        </p:spPr>
        <p:txBody>
          <a:bodyPr vert="horz" lIns="0" tIns="0" rIns="0" bIns="0" rtlCol="0" anchor="ctr">
            <a:noAutofit/>
          </a:bodyPr>
          <a:lstStyle>
            <a:lvl1pPr algn="l">
              <a:defRPr sz="800">
                <a:solidFill>
                  <a:schemeClr val="tx1"/>
                </a:solidFill>
              </a:defRPr>
            </a:lvl1pPr>
          </a:lstStyle>
          <a:p>
            <a:r>
              <a:rPr lang="nl-NL"/>
              <a:t>Invoegen &gt; Kop en voettekst</a:t>
            </a:r>
          </a:p>
        </p:txBody>
      </p:sp>
      <p:sp>
        <p:nvSpPr>
          <p:cNvPr id="6" name="Tijdelijke aanduiding voor dianummer 5">
            <a:extLst>
              <a:ext uri="{FF2B5EF4-FFF2-40B4-BE49-F238E27FC236}">
                <a16:creationId xmlns:a16="http://schemas.microsoft.com/office/drawing/2014/main" id="{AA1DF7BE-799A-2297-484B-6C11C53739DF}"/>
              </a:ext>
            </a:extLst>
          </p:cNvPr>
          <p:cNvSpPr>
            <a:spLocks noGrp="1"/>
          </p:cNvSpPr>
          <p:nvPr>
            <p:ph type="sldNum" sz="quarter" idx="4"/>
          </p:nvPr>
        </p:nvSpPr>
        <p:spPr>
          <a:xfrm>
            <a:off x="10843683" y="6241062"/>
            <a:ext cx="652991" cy="123111"/>
          </a:xfrm>
          <a:prstGeom prst="rect">
            <a:avLst/>
          </a:prstGeom>
          <a:noFill/>
        </p:spPr>
        <p:txBody>
          <a:bodyPr vert="horz" lIns="0" tIns="0" rIns="0" bIns="0" rtlCol="0" anchor="ctr">
            <a:noAutofit/>
          </a:bodyPr>
          <a:lstStyle>
            <a:lvl1pPr algn="r">
              <a:defRPr sz="800">
                <a:solidFill>
                  <a:schemeClr val="tx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260304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5" r:id="rId4"/>
    <p:sldLayoutId id="2147483666" r:id="rId5"/>
    <p:sldLayoutId id="2147483661" r:id="rId6"/>
    <p:sldLayoutId id="2147483662" r:id="rId7"/>
    <p:sldLayoutId id="2147483663" r:id="rId8"/>
    <p:sldLayoutId id="2147483664" r:id="rId9"/>
    <p:sldLayoutId id="2147483667" r:id="rId10"/>
  </p:sldLayoutIdLst>
  <p:hf hdr="0" ftr="0" dt="0"/>
  <p:txStyles>
    <p:titleStyle>
      <a:lvl1pPr algn="l" defTabSz="914400" rtl="0" eaLnBrk="1" latinLnBrk="0" hangingPunct="1">
        <a:lnSpc>
          <a:spcPct val="90000"/>
        </a:lnSpc>
        <a:spcBef>
          <a:spcPct val="0"/>
        </a:spcBef>
        <a:buNone/>
        <a:defRPr sz="1500" kern="1200">
          <a:solidFill>
            <a:schemeClr val="accent2"/>
          </a:solidFill>
          <a:latin typeface="+mj-lt"/>
          <a:ea typeface="+mj-ea"/>
          <a:cs typeface="+mj-cs"/>
        </a:defRPr>
      </a:lvl1pPr>
    </p:titleStyle>
    <p:body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8" userDrawn="1">
          <p15:clr>
            <a:srgbClr val="F26B43"/>
          </p15:clr>
        </p15:guide>
        <p15:guide id="4" pos="7242" userDrawn="1">
          <p15:clr>
            <a:srgbClr val="F26B43"/>
          </p15:clr>
        </p15:guide>
        <p15:guide id="5" orient="horz" pos="3673" userDrawn="1">
          <p15:clr>
            <a:srgbClr val="F26B43"/>
          </p15:clr>
        </p15:guide>
        <p15:guide id="7" orient="horz" pos="436" userDrawn="1">
          <p15:clr>
            <a:srgbClr val="F26B43"/>
          </p15:clr>
        </p15:guide>
        <p15:guide id="9"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palliaweb.nl/getmedia/1637ff8c-ad59-4723-bc40-509df3a868b4/Meetinstrument_SPICT_NL_May2017.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app.springcast.fm/17076/palliapodcast-1-de-palliatieve-fase-van-de-ziekte-begint" TargetMode="External"/><Relationship Id="rId13" Type="http://schemas.openxmlformats.org/officeDocument/2006/relationships/hyperlink" Target="https://palliaweb.nl/meetinstrumenten" TargetMode="External"/><Relationship Id="rId3" Type="http://schemas.openxmlformats.org/officeDocument/2006/relationships/hyperlink" Target="https://palliaweb.nl/getmedia/02b81c30-d9be-4c51-83bf-deb1260ccf7b/Kwaliteitskader_web-240620.pdf" TargetMode="External"/><Relationship Id="rId7" Type="http://schemas.openxmlformats.org/officeDocument/2006/relationships/hyperlink" Target="https://palliaweb.nl/overzichtspagina-hulpmiddelen/surprise-question-en-dubbele-surprise-question" TargetMode="External"/><Relationship Id="rId12" Type="http://schemas.openxmlformats.org/officeDocument/2006/relationships/hyperlink" Target="https://palliaweb.nl/zorgpraktijk/meetinstrumenten-palliatieve-zorg"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palliaweb.nl/getmedia/1637ff8c-ad59-4723-bc40-509df3a868b4/Meetinstrument_SPICT_NL_May2017.pdf" TargetMode="External"/><Relationship Id="rId11" Type="http://schemas.openxmlformats.org/officeDocument/2006/relationships/hyperlink" Target="https://palliaweb.nl/overzichtspagina-hulpmiddelen?searchText=&amp;categoryids=688#submit-scroll-anchor" TargetMode="External"/><Relationship Id="rId5" Type="http://schemas.openxmlformats.org/officeDocument/2006/relationships/hyperlink" Target="https://palliaweb.nl/zorgpraktijk/markering" TargetMode="External"/><Relationship Id="rId10" Type="http://schemas.openxmlformats.org/officeDocument/2006/relationships/hyperlink" Target="https://www.youtube.com/@stichting_pznl" TargetMode="External"/><Relationship Id="rId4" Type="http://schemas.openxmlformats.org/officeDocument/2006/relationships/hyperlink" Target="https://palliaweb.nl/zorgpraktijk/kwaliteitskader-palliatieve-zorg-nederland" TargetMode="External"/><Relationship Id="rId9" Type="http://schemas.openxmlformats.org/officeDocument/2006/relationships/hyperlink" Target="https://www.youtube.com/watch?v=nmoCJ7tr94c"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nmoCJ7tr94c&amp;t=2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Disclaimer</a:t>
            </a:r>
          </a:p>
        </p:txBody>
      </p:sp>
      <p:sp>
        <p:nvSpPr>
          <p:cNvPr id="8" name="Tijdelijke aanduiding voor inhoud 7">
            <a:extLst>
              <a:ext uri="{FF2B5EF4-FFF2-40B4-BE49-F238E27FC236}">
                <a16:creationId xmlns:a16="http://schemas.microsoft.com/office/drawing/2014/main" id="{6189840A-674E-1182-65C7-A7C014F02347}"/>
              </a:ext>
            </a:extLst>
          </p:cNvPr>
          <p:cNvSpPr>
            <a:spLocks noGrp="1"/>
          </p:cNvSpPr>
          <p:nvPr>
            <p:ph idx="1"/>
          </p:nvPr>
        </p:nvSpPr>
        <p:spPr>
          <a:xfrm>
            <a:off x="704851" y="3127840"/>
            <a:ext cx="10800000" cy="2703047"/>
          </a:xfrm>
        </p:spPr>
        <p:txBody>
          <a:bodyPr vert="horz" lIns="0" tIns="0" rIns="0" bIns="0" rtlCol="0" anchor="t">
            <a:noAutofit/>
          </a:bodyPr>
          <a:lstStyle/>
          <a:p>
            <a:pPr marL="0" indent="0">
              <a:buNone/>
            </a:pPr>
            <a:r>
              <a:rPr lang="nl-NL" sz="1800"/>
              <a:t>PZNL is eigenaar van alle intellectuele eigendomsrechten op de PowerPointpresentaties als onderdeel van de docentenhandreiking workshop ‘In gesprek over het leven en het einde’, inclusief het daarop vermelde logo van PZNL. PZNL aanvaardt geen aansprakelijkheid voor eventuele onjuistheden en/of onvolledigheden in de inhoud van het lesmateriaal.</a:t>
            </a:r>
          </a:p>
          <a:p>
            <a:pPr marL="0" indent="0">
              <a:buNone/>
            </a:pPr>
            <a:endParaRPr lang="nl-NL" sz="1800"/>
          </a:p>
          <a:p>
            <a:pPr marL="0" indent="0">
              <a:buNone/>
            </a:pPr>
            <a:r>
              <a:rPr lang="nl-NL" sz="1800"/>
              <a:t>Licentie: </a:t>
            </a:r>
          </a:p>
          <a:p>
            <a:pPr marL="0" indent="0">
              <a:buNone/>
            </a:pPr>
            <a:r>
              <a:rPr lang="nl-NL" sz="1800"/>
              <a:t>Creative </a:t>
            </a:r>
            <a:r>
              <a:rPr lang="nl-NL" sz="1800" err="1"/>
              <a:t>Commons</a:t>
            </a:r>
            <a:r>
              <a:rPr lang="nl-NL" sz="1800"/>
              <a:t>: BY-NC-SA </a:t>
            </a:r>
            <a:endParaRPr lang="nl-NL" sz="1800">
              <a:cs typeface="Poppins"/>
            </a:endParaRPr>
          </a:p>
          <a:p>
            <a:pPr marL="287655" indent="-287655"/>
            <a:endParaRPr lang="nl-NL" sz="1800">
              <a:cs typeface="Poppins"/>
            </a:endParaRP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a:t>
            </a:fld>
            <a:endParaRPr lang="nl-NL"/>
          </a:p>
        </p:txBody>
      </p:sp>
      <p:pic>
        <p:nvPicPr>
          <p:cNvPr id="2" name="Afbeelding 1">
            <a:extLst>
              <a:ext uri="{FF2B5EF4-FFF2-40B4-BE49-F238E27FC236}">
                <a16:creationId xmlns:a16="http://schemas.microsoft.com/office/drawing/2014/main" id="{872F1797-1EDE-3D71-9A1B-EBF2C363D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4229" y="4916198"/>
            <a:ext cx="838200" cy="295275"/>
          </a:xfrm>
          <a:prstGeom prst="rect">
            <a:avLst/>
          </a:prstGeom>
        </p:spPr>
      </p:pic>
    </p:spTree>
    <p:extLst>
      <p:ext uri="{BB962C8B-B14F-4D97-AF65-F5344CB8AC3E}">
        <p14:creationId xmlns:p14="http://schemas.microsoft.com/office/powerpoint/2010/main" val="3307292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Kwaliteitskader</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10</a:t>
            </a:fld>
            <a:endParaRPr lang="nl-NL"/>
          </a:p>
        </p:txBody>
      </p:sp>
      <p:sp>
        <p:nvSpPr>
          <p:cNvPr id="3" name="Tekstvak 2">
            <a:extLst>
              <a:ext uri="{FF2B5EF4-FFF2-40B4-BE49-F238E27FC236}">
                <a16:creationId xmlns:a16="http://schemas.microsoft.com/office/drawing/2014/main" id="{415CF7FC-3BC3-7FA5-6ACE-F1152CEC6B30}"/>
              </a:ext>
            </a:extLst>
          </p:cNvPr>
          <p:cNvSpPr txBox="1"/>
          <p:nvPr/>
        </p:nvSpPr>
        <p:spPr>
          <a:xfrm>
            <a:off x="695326" y="1362803"/>
            <a:ext cx="9123844" cy="4939814"/>
          </a:xfrm>
          <a:prstGeom prst="rect">
            <a:avLst/>
          </a:prstGeom>
          <a:noFill/>
        </p:spPr>
        <p:txBody>
          <a:bodyPr wrap="square" rtlCol="0">
            <a:spAutoFit/>
          </a:bodyPr>
          <a:lstStyle/>
          <a:p>
            <a:pPr>
              <a:lnSpc>
                <a:spcPct val="150000"/>
              </a:lnSpc>
            </a:pPr>
            <a:r>
              <a:rPr lang="nl-NL" sz="1800"/>
              <a:t>Markering is een van de 8 essenties van het Kwaliteitskader Palliatieve Zorg Nederland:</a:t>
            </a:r>
          </a:p>
          <a:p>
            <a:pPr>
              <a:lnSpc>
                <a:spcPct val="150000"/>
              </a:lnSpc>
            </a:pPr>
            <a:endParaRPr lang="nl-NL"/>
          </a:p>
          <a:p>
            <a:pPr marL="450850" indent="-285750">
              <a:lnSpc>
                <a:spcPct val="150000"/>
              </a:lnSpc>
              <a:buFont typeface="Arial" panose="020B0604020202020204" pitchFamily="34" charset="0"/>
              <a:buChar char="•"/>
            </a:pPr>
            <a:r>
              <a:rPr lang="nl-NL" sz="1800" b="1"/>
              <a:t>Markering</a:t>
            </a:r>
          </a:p>
          <a:p>
            <a:pPr marL="450850" indent="-285750">
              <a:lnSpc>
                <a:spcPct val="150000"/>
              </a:lnSpc>
              <a:buFont typeface="Arial" panose="020B0604020202020204" pitchFamily="34" charset="0"/>
              <a:buChar char="•"/>
            </a:pPr>
            <a:r>
              <a:rPr lang="nl-NL" sz="1800"/>
              <a:t>Gezamenlijke besluitvorming</a:t>
            </a:r>
          </a:p>
          <a:p>
            <a:pPr marL="450850" indent="-285750">
              <a:lnSpc>
                <a:spcPct val="150000"/>
              </a:lnSpc>
              <a:buFont typeface="Arial" panose="020B0604020202020204" pitchFamily="34" charset="0"/>
              <a:buChar char="•"/>
            </a:pPr>
            <a:r>
              <a:rPr lang="nl-NL" sz="1800"/>
              <a:t>Proactieve zorgplanning</a:t>
            </a:r>
          </a:p>
          <a:p>
            <a:pPr marL="450850" indent="-285750">
              <a:lnSpc>
                <a:spcPct val="150000"/>
              </a:lnSpc>
              <a:buFont typeface="Arial" panose="020B0604020202020204" pitchFamily="34" charset="0"/>
              <a:buChar char="•"/>
            </a:pPr>
            <a:r>
              <a:rPr lang="nl-NL"/>
              <a:t>Individueel zorgplan</a:t>
            </a:r>
          </a:p>
          <a:p>
            <a:pPr marL="450850" indent="-285750">
              <a:lnSpc>
                <a:spcPct val="150000"/>
              </a:lnSpc>
              <a:buFont typeface="Arial" panose="020B0604020202020204" pitchFamily="34" charset="0"/>
              <a:buChar char="•"/>
            </a:pPr>
            <a:r>
              <a:rPr lang="nl-NL" sz="1800"/>
              <a:t>Coördinatie en continuïteit</a:t>
            </a:r>
          </a:p>
          <a:p>
            <a:pPr marL="450850" indent="-285750">
              <a:lnSpc>
                <a:spcPct val="150000"/>
              </a:lnSpc>
              <a:buFont typeface="Arial" panose="020B0604020202020204" pitchFamily="34" charset="0"/>
              <a:buChar char="•"/>
            </a:pPr>
            <a:r>
              <a:rPr lang="nl-NL" sz="1800"/>
              <a:t>Deskundigheid </a:t>
            </a:r>
          </a:p>
          <a:p>
            <a:pPr marL="450850" indent="-285750">
              <a:lnSpc>
                <a:spcPct val="150000"/>
              </a:lnSpc>
              <a:buFont typeface="Arial" panose="020B0604020202020204" pitchFamily="34" charset="0"/>
              <a:buChar char="•"/>
            </a:pPr>
            <a:r>
              <a:rPr lang="nl-NL" sz="1800"/>
              <a:t>Effectieve communicatie</a:t>
            </a:r>
          </a:p>
          <a:p>
            <a:pPr marL="450850" indent="-285750">
              <a:lnSpc>
                <a:spcPct val="150000"/>
              </a:lnSpc>
              <a:buFont typeface="Arial" panose="020B0604020202020204" pitchFamily="34" charset="0"/>
              <a:buChar char="•"/>
            </a:pPr>
            <a:r>
              <a:rPr lang="nl-NL"/>
              <a:t>Persoonlijke balans</a:t>
            </a:r>
            <a:endParaRPr lang="nl-NL" sz="1800"/>
          </a:p>
          <a:p>
            <a:pPr marL="450850" indent="-285750">
              <a:buFont typeface="Arial" panose="020B0604020202020204" pitchFamily="34" charset="0"/>
              <a:buChar char="•"/>
            </a:pPr>
            <a:endParaRPr lang="nl-NL" sz="1800"/>
          </a:p>
        </p:txBody>
      </p:sp>
      <p:pic>
        <p:nvPicPr>
          <p:cNvPr id="2" name="Afbeelding 1">
            <a:extLst>
              <a:ext uri="{FF2B5EF4-FFF2-40B4-BE49-F238E27FC236}">
                <a16:creationId xmlns:a16="http://schemas.microsoft.com/office/drawing/2014/main" id="{A1E35B7C-E15B-67C8-01CB-F6264FA1957D}"/>
              </a:ext>
            </a:extLst>
          </p:cNvPr>
          <p:cNvPicPr>
            <a:picLocks noChangeAspect="1"/>
          </p:cNvPicPr>
          <p:nvPr/>
        </p:nvPicPr>
        <p:blipFill>
          <a:blip r:embed="rId3"/>
          <a:stretch>
            <a:fillRect/>
          </a:stretch>
        </p:blipFill>
        <p:spPr>
          <a:xfrm>
            <a:off x="8298162" y="2829708"/>
            <a:ext cx="2376325" cy="2376325"/>
          </a:xfrm>
          <a:prstGeom prst="rect">
            <a:avLst/>
          </a:prstGeom>
        </p:spPr>
      </p:pic>
    </p:spTree>
    <p:extLst>
      <p:ext uri="{BB962C8B-B14F-4D97-AF65-F5344CB8AC3E}">
        <p14:creationId xmlns:p14="http://schemas.microsoft.com/office/powerpoint/2010/main" val="556879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Surprise question </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11</a:t>
            </a:fld>
            <a:endParaRPr lang="nl-NL"/>
          </a:p>
        </p:txBody>
      </p:sp>
      <p:sp>
        <p:nvSpPr>
          <p:cNvPr id="3" name="Tekstvak 2">
            <a:extLst>
              <a:ext uri="{FF2B5EF4-FFF2-40B4-BE49-F238E27FC236}">
                <a16:creationId xmlns:a16="http://schemas.microsoft.com/office/drawing/2014/main" id="{415CF7FC-3BC3-7FA5-6ACE-F1152CEC6B30}"/>
              </a:ext>
            </a:extLst>
          </p:cNvPr>
          <p:cNvSpPr txBox="1"/>
          <p:nvPr/>
        </p:nvSpPr>
        <p:spPr>
          <a:xfrm>
            <a:off x="628072" y="2107765"/>
            <a:ext cx="9227127" cy="3139321"/>
          </a:xfrm>
          <a:prstGeom prst="rect">
            <a:avLst/>
          </a:prstGeom>
          <a:noFill/>
        </p:spPr>
        <p:txBody>
          <a:bodyPr wrap="square" rtlCol="0">
            <a:spAutoFit/>
          </a:bodyPr>
          <a:lstStyle/>
          <a:p>
            <a:pPr>
              <a:lnSpc>
                <a:spcPct val="150000"/>
              </a:lnSpc>
            </a:pPr>
            <a:r>
              <a:rPr lang="nl-NL" i="0"/>
              <a:t>Een hulpmiddel om de palliatieve fase tijdig te herkennen, is jezelf – bijvoorbeeld bij een nieuwe complicatie of bij toename van ziekte of kwetsbaarheid – de </a:t>
            </a:r>
            <a:r>
              <a:rPr lang="nl-NL" b="1" i="0"/>
              <a:t>surprise question </a:t>
            </a:r>
            <a:r>
              <a:rPr lang="nl-NL" i="0"/>
              <a:t>te stellen:</a:t>
            </a:r>
          </a:p>
          <a:p>
            <a:pPr>
              <a:lnSpc>
                <a:spcPct val="150000"/>
              </a:lnSpc>
            </a:pPr>
            <a:endParaRPr lang="nl-NL"/>
          </a:p>
          <a:p>
            <a:pPr>
              <a:lnSpc>
                <a:spcPct val="150000"/>
              </a:lnSpc>
            </a:pPr>
            <a:r>
              <a:rPr lang="nl-NL" i="1"/>
              <a:t>'Zou het mij verbazen wanneer deze patiënt in de komende 12 maanden komt te overlijden?’</a:t>
            </a:r>
          </a:p>
          <a:p>
            <a:endParaRPr lang="nl-NL" i="1"/>
          </a:p>
          <a:p>
            <a:endParaRPr lang="nl-NL" i="1"/>
          </a:p>
        </p:txBody>
      </p:sp>
      <p:pic>
        <p:nvPicPr>
          <p:cNvPr id="10" name="Afbeelding 9">
            <a:extLst>
              <a:ext uri="{FF2B5EF4-FFF2-40B4-BE49-F238E27FC236}">
                <a16:creationId xmlns:a16="http://schemas.microsoft.com/office/drawing/2014/main" id="{BECE2B37-A7D4-DE1D-F3DC-BAEAF96DE294}"/>
              </a:ext>
            </a:extLst>
          </p:cNvPr>
          <p:cNvPicPr>
            <a:picLocks noChangeAspect="1"/>
          </p:cNvPicPr>
          <p:nvPr/>
        </p:nvPicPr>
        <p:blipFill>
          <a:blip r:embed="rId3">
            <a:duotone>
              <a:schemeClr val="accent1">
                <a:shade val="45000"/>
                <a:satMod val="135000"/>
              </a:schemeClr>
              <a:prstClr val="white"/>
            </a:duotone>
          </a:blip>
          <a:stretch>
            <a:fillRect/>
          </a:stretch>
        </p:blipFill>
        <p:spPr>
          <a:xfrm>
            <a:off x="10014193" y="2113598"/>
            <a:ext cx="1482481" cy="1482481"/>
          </a:xfrm>
          <a:prstGeom prst="rect">
            <a:avLst/>
          </a:prstGeom>
          <a:solidFill>
            <a:schemeClr val="accent2"/>
          </a:solidFill>
        </p:spPr>
      </p:pic>
    </p:spTree>
    <p:extLst>
      <p:ext uri="{BB962C8B-B14F-4D97-AF65-F5344CB8AC3E}">
        <p14:creationId xmlns:p14="http://schemas.microsoft.com/office/powerpoint/2010/main" val="2001649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Dubbele surprise question </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12</a:t>
            </a:fld>
            <a:endParaRPr lang="nl-NL"/>
          </a:p>
        </p:txBody>
      </p:sp>
      <p:sp>
        <p:nvSpPr>
          <p:cNvPr id="3" name="Tekstvak 2">
            <a:extLst>
              <a:ext uri="{FF2B5EF4-FFF2-40B4-BE49-F238E27FC236}">
                <a16:creationId xmlns:a16="http://schemas.microsoft.com/office/drawing/2014/main" id="{415CF7FC-3BC3-7FA5-6ACE-F1152CEC6B30}"/>
              </a:ext>
            </a:extLst>
          </p:cNvPr>
          <p:cNvSpPr txBox="1"/>
          <p:nvPr/>
        </p:nvSpPr>
        <p:spPr>
          <a:xfrm>
            <a:off x="628072" y="2107765"/>
            <a:ext cx="9227127" cy="3277820"/>
          </a:xfrm>
          <a:prstGeom prst="rect">
            <a:avLst/>
          </a:prstGeom>
          <a:noFill/>
        </p:spPr>
        <p:txBody>
          <a:bodyPr wrap="square" rtlCol="0">
            <a:spAutoFit/>
          </a:bodyPr>
          <a:lstStyle/>
          <a:p>
            <a:pPr>
              <a:lnSpc>
                <a:spcPct val="150000"/>
              </a:lnSpc>
            </a:pPr>
            <a:r>
              <a:rPr lang="nl-NL"/>
              <a:t>Wanneer het antwoord op de surprise question is: ‘het zou me </a:t>
            </a:r>
            <a:r>
              <a:rPr lang="nl-NL" u="sng"/>
              <a:t>niet</a:t>
            </a:r>
            <a:r>
              <a:rPr lang="nl-NL"/>
              <a:t> verbazen wanneer deze patiënt in de komende 12 maanden komt te overlijden’, kun je jezelf ook de vervolgvraag stellen:</a:t>
            </a:r>
          </a:p>
          <a:p>
            <a:pPr>
              <a:lnSpc>
                <a:spcPct val="150000"/>
              </a:lnSpc>
            </a:pPr>
            <a:endParaRPr lang="nl-NL"/>
          </a:p>
          <a:p>
            <a:pPr>
              <a:lnSpc>
                <a:spcPct val="150000"/>
              </a:lnSpc>
            </a:pPr>
            <a:r>
              <a:rPr lang="nl-NL" i="1"/>
              <a:t>'Zou het mij verbazen als deze patiënt over een jaar nog leeft?’</a:t>
            </a:r>
          </a:p>
          <a:p>
            <a:pPr>
              <a:lnSpc>
                <a:spcPct val="150000"/>
              </a:lnSpc>
            </a:pPr>
            <a:endParaRPr lang="nl-NL" i="1"/>
          </a:p>
          <a:p>
            <a:pPr>
              <a:lnSpc>
                <a:spcPct val="150000"/>
              </a:lnSpc>
            </a:pPr>
            <a:r>
              <a:rPr lang="nl-NL"/>
              <a:t>De combinatie van deze twee vragen heet de </a:t>
            </a:r>
            <a:r>
              <a:rPr lang="nl-NL" b="1"/>
              <a:t>dubbele surprise question</a:t>
            </a:r>
            <a:r>
              <a:rPr lang="nl-NL"/>
              <a:t>.</a:t>
            </a:r>
          </a:p>
          <a:p>
            <a:endParaRPr lang="nl-NL" i="1"/>
          </a:p>
        </p:txBody>
      </p:sp>
      <p:pic>
        <p:nvPicPr>
          <p:cNvPr id="10" name="Afbeelding 9">
            <a:extLst>
              <a:ext uri="{FF2B5EF4-FFF2-40B4-BE49-F238E27FC236}">
                <a16:creationId xmlns:a16="http://schemas.microsoft.com/office/drawing/2014/main" id="{BECE2B37-A7D4-DE1D-F3DC-BAEAF96DE294}"/>
              </a:ext>
            </a:extLst>
          </p:cNvPr>
          <p:cNvPicPr>
            <a:picLocks noChangeAspect="1"/>
          </p:cNvPicPr>
          <p:nvPr/>
        </p:nvPicPr>
        <p:blipFill>
          <a:blip r:embed="rId3">
            <a:duotone>
              <a:schemeClr val="accent1">
                <a:shade val="45000"/>
                <a:satMod val="135000"/>
              </a:schemeClr>
              <a:prstClr val="white"/>
            </a:duotone>
          </a:blip>
          <a:stretch>
            <a:fillRect/>
          </a:stretch>
        </p:blipFill>
        <p:spPr>
          <a:xfrm>
            <a:off x="10014193" y="2113598"/>
            <a:ext cx="1482481" cy="1482481"/>
          </a:xfrm>
          <a:prstGeom prst="rect">
            <a:avLst/>
          </a:prstGeom>
          <a:solidFill>
            <a:schemeClr val="accent2"/>
          </a:solidFill>
        </p:spPr>
      </p:pic>
    </p:spTree>
    <p:extLst>
      <p:ext uri="{BB962C8B-B14F-4D97-AF65-F5344CB8AC3E}">
        <p14:creationId xmlns:p14="http://schemas.microsoft.com/office/powerpoint/2010/main" val="1126675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err="1"/>
              <a:t>Supportive</a:t>
            </a:r>
            <a:r>
              <a:rPr lang="nl-NL" sz="3200"/>
              <a:t> Care Indicators Tool (SPICT)</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13</a:t>
            </a:fld>
            <a:endParaRPr lang="nl-NL"/>
          </a:p>
        </p:txBody>
      </p:sp>
      <p:sp>
        <p:nvSpPr>
          <p:cNvPr id="2" name="Tekstvak 1">
            <a:extLst>
              <a:ext uri="{FF2B5EF4-FFF2-40B4-BE49-F238E27FC236}">
                <a16:creationId xmlns:a16="http://schemas.microsoft.com/office/drawing/2014/main" id="{F82BF295-56C7-8388-592E-9A77F8203A39}"/>
              </a:ext>
            </a:extLst>
          </p:cNvPr>
          <p:cNvSpPr txBox="1"/>
          <p:nvPr/>
        </p:nvSpPr>
        <p:spPr>
          <a:xfrm>
            <a:off x="628072" y="2107765"/>
            <a:ext cx="10095346" cy="3377078"/>
          </a:xfrm>
          <a:prstGeom prst="rect">
            <a:avLst/>
          </a:prstGeom>
          <a:noFill/>
        </p:spPr>
        <p:txBody>
          <a:bodyPr wrap="square" lIns="91440" tIns="45720" rIns="91440" bIns="45720" rtlCol="0" anchor="t">
            <a:spAutoFit/>
          </a:bodyPr>
          <a:lstStyle/>
          <a:p>
            <a:pPr>
              <a:lnSpc>
                <a:spcPct val="150000"/>
              </a:lnSpc>
            </a:pPr>
            <a:r>
              <a:rPr lang="nl-NL" dirty="0"/>
              <a:t>Een ander hulpmiddel is de </a:t>
            </a:r>
            <a:r>
              <a:rPr lang="nl-NL" i="1" dirty="0" err="1"/>
              <a:t>Supportive</a:t>
            </a:r>
            <a:r>
              <a:rPr lang="nl-NL" i="1" dirty="0"/>
              <a:t> Care Indicators Tool (</a:t>
            </a:r>
            <a:r>
              <a:rPr lang="nl-NL" b="1" i="1" dirty="0"/>
              <a:t>SPICT</a:t>
            </a:r>
            <a:r>
              <a:rPr lang="nl-NL" i="1" dirty="0"/>
              <a:t>): </a:t>
            </a:r>
            <a:br>
              <a:rPr lang="nl-NL" i="1" dirty="0"/>
            </a:br>
            <a:r>
              <a:rPr lang="nl-NL" dirty="0"/>
              <a:t>een handreiking voor zorgverleners in de eerste- en </a:t>
            </a:r>
            <a:r>
              <a:rPr lang="nl-NL" dirty="0" err="1"/>
              <a:t>tweedelijn</a:t>
            </a:r>
            <a:r>
              <a:rPr lang="nl-NL" dirty="0"/>
              <a:t> om </a:t>
            </a:r>
            <a:r>
              <a:rPr lang="nl-NL" b="1" dirty="0"/>
              <a:t>patiënten te markeren </a:t>
            </a:r>
            <a:r>
              <a:rPr lang="nl-NL" dirty="0"/>
              <a:t>die een verhoogd risico hebben op achteruitgang van hun gezondheid.</a:t>
            </a:r>
          </a:p>
          <a:p>
            <a:pPr>
              <a:lnSpc>
                <a:spcPct val="150000"/>
              </a:lnSpc>
            </a:pPr>
            <a:endParaRPr lang="nl-NL"/>
          </a:p>
          <a:p>
            <a:pPr>
              <a:lnSpc>
                <a:spcPct val="150000"/>
              </a:lnSpc>
            </a:pPr>
            <a:r>
              <a:rPr lang="nl-NL" dirty="0"/>
              <a:t>De SPICT is bedoeld om de onvervulde behoeften aan ondersteunende en palliatieve zorg bij deze patiënten te inventariseren en een zorgplan te maken. </a:t>
            </a:r>
          </a:p>
          <a:p>
            <a:pPr>
              <a:lnSpc>
                <a:spcPct val="150000"/>
              </a:lnSpc>
            </a:pPr>
            <a:endParaRPr lang="nl-NL" dirty="0">
              <a:cs typeface="Poppins"/>
            </a:endParaRPr>
          </a:p>
          <a:p>
            <a:pPr>
              <a:lnSpc>
                <a:spcPct val="150000"/>
              </a:lnSpc>
            </a:pPr>
            <a:r>
              <a:rPr lang="nl-NL" dirty="0">
                <a:cs typeface="Poppins"/>
                <a:hlinkClick r:id="rId3"/>
              </a:rPr>
              <a:t>-&gt; SPICT [Palliaweb]</a:t>
            </a:r>
            <a:endParaRPr lang="nl-NL" dirty="0">
              <a:cs typeface="Poppins"/>
            </a:endParaRPr>
          </a:p>
        </p:txBody>
      </p:sp>
    </p:spTree>
    <p:extLst>
      <p:ext uri="{BB962C8B-B14F-4D97-AF65-F5344CB8AC3E}">
        <p14:creationId xmlns:p14="http://schemas.microsoft.com/office/powerpoint/2010/main" val="78620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14</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740532"/>
            <a:ext cx="10941049" cy="4611808"/>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lnSpc>
                <a:spcPct val="120000"/>
              </a:lnSpc>
              <a:spcAft>
                <a:spcPts val="1200"/>
              </a:spcAft>
              <a:buNone/>
            </a:pPr>
            <a:r>
              <a:rPr lang="nl-NL" sz="1400" i="1" dirty="0">
                <a:cs typeface="Poppins"/>
              </a:rPr>
              <a:t>Casus op basis van korte samenvatting uit het boek: ‘In gesprek over het leven en het einde’, hoofdstuk 1:</a:t>
            </a:r>
          </a:p>
          <a:p>
            <a:pPr marL="0" indent="0">
              <a:lnSpc>
                <a:spcPct val="120000"/>
              </a:lnSpc>
              <a:spcAft>
                <a:spcPts val="1200"/>
              </a:spcAft>
              <a:buNone/>
            </a:pPr>
            <a:endParaRPr lang="nl-NL" sz="1600">
              <a:cs typeface="Poppins"/>
            </a:endParaRPr>
          </a:p>
          <a:p>
            <a:pPr marL="0" indent="0">
              <a:lnSpc>
                <a:spcPct val="120000"/>
              </a:lnSpc>
              <a:spcAft>
                <a:spcPts val="1200"/>
              </a:spcAft>
              <a:buNone/>
            </a:pPr>
            <a:r>
              <a:rPr lang="nl-NL" sz="1600" dirty="0">
                <a:cs typeface="Poppins"/>
              </a:rPr>
              <a:t>Jeanet (59) heeft ernstig astma met hyperreactiviteit die nauwelijks onder controle te krijgen is. Ze wordt van veel dingen benauwd: uitlaatgassen, rook, parfum, weersomstandigheden zoals kou, mist en vochtige lucht, maar ook van eten koken op gas, huisstofmijt, wol en allerlei dieren. Jeanet heeft regelmatig drie astma-aanvallen per nacht en slaapt weinig. De situatie is heel onvoorspelbaar. In een uur tijd kan het van goed naar heel slecht gaan. </a:t>
            </a:r>
          </a:p>
          <a:p>
            <a:pPr marL="0" indent="0">
              <a:lnSpc>
                <a:spcPct val="120000"/>
              </a:lnSpc>
              <a:spcAft>
                <a:spcPts val="1200"/>
              </a:spcAft>
              <a:buNone/>
            </a:pPr>
            <a:r>
              <a:rPr lang="nl-NL" sz="1600" dirty="0">
                <a:cs typeface="Poppins"/>
              </a:rPr>
              <a:t>Wanneer ze rond de 40 jaar is, zegt haar arts plotseling: ‘Je wordt een jaar of 60’. Jeanet is verbaasd en begrijpt niet waar deze mededeling vandaan komt. Ze vroeg hier niet naar en is er beduusd van.</a:t>
            </a:r>
          </a:p>
          <a:p>
            <a:pPr marL="0" indent="0">
              <a:lnSpc>
                <a:spcPct val="120000"/>
              </a:lnSpc>
              <a:spcAft>
                <a:spcPts val="1200"/>
              </a:spcAft>
              <a:buNone/>
            </a:pPr>
            <a:endParaRPr lang="nl-NL" sz="1600" i="1" dirty="0">
              <a:cs typeface="Poppins"/>
            </a:endParaRPr>
          </a:p>
          <a:p>
            <a:pPr marL="0" indent="0">
              <a:lnSpc>
                <a:spcPct val="120000"/>
              </a:lnSpc>
              <a:spcAft>
                <a:spcPts val="1200"/>
              </a:spcAft>
              <a:buNone/>
            </a:pPr>
            <a:r>
              <a:rPr lang="nl-NL" sz="1400" i="1" dirty="0">
                <a:cs typeface="Poppins"/>
              </a:rPr>
              <a:t>De casus gaat verder op de volgende dia</a:t>
            </a:r>
            <a:endParaRPr lang="nl-NL" sz="1400" dirty="0"/>
          </a:p>
        </p:txBody>
      </p:sp>
    </p:spTree>
    <p:extLst>
      <p:ext uri="{BB962C8B-B14F-4D97-AF65-F5344CB8AC3E}">
        <p14:creationId xmlns:p14="http://schemas.microsoft.com/office/powerpoint/2010/main" val="1329402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15</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656522"/>
            <a:ext cx="10941049" cy="4345376"/>
          </a:xfrm>
          <a:prstGeom prst="rect">
            <a:avLst/>
          </a:prstGeom>
        </p:spPr>
        <p:txBody>
          <a:bodyPr vert="horz" lIns="0" tIns="0" rIns="0" bIns="0" rtlCol="0" anchor="t">
            <a:noAutofit/>
          </a:bodyPr>
          <a:lstStyle>
            <a:defPPr>
              <a:defRPr lang="nl-NL"/>
            </a:defPPr>
            <a:lvl1pPr indent="0">
              <a:lnSpc>
                <a:spcPct val="120000"/>
              </a:lnSpc>
              <a:spcBef>
                <a:spcPts val="0"/>
              </a:spcBef>
              <a:spcAft>
                <a:spcPts val="1200"/>
              </a:spcAft>
              <a:buFont typeface="Arial" panose="020B0604020202020204" pitchFamily="34" charset="0"/>
              <a:buNone/>
              <a:defRPr sz="1600">
                <a:cs typeface="Poppins"/>
              </a:defRPr>
            </a:lvl1pPr>
            <a:lvl2pPr marL="576000" indent="-288000">
              <a:lnSpc>
                <a:spcPct val="110000"/>
              </a:lnSpc>
              <a:spcBef>
                <a:spcPts val="0"/>
              </a:spcBef>
              <a:buClr>
                <a:schemeClr val="accent2"/>
              </a:buClr>
              <a:buFont typeface="Arial" panose="020B0604020202020204" pitchFamily="34" charset="0"/>
              <a:buChar char="•"/>
              <a:defRPr sz="1200"/>
            </a:lvl2pPr>
            <a:lvl3pPr marL="864000" indent="-288000">
              <a:lnSpc>
                <a:spcPct val="110000"/>
              </a:lnSpc>
              <a:spcBef>
                <a:spcPts val="0"/>
              </a:spcBef>
              <a:buClr>
                <a:schemeClr val="accent3"/>
              </a:buClr>
              <a:buFont typeface="Arial" panose="020B0604020202020204" pitchFamily="34" charset="0"/>
              <a:buChar char="•"/>
              <a:defRPr sz="1200"/>
            </a:lvl3pPr>
            <a:lvl4pPr marL="0" indent="0">
              <a:lnSpc>
                <a:spcPct val="110000"/>
              </a:lnSpc>
              <a:spcBef>
                <a:spcPts val="0"/>
              </a:spcBef>
              <a:buFont typeface="Arial" panose="020B0604020202020204" pitchFamily="34" charset="0"/>
              <a:buNone/>
              <a:defRPr sz="1600" b="1">
                <a:latin typeface="+mj-lt"/>
              </a:defRPr>
            </a:lvl4pPr>
            <a:lvl5pPr marL="0" indent="0">
              <a:lnSpc>
                <a:spcPct val="110000"/>
              </a:lnSpc>
              <a:spcBef>
                <a:spcPts val="0"/>
              </a:spcBef>
              <a:buFont typeface="+mj-lt"/>
              <a:buNone/>
              <a:defRPr sz="1600" b="1">
                <a:solidFill>
                  <a:schemeClr val="accent2"/>
                </a:solidFill>
              </a:defRPr>
            </a:lvl5pPr>
            <a:lvl6pPr marL="0" indent="0">
              <a:lnSpc>
                <a:spcPct val="110000"/>
              </a:lnSpc>
              <a:spcBef>
                <a:spcPts val="0"/>
              </a:spcBef>
              <a:buFont typeface="+mj-lt"/>
              <a:buNone/>
              <a:defRPr sz="1200">
                <a:latin typeface="Poppins Medium" panose="00000600000000000000" pitchFamily="2" charset="0"/>
                <a:cs typeface="Poppins Medium" panose="00000600000000000000" pitchFamily="2" charset="0"/>
              </a:defRPr>
            </a:lvl6pPr>
            <a:lvl7pPr marL="0" indent="0">
              <a:lnSpc>
                <a:spcPct val="110000"/>
              </a:lnSpc>
              <a:spcBef>
                <a:spcPts val="0"/>
              </a:spcBef>
              <a:buFont typeface="+mj-lt"/>
              <a:buNone/>
              <a:defRPr sz="1200">
                <a:solidFill>
                  <a:schemeClr val="accent2"/>
                </a:solidFill>
                <a:latin typeface="Poppins Medium" panose="00000600000000000000" pitchFamily="2" charset="0"/>
                <a:cs typeface="Poppins Medium" panose="00000600000000000000" pitchFamily="2" charset="0"/>
              </a:defRPr>
            </a:lvl7pPr>
            <a:lvl8pPr marL="288000" indent="-288000">
              <a:lnSpc>
                <a:spcPct val="110000"/>
              </a:lnSpc>
              <a:spcBef>
                <a:spcPts val="0"/>
              </a:spcBef>
              <a:buFont typeface="+mj-lt"/>
              <a:buAutoNum type="arabicPeriod"/>
              <a:defRPr sz="1200"/>
            </a:lvl8pPr>
            <a:lvl9pPr marL="0" indent="0">
              <a:lnSpc>
                <a:spcPct val="110000"/>
              </a:lnSpc>
              <a:spcBef>
                <a:spcPts val="0"/>
              </a:spcBef>
              <a:buFont typeface="Segoe UI" panose="020B0502040204020203" pitchFamily="34" charset="0"/>
              <a:buNone/>
              <a:defRPr sz="800"/>
            </a:lvl9pPr>
          </a:lstStyle>
          <a:p>
            <a:r>
              <a:rPr lang="nl-NL" sz="1400" i="1" dirty="0"/>
              <a:t>Vervolg van casus: </a:t>
            </a:r>
            <a:endParaRPr lang="nl-NL" sz="1400" i="1" dirty="0">
              <a:solidFill>
                <a:srgbClr val="173395"/>
              </a:solidFill>
            </a:endParaRPr>
          </a:p>
          <a:p>
            <a:r>
              <a:rPr lang="nl-NL" dirty="0"/>
              <a:t>Deze opmerking houdt haar lang bezig. Jeanet houdt het een lange tijd voor zich en deelt het niet met haar man, kinderen en vrienden. Het zou hen alleen maar onrustig maken, denkt ze. </a:t>
            </a:r>
            <a:endParaRPr lang="nl-NL"/>
          </a:p>
          <a:p>
            <a:r>
              <a:rPr lang="nl-NL" dirty="0"/>
              <a:t>Na een goede periode wordt Jeanet plotseling erg benauwd. Omdat haar longarts geen dienst heeft, belt ze de huisarts. Binnen 15 minuten ligt ze op de Spoedeisende Eerste Hulp (SEH). Daar volgt een markeringsgesprek met een arts. Wanneer haar toestand stabiel is geeft de arts aan dat ze met Jeanet in gesprek wil over haar wensen m.b.t. wel/niet reanimeren, wel/niet naar de Intensive Care (IC), wel/niet beademen. Jeanet heeft daar een idee over en dat wordt in het gesprek iets bijgesteld. Ze is blij met de tijd die de arts neemt voor haar en haar man, maar vindt ook dat dit gesprek al veel eerder gevoerd had kunnen worden.</a:t>
            </a:r>
          </a:p>
          <a:p>
            <a:r>
              <a:rPr lang="nl-NL" dirty="0"/>
              <a:t>Na deze opname gaat ze met haar huisarts in gesprek om haar wensen en voorkeuren vast te leggen. Hij heeft moeite met haar keuze dat ze zich niet wil laten reanimeren vanwege haar relatief jonge leeftijd. Toch blijft Jeanet achter haar keuze staan. </a:t>
            </a:r>
          </a:p>
          <a:p>
            <a:endParaRPr lang="nl-NL"/>
          </a:p>
        </p:txBody>
      </p:sp>
    </p:spTree>
    <p:extLst>
      <p:ext uri="{BB962C8B-B14F-4D97-AF65-F5344CB8AC3E}">
        <p14:creationId xmlns:p14="http://schemas.microsoft.com/office/powerpoint/2010/main" val="742450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16</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390090"/>
            <a:ext cx="10941049" cy="5169736"/>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spcAft>
                <a:spcPts val="1200"/>
              </a:spcAft>
              <a:buNone/>
            </a:pPr>
            <a:r>
              <a:rPr lang="nl-NL" sz="1800"/>
              <a:t>Bespreken in groepjes van 3 à 4 personen: </a:t>
            </a:r>
          </a:p>
          <a:p>
            <a:pPr marL="0" indent="0">
              <a:spcAft>
                <a:spcPts val="1200"/>
              </a:spcAft>
              <a:buNone/>
            </a:pPr>
            <a:endParaRPr lang="nl-NL" sz="1800"/>
          </a:p>
          <a:p>
            <a:pPr marL="342900" indent="-342900">
              <a:spcAft>
                <a:spcPts val="1200"/>
              </a:spcAft>
              <a:buAutoNum type="arabicPeriod"/>
            </a:pPr>
            <a:r>
              <a:rPr lang="nl-NL" sz="1800"/>
              <a:t>Waarom is tijdig markeren van de palliatieve fase belangrijk: </a:t>
            </a:r>
          </a:p>
          <a:p>
            <a:pPr marL="630900" lvl="1" indent="-342900">
              <a:spcAft>
                <a:spcPts val="1200"/>
              </a:spcAft>
              <a:buFont typeface="+mj-lt"/>
              <a:buAutoNum type="alphaLcParenR"/>
            </a:pPr>
            <a:r>
              <a:rPr lang="nl-NL" sz="1800"/>
              <a:t>Welke meerwaarde heeft dit voor de patiënt en diens naasten?</a:t>
            </a:r>
          </a:p>
          <a:p>
            <a:pPr marL="630900" lvl="1" indent="-342900">
              <a:spcAft>
                <a:spcPts val="1200"/>
              </a:spcAft>
              <a:buFont typeface="+mj-lt"/>
              <a:buAutoNum type="alphaLcParenR"/>
            </a:pPr>
            <a:r>
              <a:rPr lang="nl-NL" sz="1800"/>
              <a:t>En wat levert het jou als zorgverlener op?</a:t>
            </a:r>
          </a:p>
          <a:p>
            <a:pPr marL="288000" lvl="1" indent="0">
              <a:spcAft>
                <a:spcPts val="1200"/>
              </a:spcAft>
              <a:buNone/>
            </a:pPr>
            <a:endParaRPr lang="nl-NL" sz="1800"/>
          </a:p>
          <a:p>
            <a:pPr marL="342900" indent="-342900">
              <a:spcAft>
                <a:spcPts val="1200"/>
              </a:spcAft>
              <a:buAutoNum type="arabicPeriod"/>
            </a:pPr>
            <a:r>
              <a:rPr lang="nl-NL" sz="1800"/>
              <a:t>Wat vind je van de markering in de casus: </a:t>
            </a:r>
          </a:p>
          <a:p>
            <a:pPr marL="630900" lvl="1" indent="-342900">
              <a:spcAft>
                <a:spcPts val="1200"/>
              </a:spcAft>
              <a:buAutoNum type="alphaLcParenR"/>
            </a:pPr>
            <a:r>
              <a:rPr lang="nl-NL" sz="1800"/>
              <a:t>Is daar op het juiste moment (tijdig) gemarkeerd? </a:t>
            </a:r>
          </a:p>
          <a:p>
            <a:pPr marL="630900" lvl="1" indent="-342900">
              <a:spcAft>
                <a:spcPts val="1200"/>
              </a:spcAft>
              <a:buFont typeface="+mj-lt"/>
              <a:buAutoNum type="alphaLcParenR"/>
            </a:pPr>
            <a:r>
              <a:rPr lang="nl-NL" sz="1800"/>
              <a:t>Kun je ook ‘te vroeg’ zijn?</a:t>
            </a:r>
          </a:p>
          <a:p>
            <a:pPr marL="630900" lvl="1" indent="-342900">
              <a:spcAft>
                <a:spcPts val="1200"/>
              </a:spcAft>
              <a:buFont typeface="+mj-lt"/>
              <a:buAutoNum type="alphaLcParenR"/>
            </a:pPr>
            <a:r>
              <a:rPr lang="nl-NL" sz="1800"/>
              <a:t>Op welke manier had markering eerder plaats kunnen vinden? Wat was de meerwaarde daarvan geweest?</a:t>
            </a:r>
          </a:p>
        </p:txBody>
      </p:sp>
    </p:spTree>
    <p:extLst>
      <p:ext uri="{BB962C8B-B14F-4D97-AF65-F5344CB8AC3E}">
        <p14:creationId xmlns:p14="http://schemas.microsoft.com/office/powerpoint/2010/main" val="472608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17</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762539"/>
            <a:ext cx="10941049" cy="4239358"/>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lnSpc>
                <a:spcPct val="150000"/>
              </a:lnSpc>
              <a:spcAft>
                <a:spcPts val="600"/>
              </a:spcAft>
              <a:buNone/>
            </a:pPr>
            <a:r>
              <a:rPr lang="nl-NL" sz="1800">
                <a:cs typeface="Poppins"/>
              </a:rPr>
              <a:t>Benader de vragen vanuit verschillende invalshoeken:</a:t>
            </a:r>
            <a:endParaRPr lang="en-US" sz="1800">
              <a:cs typeface="Poppins"/>
            </a:endParaRPr>
          </a:p>
          <a:p>
            <a:pPr marL="287655" indent="-287655">
              <a:lnSpc>
                <a:spcPct val="150000"/>
              </a:lnSpc>
              <a:spcAft>
                <a:spcPts val="600"/>
              </a:spcAft>
              <a:buFont typeface="Arial"/>
              <a:buChar char="•"/>
            </a:pPr>
            <a:r>
              <a:rPr lang="nl-NL" sz="1800">
                <a:cs typeface="Poppins"/>
              </a:rPr>
              <a:t>Positief: welke kansen en mogelijkheden zie je?</a:t>
            </a:r>
          </a:p>
          <a:p>
            <a:pPr marL="287655" indent="-287655">
              <a:lnSpc>
                <a:spcPct val="150000"/>
              </a:lnSpc>
              <a:spcAft>
                <a:spcPts val="600"/>
              </a:spcAft>
              <a:buFont typeface="Arial"/>
              <a:buChar char="•"/>
            </a:pPr>
            <a:r>
              <a:rPr lang="nl-NL" sz="1800">
                <a:cs typeface="Poppins"/>
              </a:rPr>
              <a:t>Analytisch: kun je jouw mening onderbouwen met feiten of cijfers?</a:t>
            </a:r>
            <a:endParaRPr lang="en-US" sz="1800">
              <a:cs typeface="Poppins"/>
            </a:endParaRPr>
          </a:p>
          <a:p>
            <a:pPr marL="287655" indent="-287655">
              <a:lnSpc>
                <a:spcPct val="150000"/>
              </a:lnSpc>
              <a:spcAft>
                <a:spcPts val="600"/>
              </a:spcAft>
              <a:buFont typeface="Arial"/>
              <a:buChar char="•"/>
            </a:pPr>
            <a:r>
              <a:rPr lang="nl-NL" sz="1800">
                <a:cs typeface="Poppins"/>
              </a:rPr>
              <a:t>Gevoelsmatig: wat roept het bij je op; word je hier bijvoorbeeld enthousiast of bezorgd van?</a:t>
            </a:r>
          </a:p>
        </p:txBody>
      </p:sp>
    </p:spTree>
    <p:extLst>
      <p:ext uri="{BB962C8B-B14F-4D97-AF65-F5344CB8AC3E}">
        <p14:creationId xmlns:p14="http://schemas.microsoft.com/office/powerpoint/2010/main" val="4242541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Reflecteren op eigen handelen</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18</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508443"/>
            <a:ext cx="10138832" cy="4524771"/>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spcAft>
                <a:spcPts val="600"/>
              </a:spcAft>
              <a:buNone/>
              <a:tabLst>
                <a:tab pos="341630" algn="l"/>
                <a:tab pos="449580" algn="l"/>
              </a:tabLst>
            </a:pPr>
            <a:endParaRPr lang="nl-NL" sz="1800" dirty="0">
              <a:cs typeface="Poppins"/>
            </a:endParaRPr>
          </a:p>
          <a:p>
            <a:pPr marL="0" indent="0" fontAlgn="base">
              <a:spcAft>
                <a:spcPts val="600"/>
              </a:spcAft>
              <a:buNone/>
              <a:tabLst>
                <a:tab pos="341630" algn="l"/>
                <a:tab pos="449580" algn="l"/>
              </a:tabLst>
            </a:pPr>
            <a:endParaRPr lang="nl-NL" sz="1800"/>
          </a:p>
          <a:p>
            <a:pPr marL="287655" indent="-287655" fontAlgn="base">
              <a:spcAft>
                <a:spcPts val="600"/>
              </a:spcAft>
            </a:pPr>
            <a:r>
              <a:rPr lang="nl-NL" sz="1800" dirty="0"/>
              <a:t>Hoe maak jij het begin van de palliatieve fase bespreekbaar met de patiënt en diens naasten?</a:t>
            </a:r>
            <a:endParaRPr lang="nl-NL" sz="1800" dirty="0">
              <a:cs typeface="Poppins"/>
            </a:endParaRPr>
          </a:p>
          <a:p>
            <a:pPr marL="287655" indent="-287655" fontAlgn="base">
              <a:spcAft>
                <a:spcPts val="600"/>
              </a:spcAft>
            </a:pPr>
            <a:r>
              <a:rPr lang="nl-NL" sz="1800" dirty="0"/>
              <a:t>Wat is voor jou een aanleiding om jezelf de surprise question te stellen?</a:t>
            </a:r>
            <a:endParaRPr lang="nl-NL" sz="1800" dirty="0">
              <a:cs typeface="Poppins"/>
            </a:endParaRPr>
          </a:p>
          <a:p>
            <a:pPr marL="287655" indent="-287655" fontAlgn="base">
              <a:spcAft>
                <a:spcPts val="600"/>
              </a:spcAft>
            </a:pPr>
            <a:r>
              <a:rPr lang="nl-NL" sz="1800" dirty="0"/>
              <a:t>Wat is een signaal dat je tijdiger kan markeren en welke mogelijkheden zie je om dit te doen? </a:t>
            </a:r>
            <a:endParaRPr lang="nl-NL" sz="1800" dirty="0">
              <a:cs typeface="Poppins"/>
            </a:endParaRPr>
          </a:p>
          <a:p>
            <a:pPr marL="287655" lvl="0" indent="-287655" fontAlgn="base">
              <a:spcAft>
                <a:spcPts val="600"/>
              </a:spcAft>
            </a:pPr>
            <a:r>
              <a:rPr lang="nl-NL" sz="1800" dirty="0"/>
              <a:t>Vind je dat het begin van de palliatieve fase altijd moet worden besproken met de naasten? Hoe ga je ermee om als een patiënt dit niet wil?</a:t>
            </a:r>
            <a:endParaRPr lang="nl-NL" sz="1800" dirty="0">
              <a:cs typeface="Poppins"/>
            </a:endParaRPr>
          </a:p>
          <a:p>
            <a:pPr marL="287655" lvl="0" indent="-287655" fontAlgn="base">
              <a:spcAft>
                <a:spcPts val="600"/>
              </a:spcAft>
            </a:pPr>
            <a:r>
              <a:rPr lang="nl-NL" sz="1800" dirty="0"/>
              <a:t>Wanneer kan markering lastig zijn? Heb je een voorbeeld van een eigen ervaring waarin je dit lastig vond, bijvoorbeeld bij bepaalde ziektebeelden?</a:t>
            </a:r>
            <a:endParaRPr lang="nl-NL" sz="1800" dirty="0">
              <a:cs typeface="Poppins"/>
            </a:endParaRPr>
          </a:p>
          <a:p>
            <a:pPr marL="0" lvl="0" indent="0" fontAlgn="base">
              <a:spcAft>
                <a:spcPts val="600"/>
              </a:spcAft>
              <a:buNone/>
            </a:pPr>
            <a:endParaRPr lang="nl-NL" sz="1800">
              <a:highlight>
                <a:srgbClr val="FFFF00"/>
              </a:highlight>
            </a:endParaRPr>
          </a:p>
        </p:txBody>
      </p:sp>
    </p:spTree>
    <p:extLst>
      <p:ext uri="{BB962C8B-B14F-4D97-AF65-F5344CB8AC3E}">
        <p14:creationId xmlns:p14="http://schemas.microsoft.com/office/powerpoint/2010/main" val="3748225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Plenaire terugkoppeling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19</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696278"/>
            <a:ext cx="10267949" cy="4232884"/>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342900" lvl="0" indent="-342900" fontAlgn="base">
              <a:lnSpc>
                <a:spcPct val="150000"/>
              </a:lnSpc>
              <a:spcAft>
                <a:spcPts val="600"/>
              </a:spcAft>
              <a:buFont typeface="Maiandra GD" panose="020E0502030308020204" pitchFamily="34" charset="0"/>
              <a:buChar char="•"/>
            </a:pPr>
            <a:r>
              <a:rPr lang="nl-NL" sz="1800"/>
              <a:t>Welke inzichten heb je opgedaan? </a:t>
            </a:r>
          </a:p>
          <a:p>
            <a:pPr marL="342900" lvl="0" indent="-342900" fontAlgn="base">
              <a:lnSpc>
                <a:spcPct val="150000"/>
              </a:lnSpc>
              <a:spcAft>
                <a:spcPts val="600"/>
              </a:spcAft>
              <a:buFont typeface="Maiandra GD" panose="020E0502030308020204" pitchFamily="34" charset="0"/>
              <a:buChar char="•"/>
            </a:pPr>
            <a:r>
              <a:rPr lang="nl-NL" sz="1800"/>
              <a:t>Zijn er nog vragen?</a:t>
            </a:r>
          </a:p>
          <a:p>
            <a:pPr marL="342900" indent="-342900" fontAlgn="base">
              <a:lnSpc>
                <a:spcPct val="150000"/>
              </a:lnSpc>
              <a:spcAft>
                <a:spcPts val="600"/>
              </a:spcAft>
              <a:buFont typeface="Maiandra GD" panose="020E0502030308020204" pitchFamily="34" charset="0"/>
              <a:buChar char="•"/>
            </a:pPr>
            <a:r>
              <a:rPr lang="nl-NL" sz="1800"/>
              <a:t>Zijn de leerdoelen bereikt? </a:t>
            </a:r>
            <a:endParaRPr lang="nl-NL" sz="1800">
              <a:cs typeface="Poppins"/>
            </a:endParaRPr>
          </a:p>
        </p:txBody>
      </p:sp>
    </p:spTree>
    <p:extLst>
      <p:ext uri="{BB962C8B-B14F-4D97-AF65-F5344CB8AC3E}">
        <p14:creationId xmlns:p14="http://schemas.microsoft.com/office/powerpoint/2010/main" val="2310427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ndertitel 10">
            <a:extLst>
              <a:ext uri="{FF2B5EF4-FFF2-40B4-BE49-F238E27FC236}">
                <a16:creationId xmlns:a16="http://schemas.microsoft.com/office/drawing/2014/main" id="{353125B2-72A9-B223-260D-25D0D4D8A4F2}"/>
              </a:ext>
            </a:extLst>
          </p:cNvPr>
          <p:cNvSpPr>
            <a:spLocks noGrp="1"/>
          </p:cNvSpPr>
          <p:nvPr>
            <p:ph type="subTitle" idx="1"/>
          </p:nvPr>
        </p:nvSpPr>
        <p:spPr>
          <a:xfrm>
            <a:off x="1053388" y="3621028"/>
            <a:ext cx="10085223" cy="1655762"/>
          </a:xfrm>
        </p:spPr>
        <p:txBody>
          <a:bodyPr vert="horz" lIns="0" tIns="0" rIns="0" bIns="0" rtlCol="0" anchor="t">
            <a:noAutofit/>
          </a:bodyPr>
          <a:lstStyle/>
          <a:p>
            <a:endParaRPr lang="nl-NL" sz="2800">
              <a:cs typeface="Poppins"/>
            </a:endParaRPr>
          </a:p>
        </p:txBody>
      </p:sp>
      <p:sp>
        <p:nvSpPr>
          <p:cNvPr id="10" name="Titel 9">
            <a:extLst>
              <a:ext uri="{FF2B5EF4-FFF2-40B4-BE49-F238E27FC236}">
                <a16:creationId xmlns:a16="http://schemas.microsoft.com/office/drawing/2014/main" id="{60674255-069B-C1A1-4152-C539CBBB6B37}"/>
              </a:ext>
            </a:extLst>
          </p:cNvPr>
          <p:cNvSpPr>
            <a:spLocks noGrp="1"/>
          </p:cNvSpPr>
          <p:nvPr>
            <p:ph type="ctrTitle"/>
          </p:nvPr>
        </p:nvSpPr>
        <p:spPr>
          <a:xfrm>
            <a:off x="1053389" y="1268413"/>
            <a:ext cx="10085223" cy="2433080"/>
          </a:xfrm>
        </p:spPr>
        <p:txBody>
          <a:bodyPr/>
          <a:lstStyle/>
          <a:p>
            <a:r>
              <a:rPr lang="nl-NL" sz="6000">
                <a:latin typeface="Poppins Light"/>
                <a:cs typeface="Poppins Light"/>
              </a:rPr>
              <a:t>Workshop 'De palliatieve fase van de ziekte begint'</a:t>
            </a:r>
            <a:endParaRPr lang="nl-NL" sz="8000"/>
          </a:p>
        </p:txBody>
      </p:sp>
      <p:sp>
        <p:nvSpPr>
          <p:cNvPr id="6" name="Tijdelijke aanduiding voor dianummer 5">
            <a:extLst>
              <a:ext uri="{FF2B5EF4-FFF2-40B4-BE49-F238E27FC236}">
                <a16:creationId xmlns:a16="http://schemas.microsoft.com/office/drawing/2014/main" id="{97D0DC2A-2430-1B9A-67E0-D5CDDB1D88CF}"/>
              </a:ext>
            </a:extLst>
          </p:cNvPr>
          <p:cNvSpPr>
            <a:spLocks noGrp="1"/>
          </p:cNvSpPr>
          <p:nvPr>
            <p:ph type="sldNum" sz="quarter" idx="12"/>
          </p:nvPr>
        </p:nvSpPr>
        <p:spPr>
          <a:xfrm>
            <a:off x="10843683" y="7020000"/>
            <a:ext cx="652991" cy="123111"/>
          </a:xfrm>
        </p:spPr>
        <p:txBody>
          <a:bodyPr/>
          <a:lstStyle/>
          <a:p>
            <a:fld id="{5EAD46FD-55B7-4B35-9571-DF03CD73F6D9}" type="slidenum">
              <a:rPr lang="nl-NL" smtClean="0"/>
              <a:pPr/>
              <a:t>2</a:t>
            </a:fld>
            <a:endParaRPr lang="nl-NL"/>
          </a:p>
        </p:txBody>
      </p:sp>
    </p:spTree>
    <p:extLst>
      <p:ext uri="{BB962C8B-B14F-4D97-AF65-F5344CB8AC3E}">
        <p14:creationId xmlns:p14="http://schemas.microsoft.com/office/powerpoint/2010/main" val="259076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dirty="0"/>
              <a:t>Meer informatie</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20</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401003"/>
            <a:ext cx="10267949" cy="4651984"/>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342900" indent="-342900" fontAlgn="base">
              <a:lnSpc>
                <a:spcPct val="150000"/>
              </a:lnSpc>
              <a:spcAft>
                <a:spcPts val="600"/>
              </a:spcAft>
              <a:buFont typeface="Maiandra GD" panose="020E0502030308020204" pitchFamily="34" charset="0"/>
              <a:buChar char="•"/>
            </a:pPr>
            <a:r>
              <a:rPr lang="nl-NL" sz="1600" dirty="0">
                <a:hlinkClick r:id="rId3"/>
              </a:rPr>
              <a:t>Kwaliteitskader Palliatieve zorg Nederland [PDF]</a:t>
            </a:r>
            <a:r>
              <a:rPr lang="nl-NL" sz="1600" dirty="0"/>
              <a:t> </a:t>
            </a:r>
            <a:endParaRPr lang="nl-NL" sz="1600" dirty="0">
              <a:cs typeface="Poppins"/>
            </a:endParaRPr>
          </a:p>
          <a:p>
            <a:pPr marL="342900" indent="-342900">
              <a:lnSpc>
                <a:spcPct val="150000"/>
              </a:lnSpc>
              <a:spcAft>
                <a:spcPts val="600"/>
              </a:spcAft>
              <a:buFont typeface="Maiandra GD" panose="020E0502030308020204" pitchFamily="34" charset="0"/>
              <a:buChar char="•"/>
            </a:pPr>
            <a:r>
              <a:rPr lang="nl-NL" sz="1600" dirty="0">
                <a:cs typeface="Poppins"/>
                <a:hlinkClick r:id="rId4"/>
              </a:rPr>
              <a:t>Aanvullende informatie over het Kwaliteitskader [Palliaweb]</a:t>
            </a:r>
            <a:endParaRPr lang="nl-NL" sz="1600" dirty="0">
              <a:cs typeface="Poppins"/>
            </a:endParaRPr>
          </a:p>
          <a:p>
            <a:pPr marL="342900" indent="-342900" fontAlgn="base">
              <a:lnSpc>
                <a:spcPct val="150000"/>
              </a:lnSpc>
              <a:spcAft>
                <a:spcPts val="600"/>
              </a:spcAft>
              <a:buFont typeface="Maiandra GD" panose="020E0502030308020204" pitchFamily="34" charset="0"/>
              <a:buChar char="•"/>
            </a:pPr>
            <a:r>
              <a:rPr lang="nl-NL" sz="1600" dirty="0">
                <a:cs typeface="Poppins"/>
                <a:hlinkClick r:id="rId5"/>
              </a:rPr>
              <a:t>Informatie over markering [Palliaweb]</a:t>
            </a:r>
            <a:endParaRPr lang="nl-NL" sz="1600">
              <a:cs typeface="Poppins"/>
            </a:endParaRPr>
          </a:p>
          <a:p>
            <a:pPr marL="342900" indent="-342900">
              <a:lnSpc>
                <a:spcPct val="150000"/>
              </a:lnSpc>
              <a:spcAft>
                <a:spcPts val="600"/>
              </a:spcAft>
              <a:buFont typeface="Maiandra GD" panose="020E0502030308020204" pitchFamily="34" charset="0"/>
              <a:buChar char="•"/>
            </a:pPr>
            <a:r>
              <a:rPr lang="nl-NL" sz="1600" dirty="0">
                <a:cs typeface="Poppins"/>
                <a:hlinkClick r:id="rId6"/>
              </a:rPr>
              <a:t>SPICT [meetinstrument]</a:t>
            </a:r>
            <a:endParaRPr lang="nl-NL" sz="1600">
              <a:cs typeface="Poppins"/>
            </a:endParaRPr>
          </a:p>
          <a:p>
            <a:pPr marL="342900" indent="-342900">
              <a:lnSpc>
                <a:spcPct val="150000"/>
              </a:lnSpc>
              <a:spcAft>
                <a:spcPts val="600"/>
              </a:spcAft>
              <a:buFont typeface="Maiandra GD" panose="020E0502030308020204" pitchFamily="34" charset="0"/>
              <a:buChar char="•"/>
            </a:pPr>
            <a:r>
              <a:rPr lang="nl-NL" sz="1600" dirty="0">
                <a:cs typeface="Poppins"/>
                <a:hlinkClick r:id="rId7"/>
              </a:rPr>
              <a:t>Dubbele surprise question [Palliaweb]</a:t>
            </a:r>
            <a:endParaRPr lang="nl-NL" sz="1600" dirty="0">
              <a:cs typeface="Poppins"/>
            </a:endParaRPr>
          </a:p>
          <a:p>
            <a:pPr marL="342900" indent="-342900">
              <a:lnSpc>
                <a:spcPct val="150000"/>
              </a:lnSpc>
              <a:spcAft>
                <a:spcPts val="600"/>
              </a:spcAft>
              <a:buFont typeface="Maiandra GD" panose="020E0502030308020204" pitchFamily="34" charset="0"/>
              <a:buChar char="•"/>
            </a:pPr>
            <a:r>
              <a:rPr lang="nl-NL" sz="1600" dirty="0">
                <a:cs typeface="Poppins"/>
                <a:hlinkClick r:id="rId8"/>
              </a:rPr>
              <a:t>Podcastaflevering 1 - Palliapodcast | De palliatieve fase van de ziekte begint</a:t>
            </a:r>
            <a:r>
              <a:rPr lang="nl-NL" sz="1600" dirty="0">
                <a:cs typeface="Poppins"/>
              </a:rPr>
              <a:t> </a:t>
            </a:r>
          </a:p>
          <a:p>
            <a:pPr marL="342900" indent="-342900">
              <a:lnSpc>
                <a:spcPct val="150000"/>
              </a:lnSpc>
              <a:spcAft>
                <a:spcPts val="600"/>
              </a:spcAft>
              <a:buFont typeface="Maiandra GD" panose="020E0502030308020204" pitchFamily="34" charset="0"/>
              <a:buChar char="•"/>
            </a:pPr>
            <a:r>
              <a:rPr lang="nl-NL" sz="1600" dirty="0">
                <a:cs typeface="Poppins"/>
                <a:hlinkClick r:id="rId9"/>
              </a:rPr>
              <a:t>Animatie markering [YouTube]</a:t>
            </a:r>
            <a:endParaRPr lang="nl-NL" sz="1600">
              <a:cs typeface="Poppins"/>
            </a:endParaRPr>
          </a:p>
          <a:p>
            <a:pPr marL="342900" indent="-342900">
              <a:lnSpc>
                <a:spcPct val="150000"/>
              </a:lnSpc>
              <a:spcAft>
                <a:spcPts val="600"/>
              </a:spcAft>
              <a:buFont typeface="Maiandra GD" panose="020E0502030308020204" pitchFamily="34" charset="0"/>
              <a:buChar char="•"/>
            </a:pPr>
            <a:r>
              <a:rPr lang="nl-NL" sz="1600" dirty="0">
                <a:cs typeface="Poppins"/>
                <a:hlinkClick r:id="rId10"/>
              </a:rPr>
              <a:t>Animaties essenties Kwaliteitskader [YouTube]</a:t>
            </a:r>
          </a:p>
          <a:p>
            <a:pPr marL="342900" indent="-342900">
              <a:lnSpc>
                <a:spcPct val="150000"/>
              </a:lnSpc>
              <a:spcAft>
                <a:spcPts val="600"/>
              </a:spcAft>
              <a:buFont typeface="Maiandra GD" panose="020E0502030308020204" pitchFamily="34" charset="0"/>
              <a:buChar char="•"/>
            </a:pPr>
            <a:r>
              <a:rPr lang="nl-NL" sz="1600" dirty="0">
                <a:cs typeface="Poppins"/>
                <a:hlinkClick r:id="rId11"/>
              </a:rPr>
              <a:t>Hulpmiddelen Markering [Palliaweb]</a:t>
            </a:r>
          </a:p>
          <a:p>
            <a:pPr marL="342900" indent="-342900">
              <a:lnSpc>
                <a:spcPct val="150000"/>
              </a:lnSpc>
              <a:spcAft>
                <a:spcPts val="600"/>
              </a:spcAft>
              <a:buFont typeface="Maiandra GD,Sans-Serif" panose="020E0502030308020204" pitchFamily="34" charset="0"/>
              <a:buChar char="•"/>
            </a:pPr>
            <a:r>
              <a:rPr lang="nl-NL" sz="1600" dirty="0">
                <a:cs typeface="Poppins"/>
                <a:hlinkClick r:id="rId12"/>
              </a:rPr>
              <a:t>Meetinstrumenten - informatie [Palliaweb]</a:t>
            </a:r>
            <a:endParaRPr lang="nl-NL" sz="1600">
              <a:cs typeface="Poppins"/>
            </a:endParaRPr>
          </a:p>
          <a:p>
            <a:pPr marL="342900" indent="-342900">
              <a:lnSpc>
                <a:spcPct val="150000"/>
              </a:lnSpc>
              <a:spcAft>
                <a:spcPts val="600"/>
              </a:spcAft>
              <a:buFont typeface="Maiandra GD,Sans-Serif" panose="020E0502030308020204" pitchFamily="34" charset="0"/>
              <a:buChar char="•"/>
            </a:pPr>
            <a:r>
              <a:rPr lang="nl-NL" sz="1600" dirty="0">
                <a:cs typeface="Poppins"/>
                <a:hlinkClick r:id="rId13"/>
              </a:rPr>
              <a:t>Meetinstrumenten - overzicht [Palliaweb]</a:t>
            </a:r>
            <a:r>
              <a:rPr lang="nl-NL" sz="1600" dirty="0">
                <a:cs typeface="Poppins"/>
              </a:rPr>
              <a:t> </a:t>
            </a:r>
            <a:endParaRPr lang="nl-NL" dirty="0"/>
          </a:p>
        </p:txBody>
      </p:sp>
    </p:spTree>
    <p:extLst>
      <p:ext uri="{BB962C8B-B14F-4D97-AF65-F5344CB8AC3E}">
        <p14:creationId xmlns:p14="http://schemas.microsoft.com/office/powerpoint/2010/main" val="1887405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CBA45-136D-9CA6-9FDD-6B1BA73D20CC}"/>
              </a:ext>
            </a:extLst>
          </p:cNvPr>
          <p:cNvSpPr>
            <a:spLocks noGrp="1"/>
          </p:cNvSpPr>
          <p:nvPr>
            <p:ph type="title"/>
          </p:nvPr>
        </p:nvSpPr>
        <p:spPr>
          <a:xfrm>
            <a:off x="695559" y="701675"/>
            <a:ext cx="10801350" cy="449251"/>
          </a:xfrm>
        </p:spPr>
        <p:txBody>
          <a:bodyPr/>
          <a:lstStyle/>
          <a:p>
            <a:r>
              <a:rPr lang="nl-NL" sz="3200"/>
              <a:t>Afsluiting</a:t>
            </a:r>
          </a:p>
        </p:txBody>
      </p:sp>
      <p:sp>
        <p:nvSpPr>
          <p:cNvPr id="5" name="Tijdelijke aanduiding voor dianummer 4">
            <a:extLst>
              <a:ext uri="{FF2B5EF4-FFF2-40B4-BE49-F238E27FC236}">
                <a16:creationId xmlns:a16="http://schemas.microsoft.com/office/drawing/2014/main" id="{3A6159D9-EE72-33EF-67FD-BB1A3F9BD61B}"/>
              </a:ext>
            </a:extLst>
          </p:cNvPr>
          <p:cNvSpPr>
            <a:spLocks noGrp="1"/>
          </p:cNvSpPr>
          <p:nvPr>
            <p:ph type="sldNum" sz="quarter" idx="12"/>
          </p:nvPr>
        </p:nvSpPr>
        <p:spPr/>
        <p:txBody>
          <a:bodyPr/>
          <a:lstStyle/>
          <a:p>
            <a:fld id="{5EAD46FD-55B7-4B35-9571-DF03CD73F6D9}" type="slidenum">
              <a:rPr lang="nl-NL" smtClean="0"/>
              <a:pPr/>
              <a:t>21</a:t>
            </a:fld>
            <a:endParaRPr lang="nl-NL"/>
          </a:p>
        </p:txBody>
      </p:sp>
    </p:spTree>
    <p:extLst>
      <p:ext uri="{BB962C8B-B14F-4D97-AF65-F5344CB8AC3E}">
        <p14:creationId xmlns:p14="http://schemas.microsoft.com/office/powerpoint/2010/main" val="3429857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Inleiding</a:t>
            </a:r>
          </a:p>
        </p:txBody>
      </p:sp>
      <p:pic>
        <p:nvPicPr>
          <p:cNvPr id="2" name="Tijdelijke aanduiding voor inhoud 1">
            <a:extLst>
              <a:ext uri="{FF2B5EF4-FFF2-40B4-BE49-F238E27FC236}">
                <a16:creationId xmlns:a16="http://schemas.microsoft.com/office/drawing/2014/main" id="{9395E5BF-909E-7345-6247-BF13ACECACDA}"/>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8056" b="91389" l="7143" r="94538">
                        <a14:foregroundMark x1="10714" y1="20000" x2="10714" y2="20000"/>
                        <a14:foregroundMark x1="7143" y1="45000" x2="7143" y2="45000"/>
                        <a14:foregroundMark x1="50630" y1="91389" x2="50630" y2="91389"/>
                        <a14:foregroundMark x1="44328" y1="9722" x2="44328" y2="9722"/>
                        <a14:foregroundMark x1="52521" y1="8333" x2="52521" y2="8333"/>
                        <a14:foregroundMark x1="90336" y1="33889" x2="90336" y2="33889"/>
                        <a14:foregroundMark x1="93067" y1="48889" x2="93067" y2="48889"/>
                        <a14:foregroundMark x1="93697" y1="65556" x2="93697" y2="65556"/>
                        <a14:foregroundMark x1="94538" y1="56111" x2="94538" y2="56111"/>
                        <a14:foregroundMark x1="94328" y1="56944" x2="94328" y2="56944"/>
                        <a14:foregroundMark x1="43908" y1="91111" x2="43908" y2="91111"/>
                        <a14:foregroundMark x1="47689" y1="10556" x2="47689" y2="10556"/>
                        <a14:foregroundMark x1="76471" y1="14167" x2="76471" y2="14167"/>
                      </a14:backgroundRemoval>
                    </a14:imgEffect>
                  </a14:imgLayer>
                </a14:imgProps>
              </a:ext>
            </a:extLst>
          </a:blip>
          <a:stretch>
            <a:fillRect/>
          </a:stretch>
        </p:blipFill>
        <p:spPr>
          <a:xfrm>
            <a:off x="3286764" y="1297163"/>
            <a:ext cx="5637524" cy="4263674"/>
          </a:xfrm>
          <a:prstGeom prst="rect">
            <a:avLst/>
          </a:prstGeom>
        </p:spPr>
      </p:pic>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3</a:t>
            </a:fld>
            <a:endParaRPr lang="nl-NL"/>
          </a:p>
        </p:txBody>
      </p:sp>
    </p:spTree>
    <p:extLst>
      <p:ext uri="{BB962C8B-B14F-4D97-AF65-F5344CB8AC3E}">
        <p14:creationId xmlns:p14="http://schemas.microsoft.com/office/powerpoint/2010/main" val="232672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Programma</a:t>
            </a:r>
          </a:p>
        </p:txBody>
      </p:sp>
      <p:sp>
        <p:nvSpPr>
          <p:cNvPr id="8" name="Tijdelijke aanduiding voor inhoud 7">
            <a:extLst>
              <a:ext uri="{FF2B5EF4-FFF2-40B4-BE49-F238E27FC236}">
                <a16:creationId xmlns:a16="http://schemas.microsoft.com/office/drawing/2014/main" id="{6189840A-674E-1182-65C7-A7C014F02347}"/>
              </a:ext>
            </a:extLst>
          </p:cNvPr>
          <p:cNvSpPr>
            <a:spLocks noGrp="1"/>
          </p:cNvSpPr>
          <p:nvPr>
            <p:ph idx="1"/>
          </p:nvPr>
        </p:nvSpPr>
        <p:spPr>
          <a:xfrm>
            <a:off x="704851" y="1749286"/>
            <a:ext cx="10800000" cy="4081601"/>
          </a:xfrm>
        </p:spPr>
        <p:txBody>
          <a:bodyPr vert="horz" lIns="0" tIns="0" rIns="0" bIns="0" rtlCol="0" anchor="t">
            <a:noAutofit/>
          </a:bodyPr>
          <a:lstStyle/>
          <a:p>
            <a:pPr marL="287655" indent="-287655">
              <a:spcBef>
                <a:spcPts val="600"/>
              </a:spcBef>
            </a:pPr>
            <a:r>
              <a:rPr lang="nl-NL" sz="1800" b="1"/>
              <a:t>Inleiding</a:t>
            </a:r>
            <a:r>
              <a:rPr lang="nl-NL" sz="1800"/>
              <a:t> </a:t>
            </a:r>
          </a:p>
          <a:p>
            <a:pPr marL="575945" lvl="1" indent="-287655">
              <a:spcBef>
                <a:spcPts val="600"/>
              </a:spcBef>
            </a:pPr>
            <a:r>
              <a:rPr lang="nl-NL" sz="1800">
                <a:cs typeface="Poppins"/>
              </a:rPr>
              <a:t>Voorstelronde</a:t>
            </a:r>
          </a:p>
          <a:p>
            <a:pPr marL="575945" lvl="1" indent="-287655">
              <a:spcBef>
                <a:spcPts val="600"/>
              </a:spcBef>
            </a:pPr>
            <a:r>
              <a:rPr lang="nl-NL" sz="1800">
                <a:cs typeface="Poppins"/>
              </a:rPr>
              <a:t>L</a:t>
            </a:r>
            <a:r>
              <a:rPr lang="nl-NL" sz="1800"/>
              <a:t>eerdoelen</a:t>
            </a:r>
            <a:endParaRPr lang="nl-NL" sz="1800">
              <a:cs typeface="Poppins"/>
            </a:endParaRPr>
          </a:p>
          <a:p>
            <a:pPr marL="287655" indent="-287655">
              <a:spcBef>
                <a:spcPts val="600"/>
              </a:spcBef>
            </a:pPr>
            <a:r>
              <a:rPr lang="nl-NL" sz="1800" b="1"/>
              <a:t>Essentie Markering </a:t>
            </a:r>
            <a:endParaRPr lang="nl-NL" sz="1800" b="1">
              <a:cs typeface="Poppins"/>
            </a:endParaRPr>
          </a:p>
          <a:p>
            <a:pPr marL="575945" lvl="1" indent="-287655">
              <a:spcBef>
                <a:spcPts val="600"/>
              </a:spcBef>
            </a:pPr>
            <a:r>
              <a:rPr lang="nl-NL" sz="1800"/>
              <a:t>Wat is markering?</a:t>
            </a:r>
            <a:endParaRPr lang="nl-NL" sz="1800">
              <a:cs typeface="Poppins"/>
            </a:endParaRPr>
          </a:p>
          <a:p>
            <a:pPr marL="575945" lvl="1" indent="-287655">
              <a:spcBef>
                <a:spcPts val="600"/>
              </a:spcBef>
            </a:pPr>
            <a:r>
              <a:rPr lang="nl-NL" sz="1800"/>
              <a:t>Welke hulpmiddelen zijn er voor markering?</a:t>
            </a:r>
            <a:endParaRPr lang="nl-NL" sz="1800">
              <a:cs typeface="Poppins"/>
            </a:endParaRPr>
          </a:p>
          <a:p>
            <a:pPr marL="287655" indent="-287655">
              <a:spcBef>
                <a:spcPts val="600"/>
              </a:spcBef>
            </a:pPr>
            <a:r>
              <a:rPr lang="nl-NL" sz="1800" b="1"/>
              <a:t>Aan de slag </a:t>
            </a:r>
            <a:endParaRPr lang="nl-NL" sz="1800" b="1">
              <a:cs typeface="Poppins"/>
            </a:endParaRPr>
          </a:p>
          <a:p>
            <a:pPr marL="287655" indent="-287655">
              <a:spcBef>
                <a:spcPts val="600"/>
              </a:spcBef>
            </a:pPr>
            <a:r>
              <a:rPr lang="nl-NL" sz="1800" b="1"/>
              <a:t>Reflecteren op eigen handelen</a:t>
            </a:r>
            <a:endParaRPr lang="nl-NL" sz="1800" b="1">
              <a:cs typeface="Poppins"/>
            </a:endParaRPr>
          </a:p>
          <a:p>
            <a:pPr marL="287655" indent="-287655">
              <a:spcBef>
                <a:spcPts val="600"/>
              </a:spcBef>
            </a:pPr>
            <a:r>
              <a:rPr lang="nl-NL" sz="1800" b="1"/>
              <a:t>Plenaire terugkoppeling</a:t>
            </a:r>
            <a:endParaRPr lang="nl-NL" sz="1800" b="1">
              <a:cs typeface="Poppins"/>
            </a:endParaRP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4</a:t>
            </a:fld>
            <a:endParaRPr lang="nl-NL"/>
          </a:p>
        </p:txBody>
      </p:sp>
    </p:spTree>
    <p:extLst>
      <p:ext uri="{BB962C8B-B14F-4D97-AF65-F5344CB8AC3E}">
        <p14:creationId xmlns:p14="http://schemas.microsoft.com/office/powerpoint/2010/main" val="2979246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a:xfrm>
            <a:off x="704851" y="635415"/>
            <a:ext cx="3949148" cy="449251"/>
          </a:xfrm>
        </p:spPr>
        <p:txBody>
          <a:bodyPr/>
          <a:lstStyle/>
          <a:p>
            <a:r>
              <a:rPr lang="nl-NL" sz="3200"/>
              <a:t>Voorstelronde</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5</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503124"/>
            <a:ext cx="5391148" cy="4007318"/>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600"/>
          </a:p>
        </p:txBody>
      </p:sp>
      <p:sp>
        <p:nvSpPr>
          <p:cNvPr id="2" name="Tekstvak 1">
            <a:extLst>
              <a:ext uri="{FF2B5EF4-FFF2-40B4-BE49-F238E27FC236}">
                <a16:creationId xmlns:a16="http://schemas.microsoft.com/office/drawing/2014/main" id="{09AB7878-7A42-9699-FE6F-ED465CA7371F}"/>
              </a:ext>
            </a:extLst>
          </p:cNvPr>
          <p:cNvSpPr txBox="1"/>
          <p:nvPr/>
        </p:nvSpPr>
        <p:spPr>
          <a:xfrm>
            <a:off x="704851" y="1593849"/>
            <a:ext cx="10383452" cy="1231106"/>
          </a:xfrm>
          <a:prstGeom prst="rect">
            <a:avLst/>
          </a:prstGeom>
          <a:noFill/>
        </p:spPr>
        <p:txBody>
          <a:bodyPr wrap="square">
            <a:spAutoFit/>
          </a:bodyPr>
          <a:lstStyle/>
          <a:p>
            <a:endParaRPr lang="nl-NL"/>
          </a:p>
          <a:p>
            <a:pPr marL="285750" indent="-285750">
              <a:spcBef>
                <a:spcPts val="1200"/>
              </a:spcBef>
              <a:buFont typeface="Arial" panose="020B0604020202020204" pitchFamily="34" charset="0"/>
              <a:buChar char="•"/>
            </a:pPr>
            <a:r>
              <a:rPr lang="nl-NL"/>
              <a:t>Stel jezelf kort voor</a:t>
            </a:r>
          </a:p>
          <a:p>
            <a:pPr marL="285750" indent="-285750">
              <a:spcBef>
                <a:spcPts val="1200"/>
              </a:spcBef>
              <a:buFont typeface="Arial" panose="020B0604020202020204" pitchFamily="34" charset="0"/>
              <a:buChar char="•"/>
            </a:pPr>
            <a:r>
              <a:rPr lang="nl-NL"/>
              <a:t>Wat wil je vandaag graag leren?</a:t>
            </a:r>
          </a:p>
        </p:txBody>
      </p:sp>
    </p:spTree>
    <p:extLst>
      <p:ext uri="{BB962C8B-B14F-4D97-AF65-F5344CB8AC3E}">
        <p14:creationId xmlns:p14="http://schemas.microsoft.com/office/powerpoint/2010/main" val="3292976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Leerdoelen</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6</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503124"/>
            <a:ext cx="5391148" cy="4007318"/>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600"/>
          </a:p>
        </p:txBody>
      </p:sp>
      <p:sp>
        <p:nvSpPr>
          <p:cNvPr id="12" name="Tekstvak 11">
            <a:extLst>
              <a:ext uri="{FF2B5EF4-FFF2-40B4-BE49-F238E27FC236}">
                <a16:creationId xmlns:a16="http://schemas.microsoft.com/office/drawing/2014/main" id="{3F5A8134-E7D5-CE49-8A49-368D6389E008}"/>
              </a:ext>
            </a:extLst>
          </p:cNvPr>
          <p:cNvSpPr txBox="1"/>
          <p:nvPr/>
        </p:nvSpPr>
        <p:spPr>
          <a:xfrm>
            <a:off x="704851" y="1593849"/>
            <a:ext cx="10383452" cy="1938992"/>
          </a:xfrm>
          <a:prstGeom prst="rect">
            <a:avLst/>
          </a:prstGeom>
          <a:noFill/>
        </p:spPr>
        <p:txBody>
          <a:bodyPr wrap="square">
            <a:spAutoFit/>
          </a:bodyPr>
          <a:lstStyle/>
          <a:p>
            <a:endParaRPr lang="nl-NL"/>
          </a:p>
          <a:p>
            <a:pPr marL="285750" indent="-285750">
              <a:spcBef>
                <a:spcPts val="1200"/>
              </a:spcBef>
              <a:buFont typeface="Arial" panose="020B0604020202020204" pitchFamily="34" charset="0"/>
              <a:buChar char="•"/>
            </a:pPr>
            <a:r>
              <a:rPr lang="nl-NL"/>
              <a:t>Je (h)erkent dat de patiënt in de palliatieve fase van de ziekte is beland (markering);</a:t>
            </a:r>
          </a:p>
          <a:p>
            <a:pPr marL="285750" indent="-285750">
              <a:spcBef>
                <a:spcPts val="1200"/>
              </a:spcBef>
              <a:buFont typeface="Arial" panose="020B0604020202020204" pitchFamily="34" charset="0"/>
              <a:buChar char="•"/>
            </a:pPr>
            <a:r>
              <a:rPr lang="nl-NL"/>
              <a:t>Je bent in staat de markeringsvraag op het juiste (tijdige) moment en op de juiste manier (bekwaam) toe te passen; </a:t>
            </a:r>
          </a:p>
          <a:p>
            <a:pPr marL="285750" indent="-285750">
              <a:spcBef>
                <a:spcPts val="1200"/>
              </a:spcBef>
              <a:buFont typeface="Arial" panose="020B0604020202020204" pitchFamily="34" charset="0"/>
              <a:buChar char="•"/>
            </a:pPr>
            <a:r>
              <a:rPr lang="nl-NL"/>
              <a:t>Je bent in staat te reflecteren op ervaringen vanuit jouw eigen praktijk.</a:t>
            </a:r>
          </a:p>
        </p:txBody>
      </p:sp>
    </p:spTree>
    <p:extLst>
      <p:ext uri="{BB962C8B-B14F-4D97-AF65-F5344CB8AC3E}">
        <p14:creationId xmlns:p14="http://schemas.microsoft.com/office/powerpoint/2010/main" val="409741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Wat is markering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7</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2" y="1893454"/>
            <a:ext cx="9790870" cy="3616987"/>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800"/>
          </a:p>
          <a:p>
            <a:pPr marL="0" indent="0" fontAlgn="base">
              <a:buFont typeface="Arial" panose="020B0604020202020204" pitchFamily="34" charset="0"/>
              <a:buNone/>
            </a:pPr>
            <a:endParaRPr lang="nl-NL" sz="1800"/>
          </a:p>
          <a:p>
            <a:pPr marL="0" indent="0" fontAlgn="base">
              <a:buFont typeface="Arial" panose="020B0604020202020204" pitchFamily="34" charset="0"/>
              <a:buNone/>
            </a:pPr>
            <a:endParaRPr lang="nl-NL" sz="1600"/>
          </a:p>
        </p:txBody>
      </p:sp>
      <p:sp>
        <p:nvSpPr>
          <p:cNvPr id="2" name="Tijdelijke aanduiding voor inhoud 7">
            <a:extLst>
              <a:ext uri="{FF2B5EF4-FFF2-40B4-BE49-F238E27FC236}">
                <a16:creationId xmlns:a16="http://schemas.microsoft.com/office/drawing/2014/main" id="{6C6A25EE-B167-7BC7-D389-7C3601565AEE}"/>
              </a:ext>
            </a:extLst>
          </p:cNvPr>
          <p:cNvSpPr txBox="1">
            <a:spLocks/>
          </p:cNvSpPr>
          <p:nvPr/>
        </p:nvSpPr>
        <p:spPr>
          <a:xfrm>
            <a:off x="806452" y="2146300"/>
            <a:ext cx="9790870" cy="3091193"/>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800"/>
          </a:p>
          <a:p>
            <a:pPr fontAlgn="base">
              <a:lnSpc>
                <a:spcPct val="200000"/>
              </a:lnSpc>
            </a:pPr>
            <a:r>
              <a:rPr lang="nl-NL" sz="1800"/>
              <a:t>Schrijf beknopt - in een paar zinnen - voor jezelf op: wat versta ik onder markering?</a:t>
            </a:r>
          </a:p>
          <a:p>
            <a:pPr fontAlgn="base">
              <a:lnSpc>
                <a:spcPct val="200000"/>
              </a:lnSpc>
            </a:pPr>
            <a:r>
              <a:rPr lang="nl-NL" sz="1800"/>
              <a:t>Bespreek wat je hebt opgeschreven met degene naast je</a:t>
            </a:r>
          </a:p>
          <a:p>
            <a:pPr marL="0" indent="0" fontAlgn="base">
              <a:buFont typeface="Arial" panose="020B0604020202020204" pitchFamily="34" charset="0"/>
              <a:buNone/>
            </a:pPr>
            <a:endParaRPr lang="nl-NL" sz="1800"/>
          </a:p>
          <a:p>
            <a:pPr marL="0" indent="0" fontAlgn="base">
              <a:buFont typeface="Arial" panose="020B0604020202020204" pitchFamily="34" charset="0"/>
              <a:buNone/>
            </a:pPr>
            <a:endParaRPr lang="nl-NL" sz="1600"/>
          </a:p>
        </p:txBody>
      </p:sp>
    </p:spTree>
    <p:extLst>
      <p:ext uri="{BB962C8B-B14F-4D97-AF65-F5344CB8AC3E}">
        <p14:creationId xmlns:p14="http://schemas.microsoft.com/office/powerpoint/2010/main" val="3477824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Animatie Markering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8</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503124"/>
            <a:ext cx="5391148" cy="4007318"/>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600"/>
          </a:p>
        </p:txBody>
      </p:sp>
      <p:sp>
        <p:nvSpPr>
          <p:cNvPr id="3" name="Tekstvak 2">
            <a:extLst>
              <a:ext uri="{FF2B5EF4-FFF2-40B4-BE49-F238E27FC236}">
                <a16:creationId xmlns:a16="http://schemas.microsoft.com/office/drawing/2014/main" id="{C3129326-1AB9-55C0-5C47-433DDBBB5426}"/>
              </a:ext>
            </a:extLst>
          </p:cNvPr>
          <p:cNvSpPr txBox="1"/>
          <p:nvPr/>
        </p:nvSpPr>
        <p:spPr>
          <a:xfrm>
            <a:off x="3047999" y="5170210"/>
            <a:ext cx="6096000" cy="276999"/>
          </a:xfrm>
          <a:prstGeom prst="rect">
            <a:avLst/>
          </a:prstGeom>
          <a:noFill/>
        </p:spPr>
        <p:txBody>
          <a:bodyPr wrap="square">
            <a:spAutoFit/>
          </a:bodyPr>
          <a:lstStyle/>
          <a:p>
            <a:r>
              <a:rPr lang="nl-NL" sz="1200" u="sng">
                <a:hlinkClick r:id="rId3"/>
              </a:rPr>
              <a:t>https://www.youtube.com/watch?v=nmoCJ7tr94c&amp;t=2s</a:t>
            </a:r>
            <a:endParaRPr lang="nl-NL" sz="1200" u="sng"/>
          </a:p>
        </p:txBody>
      </p:sp>
      <p:pic>
        <p:nvPicPr>
          <p:cNvPr id="2" name="Afbeelding 1" descr="Afbeelding met tekst, kleding, persoon, schoeisel&#10;&#10;Automatisch gegenereerde beschrijving">
            <a:extLst>
              <a:ext uri="{FF2B5EF4-FFF2-40B4-BE49-F238E27FC236}">
                <a16:creationId xmlns:a16="http://schemas.microsoft.com/office/drawing/2014/main" id="{1C40F161-CD5F-2D8A-E488-90F8D25191AF}"/>
              </a:ext>
            </a:extLst>
          </p:cNvPr>
          <p:cNvPicPr>
            <a:picLocks noChangeAspect="1"/>
          </p:cNvPicPr>
          <p:nvPr/>
        </p:nvPicPr>
        <p:blipFill>
          <a:blip r:embed="rId4"/>
          <a:stretch>
            <a:fillRect/>
          </a:stretch>
        </p:blipFill>
        <p:spPr>
          <a:xfrm>
            <a:off x="3028293" y="1502158"/>
            <a:ext cx="5898932" cy="3315029"/>
          </a:xfrm>
          <a:prstGeom prst="rect">
            <a:avLst/>
          </a:prstGeom>
        </p:spPr>
      </p:pic>
    </p:spTree>
    <p:extLst>
      <p:ext uri="{BB962C8B-B14F-4D97-AF65-F5344CB8AC3E}">
        <p14:creationId xmlns:p14="http://schemas.microsoft.com/office/powerpoint/2010/main" val="1504154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Essentie Markering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9</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2" y="1893454"/>
            <a:ext cx="9790870" cy="3616987"/>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lnSpc>
                <a:spcPct val="150000"/>
              </a:lnSpc>
              <a:buFont typeface="Arial" panose="020B0604020202020204" pitchFamily="34" charset="0"/>
              <a:buNone/>
            </a:pPr>
            <a:r>
              <a:rPr lang="nl-NL" sz="1800"/>
              <a:t>Om tijdig de waarden, wensen en behoeften van patiënten te kennen en te kunnen starten met proactieve palliatieve zorg, is het belangrijk patiënten die een verhoogde kans hebben om achteruit te gaan en te overlijden </a:t>
            </a:r>
            <a:r>
              <a:rPr lang="nl-NL" sz="1800" b="1"/>
              <a:t>als palliatief te markeren</a:t>
            </a:r>
            <a:r>
              <a:rPr lang="nl-NL" sz="1800"/>
              <a:t>. Dit is belangrijk om de kwaliteit van leven en sterven te optimaliseren. </a:t>
            </a:r>
          </a:p>
          <a:p>
            <a:pPr marL="0" indent="0" fontAlgn="base">
              <a:lnSpc>
                <a:spcPct val="150000"/>
              </a:lnSpc>
              <a:buFont typeface="Arial" panose="020B0604020202020204" pitchFamily="34" charset="0"/>
              <a:buNone/>
            </a:pPr>
            <a:endParaRPr lang="nl-NL" sz="1800"/>
          </a:p>
          <a:p>
            <a:pPr marL="0" indent="0" fontAlgn="base">
              <a:lnSpc>
                <a:spcPct val="150000"/>
              </a:lnSpc>
              <a:buFont typeface="Arial" panose="020B0604020202020204" pitchFamily="34" charset="0"/>
              <a:buNone/>
            </a:pPr>
            <a:endParaRPr lang="nl-NL" sz="1800"/>
          </a:p>
          <a:p>
            <a:pPr marL="0" indent="0" fontAlgn="base">
              <a:lnSpc>
                <a:spcPct val="150000"/>
              </a:lnSpc>
              <a:buFont typeface="Arial" panose="020B0604020202020204" pitchFamily="34" charset="0"/>
              <a:buNone/>
            </a:pPr>
            <a:endParaRPr lang="nl-NL" sz="1600"/>
          </a:p>
        </p:txBody>
      </p:sp>
    </p:spTree>
    <p:extLst>
      <p:ext uri="{BB962C8B-B14F-4D97-AF65-F5344CB8AC3E}">
        <p14:creationId xmlns:p14="http://schemas.microsoft.com/office/powerpoint/2010/main" val="1394395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AgD///////////////////////////////////////////////////////////////////////////////////////////////////////////////////////////////////////////////////////////////////////////////////////////////////////////////////////////////////////////////////////////////////////////////////////////////////////////////////////////////////////////////////////////////////////////////////////////////////////////////////////////////////////////////////////////////////////////////////////////////8BACAA////////////////AAAO////////AwAAAAQA////////////////////////////////////////////////////////////////////////////////////////////////////////////////////////////////////////////////////////////////////////////////////////////////////////////////////////////////////////////////////////////////////////////////////////////////////////////////////////////////////////////////////////////////////////////////////////////////////////////////////////////////////////////////////////////////////////////////////////////////////////////////////////AgACAP///////wUAAAACABAAC9hAmU3SRcVAiJ4XVE39/VgEAAAAAAADAAAAAAADAAAAAwADAAAAAAADAAAAAwADAAIA////////BQAAAAMAEAALeRj1UcKaE029qhDDbKcyGQQAAAABAAMAAAACAAMAAAAEAAMAAAACAP///////wQAAQD///////8FAAAABAAQAAsjDouY/MyTQ7g4ZizKPV1U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AMOAAAAAAAAAAAAAP////+DAIMAAAAFX2lkABAAAAAE2ECZTdJFxUCInhdUTf39WANEYXRhABsAAAAETGlua2VkU2hhcGVEYXRhAAUAAAAAAAJOYW1lABkAAABMaW5rZWRTaGFwZXNEYXRhUHJvcGVydHkAEFZlcnNpb24AAQAAAAlMYXN0V3JpdGUArW8R/okBAAAAAQD/////xgDGAAAABV9pZAAQAAAABHkY9VHCmhNNvaoQw2ynMhkDRGF0YQBTAAAACFByZXNlbnRhdGlvblNjYW5uZWRGb3JMaW5rZWRTaGFwZXMAAQJOdW1iZXJGb3JtYXRTZXBhcmF0b3JNb2RlAAoAAABBdXRvbWF0aWMAAAJOYW1lACQAAABMaW5rZWRTaGFwZVByZXNlbnRhdGlvblNldHRpbmdzRGF0YQAQVmVyc2lvbgAAAAAACUxhc3RXcml0ZQCeptUPhQEAAAACAP////+DAIMAAAAFX2lkABAAAAAEIw6LmPzMk0O4OGYsyj1dVANEYXRhABsAAAAETGlua2VkU2hhcGVEYXRhAAUAAAAAAAJOYW1lABkAAABMaW5rZWRTaGFwZXNEYXRhUHJvcGVydHkAEFZlcnNpb24AAAAAAAlMYXN0V3JpdGUAR6bVD4U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VCwAAAAAAAAAAAAAgAf///////////////wAAAP///////////////wUAAAADAP///////wUAAAADAP///////////////////////////////////////////////////////////////////////////////////////////////////////////////////////////////////////////////////////////////////////////////////////////////////////////////////////////////////////////////////////////////////////////////////////////////////////////////////////////////////////////////////////////////////////////////////////////////////////////////////////////////////////////////////////////////////////////////////////////////wEAIAH///////////////8AAA7///////8FAAAAAgD///////////////////////////////////////////////////////////////////////////////////////////////////////////////////////////////////////////////////////////////////////////////////////////////////////////////////////////////////////////////////////////////////////////////////////////////////////////////////////////////////////////////////////////////////////////////////////////////////////////////////////////////////////////////////////////////////////////////////////////////////////////////////////8CAAIBAwAAAAIA////////GgAGTGlua2VkU2hhcGVzRGF0YVByb3BlcnR5XzEEAAAAAAAFAAAABAAFAAAAAQAFAAAAAwD///////8DAAIBAwAAAAMA////////JQAGTGlua2VkU2hhcGVQcmVzZW50YXRpb25TZXR0aW5nc0RhdGFfMAQAAAABAAUAAAAAAAUAAAAEAAUAAAAAAAUAAAACAAQAAQEDAAAABAD///////8aAAZMaW5rZWRTaGFwZXNEYXRhUHJvcGVydHlfMAQAAAACAAUAAAADAAU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77815030273673"/>
  <p:tag name="EMPOWERCHARTSPROPERTIES_A_LENGTH" val="24576"/>
  <p:tag name="MIO_PRESENTATION_LANGUAGE" val="1043"/>
</p:tagLst>
</file>

<file path=ppt/tags/tag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0tFRQfnrVVDmgqmSW3CvRo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EtFRQfnrVVDmgqmSW3CvRoDRGF0YQAWAAAAAlBlcnNvbmFsSWQAAQAAAAAAAk5hbWUACwAAAFBlcnNvbmFsSWQAEFZlcnNpb24AAAAAAAlMYXN0V3JpdGUAmThzAo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78550202004932"/>
  <p:tag name="EMPOWERCHARTSPROPERTIES_A_LENGTH" val="24576"/>
  <p:tag name="RUNTIME_ID" val="3fcc621e-42f7-4914-8bea-f055a1f3b97c"/>
</p:tagLst>
</file>

<file path=ppt/tags/tag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QBAQEBAQEBAQEBAQEBAQEAAAAAAAAAAwAAAAMAAAAA/////wMAaAwAAAAAAAAAAAAAIAD///////////////8AAAD///////////////8DAAAAAgD///////8DAAAAAgD///////8DAAAAAgD///////////////////////////////////////////////////////////////////////////////////////////////////////////////////////////////////////////////////////////////////////////////////////////////////////////////////////////////////////////////////////////////////////////////////////////////////////////////////////////////////////////////////////////////////////////////////////////////////////////////////////////////////////////////////////////////////////////////8BACAA////////////////AAAO////////AwAAAAIA////////////////////////////////////////////////////////////////////////////////////////////////////////////////////////////////////////////////////////////////////////////////////////////////////////////////////////////////////////////////////////////////////////////////////////////////////////////////////////////////////////////////////////////////////////////////////////////////////////////////////////////////////////////////////////////////////////////////////////////////////////////////////////AgADAP///////wQAAAACABAAC7SAI+1WUFtHgMoo6RwsbyE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LSAI+1WUFtHgMoo6RwsbyEDRGF0YQAWAAAAAlBlcnNvbmFsSWQAAQAAAAAAAk5hbWUACwAAAFBlcnNvbmFsSWQAEFZlcnNpb24AAAAAAAlMYXN0V3JpdGUAvDhzAo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78550202344936"/>
  <p:tag name="EMPOWERCHARTSPROPERTIES_A_LENGTH" val="24576"/>
  <p:tag name="RUNTIME_ID" val="1cf2d9d8-208c-418a-ac10-8f0e7a387624"/>
</p:tagLst>
</file>

<file path=ppt/theme/theme1.xml><?xml version="1.0" encoding="utf-8"?>
<a:theme xmlns:a="http://schemas.openxmlformats.org/drawingml/2006/main" name="PZNL">
  <a:themeElements>
    <a:clrScheme name="PZNL">
      <a:dk1>
        <a:srgbClr val="173395"/>
      </a:dk1>
      <a:lt1>
        <a:srgbClr val="FFFFFF"/>
      </a:lt1>
      <a:dk2>
        <a:srgbClr val="A9A097"/>
      </a:dk2>
      <a:lt2>
        <a:srgbClr val="FFFFFF"/>
      </a:lt2>
      <a:accent1>
        <a:srgbClr val="173395"/>
      </a:accent1>
      <a:accent2>
        <a:srgbClr val="95BAFF"/>
      </a:accent2>
      <a:accent3>
        <a:srgbClr val="FF89BC"/>
      </a:accent3>
      <a:accent4>
        <a:srgbClr val="F1ECE3"/>
      </a:accent4>
      <a:accent5>
        <a:srgbClr val="D2E1FF"/>
      </a:accent5>
      <a:accent6>
        <a:srgbClr val="FFBDE2"/>
      </a:accent6>
      <a:hlink>
        <a:srgbClr val="B969DD"/>
      </a:hlink>
      <a:folHlink>
        <a:srgbClr val="B969DD"/>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ZNL.potx" id="{F6387CD4-CF95-48AD-BC4D-F041E83BAF81}" vid="{3892C7B4-D513-43F7-B40E-B4C5885E272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a1757f0-5a9d-4771-b054-932f5e63bd10" xsi:nil="true"/>
    <lcf76f155ced4ddcb4097134ff3c332f xmlns="27e5a31e-3c06-4464-8960-dd0eb8e50dc0">
      <Terms xmlns="http://schemas.microsoft.com/office/infopath/2007/PartnerControls"/>
    </lcf76f155ced4ddcb4097134ff3c332f>
    <SharedWithUsers xmlns="4a1757f0-5a9d-4771-b054-932f5e63bd10">
      <UserInfo>
        <DisplayName>Marjolein Verkammen</DisplayName>
        <AccountId>13</AccountId>
        <AccountType/>
      </UserInfo>
      <UserInfo>
        <DisplayName>Famke van Heeckeren tot Overlaer</DisplayName>
        <AccountId>159</AccountId>
        <AccountType/>
      </UserInfo>
      <UserInfo>
        <DisplayName>Elise Posma</DisplayName>
        <AccountId>133</AccountId>
        <AccountType/>
      </UserInfo>
      <UserInfo>
        <DisplayName>Roos-Marie Tummers</DisplayName>
        <AccountId>14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4BF9EC83627E48B7E81316D981C89E" ma:contentTypeVersion="15" ma:contentTypeDescription="Een nieuw document maken." ma:contentTypeScope="" ma:versionID="321ad9945cfea2ccb0ac2f5b67c53519">
  <xsd:schema xmlns:xsd="http://www.w3.org/2001/XMLSchema" xmlns:xs="http://www.w3.org/2001/XMLSchema" xmlns:p="http://schemas.microsoft.com/office/2006/metadata/properties" xmlns:ns2="27e5a31e-3c06-4464-8960-dd0eb8e50dc0" xmlns:ns3="4a1757f0-5a9d-4771-b054-932f5e63bd10" targetNamespace="http://schemas.microsoft.com/office/2006/metadata/properties" ma:root="true" ma:fieldsID="2bf6d675cb8f6d2522e8eea5fd34a674" ns2:_="" ns3:_="">
    <xsd:import namespace="27e5a31e-3c06-4464-8960-dd0eb8e50dc0"/>
    <xsd:import namespace="4a1757f0-5a9d-4771-b054-932f5e63bd1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e5a31e-3c06-4464-8960-dd0eb8e50d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ae85c744-a3ab-4f2a-b737-a5cb63f0a78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1757f0-5a9d-4771-b054-932f5e63bd10"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4" nillable="true" ma:displayName="Taxonomy Catch All Column" ma:hidden="true" ma:list="{ad7b316f-84aa-45c0-a5bf-8a6536c5da57}" ma:internalName="TaxCatchAll" ma:showField="CatchAllData" ma:web="4a1757f0-5a9d-4771-b054-932f5e63b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418673-8EC7-4A61-BCFE-D836468AC395}">
  <ds:schemaRefs>
    <ds:schemaRef ds:uri="http://schemas.microsoft.com/sharepoint/v3/contenttype/forms"/>
  </ds:schemaRefs>
</ds:datastoreItem>
</file>

<file path=customXml/itemProps2.xml><?xml version="1.0" encoding="utf-8"?>
<ds:datastoreItem xmlns:ds="http://schemas.openxmlformats.org/officeDocument/2006/customXml" ds:itemID="{2A054F18-9B58-459F-B178-9F52D2EB9C41}">
  <ds:schemaRefs>
    <ds:schemaRef ds:uri="http://purl.org/dc/terms/"/>
    <ds:schemaRef ds:uri="http://schemas.openxmlformats.org/package/2006/metadata/core-properties"/>
    <ds:schemaRef ds:uri="4a1757f0-5a9d-4771-b054-932f5e63bd10"/>
    <ds:schemaRef ds:uri="http://purl.org/dc/dcmitype/"/>
    <ds:schemaRef ds:uri="http://schemas.microsoft.com/office/infopath/2007/PartnerControls"/>
    <ds:schemaRef ds:uri="http://www.w3.org/XML/1998/namespace"/>
    <ds:schemaRef ds:uri="http://schemas.microsoft.com/office/2006/documentManagement/types"/>
    <ds:schemaRef ds:uri="http://schemas.microsoft.com/office/2006/metadata/properties"/>
    <ds:schemaRef ds:uri="27e5a31e-3c06-4464-8960-dd0eb8e50dc0"/>
    <ds:schemaRef ds:uri="http://purl.org/dc/elements/1.1/"/>
  </ds:schemaRefs>
</ds:datastoreItem>
</file>

<file path=customXml/itemProps3.xml><?xml version="1.0" encoding="utf-8"?>
<ds:datastoreItem xmlns:ds="http://schemas.openxmlformats.org/officeDocument/2006/customXml" ds:itemID="{EFDDD4B7-3311-491B-9DA7-E9CF8D6554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e5a31e-3c06-4464-8960-dd0eb8e50dc0"/>
    <ds:schemaRef ds:uri="4a1757f0-5a9d-4771-b054-932f5e63bd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PZNL</Template>
  <TotalTime>0</TotalTime>
  <Words>2903</Words>
  <Application>Microsoft Office PowerPoint</Application>
  <PresentationFormat>Breedbeeld</PresentationFormat>
  <Paragraphs>314</Paragraphs>
  <Slides>21</Slides>
  <Notes>20</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21</vt:i4>
      </vt:variant>
    </vt:vector>
  </HeadingPairs>
  <TitlesOfParts>
    <vt:vector size="31" baseType="lpstr">
      <vt:lpstr>Arial</vt:lpstr>
      <vt:lpstr>Calibri</vt:lpstr>
      <vt:lpstr>century-gothic</vt:lpstr>
      <vt:lpstr>Maiandra GD</vt:lpstr>
      <vt:lpstr>Maiandra GD,Sans-Serif</vt:lpstr>
      <vt:lpstr>Poppins</vt:lpstr>
      <vt:lpstr>Poppins Light</vt:lpstr>
      <vt:lpstr>Poppins Medium</vt:lpstr>
      <vt:lpstr>Segoe UI</vt:lpstr>
      <vt:lpstr>PZNL</vt:lpstr>
      <vt:lpstr>Disclaimer</vt:lpstr>
      <vt:lpstr>Workshop 'De palliatieve fase van de ziekte begint'</vt:lpstr>
      <vt:lpstr>Inleiding</vt:lpstr>
      <vt:lpstr>Programma</vt:lpstr>
      <vt:lpstr>Voorstelronde</vt:lpstr>
      <vt:lpstr>Leerdoelen</vt:lpstr>
      <vt:lpstr>Wat is markering</vt:lpstr>
      <vt:lpstr>Animatie Markering</vt:lpstr>
      <vt:lpstr>Essentie Markering</vt:lpstr>
      <vt:lpstr>Kwaliteitskader</vt:lpstr>
      <vt:lpstr>Surprise question </vt:lpstr>
      <vt:lpstr>Dubbele surprise question </vt:lpstr>
      <vt:lpstr>Supportive Care Indicators Tool (SPICT)</vt:lpstr>
      <vt:lpstr>Aan de slag</vt:lpstr>
      <vt:lpstr>Aan de slag</vt:lpstr>
      <vt:lpstr>Aan de slag</vt:lpstr>
      <vt:lpstr>Aan de slag</vt:lpstr>
      <vt:lpstr>Reflecteren op eigen handelen</vt:lpstr>
      <vt:lpstr>Plenaire terugkoppeling</vt:lpstr>
      <vt:lpstr>Meer informatie</vt:lpstr>
      <vt:lpstr>Afsluiting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Hulplijnen / kop en voettekst</dc:title>
  <dc:creator>Elise Posma</dc:creator>
  <cp:lastModifiedBy>Elise Posma</cp:lastModifiedBy>
  <cp:revision>114</cp:revision>
  <dcterms:created xsi:type="dcterms:W3CDTF">2023-11-22T08:40:12Z</dcterms:created>
  <dcterms:modified xsi:type="dcterms:W3CDTF">2024-06-19T13:19:40Z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0x010100204BF9EC83627E48B7E81316D981C89E</vt:lpwstr>
  </property>
  <property fmtid="{D5CDD505-2E9C-101B-9397-08002B2CF9AE}" pid="3" name="MediaServiceImageTags">
    <vt:lpwstr/>
  </property>
</Properties>
</file>