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363"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gNBuyExyP2bF/gF+mp44vlHomJ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customXml" Target="../customXml/item3.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LE">
    <p:spTree>
      <p:nvGrpSpPr>
        <p:cNvPr id="1" name="Shape 17"/>
        <p:cNvGrpSpPr/>
        <p:nvPr/>
      </p:nvGrpSpPr>
      <p:grpSpPr>
        <a:xfrm>
          <a:off x="0" y="0"/>
          <a:ext cx="0" cy="0"/>
          <a:chOff x="0" y="0"/>
          <a:chExt cx="0" cy="0"/>
        </a:xfrm>
      </p:grpSpPr>
      <p:sp>
        <p:nvSpPr>
          <p:cNvPr id="18" name="Google Shape;18;p14"/>
          <p:cNvSpPr txBox="1">
            <a:spLocks noGrp="1"/>
          </p:cNvSpPr>
          <p:nvPr>
            <p:ph type="ctrTitle"/>
          </p:nvPr>
        </p:nvSpPr>
        <p:spPr>
          <a:xfrm>
            <a:off x="685800" y="1905000"/>
            <a:ext cx="7543800" cy="259397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6600"/>
              <a:buFont typeface="Cambria"/>
              <a:buNone/>
              <a:defRPr sz="66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4"/>
          <p:cNvSpPr txBox="1">
            <a:spLocks noGrp="1"/>
          </p:cNvSpPr>
          <p:nvPr>
            <p:ph type="subTitle" idx="1"/>
          </p:nvPr>
        </p:nvSpPr>
        <p:spPr>
          <a:xfrm>
            <a:off x="685800" y="4572000"/>
            <a:ext cx="6461760" cy="1066800"/>
          </a:xfrm>
          <a:prstGeom prst="rect">
            <a:avLst/>
          </a:prstGeom>
          <a:noFill/>
          <a:ln>
            <a:noFill/>
          </a:ln>
        </p:spPr>
        <p:txBody>
          <a:bodyPr spcFirstLastPara="1" wrap="square" lIns="91425" tIns="45700" rIns="91425" bIns="45700" anchor="t" anchorCtr="0">
            <a:normAutofit/>
          </a:bodyPr>
          <a:lstStyle>
            <a:lvl1pPr lvl="0" algn="l">
              <a:spcBef>
                <a:spcPts val="400"/>
              </a:spcBef>
              <a:spcAft>
                <a:spcPts val="0"/>
              </a:spcAft>
              <a:buSzPts val="2000"/>
              <a:buNone/>
              <a:defRPr sz="2000">
                <a:solidFill>
                  <a:srgbClr val="888888"/>
                </a:solidFill>
              </a:defRPr>
            </a:lvl1pPr>
            <a:lvl2pPr lvl="1" algn="ctr">
              <a:spcBef>
                <a:spcPts val="400"/>
              </a:spcBef>
              <a:spcAft>
                <a:spcPts val="0"/>
              </a:spcAft>
              <a:buSzPts val="2000"/>
              <a:buNone/>
              <a:defRPr>
                <a:solidFill>
                  <a:srgbClr val="888888"/>
                </a:solidFill>
              </a:defRPr>
            </a:lvl2pPr>
            <a:lvl3pPr lvl="2" algn="ctr">
              <a:spcBef>
                <a:spcPts val="360"/>
              </a:spcBef>
              <a:spcAft>
                <a:spcPts val="0"/>
              </a:spcAft>
              <a:buSzPts val="1800"/>
              <a:buNone/>
              <a:defRPr>
                <a:solidFill>
                  <a:srgbClr val="888888"/>
                </a:solidFill>
              </a:defRPr>
            </a:lvl3pPr>
            <a:lvl4pPr lvl="3" algn="ctr">
              <a:spcBef>
                <a:spcPts val="320"/>
              </a:spcBef>
              <a:spcAft>
                <a:spcPts val="0"/>
              </a:spcAft>
              <a:buSzPts val="1600"/>
              <a:buNone/>
              <a:defRPr>
                <a:solidFill>
                  <a:srgbClr val="888888"/>
                </a:solidFill>
              </a:defRPr>
            </a:lvl4pPr>
            <a:lvl5pPr lvl="4" algn="ctr">
              <a:spcBef>
                <a:spcPts val="280"/>
              </a:spcBef>
              <a:spcAft>
                <a:spcPts val="0"/>
              </a:spcAft>
              <a:buSzPts val="1400"/>
              <a:buNone/>
              <a:defRPr>
                <a:solidFill>
                  <a:srgbClr val="888888"/>
                </a:solidFill>
              </a:defRPr>
            </a:lvl5pPr>
            <a:lvl6pPr lvl="5" algn="ctr">
              <a:spcBef>
                <a:spcPts val="280"/>
              </a:spcBef>
              <a:spcAft>
                <a:spcPts val="0"/>
              </a:spcAft>
              <a:buSzPts val="1400"/>
              <a:buNone/>
              <a:defRPr>
                <a:solidFill>
                  <a:srgbClr val="888888"/>
                </a:solidFill>
              </a:defRPr>
            </a:lvl6pPr>
            <a:lvl7pPr lvl="6" algn="ctr">
              <a:spcBef>
                <a:spcPts val="280"/>
              </a:spcBef>
              <a:spcAft>
                <a:spcPts val="0"/>
              </a:spcAft>
              <a:buSzPts val="1400"/>
              <a:buNone/>
              <a:defRPr>
                <a:solidFill>
                  <a:srgbClr val="888888"/>
                </a:solidFill>
              </a:defRPr>
            </a:lvl7pPr>
            <a:lvl8pPr lvl="7" algn="ctr">
              <a:spcBef>
                <a:spcPts val="280"/>
              </a:spcBef>
              <a:spcAft>
                <a:spcPts val="0"/>
              </a:spcAft>
              <a:buSzPts val="1400"/>
              <a:buNone/>
              <a:defRPr>
                <a:solidFill>
                  <a:srgbClr val="888888"/>
                </a:solidFill>
              </a:defRPr>
            </a:lvl8pPr>
            <a:lvl9pPr lvl="8" algn="ctr">
              <a:spcBef>
                <a:spcPts val="280"/>
              </a:spcBef>
              <a:spcAft>
                <a:spcPts val="0"/>
              </a:spcAft>
              <a:buSzPts val="1400"/>
              <a:buNone/>
              <a:defRPr>
                <a:solidFill>
                  <a:srgbClr val="888888"/>
                </a:solidFill>
              </a:defRPr>
            </a:lvl9pPr>
          </a:lstStyle>
          <a:p>
            <a:endParaRPr/>
          </a:p>
        </p:txBody>
      </p:sp>
      <p:sp>
        <p:nvSpPr>
          <p:cNvPr id="20" name="Google Shape;20;p14"/>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4"/>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4"/>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en verticale tekst" type="vertTx">
  <p:cSld name="VERTICAL_TEXT">
    <p:spTree>
      <p:nvGrpSpPr>
        <p:cNvPr id="1" name="Shape 74"/>
        <p:cNvGrpSpPr/>
        <p:nvPr/>
      </p:nvGrpSpPr>
      <p:grpSpPr>
        <a:xfrm>
          <a:off x="0" y="0"/>
          <a:ext cx="0" cy="0"/>
          <a:chOff x="0" y="0"/>
          <a:chExt cx="0" cy="0"/>
        </a:xfrm>
      </p:grpSpPr>
      <p:sp>
        <p:nvSpPr>
          <p:cNvPr id="75" name="Google Shape;75;p23"/>
          <p:cNvSpPr txBox="1">
            <a:spLocks noGrp="1"/>
          </p:cNvSpPr>
          <p:nvPr>
            <p:ph type="title"/>
          </p:nvPr>
        </p:nvSpPr>
        <p:spPr>
          <a:xfrm>
            <a:off x="457200" y="274638"/>
            <a:ext cx="76200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3"/>
          <p:cNvSpPr txBox="1">
            <a:spLocks noGrp="1"/>
          </p:cNvSpPr>
          <p:nvPr>
            <p:ph type="body" idx="1"/>
          </p:nvPr>
        </p:nvSpPr>
        <p:spPr>
          <a:xfrm rot="5400000">
            <a:off x="1866900" y="190500"/>
            <a:ext cx="4800600" cy="76200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7" name="Google Shape;77;p23"/>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3"/>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3"/>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e titel en tekst" type="vertTitleAndTx">
  <p:cSld name="VERTICAL_TITLE_AND_VERTICAL_TEXT">
    <p:spTree>
      <p:nvGrpSpPr>
        <p:cNvPr id="1" name="Shape 80"/>
        <p:cNvGrpSpPr/>
        <p:nvPr/>
      </p:nvGrpSpPr>
      <p:grpSpPr>
        <a:xfrm>
          <a:off x="0" y="0"/>
          <a:ext cx="0" cy="0"/>
          <a:chOff x="0" y="0"/>
          <a:chExt cx="0" cy="0"/>
        </a:xfrm>
      </p:grpSpPr>
      <p:sp>
        <p:nvSpPr>
          <p:cNvPr id="81" name="Google Shape;81;p24"/>
          <p:cNvSpPr txBox="1">
            <a:spLocks noGrp="1"/>
          </p:cNvSpPr>
          <p:nvPr>
            <p:ph type="title"/>
          </p:nvPr>
        </p:nvSpPr>
        <p:spPr>
          <a:xfrm rot="5400000">
            <a:off x="4579937" y="2324100"/>
            <a:ext cx="5851525" cy="1752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3" name="Google Shape;83;p24"/>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4"/>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4"/>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Hoofdstuk / quote 2">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B3EF5E4A-B3F1-544F-815B-8FE4BA1C8DBF}"/>
              </a:ext>
            </a:extLst>
          </p:cNvPr>
          <p:cNvSpPr/>
          <p:nvPr/>
        </p:nvSpPr>
        <p:spPr>
          <a:xfrm>
            <a:off x="1" y="0"/>
            <a:ext cx="915233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3" name="Tijdelijke aanduiding voor tekst 2">
            <a:extLst>
              <a:ext uri="{FF2B5EF4-FFF2-40B4-BE49-F238E27FC236}">
                <a16:creationId xmlns:a16="http://schemas.microsoft.com/office/drawing/2014/main" id="{CCF141CB-349E-FE4C-BB83-B5591FB56F58}"/>
              </a:ext>
            </a:extLst>
          </p:cNvPr>
          <p:cNvSpPr>
            <a:spLocks noGrp="1"/>
          </p:cNvSpPr>
          <p:nvPr>
            <p:ph type="body" sz="quarter" idx="10"/>
          </p:nvPr>
        </p:nvSpPr>
        <p:spPr>
          <a:xfrm>
            <a:off x="1243584" y="1953388"/>
            <a:ext cx="6656832" cy="2951227"/>
          </a:xfrm>
          <a:prstGeom prst="rect">
            <a:avLst/>
          </a:prstGeom>
        </p:spPr>
        <p:txBody>
          <a:bodyPr anchor="ctr" anchorCtr="0"/>
          <a:lstStyle>
            <a:lvl1pPr marL="0" indent="0" algn="ctr">
              <a:buFontTx/>
              <a:buNone/>
              <a:defRPr sz="4000" b="1">
                <a:solidFill>
                  <a:schemeClr val="bg1"/>
                </a:solidFill>
                <a:latin typeface="+mn-lt"/>
              </a:defRPr>
            </a:lvl1pPr>
          </a:lstStyle>
          <a:p>
            <a:pPr lvl="0"/>
            <a:r>
              <a:rPr lang="nl-NL"/>
              <a:t>Klikken om de tekststijl van het model te bewerken</a:t>
            </a:r>
          </a:p>
        </p:txBody>
      </p:sp>
    </p:spTree>
    <p:extLst>
      <p:ext uri="{BB962C8B-B14F-4D97-AF65-F5344CB8AC3E}">
        <p14:creationId xmlns:p14="http://schemas.microsoft.com/office/powerpoint/2010/main" val="1728227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Leeg" type="blank">
  <p:cSld name="BLANK">
    <p:spTree>
      <p:nvGrpSpPr>
        <p:cNvPr id="1" name="Shape 23"/>
        <p:cNvGrpSpPr/>
        <p:nvPr/>
      </p:nvGrpSpPr>
      <p:grpSpPr>
        <a:xfrm>
          <a:off x="0" y="0"/>
          <a:ext cx="0" cy="0"/>
          <a:chOff x="0" y="0"/>
          <a:chExt cx="0" cy="0"/>
        </a:xfrm>
      </p:grpSpPr>
      <p:sp>
        <p:nvSpPr>
          <p:cNvPr id="24" name="Google Shape;24;p15"/>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5"/>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5"/>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en object" type="obj">
  <p:cSld name="OBJECT">
    <p:spTree>
      <p:nvGrpSpPr>
        <p:cNvPr id="1" name="Shape 27"/>
        <p:cNvGrpSpPr/>
        <p:nvPr/>
      </p:nvGrpSpPr>
      <p:grpSpPr>
        <a:xfrm>
          <a:off x="0" y="0"/>
          <a:ext cx="0" cy="0"/>
          <a:chOff x="0" y="0"/>
          <a:chExt cx="0" cy="0"/>
        </a:xfrm>
      </p:grpSpPr>
      <p:sp>
        <p:nvSpPr>
          <p:cNvPr id="28" name="Google Shape;28;p16"/>
          <p:cNvSpPr txBox="1">
            <a:spLocks noGrp="1"/>
          </p:cNvSpPr>
          <p:nvPr>
            <p:ph type="title"/>
          </p:nvPr>
        </p:nvSpPr>
        <p:spPr>
          <a:xfrm>
            <a:off x="457200" y="274638"/>
            <a:ext cx="76200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
          <p:cNvSpPr txBox="1">
            <a:spLocks noGrp="1"/>
          </p:cNvSpPr>
          <p:nvPr>
            <p:ph type="body" idx="1"/>
          </p:nvPr>
        </p:nvSpPr>
        <p:spPr>
          <a:xfrm>
            <a:off x="457200" y="1600200"/>
            <a:ext cx="7620000" cy="4800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0" name="Google Shape;30;p16"/>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6"/>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6"/>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houd van twee" type="twoObj">
  <p:cSld name="TWO_OBJECTS">
    <p:spTree>
      <p:nvGrpSpPr>
        <p:cNvPr id="1" name="Shape 33"/>
        <p:cNvGrpSpPr/>
        <p:nvPr/>
      </p:nvGrpSpPr>
      <p:grpSpPr>
        <a:xfrm>
          <a:off x="0" y="0"/>
          <a:ext cx="0" cy="0"/>
          <a:chOff x="0" y="0"/>
          <a:chExt cx="0" cy="0"/>
        </a:xfrm>
      </p:grpSpPr>
      <p:sp>
        <p:nvSpPr>
          <p:cNvPr id="34" name="Google Shape;34;p17"/>
          <p:cNvSpPr txBox="1">
            <a:spLocks noGrp="1"/>
          </p:cNvSpPr>
          <p:nvPr>
            <p:ph type="title"/>
          </p:nvPr>
        </p:nvSpPr>
        <p:spPr>
          <a:xfrm>
            <a:off x="457200" y="274638"/>
            <a:ext cx="76200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7"/>
          <p:cNvSpPr txBox="1">
            <a:spLocks noGrp="1"/>
          </p:cNvSpPr>
          <p:nvPr>
            <p:ph type="body" idx="1"/>
          </p:nvPr>
        </p:nvSpPr>
        <p:spPr>
          <a:xfrm>
            <a:off x="457200" y="1536192"/>
            <a:ext cx="3657600" cy="4590288"/>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36" name="Google Shape;36;p17"/>
          <p:cNvSpPr txBox="1">
            <a:spLocks noGrp="1"/>
          </p:cNvSpPr>
          <p:nvPr>
            <p:ph type="body" idx="2"/>
          </p:nvPr>
        </p:nvSpPr>
        <p:spPr>
          <a:xfrm>
            <a:off x="4419600" y="1536192"/>
            <a:ext cx="3657600" cy="4590288"/>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37" name="Google Shape;37;p17"/>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7"/>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7"/>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ekop" type="secHead">
  <p:cSld name="SECTION_HEADER">
    <p:spTree>
      <p:nvGrpSpPr>
        <p:cNvPr id="1" name="Shape 40"/>
        <p:cNvGrpSpPr/>
        <p:nvPr/>
      </p:nvGrpSpPr>
      <p:grpSpPr>
        <a:xfrm>
          <a:off x="0" y="0"/>
          <a:ext cx="0" cy="0"/>
          <a:chOff x="0" y="0"/>
          <a:chExt cx="0" cy="0"/>
        </a:xfrm>
      </p:grpSpPr>
      <p:sp>
        <p:nvSpPr>
          <p:cNvPr id="41" name="Google Shape;41;p18"/>
          <p:cNvSpPr txBox="1">
            <a:spLocks noGrp="1"/>
          </p:cNvSpPr>
          <p:nvPr>
            <p:ph type="title"/>
          </p:nvPr>
        </p:nvSpPr>
        <p:spPr>
          <a:xfrm>
            <a:off x="722313" y="5486400"/>
            <a:ext cx="7659687" cy="11684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2"/>
              </a:buClr>
              <a:buSzPts val="3600"/>
              <a:buFont typeface="Cambria"/>
              <a:buNone/>
              <a:defRPr sz="36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8"/>
          <p:cNvSpPr txBox="1">
            <a:spLocks noGrp="1"/>
          </p:cNvSpPr>
          <p:nvPr>
            <p:ph type="body" idx="1"/>
          </p:nvPr>
        </p:nvSpPr>
        <p:spPr>
          <a:xfrm>
            <a:off x="722313" y="3852863"/>
            <a:ext cx="6135687" cy="1633538"/>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SzPts val="2000"/>
              <a:buNone/>
              <a:defRPr sz="2000">
                <a:solidFill>
                  <a:srgbClr val="888888"/>
                </a:solidFill>
              </a:defRPr>
            </a:lvl1pPr>
            <a:lvl2pPr marL="914400" lvl="1" indent="-228600" algn="l">
              <a:spcBef>
                <a:spcPts val="360"/>
              </a:spcBef>
              <a:spcAft>
                <a:spcPts val="0"/>
              </a:spcAft>
              <a:buSzPts val="1800"/>
              <a:buNone/>
              <a:defRPr sz="1800">
                <a:solidFill>
                  <a:srgbClr val="888888"/>
                </a:solidFill>
              </a:defRPr>
            </a:lvl2pPr>
            <a:lvl3pPr marL="1371600" lvl="2" indent="-228600" algn="l">
              <a:spcBef>
                <a:spcPts val="320"/>
              </a:spcBef>
              <a:spcAft>
                <a:spcPts val="0"/>
              </a:spcAft>
              <a:buSzPts val="1600"/>
              <a:buNone/>
              <a:defRPr sz="1600">
                <a:solidFill>
                  <a:srgbClr val="888888"/>
                </a:solidFill>
              </a:defRPr>
            </a:lvl3pPr>
            <a:lvl4pPr marL="1828800" lvl="3" indent="-228600" algn="l">
              <a:spcBef>
                <a:spcPts val="280"/>
              </a:spcBef>
              <a:spcAft>
                <a:spcPts val="0"/>
              </a:spcAft>
              <a:buSzPts val="1400"/>
              <a:buNone/>
              <a:defRPr sz="1400">
                <a:solidFill>
                  <a:srgbClr val="888888"/>
                </a:solidFill>
              </a:defRPr>
            </a:lvl4pPr>
            <a:lvl5pPr marL="2286000" lvl="4" indent="-228600" algn="l">
              <a:spcBef>
                <a:spcPts val="280"/>
              </a:spcBef>
              <a:spcAft>
                <a:spcPts val="0"/>
              </a:spcAft>
              <a:buSzPts val="1400"/>
              <a:buNone/>
              <a:defRPr sz="1400">
                <a:solidFill>
                  <a:srgbClr val="888888"/>
                </a:solidFill>
              </a:defRPr>
            </a:lvl5pPr>
            <a:lvl6pPr marL="2743200" lvl="5" indent="-228600" algn="l">
              <a:spcBef>
                <a:spcPts val="280"/>
              </a:spcBef>
              <a:spcAft>
                <a:spcPts val="0"/>
              </a:spcAft>
              <a:buSzPts val="1400"/>
              <a:buNone/>
              <a:defRPr sz="1400">
                <a:solidFill>
                  <a:srgbClr val="888888"/>
                </a:solidFill>
              </a:defRPr>
            </a:lvl6pPr>
            <a:lvl7pPr marL="3200400" lvl="6" indent="-228600" algn="l">
              <a:spcBef>
                <a:spcPts val="280"/>
              </a:spcBef>
              <a:spcAft>
                <a:spcPts val="0"/>
              </a:spcAft>
              <a:buSzPts val="1400"/>
              <a:buNone/>
              <a:defRPr sz="1400">
                <a:solidFill>
                  <a:srgbClr val="888888"/>
                </a:solidFill>
              </a:defRPr>
            </a:lvl7pPr>
            <a:lvl8pPr marL="3657600" lvl="7" indent="-228600" algn="l">
              <a:spcBef>
                <a:spcPts val="280"/>
              </a:spcBef>
              <a:spcAft>
                <a:spcPts val="0"/>
              </a:spcAft>
              <a:buSzPts val="1400"/>
              <a:buNone/>
              <a:defRPr sz="1400">
                <a:solidFill>
                  <a:srgbClr val="888888"/>
                </a:solidFill>
              </a:defRPr>
            </a:lvl8pPr>
            <a:lvl9pPr marL="4114800" lvl="8" indent="-228600" algn="l">
              <a:spcBef>
                <a:spcPts val="280"/>
              </a:spcBef>
              <a:spcAft>
                <a:spcPts val="0"/>
              </a:spcAft>
              <a:buSzPts val="1400"/>
              <a:buNone/>
              <a:defRPr sz="1400">
                <a:solidFill>
                  <a:srgbClr val="888888"/>
                </a:solidFill>
              </a:defRPr>
            </a:lvl9pPr>
          </a:lstStyle>
          <a:p>
            <a:endParaRPr/>
          </a:p>
        </p:txBody>
      </p:sp>
      <p:sp>
        <p:nvSpPr>
          <p:cNvPr id="43" name="Google Shape;43;p18"/>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8"/>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8"/>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gelijking" type="twoTxTwoObj">
  <p:cSld name="TWO_OBJECTS_WITH_TEXT">
    <p:spTree>
      <p:nvGrpSpPr>
        <p:cNvPr id="1" name="Shape 46"/>
        <p:cNvGrpSpPr/>
        <p:nvPr/>
      </p:nvGrpSpPr>
      <p:grpSpPr>
        <a:xfrm>
          <a:off x="0" y="0"/>
          <a:ext cx="0" cy="0"/>
          <a:chOff x="0" y="0"/>
          <a:chExt cx="0" cy="0"/>
        </a:xfrm>
      </p:grpSpPr>
      <p:sp>
        <p:nvSpPr>
          <p:cNvPr id="47" name="Google Shape;47;p19"/>
          <p:cNvSpPr txBox="1">
            <a:spLocks noGrp="1"/>
          </p:cNvSpPr>
          <p:nvPr>
            <p:ph type="title"/>
          </p:nvPr>
        </p:nvSpPr>
        <p:spPr>
          <a:xfrm>
            <a:off x="457200" y="274638"/>
            <a:ext cx="76200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4600"/>
              <a:buFont typeface="Cambri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9"/>
          <p:cNvSpPr txBox="1">
            <a:spLocks noGrp="1"/>
          </p:cNvSpPr>
          <p:nvPr>
            <p:ph type="body" idx="1"/>
          </p:nvPr>
        </p:nvSpPr>
        <p:spPr>
          <a:xfrm>
            <a:off x="457200" y="1535113"/>
            <a:ext cx="3657600"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400"/>
              </a:spcBef>
              <a:spcAft>
                <a:spcPts val="0"/>
              </a:spcAft>
              <a:buSzPts val="2000"/>
              <a:buNone/>
              <a:defRPr sz="2000" b="1">
                <a:solidFill>
                  <a:schemeClr val="dk2"/>
                </a:solidFill>
              </a:defRPr>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49" name="Google Shape;49;p19"/>
          <p:cNvSpPr txBox="1">
            <a:spLocks noGrp="1"/>
          </p:cNvSpPr>
          <p:nvPr>
            <p:ph type="body" idx="2"/>
          </p:nvPr>
        </p:nvSpPr>
        <p:spPr>
          <a:xfrm>
            <a:off x="457200" y="2174875"/>
            <a:ext cx="3657600"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50" name="Google Shape;50;p19"/>
          <p:cNvSpPr txBox="1">
            <a:spLocks noGrp="1"/>
          </p:cNvSpPr>
          <p:nvPr>
            <p:ph type="body" idx="3"/>
          </p:nvPr>
        </p:nvSpPr>
        <p:spPr>
          <a:xfrm>
            <a:off x="4419600" y="1535113"/>
            <a:ext cx="3657600"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400"/>
              </a:spcBef>
              <a:spcAft>
                <a:spcPts val="0"/>
              </a:spcAft>
              <a:buSzPts val="2000"/>
              <a:buNone/>
              <a:defRPr sz="2000" b="1">
                <a:solidFill>
                  <a:schemeClr val="dk2"/>
                </a:solidFill>
              </a:defRPr>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51" name="Google Shape;51;p19"/>
          <p:cNvSpPr txBox="1">
            <a:spLocks noGrp="1"/>
          </p:cNvSpPr>
          <p:nvPr>
            <p:ph type="body" idx="4"/>
          </p:nvPr>
        </p:nvSpPr>
        <p:spPr>
          <a:xfrm>
            <a:off x="4419600" y="2174875"/>
            <a:ext cx="3657600"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52" name="Google Shape;52;p19"/>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9"/>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9"/>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Alleen titel" type="titleOnly">
  <p:cSld name="TITLE_ONLY">
    <p:spTree>
      <p:nvGrpSpPr>
        <p:cNvPr id="1" name="Shape 55"/>
        <p:cNvGrpSpPr/>
        <p:nvPr/>
      </p:nvGrpSpPr>
      <p:grpSpPr>
        <a:xfrm>
          <a:off x="0" y="0"/>
          <a:ext cx="0" cy="0"/>
          <a:chOff x="0" y="0"/>
          <a:chExt cx="0" cy="0"/>
        </a:xfrm>
      </p:grpSpPr>
      <p:sp>
        <p:nvSpPr>
          <p:cNvPr id="56" name="Google Shape;56;p20"/>
          <p:cNvSpPr txBox="1">
            <a:spLocks noGrp="1"/>
          </p:cNvSpPr>
          <p:nvPr>
            <p:ph type="title"/>
          </p:nvPr>
        </p:nvSpPr>
        <p:spPr>
          <a:xfrm>
            <a:off x="457200" y="274638"/>
            <a:ext cx="76200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20"/>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0"/>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0"/>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oud met bijschrift" type="objTx">
  <p:cSld name="OBJECT_WITH_CAPTION_TEXT">
    <p:spTree>
      <p:nvGrpSpPr>
        <p:cNvPr id="1" name="Shape 60"/>
        <p:cNvGrpSpPr/>
        <p:nvPr/>
      </p:nvGrpSpPr>
      <p:grpSpPr>
        <a:xfrm>
          <a:off x="0" y="0"/>
          <a:ext cx="0" cy="0"/>
          <a:chOff x="0" y="0"/>
          <a:chExt cx="0" cy="0"/>
        </a:xfrm>
      </p:grpSpPr>
      <p:sp>
        <p:nvSpPr>
          <p:cNvPr id="61" name="Google Shape;61;p21"/>
          <p:cNvSpPr txBox="1">
            <a:spLocks noGrp="1"/>
          </p:cNvSpPr>
          <p:nvPr>
            <p:ph type="title"/>
          </p:nvPr>
        </p:nvSpPr>
        <p:spPr>
          <a:xfrm>
            <a:off x="304801" y="5495544"/>
            <a:ext cx="7772400" cy="59436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Clr>
                <a:schemeClr val="dk2"/>
              </a:buClr>
              <a:buSzPts val="2200"/>
              <a:buFont typeface="Cambria"/>
              <a:buNone/>
              <a:defRPr sz="22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21"/>
          <p:cNvSpPr txBox="1">
            <a:spLocks noGrp="1"/>
          </p:cNvSpPr>
          <p:nvPr>
            <p:ph type="body" idx="1"/>
          </p:nvPr>
        </p:nvSpPr>
        <p:spPr>
          <a:xfrm>
            <a:off x="304799" y="6096000"/>
            <a:ext cx="7772401" cy="609600"/>
          </a:xfrm>
          <a:prstGeom prst="rect">
            <a:avLst/>
          </a:prstGeom>
          <a:noFill/>
          <a:ln>
            <a:noFill/>
          </a:ln>
        </p:spPr>
        <p:txBody>
          <a:bodyPr spcFirstLastPara="1" wrap="square" lIns="91425" tIns="45700" rIns="91425" bIns="45700" anchor="t" anchorCtr="0">
            <a:normAutofit/>
          </a:bodyPr>
          <a:lstStyle>
            <a:lvl1pPr marL="457200" lvl="0" indent="-228600" algn="ctr">
              <a:spcBef>
                <a:spcPts val="320"/>
              </a:spcBef>
              <a:spcAft>
                <a:spcPts val="0"/>
              </a:spcAft>
              <a:buSzPts val="1600"/>
              <a:buNone/>
              <a:defRPr sz="1600"/>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63" name="Google Shape;63;p21"/>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1"/>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1"/>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nl-NL"/>
              <a:t>‹nr.›</a:t>
            </a:fld>
            <a:endParaRPr/>
          </a:p>
        </p:txBody>
      </p:sp>
      <p:sp>
        <p:nvSpPr>
          <p:cNvPr id="66" name="Google Shape;66;p21"/>
          <p:cNvSpPr txBox="1">
            <a:spLocks noGrp="1"/>
          </p:cNvSpPr>
          <p:nvPr>
            <p:ph type="body" idx="2"/>
          </p:nvPr>
        </p:nvSpPr>
        <p:spPr>
          <a:xfrm>
            <a:off x="304800" y="381000"/>
            <a:ext cx="7772400" cy="494284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fbeelding met bijschrift" type="picTx">
  <p:cSld name="PICTURE_WITH_CAPTION_TEXT">
    <p:spTree>
      <p:nvGrpSpPr>
        <p:cNvPr id="1" name="Shape 67"/>
        <p:cNvGrpSpPr/>
        <p:nvPr/>
      </p:nvGrpSpPr>
      <p:grpSpPr>
        <a:xfrm>
          <a:off x="0" y="0"/>
          <a:ext cx="0" cy="0"/>
          <a:chOff x="0" y="0"/>
          <a:chExt cx="0" cy="0"/>
        </a:xfrm>
      </p:grpSpPr>
      <p:sp>
        <p:nvSpPr>
          <p:cNvPr id="68" name="Google Shape;68;p22"/>
          <p:cNvSpPr txBox="1">
            <a:spLocks noGrp="1"/>
          </p:cNvSpPr>
          <p:nvPr>
            <p:ph type="title"/>
          </p:nvPr>
        </p:nvSpPr>
        <p:spPr>
          <a:xfrm>
            <a:off x="301752" y="5495278"/>
            <a:ext cx="7772400" cy="594626"/>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Clr>
                <a:schemeClr val="dk2"/>
              </a:buClr>
              <a:buSzPts val="2200"/>
              <a:buFont typeface="Cambria"/>
              <a:buNone/>
              <a:defRPr sz="22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2"/>
          <p:cNvSpPr>
            <a:spLocks noGrp="1"/>
          </p:cNvSpPr>
          <p:nvPr>
            <p:ph type="pic" idx="2"/>
          </p:nvPr>
        </p:nvSpPr>
        <p:spPr>
          <a:xfrm>
            <a:off x="0" y="0"/>
            <a:ext cx="8458200" cy="54864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accent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accent2"/>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accent3"/>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accent4"/>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accent5"/>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accent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accent2"/>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accent4"/>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2"/>
          <p:cNvSpPr txBox="1">
            <a:spLocks noGrp="1"/>
          </p:cNvSpPr>
          <p:nvPr>
            <p:ph type="body" idx="1"/>
          </p:nvPr>
        </p:nvSpPr>
        <p:spPr>
          <a:xfrm>
            <a:off x="301752" y="6096000"/>
            <a:ext cx="7772400" cy="612648"/>
          </a:xfrm>
          <a:prstGeom prst="rect">
            <a:avLst/>
          </a:prstGeom>
          <a:noFill/>
          <a:ln>
            <a:noFill/>
          </a:ln>
        </p:spPr>
        <p:txBody>
          <a:bodyPr spcFirstLastPara="1" wrap="square" lIns="91425" tIns="45700" rIns="91425" bIns="45700" anchor="t" anchorCtr="0">
            <a:normAutofit/>
          </a:bodyPr>
          <a:lstStyle>
            <a:lvl1pPr marL="457200" lvl="0" indent="-228600" algn="ctr">
              <a:spcBef>
                <a:spcPts val="320"/>
              </a:spcBef>
              <a:spcAft>
                <a:spcPts val="0"/>
              </a:spcAft>
              <a:buSzPts val="1600"/>
              <a:buNone/>
              <a:defRPr sz="1600"/>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71" name="Google Shape;71;p22"/>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2"/>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nl-NL"/>
              <a:t>‹nr.›</a:t>
            </a:fld>
            <a:endParaRPr/>
          </a:p>
        </p:txBody>
      </p:sp>
      <p:sp>
        <p:nvSpPr>
          <p:cNvPr id="73" name="Google Shape;73;p22"/>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75000">
              <a:schemeClr val="lt1"/>
            </a:gs>
            <a:gs pos="100000">
              <a:srgbClr val="D8D8D8"/>
            </a:gs>
          </a:gsLst>
          <a:path path="circle">
            <a:fillToRect l="50000" t="50000" r="50000" b="50000"/>
          </a:path>
          <a:tileRect/>
        </a:gra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457200" y="274638"/>
            <a:ext cx="7620000" cy="1143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457200" y="1600200"/>
            <a:ext cx="7620000" cy="4800600"/>
          </a:xfrm>
          <a:prstGeom prst="rect">
            <a:avLst/>
          </a:prstGeom>
          <a:noFill/>
          <a:ln>
            <a:noFill/>
          </a:ln>
        </p:spPr>
        <p:txBody>
          <a:bodyPr spcFirstLastPara="1" wrap="square" lIns="91425" tIns="45700" rIns="91425" bIns="45700" anchor="t" anchorCtr="0">
            <a:normAutofit/>
          </a:bodyPr>
          <a:lstStyle>
            <a:lvl1pPr marL="457200" marR="0" lvl="0" indent="-368300" algn="l" rtl="0">
              <a:spcBef>
                <a:spcPts val="440"/>
              </a:spcBef>
              <a:spcAft>
                <a:spcPts val="0"/>
              </a:spcAft>
              <a:buClr>
                <a:schemeClr val="accent1"/>
              </a:buClr>
              <a:buSzPts val="2200"/>
              <a:buFont typeface="Arial"/>
              <a:buChar char="•"/>
              <a:defRPr sz="22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rtl="0">
              <a:spcBef>
                <a:spcPts val="280"/>
              </a:spcBef>
              <a:spcAft>
                <a:spcPts val="0"/>
              </a:spcAft>
              <a:buClr>
                <a:schemeClr val="accent5"/>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spcBef>
                <a:spcPts val="280"/>
              </a:spcBef>
              <a:spcAft>
                <a:spcPts val="0"/>
              </a:spcAft>
              <a:buClr>
                <a:schemeClr val="accent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spcBef>
                <a:spcPts val="280"/>
              </a:spcBef>
              <a:spcAft>
                <a:spcPts val="0"/>
              </a:spcAft>
              <a:buClr>
                <a:schemeClr val="accent2"/>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spcBef>
                <a:spcPts val="280"/>
              </a:spcBef>
              <a:spcAft>
                <a:spcPts val="0"/>
              </a:spcAft>
              <a:buClr>
                <a:schemeClr val="accent3"/>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spcBef>
                <a:spcPts val="280"/>
              </a:spcBef>
              <a:spcAft>
                <a:spcPts val="0"/>
              </a:spcAft>
              <a:buClr>
                <a:schemeClr val="accent4"/>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2" name="Google Shape;12;p13"/>
          <p:cNvSpPr/>
          <p:nvPr/>
        </p:nvSpPr>
        <p:spPr>
          <a:xfrm>
            <a:off x="8458200" y="0"/>
            <a:ext cx="685800"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 name="Google Shape;13;p13"/>
          <p:cNvSpPr/>
          <p:nvPr/>
        </p:nvSpPr>
        <p:spPr>
          <a:xfrm>
            <a:off x="8458200" y="5486400"/>
            <a:ext cx="685800" cy="6858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 name="Google Shape;14;p13"/>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spcBef>
                <a:spcPts val="0"/>
              </a:spcBef>
              <a:buNone/>
              <a:defRPr sz="1800" b="0" i="0" u="none" strike="noStrike" cap="none">
                <a:solidFill>
                  <a:srgbClr val="FFFFFF"/>
                </a:solidFill>
                <a:latin typeface="Calibri"/>
                <a:ea typeface="Calibri"/>
                <a:cs typeface="Calibri"/>
                <a:sym typeface="Calibri"/>
              </a:defRPr>
            </a:lvl1pPr>
            <a:lvl2pPr marL="0" marR="0" lvl="1" indent="0" algn="ctr" rtl="0">
              <a:spcBef>
                <a:spcPts val="0"/>
              </a:spcBef>
              <a:buNone/>
              <a:defRPr sz="1800" b="0" i="0" u="none" strike="noStrike" cap="none">
                <a:solidFill>
                  <a:srgbClr val="FFFFFF"/>
                </a:solidFill>
                <a:latin typeface="Calibri"/>
                <a:ea typeface="Calibri"/>
                <a:cs typeface="Calibri"/>
                <a:sym typeface="Calibri"/>
              </a:defRPr>
            </a:lvl2pPr>
            <a:lvl3pPr marL="0" marR="0" lvl="2" indent="0" algn="ctr" rtl="0">
              <a:spcBef>
                <a:spcPts val="0"/>
              </a:spcBef>
              <a:buNone/>
              <a:defRPr sz="1800" b="0" i="0" u="none" strike="noStrike" cap="none">
                <a:solidFill>
                  <a:srgbClr val="FFFFFF"/>
                </a:solidFill>
                <a:latin typeface="Calibri"/>
                <a:ea typeface="Calibri"/>
                <a:cs typeface="Calibri"/>
                <a:sym typeface="Calibri"/>
              </a:defRPr>
            </a:lvl3pPr>
            <a:lvl4pPr marL="0" marR="0" lvl="3" indent="0" algn="ctr" rtl="0">
              <a:spcBef>
                <a:spcPts val="0"/>
              </a:spcBef>
              <a:buNone/>
              <a:defRPr sz="1800" b="0" i="0" u="none" strike="noStrike" cap="none">
                <a:solidFill>
                  <a:srgbClr val="FFFFFF"/>
                </a:solidFill>
                <a:latin typeface="Calibri"/>
                <a:ea typeface="Calibri"/>
                <a:cs typeface="Calibri"/>
                <a:sym typeface="Calibri"/>
              </a:defRPr>
            </a:lvl4pPr>
            <a:lvl5pPr marL="0" marR="0" lvl="4" indent="0" algn="ctr" rtl="0">
              <a:spcBef>
                <a:spcPts val="0"/>
              </a:spcBef>
              <a:buNone/>
              <a:defRPr sz="1800" b="0" i="0" u="none" strike="noStrike" cap="none">
                <a:solidFill>
                  <a:srgbClr val="FFFFFF"/>
                </a:solidFill>
                <a:latin typeface="Calibri"/>
                <a:ea typeface="Calibri"/>
                <a:cs typeface="Calibri"/>
                <a:sym typeface="Calibri"/>
              </a:defRPr>
            </a:lvl5pPr>
            <a:lvl6pPr marL="0" marR="0" lvl="5" indent="0" algn="ctr" rtl="0">
              <a:spcBef>
                <a:spcPts val="0"/>
              </a:spcBef>
              <a:buNone/>
              <a:defRPr sz="1800" b="0" i="0" u="none" strike="noStrike" cap="none">
                <a:solidFill>
                  <a:srgbClr val="FFFFFF"/>
                </a:solidFill>
                <a:latin typeface="Calibri"/>
                <a:ea typeface="Calibri"/>
                <a:cs typeface="Calibri"/>
                <a:sym typeface="Calibri"/>
              </a:defRPr>
            </a:lvl6pPr>
            <a:lvl7pPr marL="0" marR="0" lvl="6" indent="0" algn="ctr" rtl="0">
              <a:spcBef>
                <a:spcPts val="0"/>
              </a:spcBef>
              <a:buNone/>
              <a:defRPr sz="1800" b="0" i="0" u="none" strike="noStrike" cap="none">
                <a:solidFill>
                  <a:srgbClr val="FFFFFF"/>
                </a:solidFill>
                <a:latin typeface="Calibri"/>
                <a:ea typeface="Calibri"/>
                <a:cs typeface="Calibri"/>
                <a:sym typeface="Calibri"/>
              </a:defRPr>
            </a:lvl7pPr>
            <a:lvl8pPr marL="0" marR="0" lvl="7" indent="0" algn="ctr" rtl="0">
              <a:spcBef>
                <a:spcPts val="0"/>
              </a:spcBef>
              <a:buNone/>
              <a:defRPr sz="1800" b="0" i="0" u="none" strike="noStrike" cap="none">
                <a:solidFill>
                  <a:srgbClr val="FFFFFF"/>
                </a:solidFill>
                <a:latin typeface="Calibri"/>
                <a:ea typeface="Calibri"/>
                <a:cs typeface="Calibri"/>
                <a:sym typeface="Calibri"/>
              </a:defRPr>
            </a:lvl8pPr>
            <a:lvl9pPr marL="0" marR="0" lvl="8" indent="0" algn="ctr" rtl="0">
              <a:spcBef>
                <a:spcPts val="0"/>
              </a:spcBef>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nl-NL"/>
              <a:t>‹nr.›</a:t>
            </a:fld>
            <a:endParaRPr/>
          </a:p>
        </p:txBody>
      </p:sp>
      <p:sp>
        <p:nvSpPr>
          <p:cNvPr id="15" name="Google Shape;15;p13"/>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chemeClr val="lt2"/>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13"/>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2"/>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palliaweb.nl/onderwijsmaterialen/introductie-werkvelden-keuzedeel-mbo-palliatieve-z"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FC41601F-321D-45A8-B41C-6E04BAAF229D}"/>
              </a:ext>
            </a:extLst>
          </p:cNvPr>
          <p:cNvSpPr/>
          <p:nvPr/>
        </p:nvSpPr>
        <p:spPr>
          <a:xfrm>
            <a:off x="736134" y="857250"/>
            <a:ext cx="8407866" cy="1190625"/>
          </a:xfrm>
          <a:prstGeom prst="rect">
            <a:avLst/>
          </a:prstGeom>
          <a:solidFill>
            <a:srgbClr val="EA5D0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nl-NL" sz="1050"/>
          </a:p>
        </p:txBody>
      </p:sp>
      <p:sp>
        <p:nvSpPr>
          <p:cNvPr id="4" name="Tekstvak 5">
            <a:extLst>
              <a:ext uri="{FF2B5EF4-FFF2-40B4-BE49-F238E27FC236}">
                <a16:creationId xmlns:a16="http://schemas.microsoft.com/office/drawing/2014/main" id="{B798D410-16A9-4407-AD45-410E68C152E0}"/>
              </a:ext>
            </a:extLst>
          </p:cNvPr>
          <p:cNvSpPr txBox="1"/>
          <p:nvPr/>
        </p:nvSpPr>
        <p:spPr>
          <a:xfrm>
            <a:off x="2461023" y="1127245"/>
            <a:ext cx="4221956" cy="625793"/>
          </a:xfrm>
          <a:prstGeom prst="rect">
            <a:avLst/>
          </a:prstGeom>
          <a:noFill/>
          <a:ln w="6350">
            <a:noFill/>
          </a:ln>
        </p:spPr>
        <p:txBody>
          <a:bodyPr rot="0" spcFirstLastPara="0" vert="horz" wrap="square" lIns="0" tIns="34290" rIns="68580" bIns="34290" numCol="1" spcCol="0" rtlCol="0" fromWordArt="0" anchor="t" anchorCtr="0" forceAA="0" compatLnSpc="1">
            <a:prstTxWarp prst="textNoShape">
              <a:avLst/>
            </a:prstTxWarp>
            <a:noAutofit/>
          </a:bodyPr>
          <a:lstStyle/>
          <a:p>
            <a:r>
              <a:rPr lang="nl-NL" sz="2100" b="1" kern="1400" spc="-38"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Keuzedeel palliatieve zorg mbo</a:t>
            </a:r>
          </a:p>
          <a:p>
            <a:r>
              <a:rPr lang="nl-NL" sz="1350"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Thema 1 Introductie en werkvelden</a:t>
            </a:r>
            <a:endParaRPr lang="nl-NL"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Ovaal 4">
            <a:extLst>
              <a:ext uri="{FF2B5EF4-FFF2-40B4-BE49-F238E27FC236}">
                <a16:creationId xmlns:a16="http://schemas.microsoft.com/office/drawing/2014/main" id="{00DF1B91-A02C-447F-ABF5-013F7036E567}"/>
              </a:ext>
            </a:extLst>
          </p:cNvPr>
          <p:cNvSpPr/>
          <p:nvPr/>
        </p:nvSpPr>
        <p:spPr>
          <a:xfrm>
            <a:off x="0" y="809625"/>
            <a:ext cx="1285875" cy="12482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NL" sz="900">
                <a:ea typeface="Calibri" panose="020F0502020204030204" pitchFamily="34" charset="0"/>
                <a:cs typeface="Times New Roman" panose="02020603050405020304" pitchFamily="18" charset="0"/>
              </a:rPr>
              <a:t> </a:t>
            </a:r>
          </a:p>
        </p:txBody>
      </p:sp>
      <p:sp>
        <p:nvSpPr>
          <p:cNvPr id="7" name="Afgeronde rechthoek 1">
            <a:extLst>
              <a:ext uri="{FF2B5EF4-FFF2-40B4-BE49-F238E27FC236}">
                <a16:creationId xmlns:a16="http://schemas.microsoft.com/office/drawing/2014/main" id="{89C058B0-E596-4E25-9E56-FA2DF1237E6A}"/>
              </a:ext>
            </a:extLst>
          </p:cNvPr>
          <p:cNvSpPr/>
          <p:nvPr/>
        </p:nvSpPr>
        <p:spPr>
          <a:xfrm>
            <a:off x="1726659" y="4342876"/>
            <a:ext cx="5690683" cy="710967"/>
          </a:xfrm>
          <a:prstGeom prst="roundRect">
            <a:avLst/>
          </a:prstGeom>
          <a:solidFill>
            <a:srgbClr val="EA5D0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b" anchorCtr="0" forceAA="0" compatLnSpc="1">
            <a:prstTxWarp prst="textNoShape">
              <a:avLst/>
            </a:prstTxWarp>
            <a:noAutofit/>
          </a:bodyPr>
          <a:lstStyle/>
          <a:p>
            <a:pPr>
              <a:spcBef>
                <a:spcPts val="150"/>
              </a:spcBef>
            </a:pPr>
            <a:r>
              <a:rPr lang="nl-NL" sz="1200" b="1" u="sng" dirty="0">
                <a:solidFill>
                  <a:schemeClr val="bg1"/>
                </a:solidFill>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Bekijk hier inspirerende onderwijsmaterialen, leerdoelen en opdrachten</a:t>
            </a:r>
            <a:endParaRPr lang="nl-NL" sz="1200" b="1" dirty="0">
              <a:solidFill>
                <a:schemeClr val="bg1"/>
              </a:solidFill>
              <a:ea typeface="Times New Roman" panose="02020603050405020304" pitchFamily="18" charset="0"/>
              <a:cs typeface="Times New Roman" panose="02020603050405020304" pitchFamily="18" charset="0"/>
            </a:endParaRPr>
          </a:p>
          <a:p>
            <a:r>
              <a:rPr lang="nl-NL" sz="1200" dirty="0">
                <a:solidFill>
                  <a:schemeClr val="bg1"/>
                </a:solidFill>
                <a:ea typeface="Calibri" panose="020F0502020204030204" pitchFamily="34" charset="0"/>
                <a:cs typeface="Times New Roman" panose="02020603050405020304" pitchFamily="18" charset="0"/>
              </a:rPr>
              <a:t> </a:t>
            </a:r>
          </a:p>
        </p:txBody>
      </p:sp>
      <p:sp>
        <p:nvSpPr>
          <p:cNvPr id="8" name="Toelichting met pijl omlaag 7">
            <a:extLst>
              <a:ext uri="{FF2B5EF4-FFF2-40B4-BE49-F238E27FC236}">
                <a16:creationId xmlns:a16="http://schemas.microsoft.com/office/drawing/2014/main" id="{0380B15D-A561-4DAC-87B2-08E5279CF91A}"/>
              </a:ext>
            </a:extLst>
          </p:cNvPr>
          <p:cNvSpPr>
            <a:spLocks noChangeAspect="1"/>
          </p:cNvSpPr>
          <p:nvPr/>
        </p:nvSpPr>
        <p:spPr>
          <a:xfrm>
            <a:off x="6784128" y="4555770"/>
            <a:ext cx="308610" cy="285179"/>
          </a:xfrm>
          <a:prstGeom prst="downArrowCallo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nl-NL" sz="1050"/>
          </a:p>
        </p:txBody>
      </p:sp>
      <p:sp>
        <p:nvSpPr>
          <p:cNvPr id="9" name="Tekstvak 8">
            <a:extLst>
              <a:ext uri="{FF2B5EF4-FFF2-40B4-BE49-F238E27FC236}">
                <a16:creationId xmlns:a16="http://schemas.microsoft.com/office/drawing/2014/main" id="{4A463931-C0EA-4344-8167-4C5387B648B0}"/>
              </a:ext>
            </a:extLst>
          </p:cNvPr>
          <p:cNvSpPr txBox="1"/>
          <p:nvPr/>
        </p:nvSpPr>
        <p:spPr>
          <a:xfrm>
            <a:off x="1951265" y="2586242"/>
            <a:ext cx="5241472" cy="1061829"/>
          </a:xfrm>
          <a:prstGeom prst="rect">
            <a:avLst/>
          </a:prstGeom>
          <a:noFill/>
        </p:spPr>
        <p:txBody>
          <a:bodyPr wrap="square" rtlCol="0">
            <a:spAutoFit/>
          </a:bodyPr>
          <a:lstStyle/>
          <a:p>
            <a:r>
              <a:rPr lang="nl-NL" sz="1050" dirty="0"/>
              <a:t>Deze PowerPointpresentatie maakt deel uit van een van de thema’s binnen het keuzedeel Palliatieve zorg mbo. </a:t>
            </a:r>
          </a:p>
          <a:p>
            <a:r>
              <a:rPr lang="nl-NL" sz="1050" dirty="0"/>
              <a:t>Per thema zijn meerdere onderwijsmaterialen, docentenhandleidingen, leerdoelen en opdrachten opgenomen. </a:t>
            </a:r>
          </a:p>
          <a:p>
            <a:r>
              <a:rPr lang="nl-NL" sz="1050" dirty="0"/>
              <a:t>Hieronder vindt u de link naar het thema met onderwijsmaterialen, leerdoelen en opdrachten, waartoe deze PowerPointpresentatie behoort.   </a:t>
            </a:r>
          </a:p>
        </p:txBody>
      </p:sp>
      <p:sp>
        <p:nvSpPr>
          <p:cNvPr id="11" name="Rechthoek 10">
            <a:extLst>
              <a:ext uri="{FF2B5EF4-FFF2-40B4-BE49-F238E27FC236}">
                <a16:creationId xmlns:a16="http://schemas.microsoft.com/office/drawing/2014/main" id="{DEC59BFC-97CF-4A88-B165-615DD2B1545A}"/>
              </a:ext>
            </a:extLst>
          </p:cNvPr>
          <p:cNvSpPr/>
          <p:nvPr/>
        </p:nvSpPr>
        <p:spPr>
          <a:xfrm>
            <a:off x="-294889" y="824367"/>
            <a:ext cx="1031023" cy="1233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endParaRPr lang="nl-NL" sz="900">
              <a:cs typeface="Times New Roman" panose="02020603050405020304" pitchFamily="18" charset="0"/>
            </a:endParaRPr>
          </a:p>
        </p:txBody>
      </p:sp>
      <p:pic>
        <p:nvPicPr>
          <p:cNvPr id="6" name="Afbeelding 5">
            <a:extLst>
              <a:ext uri="{FF2B5EF4-FFF2-40B4-BE49-F238E27FC236}">
                <a16:creationId xmlns:a16="http://schemas.microsoft.com/office/drawing/2014/main" id="{8D878136-9734-419F-BD50-451538951A02}"/>
              </a:ext>
            </a:extLst>
          </p:cNvPr>
          <p:cNvPicPr/>
          <p:nvPr/>
        </p:nvPicPr>
        <p:blipFill>
          <a:blip r:embed="rId3">
            <a:extLst>
              <a:ext uri="{28A0092B-C50C-407E-A947-70E740481C1C}">
                <a14:useLocalDpi xmlns:a14="http://schemas.microsoft.com/office/drawing/2010/main" val="0"/>
              </a:ext>
            </a:extLst>
          </a:blip>
          <a:stretch>
            <a:fillRect/>
          </a:stretch>
        </p:blipFill>
        <p:spPr>
          <a:xfrm>
            <a:off x="241935" y="1127245"/>
            <a:ext cx="802005" cy="561975"/>
          </a:xfrm>
          <a:prstGeom prst="rect">
            <a:avLst/>
          </a:prstGeom>
        </p:spPr>
      </p:pic>
      <p:sp>
        <p:nvSpPr>
          <p:cNvPr id="15" name="Tekstvak 14">
            <a:extLst>
              <a:ext uri="{FF2B5EF4-FFF2-40B4-BE49-F238E27FC236}">
                <a16:creationId xmlns:a16="http://schemas.microsoft.com/office/drawing/2014/main" id="{C85FEE75-DE90-4087-BEB7-EB606C142160}"/>
              </a:ext>
            </a:extLst>
          </p:cNvPr>
          <p:cNvSpPr txBox="1"/>
          <p:nvPr/>
        </p:nvSpPr>
        <p:spPr>
          <a:xfrm>
            <a:off x="0" y="5730755"/>
            <a:ext cx="4723544" cy="230832"/>
          </a:xfrm>
          <a:prstGeom prst="rect">
            <a:avLst/>
          </a:prstGeom>
          <a:noFill/>
        </p:spPr>
        <p:txBody>
          <a:bodyPr wrap="square">
            <a:spAutoFit/>
          </a:bodyPr>
          <a:lstStyle/>
          <a:p>
            <a:pPr marR="171450">
              <a:tabLst>
                <a:tab pos="337185" algn="l"/>
              </a:tabLst>
            </a:pPr>
            <a:r>
              <a:rPr lang="nl-NL" sz="900" dirty="0">
                <a:latin typeface="Calibri" panose="020F0502020204030204" pitchFamily="34" charset="0"/>
                <a:ea typeface="Calibri" panose="020F0502020204030204" pitchFamily="34" charset="0"/>
                <a:cs typeface="Times New Roman" panose="02020603050405020304" pitchFamily="18" charset="0"/>
              </a:rPr>
              <a:t>© 05-2021 | Creative </a:t>
            </a:r>
            <a:r>
              <a:rPr lang="nl-NL" sz="900" dirty="0" err="1">
                <a:latin typeface="Calibri" panose="020F0502020204030204" pitchFamily="34" charset="0"/>
                <a:ea typeface="Calibri" panose="020F0502020204030204" pitchFamily="34" charset="0"/>
                <a:cs typeface="Times New Roman" panose="02020603050405020304" pitchFamily="18" charset="0"/>
              </a:rPr>
              <a:t>Commons</a:t>
            </a:r>
            <a:r>
              <a:rPr lang="nl-NL" sz="900" dirty="0">
                <a:latin typeface="Calibri" panose="020F0502020204030204" pitchFamily="34" charset="0"/>
                <a:ea typeface="Calibri" panose="020F0502020204030204" pitchFamily="34" charset="0"/>
                <a:cs typeface="Times New Roman" panose="02020603050405020304" pitchFamily="18" charset="0"/>
              </a:rPr>
              <a:t>: BY-NC</a:t>
            </a:r>
          </a:p>
        </p:txBody>
      </p:sp>
    </p:spTree>
    <p:extLst>
      <p:ext uri="{BB962C8B-B14F-4D97-AF65-F5344CB8AC3E}">
        <p14:creationId xmlns:p14="http://schemas.microsoft.com/office/powerpoint/2010/main" val="3155582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9"/>
          <p:cNvSpPr/>
          <p:nvPr/>
        </p:nvSpPr>
        <p:spPr>
          <a:xfrm>
            <a:off x="2428875" y="1914525"/>
            <a:ext cx="9144000" cy="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400"/>
              <a:buFont typeface="Arial"/>
              <a:buNone/>
            </a:pPr>
            <a:endParaRPr sz="2400">
              <a:solidFill>
                <a:schemeClr val="dk1"/>
              </a:solidFill>
              <a:latin typeface="Times New Roman"/>
              <a:ea typeface="Times New Roman"/>
              <a:cs typeface="Times New Roman"/>
              <a:sym typeface="Times New Roman"/>
            </a:endParaRPr>
          </a:p>
        </p:txBody>
      </p:sp>
      <p:graphicFrame>
        <p:nvGraphicFramePr>
          <p:cNvPr id="162" name="Google Shape;162;p9"/>
          <p:cNvGraphicFramePr/>
          <p:nvPr/>
        </p:nvGraphicFramePr>
        <p:xfrm>
          <a:off x="990600" y="838200"/>
          <a:ext cx="7315200" cy="5168900"/>
        </p:xfrm>
        <a:graphic>
          <a:graphicData uri="http://schemas.openxmlformats.org/presentationml/2006/ole">
            <mc:AlternateContent xmlns:mc="http://schemas.openxmlformats.org/markup-compatibility/2006">
              <mc:Choice xmlns:v="urn:schemas-microsoft-com:vml" Requires="v">
                <p:oleObj r:id="rId3" imgW="7315200" imgH="5168900" progId="MSPhotoEd.3">
                  <p:embed/>
                </p:oleObj>
              </mc:Choice>
              <mc:Fallback>
                <p:oleObj r:id="rId3" imgW="7315200" imgH="5168900" progId="MSPhotoEd.3">
                  <p:embed/>
                  <p:pic>
                    <p:nvPicPr>
                      <p:cNvPr id="162" name="Google Shape;162;p9"/>
                      <p:cNvPicPr preferRelativeResize="0"/>
                      <p:nvPr/>
                    </p:nvPicPr>
                    <p:blipFill rotWithShape="1">
                      <a:blip r:embed="rId4">
                        <a:alphaModFix/>
                      </a:blip>
                      <a:srcRect/>
                      <a:stretch/>
                    </p:blipFill>
                    <p:spPr>
                      <a:xfrm>
                        <a:off x="990600" y="838200"/>
                        <a:ext cx="7315200" cy="5168900"/>
                      </a:xfrm>
                      <a:prstGeom prst="rect">
                        <a:avLst/>
                      </a:prstGeom>
                      <a:noFill/>
                      <a:ln>
                        <a:noFill/>
                      </a:ln>
                    </p:spPr>
                  </p:pic>
                </p:oleObj>
              </mc:Fallback>
            </mc:AlternateContent>
          </a:graphicData>
        </a:graphic>
      </p:graphicFrame>
      <p:sp>
        <p:nvSpPr>
          <p:cNvPr id="163" name="Google Shape;163;p9"/>
          <p:cNvSpPr>
            <a:spLocks noGrp="1"/>
          </p:cNvSpPr>
          <p:nvPr>
            <p:ph type="sldNum" idx="12"/>
          </p:nvPr>
        </p:nvSpPr>
        <p:spPr>
          <a:xfrm>
            <a:off x="8531788" y="5648960"/>
            <a:ext cx="548640" cy="396240"/>
          </a:xfrm>
          <a:prstGeom prst="bracketPair">
            <a:avLst/>
          </a:prstGeom>
          <a:noFill/>
          <a:ln>
            <a:noFill/>
          </a:ln>
        </p:spPr>
        <p:txBody>
          <a:bodyPr spcFirstLastPara="1" wrap="square" lIns="0" tIns="0" rIns="0" bIns="0" anchor="ctr" anchorCtr="0">
            <a:noAutofit/>
          </a:bodyPr>
          <a:lstStyle/>
          <a:p>
            <a:pPr marL="0" marR="0" lvl="0" indent="0" algn="ctr" rtl="0">
              <a:spcBef>
                <a:spcPts val="0"/>
              </a:spcBef>
              <a:spcAft>
                <a:spcPts val="0"/>
              </a:spcAft>
              <a:buClr>
                <a:srgbClr val="FFFFFF"/>
              </a:buClr>
              <a:buSzPts val="1800"/>
              <a:buFont typeface="Arial"/>
              <a:buNone/>
            </a:pPr>
            <a:fld id="{00000000-1234-1234-1234-123412341234}" type="slidenum">
              <a:rPr lang="nl-NL" sz="1800">
                <a:solidFill>
                  <a:srgbClr val="FFFFFF"/>
                </a:solidFill>
                <a:latin typeface="Times New Roman"/>
                <a:ea typeface="Times New Roman"/>
                <a:cs typeface="Times New Roman"/>
                <a:sym typeface="Times New Roman"/>
              </a:rPr>
              <a:t>10</a:t>
            </a:fld>
            <a:endParaRPr sz="1800">
              <a:solidFill>
                <a:srgbClr val="FFFFFF"/>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0"/>
          <p:cNvSpPr txBox="1">
            <a:spLocks noGrp="1"/>
          </p:cNvSpPr>
          <p:nvPr>
            <p:ph type="title"/>
          </p:nvPr>
        </p:nvSpPr>
        <p:spPr>
          <a:xfrm>
            <a:off x="468313" y="333375"/>
            <a:ext cx="76200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3600"/>
              <a:buFont typeface="Calibri"/>
              <a:buNone/>
            </a:pPr>
            <a:r>
              <a:rPr lang="nl-NL" sz="3600">
                <a:latin typeface="Calibri"/>
                <a:ea typeface="Calibri"/>
                <a:cs typeface="Calibri"/>
                <a:sym typeface="Calibri"/>
              </a:rPr>
              <a:t>Presentietheorie  </a:t>
            </a:r>
            <a:br>
              <a:rPr lang="nl-NL" sz="3600">
                <a:latin typeface="Calibri"/>
                <a:ea typeface="Calibri"/>
                <a:cs typeface="Calibri"/>
                <a:sym typeface="Calibri"/>
              </a:rPr>
            </a:br>
            <a:r>
              <a:rPr lang="nl-NL" sz="2800">
                <a:latin typeface="Calibri"/>
                <a:ea typeface="Calibri"/>
                <a:cs typeface="Calibri"/>
                <a:sym typeface="Calibri"/>
              </a:rPr>
              <a:t>Andries Baart</a:t>
            </a:r>
            <a:endParaRPr/>
          </a:p>
        </p:txBody>
      </p:sp>
      <p:sp>
        <p:nvSpPr>
          <p:cNvPr id="169" name="Google Shape;169;p10"/>
          <p:cNvSpPr txBox="1">
            <a:spLocks noGrp="1"/>
          </p:cNvSpPr>
          <p:nvPr>
            <p:ph type="body" idx="1"/>
          </p:nvPr>
        </p:nvSpPr>
        <p:spPr>
          <a:xfrm>
            <a:off x="685800" y="1628775"/>
            <a:ext cx="3810000" cy="5229225"/>
          </a:xfrm>
          <a:prstGeom prst="rect">
            <a:avLst/>
          </a:prstGeom>
          <a:noFill/>
          <a:ln>
            <a:noFill/>
          </a:ln>
        </p:spPr>
        <p:txBody>
          <a:bodyPr spcFirstLastPara="1" wrap="square" lIns="91425" tIns="45700" rIns="91425" bIns="45700" anchor="t" anchorCtr="0">
            <a:normAutofit/>
          </a:bodyPr>
          <a:lstStyle/>
          <a:p>
            <a:pPr marL="342900" lvl="0" indent="-228600" algn="l" rtl="0">
              <a:lnSpc>
                <a:spcPct val="90000"/>
              </a:lnSpc>
              <a:spcBef>
                <a:spcPts val="0"/>
              </a:spcBef>
              <a:spcAft>
                <a:spcPts val="0"/>
              </a:spcAft>
              <a:buSzPts val="2800"/>
              <a:buFont typeface="Calibri"/>
              <a:buNone/>
            </a:pPr>
            <a:r>
              <a:rPr lang="nl-NL"/>
              <a:t>Presentie (HOE)</a:t>
            </a:r>
            <a:endParaRPr/>
          </a:p>
          <a:p>
            <a:pPr marL="342900" lvl="0" indent="-228600" algn="l" rtl="0">
              <a:lnSpc>
                <a:spcPct val="90000"/>
              </a:lnSpc>
              <a:spcBef>
                <a:spcPts val="480"/>
              </a:spcBef>
              <a:spcAft>
                <a:spcPts val="0"/>
              </a:spcAft>
              <a:buSzPts val="2400"/>
              <a:buChar char="•"/>
            </a:pPr>
            <a:r>
              <a:rPr lang="nl-NL" sz="2400"/>
              <a:t>Zijn</a:t>
            </a:r>
            <a:endParaRPr/>
          </a:p>
          <a:p>
            <a:pPr marL="640080" lvl="1" indent="-228600" algn="l" rtl="0">
              <a:lnSpc>
                <a:spcPct val="90000"/>
              </a:lnSpc>
              <a:spcBef>
                <a:spcPts val="400"/>
              </a:spcBef>
              <a:spcAft>
                <a:spcPts val="0"/>
              </a:spcAft>
              <a:buSzPts val="2000"/>
              <a:buChar char="•"/>
            </a:pPr>
            <a:r>
              <a:rPr lang="nl-NL" sz="2000"/>
              <a:t>Verhaal zoals het is</a:t>
            </a:r>
            <a:endParaRPr/>
          </a:p>
          <a:p>
            <a:pPr marL="640080" lvl="1" indent="-228600" algn="l" rtl="0">
              <a:lnSpc>
                <a:spcPct val="90000"/>
              </a:lnSpc>
              <a:spcBef>
                <a:spcPts val="400"/>
              </a:spcBef>
              <a:spcAft>
                <a:spcPts val="0"/>
              </a:spcAft>
              <a:buSzPts val="2000"/>
              <a:buChar char="•"/>
            </a:pPr>
            <a:r>
              <a:rPr lang="nl-NL" sz="2000"/>
              <a:t>Aandacht/betrokkenheid</a:t>
            </a:r>
            <a:endParaRPr/>
          </a:p>
          <a:p>
            <a:pPr marL="640080" lvl="1" indent="-228600" algn="l" rtl="0">
              <a:lnSpc>
                <a:spcPct val="90000"/>
              </a:lnSpc>
              <a:spcBef>
                <a:spcPts val="400"/>
              </a:spcBef>
              <a:spcAft>
                <a:spcPts val="0"/>
              </a:spcAft>
              <a:buSzPts val="2000"/>
              <a:buChar char="•"/>
            </a:pPr>
            <a:r>
              <a:rPr lang="nl-NL" sz="2000"/>
              <a:t>Met lege handen staan</a:t>
            </a:r>
            <a:endParaRPr/>
          </a:p>
          <a:p>
            <a:pPr marL="640080" lvl="1" indent="-101600" algn="l" rtl="0">
              <a:lnSpc>
                <a:spcPct val="90000"/>
              </a:lnSpc>
              <a:spcBef>
                <a:spcPts val="400"/>
              </a:spcBef>
              <a:spcAft>
                <a:spcPts val="0"/>
              </a:spcAft>
              <a:buSzPts val="2000"/>
              <a:buNone/>
            </a:pPr>
            <a:endParaRPr sz="2000"/>
          </a:p>
          <a:p>
            <a:pPr marL="342900" lvl="0" indent="-228600" algn="l" rtl="0">
              <a:lnSpc>
                <a:spcPct val="90000"/>
              </a:lnSpc>
              <a:spcBef>
                <a:spcPts val="480"/>
              </a:spcBef>
              <a:spcAft>
                <a:spcPts val="0"/>
              </a:spcAft>
              <a:buSzPts val="2400"/>
              <a:buChar char="•"/>
            </a:pPr>
            <a:r>
              <a:rPr lang="nl-NL" sz="2400"/>
              <a:t>Mens zijn</a:t>
            </a:r>
            <a:endParaRPr/>
          </a:p>
          <a:p>
            <a:pPr marL="640080" lvl="1" indent="-228600" algn="l" rtl="0">
              <a:lnSpc>
                <a:spcPct val="90000"/>
              </a:lnSpc>
              <a:spcBef>
                <a:spcPts val="400"/>
              </a:spcBef>
              <a:spcAft>
                <a:spcPts val="0"/>
              </a:spcAft>
              <a:buSzPts val="2000"/>
              <a:buChar char="•"/>
            </a:pPr>
            <a:r>
              <a:rPr lang="nl-NL" sz="2000"/>
              <a:t>Oprechte interesse</a:t>
            </a:r>
            <a:endParaRPr/>
          </a:p>
          <a:p>
            <a:pPr marL="640080" lvl="1" indent="-228600" algn="l" rtl="0">
              <a:lnSpc>
                <a:spcPct val="90000"/>
              </a:lnSpc>
              <a:spcBef>
                <a:spcPts val="400"/>
              </a:spcBef>
              <a:spcAft>
                <a:spcPts val="0"/>
              </a:spcAft>
              <a:buSzPts val="2000"/>
              <a:buChar char="•"/>
            </a:pPr>
            <a:r>
              <a:rPr lang="nl-NL" sz="2000"/>
              <a:t>Om dat wat van betekenis is</a:t>
            </a:r>
            <a:endParaRPr/>
          </a:p>
          <a:p>
            <a:pPr marL="640080" lvl="1" indent="-228600" algn="l" rtl="0">
              <a:lnSpc>
                <a:spcPct val="90000"/>
              </a:lnSpc>
              <a:spcBef>
                <a:spcPts val="400"/>
              </a:spcBef>
              <a:spcAft>
                <a:spcPts val="0"/>
              </a:spcAft>
              <a:buSzPts val="2000"/>
              <a:buChar char="•"/>
            </a:pPr>
            <a:r>
              <a:rPr lang="nl-NL" sz="2000"/>
              <a:t>Wederkerigheid</a:t>
            </a:r>
            <a:endParaRPr/>
          </a:p>
          <a:p>
            <a:pPr marL="640080" lvl="1" indent="-228600" algn="l" rtl="0">
              <a:lnSpc>
                <a:spcPct val="90000"/>
              </a:lnSpc>
              <a:spcBef>
                <a:spcPts val="400"/>
              </a:spcBef>
              <a:spcAft>
                <a:spcPts val="0"/>
              </a:spcAft>
              <a:buSzPts val="2000"/>
              <a:buChar char="•"/>
            </a:pPr>
            <a:r>
              <a:rPr lang="nl-NL" sz="2000"/>
              <a:t>Erkennen</a:t>
            </a:r>
            <a:endParaRPr/>
          </a:p>
          <a:p>
            <a:pPr marL="342900" lvl="0" indent="-228600" algn="l" rtl="0">
              <a:lnSpc>
                <a:spcPct val="90000"/>
              </a:lnSpc>
              <a:spcBef>
                <a:spcPts val="480"/>
              </a:spcBef>
              <a:spcAft>
                <a:spcPts val="0"/>
              </a:spcAft>
              <a:buSzPts val="2400"/>
              <a:buChar char="•"/>
            </a:pPr>
            <a:r>
              <a:rPr lang="nl-NL" sz="2400"/>
              <a:t>Appèl</a:t>
            </a:r>
            <a:endParaRPr/>
          </a:p>
          <a:p>
            <a:pPr marL="640080" lvl="1" indent="-228600" algn="l" rtl="0">
              <a:lnSpc>
                <a:spcPct val="90000"/>
              </a:lnSpc>
              <a:spcBef>
                <a:spcPts val="400"/>
              </a:spcBef>
              <a:spcAft>
                <a:spcPts val="0"/>
              </a:spcAft>
              <a:buSzPts val="2000"/>
              <a:buChar char="•"/>
            </a:pPr>
            <a:r>
              <a:rPr lang="nl-NL" sz="2000"/>
              <a:t>De ander willen zien</a:t>
            </a:r>
            <a:endParaRPr/>
          </a:p>
        </p:txBody>
      </p:sp>
      <p:sp>
        <p:nvSpPr>
          <p:cNvPr id="170" name="Google Shape;170;p10"/>
          <p:cNvSpPr txBox="1">
            <a:spLocks noGrp="1"/>
          </p:cNvSpPr>
          <p:nvPr>
            <p:ph type="body" idx="2"/>
          </p:nvPr>
        </p:nvSpPr>
        <p:spPr>
          <a:xfrm>
            <a:off x="4648200" y="1700213"/>
            <a:ext cx="3810000" cy="5157787"/>
          </a:xfrm>
          <a:prstGeom prst="rect">
            <a:avLst/>
          </a:prstGeom>
          <a:noFill/>
          <a:ln>
            <a:noFill/>
          </a:ln>
        </p:spPr>
        <p:txBody>
          <a:bodyPr spcFirstLastPara="1" wrap="square" lIns="91425" tIns="45700" rIns="91425" bIns="45700" anchor="t" anchorCtr="0">
            <a:normAutofit/>
          </a:bodyPr>
          <a:lstStyle/>
          <a:p>
            <a:pPr marL="342900" lvl="0" indent="-228600" algn="l" rtl="0">
              <a:lnSpc>
                <a:spcPct val="90000"/>
              </a:lnSpc>
              <a:spcBef>
                <a:spcPts val="0"/>
              </a:spcBef>
              <a:spcAft>
                <a:spcPts val="0"/>
              </a:spcAft>
              <a:buSzPts val="2800"/>
              <a:buFont typeface="Calibri"/>
              <a:buNone/>
            </a:pPr>
            <a:r>
              <a:rPr lang="nl-NL"/>
              <a:t>Interventie (WAT)</a:t>
            </a:r>
            <a:endParaRPr/>
          </a:p>
          <a:p>
            <a:pPr marL="342900" lvl="0" indent="-228600" algn="l" rtl="0">
              <a:lnSpc>
                <a:spcPct val="90000"/>
              </a:lnSpc>
              <a:spcBef>
                <a:spcPts val="480"/>
              </a:spcBef>
              <a:spcAft>
                <a:spcPts val="0"/>
              </a:spcAft>
              <a:buSzPts val="2400"/>
              <a:buChar char="•"/>
            </a:pPr>
            <a:r>
              <a:rPr lang="nl-NL" sz="2400"/>
              <a:t>Doen</a:t>
            </a:r>
            <a:endParaRPr/>
          </a:p>
          <a:p>
            <a:pPr marL="640080" lvl="1" indent="-228600" algn="l" rtl="0">
              <a:lnSpc>
                <a:spcPct val="90000"/>
              </a:lnSpc>
              <a:spcBef>
                <a:spcPts val="400"/>
              </a:spcBef>
              <a:spcAft>
                <a:spcPts val="0"/>
              </a:spcAft>
              <a:buSzPts val="2000"/>
              <a:buChar char="•"/>
            </a:pPr>
            <a:r>
              <a:rPr lang="nl-NL" sz="2000"/>
              <a:t>Diagnose/probleem zoeken</a:t>
            </a:r>
            <a:endParaRPr/>
          </a:p>
          <a:p>
            <a:pPr marL="640080" lvl="1" indent="-228600" algn="l" rtl="0">
              <a:lnSpc>
                <a:spcPct val="90000"/>
              </a:lnSpc>
              <a:spcBef>
                <a:spcPts val="400"/>
              </a:spcBef>
              <a:spcAft>
                <a:spcPts val="0"/>
              </a:spcAft>
              <a:buSzPts val="2000"/>
              <a:buChar char="•"/>
            </a:pPr>
            <a:r>
              <a:rPr lang="nl-NL" sz="2000"/>
              <a:t>Vraag achter de vraag</a:t>
            </a:r>
            <a:endParaRPr/>
          </a:p>
          <a:p>
            <a:pPr marL="640080" lvl="1" indent="-228600" algn="l" rtl="0">
              <a:lnSpc>
                <a:spcPct val="90000"/>
              </a:lnSpc>
              <a:spcBef>
                <a:spcPts val="400"/>
              </a:spcBef>
              <a:spcAft>
                <a:spcPts val="0"/>
              </a:spcAft>
              <a:buSzPts val="2000"/>
              <a:buChar char="•"/>
            </a:pPr>
            <a:r>
              <a:rPr lang="nl-NL" sz="2000"/>
              <a:t>Beoordelen</a:t>
            </a:r>
            <a:endParaRPr/>
          </a:p>
          <a:p>
            <a:pPr marL="640080" lvl="1" indent="-228600" algn="l" rtl="0">
              <a:lnSpc>
                <a:spcPct val="90000"/>
              </a:lnSpc>
              <a:spcBef>
                <a:spcPts val="400"/>
              </a:spcBef>
              <a:spcAft>
                <a:spcPts val="0"/>
              </a:spcAft>
              <a:buSzPts val="2000"/>
              <a:buChar char="•"/>
            </a:pPr>
            <a:r>
              <a:rPr lang="nl-NL" sz="2000"/>
              <a:t>Oplossen/adviseren</a:t>
            </a:r>
            <a:endParaRPr/>
          </a:p>
          <a:p>
            <a:pPr marL="342900" lvl="0" indent="-228600" algn="l" rtl="0">
              <a:lnSpc>
                <a:spcPct val="90000"/>
              </a:lnSpc>
              <a:spcBef>
                <a:spcPts val="480"/>
              </a:spcBef>
              <a:spcAft>
                <a:spcPts val="0"/>
              </a:spcAft>
              <a:buSzPts val="2400"/>
              <a:buChar char="•"/>
            </a:pPr>
            <a:r>
              <a:rPr lang="nl-NL" sz="2400"/>
              <a:t>Deskundigheid</a:t>
            </a:r>
            <a:endParaRPr/>
          </a:p>
          <a:p>
            <a:pPr marL="640080" lvl="1" indent="-228600" algn="l" rtl="0">
              <a:lnSpc>
                <a:spcPct val="90000"/>
              </a:lnSpc>
              <a:spcBef>
                <a:spcPts val="400"/>
              </a:spcBef>
              <a:spcAft>
                <a:spcPts val="0"/>
              </a:spcAft>
              <a:buSzPts val="2000"/>
              <a:buChar char="•"/>
            </a:pPr>
            <a:r>
              <a:rPr lang="nl-NL" sz="2000"/>
              <a:t>Kennis</a:t>
            </a:r>
            <a:endParaRPr/>
          </a:p>
          <a:p>
            <a:pPr marL="640080" lvl="1" indent="-228600" algn="l" rtl="0">
              <a:lnSpc>
                <a:spcPct val="90000"/>
              </a:lnSpc>
              <a:spcBef>
                <a:spcPts val="400"/>
              </a:spcBef>
              <a:spcAft>
                <a:spcPts val="0"/>
              </a:spcAft>
              <a:buSzPts val="2000"/>
              <a:buChar char="•"/>
            </a:pPr>
            <a:r>
              <a:rPr lang="nl-NL" sz="2000"/>
              <a:t>Vaardigheden</a:t>
            </a:r>
            <a:endParaRPr/>
          </a:p>
          <a:p>
            <a:pPr marL="640080" lvl="1" indent="-101600" algn="l" rtl="0">
              <a:lnSpc>
                <a:spcPct val="90000"/>
              </a:lnSpc>
              <a:spcBef>
                <a:spcPts val="400"/>
              </a:spcBef>
              <a:spcAft>
                <a:spcPts val="0"/>
              </a:spcAft>
              <a:buSzPts val="2000"/>
              <a:buNone/>
            </a:pPr>
            <a:endParaRPr sz="2000"/>
          </a:p>
          <a:p>
            <a:pPr marL="640080" lvl="1" indent="-101600" algn="l" rtl="0">
              <a:lnSpc>
                <a:spcPct val="90000"/>
              </a:lnSpc>
              <a:spcBef>
                <a:spcPts val="400"/>
              </a:spcBef>
              <a:spcAft>
                <a:spcPts val="0"/>
              </a:spcAft>
              <a:buSzPts val="2000"/>
              <a:buNone/>
            </a:pPr>
            <a:endParaRPr sz="2000"/>
          </a:p>
          <a:p>
            <a:pPr marL="342900" lvl="0" indent="-228600" algn="l" rtl="0">
              <a:lnSpc>
                <a:spcPct val="90000"/>
              </a:lnSpc>
              <a:spcBef>
                <a:spcPts val="480"/>
              </a:spcBef>
              <a:spcAft>
                <a:spcPts val="0"/>
              </a:spcAft>
              <a:buSzPts val="2400"/>
              <a:buChar char="•"/>
            </a:pPr>
            <a:r>
              <a:rPr lang="nl-NL" sz="2400"/>
              <a:t>Verantwoordelijkheid</a:t>
            </a:r>
            <a:endParaRPr/>
          </a:p>
          <a:p>
            <a:pPr marL="640080" lvl="1" indent="-228600" algn="l" rtl="0">
              <a:lnSpc>
                <a:spcPct val="90000"/>
              </a:lnSpc>
              <a:spcBef>
                <a:spcPts val="400"/>
              </a:spcBef>
              <a:spcAft>
                <a:spcPts val="0"/>
              </a:spcAft>
              <a:buSzPts val="2000"/>
              <a:buChar char="•"/>
            </a:pPr>
            <a:r>
              <a:rPr lang="nl-NL" sz="2000"/>
              <a:t>Moeten</a:t>
            </a:r>
            <a:endParaRPr/>
          </a:p>
        </p:txBody>
      </p:sp>
      <p:sp>
        <p:nvSpPr>
          <p:cNvPr id="171" name="Google Shape;171;p10"/>
          <p:cNvSpPr>
            <a:spLocks noGrp="1"/>
          </p:cNvSpPr>
          <p:nvPr>
            <p:ph type="sldNum" idx="12"/>
          </p:nvPr>
        </p:nvSpPr>
        <p:spPr>
          <a:xfrm>
            <a:off x="8531788" y="5648960"/>
            <a:ext cx="548640" cy="396240"/>
          </a:xfrm>
          <a:prstGeom prst="bracketPair">
            <a:avLst/>
          </a:prstGeom>
          <a:noFill/>
          <a:ln>
            <a:noFill/>
          </a:ln>
        </p:spPr>
        <p:txBody>
          <a:bodyPr spcFirstLastPara="1" wrap="square" lIns="0" tIns="0" rIns="0" bIns="0" anchor="ctr" anchorCtr="0">
            <a:noAutofit/>
          </a:bodyPr>
          <a:lstStyle/>
          <a:p>
            <a:pPr marL="0" marR="0" lvl="0" indent="0" algn="ctr" rtl="0">
              <a:spcBef>
                <a:spcPts val="0"/>
              </a:spcBef>
              <a:spcAft>
                <a:spcPts val="0"/>
              </a:spcAft>
              <a:buClr>
                <a:srgbClr val="FFFFFF"/>
              </a:buClr>
              <a:buSzPts val="1800"/>
              <a:buFont typeface="Arial"/>
              <a:buNone/>
            </a:pPr>
            <a:fld id="{00000000-1234-1234-1234-123412341234}" type="slidenum">
              <a:rPr lang="nl-NL" sz="1800">
                <a:solidFill>
                  <a:srgbClr val="FFFFFF"/>
                </a:solidFill>
                <a:latin typeface="Times New Roman"/>
                <a:ea typeface="Times New Roman"/>
                <a:cs typeface="Times New Roman"/>
                <a:sym typeface="Times New Roman"/>
              </a:rPr>
              <a:t>11</a:t>
            </a:fld>
            <a:endParaRPr sz="1800">
              <a:solidFill>
                <a:srgbClr val="FFFFFF"/>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1"/>
          <p:cNvSpPr/>
          <p:nvPr/>
        </p:nvSpPr>
        <p:spPr>
          <a:xfrm>
            <a:off x="107504" y="-218152"/>
            <a:ext cx="8136904" cy="563231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nl-NL" sz="1800">
                <a:solidFill>
                  <a:schemeClr val="dk1"/>
                </a:solidFill>
                <a:latin typeface="Calibri"/>
                <a:ea typeface="Calibri"/>
                <a:cs typeface="Calibri"/>
                <a:sym typeface="Calibri"/>
              </a:rPr>
              <a:t>Casus</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nl-NL" sz="1800">
                <a:solidFill>
                  <a:schemeClr val="dk1"/>
                </a:solidFill>
                <a:latin typeface="Calibri"/>
                <a:ea typeface="Calibri"/>
                <a:cs typeface="Calibri"/>
                <a:sym typeface="Calibri"/>
              </a:rPr>
              <a:t>Mevrouw (Rita Mariano) is 67 jaar en verblijft in het ziekenhuis. Ze heeft keelkanker in een vergevorderd stadium. Niet meer operabel.</a:t>
            </a:r>
            <a:endParaRPr/>
          </a:p>
          <a:p>
            <a:pPr marL="0" marR="0" lvl="0" indent="0" algn="l" rtl="0">
              <a:spcBef>
                <a:spcPts val="0"/>
              </a:spcBef>
              <a:spcAft>
                <a:spcPts val="0"/>
              </a:spcAft>
              <a:buNone/>
            </a:pPr>
            <a:r>
              <a:rPr lang="nl-NL" sz="1800">
                <a:solidFill>
                  <a:schemeClr val="dk1"/>
                </a:solidFill>
                <a:latin typeface="Calibri"/>
                <a:ea typeface="Calibri"/>
                <a:cs typeface="Calibri"/>
                <a:sym typeface="Calibri"/>
              </a:rPr>
              <a:t>Mevrouw was een bekende zangeres en heeft  veel geld verdiend in haar werkzame leven. Zij heeft altijd met de gedachte geleefd dat met geld alles te koop is.</a:t>
            </a:r>
            <a:endParaRPr/>
          </a:p>
          <a:p>
            <a:pPr marL="0" marR="0" lvl="0" indent="0" algn="l" rtl="0">
              <a:spcBef>
                <a:spcPts val="0"/>
              </a:spcBef>
              <a:spcAft>
                <a:spcPts val="0"/>
              </a:spcAft>
              <a:buNone/>
            </a:pPr>
            <a:r>
              <a:rPr lang="nl-NL" sz="1800">
                <a:solidFill>
                  <a:schemeClr val="dk1"/>
                </a:solidFill>
                <a:latin typeface="Calibri"/>
                <a:ea typeface="Calibri"/>
                <a:cs typeface="Calibri"/>
                <a:sym typeface="Calibri"/>
              </a:rPr>
              <a:t>Mevrouw heeft een pleegdochter. Ze is 10 jaar getrouwd geweest met een kunstschilder. Daarna gescheiden.</a:t>
            </a:r>
            <a:endParaRPr/>
          </a:p>
          <a:p>
            <a:pPr marL="0" marR="0" lvl="0" indent="0" algn="l" rtl="0">
              <a:spcBef>
                <a:spcPts val="0"/>
              </a:spcBef>
              <a:spcAft>
                <a:spcPts val="0"/>
              </a:spcAft>
              <a:buNone/>
            </a:pPr>
            <a:r>
              <a:rPr lang="nl-NL" sz="1800">
                <a:solidFill>
                  <a:schemeClr val="dk1"/>
                </a:solidFill>
                <a:latin typeface="Calibri"/>
                <a:ea typeface="Calibri"/>
                <a:cs typeface="Calibri"/>
                <a:sym typeface="Calibri"/>
              </a:rPr>
              <a:t>Het is moeilijk om met haar te communiceren. Soms reageert ze afwijzend en zelf wat agressief en is ze niet voor rede vatbaar.</a:t>
            </a:r>
            <a:endParaRPr/>
          </a:p>
          <a:p>
            <a:pPr marL="0" marR="0" lvl="0" indent="0" algn="l" rtl="0">
              <a:spcBef>
                <a:spcPts val="0"/>
              </a:spcBef>
              <a:spcAft>
                <a:spcPts val="0"/>
              </a:spcAft>
              <a:buNone/>
            </a:pPr>
            <a:r>
              <a:rPr lang="nl-NL" sz="1800">
                <a:solidFill>
                  <a:schemeClr val="dk1"/>
                </a:solidFill>
                <a:latin typeface="Calibri"/>
                <a:ea typeface="Calibri"/>
                <a:cs typeface="Calibri"/>
                <a:sym typeface="Calibri"/>
              </a:rPr>
              <a:t>Haar pleegdochter komt regelmatig op bezoek, maar ook zij heeft er moeite mee om goed contact met haar moeder te krijgen. Voorheen was dat contact altijd wel goed. </a:t>
            </a:r>
            <a:endParaRPr/>
          </a:p>
          <a:p>
            <a:pPr marL="0" marR="0" lvl="0" indent="0" algn="l" rtl="0">
              <a:spcBef>
                <a:spcPts val="0"/>
              </a:spcBef>
              <a:spcAft>
                <a:spcPts val="0"/>
              </a:spcAft>
              <a:buNone/>
            </a:pPr>
            <a:r>
              <a:rPr lang="nl-NL" sz="1800">
                <a:solidFill>
                  <a:schemeClr val="dk1"/>
                </a:solidFill>
                <a:latin typeface="Calibri"/>
                <a:ea typeface="Calibri"/>
                <a:cs typeface="Calibri"/>
                <a:sym typeface="Calibri"/>
              </a:rPr>
              <a:t>Gesprekken in de richting van mevrouw haar ziek-zijn, wijst ze resoluut af. Ze wil niet over de dood praten.</a:t>
            </a:r>
            <a:endParaRPr/>
          </a:p>
          <a:p>
            <a:pPr marL="0" marR="0" lvl="0" indent="0" algn="l" rtl="0">
              <a:spcBef>
                <a:spcPts val="0"/>
              </a:spcBef>
              <a:spcAft>
                <a:spcPts val="0"/>
              </a:spcAft>
              <a:buNone/>
            </a:pPr>
            <a:r>
              <a:rPr lang="nl-NL" sz="18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nl-NL" sz="1800">
                <a:solidFill>
                  <a:schemeClr val="dk1"/>
                </a:solidFill>
                <a:latin typeface="Calibri"/>
                <a:ea typeface="Calibri"/>
                <a:cs typeface="Calibri"/>
                <a:sym typeface="Calibri"/>
              </a:rPr>
              <a:t>Mevrouw heeft voor de vierde keer in korte tijd gebeld. Je komt als verzorgende/verpleegkundige binnen, en wilt ( jouw instap in het gesprek) nu wel eens weten wat er de reden van is dat ze zo vaak belt.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2"/>
          <p:cNvSpPr/>
          <p:nvPr/>
        </p:nvSpPr>
        <p:spPr>
          <a:xfrm>
            <a:off x="539552" y="1916832"/>
            <a:ext cx="8064896" cy="39703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2400">
                <a:solidFill>
                  <a:schemeClr val="dk1"/>
                </a:solidFill>
                <a:latin typeface="Calibri"/>
                <a:ea typeface="Calibri"/>
                <a:cs typeface="Calibri"/>
                <a:sym typeface="Calibri"/>
              </a:rPr>
              <a:t>Hoe zou je deze mevrouw kunnen helpen met haar situatie onder ogen te zien?</a:t>
            </a:r>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nl-NL" sz="2400">
                <a:solidFill>
                  <a:schemeClr val="dk1"/>
                </a:solidFill>
                <a:latin typeface="Calibri"/>
                <a:ea typeface="Calibri"/>
                <a:cs typeface="Calibri"/>
                <a:sym typeface="Calibri"/>
              </a:rPr>
              <a:t>Wat in de casus heeft betrekking op zingeving?</a:t>
            </a:r>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nl-NL" sz="2400">
                <a:solidFill>
                  <a:schemeClr val="dk1"/>
                </a:solidFill>
                <a:latin typeface="Calibri"/>
                <a:ea typeface="Calibri"/>
                <a:cs typeface="Calibri"/>
                <a:sym typeface="Calibri"/>
              </a:rPr>
              <a:t>Hoe zou je dit gesprek willen openen en bedenk welke          vragen je zou willen stellen om verder op de laag van zingeving en spiritualiteit in te gaan  (denk daarbij aan wat je hebt gehoord aan theoretische kennis)</a:t>
            </a:r>
            <a:endParaRPr/>
          </a:p>
          <a:p>
            <a:pPr marL="0" marR="0" lvl="0" indent="0" algn="l" rtl="0">
              <a:spcBef>
                <a:spcPts val="0"/>
              </a:spcBef>
              <a:spcAft>
                <a:spcPts val="0"/>
              </a:spcAft>
              <a:buNone/>
            </a:pPr>
            <a:r>
              <a:rPr lang="nl-NL" sz="18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nl-NL" sz="1800">
                <a:solidFill>
                  <a:schemeClr val="dk1"/>
                </a:solidFill>
                <a:latin typeface="Calibri"/>
                <a:ea typeface="Calibri"/>
                <a:cs typeface="Calibri"/>
                <a:sym typeface="Calibri"/>
              </a:rPr>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txBox="1">
            <a:spLocks noGrp="1"/>
          </p:cNvSpPr>
          <p:nvPr>
            <p:ph type="ctrTitle"/>
          </p:nvPr>
        </p:nvSpPr>
        <p:spPr>
          <a:xfrm>
            <a:off x="685800" y="1905000"/>
            <a:ext cx="7543800" cy="259397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2"/>
              </a:buClr>
              <a:buSzPts val="6600"/>
              <a:buFont typeface="Cambria"/>
              <a:buNone/>
            </a:pPr>
            <a:r>
              <a:rPr lang="nl-NL"/>
              <a:t>‘Heel de mens’</a:t>
            </a:r>
            <a:br>
              <a:rPr lang="nl-NL"/>
            </a:br>
            <a:endParaRPr sz="1800"/>
          </a:p>
        </p:txBody>
      </p:sp>
      <p:sp>
        <p:nvSpPr>
          <p:cNvPr id="91" name="Google Shape;91;p1"/>
          <p:cNvSpPr txBox="1">
            <a:spLocks noGrp="1"/>
          </p:cNvSpPr>
          <p:nvPr>
            <p:ph type="subTitle" idx="1"/>
          </p:nvPr>
        </p:nvSpPr>
        <p:spPr>
          <a:xfrm>
            <a:off x="685800" y="4572000"/>
            <a:ext cx="6461760" cy="1066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000"/>
              <a:buNone/>
            </a:pPr>
            <a:r>
              <a:rPr lang="nl-NL"/>
              <a:t>Zingevingsvragen in de palliatieve zorg</a:t>
            </a:r>
            <a:endParaRPr/>
          </a:p>
          <a:p>
            <a:pPr marL="0" lvl="0" indent="0" algn="l" rtl="0">
              <a:spcBef>
                <a:spcPts val="0"/>
              </a:spcBef>
              <a:spcAft>
                <a:spcPts val="0"/>
              </a:spcAft>
              <a:buSzPts val="2000"/>
              <a:buNone/>
            </a:pPr>
            <a:endParaRPr/>
          </a:p>
          <a:p>
            <a:pPr marL="0" lvl="0" indent="0" algn="l" rtl="0">
              <a:spcBef>
                <a:spcPts val="0"/>
              </a:spcBef>
              <a:spcAft>
                <a:spcPts val="0"/>
              </a:spcAft>
              <a:buSzPts val="2000"/>
              <a:buNone/>
            </a:pPr>
            <a:r>
              <a:rPr lang="nl-NL" sz="1200">
                <a:solidFill>
                  <a:schemeClr val="dk1"/>
                </a:solidFill>
              </a:rPr>
              <a:t>Netwerk Palliatieve Zorg Noordwest Veluwe, 12 nov 2014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pSp>
        <p:nvGrpSpPr>
          <p:cNvPr id="97" name="Google Shape;97;p2"/>
          <p:cNvGrpSpPr/>
          <p:nvPr/>
        </p:nvGrpSpPr>
        <p:grpSpPr>
          <a:xfrm>
            <a:off x="179513" y="438935"/>
            <a:ext cx="6336704" cy="5222313"/>
            <a:chOff x="523875" y="433388"/>
            <a:chExt cx="7072461" cy="5447079"/>
          </a:xfrm>
        </p:grpSpPr>
        <p:pic>
          <p:nvPicPr>
            <p:cNvPr id="98" name="Google Shape;98;p2"/>
            <p:cNvPicPr preferRelativeResize="0"/>
            <p:nvPr/>
          </p:nvPicPr>
          <p:blipFill rotWithShape="1">
            <a:blip r:embed="rId3">
              <a:alphaModFix/>
            </a:blip>
            <a:srcRect/>
            <a:stretch/>
          </p:blipFill>
          <p:spPr>
            <a:xfrm>
              <a:off x="1760323" y="1025042"/>
              <a:ext cx="2867351" cy="1907654"/>
            </a:xfrm>
            <a:prstGeom prst="rect">
              <a:avLst/>
            </a:prstGeom>
            <a:noFill/>
            <a:ln>
              <a:noFill/>
            </a:ln>
          </p:spPr>
        </p:pic>
        <p:grpSp>
          <p:nvGrpSpPr>
            <p:cNvPr id="99" name="Google Shape;99;p2"/>
            <p:cNvGrpSpPr/>
            <p:nvPr/>
          </p:nvGrpSpPr>
          <p:grpSpPr>
            <a:xfrm>
              <a:off x="523875" y="433388"/>
              <a:ext cx="7072461" cy="5447079"/>
              <a:chOff x="523518" y="433714"/>
              <a:chExt cx="7732709" cy="9775683"/>
            </a:xfrm>
          </p:grpSpPr>
          <p:sp>
            <p:nvSpPr>
              <p:cNvPr id="100" name="Google Shape;100;p2"/>
              <p:cNvSpPr/>
              <p:nvPr/>
            </p:nvSpPr>
            <p:spPr>
              <a:xfrm>
                <a:off x="523518" y="433714"/>
                <a:ext cx="6912846" cy="4897008"/>
              </a:xfrm>
              <a:prstGeom prst="cloudCallout">
                <a:avLst>
                  <a:gd name="adj1" fmla="val 42018"/>
                  <a:gd name="adj2" fmla="val 50023"/>
                </a:avLst>
              </a:prstGeom>
              <a:noFill/>
              <a:ln w="25400" cap="flat" cmpd="sng">
                <a:solidFill>
                  <a:srgbClr val="A8422A"/>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1" name="Google Shape;101;p2"/>
              <p:cNvSpPr txBox="1"/>
              <p:nvPr/>
            </p:nvSpPr>
            <p:spPr>
              <a:xfrm>
                <a:off x="6167995" y="7917630"/>
                <a:ext cx="2088232" cy="229176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8800" b="0" i="0" u="none" strike="noStrike" cap="none">
                    <a:solidFill>
                      <a:schemeClr val="dk1"/>
                    </a:solidFill>
                    <a:latin typeface="Calibri"/>
                    <a:ea typeface="Calibri"/>
                    <a:cs typeface="Calibri"/>
                    <a:sym typeface="Calibri"/>
                  </a:rPr>
                  <a:t>   </a:t>
                </a:r>
                <a:endParaRPr sz="8800" b="0" i="0" u="none" strike="noStrike" cap="none">
                  <a:solidFill>
                    <a:srgbClr val="FFFF00"/>
                  </a:solidFill>
                  <a:latin typeface="Calibri"/>
                  <a:ea typeface="Calibri"/>
                  <a:cs typeface="Calibri"/>
                  <a:sym typeface="Calibri"/>
                </a:endParaRPr>
              </a:p>
            </p:txBody>
          </p:sp>
        </p:grpSp>
        <p:sp>
          <p:nvSpPr>
            <p:cNvPr id="102" name="Google Shape;102;p2"/>
            <p:cNvSpPr txBox="1"/>
            <p:nvPr/>
          </p:nvSpPr>
          <p:spPr>
            <a:xfrm>
              <a:off x="6109660" y="2942039"/>
              <a:ext cx="1443466" cy="13803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8000">
                <a:solidFill>
                  <a:schemeClr val="dk1"/>
                </a:solidFill>
                <a:latin typeface="Calibri"/>
                <a:ea typeface="Calibri"/>
                <a:cs typeface="Calibri"/>
                <a:sym typeface="Calibri"/>
              </a:endParaRPr>
            </a:p>
          </p:txBody>
        </p:sp>
      </p:grpSp>
      <p:sp>
        <p:nvSpPr>
          <p:cNvPr id="103" name="Google Shape;103;p2"/>
          <p:cNvSpPr txBox="1"/>
          <p:nvPr/>
        </p:nvSpPr>
        <p:spPr>
          <a:xfrm>
            <a:off x="323528" y="4138539"/>
            <a:ext cx="8640960" cy="19389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2400">
                <a:solidFill>
                  <a:schemeClr val="dk1"/>
                </a:solidFill>
                <a:latin typeface="Calibri"/>
                <a:ea typeface="Calibri"/>
                <a:cs typeface="Calibri"/>
                <a:sym typeface="Calibri"/>
              </a:rPr>
              <a:t>Wat  en hoe kun je weten wat er in iemand omgaat, wat er op het spel staat?</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nl-NL" sz="1800">
                <a:solidFill>
                  <a:schemeClr val="dk1"/>
                </a:solidFill>
                <a:latin typeface="Calibri"/>
                <a:ea typeface="Calibri"/>
                <a:cs typeface="Calibri"/>
                <a:sym typeface="Calibri"/>
              </a:rPr>
              <a:t>Waarnemen (zien, horen, voelen, ruiken, proeven)</a:t>
            </a:r>
            <a:endParaRPr/>
          </a:p>
          <a:p>
            <a:pPr marL="285750" marR="0" lvl="0" indent="-285750" algn="l" rtl="0">
              <a:spcBef>
                <a:spcPts val="0"/>
              </a:spcBef>
              <a:spcAft>
                <a:spcPts val="0"/>
              </a:spcAft>
              <a:buClr>
                <a:schemeClr val="dk1"/>
              </a:buClr>
              <a:buSzPts val="1800"/>
              <a:buFont typeface="Arial"/>
              <a:buChar char="•"/>
            </a:pPr>
            <a:r>
              <a:rPr lang="nl-NL" sz="1800">
                <a:solidFill>
                  <a:schemeClr val="dk1"/>
                </a:solidFill>
                <a:latin typeface="Calibri"/>
                <a:ea typeface="Calibri"/>
                <a:cs typeface="Calibri"/>
                <a:sym typeface="Calibri"/>
              </a:rPr>
              <a:t>Interpretatie </a:t>
            </a:r>
            <a:endParaRPr/>
          </a:p>
          <a:p>
            <a:pPr marL="285750" marR="0" lvl="0" indent="-285750" algn="l" rtl="0">
              <a:spcBef>
                <a:spcPts val="0"/>
              </a:spcBef>
              <a:spcAft>
                <a:spcPts val="0"/>
              </a:spcAft>
              <a:buClr>
                <a:schemeClr val="dk1"/>
              </a:buClr>
              <a:buSzPts val="1800"/>
              <a:buFont typeface="Arial"/>
              <a:buChar char="•"/>
            </a:pPr>
            <a:r>
              <a:rPr lang="nl-NL" sz="1800">
                <a:solidFill>
                  <a:schemeClr val="dk1"/>
                </a:solidFill>
                <a:latin typeface="Calibri"/>
                <a:ea typeface="Calibri"/>
                <a:cs typeface="Calibri"/>
                <a:sym typeface="Calibri"/>
              </a:rPr>
              <a:t>Aandacht, contact, Luisteren, Samenvatten, Doorvragen</a:t>
            </a:r>
            <a:endParaRPr sz="1800">
              <a:solidFill>
                <a:schemeClr val="dk1"/>
              </a:solidFill>
              <a:latin typeface="Calibri"/>
              <a:ea typeface="Calibri"/>
              <a:cs typeface="Calibri"/>
              <a:sym typeface="Calibri"/>
            </a:endParaRPr>
          </a:p>
        </p:txBody>
      </p:sp>
      <p:pic>
        <p:nvPicPr>
          <p:cNvPr id="104" name="Google Shape;104;p2"/>
          <p:cNvPicPr preferRelativeResize="0"/>
          <p:nvPr/>
        </p:nvPicPr>
        <p:blipFill rotWithShape="1">
          <a:blip r:embed="rId4">
            <a:alphaModFix/>
          </a:blip>
          <a:srcRect/>
          <a:stretch/>
        </p:blipFill>
        <p:spPr>
          <a:xfrm>
            <a:off x="6635102" y="1542988"/>
            <a:ext cx="1572032" cy="2221922"/>
          </a:xfrm>
          <a:prstGeom prst="rect">
            <a:avLst/>
          </a:prstGeom>
          <a:noFill/>
          <a:ln>
            <a:noFill/>
          </a:ln>
        </p:spPr>
      </p:pic>
      <p:pic>
        <p:nvPicPr>
          <p:cNvPr id="105" name="Google Shape;105;p2"/>
          <p:cNvPicPr preferRelativeResize="0"/>
          <p:nvPr/>
        </p:nvPicPr>
        <p:blipFill rotWithShape="1">
          <a:blip r:embed="rId5">
            <a:alphaModFix/>
          </a:blip>
          <a:srcRect/>
          <a:stretch/>
        </p:blipFill>
        <p:spPr>
          <a:xfrm>
            <a:off x="6804248" y="2284617"/>
            <a:ext cx="1622687" cy="292100"/>
          </a:xfrm>
          <a:prstGeom prst="rect">
            <a:avLst/>
          </a:prstGeom>
          <a:noFill/>
          <a:ln>
            <a:noFill/>
          </a:ln>
        </p:spPr>
      </p:pic>
      <p:pic>
        <p:nvPicPr>
          <p:cNvPr id="106" name="Google Shape;106;p2"/>
          <p:cNvPicPr preferRelativeResize="0"/>
          <p:nvPr/>
        </p:nvPicPr>
        <p:blipFill rotWithShape="1">
          <a:blip r:embed="rId6">
            <a:alphaModFix/>
          </a:blip>
          <a:srcRect/>
          <a:stretch/>
        </p:blipFill>
        <p:spPr>
          <a:xfrm>
            <a:off x="7451091" y="1180192"/>
            <a:ext cx="198438" cy="2452117"/>
          </a:xfrm>
          <a:prstGeom prst="rect">
            <a:avLst/>
          </a:prstGeom>
          <a:noFill/>
          <a:ln>
            <a:noFill/>
          </a:ln>
        </p:spPr>
      </p:pic>
      <p:sp>
        <p:nvSpPr>
          <p:cNvPr id="107" name="Google Shape;107;p2"/>
          <p:cNvSpPr txBox="1"/>
          <p:nvPr/>
        </p:nvSpPr>
        <p:spPr>
          <a:xfrm>
            <a:off x="8174797" y="2043268"/>
            <a:ext cx="792088"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1000">
                <a:solidFill>
                  <a:schemeClr val="dk1"/>
                </a:solidFill>
                <a:latin typeface="Calibri"/>
                <a:ea typeface="Calibri"/>
                <a:cs typeface="Calibri"/>
                <a:sym typeface="Calibri"/>
              </a:rPr>
              <a:t>erkenning</a:t>
            </a:r>
            <a:endParaRPr sz="1000">
              <a:solidFill>
                <a:schemeClr val="dk1"/>
              </a:solidFill>
              <a:latin typeface="Calibri"/>
              <a:ea typeface="Calibri"/>
              <a:cs typeface="Calibri"/>
              <a:sym typeface="Calibri"/>
            </a:endParaRPr>
          </a:p>
        </p:txBody>
      </p:sp>
      <p:sp>
        <p:nvSpPr>
          <p:cNvPr id="108" name="Google Shape;108;p2"/>
          <p:cNvSpPr txBox="1"/>
          <p:nvPr/>
        </p:nvSpPr>
        <p:spPr>
          <a:xfrm>
            <a:off x="5660598" y="2284617"/>
            <a:ext cx="984338"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900">
                <a:solidFill>
                  <a:schemeClr val="dk1"/>
                </a:solidFill>
                <a:latin typeface="Calibri"/>
                <a:ea typeface="Calibri"/>
                <a:cs typeface="Calibri"/>
                <a:sym typeface="Calibri"/>
              </a:rPr>
              <a:t>Zelfstandig en eigen</a:t>
            </a:r>
            <a:endParaRPr sz="900">
              <a:solidFill>
                <a:schemeClr val="dk1"/>
              </a:solidFill>
              <a:latin typeface="Calibri"/>
              <a:ea typeface="Calibri"/>
              <a:cs typeface="Calibri"/>
              <a:sym typeface="Calibri"/>
            </a:endParaRPr>
          </a:p>
        </p:txBody>
      </p:sp>
      <p:sp>
        <p:nvSpPr>
          <p:cNvPr id="109" name="Google Shape;109;p2"/>
          <p:cNvSpPr txBox="1"/>
          <p:nvPr/>
        </p:nvSpPr>
        <p:spPr>
          <a:xfrm>
            <a:off x="6948264" y="836712"/>
            <a:ext cx="147867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900">
                <a:solidFill>
                  <a:schemeClr val="dk1"/>
                </a:solidFill>
                <a:latin typeface="Calibri"/>
                <a:ea typeface="Calibri"/>
                <a:cs typeface="Calibri"/>
                <a:sym typeface="Calibri"/>
              </a:rPr>
              <a:t>Nieuwsgierig naar onbekende</a:t>
            </a:r>
            <a:endParaRPr sz="900">
              <a:solidFill>
                <a:schemeClr val="dk1"/>
              </a:solidFill>
              <a:latin typeface="Calibri"/>
              <a:ea typeface="Calibri"/>
              <a:cs typeface="Calibri"/>
              <a:sym typeface="Calibri"/>
            </a:endParaRPr>
          </a:p>
        </p:txBody>
      </p:sp>
      <p:sp>
        <p:nvSpPr>
          <p:cNvPr id="110" name="Google Shape;110;p2"/>
          <p:cNvSpPr txBox="1"/>
          <p:nvPr/>
        </p:nvSpPr>
        <p:spPr>
          <a:xfrm>
            <a:off x="6948264" y="3677787"/>
            <a:ext cx="147867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900">
                <a:solidFill>
                  <a:schemeClr val="dk1"/>
                </a:solidFill>
                <a:latin typeface="Calibri"/>
                <a:ea typeface="Calibri"/>
                <a:cs typeface="Calibri"/>
                <a:sym typeface="Calibri"/>
              </a:rPr>
              <a:t>Geborgenheid in  het vertrouwde</a:t>
            </a:r>
            <a:endParaRPr sz="900">
              <a:solidFill>
                <a:schemeClr val="dk1"/>
              </a:solidFill>
              <a:latin typeface="Calibri"/>
              <a:ea typeface="Calibri"/>
              <a:cs typeface="Calibri"/>
              <a:sym typeface="Calibri"/>
            </a:endParaRPr>
          </a:p>
        </p:txBody>
      </p:sp>
      <p:sp>
        <p:nvSpPr>
          <p:cNvPr id="111" name="Google Shape;111;p2"/>
          <p:cNvSpPr/>
          <p:nvPr/>
        </p:nvSpPr>
        <p:spPr>
          <a:xfrm>
            <a:off x="6854634" y="1804687"/>
            <a:ext cx="1352500" cy="1251959"/>
          </a:xfrm>
          <a:prstGeom prst="sun">
            <a:avLst>
              <a:gd name="adj" fmla="val 25000"/>
            </a:avLst>
          </a:prstGeom>
          <a:solidFill>
            <a:schemeClr val="accent1"/>
          </a:solidFill>
          <a:ln w="25400" cap="flat" cmpd="sng">
            <a:solidFill>
              <a:srgbClr val="98483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nl-NL" sz="800">
                <a:solidFill>
                  <a:schemeClr val="lt1"/>
                </a:solidFill>
                <a:latin typeface="Calibri"/>
                <a:ea typeface="Calibri"/>
                <a:cs typeface="Calibri"/>
                <a:sym typeface="Calibri"/>
              </a:rPr>
              <a:t>Innerlijke ruimte</a:t>
            </a:r>
            <a:endParaRPr sz="8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fade">
                                      <p:cBhvr>
                                        <p:cTn id="7" dur="2000"/>
                                        <p:tgtEl>
                                          <p:spTgt spid="10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1"/>
                                        </p:tgtEl>
                                        <p:attrNameLst>
                                          <p:attrName>style.visibility</p:attrName>
                                        </p:attrNameLst>
                                      </p:cBhvr>
                                      <p:to>
                                        <p:strVal val="visible"/>
                                      </p:to>
                                    </p:set>
                                    <p:animEffect transition="in" filter="fade">
                                      <p:cBhvr>
                                        <p:cTn id="12" dur="20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pic>
        <p:nvPicPr>
          <p:cNvPr id="116" name="Google Shape;116;p3" descr="[Mentos.jpg]"/>
          <p:cNvPicPr preferRelativeResize="0"/>
          <p:nvPr/>
        </p:nvPicPr>
        <p:blipFill rotWithShape="1">
          <a:blip r:embed="rId3">
            <a:alphaModFix/>
          </a:blip>
          <a:srcRect/>
          <a:stretch/>
        </p:blipFill>
        <p:spPr>
          <a:xfrm>
            <a:off x="1752600" y="1219200"/>
            <a:ext cx="5715000" cy="41719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4"/>
          <p:cNvSpPr/>
          <p:nvPr/>
        </p:nvSpPr>
        <p:spPr>
          <a:xfrm>
            <a:off x="1905000" y="914400"/>
            <a:ext cx="5410200" cy="5181600"/>
          </a:xfrm>
          <a:prstGeom prst="ellipse">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Arial"/>
              <a:buNone/>
            </a:pPr>
            <a:endParaRPr sz="2400">
              <a:solidFill>
                <a:schemeClr val="dk1"/>
              </a:solidFill>
              <a:latin typeface="Times New Roman"/>
              <a:ea typeface="Times New Roman"/>
              <a:cs typeface="Times New Roman"/>
              <a:sym typeface="Times New Roman"/>
            </a:endParaRPr>
          </a:p>
        </p:txBody>
      </p:sp>
      <p:sp>
        <p:nvSpPr>
          <p:cNvPr id="122" name="Google Shape;122;p4"/>
          <p:cNvSpPr/>
          <p:nvPr/>
        </p:nvSpPr>
        <p:spPr>
          <a:xfrm>
            <a:off x="2514600" y="1447800"/>
            <a:ext cx="4191000" cy="4114800"/>
          </a:xfrm>
          <a:prstGeom prst="ellipse">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Arial"/>
              <a:buNone/>
            </a:pPr>
            <a:endParaRPr sz="2400">
              <a:solidFill>
                <a:schemeClr val="dk1"/>
              </a:solidFill>
              <a:latin typeface="Times New Roman"/>
              <a:ea typeface="Times New Roman"/>
              <a:cs typeface="Times New Roman"/>
              <a:sym typeface="Times New Roman"/>
            </a:endParaRPr>
          </a:p>
        </p:txBody>
      </p:sp>
      <p:sp>
        <p:nvSpPr>
          <p:cNvPr id="123" name="Google Shape;123;p4"/>
          <p:cNvSpPr txBox="1"/>
          <p:nvPr/>
        </p:nvSpPr>
        <p:spPr>
          <a:xfrm>
            <a:off x="3962400" y="609600"/>
            <a:ext cx="1371600" cy="33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600"/>
              <a:buFont typeface="Arial"/>
              <a:buNone/>
            </a:pPr>
            <a:r>
              <a:rPr lang="nl-NL" sz="1600">
                <a:solidFill>
                  <a:schemeClr val="dk1"/>
                </a:solidFill>
                <a:latin typeface="Times New Roman"/>
                <a:ea typeface="Times New Roman"/>
                <a:cs typeface="Times New Roman"/>
                <a:sym typeface="Times New Roman"/>
              </a:rPr>
              <a:t>glanslaag</a:t>
            </a:r>
            <a:endParaRPr/>
          </a:p>
        </p:txBody>
      </p:sp>
      <p:sp>
        <p:nvSpPr>
          <p:cNvPr id="124" name="Google Shape;124;p4"/>
          <p:cNvSpPr/>
          <p:nvPr/>
        </p:nvSpPr>
        <p:spPr>
          <a:xfrm>
            <a:off x="2362200" y="1219200"/>
            <a:ext cx="4572000" cy="4572000"/>
          </a:xfrm>
          <a:prstGeom prst="rect">
            <a:avLst/>
          </a:prstGeom>
        </p:spPr>
        <p:txBody>
          <a:bodyPr>
            <a:prstTxWarp prst="textPlain">
              <a:avLst/>
            </a:prstTxWarp>
          </a:bodyPr>
          <a:lstStyle/>
          <a:p>
            <a:pPr lvl="0" algn="ctr"/>
            <a:r>
              <a:rPr b="0" i="0">
                <a:ln w="9525" cap="flat" cmpd="sng">
                  <a:solidFill>
                    <a:srgbClr val="000000"/>
                  </a:solidFill>
                  <a:prstDash val="solid"/>
                  <a:round/>
                  <a:headEnd type="none" w="sm" len="sm"/>
                  <a:tailEnd type="none" w="sm" len="sm"/>
                </a:ln>
                <a:solidFill>
                  <a:srgbClr val="000000"/>
                </a:solidFill>
                <a:latin typeface="Arial"/>
              </a:rPr>
              <a:t>           sport                      sociale rol (in gezin)                             werk                              hobby's             </a:t>
            </a:r>
          </a:p>
        </p:txBody>
      </p:sp>
      <p:sp>
        <p:nvSpPr>
          <p:cNvPr id="125" name="Google Shape;125;p4"/>
          <p:cNvSpPr/>
          <p:nvPr/>
        </p:nvSpPr>
        <p:spPr>
          <a:xfrm>
            <a:off x="2819400" y="1828800"/>
            <a:ext cx="3505200" cy="3352800"/>
          </a:xfrm>
          <a:prstGeom prst="rect">
            <a:avLst/>
          </a:prstGeom>
        </p:spPr>
        <p:txBody>
          <a:bodyPr>
            <a:prstTxWarp prst="textPlain">
              <a:avLst/>
            </a:prstTxWarp>
          </a:bodyPr>
          <a:lstStyle/>
          <a:p>
            <a:pPr lvl="0" algn="ctr"/>
            <a:r>
              <a:rPr b="0" i="0">
                <a:ln w="9525" cap="flat" cmpd="sng">
                  <a:solidFill>
                    <a:srgbClr val="000000"/>
                  </a:solidFill>
                  <a:prstDash val="solid"/>
                  <a:round/>
                  <a:headEnd type="none" w="sm" len="sm"/>
                  <a:tailEnd type="none" w="sm" len="sm"/>
                </a:ln>
                <a:solidFill>
                  <a:srgbClr val="000000"/>
                </a:solidFill>
                <a:latin typeface="Arial"/>
              </a:rPr>
              <a:t>         vaardigheden                  kennis                   ervaringen          </a:t>
            </a:r>
          </a:p>
        </p:txBody>
      </p:sp>
      <p:sp>
        <p:nvSpPr>
          <p:cNvPr id="126" name="Google Shape;126;p4"/>
          <p:cNvSpPr/>
          <p:nvPr/>
        </p:nvSpPr>
        <p:spPr>
          <a:xfrm>
            <a:off x="3352800" y="2438400"/>
            <a:ext cx="2476500" cy="2286000"/>
          </a:xfrm>
          <a:prstGeom prst="rect">
            <a:avLst/>
          </a:prstGeom>
        </p:spPr>
        <p:txBody>
          <a:bodyPr>
            <a:prstTxWarp prst="textPlain">
              <a:avLst/>
            </a:prstTxWarp>
          </a:bodyPr>
          <a:lstStyle/>
          <a:p>
            <a:pPr lvl="0" algn="ctr"/>
            <a:r>
              <a:rPr b="0" i="0">
                <a:ln w="9525" cap="flat" cmpd="sng">
                  <a:solidFill>
                    <a:srgbClr val="000000"/>
                  </a:solidFill>
                  <a:prstDash val="solid"/>
                  <a:round/>
                  <a:headEnd type="none" w="sm" len="sm"/>
                  <a:tailEnd type="none" w="sm" len="sm"/>
                </a:ln>
                <a:solidFill>
                  <a:srgbClr val="000000"/>
                </a:solidFill>
                <a:latin typeface="Arial"/>
              </a:rPr>
              <a:t>  behoeften                  dromen              verlangens   </a:t>
            </a:r>
          </a:p>
        </p:txBody>
      </p:sp>
      <p:sp>
        <p:nvSpPr>
          <p:cNvPr id="127" name="Google Shape;127;p4"/>
          <p:cNvSpPr/>
          <p:nvPr/>
        </p:nvSpPr>
        <p:spPr>
          <a:xfrm>
            <a:off x="4038600" y="3048000"/>
            <a:ext cx="1257300" cy="1119188"/>
          </a:xfrm>
          <a:prstGeom prst="rect">
            <a:avLst/>
          </a:prstGeom>
        </p:spPr>
        <p:txBody>
          <a:bodyPr>
            <a:prstTxWarp prst="textPlain">
              <a:avLst/>
            </a:prstTxWarp>
          </a:bodyPr>
          <a:lstStyle/>
          <a:p>
            <a:pPr lvl="0" algn="ctr"/>
            <a:r>
              <a:rPr b="0" i="0">
                <a:ln w="9525" cap="flat" cmpd="sng">
                  <a:solidFill>
                    <a:srgbClr val="000000"/>
                  </a:solidFill>
                  <a:prstDash val="solid"/>
                  <a:round/>
                  <a:headEnd type="none" w="sm" len="sm"/>
                  <a:tailEnd type="none" w="sm" len="sm"/>
                </a:ln>
                <a:solidFill>
                  <a:srgbClr val="000000"/>
                </a:solidFill>
                <a:latin typeface="Arial"/>
              </a:rPr>
              <a:t>    geloof        waarden </a:t>
            </a:r>
          </a:p>
        </p:txBody>
      </p:sp>
      <p:sp>
        <p:nvSpPr>
          <p:cNvPr id="128" name="Google Shape;128;p4"/>
          <p:cNvSpPr txBox="1"/>
          <p:nvPr/>
        </p:nvSpPr>
        <p:spPr>
          <a:xfrm>
            <a:off x="3962400" y="1066800"/>
            <a:ext cx="1371600" cy="33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600"/>
              <a:buFont typeface="Arial"/>
              <a:buNone/>
            </a:pPr>
            <a:r>
              <a:rPr lang="nl-NL" sz="1600">
                <a:solidFill>
                  <a:schemeClr val="dk1"/>
                </a:solidFill>
                <a:latin typeface="Times New Roman"/>
                <a:ea typeface="Times New Roman"/>
                <a:cs typeface="Times New Roman"/>
                <a:sym typeface="Times New Roman"/>
              </a:rPr>
              <a:t>kleurlaag</a:t>
            </a:r>
            <a:endParaRPr/>
          </a:p>
        </p:txBody>
      </p:sp>
      <p:sp>
        <p:nvSpPr>
          <p:cNvPr id="129" name="Google Shape;129;p4"/>
          <p:cNvSpPr txBox="1"/>
          <p:nvPr/>
        </p:nvSpPr>
        <p:spPr>
          <a:xfrm>
            <a:off x="3962400" y="3397250"/>
            <a:ext cx="1371600" cy="33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600"/>
              <a:buFont typeface="Arial"/>
              <a:buNone/>
            </a:pPr>
            <a:r>
              <a:rPr lang="nl-NL" sz="1600">
                <a:solidFill>
                  <a:schemeClr val="dk1"/>
                </a:solidFill>
                <a:latin typeface="Times New Roman"/>
                <a:ea typeface="Times New Roman"/>
                <a:cs typeface="Times New Roman"/>
                <a:sym typeface="Times New Roman"/>
              </a:rPr>
              <a:t>kern</a:t>
            </a:r>
            <a:endParaRPr/>
          </a:p>
        </p:txBody>
      </p:sp>
      <p:sp>
        <p:nvSpPr>
          <p:cNvPr id="130" name="Google Shape;130;p4"/>
          <p:cNvSpPr txBox="1"/>
          <p:nvPr/>
        </p:nvSpPr>
        <p:spPr>
          <a:xfrm>
            <a:off x="457200" y="533400"/>
            <a:ext cx="2514600" cy="457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400"/>
              <a:buFont typeface="Arial"/>
              <a:buNone/>
            </a:pPr>
            <a:r>
              <a:rPr lang="nl-NL" sz="2400">
                <a:solidFill>
                  <a:schemeClr val="dk1"/>
                </a:solidFill>
                <a:latin typeface="Times New Roman"/>
                <a:ea typeface="Times New Roman"/>
                <a:cs typeface="Times New Roman"/>
                <a:sym typeface="Times New Roman"/>
              </a:rPr>
              <a:t>“Mentos model”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5"/>
          <p:cNvSpPr txBox="1">
            <a:spLocks noGrp="1"/>
          </p:cNvSpPr>
          <p:nvPr>
            <p:ph type="body" idx="1"/>
          </p:nvPr>
        </p:nvSpPr>
        <p:spPr>
          <a:xfrm>
            <a:off x="685800" y="1143000"/>
            <a:ext cx="7772400" cy="4953000"/>
          </a:xfrm>
          <a:prstGeom prst="rect">
            <a:avLst/>
          </a:prstGeom>
          <a:noFill/>
          <a:ln>
            <a:noFill/>
          </a:ln>
        </p:spPr>
        <p:txBody>
          <a:bodyPr spcFirstLastPara="1" wrap="square" lIns="91425" tIns="45700" rIns="91425" bIns="45700" anchor="t" anchorCtr="0">
            <a:normAutofit/>
          </a:bodyPr>
          <a:lstStyle/>
          <a:p>
            <a:pPr marL="342900" lvl="0" indent="-228600" algn="l" rtl="0">
              <a:spcBef>
                <a:spcPts val="0"/>
              </a:spcBef>
              <a:spcAft>
                <a:spcPts val="0"/>
              </a:spcAft>
              <a:buSzPts val="2200"/>
              <a:buFont typeface="Calibri"/>
              <a:buNone/>
            </a:pPr>
            <a:r>
              <a:rPr lang="nl-NL"/>
              <a:t>Kern:</a:t>
            </a:r>
            <a:endParaRPr/>
          </a:p>
          <a:p>
            <a:pPr marL="342900" lvl="0" indent="-228600" algn="l" rtl="0">
              <a:spcBef>
                <a:spcPts val="440"/>
              </a:spcBef>
              <a:spcAft>
                <a:spcPts val="0"/>
              </a:spcAft>
              <a:buSzPts val="2200"/>
              <a:buFont typeface="Calibri"/>
              <a:buNone/>
            </a:pPr>
            <a:endParaRPr/>
          </a:p>
          <a:p>
            <a:pPr marL="342900" lvl="0" indent="-228600" algn="l" rtl="0">
              <a:spcBef>
                <a:spcPts val="480"/>
              </a:spcBef>
              <a:spcAft>
                <a:spcPts val="0"/>
              </a:spcAft>
              <a:buSzPts val="2400"/>
              <a:buChar char="•"/>
            </a:pPr>
            <a:r>
              <a:rPr lang="nl-NL" sz="2400"/>
              <a:t>Wat voor jou </a:t>
            </a:r>
            <a:r>
              <a:rPr lang="nl-NL" sz="2400" u="sng"/>
              <a:t>van waarde</a:t>
            </a:r>
            <a:r>
              <a:rPr lang="nl-NL" sz="2400"/>
              <a:t> is, wat jou drijft, motiveert</a:t>
            </a:r>
            <a:endParaRPr/>
          </a:p>
          <a:p>
            <a:pPr marL="342900" lvl="0" indent="-228600" algn="l" rtl="0">
              <a:spcBef>
                <a:spcPts val="480"/>
              </a:spcBef>
              <a:spcAft>
                <a:spcPts val="0"/>
              </a:spcAft>
              <a:buSzPts val="2400"/>
              <a:buChar char="•"/>
            </a:pPr>
            <a:r>
              <a:rPr lang="nl-NL" sz="2400"/>
              <a:t>Wie jij in (het diepst van je) wezen bent</a:t>
            </a:r>
            <a:endParaRPr/>
          </a:p>
          <a:p>
            <a:pPr marL="342900" lvl="0" indent="-228600" algn="l" rtl="0">
              <a:spcBef>
                <a:spcPts val="480"/>
              </a:spcBef>
              <a:spcAft>
                <a:spcPts val="0"/>
              </a:spcAft>
              <a:buSzPts val="2400"/>
              <a:buChar char="•"/>
            </a:pPr>
            <a:r>
              <a:rPr lang="nl-NL" sz="2400"/>
              <a:t>Je authentieke zelf</a:t>
            </a:r>
            <a:endParaRPr/>
          </a:p>
          <a:p>
            <a:pPr marL="342900" lvl="0" indent="-228600" algn="l" rtl="0">
              <a:spcBef>
                <a:spcPts val="480"/>
              </a:spcBef>
              <a:spcAft>
                <a:spcPts val="0"/>
              </a:spcAft>
              <a:buSzPts val="2400"/>
              <a:buChar char="•"/>
            </a:pPr>
            <a:r>
              <a:rPr lang="nl-NL" sz="2400"/>
              <a:t>Ziel, geest</a:t>
            </a:r>
            <a:endParaRPr/>
          </a:p>
          <a:p>
            <a:pPr marL="342900" lvl="0" indent="-228600" algn="l" rtl="0">
              <a:spcBef>
                <a:spcPts val="480"/>
              </a:spcBef>
              <a:spcAft>
                <a:spcPts val="0"/>
              </a:spcAft>
              <a:buSzPts val="2400"/>
              <a:buChar char="•"/>
            </a:pPr>
            <a:r>
              <a:rPr lang="nl-NL" sz="2400"/>
              <a:t>Daar waar je verbonden bent met een groter geheel </a:t>
            </a:r>
            <a:endParaRPr/>
          </a:p>
          <a:p>
            <a:pPr marL="342900" lvl="0" indent="-228600" algn="l" rtl="0">
              <a:spcBef>
                <a:spcPts val="480"/>
              </a:spcBef>
              <a:spcAft>
                <a:spcPts val="0"/>
              </a:spcAft>
              <a:buSzPts val="2400"/>
              <a:buChar char="•"/>
            </a:pPr>
            <a:r>
              <a:rPr lang="nl-NL" sz="2400"/>
              <a:t>God</a:t>
            </a:r>
            <a:endParaRPr/>
          </a:p>
          <a:p>
            <a:pPr marL="342900" lvl="0" indent="-228600" algn="l" rtl="0">
              <a:spcBef>
                <a:spcPts val="480"/>
              </a:spcBef>
              <a:spcAft>
                <a:spcPts val="0"/>
              </a:spcAft>
              <a:buSzPts val="2400"/>
              <a:buChar char="•"/>
            </a:pPr>
            <a:r>
              <a:rPr lang="nl-NL" sz="2400"/>
              <a:t>Spiritualiteit (spirit)</a:t>
            </a:r>
            <a:endParaRPr/>
          </a:p>
          <a:p>
            <a:pPr marL="342900" lvl="0" indent="-228600" algn="l" rtl="0">
              <a:spcBef>
                <a:spcPts val="480"/>
              </a:spcBef>
              <a:spcAft>
                <a:spcPts val="0"/>
              </a:spcAft>
              <a:buSzPts val="2400"/>
              <a:buChar char="•"/>
            </a:pPr>
            <a:r>
              <a:rPr lang="nl-NL" sz="2400"/>
              <a: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6"/>
          <p:cNvSpPr txBox="1">
            <a:spLocks noGrp="1"/>
          </p:cNvSpPr>
          <p:nvPr>
            <p:ph type="title"/>
          </p:nvPr>
        </p:nvSpPr>
        <p:spPr>
          <a:xfrm>
            <a:off x="457200" y="274638"/>
            <a:ext cx="76200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3600"/>
              <a:buFont typeface="Cambria"/>
              <a:buNone/>
            </a:pPr>
            <a:r>
              <a:rPr lang="nl-NL" sz="3600"/>
              <a:t>Zingeving</a:t>
            </a:r>
            <a:endParaRPr/>
          </a:p>
        </p:txBody>
      </p:sp>
      <p:sp>
        <p:nvSpPr>
          <p:cNvPr id="141" name="Google Shape;141;p6"/>
          <p:cNvSpPr txBox="1">
            <a:spLocks noGrp="1"/>
          </p:cNvSpPr>
          <p:nvPr>
            <p:ph type="body" idx="1"/>
          </p:nvPr>
        </p:nvSpPr>
        <p:spPr>
          <a:xfrm>
            <a:off x="457200" y="1600200"/>
            <a:ext cx="7620000" cy="4800600"/>
          </a:xfrm>
          <a:prstGeom prst="rect">
            <a:avLst/>
          </a:prstGeom>
          <a:noFill/>
          <a:ln>
            <a:noFill/>
          </a:ln>
        </p:spPr>
        <p:txBody>
          <a:bodyPr spcFirstLastPara="1" wrap="square" lIns="91425" tIns="45700" rIns="91425" bIns="45700" anchor="t" anchorCtr="0">
            <a:normAutofit/>
          </a:bodyPr>
          <a:lstStyle/>
          <a:p>
            <a:pPr marL="342900" lvl="0" indent="-228600" algn="l" rtl="0">
              <a:lnSpc>
                <a:spcPct val="90000"/>
              </a:lnSpc>
              <a:spcBef>
                <a:spcPts val="0"/>
              </a:spcBef>
              <a:spcAft>
                <a:spcPts val="0"/>
              </a:spcAft>
              <a:buSzPts val="2800"/>
              <a:buChar char="•"/>
            </a:pPr>
            <a:r>
              <a:rPr lang="nl-NL" sz="2800"/>
              <a:t>Zin: zinvol/zinloos, zin in (genieten)</a:t>
            </a:r>
            <a:endParaRPr/>
          </a:p>
          <a:p>
            <a:pPr marL="342900" lvl="0" indent="-228600" algn="l" rtl="0">
              <a:lnSpc>
                <a:spcPct val="90000"/>
              </a:lnSpc>
              <a:spcBef>
                <a:spcPts val="560"/>
              </a:spcBef>
              <a:spcAft>
                <a:spcPts val="0"/>
              </a:spcAft>
              <a:buSzPts val="2800"/>
              <a:buChar char="•"/>
            </a:pPr>
            <a:r>
              <a:rPr lang="nl-NL" sz="2800"/>
              <a:t>Betekenis: belangrijk, van waarde</a:t>
            </a:r>
            <a:endParaRPr/>
          </a:p>
          <a:p>
            <a:pPr marL="342900" lvl="0" indent="-50800" algn="l" rtl="0">
              <a:lnSpc>
                <a:spcPct val="90000"/>
              </a:lnSpc>
              <a:spcBef>
                <a:spcPts val="560"/>
              </a:spcBef>
              <a:spcAft>
                <a:spcPts val="0"/>
              </a:spcAft>
              <a:buSzPts val="2800"/>
              <a:buNone/>
            </a:pPr>
            <a:endParaRPr sz="2800"/>
          </a:p>
          <a:p>
            <a:pPr marL="342900" lvl="0" indent="-228600" algn="l" rtl="0">
              <a:lnSpc>
                <a:spcPct val="90000"/>
              </a:lnSpc>
              <a:spcBef>
                <a:spcPts val="560"/>
              </a:spcBef>
              <a:spcAft>
                <a:spcPts val="0"/>
              </a:spcAft>
              <a:buSzPts val="2800"/>
              <a:buFont typeface="Calibri"/>
              <a:buNone/>
            </a:pPr>
            <a:r>
              <a:rPr lang="nl-NL" sz="2800"/>
              <a:t>Ieder mens is uniek:</a:t>
            </a:r>
            <a:endParaRPr/>
          </a:p>
          <a:p>
            <a:pPr marL="342900" lvl="0" indent="-228600" algn="l" rtl="0">
              <a:lnSpc>
                <a:spcPct val="90000"/>
              </a:lnSpc>
              <a:spcBef>
                <a:spcPts val="560"/>
              </a:spcBef>
              <a:spcAft>
                <a:spcPts val="0"/>
              </a:spcAft>
              <a:buSzPts val="2800"/>
              <a:buChar char="•"/>
            </a:pPr>
            <a:r>
              <a:rPr lang="nl-NL" sz="2800"/>
              <a:t>Afhankelijk van de levensvisie/houding (kortom de levensbeschouwing). Al dan niet religieus</a:t>
            </a:r>
            <a:endParaRPr/>
          </a:p>
          <a:p>
            <a:pPr marL="342900" lvl="0" indent="-228600" algn="l" rtl="0">
              <a:lnSpc>
                <a:spcPct val="90000"/>
              </a:lnSpc>
              <a:spcBef>
                <a:spcPts val="560"/>
              </a:spcBef>
              <a:spcAft>
                <a:spcPts val="0"/>
              </a:spcAft>
              <a:buSzPts val="2800"/>
              <a:buChar char="•"/>
            </a:pPr>
            <a:r>
              <a:rPr lang="nl-NL" sz="2800"/>
              <a:t>Afhankelijk van wie deze mens in wezen is</a:t>
            </a:r>
            <a:endParaRPr/>
          </a:p>
          <a:p>
            <a:pPr marL="342900" lvl="0" indent="-228600" algn="l" rtl="0">
              <a:lnSpc>
                <a:spcPct val="90000"/>
              </a:lnSpc>
              <a:spcBef>
                <a:spcPts val="560"/>
              </a:spcBef>
              <a:spcAft>
                <a:spcPts val="0"/>
              </a:spcAft>
              <a:buSzPts val="2800"/>
              <a:buChar char="•"/>
            </a:pPr>
            <a:r>
              <a:rPr lang="nl-NL" sz="2800"/>
              <a:t>Niemand kan voor de ander bepalen wat voor hem/haar zinvol of van betekenis is </a:t>
            </a:r>
            <a:endParaRPr/>
          </a:p>
        </p:txBody>
      </p:sp>
      <p:sp>
        <p:nvSpPr>
          <p:cNvPr id="142" name="Google Shape;142;p6"/>
          <p:cNvSpPr>
            <a:spLocks noGrp="1"/>
          </p:cNvSpPr>
          <p:nvPr>
            <p:ph type="sldNum" idx="12"/>
          </p:nvPr>
        </p:nvSpPr>
        <p:spPr>
          <a:xfrm>
            <a:off x="8531788" y="5648960"/>
            <a:ext cx="548640" cy="396240"/>
          </a:xfrm>
          <a:prstGeom prst="bracketPair">
            <a:avLst/>
          </a:prstGeom>
          <a:noFill/>
          <a:ln>
            <a:noFill/>
          </a:ln>
        </p:spPr>
        <p:txBody>
          <a:bodyPr spcFirstLastPara="1" wrap="square" lIns="0" tIns="0" rIns="0" bIns="0" anchor="ctr" anchorCtr="0">
            <a:noAutofit/>
          </a:bodyPr>
          <a:lstStyle/>
          <a:p>
            <a:pPr marL="0" marR="0" lvl="0" indent="0" algn="ctr" rtl="0">
              <a:spcBef>
                <a:spcPts val="0"/>
              </a:spcBef>
              <a:spcAft>
                <a:spcPts val="0"/>
              </a:spcAft>
              <a:buClr>
                <a:srgbClr val="FFFFFF"/>
              </a:buClr>
              <a:buSzPts val="1800"/>
              <a:buFont typeface="Arial"/>
              <a:buNone/>
            </a:pPr>
            <a:fld id="{00000000-1234-1234-1234-123412341234}" type="slidenum">
              <a:rPr lang="nl-NL" sz="1800">
                <a:solidFill>
                  <a:srgbClr val="FFFFFF"/>
                </a:solidFill>
                <a:latin typeface="Times New Roman"/>
                <a:ea typeface="Times New Roman"/>
                <a:cs typeface="Times New Roman"/>
                <a:sym typeface="Times New Roman"/>
              </a:rPr>
              <a:t>7</a:t>
            </a:fld>
            <a:endParaRPr sz="1800">
              <a:solidFill>
                <a:srgbClr val="FFFFFF"/>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7"/>
          <p:cNvSpPr txBox="1">
            <a:spLocks noGrp="1"/>
          </p:cNvSpPr>
          <p:nvPr>
            <p:ph type="title"/>
          </p:nvPr>
        </p:nvSpPr>
        <p:spPr>
          <a:xfrm>
            <a:off x="457200" y="274638"/>
            <a:ext cx="7620000" cy="11430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2"/>
              </a:buClr>
              <a:buSzPts val="3600"/>
              <a:buFont typeface="Cambria"/>
              <a:buNone/>
            </a:pPr>
            <a:r>
              <a:rPr lang="nl-NL" sz="3600"/>
              <a:t>Zingevingsvragen/Spirituele behoeften</a:t>
            </a:r>
            <a:endParaRPr/>
          </a:p>
        </p:txBody>
      </p:sp>
      <p:sp>
        <p:nvSpPr>
          <p:cNvPr id="148" name="Google Shape;148;p7"/>
          <p:cNvSpPr txBox="1">
            <a:spLocks noGrp="1"/>
          </p:cNvSpPr>
          <p:nvPr>
            <p:ph type="body" idx="1"/>
          </p:nvPr>
        </p:nvSpPr>
        <p:spPr>
          <a:xfrm>
            <a:off x="457200" y="1600200"/>
            <a:ext cx="7620000" cy="4800600"/>
          </a:xfrm>
          <a:prstGeom prst="rect">
            <a:avLst/>
          </a:prstGeom>
          <a:noFill/>
          <a:ln>
            <a:noFill/>
          </a:ln>
        </p:spPr>
        <p:txBody>
          <a:bodyPr spcFirstLastPara="1" wrap="square" lIns="91425" tIns="45700" rIns="91425" bIns="45700" anchor="t" anchorCtr="0">
            <a:normAutofit/>
          </a:bodyPr>
          <a:lstStyle/>
          <a:p>
            <a:pPr marL="342900" lvl="0" indent="-228600" algn="l" rtl="0">
              <a:lnSpc>
                <a:spcPct val="90000"/>
              </a:lnSpc>
              <a:spcBef>
                <a:spcPts val="0"/>
              </a:spcBef>
              <a:spcAft>
                <a:spcPts val="0"/>
              </a:spcAft>
              <a:buSzPts val="2400"/>
              <a:buChar char="•"/>
            </a:pPr>
            <a:r>
              <a:rPr lang="nl-NL" sz="2400"/>
              <a:t>Gezien willen worden in wie jij in het diepst van je wezen bent</a:t>
            </a:r>
            <a:endParaRPr/>
          </a:p>
          <a:p>
            <a:pPr marL="640080" lvl="1" indent="-228600" algn="l" rtl="0">
              <a:lnSpc>
                <a:spcPct val="90000"/>
              </a:lnSpc>
              <a:spcBef>
                <a:spcPts val="400"/>
              </a:spcBef>
              <a:spcAft>
                <a:spcPts val="0"/>
              </a:spcAft>
              <a:buSzPts val="2000"/>
              <a:buChar char="•"/>
            </a:pPr>
            <a:r>
              <a:rPr lang="nl-NL"/>
              <a:t>Basisbehoefte van iedere mens</a:t>
            </a:r>
            <a:endParaRPr/>
          </a:p>
          <a:p>
            <a:pPr marL="342900" lvl="0" indent="-228600" algn="l" rtl="0">
              <a:lnSpc>
                <a:spcPct val="90000"/>
              </a:lnSpc>
              <a:spcBef>
                <a:spcPts val="480"/>
              </a:spcBef>
              <a:spcAft>
                <a:spcPts val="0"/>
              </a:spcAft>
              <a:buSzPts val="2400"/>
              <a:buChar char="•"/>
            </a:pPr>
            <a:r>
              <a:rPr lang="nl-NL" sz="2400"/>
              <a:t>Ergens bijhoren (onderdeel zijn van een groep)</a:t>
            </a:r>
            <a:endParaRPr/>
          </a:p>
          <a:p>
            <a:pPr marL="640080" lvl="1" indent="-228600" algn="l" rtl="0">
              <a:lnSpc>
                <a:spcPct val="90000"/>
              </a:lnSpc>
              <a:spcBef>
                <a:spcPts val="400"/>
              </a:spcBef>
              <a:spcAft>
                <a:spcPts val="0"/>
              </a:spcAft>
              <a:buSzPts val="2000"/>
              <a:buChar char="•"/>
            </a:pPr>
            <a:r>
              <a:rPr lang="nl-NL"/>
              <a:t>Kerk, gezin, fanclub Ajax</a:t>
            </a:r>
            <a:endParaRPr/>
          </a:p>
          <a:p>
            <a:pPr marL="342900" lvl="0" indent="-228600" algn="l" rtl="0">
              <a:lnSpc>
                <a:spcPct val="90000"/>
              </a:lnSpc>
              <a:spcBef>
                <a:spcPts val="480"/>
              </a:spcBef>
              <a:spcAft>
                <a:spcPts val="0"/>
              </a:spcAft>
              <a:buSzPts val="2400"/>
              <a:buChar char="•"/>
            </a:pPr>
            <a:r>
              <a:rPr lang="nl-NL" sz="2400"/>
              <a:t>Trage vragen</a:t>
            </a:r>
            <a:endParaRPr/>
          </a:p>
          <a:p>
            <a:pPr marL="640080" lvl="1" indent="-228600" algn="l" rtl="0">
              <a:lnSpc>
                <a:spcPct val="90000"/>
              </a:lnSpc>
              <a:spcBef>
                <a:spcPts val="400"/>
              </a:spcBef>
              <a:spcAft>
                <a:spcPts val="0"/>
              </a:spcAft>
              <a:buSzPts val="2000"/>
              <a:buChar char="•"/>
            </a:pPr>
            <a:r>
              <a:rPr lang="nl-NL"/>
              <a:t>Als dat wat je doet wringt met dat wat voor jou van waarde is</a:t>
            </a:r>
            <a:endParaRPr/>
          </a:p>
          <a:p>
            <a:pPr marL="342900" lvl="0" indent="-228600" algn="l" rtl="0">
              <a:lnSpc>
                <a:spcPct val="90000"/>
              </a:lnSpc>
              <a:spcBef>
                <a:spcPts val="480"/>
              </a:spcBef>
              <a:spcAft>
                <a:spcPts val="0"/>
              </a:spcAft>
              <a:buSzPts val="2400"/>
              <a:buChar char="•"/>
            </a:pPr>
            <a:r>
              <a:rPr lang="nl-NL" sz="2400"/>
              <a:t>Crisis</a:t>
            </a:r>
            <a:endParaRPr/>
          </a:p>
          <a:p>
            <a:pPr marL="640080" lvl="1" indent="-228600" algn="l" rtl="0">
              <a:lnSpc>
                <a:spcPct val="90000"/>
              </a:lnSpc>
              <a:spcBef>
                <a:spcPts val="400"/>
              </a:spcBef>
              <a:spcAft>
                <a:spcPts val="0"/>
              </a:spcAft>
              <a:buSzPts val="2000"/>
              <a:buChar char="•"/>
            </a:pPr>
            <a:r>
              <a:rPr lang="nl-NL"/>
              <a:t>Als dat wat je doet en van waarde is wegvalt</a:t>
            </a:r>
            <a:endParaRPr/>
          </a:p>
          <a:p>
            <a:pPr marL="342900" lvl="0" indent="-228600" algn="l" rtl="0">
              <a:lnSpc>
                <a:spcPct val="90000"/>
              </a:lnSpc>
              <a:spcBef>
                <a:spcPts val="480"/>
              </a:spcBef>
              <a:spcAft>
                <a:spcPts val="0"/>
              </a:spcAft>
              <a:buSzPts val="2400"/>
              <a:buChar char="•"/>
            </a:pPr>
            <a:r>
              <a:rPr lang="nl-NL" sz="2400"/>
              <a:t>Existentiële crisis</a:t>
            </a:r>
            <a:endParaRPr/>
          </a:p>
          <a:p>
            <a:pPr marL="640080" lvl="1" indent="-228600" algn="l" rtl="0">
              <a:lnSpc>
                <a:spcPct val="90000"/>
              </a:lnSpc>
              <a:spcBef>
                <a:spcPts val="400"/>
              </a:spcBef>
              <a:spcAft>
                <a:spcPts val="0"/>
              </a:spcAft>
              <a:buSzPts val="2000"/>
              <a:buChar char="•"/>
            </a:pPr>
            <a:r>
              <a:rPr lang="nl-NL"/>
              <a:t>Confrontatie met eigen eindigheid (als alles wegvalt)</a:t>
            </a:r>
            <a:endParaRPr/>
          </a:p>
        </p:txBody>
      </p:sp>
      <p:sp>
        <p:nvSpPr>
          <p:cNvPr id="149" name="Google Shape;149;p7"/>
          <p:cNvSpPr>
            <a:spLocks noGrp="1"/>
          </p:cNvSpPr>
          <p:nvPr>
            <p:ph type="sldNum" idx="12"/>
          </p:nvPr>
        </p:nvSpPr>
        <p:spPr>
          <a:xfrm>
            <a:off x="8531788" y="5648960"/>
            <a:ext cx="548640" cy="396240"/>
          </a:xfrm>
          <a:prstGeom prst="bracketPair">
            <a:avLst/>
          </a:prstGeom>
          <a:noFill/>
          <a:ln>
            <a:noFill/>
          </a:ln>
        </p:spPr>
        <p:txBody>
          <a:bodyPr spcFirstLastPara="1" wrap="square" lIns="0" tIns="0" rIns="0" bIns="0" anchor="ctr" anchorCtr="0">
            <a:noAutofit/>
          </a:bodyPr>
          <a:lstStyle/>
          <a:p>
            <a:pPr marL="0" marR="0" lvl="0" indent="0" algn="ctr" rtl="0">
              <a:spcBef>
                <a:spcPts val="0"/>
              </a:spcBef>
              <a:spcAft>
                <a:spcPts val="0"/>
              </a:spcAft>
              <a:buClr>
                <a:srgbClr val="FFFFFF"/>
              </a:buClr>
              <a:buSzPts val="1800"/>
              <a:buFont typeface="Arial"/>
              <a:buNone/>
            </a:pPr>
            <a:fld id="{00000000-1234-1234-1234-123412341234}" type="slidenum">
              <a:rPr lang="nl-NL" sz="1800">
                <a:solidFill>
                  <a:srgbClr val="FFFFFF"/>
                </a:solidFill>
                <a:latin typeface="Times New Roman"/>
                <a:ea typeface="Times New Roman"/>
                <a:cs typeface="Times New Roman"/>
                <a:sym typeface="Times New Roman"/>
              </a:rPr>
              <a:t>8</a:t>
            </a:fld>
            <a:endParaRPr sz="1800">
              <a:solidFill>
                <a:srgbClr val="FFFFFF"/>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8"/>
          <p:cNvSpPr txBox="1">
            <a:spLocks noGrp="1"/>
          </p:cNvSpPr>
          <p:nvPr>
            <p:ph type="title"/>
          </p:nvPr>
        </p:nvSpPr>
        <p:spPr>
          <a:xfrm>
            <a:off x="468313" y="620713"/>
            <a:ext cx="7772400" cy="11430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2"/>
              </a:buClr>
              <a:buSzPts val="3600"/>
              <a:buFont typeface="Cambria"/>
              <a:buNone/>
            </a:pPr>
            <a:r>
              <a:rPr lang="nl-NL" sz="3600"/>
              <a:t>Hoe herken je dát er wat aan de hand is?</a:t>
            </a:r>
            <a:endParaRPr/>
          </a:p>
        </p:txBody>
      </p:sp>
      <p:sp>
        <p:nvSpPr>
          <p:cNvPr id="155" name="Google Shape;155;p8"/>
          <p:cNvSpPr txBox="1">
            <a:spLocks noGrp="1"/>
          </p:cNvSpPr>
          <p:nvPr>
            <p:ph type="body" idx="1"/>
          </p:nvPr>
        </p:nvSpPr>
        <p:spPr>
          <a:xfrm>
            <a:off x="457200" y="1600200"/>
            <a:ext cx="7620000" cy="4800600"/>
          </a:xfrm>
          <a:prstGeom prst="rect">
            <a:avLst/>
          </a:prstGeom>
          <a:noFill/>
          <a:ln>
            <a:noFill/>
          </a:ln>
        </p:spPr>
        <p:txBody>
          <a:bodyPr spcFirstLastPara="1" wrap="square" lIns="91425" tIns="45700" rIns="91425" bIns="45700" anchor="t" anchorCtr="0">
            <a:normAutofit/>
          </a:bodyPr>
          <a:lstStyle/>
          <a:p>
            <a:pPr marL="342900" lvl="0" indent="-228600" algn="l" rtl="0">
              <a:lnSpc>
                <a:spcPct val="90000"/>
              </a:lnSpc>
              <a:spcBef>
                <a:spcPts val="0"/>
              </a:spcBef>
              <a:spcAft>
                <a:spcPts val="0"/>
              </a:spcAft>
              <a:buSzPts val="2400"/>
              <a:buChar char="•"/>
            </a:pPr>
            <a:r>
              <a:rPr lang="nl-NL" sz="2400"/>
              <a:t>Emoties (boosheid, onredelijkheid, verdriet, machteloosheid, angst voor de toekomst, gevoel van waardeloosheid, irritatie, paniek)</a:t>
            </a:r>
            <a:endParaRPr/>
          </a:p>
          <a:p>
            <a:pPr marL="342900" lvl="0" indent="-228600" algn="l" rtl="0">
              <a:lnSpc>
                <a:spcPct val="90000"/>
              </a:lnSpc>
              <a:spcBef>
                <a:spcPts val="480"/>
              </a:spcBef>
              <a:spcAft>
                <a:spcPts val="0"/>
              </a:spcAft>
              <a:buSzPts val="2400"/>
              <a:buChar char="•"/>
            </a:pPr>
            <a:r>
              <a:rPr lang="nl-NL" sz="2400"/>
              <a:t>Gedrag (‘s nachts steeds bellen, niets willen, fixatie op ziekzijn, waarom-vragen, behoefte aan informatie, controle uitoefenen, regie in eigen handen willen houden, geen aandacht vragen, rust willen, onrust, piekeren, strijd aangaan)</a:t>
            </a:r>
            <a:endParaRPr/>
          </a:p>
          <a:p>
            <a:pPr marL="342900" lvl="0" indent="-228600" algn="l" rtl="0">
              <a:lnSpc>
                <a:spcPct val="90000"/>
              </a:lnSpc>
              <a:spcBef>
                <a:spcPts val="480"/>
              </a:spcBef>
              <a:spcAft>
                <a:spcPts val="0"/>
              </a:spcAft>
              <a:buSzPts val="2400"/>
              <a:buChar char="•"/>
            </a:pPr>
            <a:r>
              <a:rPr lang="nl-NL" sz="2400"/>
              <a:t>Vraag om euthanasie/palliatieve sedatie (doodswens)</a:t>
            </a:r>
            <a:endParaRPr/>
          </a:p>
          <a:p>
            <a:pPr marL="342900" lvl="0" indent="-228600" algn="l" rtl="0">
              <a:lnSpc>
                <a:spcPct val="90000"/>
              </a:lnSpc>
              <a:spcBef>
                <a:spcPts val="480"/>
              </a:spcBef>
              <a:spcAft>
                <a:spcPts val="0"/>
              </a:spcAft>
              <a:buSzPts val="2400"/>
              <a:buChar char="•"/>
            </a:pPr>
            <a:r>
              <a:rPr lang="nl-NL" sz="2400"/>
              <a:t>Somatiseren klachten</a:t>
            </a:r>
            <a:endParaRPr/>
          </a:p>
          <a:p>
            <a:pPr marL="342900" lvl="0" indent="-228600" algn="l" rtl="0">
              <a:lnSpc>
                <a:spcPct val="90000"/>
              </a:lnSpc>
              <a:spcBef>
                <a:spcPts val="480"/>
              </a:spcBef>
              <a:spcAft>
                <a:spcPts val="0"/>
              </a:spcAft>
              <a:buSzPts val="2400"/>
              <a:buChar char="•"/>
            </a:pPr>
            <a:r>
              <a:rPr lang="nl-NL" sz="2400"/>
              <a:t>Familie (signaleren verandering in emoties/gedrag patiënt)</a:t>
            </a:r>
            <a:endParaRPr/>
          </a:p>
          <a:p>
            <a:pPr marL="342900" lvl="0" indent="-228600" algn="l" rtl="0">
              <a:lnSpc>
                <a:spcPct val="90000"/>
              </a:lnSpc>
              <a:spcBef>
                <a:spcPts val="480"/>
              </a:spcBef>
              <a:spcAft>
                <a:spcPts val="0"/>
              </a:spcAft>
              <a:buSzPts val="2400"/>
              <a:buChar char="•"/>
            </a:pPr>
            <a:r>
              <a:rPr lang="nl-NL" sz="2400"/>
              <a:t>Aanvoelen</a:t>
            </a:r>
            <a:endParaRPr/>
          </a:p>
        </p:txBody>
      </p:sp>
      <p:sp>
        <p:nvSpPr>
          <p:cNvPr id="156" name="Google Shape;156;p8"/>
          <p:cNvSpPr>
            <a:spLocks noGrp="1"/>
          </p:cNvSpPr>
          <p:nvPr>
            <p:ph type="sldNum" idx="12"/>
          </p:nvPr>
        </p:nvSpPr>
        <p:spPr>
          <a:xfrm>
            <a:off x="8531788" y="5648960"/>
            <a:ext cx="548640" cy="396240"/>
          </a:xfrm>
          <a:prstGeom prst="bracketPair">
            <a:avLst/>
          </a:prstGeom>
          <a:noFill/>
          <a:ln>
            <a:noFill/>
          </a:ln>
        </p:spPr>
        <p:txBody>
          <a:bodyPr spcFirstLastPara="1" wrap="square" lIns="0" tIns="0" rIns="0" bIns="0" anchor="ctr" anchorCtr="0">
            <a:noAutofit/>
          </a:bodyPr>
          <a:lstStyle/>
          <a:p>
            <a:pPr marL="0" marR="0" lvl="0" indent="0" algn="ctr" rtl="0">
              <a:spcBef>
                <a:spcPts val="0"/>
              </a:spcBef>
              <a:spcAft>
                <a:spcPts val="0"/>
              </a:spcAft>
              <a:buClr>
                <a:srgbClr val="FFFFFF"/>
              </a:buClr>
              <a:buSzPts val="1800"/>
              <a:buFont typeface="Arial"/>
              <a:buNone/>
            </a:pPr>
            <a:fld id="{00000000-1234-1234-1234-123412341234}" type="slidenum">
              <a:rPr lang="nl-NL" sz="1800">
                <a:solidFill>
                  <a:srgbClr val="FFFFFF"/>
                </a:solidFill>
                <a:latin typeface="Times New Roman"/>
                <a:ea typeface="Times New Roman"/>
                <a:cs typeface="Times New Roman"/>
                <a:sym typeface="Times New Roman"/>
              </a:rPr>
              <a:t>9</a:t>
            </a:fld>
            <a:endParaRPr sz="1800">
              <a:solidFill>
                <a:srgbClr val="FFFFFF"/>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Aangrenzend">
  <a:themeElements>
    <a:clrScheme name="Civiel">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9A5AAF7E43AA47AC420A61688F6C63" ma:contentTypeVersion="11" ma:contentTypeDescription="Een nieuw document maken." ma:contentTypeScope="" ma:versionID="d046df2c3cee95f1d42be278cbe7d209">
  <xsd:schema xmlns:xsd="http://www.w3.org/2001/XMLSchema" xmlns:xs="http://www.w3.org/2001/XMLSchema" xmlns:p="http://schemas.microsoft.com/office/2006/metadata/properties" xmlns:ns2="eaec2d80-2301-404c-b6c8-75546d086a4b" targetNamespace="http://schemas.microsoft.com/office/2006/metadata/properties" ma:root="true" ma:fieldsID="91ed470f1cc8f9c818433d1c80df8e08" ns2:_="">
    <xsd:import namespace="eaec2d80-2301-404c-b6c8-75546d086a4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ec2d80-2301-404c-b6c8-75546d086a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7B3A737-92BA-46DD-9F18-0BCF6E9A4A39}"/>
</file>

<file path=customXml/itemProps2.xml><?xml version="1.0" encoding="utf-8"?>
<ds:datastoreItem xmlns:ds="http://schemas.openxmlformats.org/officeDocument/2006/customXml" ds:itemID="{216AF51A-AEA7-488D-A551-77274AFAE2AD}"/>
</file>

<file path=customXml/itemProps3.xml><?xml version="1.0" encoding="utf-8"?>
<ds:datastoreItem xmlns:ds="http://schemas.openxmlformats.org/officeDocument/2006/customXml" ds:itemID="{DC32A58A-BF1B-4F0F-86C5-50C44CED0A04}"/>
</file>

<file path=docProps/app.xml><?xml version="1.0" encoding="utf-8"?>
<Properties xmlns="http://schemas.openxmlformats.org/officeDocument/2006/extended-properties" xmlns:vt="http://schemas.openxmlformats.org/officeDocument/2006/docPropsVTypes">
  <TotalTime>0</TotalTime>
  <Words>789</Words>
  <Application>Microsoft Office PowerPoint</Application>
  <PresentationFormat>Diavoorstelling (4:3)</PresentationFormat>
  <Paragraphs>120</Paragraphs>
  <Slides>13</Slides>
  <Notes>12</Notes>
  <HiddenSlides>0</HiddenSlides>
  <MMClips>0</MMClips>
  <ScaleCrop>false</ScaleCrop>
  <HeadingPairs>
    <vt:vector size="8" baseType="variant">
      <vt:variant>
        <vt:lpstr>Gebruikte lettertypen</vt:lpstr>
      </vt:variant>
      <vt:variant>
        <vt:i4>5</vt:i4>
      </vt:variant>
      <vt:variant>
        <vt:lpstr>Thema</vt:lpstr>
      </vt:variant>
      <vt:variant>
        <vt:i4>1</vt:i4>
      </vt:variant>
      <vt:variant>
        <vt:lpstr>Ingesloten OLE-bronprogramma's</vt:lpstr>
      </vt:variant>
      <vt:variant>
        <vt:i4>1</vt:i4>
      </vt:variant>
      <vt:variant>
        <vt:lpstr>Diatitels</vt:lpstr>
      </vt:variant>
      <vt:variant>
        <vt:i4>13</vt:i4>
      </vt:variant>
    </vt:vector>
  </HeadingPairs>
  <TitlesOfParts>
    <vt:vector size="20" baseType="lpstr">
      <vt:lpstr>Arial</vt:lpstr>
      <vt:lpstr>Calibri</vt:lpstr>
      <vt:lpstr>Calibri Light</vt:lpstr>
      <vt:lpstr>Cambria</vt:lpstr>
      <vt:lpstr>Times New Roman</vt:lpstr>
      <vt:lpstr>Aangrenzend</vt:lpstr>
      <vt:lpstr>MSPhotoEd.3</vt:lpstr>
      <vt:lpstr>PowerPoint-presentatie</vt:lpstr>
      <vt:lpstr>‘Heel de mens’ </vt:lpstr>
      <vt:lpstr>PowerPoint-presentatie</vt:lpstr>
      <vt:lpstr>PowerPoint-presentatie</vt:lpstr>
      <vt:lpstr>PowerPoint-presentatie</vt:lpstr>
      <vt:lpstr>PowerPoint-presentatie</vt:lpstr>
      <vt:lpstr>Zingeving</vt:lpstr>
      <vt:lpstr>Zingevingsvragen/Spirituele behoeften</vt:lpstr>
      <vt:lpstr>Hoe herken je dát er wat aan de hand is?</vt:lpstr>
      <vt:lpstr>PowerPoint-presentatie</vt:lpstr>
      <vt:lpstr>Presentietheorie   Andries Baart</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thea kloek</dc:creator>
  <cp:lastModifiedBy>Gerard Castermans ZorgSense</cp:lastModifiedBy>
  <cp:revision>1</cp:revision>
  <dcterms:created xsi:type="dcterms:W3CDTF">2014-05-27T15:45:05Z</dcterms:created>
  <dcterms:modified xsi:type="dcterms:W3CDTF">2021-06-28T06:24:42Z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0x010100DA9A5AAF7E43AA47AC420A61688F6C63</vt:lpwstr>
  </property>
</Properties>
</file>