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7.xml" ContentType="application/vnd.openxmlformats-officedocument.theme+xml"/>
  <Override PartName="/ppt/theme/themeOverride6.xml" ContentType="application/vnd.openxmlformats-officedocument.themeOverrid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8.xml" ContentType="application/vnd.openxmlformats-officedocument.them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12.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4856" r:id="rId3"/>
    <p:sldMasterId id="2147484870" r:id="rId4"/>
    <p:sldMasterId id="2147485058" r:id="rId5"/>
    <p:sldMasterId id="2147488857" r:id="rId6"/>
    <p:sldMasterId id="2147488869" r:id="rId7"/>
    <p:sldMasterId id="2147488881" r:id="rId8"/>
    <p:sldMasterId id="2147488915" r:id="rId9"/>
    <p:sldMasterId id="2147488941" r:id="rId10"/>
  </p:sldMasterIdLst>
  <p:notesMasterIdLst>
    <p:notesMasterId r:id="rId41"/>
  </p:notesMasterIdLst>
  <p:handoutMasterIdLst>
    <p:handoutMasterId r:id="rId42"/>
  </p:handoutMasterIdLst>
  <p:sldIdLst>
    <p:sldId id="793" r:id="rId11"/>
    <p:sldId id="810" r:id="rId12"/>
    <p:sldId id="511" r:id="rId13"/>
    <p:sldId id="526" r:id="rId14"/>
    <p:sldId id="509" r:id="rId15"/>
    <p:sldId id="821" r:id="rId16"/>
    <p:sldId id="527" r:id="rId17"/>
    <p:sldId id="264" r:id="rId18"/>
    <p:sldId id="278" r:id="rId19"/>
    <p:sldId id="265" r:id="rId20"/>
    <p:sldId id="266" r:id="rId21"/>
    <p:sldId id="466" r:id="rId22"/>
    <p:sldId id="468" r:id="rId23"/>
    <p:sldId id="515" r:id="rId24"/>
    <p:sldId id="505" r:id="rId25"/>
    <p:sldId id="469" r:id="rId26"/>
    <p:sldId id="520" r:id="rId27"/>
    <p:sldId id="482" r:id="rId28"/>
    <p:sldId id="809" r:id="rId29"/>
    <p:sldId id="487" r:id="rId30"/>
    <p:sldId id="488" r:id="rId31"/>
    <p:sldId id="538" r:id="rId32"/>
    <p:sldId id="546" r:id="rId33"/>
    <p:sldId id="824" r:id="rId34"/>
    <p:sldId id="826" r:id="rId35"/>
    <p:sldId id="827" r:id="rId36"/>
    <p:sldId id="829" r:id="rId37"/>
    <p:sldId id="830" r:id="rId38"/>
    <p:sldId id="828" r:id="rId39"/>
    <p:sldId id="819" r:id="rId40"/>
  </p:sldIdLst>
  <p:sldSz cx="12192000" cy="6858000"/>
  <p:notesSz cx="6669088" cy="9926638"/>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rgbClr val="FAFD00"/>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rgbClr val="FAFD00"/>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rgbClr val="FAFD00"/>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rgbClr val="FAFD00"/>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rgbClr val="FAFD00"/>
        </a:solidFill>
        <a:latin typeface="Arial" panose="020B0604020202020204" pitchFamily="34" charset="0"/>
        <a:ea typeface="+mn-ea"/>
        <a:cs typeface="+mn-cs"/>
      </a:defRPr>
    </a:lvl5pPr>
    <a:lvl6pPr marL="2286000" algn="l" defTabSz="914400" rtl="0" eaLnBrk="1" latinLnBrk="0" hangingPunct="1">
      <a:defRPr sz="2000" kern="1200">
        <a:solidFill>
          <a:srgbClr val="FAFD00"/>
        </a:solidFill>
        <a:latin typeface="Arial" panose="020B0604020202020204" pitchFamily="34" charset="0"/>
        <a:ea typeface="+mn-ea"/>
        <a:cs typeface="+mn-cs"/>
      </a:defRPr>
    </a:lvl6pPr>
    <a:lvl7pPr marL="2743200" algn="l" defTabSz="914400" rtl="0" eaLnBrk="1" latinLnBrk="0" hangingPunct="1">
      <a:defRPr sz="2000" kern="1200">
        <a:solidFill>
          <a:srgbClr val="FAFD00"/>
        </a:solidFill>
        <a:latin typeface="Arial" panose="020B0604020202020204" pitchFamily="34" charset="0"/>
        <a:ea typeface="+mn-ea"/>
        <a:cs typeface="+mn-cs"/>
      </a:defRPr>
    </a:lvl7pPr>
    <a:lvl8pPr marL="3200400" algn="l" defTabSz="914400" rtl="0" eaLnBrk="1" latinLnBrk="0" hangingPunct="1">
      <a:defRPr sz="2000" kern="1200">
        <a:solidFill>
          <a:srgbClr val="FAFD00"/>
        </a:solidFill>
        <a:latin typeface="Arial" panose="020B0604020202020204" pitchFamily="34" charset="0"/>
        <a:ea typeface="+mn-ea"/>
        <a:cs typeface="+mn-cs"/>
      </a:defRPr>
    </a:lvl8pPr>
    <a:lvl9pPr marL="3657600" algn="l" defTabSz="914400" rtl="0" eaLnBrk="1" latinLnBrk="0" hangingPunct="1">
      <a:defRPr sz="2000" kern="1200">
        <a:solidFill>
          <a:srgbClr val="FAFD00"/>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176"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18">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529E"/>
    <a:srgbClr val="000066"/>
    <a:srgbClr val="5605F9"/>
    <a:srgbClr val="FAFD00"/>
    <a:srgbClr val="009900"/>
    <a:srgbClr val="05DCF9"/>
    <a:srgbClr val="FFFF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89" autoAdjust="0"/>
    <p:restoredTop sz="79516" autoAdjust="0"/>
  </p:normalViewPr>
  <p:slideViewPr>
    <p:cSldViewPr>
      <p:cViewPr varScale="1">
        <p:scale>
          <a:sx n="83" d="100"/>
          <a:sy n="83" d="100"/>
        </p:scale>
        <p:origin x="1240" y="200"/>
      </p:cViewPr>
      <p:guideLst>
        <p:guide orient="horz" pos="4176"/>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176"/>
    </p:cViewPr>
  </p:sorterViewPr>
  <p:notesViewPr>
    <p:cSldViewPr>
      <p:cViewPr>
        <p:scale>
          <a:sx n="75" d="100"/>
          <a:sy n="75" d="100"/>
        </p:scale>
        <p:origin x="-606" y="-72"/>
      </p:cViewPr>
      <p:guideLst>
        <p:guide orient="horz" pos="3118"/>
        <p:guide pos="210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handoutMaster" Target="handoutMasters/handoutMaster1.xml"/><Relationship Id="rId7" Type="http://schemas.openxmlformats.org/officeDocument/2006/relationships/slideMaster" Target="slideMasters/slideMaster5.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4.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8.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viewProps" Target="viewProps.xml"/><Relationship Id="rId4" Type="http://schemas.openxmlformats.org/officeDocument/2006/relationships/slideMaster" Target="slideMasters/slideMaster2.xml"/><Relationship Id="rId9" Type="http://schemas.openxmlformats.org/officeDocument/2006/relationships/slideMaster" Target="slideMasters/slideMaster7.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presProps" Target="presProps.xml"/><Relationship Id="rId8" Type="http://schemas.openxmlformats.org/officeDocument/2006/relationships/slideMaster" Target="slideMasters/slideMaster6.xml"/><Relationship Id="rId3" Type="http://schemas.openxmlformats.org/officeDocument/2006/relationships/slideMaster" Target="slideMasters/slideMaster1.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BE914DD-9915-D8F8-763D-7F559D8F663B}"/>
              </a:ext>
            </a:extLst>
          </p:cNvPr>
          <p:cNvSpPr>
            <a:spLocks noGrp="1" noChangeArrowheads="1"/>
          </p:cNvSpPr>
          <p:nvPr>
            <p:ph type="body" sz="quarter" idx="3"/>
          </p:nvPr>
        </p:nvSpPr>
        <p:spPr bwMode="auto">
          <a:xfrm>
            <a:off x="893763" y="4716463"/>
            <a:ext cx="4881562" cy="4465637"/>
          </a:xfrm>
          <a:prstGeom prst="rect">
            <a:avLst/>
          </a:prstGeom>
          <a:noFill/>
          <a:ln>
            <a:noFill/>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339" name="Rectangle 3">
            <a:extLst>
              <a:ext uri="{FF2B5EF4-FFF2-40B4-BE49-F238E27FC236}">
                <a16:creationId xmlns:a16="http://schemas.microsoft.com/office/drawing/2014/main" id="{7213F56E-AA41-9FE1-E9E3-AA200CA247CB}"/>
              </a:ext>
            </a:extLst>
          </p:cNvPr>
          <p:cNvSpPr>
            <a:spLocks noGrp="1" noRot="1" noChangeAspect="1" noChangeArrowheads="1" noTextEdit="1"/>
          </p:cNvSpPr>
          <p:nvPr>
            <p:ph type="sldImg" idx="2"/>
          </p:nvPr>
        </p:nvSpPr>
        <p:spPr bwMode="auto">
          <a:xfrm>
            <a:off x="241300" y="865188"/>
            <a:ext cx="6186488" cy="348138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nl-NL" sz="1200" b="0" i="0" u="none" strike="noStrike" kern="1200" cap="none" spc="0" normalizeH="0" baseline="0" noProof="0" dirty="0">
                <a:ln>
                  <a:noFill/>
                </a:ln>
                <a:solidFill>
                  <a:srgbClr val="000000"/>
                </a:solidFill>
                <a:effectLst/>
                <a:uLnTx/>
                <a:uFillTx/>
                <a:latin typeface="Times New Roman" pitchFamily="18" charset="0"/>
                <a:ea typeface="+mn-ea"/>
                <a:cs typeface="+mn-cs"/>
              </a:rPr>
              <a:t>Slide staat van 17:15-17:30 bij het binnendruppelen van de deelnemers.</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nl-NL"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nl-NL" sz="1200" b="0" i="0" u="none" strike="noStrike" kern="1200" cap="none" spc="0" normalizeH="0" baseline="0" noProof="0" dirty="0">
              <a:ln>
                <a:noFill/>
              </a:ln>
              <a:solidFill>
                <a:srgbClr val="000000"/>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925217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Patiënten van huisartsen die niet deelnemen aan PaTz hebben 1,5 keer zoveel kans op een SEH-bezoek en 1,4 keer zoveel kans op een opname de maand voor overlijden.</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5F3550-4106-4FFE-A50E-536AD9CCF32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635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Patiënten die niet zijn opgenomen in het register hebben 3,4 keer zoveel kans om opgenomen te worden in de laatste maand en 4 keer zoveel kans om te overlijden in het ziekenhuis.</a:t>
            </a:r>
          </a:p>
          <a:p>
            <a:r>
              <a:rPr lang="nl-NL" b="1" dirty="0"/>
              <a:t>Wel/ niet besproken:</a:t>
            </a:r>
          </a:p>
          <a:p>
            <a:r>
              <a:rPr lang="nl-NL" dirty="0"/>
              <a:t>Van de 210 overledenen die in het PaTz register opgenomen waren, werden er 144 ook besproken in de PaTz groep; 66 werden niet besproken. </a:t>
            </a:r>
            <a:r>
              <a:rPr lang="nl-NL" b="1" dirty="0"/>
              <a:t>Besproken patiënten belanden significant minder vaak op de SEH</a:t>
            </a:r>
            <a:r>
              <a:rPr lang="nl-NL" dirty="0"/>
              <a:t>: 11,1% (=16) vs. 28,8% (n=19) van de niet-besproken patiënten. </a:t>
            </a:r>
          </a:p>
          <a:p>
            <a:r>
              <a:rPr lang="nl-NL" dirty="0"/>
              <a:t>Ziekenhuisopnames komen ook minder voor bij besproken overledenen (21.5% </a:t>
            </a:r>
            <a:r>
              <a:rPr lang="nl-NL" dirty="0" err="1"/>
              <a:t>vs</a:t>
            </a:r>
            <a:r>
              <a:rPr lang="nl-NL" dirty="0"/>
              <a:t> 33,3%). Dit verschil is niet significant. </a:t>
            </a: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5F3550-4106-4FFE-A50E-536AD9CCF32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6778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228600" indent="-228600">
              <a:buAutoNum type="arabicPeriod"/>
            </a:pPr>
            <a:r>
              <a:rPr lang="nl-NL" dirty="0"/>
              <a:t>Veilige omgeving/ vertrouwen/ vertrouwdheid</a:t>
            </a:r>
          </a:p>
          <a:p>
            <a:pPr marL="228600" indent="-228600">
              <a:buAutoNum type="arabicPeriod"/>
            </a:pPr>
            <a:r>
              <a:rPr lang="nl-NL" dirty="0"/>
              <a:t>Het identificeren van de palliatieve patiënten in de wijk en de praktijk</a:t>
            </a:r>
          </a:p>
          <a:p>
            <a:pPr marL="228600" indent="-228600">
              <a:buAutoNum type="arabicPeriod"/>
            </a:pPr>
            <a:endParaRPr lang="nl-NL" dirty="0"/>
          </a:p>
          <a:p>
            <a:pPr marL="228600" indent="-228600">
              <a:buAutoNum type="arabicPeriod"/>
            </a:pPr>
            <a:endParaRPr lang="nl-NL" dirty="0"/>
          </a:p>
        </p:txBody>
      </p:sp>
    </p:spTree>
    <p:extLst>
      <p:ext uri="{BB962C8B-B14F-4D97-AF65-F5344CB8AC3E}">
        <p14:creationId xmlns:p14="http://schemas.microsoft.com/office/powerpoint/2010/main" val="1781020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Door tijdig palliatieve patiënten te identificeren, is er tijd om de zorg af te stemmen op de </a:t>
            </a:r>
            <a:r>
              <a:rPr lang="nl-NL" dirty="0" err="1"/>
              <a:t>patient</a:t>
            </a:r>
            <a:r>
              <a:rPr lang="nl-NL" dirty="0"/>
              <a:t>. </a:t>
            </a:r>
          </a:p>
          <a:p>
            <a:r>
              <a:rPr lang="nl-NL" dirty="0"/>
              <a:t>Tijdige, proactieve  palliatieve zorg verbetert de kwaliteit van leven van patiënt en naasten. Het is daarom goed om je regelmatig af te vragen: zou ik verbaasd zijn als deze </a:t>
            </a:r>
            <a:r>
              <a:rPr lang="nl-NL" dirty="0" err="1"/>
              <a:t>patient</a:t>
            </a:r>
            <a:r>
              <a:rPr lang="nl-NL" dirty="0"/>
              <a:t> komend jaar komt te overlijden? (surprise question) Door voor een PaTz bijeenkomst hierover na te denken, wordt je gestimuleerd palliatieve patiënten te herkennen. Dit kan ertoe bijdragen dat je dat steeds meer opneemt in je dagelijkse werkwijze. </a:t>
            </a:r>
          </a:p>
        </p:txBody>
      </p:sp>
    </p:spTree>
    <p:extLst>
      <p:ext uri="{BB962C8B-B14F-4D97-AF65-F5344CB8AC3E}">
        <p14:creationId xmlns:p14="http://schemas.microsoft.com/office/powerpoint/2010/main" val="7137180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jdelijke aanduiding voor dia-afbeelding 1">
            <a:extLst>
              <a:ext uri="{FF2B5EF4-FFF2-40B4-BE49-F238E27FC236}">
                <a16:creationId xmlns:a16="http://schemas.microsoft.com/office/drawing/2014/main" id="{79D779D5-9A90-0737-7621-6BDAD056CFBD}"/>
              </a:ext>
            </a:extLst>
          </p:cNvPr>
          <p:cNvSpPr>
            <a:spLocks noGrp="1" noRot="1" noChangeAspect="1" noChangeArrowheads="1" noTextEdit="1"/>
          </p:cNvSpPr>
          <p:nvPr>
            <p:ph type="sldImg"/>
          </p:nvPr>
        </p:nvSpPr>
        <p:spPr>
          <a:ln/>
        </p:spPr>
      </p:sp>
      <p:sp>
        <p:nvSpPr>
          <p:cNvPr id="41987" name="Tijdelijke aanduiding voor notities 2">
            <a:extLst>
              <a:ext uri="{FF2B5EF4-FFF2-40B4-BE49-F238E27FC236}">
                <a16:creationId xmlns:a16="http://schemas.microsoft.com/office/drawing/2014/main" id="{C87D6E43-0138-4141-5087-4A98120DA40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De SQ komt ook uit Engeland en is meestal intuïtief te beantwoorden.</a:t>
            </a:r>
          </a:p>
          <a:p>
            <a:r>
              <a:rPr lang="nl-NL" altLang="nl-NL" dirty="0"/>
              <a:t>Het is een vraag die je jezelf als zorgverlener stelt.</a:t>
            </a:r>
          </a:p>
          <a:p>
            <a:r>
              <a:rPr lang="nl-NL" altLang="nl-NL" dirty="0"/>
              <a:t>Als je het toch lastig vindt om de SQ te beantwoorden, zijn er ook hulpmiddelen met aanwijzingen of ‘criteria’ die je daarbij kan gebruiken.</a:t>
            </a:r>
          </a:p>
          <a:p>
            <a:r>
              <a:rPr lang="nl-NL" altLang="nl-NL" dirty="0"/>
              <a:t>Zie volgende dia</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jdelijke aanduiding voor dia-afbeelding 1">
            <a:extLst>
              <a:ext uri="{FF2B5EF4-FFF2-40B4-BE49-F238E27FC236}">
                <a16:creationId xmlns:a16="http://schemas.microsoft.com/office/drawing/2014/main" id="{56E047DD-C57B-1357-3534-36755BDEB728}"/>
              </a:ext>
            </a:extLst>
          </p:cNvPr>
          <p:cNvSpPr>
            <a:spLocks noGrp="1" noRot="1" noChangeAspect="1" noChangeArrowheads="1" noTextEdit="1"/>
          </p:cNvSpPr>
          <p:nvPr>
            <p:ph type="sldImg"/>
          </p:nvPr>
        </p:nvSpPr>
        <p:spPr>
          <a:ln/>
        </p:spPr>
      </p:sp>
      <p:sp>
        <p:nvSpPr>
          <p:cNvPr id="45059" name="Tijdelijke aanduiding voor notities 2">
            <a:extLst>
              <a:ext uri="{FF2B5EF4-FFF2-40B4-BE49-F238E27FC236}">
                <a16:creationId xmlns:a16="http://schemas.microsoft.com/office/drawing/2014/main" id="{33492353-A1A8-9A84-FDE3-DFFF53FC1DB9}"/>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De SPICT komt uit Schotland en kent een Nederlandse versie die een letterlijke (gevalideerde) vertaling is.</a:t>
            </a:r>
          </a:p>
          <a:p>
            <a:r>
              <a:rPr lang="nl-NL" altLang="nl-NL" dirty="0"/>
              <a:t>Er staan een aantal algemene en </a:t>
            </a:r>
            <a:r>
              <a:rPr lang="nl-NL" altLang="nl-NL" dirty="0" err="1"/>
              <a:t>ziektespecifieke</a:t>
            </a:r>
            <a:r>
              <a:rPr lang="nl-NL" altLang="nl-NL" dirty="0"/>
              <a:t> indicatoren op en enkele aanwijzingen voor het starten van proactieve zorgplanning.</a:t>
            </a:r>
          </a:p>
          <a:p>
            <a:r>
              <a:rPr lang="nl-NL" altLang="nl-NL" dirty="0"/>
              <a:t>Algemene signalen</a:t>
            </a:r>
          </a:p>
          <a:p>
            <a:pPr marL="171450" indent="-171450">
              <a:buFont typeface="Arial" panose="020B0604020202020204" pitchFamily="34" charset="0"/>
              <a:buChar char="•"/>
            </a:pPr>
            <a:r>
              <a:rPr lang="nl-NL" altLang="nl-NL" dirty="0"/>
              <a:t>Aantal ziekenhuis opnames nemen toe</a:t>
            </a:r>
          </a:p>
          <a:p>
            <a:pPr marL="171450" indent="-171450">
              <a:buFont typeface="Arial" panose="020B0604020202020204" pitchFamily="34" charset="0"/>
              <a:buChar char="•"/>
            </a:pPr>
            <a:r>
              <a:rPr lang="nl-NL" altLang="nl-NL" dirty="0"/>
              <a:t>Afhankelijkheid van anderen neemt toe</a:t>
            </a:r>
          </a:p>
          <a:p>
            <a:pPr marL="171450" indent="-171450">
              <a:buFont typeface="Arial" panose="020B0604020202020204" pitchFamily="34" charset="0"/>
              <a:buChar char="•"/>
            </a:pPr>
            <a:r>
              <a:rPr lang="nl-NL" altLang="nl-NL" dirty="0" err="1"/>
              <a:t>Mantezorg</a:t>
            </a:r>
            <a:r>
              <a:rPr lang="nl-NL" altLang="nl-NL" dirty="0"/>
              <a:t> raakt overbelast</a:t>
            </a:r>
          </a:p>
          <a:p>
            <a:pPr marL="171450" indent="-171450">
              <a:buFont typeface="Arial" panose="020B0604020202020204" pitchFamily="34" charset="0"/>
              <a:buChar char="•"/>
            </a:pPr>
            <a:r>
              <a:rPr lang="nl-NL" altLang="nl-NL" dirty="0"/>
              <a:t>Gewichtsverlies</a:t>
            </a:r>
          </a:p>
          <a:p>
            <a:pPr marL="171450" indent="-171450">
              <a:buFont typeface="Arial" panose="020B0604020202020204" pitchFamily="34" charset="0"/>
              <a:buChar char="•"/>
            </a:pPr>
            <a:r>
              <a:rPr lang="nl-NL" altLang="nl-NL" dirty="0"/>
              <a:t>Persisterende symptomen ondanks passende behandeling</a:t>
            </a:r>
          </a:p>
          <a:p>
            <a:endParaRPr lang="nl-NL" altLang="nl-NL" dirty="0"/>
          </a:p>
          <a:p>
            <a:r>
              <a:rPr lang="nl-NL" altLang="nl-NL" dirty="0" err="1"/>
              <a:t>Klinischeindicatoren</a:t>
            </a:r>
            <a:r>
              <a:rPr lang="nl-NL" altLang="nl-NL" dirty="0"/>
              <a:t> per ziektebeeld</a:t>
            </a:r>
          </a:p>
          <a:p>
            <a:endParaRPr lang="nl-NL" altLang="nl-NL" dirty="0"/>
          </a:p>
          <a:p>
            <a:r>
              <a:rPr lang="nl-NL" altLang="nl-NL" dirty="0"/>
              <a:t>Wie hoort er nou thuis in het </a:t>
            </a:r>
            <a:r>
              <a:rPr lang="nl-NL" altLang="nl-NL" dirty="0" err="1"/>
              <a:t>PaTzregister</a:t>
            </a:r>
            <a:r>
              <a:rPr lang="nl-NL" altLang="nl-NL" dirty="0"/>
              <a:t>.</a:t>
            </a:r>
          </a:p>
          <a:p>
            <a:r>
              <a:rPr lang="nl-NL" altLang="nl-NL" dirty="0"/>
              <a:t>De consulent van een PaTz groep kan informatie geven over identificatie.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blijft altijd lastig om te voorspellen of iemand binnen één jaar gaat overlijden. Vooral bij hart en </a:t>
            </a:r>
            <a:r>
              <a:rPr lang="nl-NL" dirty="0" err="1"/>
              <a:t>longfalen</a:t>
            </a:r>
            <a:r>
              <a:rPr lang="nl-NL" dirty="0"/>
              <a:t>. Door de </a:t>
            </a:r>
            <a:r>
              <a:rPr lang="nl-NL" dirty="0" err="1"/>
              <a:t>patient</a:t>
            </a:r>
            <a:r>
              <a:rPr lang="nl-NL" dirty="0"/>
              <a:t>/client in het </a:t>
            </a:r>
            <a:r>
              <a:rPr lang="nl-NL" dirty="0" err="1"/>
              <a:t>PaTzportal</a:t>
            </a:r>
            <a:r>
              <a:rPr lang="nl-NL" dirty="0"/>
              <a:t> te zetten houd je iemand in beeld.  Het gaat er om dat je als zorgteam en met de </a:t>
            </a:r>
            <a:r>
              <a:rPr lang="nl-NL" dirty="0" err="1"/>
              <a:t>patient</a:t>
            </a:r>
            <a:r>
              <a:rPr lang="nl-NL" dirty="0"/>
              <a:t> voorbereid bent op toekomstige achteruitgang/ problemen en hier op anticipeert.</a:t>
            </a:r>
          </a:p>
        </p:txBody>
      </p:sp>
    </p:spTree>
    <p:extLst>
      <p:ext uri="{BB962C8B-B14F-4D97-AF65-F5344CB8AC3E}">
        <p14:creationId xmlns:p14="http://schemas.microsoft.com/office/powerpoint/2010/main" val="3726044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Hier zie je hoe de PaTz Portal er uit ziet.</a:t>
            </a:r>
          </a:p>
          <a:p>
            <a:pPr marL="0" marR="0" lvl="0" indent="0" algn="l" defTabSz="914400" rtl="0" eaLnBrk="0" fontAlgn="base" latinLnBrk="0" hangingPunct="0">
              <a:lnSpc>
                <a:spcPct val="100000"/>
              </a:lnSpc>
              <a:spcBef>
                <a:spcPct val="20000"/>
              </a:spcBef>
              <a:spcAft>
                <a:spcPct val="0"/>
              </a:spcAft>
              <a:buClrTx/>
              <a:buSzPct val="100000"/>
              <a:buFontTx/>
              <a:buNone/>
              <a:tabLst/>
              <a:defRPr/>
            </a:pPr>
            <a:r>
              <a:rPr kumimoji="0" 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 PaTz Portal is een Web-</a:t>
            </a:r>
            <a:r>
              <a:rPr kumimoji="0" 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based</a:t>
            </a:r>
            <a:r>
              <a:rPr kumimoji="0" 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applicatie die PaTz-groepen faciliteert, verrijkt en verbindt met het Netwerk Palliatieve Zorg door </a:t>
            </a:r>
            <a:r>
              <a:rPr kumimoji="0" 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oa</a:t>
            </a:r>
            <a:r>
              <a:rPr kumimoji="0" 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p>
          <a:p>
            <a:pPr marL="385763" marR="0" lvl="0" indent="-385763" algn="l" defTabSz="914400" rtl="0" eaLnBrk="0" fontAlgn="base" latinLnBrk="0" hangingPunct="0">
              <a:lnSpc>
                <a:spcPct val="100000"/>
              </a:lnSpc>
              <a:spcBef>
                <a:spcPct val="20000"/>
              </a:spcBef>
              <a:spcAft>
                <a:spcPct val="0"/>
              </a:spcAft>
              <a:buClrTx/>
              <a:buSzPct val="100000"/>
              <a:buFont typeface="+mj-lt"/>
              <a:buAutoNum type="arabicPeriod"/>
              <a:tabLst/>
              <a:defRPr/>
            </a:pP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het PaTz register</a:t>
            </a:r>
          </a:p>
          <a:p>
            <a:pPr marL="385763" marR="0" lvl="0" indent="-385763" algn="l" defTabSz="914400" rtl="0" eaLnBrk="0" fontAlgn="base" latinLnBrk="0" hangingPunct="0">
              <a:lnSpc>
                <a:spcPct val="100000"/>
              </a:lnSpc>
              <a:spcBef>
                <a:spcPct val="20000"/>
              </a:spcBef>
              <a:spcAft>
                <a:spcPct val="0"/>
              </a:spcAft>
              <a:buClrTx/>
              <a:buSzPct val="100000"/>
              <a:buFont typeface="+mj-lt"/>
              <a:buAutoNum type="arabicPeriod"/>
              <a:tabLst/>
              <a:defRPr/>
            </a:pP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interventies</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en tools die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ondersteunen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bij</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de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zorg</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in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complexe</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situaties</a:t>
            </a:r>
            <a:endPar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385763" marR="0" lvl="0" indent="-385763" algn="l" defTabSz="914400" rtl="0" eaLnBrk="0" fontAlgn="base" latinLnBrk="0" hangingPunct="0">
              <a:lnSpc>
                <a:spcPct val="100000"/>
              </a:lnSpc>
              <a:spcBef>
                <a:spcPct val="20000"/>
              </a:spcBef>
              <a:spcAft>
                <a:spcPct val="0"/>
              </a:spcAft>
              <a:buClrTx/>
              <a:buSzPct val="100000"/>
              <a:buFont typeface="+mj-lt"/>
              <a:buAutoNum type="arabicPeriod"/>
              <a:tabLst/>
              <a:defRPr/>
            </a:pP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automatisch</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versturen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van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uitnodiging</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naar</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deelnemers</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aan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de PaTz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bijeenkomst</a:t>
            </a:r>
            <a:endPar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385763" marR="0" lvl="0" indent="-385763" algn="l" defTabSz="914400" rtl="0" eaLnBrk="0" fontAlgn="base" latinLnBrk="0" hangingPunct="0">
              <a:lnSpc>
                <a:spcPct val="100000"/>
              </a:lnSpc>
              <a:spcBef>
                <a:spcPct val="20000"/>
              </a:spcBef>
              <a:spcAft>
                <a:spcPct val="0"/>
              </a:spcAft>
              <a:buClrTx/>
              <a:buSzPct val="100000"/>
              <a:buFont typeface="+mj-lt"/>
              <a:buAutoNum type="arabicPeriod"/>
              <a:tabLst/>
              <a:defRPr/>
            </a:pP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signalen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leerpunten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knelpunten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scholings-behoefte</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noteren</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tbv</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de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netwerkcoördinator</a:t>
            </a:r>
            <a:r>
              <a:rPr kumimoji="0" lang="en-US" alt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altLang="nl-NL" sz="2800" b="0" i="0" u="none" strike="noStrike" kern="0" cap="none" spc="0" normalizeH="0" baseline="0" noProof="0" dirty="0" err="1">
                <a:ln>
                  <a:noFill/>
                </a:ln>
                <a:solidFill>
                  <a:srgbClr val="000000"/>
                </a:solidFill>
                <a:effectLst/>
                <a:uLnTx/>
                <a:uFillTx/>
                <a:latin typeface="Calibri" panose="020F0502020204030204" pitchFamily="34" charset="0"/>
                <a:ea typeface="+mn-ea"/>
                <a:cs typeface="Calibri" panose="020F0502020204030204" pitchFamily="34" charset="0"/>
              </a:rPr>
              <a:t>pz</a:t>
            </a:r>
            <a:endParaRPr kumimoji="0" lang="nl-NL" sz="2800" b="0" i="0" u="none" strike="noStrike" kern="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r>
              <a:rPr lang="nl-NL" dirty="0"/>
              <a:t>Het bedrijf dat de Portal heeft gemaakt rekent 70 euro per groep per jaar. </a:t>
            </a:r>
          </a:p>
          <a:p>
            <a:endParaRPr lang="nl-NL" dirty="0"/>
          </a:p>
        </p:txBody>
      </p:sp>
    </p:spTree>
    <p:extLst>
      <p:ext uri="{BB962C8B-B14F-4D97-AF65-F5344CB8AC3E}">
        <p14:creationId xmlns:p14="http://schemas.microsoft.com/office/powerpoint/2010/main" val="3820381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r>
              <a:rPr lang="nl-NL" dirty="0"/>
              <a:t>Wat doe je nu, nadat je een patiënt geïdentificeerd hebt? </a:t>
            </a:r>
          </a:p>
          <a:p>
            <a:r>
              <a:rPr lang="nl-NL" dirty="0"/>
              <a:t>Op deze slide staan acties die je na identificatie nemen om de zorg zo passend mogelijk te laten zijn. </a:t>
            </a:r>
          </a:p>
          <a:p>
            <a:r>
              <a:rPr lang="nl-NL" dirty="0"/>
              <a:t>Door het invullen van de PaTz Portal stimuleert je ertoe deze acties te nemen.</a:t>
            </a:r>
          </a:p>
          <a:p>
            <a:endParaRPr lang="nl-NL" dirty="0"/>
          </a:p>
          <a:p>
            <a:r>
              <a:rPr lang="nl-NL" dirty="0"/>
              <a:t>-Wat zijn de zorgbehoeften op de 4 domeinen</a:t>
            </a:r>
          </a:p>
          <a:p>
            <a:r>
              <a:rPr lang="nl-NL" dirty="0"/>
              <a:t>-behandelwensengesprek PZP gesprek</a:t>
            </a:r>
          </a:p>
          <a:p>
            <a:r>
              <a:rPr lang="nl-NL" dirty="0"/>
              <a:t>Is de medicatie gericht op comfort? </a:t>
            </a:r>
          </a:p>
          <a:p>
            <a:endParaRPr lang="nl-NL" dirty="0"/>
          </a:p>
          <a:p>
            <a:endParaRPr lang="nl-NL" dirty="0"/>
          </a:p>
        </p:txBody>
      </p:sp>
    </p:spTree>
    <p:extLst>
      <p:ext uri="{BB962C8B-B14F-4D97-AF65-F5344CB8AC3E}">
        <p14:creationId xmlns:p14="http://schemas.microsoft.com/office/powerpoint/2010/main" val="2006626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Tijdens PaTz bijeenkomsten wordt niet alleen besproken met welke patiënten je tijdig in gesprek wilt gaan, maar ook hoe je dat kunt doen. Hulpmiddelen, zoals de KNMG folder ‘praat op tijd over uw levenseinde’  en de gesprekskaart (https://palliaweb.nl/getattachment/d31b2940-8669-4f6c-b4be-06b66f9db298/Richtlijn_Proactieve_Zorgplanning_Gesprekskaart-(1).pdf)  worden in de PaTz bijeenkomst aangereikt en behandeld. </a:t>
            </a:r>
          </a:p>
        </p:txBody>
      </p:sp>
      <p:sp>
        <p:nvSpPr>
          <p:cNvPr id="4" name="Tijdelijke aanduiding voor dianummer 3"/>
          <p:cNvSpPr>
            <a:spLocks noGrp="1"/>
          </p:cNvSpPr>
          <p:nvPr>
            <p:ph type="sldNum" sz="quarter" idx="5"/>
          </p:nvPr>
        </p:nvSpPr>
        <p:spPr/>
        <p:txBody>
          <a:bodyPr/>
          <a:lstStyle/>
          <a:p>
            <a:pPr marL="0" marR="0" lvl="0" indent="0" algn="l" defTabSz="966064" rtl="0" eaLnBrk="0" fontAlgn="base" latinLnBrk="0" hangingPunct="0">
              <a:lnSpc>
                <a:spcPct val="100000"/>
              </a:lnSpc>
              <a:spcBef>
                <a:spcPct val="0"/>
              </a:spcBef>
              <a:spcAft>
                <a:spcPct val="0"/>
              </a:spcAft>
              <a:buClrTx/>
              <a:buSzTx/>
              <a:buFontTx/>
              <a:buNone/>
              <a:tabLst/>
              <a:defRPr/>
            </a:pPr>
            <a:fld id="{83D3543F-31EF-4E15-A187-02021EE7D9EC}" type="slidenum">
              <a:rPr kumimoji="0" lang="nl-NL" sz="20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l" defTabSz="966064" rtl="0" eaLnBrk="0" fontAlgn="base" latinLnBrk="0" hangingPunct="0">
                <a:lnSpc>
                  <a:spcPct val="100000"/>
                </a:lnSpc>
                <a:spcBef>
                  <a:spcPct val="0"/>
                </a:spcBef>
                <a:spcAft>
                  <a:spcPct val="0"/>
                </a:spcAft>
                <a:buClrTx/>
                <a:buSzTx/>
                <a:buFontTx/>
                <a:buNone/>
                <a:tabLst/>
                <a:defRPr/>
              </a:pPr>
              <a:t>19</a:t>
            </a:fld>
            <a:endParaRPr kumimoji="0" lang="nl-NL"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6454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6527795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Weet je niet goed welke </a:t>
            </a:r>
            <a:r>
              <a:rPr lang="nl-NL" dirty="0" err="1"/>
              <a:t>scanario’s</a:t>
            </a:r>
            <a:r>
              <a:rPr lang="nl-NL" dirty="0"/>
              <a:t> er te verwachten zijn, dan kun je dit in de PaTz bijeenkomst bespreken. </a:t>
            </a:r>
          </a:p>
          <a:p>
            <a:r>
              <a:rPr lang="nl-NL" dirty="0"/>
              <a:t>Zorg voor noodmedicatie eventueel palliakit</a:t>
            </a:r>
          </a:p>
          <a:p>
            <a:r>
              <a:rPr lang="nl-NL" dirty="0"/>
              <a:t>Overdracht HAP</a:t>
            </a:r>
          </a:p>
          <a:p>
            <a:r>
              <a:rPr lang="nl-NL" dirty="0"/>
              <a:t>Inzet VPTZ</a:t>
            </a:r>
          </a:p>
          <a:p>
            <a:r>
              <a:rPr lang="nl-NL" dirty="0"/>
              <a:t>Leg vast in een zorgplan</a:t>
            </a:r>
          </a:p>
        </p:txBody>
      </p:sp>
    </p:spTree>
    <p:extLst>
      <p:ext uri="{BB962C8B-B14F-4D97-AF65-F5344CB8AC3E}">
        <p14:creationId xmlns:p14="http://schemas.microsoft.com/office/powerpoint/2010/main" val="292347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Gebruik ADA te vinden in Peper voor de </a:t>
            </a:r>
            <a:r>
              <a:rPr lang="nl-NL" dirty="0" err="1"/>
              <a:t>PaTz</a:t>
            </a:r>
            <a:endParaRPr lang="nl-NL" dirty="0"/>
          </a:p>
          <a:p>
            <a:r>
              <a:rPr lang="nl-NL" dirty="0" err="1"/>
              <a:t>PaTzregitser</a:t>
            </a:r>
            <a:r>
              <a:rPr lang="nl-NL" dirty="0"/>
              <a:t> biedt hulp om het proces te evalueren </a:t>
            </a:r>
          </a:p>
        </p:txBody>
      </p:sp>
    </p:spTree>
    <p:extLst>
      <p:ext uri="{BB962C8B-B14F-4D97-AF65-F5344CB8AC3E}">
        <p14:creationId xmlns:p14="http://schemas.microsoft.com/office/powerpoint/2010/main" val="2212494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jdelijke aanduiding voor dia-afbeelding 1">
            <a:extLst>
              <a:ext uri="{FF2B5EF4-FFF2-40B4-BE49-F238E27FC236}">
                <a16:creationId xmlns:a16="http://schemas.microsoft.com/office/drawing/2014/main" id="{E838D217-C957-89B6-B7B0-FE75AC8568C5}"/>
              </a:ext>
            </a:extLst>
          </p:cNvPr>
          <p:cNvSpPr>
            <a:spLocks noGrp="1" noRot="1" noChangeAspect="1" noChangeArrowheads="1" noTextEdit="1"/>
          </p:cNvSpPr>
          <p:nvPr>
            <p:ph type="sldImg"/>
          </p:nvPr>
        </p:nvSpPr>
        <p:spPr>
          <a:xfrm>
            <a:off x="241300" y="865188"/>
            <a:ext cx="6186488" cy="3481387"/>
          </a:xfrm>
          <a:ln/>
        </p:spPr>
      </p:sp>
      <p:sp>
        <p:nvSpPr>
          <p:cNvPr id="65539" name="Tijdelijke aanduiding voor notities 2">
            <a:extLst>
              <a:ext uri="{FF2B5EF4-FFF2-40B4-BE49-F238E27FC236}">
                <a16:creationId xmlns:a16="http://schemas.microsoft.com/office/drawing/2014/main" id="{E70EC48C-5229-E88F-E602-9E52B025DF0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Hoe ziet een PaTz bijeenkomst er uit? OP deze slide een voorbeeld van hoe een PaTz bijeenkomst ingedeeld kan worden. </a:t>
            </a:r>
          </a:p>
          <a:p>
            <a:r>
              <a:rPr lang="nl-NL" altLang="nl-NL" dirty="0"/>
              <a:t>Het is goed om afspraken te maken over het verloop van de bijeenkomst, zodat deze aansluit bij de behoeften van de PaTz groep deelnemers. </a:t>
            </a:r>
          </a:p>
          <a:p>
            <a:r>
              <a:rPr lang="nl-NL" altLang="nl-NL" dirty="0"/>
              <a:t>Peper voor de </a:t>
            </a:r>
            <a:r>
              <a:rPr lang="nl-NL" altLang="nl-NL" dirty="0" err="1"/>
              <a:t>PaTz</a:t>
            </a:r>
            <a:r>
              <a:rPr lang="nl-NL" altLang="nl-NL" dirty="0"/>
              <a:t> inspiratie voor inhoudelijke thema’s snoepdoos alle onderwerpen rondom palliatieve zorg zijn te vinden.</a:t>
            </a:r>
          </a:p>
          <a:p>
            <a:endParaRPr lang="nl-NL" altLang="nl-NL" dirty="0"/>
          </a:p>
          <a:p>
            <a:endParaRPr lang="nl-NL" altLang="nl-NL"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Het mooiste is als je een thema bespreking houdt n.a.v. </a:t>
            </a:r>
            <a:r>
              <a:rPr lang="nl-NL" dirty="0" err="1"/>
              <a:t>casuistiek</a:t>
            </a:r>
            <a:r>
              <a:rPr lang="nl-NL" dirty="0"/>
              <a:t> die eerder besproken is (bv in de vorige bijeenkomst). Op de PaTz site staan allemaal onderwerpen, werkvormen, achtergrondinformatie die je bij zo’n themabespreking kunt gebruiken. </a:t>
            </a:r>
          </a:p>
          <a:p>
            <a:r>
              <a:rPr lang="nl-NL" dirty="0"/>
              <a:t>Spreek tijdens de PaTz bijeenkomst af, welk thema je de volgende keer wilt bespreken en wie dat voorbereid. De consulent kan ook een thema inbrengen, bv. n.a.v. een nieuwe richtlijn/ nieuwe kennis. Het mooist is als bij een themabespreking alle aanwezigen betrokken worden, zodat je van elkaar kunt leren. Een keer een presentatie kan natuurlijk best, maar de samenwerking en deskundigheid groeit meer als je elkaars werkwijzen, ervaringen en ideeën deelt.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4C81CB-4E8F-431D-ADFE-E6BB87AD558F}"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4276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jdelijke aanduiding voor dia-afbeelding 1">
            <a:extLst>
              <a:ext uri="{FF2B5EF4-FFF2-40B4-BE49-F238E27FC236}">
                <a16:creationId xmlns:a16="http://schemas.microsoft.com/office/drawing/2014/main" id="{9704E7FD-A036-AFB9-327A-51E7E385D615}"/>
              </a:ext>
            </a:extLst>
          </p:cNvPr>
          <p:cNvSpPr>
            <a:spLocks noGrp="1" noRot="1" noChangeAspect="1" noChangeArrowheads="1" noTextEdit="1"/>
          </p:cNvSpPr>
          <p:nvPr>
            <p:ph type="sldImg"/>
          </p:nvPr>
        </p:nvSpPr>
        <p:spPr>
          <a:ln/>
        </p:spPr>
      </p:sp>
      <p:sp>
        <p:nvSpPr>
          <p:cNvPr id="69635" name="Tijdelijke aanduiding voor notities 2">
            <a:extLst>
              <a:ext uri="{FF2B5EF4-FFF2-40B4-BE49-F238E27FC236}">
                <a16:creationId xmlns:a16="http://schemas.microsoft.com/office/drawing/2014/main" id="{28E2E57F-827B-9813-FC5B-5661FE685B3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nl-NL" altLang="nl-NL"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jdelijke aanduiding voor dia-afbeelding 1">
            <a:extLst>
              <a:ext uri="{FF2B5EF4-FFF2-40B4-BE49-F238E27FC236}">
                <a16:creationId xmlns:a16="http://schemas.microsoft.com/office/drawing/2014/main" id="{E78AF64A-A379-DBFB-D3D3-5FEF52E041D5}"/>
              </a:ext>
            </a:extLst>
          </p:cNvPr>
          <p:cNvSpPr>
            <a:spLocks noGrp="1" noRot="1" noChangeAspect="1" noChangeArrowheads="1" noTextEdit="1"/>
          </p:cNvSpPr>
          <p:nvPr>
            <p:ph type="sldImg"/>
          </p:nvPr>
        </p:nvSpPr>
        <p:spPr>
          <a:xfrm>
            <a:off x="241300" y="865188"/>
            <a:ext cx="6186488" cy="3481387"/>
          </a:xfrm>
          <a:ln/>
        </p:spPr>
      </p:sp>
      <p:sp>
        <p:nvSpPr>
          <p:cNvPr id="20483" name="Tijdelijke aanduiding voor notities 2">
            <a:extLst>
              <a:ext uri="{FF2B5EF4-FFF2-40B4-BE49-F238E27FC236}">
                <a16:creationId xmlns:a16="http://schemas.microsoft.com/office/drawing/2014/main" id="{3E20A220-BFD9-AB99-6157-012A089D827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l-NL" altLang="nl-NL" dirty="0"/>
              <a:t>In 2010 heeft huisarts Bart Schweitzer huisarts de eerste </a:t>
            </a:r>
            <a:r>
              <a:rPr lang="nl-NL" altLang="nl-NL" dirty="0" err="1"/>
              <a:t>PaTz</a:t>
            </a:r>
            <a:r>
              <a:rPr lang="nl-NL" altLang="nl-NL" dirty="0"/>
              <a:t> groepen opgezet, </a:t>
            </a:r>
            <a:r>
              <a:rPr lang="nl-NL" altLang="nl-NL" dirty="0" err="1"/>
              <a:t>geinspireerd</a:t>
            </a:r>
            <a:r>
              <a:rPr lang="nl-NL" altLang="nl-NL" dirty="0"/>
              <a:t> op het ‘Gold Standard Framework’ dat hij in ‘t Verenigd Koninkrijk had gezien. Een gouden standaard voor de beste zorg in het laatste levensjaar voordat iemand sterft. Inmiddels zijn er meer dan 260 </a:t>
            </a:r>
            <a:r>
              <a:rPr lang="nl-NL" altLang="nl-NL" dirty="0" err="1"/>
              <a:t>PaTz</a:t>
            </a:r>
            <a:r>
              <a:rPr lang="nl-NL" altLang="nl-NL" dirty="0"/>
              <a:t> groepen verspreid over het hele land. </a:t>
            </a:r>
          </a:p>
          <a:p>
            <a:endParaRPr lang="nl-NL" altLang="nl-NL" dirty="0"/>
          </a:p>
          <a:p>
            <a:r>
              <a:rPr lang="nl-NL" altLang="nl-NL" dirty="0"/>
              <a:t>Waarom is </a:t>
            </a:r>
            <a:r>
              <a:rPr lang="nl-NL" altLang="nl-NL" dirty="0" err="1"/>
              <a:t>PaTz</a:t>
            </a:r>
            <a:r>
              <a:rPr lang="nl-NL" altLang="nl-NL" dirty="0"/>
              <a:t> belangrijk. We zien dat de technische mogelijkheden (denk aan thuiszorgtechnologie) en beschikbaarheid van kennis door scholing, richtlijnen of consultatiemogelijkheden, aanzienlijk zijn toegenomen.</a:t>
            </a:r>
          </a:p>
          <a:p>
            <a:r>
              <a:rPr lang="nl-NL" altLang="nl-NL" dirty="0"/>
              <a:t>Maar we zien ook dat door versnippering (bv veel thuiszorgaanbieders, geen 24/7 maar parttimers en HAP) en schotten in ons zorgstelsel, de samenwerking en continuïteit van zorg een grote uitdaging vormen.</a:t>
            </a:r>
          </a:p>
          <a:p>
            <a:r>
              <a:rPr lang="nl-NL" altLang="nl-NL" dirty="0"/>
              <a:t>Het is juist op deze laatste twee aspecten dat PaTz een antwoord wil bieden, door enerzijds structureel overleg en anderzijds anticiperen op problemen die zich voor kunnen doen en voor die situaties een proactief plan te hebben.</a:t>
            </a:r>
          </a:p>
          <a:p>
            <a:endParaRPr lang="nl-NL" altLang="nl-NL"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jdelijke aanduiding voor dia-afbeelding 1">
            <a:extLst>
              <a:ext uri="{FF2B5EF4-FFF2-40B4-BE49-F238E27FC236}">
                <a16:creationId xmlns:a16="http://schemas.microsoft.com/office/drawing/2014/main" id="{3CDDC01C-F41A-B250-D3F3-3C8FBA9AF85F}"/>
              </a:ext>
            </a:extLst>
          </p:cNvPr>
          <p:cNvSpPr>
            <a:spLocks noGrp="1" noRot="1" noChangeAspect="1" noChangeArrowheads="1" noTextEdit="1"/>
          </p:cNvSpPr>
          <p:nvPr>
            <p:ph type="sldImg"/>
          </p:nvPr>
        </p:nvSpPr>
        <p:spPr>
          <a:xfrm>
            <a:off x="241300" y="865188"/>
            <a:ext cx="6186488" cy="3481387"/>
          </a:xfrm>
          <a:ln/>
        </p:spPr>
      </p:sp>
      <p:sp>
        <p:nvSpPr>
          <p:cNvPr id="24579" name="Tijdelijke aanduiding voor notities 2">
            <a:extLst>
              <a:ext uri="{FF2B5EF4-FFF2-40B4-BE49-F238E27FC236}">
                <a16:creationId xmlns:a16="http://schemas.microsoft.com/office/drawing/2014/main" id="{7C404667-DA9E-B180-6C16-003592F221D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Leg uit dat dit de ‘basiskenmerken’ van een PaTz groep zijn. Er is daarbinnen veel ruimte voor de groep om eigen invulling te geven aan behoeften en wensen, zolang het bijdraagt aan goede, proactieve palliatieve zorg voor patiënten thuis. Zo kan de groep afspreken dat er anderen aansluiten, bv geestelijk verzorger (via Centrum voor levensvragen), apotheker, </a:t>
            </a:r>
            <a:r>
              <a:rPr lang="nl-NL" altLang="nl-NL" dirty="0" err="1"/>
              <a:t>coordinator</a:t>
            </a:r>
            <a:r>
              <a:rPr lang="nl-NL" altLang="nl-NL" dirty="0"/>
              <a:t> van vrijwilligers palliatieve en terminale zorg (VPTZ), paramedici.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jdelijke aanduiding voor dia-afbeelding 1">
            <a:extLst>
              <a:ext uri="{FF2B5EF4-FFF2-40B4-BE49-F238E27FC236}">
                <a16:creationId xmlns:a16="http://schemas.microsoft.com/office/drawing/2014/main" id="{8941CF9A-5231-A6EF-DB1E-1970DB10CB97}"/>
              </a:ext>
            </a:extLst>
          </p:cNvPr>
          <p:cNvSpPr>
            <a:spLocks noGrp="1" noRot="1" noChangeAspect="1" noChangeArrowheads="1" noTextEdit="1"/>
          </p:cNvSpPr>
          <p:nvPr>
            <p:ph type="sldImg"/>
          </p:nvPr>
        </p:nvSpPr>
        <p:spPr>
          <a:xfrm>
            <a:off x="241300" y="865188"/>
            <a:ext cx="6186488" cy="3481387"/>
          </a:xfrm>
          <a:ln/>
        </p:spPr>
      </p:sp>
      <p:sp>
        <p:nvSpPr>
          <p:cNvPr id="22531" name="Tijdelijke aanduiding voor notities 2">
            <a:extLst>
              <a:ext uri="{FF2B5EF4-FFF2-40B4-BE49-F238E27FC236}">
                <a16:creationId xmlns:a16="http://schemas.microsoft.com/office/drawing/2014/main" id="{2B20C004-7DB4-26B0-1F42-24DDAFBA283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De </a:t>
            </a:r>
            <a:r>
              <a:rPr lang="nl-NL" altLang="nl-NL" dirty="0" err="1"/>
              <a:t>PaTz</a:t>
            </a:r>
            <a:r>
              <a:rPr lang="nl-NL" altLang="nl-NL" dirty="0"/>
              <a:t> werkwijze streeft meerdere doelen na die je kunt samenvatten in de drieslag ‘Tijdig, Deskundig, Samen!’</a:t>
            </a:r>
          </a:p>
          <a:p>
            <a:endParaRPr lang="nl-NL" altLang="nl-NL" dirty="0"/>
          </a:p>
          <a:p>
            <a:r>
              <a:rPr lang="nl-NL" altLang="nl-NL" dirty="0"/>
              <a:t>Tijdig door het proactief </a:t>
            </a:r>
            <a:r>
              <a:rPr lang="nl-NL" altLang="nl-NL" dirty="0" err="1"/>
              <a:t>indentificeren</a:t>
            </a:r>
            <a:r>
              <a:rPr lang="nl-NL" altLang="nl-NL" dirty="0"/>
              <a:t> van patiënten/</a:t>
            </a:r>
            <a:r>
              <a:rPr lang="nl-NL" altLang="nl-NL" dirty="0" err="1"/>
              <a:t>clienten</a:t>
            </a:r>
            <a:r>
              <a:rPr lang="nl-NL" altLang="nl-NL" dirty="0"/>
              <a:t> en in het </a:t>
            </a:r>
            <a:r>
              <a:rPr lang="nl-NL" altLang="nl-NL" dirty="0" err="1"/>
              <a:t>Patzportal</a:t>
            </a:r>
            <a:r>
              <a:rPr lang="nl-NL" altLang="nl-NL" dirty="0"/>
              <a:t> zetten</a:t>
            </a:r>
          </a:p>
          <a:p>
            <a:endParaRPr lang="nl-NL" altLang="nl-NL" dirty="0"/>
          </a:p>
          <a:p>
            <a:r>
              <a:rPr lang="nl-NL" altLang="nl-NL" dirty="0"/>
              <a:t>Het regelmatig in een groep bespreken van patiënten kan aan het licht brengen dat er problemen of knelpunten in de zorg zijn die vaker terugkeren. Afhankelijk van de aard daarvan kunnen deze door de groep zelf worden aangepakt of doorgespeeld aan de netwerkcoördinator palliatieve zorg of het landelijk Praktijkteam van VWS.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Enkele ervaringen van deelnemers.</a:t>
            </a:r>
          </a:p>
          <a:p>
            <a:r>
              <a:rPr lang="nl-NL" dirty="0"/>
              <a:t>En in blauw een bedankje van een nabestaande (stond op een kaartje bij n doosje chocolade als dank voor de zorgen)</a:t>
            </a:r>
          </a:p>
        </p:txBody>
      </p:sp>
    </p:spTree>
    <p:extLst>
      <p:ext uri="{BB962C8B-B14F-4D97-AF65-F5344CB8AC3E}">
        <p14:creationId xmlns:p14="http://schemas.microsoft.com/office/powerpoint/2010/main" val="3385080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jdelijke aanduiding voor dia-afbeelding 1">
            <a:extLst>
              <a:ext uri="{FF2B5EF4-FFF2-40B4-BE49-F238E27FC236}">
                <a16:creationId xmlns:a16="http://schemas.microsoft.com/office/drawing/2014/main" id="{781015C3-3233-9C11-7545-607C224A620E}"/>
              </a:ext>
            </a:extLst>
          </p:cNvPr>
          <p:cNvSpPr>
            <a:spLocks noGrp="1" noRot="1" noChangeAspect="1" noChangeArrowheads="1" noTextEdit="1"/>
          </p:cNvSpPr>
          <p:nvPr>
            <p:ph type="sldImg"/>
          </p:nvPr>
        </p:nvSpPr>
        <p:spPr>
          <a:xfrm>
            <a:off x="241300" y="865188"/>
            <a:ext cx="6186488" cy="3481387"/>
          </a:xfrm>
          <a:ln/>
        </p:spPr>
      </p:sp>
      <p:sp>
        <p:nvSpPr>
          <p:cNvPr id="26627" name="Tijdelijke aanduiding voor notities 2">
            <a:extLst>
              <a:ext uri="{FF2B5EF4-FFF2-40B4-BE49-F238E27FC236}">
                <a16:creationId xmlns:a16="http://schemas.microsoft.com/office/drawing/2014/main" id="{84BCB41C-9514-0874-E2FE-3D39431D396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nl-NL" altLang="nl-NL" dirty="0"/>
              <a:t>Vanaf het ontstaan van PaTz is er onderzoek gedaan naar de meerwaarde van PaTz, o.a. door de jaarlijkse PaTz monitor, een online vragenlijst die naar alle PaTz deelnemers wordt gestuurd.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Er is ook onderzoek gedaan waaruit blijkt dat PaTz echt leidt tot andere zorg. Het zogenaamde </a:t>
            </a:r>
            <a:r>
              <a:rPr lang="nl-NL" dirty="0" err="1"/>
              <a:t>sentiMELC</a:t>
            </a:r>
            <a:r>
              <a:rPr lang="nl-NL" dirty="0"/>
              <a:t> onderzoek, In dit onderzoek is gekeken naar overleden patiënten: hadden zij een huisarts die in een PaTz groep zat of niet? Stond de overleden </a:t>
            </a:r>
            <a:r>
              <a:rPr lang="nl-NL" dirty="0" err="1"/>
              <a:t>patient</a:t>
            </a:r>
            <a:r>
              <a:rPr lang="nl-NL" dirty="0"/>
              <a:t> in het PaTz register of niet? En werd de </a:t>
            </a:r>
            <a:r>
              <a:rPr lang="nl-NL" dirty="0" err="1"/>
              <a:t>patient</a:t>
            </a:r>
            <a:r>
              <a:rPr lang="nl-NL" dirty="0"/>
              <a:t> besproken in de PaTz groep of niet?</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5F3550-4106-4FFE-A50E-536AD9CCF32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328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Onderzoek naar de invloed van </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5F3550-4106-4FFE-A50E-536AD9CCF326}"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nl-NL"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9906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4.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hemeOverride" Target="../theme/themeOverride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8.xml"/><Relationship Id="rId1" Type="http://schemas.openxmlformats.org/officeDocument/2006/relationships/themeOverride" Target="../theme/themeOverride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31"/>
            <a:ext cx="10363200" cy="1470025"/>
          </a:xfrm>
          <a:prstGeom prst="rect">
            <a:avLst/>
          </a:prstGeom>
        </p:spPr>
        <p:txBody>
          <a:bodyPr/>
          <a:lstStyle>
            <a:lvl1pPr>
              <a:defRPr>
                <a:solidFill>
                  <a:srgbClr val="00529E"/>
                </a:solidFill>
              </a:defRPr>
            </a:lvl1pPr>
          </a:lstStyle>
          <a:p>
            <a:r>
              <a:rPr lang="nl-NL"/>
              <a:t>Klik om de stijl te bewerken</a:t>
            </a:r>
          </a:p>
        </p:txBody>
      </p:sp>
      <p:sp>
        <p:nvSpPr>
          <p:cNvPr id="3" name="Ondertitel 2"/>
          <p:cNvSpPr>
            <a:spLocks noGrp="1"/>
          </p:cNvSpPr>
          <p:nvPr>
            <p:ph type="subTitle" idx="1"/>
          </p:nvPr>
        </p:nvSpPr>
        <p:spPr>
          <a:xfrm>
            <a:off x="1828800" y="3886200"/>
            <a:ext cx="8534400" cy="1752600"/>
          </a:xfrm>
          <a:prstGeom prst="rect">
            <a:avLst/>
          </a:prstGeo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dirty="0"/>
              <a:t>Klik om de ondertitelstijl van het model te bewerken</a:t>
            </a:r>
          </a:p>
        </p:txBody>
      </p:sp>
    </p:spTree>
    <p:extLst>
      <p:ext uri="{BB962C8B-B14F-4D97-AF65-F5344CB8AC3E}">
        <p14:creationId xmlns:p14="http://schemas.microsoft.com/office/powerpoint/2010/main" val="129624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609600" y="1600206"/>
            <a:ext cx="109728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64799321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bl" preserve="1">
  <p:cSld name="Titel en tabel">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abel 2"/>
          <p:cNvSpPr>
            <a:spLocks noGrp="1"/>
          </p:cNvSpPr>
          <p:nvPr>
            <p:ph type="tbl" idx="1"/>
          </p:nvPr>
        </p:nvSpPr>
        <p:spPr>
          <a:xfrm>
            <a:off x="609600" y="1600201"/>
            <a:ext cx="10972800" cy="4525963"/>
          </a:xfrm>
          <a:prstGeom prst="rect">
            <a:avLst/>
          </a:prstGeom>
        </p:spPr>
        <p:txBody>
          <a:bodyPr/>
          <a:lstStyle/>
          <a:p>
            <a:pPr lvl="0"/>
            <a:endParaRPr lang="nl-NL" noProof="0"/>
          </a:p>
        </p:txBody>
      </p:sp>
    </p:spTree>
    <p:extLst>
      <p:ext uri="{BB962C8B-B14F-4D97-AF65-F5344CB8AC3E}">
        <p14:creationId xmlns:p14="http://schemas.microsoft.com/office/powerpoint/2010/main" val="195034092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44"/>
            <a:ext cx="27432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44"/>
            <a:ext cx="80264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88838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el, tekst en 2 inhoudselementen">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ekst 2"/>
          <p:cNvSpPr>
            <a:spLocks noGrp="1"/>
          </p:cNvSpPr>
          <p:nvPr>
            <p:ph type="body" sz="half" idx="1"/>
          </p:nvPr>
        </p:nvSpPr>
        <p:spPr>
          <a:xfrm>
            <a:off x="609600" y="1600206"/>
            <a:ext cx="5384800" cy="4525963"/>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1"/>
            <a:ext cx="5384800" cy="2185988"/>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94"/>
            <a:ext cx="5384800" cy="2187575"/>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627185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abel 2"/>
          <p:cNvSpPr>
            <a:spLocks noGrp="1"/>
          </p:cNvSpPr>
          <p:nvPr>
            <p:ph type="tbl" idx="1"/>
          </p:nvPr>
        </p:nvSpPr>
        <p:spPr>
          <a:xfrm>
            <a:off x="609600" y="1600206"/>
            <a:ext cx="10972800" cy="4525963"/>
          </a:xfrm>
          <a:prstGeom prst="rect">
            <a:avLst/>
          </a:prstGeom>
        </p:spPr>
        <p:txBody>
          <a:bodyPr/>
          <a:lstStyle/>
          <a:p>
            <a:pPr lvl="0"/>
            <a:endParaRPr lang="nl-NL" noProof="0"/>
          </a:p>
        </p:txBody>
      </p:sp>
    </p:spTree>
    <p:extLst>
      <p:ext uri="{BB962C8B-B14F-4D97-AF65-F5344CB8AC3E}">
        <p14:creationId xmlns:p14="http://schemas.microsoft.com/office/powerpoint/2010/main" val="5894940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a:prstGeom prst="rect">
            <a:avLst/>
          </a:prstGeo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ondertitelstijl van het model te bewerken</a:t>
            </a:r>
          </a:p>
        </p:txBody>
      </p:sp>
    </p:spTree>
    <p:extLst>
      <p:ext uri="{BB962C8B-B14F-4D97-AF65-F5344CB8AC3E}">
        <p14:creationId xmlns:p14="http://schemas.microsoft.com/office/powerpoint/2010/main" val="19339688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el en object">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itchFamily="34" charset="0"/>
                <a:cs typeface="Arial" pitchFamily="34" charset="0"/>
              </a:defRPr>
            </a:lvl1pPr>
          </a:lstStyle>
          <a:p>
            <a:r>
              <a:rPr lang="nl-NL" dirty="0"/>
              <a:t>Klik om de stijl te bewerken</a:t>
            </a:r>
          </a:p>
        </p:txBody>
      </p:sp>
      <p:sp>
        <p:nvSpPr>
          <p:cNvPr id="3" name="Tijdelijke aanduiding voor inhoud 2"/>
          <p:cNvSpPr>
            <a:spLocks noGrp="1"/>
          </p:cNvSpPr>
          <p:nvPr>
            <p:ph idx="1"/>
          </p:nvPr>
        </p:nvSpPr>
        <p:spPr>
          <a:xfrm>
            <a:off x="609600" y="1600201"/>
            <a:ext cx="10972800" cy="4525963"/>
          </a:xfrm>
          <a:prstGeom prst="rect">
            <a:avLst/>
          </a:prstGeom>
        </p:spPr>
        <p:txBody>
          <a:bodyPr/>
          <a:lstStyle>
            <a:lvl1pPr>
              <a:defRPr sz="2800">
                <a:solidFill>
                  <a:schemeClr val="tx1"/>
                </a:solidFill>
                <a:latin typeface="Arial" panose="020B0604020202020204" pitchFamily="34" charset="0"/>
                <a:cs typeface="Arial" panose="020B0604020202020204" pitchFamily="34" charset="0"/>
              </a:defRPr>
            </a:lvl1pPr>
            <a:lvl2pPr>
              <a:defRPr sz="2800">
                <a:solidFill>
                  <a:schemeClr val="tx1"/>
                </a:solidFill>
                <a:latin typeface="Arial" panose="020B0604020202020204" pitchFamily="34" charset="0"/>
                <a:cs typeface="Arial" panose="020B0604020202020204" pitchFamily="34" charset="0"/>
              </a:defRPr>
            </a:lvl2pPr>
            <a:lvl3pPr>
              <a:defRPr sz="2800">
                <a:solidFill>
                  <a:schemeClr val="tx1"/>
                </a:solidFill>
                <a:latin typeface="Arial" panose="020B0604020202020204" pitchFamily="34" charset="0"/>
                <a:cs typeface="Arial" panose="020B0604020202020204" pitchFamily="34" charset="0"/>
              </a:defRPr>
            </a:lvl3pPr>
            <a:lvl4pPr>
              <a:defRPr sz="2800">
                <a:solidFill>
                  <a:schemeClr val="tx1"/>
                </a:solidFill>
                <a:latin typeface="Arial" panose="020B0604020202020204" pitchFamily="34" charset="0"/>
                <a:cs typeface="Arial" panose="020B0604020202020204" pitchFamily="34" charset="0"/>
              </a:defRPr>
            </a:lvl4pPr>
            <a:lvl5pPr>
              <a:defRPr sz="2800">
                <a:solidFill>
                  <a:schemeClr val="tx1"/>
                </a:solidFill>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43630360"/>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3656868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255689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35256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Tree>
    <p:extLst>
      <p:ext uri="{BB962C8B-B14F-4D97-AF65-F5344CB8AC3E}">
        <p14:creationId xmlns:p14="http://schemas.microsoft.com/office/powerpoint/2010/main" val="3664333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solidFill>
                  <a:srgbClr val="00529E"/>
                </a:solidFill>
              </a:defRPr>
            </a:lvl1pPr>
          </a:lstStyle>
          <a:p>
            <a:r>
              <a:rPr lang="nl-NL" dirty="0"/>
              <a:t>Klik om de stijl te bewerken</a:t>
            </a:r>
          </a:p>
        </p:txBody>
      </p:sp>
      <p:sp>
        <p:nvSpPr>
          <p:cNvPr id="3" name="Tijdelijke aanduiding voor inhoud 2"/>
          <p:cNvSpPr>
            <a:spLocks noGrp="1"/>
          </p:cNvSpPr>
          <p:nvPr>
            <p:ph idx="1"/>
          </p:nvPr>
        </p:nvSpPr>
        <p:spPr>
          <a:xfrm>
            <a:off x="609600" y="1600206"/>
            <a:ext cx="10972800" cy="4525963"/>
          </a:xfrm>
          <a:prstGeom prst="rect">
            <a:avLst/>
          </a:prstGeo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29749261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63821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299749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20645771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609600" y="1600201"/>
            <a:ext cx="109728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446332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39"/>
            <a:ext cx="80264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270649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reserve="1">
  <p:cSld name="Titel, tekst en 2 inhoudselementen">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ekst 2"/>
          <p:cNvSpPr>
            <a:spLocks noGrp="1"/>
          </p:cNvSpPr>
          <p:nvPr>
            <p:ph type="body" sz="half" idx="1"/>
          </p:nvPr>
        </p:nvSpPr>
        <p:spPr>
          <a:xfrm>
            <a:off x="609600" y="1600201"/>
            <a:ext cx="5384800" cy="4525963"/>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0"/>
            <a:ext cx="5384800" cy="2185988"/>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89"/>
            <a:ext cx="5384800" cy="2187575"/>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414041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abel 2"/>
          <p:cNvSpPr>
            <a:spLocks noGrp="1"/>
          </p:cNvSpPr>
          <p:nvPr>
            <p:ph type="tbl" idx="1"/>
          </p:nvPr>
        </p:nvSpPr>
        <p:spPr>
          <a:xfrm>
            <a:off x="609600" y="1600201"/>
            <a:ext cx="10972800" cy="4525963"/>
          </a:xfrm>
          <a:prstGeom prst="rect">
            <a:avLst/>
          </a:prstGeom>
        </p:spPr>
        <p:txBody>
          <a:bodyPr/>
          <a:lstStyle/>
          <a:p>
            <a:pPr lvl="0"/>
            <a:endParaRPr lang="nl-NL" noProof="0"/>
          </a:p>
        </p:txBody>
      </p:sp>
    </p:spTree>
    <p:extLst>
      <p:ext uri="{BB962C8B-B14F-4D97-AF65-F5344CB8AC3E}">
        <p14:creationId xmlns:p14="http://schemas.microsoft.com/office/powerpoint/2010/main" val="7584215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a:prstGeom prst="rect">
            <a:avLst/>
          </a:prstGeo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ondertitelstijl van het model te bewerken</a:t>
            </a:r>
          </a:p>
        </p:txBody>
      </p:sp>
    </p:spTree>
    <p:extLst>
      <p:ext uri="{BB962C8B-B14F-4D97-AF65-F5344CB8AC3E}">
        <p14:creationId xmlns:p14="http://schemas.microsoft.com/office/powerpoint/2010/main" val="21554345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el en object">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inhoud 2"/>
          <p:cNvSpPr>
            <a:spLocks noGrp="1"/>
          </p:cNvSpPr>
          <p:nvPr>
            <p:ph idx="1"/>
          </p:nvPr>
        </p:nvSpPr>
        <p:spPr>
          <a:xfrm>
            <a:off x="609600" y="1600201"/>
            <a:ext cx="10972800" cy="4525963"/>
          </a:xfrm>
          <a:prstGeom prst="rect">
            <a:avLst/>
          </a:prstGeom>
        </p:spPr>
        <p:txBody>
          <a:bodyPr/>
          <a:lstStyle>
            <a:lvl1pPr>
              <a:defRPr sz="28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800">
                <a:latin typeface="Arial" panose="020B0604020202020204" pitchFamily="34" charset="0"/>
                <a:cs typeface="Arial" panose="020B0604020202020204" pitchFamily="34" charset="0"/>
              </a:defRPr>
            </a:lvl3pPr>
            <a:lvl4pPr>
              <a:defRPr sz="2800">
                <a:latin typeface="Arial" panose="020B0604020202020204" pitchFamily="34" charset="0"/>
                <a:cs typeface="Arial" panose="020B0604020202020204" pitchFamily="34" charset="0"/>
              </a:defRPr>
            </a:lvl4pPr>
            <a:lvl5pPr>
              <a:defRPr sz="2800">
                <a:latin typeface="Arial" panose="020B0604020202020204" pitchFamily="34" charset="0"/>
                <a:cs typeface="Arial" panose="020B0604020202020204"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876961705"/>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1003507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9"/>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6110938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946515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3066461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Tree>
    <p:extLst>
      <p:ext uri="{BB962C8B-B14F-4D97-AF65-F5344CB8AC3E}">
        <p14:creationId xmlns:p14="http://schemas.microsoft.com/office/powerpoint/2010/main" val="15080590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Leeg">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263322"/>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10842849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16499426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609600" y="1600201"/>
            <a:ext cx="109728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202688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39"/>
            <a:ext cx="80264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30528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TwoObj" preserve="1">
  <p:cSld name="Titel, tekst en 2 inhoudselementen">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tekst 2"/>
          <p:cNvSpPr>
            <a:spLocks noGrp="1"/>
          </p:cNvSpPr>
          <p:nvPr>
            <p:ph type="body" sz="half" idx="1"/>
          </p:nvPr>
        </p:nvSpPr>
        <p:spPr>
          <a:xfrm>
            <a:off x="609600" y="1600201"/>
            <a:ext cx="5384800" cy="4525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0"/>
            <a:ext cx="5384800" cy="21859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89"/>
            <a:ext cx="5384800" cy="2187575"/>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864942945"/>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bl" preserve="1">
  <p:cSld name="Titel en tabel">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abel 2"/>
          <p:cNvSpPr>
            <a:spLocks noGrp="1"/>
          </p:cNvSpPr>
          <p:nvPr>
            <p:ph type="tbl" idx="1"/>
          </p:nvPr>
        </p:nvSpPr>
        <p:spPr>
          <a:xfrm>
            <a:off x="609600" y="1600201"/>
            <a:ext cx="10972800" cy="4525963"/>
          </a:xfrm>
          <a:prstGeom prst="rect">
            <a:avLst/>
          </a:prstGeom>
        </p:spPr>
        <p:txBody>
          <a:bodyPr/>
          <a:lstStyle/>
          <a:p>
            <a:pPr lvl="0"/>
            <a:endParaRPr lang="nl-NL" noProof="0"/>
          </a:p>
        </p:txBody>
      </p:sp>
    </p:spTree>
    <p:extLst>
      <p:ext uri="{BB962C8B-B14F-4D97-AF65-F5344CB8AC3E}">
        <p14:creationId xmlns:p14="http://schemas.microsoft.com/office/powerpoint/2010/main" val="331308012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609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4773602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pPr>
              <a:defRPr/>
            </a:pPr>
            <a:fld id="{5775025A-3839-439C-8F58-B1E35A28B7AB}" type="datetimeFigureOut">
              <a:rPr lang="nl-NL" smtClean="0"/>
              <a:pPr>
                <a:defRPr/>
              </a:pPr>
              <a:t>18-04-2025</a:t>
            </a:fld>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pPr>
              <a:defRPr/>
            </a:pPr>
            <a:fld id="{8E9EC57E-2254-4406-BBC0-9996D0B9038E}" type="slidenum">
              <a:rPr lang="nl-NL" smtClean="0"/>
              <a:pPr>
                <a:defRPr/>
              </a:pPr>
              <a:t>‹nr.›</a:t>
            </a:fld>
            <a:endParaRPr lang="nl-NL"/>
          </a:p>
        </p:txBody>
      </p:sp>
    </p:spTree>
    <p:extLst>
      <p:ext uri="{BB962C8B-B14F-4D97-AF65-F5344CB8AC3E}">
        <p14:creationId xmlns:p14="http://schemas.microsoft.com/office/powerpoint/2010/main" val="373303906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pPr>
              <a:defRPr/>
            </a:pPr>
            <a:fld id="{627BA1DC-3297-4A8A-BEA6-BFD7BA1B0E66}" type="datetimeFigureOut">
              <a:rPr lang="nl-NL" smtClean="0"/>
              <a:pPr>
                <a:defRPr/>
              </a:pPr>
              <a:t>18-04-2025</a:t>
            </a:fld>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pPr>
              <a:defRPr/>
            </a:pPr>
            <a:fld id="{668AB499-0EEB-4AF6-AFF4-FFBE7B65603F}" type="slidenum">
              <a:rPr lang="nl-NL" smtClean="0"/>
              <a:pPr>
                <a:defRPr/>
              </a:pPr>
              <a:t>‹nr.›</a:t>
            </a:fld>
            <a:endParaRPr lang="nl-NL"/>
          </a:p>
        </p:txBody>
      </p:sp>
    </p:spTree>
    <p:extLst>
      <p:ext uri="{BB962C8B-B14F-4D97-AF65-F5344CB8AC3E}">
        <p14:creationId xmlns:p14="http://schemas.microsoft.com/office/powerpoint/2010/main" val="3217861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pPr>
              <a:defRPr/>
            </a:pPr>
            <a:fld id="{37381B7F-17FB-4E62-B6C0-AE1F14AFD29E}" type="datetimeFigureOut">
              <a:rPr lang="nl-NL" smtClean="0"/>
              <a:pPr>
                <a:defRPr/>
              </a:pPr>
              <a:t>18-04-2025</a:t>
            </a:fld>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pPr>
              <a:defRPr/>
            </a:pPr>
            <a:fld id="{5E0AC2A5-5DD3-4CCF-AF4E-1DB51E3D081E}" type="slidenum">
              <a:rPr lang="nl-NL" smtClean="0"/>
              <a:pPr>
                <a:defRPr/>
              </a:pPr>
              <a:t>‹nr.›</a:t>
            </a:fld>
            <a:endParaRPr lang="nl-NL"/>
          </a:p>
        </p:txBody>
      </p:sp>
    </p:spTree>
    <p:extLst>
      <p:ext uri="{BB962C8B-B14F-4D97-AF65-F5344CB8AC3E}">
        <p14:creationId xmlns:p14="http://schemas.microsoft.com/office/powerpoint/2010/main" val="17131462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pPr>
              <a:defRPr/>
            </a:pPr>
            <a:fld id="{97AF5C18-E0B8-4885-BB6C-4A33B75B6C57}" type="datetimeFigureOut">
              <a:rPr lang="nl-NL" smtClean="0"/>
              <a:pPr>
                <a:defRPr/>
              </a:pPr>
              <a:t>18-04-2025</a:t>
            </a:fld>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pPr>
              <a:defRPr/>
            </a:pPr>
            <a:fld id="{F793545C-400F-4C16-9095-C42CDBC9631F}" type="slidenum">
              <a:rPr lang="nl-NL" smtClean="0"/>
              <a:pPr>
                <a:defRPr/>
              </a:pPr>
              <a:t>‹nr.›</a:t>
            </a:fld>
            <a:endParaRPr lang="nl-NL"/>
          </a:p>
        </p:txBody>
      </p:sp>
    </p:spTree>
    <p:extLst>
      <p:ext uri="{BB962C8B-B14F-4D97-AF65-F5344CB8AC3E}">
        <p14:creationId xmlns:p14="http://schemas.microsoft.com/office/powerpoint/2010/main" val="42339809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nl-NL"/>
              <a:t>Klik om stijl te bewerken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pPr>
              <a:defRPr/>
            </a:pPr>
            <a:fld id="{3B4757F4-A3E0-412E-BB8A-9EAA6987AF75}" type="datetimeFigureOut">
              <a:rPr lang="nl-NL" smtClean="0"/>
              <a:pPr>
                <a:defRPr/>
              </a:pPr>
              <a:t>18-04-2025</a:t>
            </a:fld>
            <a:endParaRPr lang="nl-NL"/>
          </a:p>
        </p:txBody>
      </p:sp>
      <p:sp>
        <p:nvSpPr>
          <p:cNvPr id="8" name="Footer Placeholder 7"/>
          <p:cNvSpPr>
            <a:spLocks noGrp="1"/>
          </p:cNvSpPr>
          <p:nvPr>
            <p:ph type="ftr" sz="quarter" idx="11"/>
          </p:nvPr>
        </p:nvSpPr>
        <p:spPr/>
        <p:txBody>
          <a:bodyPr/>
          <a:lstStyle/>
          <a:p>
            <a:pPr>
              <a:defRPr/>
            </a:pPr>
            <a:endParaRPr lang="nl-NL"/>
          </a:p>
        </p:txBody>
      </p:sp>
      <p:sp>
        <p:nvSpPr>
          <p:cNvPr id="9" name="Slide Number Placeholder 8"/>
          <p:cNvSpPr>
            <a:spLocks noGrp="1"/>
          </p:cNvSpPr>
          <p:nvPr>
            <p:ph type="sldNum" sz="quarter" idx="12"/>
          </p:nvPr>
        </p:nvSpPr>
        <p:spPr/>
        <p:txBody>
          <a:bodyPr/>
          <a:lstStyle/>
          <a:p>
            <a:pPr>
              <a:defRPr/>
            </a:pPr>
            <a:fld id="{8296A772-E41C-4219-8AAE-426D18EE8AF3}" type="slidenum">
              <a:rPr lang="nl-NL" smtClean="0"/>
              <a:pPr>
                <a:defRPr/>
              </a:pPr>
              <a:t>‹nr.›</a:t>
            </a:fld>
            <a:endParaRPr lang="nl-NL"/>
          </a:p>
        </p:txBody>
      </p:sp>
    </p:spTree>
    <p:extLst>
      <p:ext uri="{BB962C8B-B14F-4D97-AF65-F5344CB8AC3E}">
        <p14:creationId xmlns:p14="http://schemas.microsoft.com/office/powerpoint/2010/main" val="7293526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pPr>
              <a:defRPr/>
            </a:pPr>
            <a:fld id="{F7B9BABC-4470-4F8C-839C-04390D305303}" type="datetimeFigureOut">
              <a:rPr lang="nl-NL" smtClean="0"/>
              <a:pPr>
                <a:defRPr/>
              </a:pPr>
              <a:t>18-04-2025</a:t>
            </a:fld>
            <a:endParaRPr lang="nl-NL"/>
          </a:p>
        </p:txBody>
      </p:sp>
      <p:sp>
        <p:nvSpPr>
          <p:cNvPr id="4" name="Footer Placeholder 3"/>
          <p:cNvSpPr>
            <a:spLocks noGrp="1"/>
          </p:cNvSpPr>
          <p:nvPr>
            <p:ph type="ftr" sz="quarter" idx="11"/>
          </p:nvPr>
        </p:nvSpPr>
        <p:spPr/>
        <p:txBody>
          <a:bodyPr/>
          <a:lstStyle/>
          <a:p>
            <a:pPr>
              <a:defRPr/>
            </a:pPr>
            <a:endParaRPr lang="nl-NL"/>
          </a:p>
        </p:txBody>
      </p:sp>
      <p:sp>
        <p:nvSpPr>
          <p:cNvPr id="5" name="Slide Number Placeholder 4"/>
          <p:cNvSpPr>
            <a:spLocks noGrp="1"/>
          </p:cNvSpPr>
          <p:nvPr>
            <p:ph type="sldNum" sz="quarter" idx="12"/>
          </p:nvPr>
        </p:nvSpPr>
        <p:spPr/>
        <p:txBody>
          <a:bodyPr/>
          <a:lstStyle/>
          <a:p>
            <a:pPr>
              <a:defRPr/>
            </a:pPr>
            <a:fld id="{ED1AF834-772E-4D01-B58E-3E2715C4D6BD}" type="slidenum">
              <a:rPr lang="nl-NL" smtClean="0"/>
              <a:pPr>
                <a:defRPr/>
              </a:pPr>
              <a:t>‹nr.›</a:t>
            </a:fld>
            <a:endParaRPr lang="nl-NL"/>
          </a:p>
        </p:txBody>
      </p:sp>
    </p:spTree>
    <p:extLst>
      <p:ext uri="{BB962C8B-B14F-4D97-AF65-F5344CB8AC3E}">
        <p14:creationId xmlns:p14="http://schemas.microsoft.com/office/powerpoint/2010/main" val="30725873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43D00C0-7813-4569-AA57-7A39F4CABE5A}" type="datetimeFigureOut">
              <a:rPr lang="nl-NL" smtClean="0"/>
              <a:pPr>
                <a:defRPr/>
              </a:pPr>
              <a:t>18-04-2025</a:t>
            </a:fld>
            <a:endParaRPr lang="nl-NL"/>
          </a:p>
        </p:txBody>
      </p:sp>
      <p:sp>
        <p:nvSpPr>
          <p:cNvPr id="3" name="Footer Placeholder 2"/>
          <p:cNvSpPr>
            <a:spLocks noGrp="1"/>
          </p:cNvSpPr>
          <p:nvPr>
            <p:ph type="ftr" sz="quarter" idx="11"/>
          </p:nvPr>
        </p:nvSpPr>
        <p:spPr/>
        <p:txBody>
          <a:bodyPr/>
          <a:lstStyle/>
          <a:p>
            <a:pPr>
              <a:defRPr/>
            </a:pPr>
            <a:endParaRPr lang="nl-NL"/>
          </a:p>
        </p:txBody>
      </p:sp>
      <p:sp>
        <p:nvSpPr>
          <p:cNvPr id="4" name="Slide Number Placeholder 3"/>
          <p:cNvSpPr>
            <a:spLocks noGrp="1"/>
          </p:cNvSpPr>
          <p:nvPr>
            <p:ph type="sldNum" sz="quarter" idx="12"/>
          </p:nvPr>
        </p:nvSpPr>
        <p:spPr/>
        <p:txBody>
          <a:bodyPr/>
          <a:lstStyle/>
          <a:p>
            <a:pPr>
              <a:defRPr/>
            </a:pPr>
            <a:fld id="{B42F1870-E310-4215-81DE-0CAA13FB53C2}" type="slidenum">
              <a:rPr lang="nl-NL" smtClean="0"/>
              <a:pPr>
                <a:defRPr/>
              </a:pPr>
              <a:t>‹nr.›</a:t>
            </a:fld>
            <a:endParaRPr lang="nl-NL"/>
          </a:p>
        </p:txBody>
      </p:sp>
    </p:spTree>
    <p:extLst>
      <p:ext uri="{BB962C8B-B14F-4D97-AF65-F5344CB8AC3E}">
        <p14:creationId xmlns:p14="http://schemas.microsoft.com/office/powerpoint/2010/main" val="17465112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pPr>
              <a:defRPr/>
            </a:pPr>
            <a:fld id="{B6E03099-E70E-4562-971C-218A12EC5E86}" type="datetimeFigureOut">
              <a:rPr lang="nl-NL" smtClean="0"/>
              <a:pPr>
                <a:defRPr/>
              </a:pPr>
              <a:t>18-04-2025</a:t>
            </a:fld>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pPr>
              <a:defRPr/>
            </a:pPr>
            <a:fld id="{5DB2F5BF-AEA5-412F-80DF-EF9B68C265E5}" type="slidenum">
              <a:rPr lang="nl-NL" smtClean="0"/>
              <a:pPr>
                <a:defRPr/>
              </a:pPr>
              <a:t>‹nr.›</a:t>
            </a:fld>
            <a:endParaRPr lang="nl-NL"/>
          </a:p>
        </p:txBody>
      </p:sp>
    </p:spTree>
    <p:extLst>
      <p:ext uri="{BB962C8B-B14F-4D97-AF65-F5344CB8AC3E}">
        <p14:creationId xmlns:p14="http://schemas.microsoft.com/office/powerpoint/2010/main" val="31370944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pPr>
              <a:defRPr/>
            </a:pPr>
            <a:fld id="{D5D386D8-0D34-4F08-BF5E-7FBB009E4848}" type="datetimeFigureOut">
              <a:rPr lang="nl-NL" smtClean="0"/>
              <a:pPr>
                <a:defRPr/>
              </a:pPr>
              <a:t>18-04-2025</a:t>
            </a:fld>
            <a:endParaRPr lang="nl-NL"/>
          </a:p>
        </p:txBody>
      </p:sp>
      <p:sp>
        <p:nvSpPr>
          <p:cNvPr id="6" name="Footer Placeholder 5"/>
          <p:cNvSpPr>
            <a:spLocks noGrp="1"/>
          </p:cNvSpPr>
          <p:nvPr>
            <p:ph type="ftr" sz="quarter" idx="11"/>
          </p:nvPr>
        </p:nvSpPr>
        <p:spPr/>
        <p:txBody>
          <a:bodyPr/>
          <a:lstStyle/>
          <a:p>
            <a:pPr>
              <a:defRPr/>
            </a:pPr>
            <a:endParaRPr lang="nl-NL"/>
          </a:p>
        </p:txBody>
      </p:sp>
      <p:sp>
        <p:nvSpPr>
          <p:cNvPr id="7" name="Slide Number Placeholder 6"/>
          <p:cNvSpPr>
            <a:spLocks noGrp="1"/>
          </p:cNvSpPr>
          <p:nvPr>
            <p:ph type="sldNum" sz="quarter" idx="12"/>
          </p:nvPr>
        </p:nvSpPr>
        <p:spPr/>
        <p:txBody>
          <a:bodyPr/>
          <a:lstStyle/>
          <a:p>
            <a:pPr>
              <a:defRPr/>
            </a:pPr>
            <a:fld id="{8D3E7DE5-1559-44F1-951C-87F3073C73C8}" type="slidenum">
              <a:rPr lang="nl-NL" smtClean="0"/>
              <a:pPr>
                <a:defRPr/>
              </a:pPr>
              <a:t>‹nr.›</a:t>
            </a:fld>
            <a:endParaRPr lang="nl-NL"/>
          </a:p>
        </p:txBody>
      </p:sp>
    </p:spTree>
    <p:extLst>
      <p:ext uri="{BB962C8B-B14F-4D97-AF65-F5344CB8AC3E}">
        <p14:creationId xmlns:p14="http://schemas.microsoft.com/office/powerpoint/2010/main" val="23037306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pPr>
              <a:defRPr/>
            </a:pPr>
            <a:fld id="{5EFD0E4F-5D83-47B8-9F50-282B0B9CA14B}" type="datetimeFigureOut">
              <a:rPr lang="nl-NL" smtClean="0"/>
              <a:pPr>
                <a:defRPr/>
              </a:pPr>
              <a:t>18-04-2025</a:t>
            </a:fld>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pPr>
              <a:defRPr/>
            </a:pPr>
            <a:fld id="{9802458C-15E3-475B-BE88-D0060E2BD21F}" type="slidenum">
              <a:rPr lang="nl-NL" smtClean="0"/>
              <a:pPr>
                <a:defRPr/>
              </a:pPr>
              <a:t>‹nr.›</a:t>
            </a:fld>
            <a:endParaRPr lang="nl-NL"/>
          </a:p>
        </p:txBody>
      </p:sp>
    </p:spTree>
    <p:extLst>
      <p:ext uri="{BB962C8B-B14F-4D97-AF65-F5344CB8AC3E}">
        <p14:creationId xmlns:p14="http://schemas.microsoft.com/office/powerpoint/2010/main" val="339542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4"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4"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76"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76"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2410205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pPr>
              <a:defRPr/>
            </a:pPr>
            <a:fld id="{32A3AB54-6000-43C1-BDAD-19BDEC40A0BF}" type="datetimeFigureOut">
              <a:rPr lang="nl-NL" smtClean="0"/>
              <a:pPr>
                <a:defRPr/>
              </a:pPr>
              <a:t>18-04-2025</a:t>
            </a:fld>
            <a:endParaRPr lang="nl-NL"/>
          </a:p>
        </p:txBody>
      </p:sp>
      <p:sp>
        <p:nvSpPr>
          <p:cNvPr id="5" name="Footer Placeholder 4"/>
          <p:cNvSpPr>
            <a:spLocks noGrp="1"/>
          </p:cNvSpPr>
          <p:nvPr>
            <p:ph type="ftr" sz="quarter" idx="11"/>
          </p:nvPr>
        </p:nvSpPr>
        <p:spPr/>
        <p:txBody>
          <a:bodyPr/>
          <a:lstStyle/>
          <a:p>
            <a:pPr>
              <a:defRPr/>
            </a:pPr>
            <a:endParaRPr lang="nl-NL"/>
          </a:p>
        </p:txBody>
      </p:sp>
      <p:sp>
        <p:nvSpPr>
          <p:cNvPr id="6" name="Slide Number Placeholder 5"/>
          <p:cNvSpPr>
            <a:spLocks noGrp="1"/>
          </p:cNvSpPr>
          <p:nvPr>
            <p:ph type="sldNum" sz="quarter" idx="12"/>
          </p:nvPr>
        </p:nvSpPr>
        <p:spPr/>
        <p:txBody>
          <a:bodyPr/>
          <a:lstStyle/>
          <a:p>
            <a:pPr>
              <a:defRPr/>
            </a:pPr>
            <a:fld id="{BAA41DA6-391D-41B4-AF1A-743CA8324865}" type="slidenum">
              <a:rPr lang="nl-NL" smtClean="0"/>
              <a:pPr>
                <a:defRPr/>
              </a:pPr>
              <a:t>‹nr.›</a:t>
            </a:fld>
            <a:endParaRPr lang="nl-NL"/>
          </a:p>
        </p:txBody>
      </p:sp>
    </p:spTree>
    <p:extLst>
      <p:ext uri="{BB962C8B-B14F-4D97-AF65-F5344CB8AC3E}">
        <p14:creationId xmlns:p14="http://schemas.microsoft.com/office/powerpoint/2010/main" val="34103269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7516401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27933416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318210852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D1601321-71A6-43E1-AE13-42867C4607C3}" type="datetimeFigureOut">
              <a:rPr lang="nl-NL" smtClean="0"/>
              <a:t>18-04-2025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9303126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D1601321-71A6-43E1-AE13-42867C4607C3}" type="datetimeFigureOut">
              <a:rPr lang="nl-NL" smtClean="0"/>
              <a:t>18-04-2025</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6613818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D1601321-71A6-43E1-AE13-42867C4607C3}" type="datetimeFigureOut">
              <a:rPr lang="nl-NL" smtClean="0"/>
              <a:t>18-04-2025</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659969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1601321-71A6-43E1-AE13-42867C4607C3}" type="datetimeFigureOut">
              <a:rPr lang="nl-NL" smtClean="0"/>
              <a:t>18-04-2025</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4536895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D1601321-71A6-43E1-AE13-42867C4607C3}" type="datetimeFigureOut">
              <a:rPr lang="nl-NL" smtClean="0"/>
              <a:t>18-04-2025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3347747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D1601321-71A6-43E1-AE13-42867C4607C3}" type="datetimeFigureOut">
              <a:rPr lang="nl-NL" smtClean="0"/>
              <a:t>18-04-2025</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2860285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Tree>
    <p:extLst>
      <p:ext uri="{BB962C8B-B14F-4D97-AF65-F5344CB8AC3E}">
        <p14:creationId xmlns:p14="http://schemas.microsoft.com/office/powerpoint/2010/main" val="14817941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18466379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ADFD081-715C-40C3-9BF2-9140FFF2E7C0}" type="slidenum">
              <a:rPr lang="nl-NL" smtClean="0"/>
              <a:t>‹nr.›</a:t>
            </a:fld>
            <a:endParaRPr lang="nl-NL"/>
          </a:p>
        </p:txBody>
      </p:sp>
    </p:spTree>
    <p:extLst>
      <p:ext uri="{BB962C8B-B14F-4D97-AF65-F5344CB8AC3E}">
        <p14:creationId xmlns:p14="http://schemas.microsoft.com/office/powerpoint/2010/main" val="27121083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el en object" type="obj">
  <p:cSld name="Titel en 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34520842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ekop" type="secHead">
  <p:cSld name="Sectiekop">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17484561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Inhoud met bijschrift" type="objTx">
  <p:cSld name="Inhoud met bijschrif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3405089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el en verticale tekst" type="vertTx">
  <p:cSld name="Titel en verticale teks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45304979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Verticale titel en tekst" type="vertTitleAndTx">
  <p:cSld name="Verticale titel en teks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23063046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Vergelijking" type="twoTxTwoObj">
  <p:cSld name="Vergelijking">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3979424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Titel en object">
    <p:spTree>
      <p:nvGrpSpPr>
        <p:cNvPr id="1" name=""/>
        <p:cNvGrpSpPr/>
        <p:nvPr/>
      </p:nvGrpSpPr>
      <p:grpSpPr>
        <a:xfrm>
          <a:off x="0" y="0"/>
          <a:ext cx="0" cy="0"/>
          <a:chOff x="0" y="0"/>
          <a:chExt cx="0" cy="0"/>
        </a:xfrm>
      </p:grpSpPr>
      <p:sp>
        <p:nvSpPr>
          <p:cNvPr id="6" name="Titel 1"/>
          <p:cNvSpPr>
            <a:spLocks noGrp="1"/>
          </p:cNvSpPr>
          <p:nvPr>
            <p:ph type="ctrTitle"/>
          </p:nvPr>
        </p:nvSpPr>
        <p:spPr>
          <a:xfrm>
            <a:off x="1320800" y="762000"/>
            <a:ext cx="9042400" cy="914400"/>
          </a:xfrm>
          <a:prstGeom prst="rect">
            <a:avLst/>
          </a:prstGeom>
        </p:spPr>
        <p:txBody>
          <a:bodyPr/>
          <a:lstStyle/>
          <a:p>
            <a:r>
              <a:rPr lang="nl-NL" dirty="0"/>
              <a:t>Titelstijl van model bewerken</a:t>
            </a:r>
          </a:p>
        </p:txBody>
      </p:sp>
      <p:sp>
        <p:nvSpPr>
          <p:cNvPr id="3" name="Tijdelijke aanduiding voor inhoud 2"/>
          <p:cNvSpPr>
            <a:spLocks noGrp="1"/>
          </p:cNvSpPr>
          <p:nvPr>
            <p:ph idx="1"/>
          </p:nvPr>
        </p:nvSpPr>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0213153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eldia" type="title">
  <p:cSld name="Titeldia">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654379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48917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nhoud van twee" type="twoObj">
  <p:cSld name="Inhoud van twee">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176789893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Leeg" type="blank">
  <p:cSld name="Leeg">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401459677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el, tekst en 2 inhoudselementen">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ekst 2"/>
          <p:cNvSpPr>
            <a:spLocks noGrp="1"/>
          </p:cNvSpPr>
          <p:nvPr>
            <p:ph type="body" sz="half" idx="1"/>
          </p:nvPr>
        </p:nvSpPr>
        <p:spPr>
          <a:xfrm>
            <a:off x="609600" y="1600201"/>
            <a:ext cx="5384800" cy="4525963"/>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0"/>
            <a:ext cx="5384800" cy="2185988"/>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89"/>
            <a:ext cx="5384800" cy="2187575"/>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81315924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Titel en opsomming">
    <p:spTree>
      <p:nvGrpSpPr>
        <p:cNvPr id="1" name=""/>
        <p:cNvGrpSpPr/>
        <p:nvPr/>
      </p:nvGrpSpPr>
      <p:grpSpPr>
        <a:xfrm>
          <a:off x="0" y="0"/>
          <a:ext cx="0" cy="0"/>
          <a:chOff x="0" y="0"/>
          <a:chExt cx="0" cy="0"/>
        </a:xfrm>
      </p:grpSpPr>
      <p:sp>
        <p:nvSpPr>
          <p:cNvPr id="42" name="Naam dia"/>
          <p:cNvSpPr txBox="1">
            <a:spLocks noGrp="1"/>
          </p:cNvSpPr>
          <p:nvPr>
            <p:ph type="title" hasCustomPrompt="1"/>
          </p:nvPr>
        </p:nvSpPr>
        <p:spPr>
          <a:prstGeom prst="rect">
            <a:avLst/>
          </a:prstGeom>
        </p:spPr>
        <p:txBody>
          <a:bodyPr/>
          <a:lstStyle/>
          <a:p>
            <a:r>
              <a:t>Naam dia</a:t>
            </a:r>
          </a:p>
        </p:txBody>
      </p:sp>
      <p:sp>
        <p:nvSpPr>
          <p:cNvPr id="43" name="Ondertitel dia"/>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spcBef>
                <a:spcPts val="0"/>
              </a:spcBef>
              <a:buSzTx/>
              <a:buNone/>
              <a:defRPr sz="2750" b="1"/>
            </a:lvl1pPr>
          </a:lstStyle>
          <a:p>
            <a:r>
              <a:t>Ondertitel dia</a:t>
            </a:r>
          </a:p>
        </p:txBody>
      </p:sp>
      <p:sp>
        <p:nvSpPr>
          <p:cNvPr id="44" name="Hoofdtekst - niveau één…"/>
          <p:cNvSpPr txBox="1">
            <a:spLocks noGrp="1"/>
          </p:cNvSpPr>
          <p:nvPr>
            <p:ph type="body" idx="1" hasCustomPrompt="1"/>
          </p:nvPr>
        </p:nvSpPr>
        <p:spPr>
          <a:prstGeom prst="rect">
            <a:avLst/>
          </a:prstGeom>
        </p:spPr>
        <p:txBody>
          <a:bodyPr/>
          <a:lstStyle/>
          <a:p>
            <a:r>
              <a:t>Dia-opsommingstekst</a:t>
            </a:r>
          </a:p>
          <a:p>
            <a:pPr lvl="1"/>
            <a:endParaRPr/>
          </a:p>
          <a:p>
            <a:pPr lvl="2"/>
            <a:endParaRPr/>
          </a:p>
          <a:p>
            <a:pPr lvl="3"/>
            <a:endParaRPr/>
          </a:p>
          <a:p>
            <a:pPr lvl="4"/>
            <a:endParaRPr/>
          </a:p>
        </p:txBody>
      </p:sp>
      <p:sp>
        <p:nvSpPr>
          <p:cNvPr id="45"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177544682"/>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ekst dia 5">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AB5980BD-A0C7-4C71-A962-05DB673FBFB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00155" y="5778000"/>
            <a:ext cx="1331845" cy="720000"/>
          </a:xfrm>
          <a:prstGeom prst="rect">
            <a:avLst/>
          </a:prstGeom>
        </p:spPr>
      </p:pic>
      <p:pic>
        <p:nvPicPr>
          <p:cNvPr id="3" name="Afbeelding 2">
            <a:extLst>
              <a:ext uri="{FF2B5EF4-FFF2-40B4-BE49-F238E27FC236}">
                <a16:creationId xmlns:a16="http://schemas.microsoft.com/office/drawing/2014/main" id="{3287E924-1180-4718-A178-299BA38F90EE}"/>
              </a:ext>
            </a:extLst>
          </p:cNvPr>
          <p:cNvPicPr>
            <a:picLocks noChangeAspect="1"/>
          </p:cNvPicPr>
          <p:nvPr userDrawn="1"/>
        </p:nvPicPr>
        <p:blipFill rotWithShape="1">
          <a:blip r:embed="rId4" cstate="print">
            <a:alphaModFix amt="50000"/>
            <a:extLst>
              <a:ext uri="{28A0092B-C50C-407E-A947-70E740481C1C}">
                <a14:useLocalDpi xmlns:a14="http://schemas.microsoft.com/office/drawing/2010/main" val="0"/>
              </a:ext>
            </a:extLst>
          </a:blip>
          <a:srcRect t="-10499" r="31991" b="10499"/>
          <a:stretch/>
        </p:blipFill>
        <p:spPr>
          <a:xfrm>
            <a:off x="6096001" y="0"/>
            <a:ext cx="6096000" cy="6858000"/>
          </a:xfrm>
          <a:prstGeom prst="rect">
            <a:avLst/>
          </a:prstGeom>
        </p:spPr>
      </p:pic>
      <p:sp>
        <p:nvSpPr>
          <p:cNvPr id="9" name="Rechthoek 8">
            <a:extLst>
              <a:ext uri="{FF2B5EF4-FFF2-40B4-BE49-F238E27FC236}">
                <a16:creationId xmlns:a16="http://schemas.microsoft.com/office/drawing/2014/main" id="{B201997D-1BFB-456B-8426-5134D44CB650}"/>
              </a:ext>
            </a:extLst>
          </p:cNvPr>
          <p:cNvSpPr/>
          <p:nvPr userDrawn="1"/>
        </p:nvSpPr>
        <p:spPr>
          <a:xfrm flipH="1">
            <a:off x="6972002" y="5363999"/>
            <a:ext cx="5220000" cy="108000"/>
          </a:xfrm>
          <a:prstGeom prst="rect">
            <a:avLst/>
          </a:prstGeom>
          <a:gradFill>
            <a:gsLst>
              <a:gs pos="100000">
                <a:schemeClr val="bg1">
                  <a:alpha val="0"/>
                </a:schemeClr>
              </a:gs>
              <a:gs pos="50000">
                <a:srgbClr val="D0D01F"/>
              </a:gs>
              <a:gs pos="0">
                <a:srgbClr val="D0D01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3" name="Tijdelijke aanduiding voor tekst 4">
            <a:extLst>
              <a:ext uri="{FF2B5EF4-FFF2-40B4-BE49-F238E27FC236}">
                <a16:creationId xmlns:a16="http://schemas.microsoft.com/office/drawing/2014/main" id="{87485244-2EB6-4AD2-81B2-575DD9A971DA}"/>
              </a:ext>
            </a:extLst>
          </p:cNvPr>
          <p:cNvSpPr>
            <a:spLocks noGrp="1"/>
          </p:cNvSpPr>
          <p:nvPr>
            <p:ph type="body" sz="quarter" idx="16" hasCustomPrompt="1"/>
          </p:nvPr>
        </p:nvSpPr>
        <p:spPr>
          <a:xfrm>
            <a:off x="360000" y="6312636"/>
            <a:ext cx="5736000" cy="184666"/>
          </a:xfrm>
          <a:prstGeom prst="rect">
            <a:avLst/>
          </a:prstGeom>
        </p:spPr>
        <p:txBody>
          <a:bodyPr lIns="0" tIns="0" rIns="0" bIns="0"/>
          <a:lstStyle>
            <a:lvl1pPr marL="0" marR="0" indent="0" algn="l" defTabSz="825500" rtl="0" eaLnBrk="1" fontAlgn="auto" latinLnBrk="0" hangingPunct="1">
              <a:lnSpc>
                <a:spcPct val="100000"/>
              </a:lnSpc>
              <a:spcBef>
                <a:spcPts val="0"/>
              </a:spcBef>
              <a:spcAft>
                <a:spcPts val="0"/>
              </a:spcAft>
              <a:buClrTx/>
              <a:buSzTx/>
              <a:buFontTx/>
              <a:buNone/>
              <a:tabLst/>
              <a:defRPr sz="1600">
                <a:solidFill>
                  <a:srgbClr val="1F4284"/>
                </a:solidFill>
                <a:latin typeface="Chivo"/>
                <a:sym typeface="Chivo"/>
              </a:defRPr>
            </a:lvl1pPr>
            <a:lvl2pPr marL="457200" indent="0">
              <a:buNone/>
              <a:defRPr/>
            </a:lvl2pPr>
            <a:lvl3pPr marL="914400" indent="0">
              <a:buNone/>
              <a:defRPr/>
            </a:lvl3pPr>
            <a:lvl4pPr marL="1371600" indent="0">
              <a:buNone/>
              <a:defRPr/>
            </a:lvl4pPr>
            <a:lvl5pPr marL="1828800" indent="0">
              <a:buNone/>
              <a:defRPr/>
            </a:lvl5pPr>
          </a:lstStyle>
          <a:p>
            <a:pPr marL="0" marR="0" lvl="0" indent="0" algn="l" defTabSz="825500" rtl="0" eaLnBrk="1" fontAlgn="auto" latinLnBrk="0" hangingPunct="1">
              <a:lnSpc>
                <a:spcPct val="100000"/>
              </a:lnSpc>
              <a:spcBef>
                <a:spcPts val="0"/>
              </a:spcBef>
              <a:spcAft>
                <a:spcPts val="0"/>
              </a:spcAft>
              <a:buClrTx/>
              <a:buSzTx/>
              <a:buFontTx/>
              <a:buNone/>
              <a:tabLst/>
              <a:defRPr sz="1600">
                <a:solidFill>
                  <a:srgbClr val="1F4284"/>
                </a:solidFill>
                <a:latin typeface="Chivo"/>
                <a:ea typeface="Chivo"/>
                <a:cs typeface="Chivo"/>
                <a:sym typeface="Chivo"/>
              </a:defRPr>
            </a:pPr>
            <a:r>
              <a:rPr kumimoji="0" lang="nl-NL" sz="1200" b="0" i="0" u="none" strike="noStrike" kern="1200" cap="none" spc="0" normalizeH="0" baseline="0" noProof="0" dirty="0">
                <a:ln>
                  <a:noFill/>
                </a:ln>
                <a:solidFill>
                  <a:srgbClr val="1F4284"/>
                </a:solidFill>
                <a:effectLst/>
                <a:uLnTx/>
                <a:uFillTx/>
                <a:latin typeface="Century Gothic" panose="020B0502020202020204" pitchFamily="34" charset="0"/>
                <a:sym typeface="Chivo"/>
              </a:rPr>
              <a:t>Vul hier de titel van de presentatie in</a:t>
            </a:r>
            <a:endParaRPr kumimoji="0" lang="nl-NL" sz="1200" b="0" i="0" u="none" strike="noStrike" kern="1200" cap="none" spc="0" normalizeH="0" baseline="0" noProof="0" dirty="0">
              <a:ln>
                <a:noFill/>
              </a:ln>
              <a:solidFill>
                <a:srgbClr val="1F4284"/>
              </a:solidFill>
              <a:effectLst/>
              <a:uLnTx/>
              <a:uFillTx/>
              <a:latin typeface="Century Gothic" panose="020B0502020202020204" pitchFamily="34" charset="0"/>
              <a:ea typeface="Chivo Light"/>
              <a:cs typeface="Chivo Light"/>
              <a:sym typeface="Chivo Light"/>
            </a:endParaRPr>
          </a:p>
        </p:txBody>
      </p:sp>
      <p:sp>
        <p:nvSpPr>
          <p:cNvPr id="15" name="Tijdelijke aanduiding voor tekst 18">
            <a:extLst>
              <a:ext uri="{FF2B5EF4-FFF2-40B4-BE49-F238E27FC236}">
                <a16:creationId xmlns:a16="http://schemas.microsoft.com/office/drawing/2014/main" id="{3C898E2A-45E4-4FF2-A51D-5582A648E10A}"/>
              </a:ext>
            </a:extLst>
          </p:cNvPr>
          <p:cNvSpPr>
            <a:spLocks noGrp="1"/>
          </p:cNvSpPr>
          <p:nvPr>
            <p:ph type="body" sz="quarter" idx="14" hasCustomPrompt="1"/>
          </p:nvPr>
        </p:nvSpPr>
        <p:spPr>
          <a:xfrm>
            <a:off x="719998" y="1678538"/>
            <a:ext cx="10752001" cy="3458035"/>
          </a:xfrm>
          <a:prstGeom prst="rect">
            <a:avLst/>
          </a:prstGeom>
        </p:spPr>
        <p:txBody>
          <a:bodyPr lIns="0" tIns="0" rIns="0" bIns="0"/>
          <a:lstStyle>
            <a:lvl1pPr marL="0" indent="0">
              <a:buClr>
                <a:srgbClr val="1F4284"/>
              </a:buClr>
              <a:buFont typeface="Arial" panose="020B0604020202020204" pitchFamily="34" charset="0"/>
              <a:buNone/>
              <a:defRPr sz="2200" b="0">
                <a:solidFill>
                  <a:srgbClr val="1F4284"/>
                </a:solidFill>
                <a:latin typeface="Century Gothic" panose="020B0502020202020204" pitchFamily="34" charset="0"/>
              </a:defRPr>
            </a:lvl1pPr>
            <a:lvl2pPr>
              <a:buClr>
                <a:srgbClr val="1F4284"/>
              </a:buClr>
              <a:defRPr>
                <a:solidFill>
                  <a:srgbClr val="1F4284"/>
                </a:solidFill>
              </a:defRPr>
            </a:lvl2pPr>
          </a:lstStyle>
          <a:p>
            <a:pPr lvl="0"/>
            <a:r>
              <a:rPr lang="nl-NL" dirty="0"/>
              <a:t>Tekst</a:t>
            </a:r>
          </a:p>
        </p:txBody>
      </p:sp>
      <p:sp>
        <p:nvSpPr>
          <p:cNvPr id="8" name="Tijdelijke aanduiding voor tekst 18">
            <a:extLst>
              <a:ext uri="{FF2B5EF4-FFF2-40B4-BE49-F238E27FC236}">
                <a16:creationId xmlns:a16="http://schemas.microsoft.com/office/drawing/2014/main" id="{98647528-A896-4E46-B2AA-4BBFF1F701C4}"/>
              </a:ext>
            </a:extLst>
          </p:cNvPr>
          <p:cNvSpPr>
            <a:spLocks noGrp="1"/>
          </p:cNvSpPr>
          <p:nvPr>
            <p:ph type="body" sz="quarter" idx="17" hasCustomPrompt="1"/>
          </p:nvPr>
        </p:nvSpPr>
        <p:spPr>
          <a:xfrm>
            <a:off x="720000" y="720000"/>
            <a:ext cx="10752002" cy="731113"/>
          </a:xfrm>
          <a:prstGeom prst="rect">
            <a:avLst/>
          </a:prstGeom>
        </p:spPr>
        <p:txBody>
          <a:bodyPr lIns="0" tIns="0" rIns="0" bIns="0"/>
          <a:lstStyle>
            <a:lvl1pPr marL="0" indent="0">
              <a:buNone/>
              <a:defRPr sz="5000" b="1">
                <a:solidFill>
                  <a:srgbClr val="1F4284"/>
                </a:solidFill>
                <a:latin typeface="Century Gothic" panose="020B0502020202020204" pitchFamily="34" charset="0"/>
              </a:defRPr>
            </a:lvl1pPr>
          </a:lstStyle>
          <a:p>
            <a:pPr lvl="0"/>
            <a:r>
              <a:rPr lang="nl-NL" dirty="0"/>
              <a:t>SLIDE TITEL</a:t>
            </a:r>
          </a:p>
        </p:txBody>
      </p:sp>
    </p:spTree>
    <p:extLst>
      <p:ext uri="{BB962C8B-B14F-4D97-AF65-F5344CB8AC3E}">
        <p14:creationId xmlns:p14="http://schemas.microsoft.com/office/powerpoint/2010/main" val="20722255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a:prstGeom prst="rect">
            <a:avLst/>
          </a:prstGeo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ondertitelstijl van het model te bewerken</a:t>
            </a:r>
          </a:p>
        </p:txBody>
      </p:sp>
    </p:spTree>
    <p:extLst>
      <p:ext uri="{BB962C8B-B14F-4D97-AF65-F5344CB8AC3E}">
        <p14:creationId xmlns:p14="http://schemas.microsoft.com/office/powerpoint/2010/main" val="35478359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el en object">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itchFamily="34" charset="0"/>
                <a:cs typeface="Arial" pitchFamily="34" charset="0"/>
              </a:defRPr>
            </a:lvl1pPr>
          </a:lstStyle>
          <a:p>
            <a:r>
              <a:rPr lang="nl-NL" dirty="0"/>
              <a:t>Klik om de stijl te bewerken</a:t>
            </a:r>
          </a:p>
        </p:txBody>
      </p:sp>
      <p:sp>
        <p:nvSpPr>
          <p:cNvPr id="3" name="Tijdelijke aanduiding voor inhoud 2"/>
          <p:cNvSpPr>
            <a:spLocks noGrp="1"/>
          </p:cNvSpPr>
          <p:nvPr>
            <p:ph idx="1"/>
          </p:nvPr>
        </p:nvSpPr>
        <p:spPr>
          <a:xfrm>
            <a:off x="609600" y="1600201"/>
            <a:ext cx="10972800" cy="4525963"/>
          </a:xfrm>
          <a:prstGeom prst="rect">
            <a:avLst/>
          </a:prstGeom>
        </p:spPr>
        <p:txBody>
          <a:bodyPr/>
          <a:lstStyle>
            <a:lvl1pPr>
              <a:defRPr sz="2800">
                <a:solidFill>
                  <a:schemeClr val="tx1"/>
                </a:solidFill>
                <a:latin typeface="Arial" panose="020B0604020202020204" pitchFamily="34" charset="0"/>
                <a:cs typeface="Arial" panose="020B0604020202020204" pitchFamily="34" charset="0"/>
              </a:defRPr>
            </a:lvl1pPr>
            <a:lvl2pPr>
              <a:defRPr sz="2800">
                <a:solidFill>
                  <a:schemeClr val="tx1"/>
                </a:solidFill>
                <a:latin typeface="Arial" panose="020B0604020202020204" pitchFamily="34" charset="0"/>
                <a:cs typeface="Arial" panose="020B0604020202020204" pitchFamily="34" charset="0"/>
              </a:defRPr>
            </a:lvl2pPr>
            <a:lvl3pPr>
              <a:defRPr sz="2800">
                <a:solidFill>
                  <a:schemeClr val="tx1"/>
                </a:solidFill>
                <a:latin typeface="Arial" panose="020B0604020202020204" pitchFamily="34" charset="0"/>
                <a:cs typeface="Arial" panose="020B0604020202020204" pitchFamily="34" charset="0"/>
              </a:defRPr>
            </a:lvl3pPr>
            <a:lvl4pPr>
              <a:defRPr sz="2800">
                <a:solidFill>
                  <a:schemeClr val="tx1"/>
                </a:solidFill>
                <a:latin typeface="Arial" panose="020B0604020202020204" pitchFamily="34" charset="0"/>
                <a:cs typeface="Arial" panose="020B0604020202020204" pitchFamily="34" charset="0"/>
              </a:defRPr>
            </a:lvl4pPr>
            <a:lvl5pPr>
              <a:defRPr sz="2800">
                <a:solidFill>
                  <a:schemeClr val="tx1"/>
                </a:solidFill>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86767151"/>
      </p:ext>
    </p:extLst>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70734450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90666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196886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9" y="273050"/>
            <a:ext cx="4011084"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41" y="273056"/>
            <a:ext cx="681566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9" y="1435106"/>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31008806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Tree>
    <p:extLst>
      <p:ext uri="{BB962C8B-B14F-4D97-AF65-F5344CB8AC3E}">
        <p14:creationId xmlns:p14="http://schemas.microsoft.com/office/powerpoint/2010/main" val="23541805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303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76279013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14981060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609600" y="1600201"/>
            <a:ext cx="109728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331119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39"/>
            <a:ext cx="80264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385175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TwoObj" preserve="1">
  <p:cSld name="Titel, tekst en 2 inhoudselementen">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ekst 2"/>
          <p:cNvSpPr>
            <a:spLocks noGrp="1"/>
          </p:cNvSpPr>
          <p:nvPr>
            <p:ph type="body" sz="half" idx="1"/>
          </p:nvPr>
        </p:nvSpPr>
        <p:spPr>
          <a:xfrm>
            <a:off x="609600" y="1600201"/>
            <a:ext cx="5384800" cy="4525963"/>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0"/>
            <a:ext cx="5384800" cy="2185988"/>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89"/>
            <a:ext cx="5384800" cy="2187575"/>
          </a:xfrm>
          <a:prstGeom prst="rect">
            <a:avLst/>
          </a:prstGeo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2833373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tabel 2"/>
          <p:cNvSpPr>
            <a:spLocks noGrp="1"/>
          </p:cNvSpPr>
          <p:nvPr>
            <p:ph type="tbl" idx="1"/>
          </p:nvPr>
        </p:nvSpPr>
        <p:spPr>
          <a:xfrm>
            <a:off x="609600" y="1600201"/>
            <a:ext cx="10972800" cy="4525963"/>
          </a:xfrm>
          <a:prstGeom prst="rect">
            <a:avLst/>
          </a:prstGeom>
        </p:spPr>
        <p:txBody>
          <a:bodyPr/>
          <a:lstStyle/>
          <a:p>
            <a:pPr lvl="0"/>
            <a:endParaRPr lang="nl-NL" noProof="0"/>
          </a:p>
        </p:txBody>
      </p:sp>
    </p:spTree>
    <p:extLst>
      <p:ext uri="{BB962C8B-B14F-4D97-AF65-F5344CB8AC3E}">
        <p14:creationId xmlns:p14="http://schemas.microsoft.com/office/powerpoint/2010/main" val="16546677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6"/>
            <a:ext cx="10363200" cy="1470025"/>
          </a:xfrm>
          <a:prstGeom prst="rect">
            <a:avLst/>
          </a:prstGeom>
        </p:spPr>
        <p:txBody>
          <a:bodyPr/>
          <a:lstStyle/>
          <a:p>
            <a:r>
              <a:rPr lang="nl-NL"/>
              <a:t>Klik om de stijl te bewerken</a:t>
            </a:r>
          </a:p>
        </p:txBody>
      </p:sp>
      <p:sp>
        <p:nvSpPr>
          <p:cNvPr id="3" name="Ondertitel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a:t>Klik om de ondertitelstijl van het model te bewerken</a:t>
            </a:r>
          </a:p>
        </p:txBody>
      </p:sp>
    </p:spTree>
    <p:extLst>
      <p:ext uri="{BB962C8B-B14F-4D97-AF65-F5344CB8AC3E}">
        <p14:creationId xmlns:p14="http://schemas.microsoft.com/office/powerpoint/2010/main" val="190805935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el en object">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inhoud 2"/>
          <p:cNvSpPr>
            <a:spLocks noGrp="1"/>
          </p:cNvSpPr>
          <p:nvPr>
            <p:ph idx="1"/>
          </p:nvPr>
        </p:nvSpPr>
        <p:spPr>
          <a:xfrm>
            <a:off x="609600" y="1600201"/>
            <a:ext cx="10972800" cy="4525963"/>
          </a:xfrm>
          <a:prstGeom prst="rect">
            <a:avLst/>
          </a:prstGeom>
        </p:spPr>
        <p:txBody>
          <a:bodyPr/>
          <a:lstStyle>
            <a:lvl1pPr>
              <a:defRPr sz="28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800">
                <a:latin typeface="Arial" panose="020B0604020202020204" pitchFamily="34" charset="0"/>
                <a:cs typeface="Arial" panose="020B0604020202020204" pitchFamily="34" charset="0"/>
              </a:defRPr>
            </a:lvl3pPr>
            <a:lvl4pPr>
              <a:defRPr sz="2800">
                <a:latin typeface="Arial" panose="020B0604020202020204" pitchFamily="34" charset="0"/>
                <a:cs typeface="Arial" panose="020B0604020202020204" pitchFamily="34" charset="0"/>
              </a:defRPr>
            </a:lvl4pPr>
            <a:lvl5pPr>
              <a:defRPr sz="2800">
                <a:latin typeface="Arial" panose="020B0604020202020204" pitchFamily="34" charset="0"/>
                <a:cs typeface="Arial" panose="020B0604020202020204"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70916490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1"/>
            <a:ext cx="73152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9"/>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189437444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nl-NL"/>
              <a:t>Klik om de stijl te bewerken</a:t>
            </a:r>
          </a:p>
        </p:txBody>
      </p:sp>
      <p:sp>
        <p:nvSpPr>
          <p:cNvPr id="3" name="Tijdelijke aanduiding voor tekst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 om de modelstijlen te bewerken</a:t>
            </a:r>
          </a:p>
        </p:txBody>
      </p:sp>
    </p:spTree>
    <p:extLst>
      <p:ext uri="{BB962C8B-B14F-4D97-AF65-F5344CB8AC3E}">
        <p14:creationId xmlns:p14="http://schemas.microsoft.com/office/powerpoint/2010/main" val="7816096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inhoud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12235155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a:lvl1pPr>
          </a:lstStyle>
          <a:p>
            <a:r>
              <a:rPr lang="nl-NL"/>
              <a:t>Klik om de stijl te bewerken</a:t>
            </a:r>
          </a:p>
        </p:txBody>
      </p:sp>
      <p:sp>
        <p:nvSpPr>
          <p:cNvPr id="3" name="Tijdelijke aanduiding voor tekst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2444607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Tree>
    <p:extLst>
      <p:ext uri="{BB962C8B-B14F-4D97-AF65-F5344CB8AC3E}">
        <p14:creationId xmlns:p14="http://schemas.microsoft.com/office/powerpoint/2010/main" val="146017012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Leeg">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7667132"/>
      </p:ext>
    </p:extLst>
  </p:cSld>
  <p:clrMapOvr>
    <a:overrideClrMapping bg1="lt1" tx1="dk1" bg2="lt2" tx2="dk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1" y="273050"/>
            <a:ext cx="4011084" cy="1162050"/>
          </a:xfrm>
          <a:prstGeom prst="rect">
            <a:avLst/>
          </a:prstGeom>
        </p:spPr>
        <p:txBody>
          <a:bodyPr anchor="b"/>
          <a:lstStyle>
            <a:lvl1pPr algn="l">
              <a:defRPr sz="2000" b="1"/>
            </a:lvl1pPr>
          </a:lstStyle>
          <a:p>
            <a:r>
              <a:rPr lang="nl-NL"/>
              <a:t>Klik om de stijl te bewerken</a:t>
            </a:r>
          </a:p>
        </p:txBody>
      </p:sp>
      <p:sp>
        <p:nvSpPr>
          <p:cNvPr id="3" name="Tijdelijke aanduiding voor inhoud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25615177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717" y="4800600"/>
            <a:ext cx="7315200" cy="566738"/>
          </a:xfrm>
          <a:prstGeom prst="rect">
            <a:avLst/>
          </a:prstGeom>
        </p:spPr>
        <p:txBody>
          <a:bodyPr anchor="b"/>
          <a:lstStyle>
            <a:lvl1pPr algn="l">
              <a:defRPr sz="2000" b="1"/>
            </a:lvl1pPr>
          </a:lstStyle>
          <a:p>
            <a:r>
              <a:rPr lang="nl-NL"/>
              <a:t>Klik om de stijl te bewerken</a:t>
            </a:r>
          </a:p>
        </p:txBody>
      </p:sp>
      <p:sp>
        <p:nvSpPr>
          <p:cNvPr id="3" name="Tijdelijke aanduiding voor afbeelding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 om de modelstijlen te bewerken</a:t>
            </a:r>
          </a:p>
        </p:txBody>
      </p:sp>
    </p:spTree>
    <p:extLst>
      <p:ext uri="{BB962C8B-B14F-4D97-AF65-F5344CB8AC3E}">
        <p14:creationId xmlns:p14="http://schemas.microsoft.com/office/powerpoint/2010/main" val="339557584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nl-NL"/>
              <a:t>Klik om de stijl te bewerken</a:t>
            </a:r>
          </a:p>
        </p:txBody>
      </p:sp>
      <p:sp>
        <p:nvSpPr>
          <p:cNvPr id="3" name="Tijdelijke aanduiding voor verticale tekst 2"/>
          <p:cNvSpPr>
            <a:spLocks noGrp="1"/>
          </p:cNvSpPr>
          <p:nvPr>
            <p:ph type="body" orient="vert" idx="1"/>
          </p:nvPr>
        </p:nvSpPr>
        <p:spPr>
          <a:xfrm>
            <a:off x="609600" y="1600201"/>
            <a:ext cx="10972800" cy="4525963"/>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5093159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839200" y="274639"/>
            <a:ext cx="2743200" cy="5851525"/>
          </a:xfrm>
          <a:prstGeom prst="rect">
            <a:avLst/>
          </a:prstGeo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609600" y="274639"/>
            <a:ext cx="8026400" cy="5851525"/>
          </a:xfrm>
          <a:prstGeom prst="rect">
            <a:avLst/>
          </a:prstGeo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380411928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xAndTwoObj" preserve="1">
  <p:cSld name="Titel, tekst en 2 inhoudselementen">
    <p:bg>
      <p:bgPr>
        <a:solidFill>
          <a:schemeClr val="bg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lvl1pPr>
              <a:defRPr sz="4000">
                <a:solidFill>
                  <a:srgbClr val="00529E"/>
                </a:solidFill>
                <a:latin typeface="Arial" panose="020B0604020202020204" pitchFamily="34" charset="0"/>
                <a:cs typeface="Arial" panose="020B0604020202020204" pitchFamily="34" charset="0"/>
              </a:defRPr>
            </a:lvl1pPr>
          </a:lstStyle>
          <a:p>
            <a:r>
              <a:rPr lang="nl-NL"/>
              <a:t>Klik om de stijl te bewerken</a:t>
            </a:r>
          </a:p>
        </p:txBody>
      </p:sp>
      <p:sp>
        <p:nvSpPr>
          <p:cNvPr id="3" name="Tijdelijke aanduiding voor tekst 2"/>
          <p:cNvSpPr>
            <a:spLocks noGrp="1"/>
          </p:cNvSpPr>
          <p:nvPr>
            <p:ph type="body" sz="half" idx="1"/>
          </p:nvPr>
        </p:nvSpPr>
        <p:spPr>
          <a:xfrm>
            <a:off x="609600" y="1600201"/>
            <a:ext cx="5384800" cy="4525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quarter" idx="2"/>
          </p:nvPr>
        </p:nvSpPr>
        <p:spPr>
          <a:xfrm>
            <a:off x="6197600" y="1600200"/>
            <a:ext cx="5384800" cy="2185988"/>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inhoud 4"/>
          <p:cNvSpPr>
            <a:spLocks noGrp="1"/>
          </p:cNvSpPr>
          <p:nvPr>
            <p:ph sz="quarter" idx="3"/>
          </p:nvPr>
        </p:nvSpPr>
        <p:spPr>
          <a:xfrm>
            <a:off x="6197600" y="3938589"/>
            <a:ext cx="5384800" cy="2187575"/>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192349655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2" Type="http://schemas.openxmlformats.org/officeDocument/2006/relationships/slideLayout" Target="../slideLayouts/slideLayout89.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8784" r:id="rId1"/>
    <p:sldLayoutId id="2147488785" r:id="rId2"/>
    <p:sldLayoutId id="2147488786" r:id="rId3"/>
    <p:sldLayoutId id="2147488787" r:id="rId4"/>
    <p:sldLayoutId id="2147488788" r:id="rId5"/>
    <p:sldLayoutId id="2147488789" r:id="rId6"/>
    <p:sldLayoutId id="2147488790" r:id="rId7"/>
    <p:sldLayoutId id="2147488791" r:id="rId8"/>
    <p:sldLayoutId id="2147488792" r:id="rId9"/>
    <p:sldLayoutId id="2147488793" r:id="rId10"/>
    <p:sldLayoutId id="2147488794" r:id="rId11"/>
    <p:sldLayoutId id="2147488795" r:id="rId12"/>
    <p:sldLayoutId id="2147488796"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004A"/>
            </a:gs>
          </a:gsLst>
          <a:path path="rect">
            <a:fillToRect r="100000" b="100000"/>
          </a:path>
        </a:gra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8797" r:id="rId1"/>
    <p:sldLayoutId id="2147488840" r:id="rId2"/>
    <p:sldLayoutId id="2147488798" r:id="rId3"/>
    <p:sldLayoutId id="2147488799" r:id="rId4"/>
    <p:sldLayoutId id="2147488800" r:id="rId5"/>
    <p:sldLayoutId id="2147488801" r:id="rId6"/>
    <p:sldLayoutId id="2147488802" r:id="rId7"/>
    <p:sldLayoutId id="2147488803" r:id="rId8"/>
    <p:sldLayoutId id="2147488804" r:id="rId9"/>
    <p:sldLayoutId id="2147488805" r:id="rId10"/>
    <p:sldLayoutId id="2147488806" r:id="rId11"/>
    <p:sldLayoutId id="2147488807" r:id="rId12"/>
    <p:sldLayoutId id="2147488808"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004A"/>
            </a:gs>
          </a:gsLst>
          <a:path path="rect">
            <a:fillToRect r="100000" b="100000"/>
          </a:path>
        </a:gra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8809" r:id="rId1"/>
    <p:sldLayoutId id="2147488841" r:id="rId2"/>
    <p:sldLayoutId id="2147488810" r:id="rId3"/>
    <p:sldLayoutId id="2147488811" r:id="rId4"/>
    <p:sldLayoutId id="2147488812" r:id="rId5"/>
    <p:sldLayoutId id="2147488813" r:id="rId6"/>
    <p:sldLayoutId id="2147488842" r:id="rId7"/>
    <p:sldLayoutId id="2147488814" r:id="rId8"/>
    <p:sldLayoutId id="2147488815" r:id="rId9"/>
    <p:sldLayoutId id="2147488816" r:id="rId10"/>
    <p:sldLayoutId id="2147488817" r:id="rId11"/>
    <p:sldLayoutId id="2147488843" r:id="rId12"/>
    <p:sldLayoutId id="2147488844"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4/18/25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‹nr.›</a:t>
            </a:fld>
            <a:endParaRPr lang="en-US" dirty="0"/>
          </a:p>
        </p:txBody>
      </p:sp>
    </p:spTree>
    <p:extLst>
      <p:ext uri="{BB962C8B-B14F-4D97-AF65-F5344CB8AC3E}">
        <p14:creationId xmlns:p14="http://schemas.microsoft.com/office/powerpoint/2010/main" val="316978212"/>
      </p:ext>
    </p:extLst>
  </p:cSld>
  <p:clrMap bg1="lt1" tx1="dk1" bg2="lt2" tx2="dk2" accent1="accent1" accent2="accent2" accent3="accent3" accent4="accent4" accent5="accent5" accent6="accent6" hlink="hlink" folHlink="folHlink"/>
  <p:sldLayoutIdLst>
    <p:sldLayoutId id="2147488858" r:id="rId1"/>
    <p:sldLayoutId id="2147488859" r:id="rId2"/>
    <p:sldLayoutId id="2147488860" r:id="rId3"/>
    <p:sldLayoutId id="2147488861" r:id="rId4"/>
    <p:sldLayoutId id="2147488862" r:id="rId5"/>
    <p:sldLayoutId id="2147488863" r:id="rId6"/>
    <p:sldLayoutId id="2147488864" r:id="rId7"/>
    <p:sldLayoutId id="2147488865" r:id="rId8"/>
    <p:sldLayoutId id="2147488866" r:id="rId9"/>
    <p:sldLayoutId id="2147488867" r:id="rId10"/>
    <p:sldLayoutId id="214748886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601321-71A6-43E1-AE13-42867C4607C3}" type="datetimeFigureOut">
              <a:rPr lang="nl-NL" smtClean="0"/>
              <a:t>18-04-2025</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DFD081-715C-40C3-9BF2-9140FFF2E7C0}" type="slidenum">
              <a:rPr lang="nl-NL" smtClean="0"/>
              <a:t>‹nr.›</a:t>
            </a:fld>
            <a:endParaRPr lang="nl-NL"/>
          </a:p>
        </p:txBody>
      </p:sp>
    </p:spTree>
    <p:extLst>
      <p:ext uri="{BB962C8B-B14F-4D97-AF65-F5344CB8AC3E}">
        <p14:creationId xmlns:p14="http://schemas.microsoft.com/office/powerpoint/2010/main" val="3780982143"/>
      </p:ext>
    </p:extLst>
  </p:cSld>
  <p:clrMap bg1="lt1" tx1="dk1" bg2="lt2" tx2="dk2" accent1="accent1" accent2="accent2" accent3="accent3" accent4="accent4" accent5="accent5" accent6="accent6" hlink="hlink" folHlink="folHlink"/>
  <p:sldLayoutIdLst>
    <p:sldLayoutId id="2147488870" r:id="rId1"/>
    <p:sldLayoutId id="2147488871" r:id="rId2"/>
    <p:sldLayoutId id="2147488872" r:id="rId3"/>
    <p:sldLayoutId id="2147488873" r:id="rId4"/>
    <p:sldLayoutId id="2147488874" r:id="rId5"/>
    <p:sldLayoutId id="2147488875" r:id="rId6"/>
    <p:sldLayoutId id="2147488876" r:id="rId7"/>
    <p:sldLayoutId id="2147488877" r:id="rId8"/>
    <p:sldLayoutId id="2147488878" r:id="rId9"/>
    <p:sldLayoutId id="2147488879" r:id="rId10"/>
    <p:sldLayoutId id="21474888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nl-NL"/>
              <a:t>‹nr.›</a:t>
            </a:fld>
            <a:endParaRPr/>
          </a:p>
        </p:txBody>
      </p:sp>
    </p:spTree>
    <p:extLst>
      <p:ext uri="{BB962C8B-B14F-4D97-AF65-F5344CB8AC3E}">
        <p14:creationId xmlns:p14="http://schemas.microsoft.com/office/powerpoint/2010/main" val="2116616509"/>
      </p:ext>
    </p:extLst>
  </p:cSld>
  <p:clrMap bg1="lt1" tx1="dk1" bg2="dk2" tx2="lt2" accent1="accent1" accent2="accent2" accent3="accent3" accent4="accent4" accent5="accent5" accent6="accent6" hlink="hlink" folHlink="folHlink"/>
  <p:sldLayoutIdLst>
    <p:sldLayoutId id="2147488882" r:id="rId1"/>
    <p:sldLayoutId id="2147488883" r:id="rId2"/>
    <p:sldLayoutId id="2147488884" r:id="rId3"/>
    <p:sldLayoutId id="2147488885" r:id="rId4"/>
    <p:sldLayoutId id="2147488886" r:id="rId5"/>
    <p:sldLayoutId id="2147488887" r:id="rId6"/>
    <p:sldLayoutId id="2147488888" r:id="rId7"/>
    <p:sldLayoutId id="2147488896" r:id="rId8"/>
    <p:sldLayoutId id="2147488897" r:id="rId9"/>
    <p:sldLayoutId id="2147488898" r:id="rId10"/>
    <p:sldLayoutId id="2147488899" r:id="rId11"/>
    <p:sldLayoutId id="2147488900" r:id="rId12"/>
    <p:sldLayoutId id="214748890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004A"/>
            </a:gs>
          </a:gsLst>
          <a:path path="rect">
            <a:fillToRect r="100000" b="10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5657310"/>
      </p:ext>
    </p:extLst>
  </p:cSld>
  <p:clrMap bg1="dk2" tx1="lt1" bg2="dk1" tx2="lt2" accent1="accent1" accent2="accent2" accent3="accent3" accent4="accent4" accent5="accent5" accent6="accent6" hlink="hlink" folHlink="folHlink"/>
  <p:sldLayoutIdLst>
    <p:sldLayoutId id="2147488916" r:id="rId1"/>
    <p:sldLayoutId id="2147488917" r:id="rId2"/>
    <p:sldLayoutId id="2147488918" r:id="rId3"/>
    <p:sldLayoutId id="2147488919" r:id="rId4"/>
    <p:sldLayoutId id="2147488920" r:id="rId5"/>
    <p:sldLayoutId id="2147488921" r:id="rId6"/>
    <p:sldLayoutId id="2147488922" r:id="rId7"/>
    <p:sldLayoutId id="2147488923" r:id="rId8"/>
    <p:sldLayoutId id="2147488924" r:id="rId9"/>
    <p:sldLayoutId id="2147488925" r:id="rId10"/>
    <p:sldLayoutId id="2147488926" r:id="rId11"/>
    <p:sldLayoutId id="2147488927" r:id="rId12"/>
    <p:sldLayoutId id="2147488928"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00004A"/>
            </a:gs>
          </a:gsLst>
          <a:path path="rect">
            <a:fillToRect r="100000" b="10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2056059"/>
      </p:ext>
    </p:extLst>
  </p:cSld>
  <p:clrMap bg1="dk2" tx1="lt1" bg2="dk1" tx2="lt2" accent1="accent1" accent2="accent2" accent3="accent3" accent4="accent4" accent5="accent5" accent6="accent6" hlink="hlink" folHlink="folHlink"/>
  <p:sldLayoutIdLst>
    <p:sldLayoutId id="2147488942" r:id="rId1"/>
    <p:sldLayoutId id="2147488943" r:id="rId2"/>
    <p:sldLayoutId id="2147488944" r:id="rId3"/>
    <p:sldLayoutId id="2147488945" r:id="rId4"/>
    <p:sldLayoutId id="2147488946" r:id="rId5"/>
    <p:sldLayoutId id="2147488947" r:id="rId6"/>
    <p:sldLayoutId id="2147488948" r:id="rId7"/>
    <p:sldLayoutId id="2147488949" r:id="rId8"/>
    <p:sldLayoutId id="2147488950" r:id="rId9"/>
    <p:sldLayoutId id="2147488951" r:id="rId10"/>
    <p:sldLayoutId id="2147488952" r:id="rId11"/>
    <p:sldLayoutId id="2147488953" r:id="rId12"/>
    <p:sldLayoutId id="2147488954"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5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57.xml"/><Relationship Id="rId6" Type="http://schemas.openxmlformats.org/officeDocument/2006/relationships/image" Target="../media/image31.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7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6.xml"/><Relationship Id="rId1" Type="http://schemas.openxmlformats.org/officeDocument/2006/relationships/themeOverride" Target="../theme/themeOverride11.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4.xml"/><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6.xml"/><Relationship Id="rId1" Type="http://schemas.openxmlformats.org/officeDocument/2006/relationships/themeOverride" Target="../theme/themeOverride12.xml"/><Relationship Id="rId4" Type="http://schemas.openxmlformats.org/officeDocument/2006/relationships/image" Target="../media/image41.wmf"/></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33.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89.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62.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2" Type="http://schemas.openxmlformats.org/officeDocument/2006/relationships/hyperlink" Target="https://www.patz.nu/nieuws/startpakket-voor-nieuwe-patz-groepen" TargetMode="External"/><Relationship Id="rId1" Type="http://schemas.openxmlformats.org/officeDocument/2006/relationships/slideLayout" Target="../slideLayouts/slideLayout7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hyperlink" Target="mailto:info@patz.nu" TargetMode="External"/><Relationship Id="rId2" Type="http://schemas.openxmlformats.org/officeDocument/2006/relationships/hyperlink" Target="http://www.patz.nu/" TargetMode="Externa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8.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57.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19" Type="http://schemas.openxmlformats.org/officeDocument/2006/relationships/image" Target="../media/image27.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55E1AA83-1B07-45C1-3AB0-C40CFE260E6D}"/>
              </a:ext>
            </a:extLst>
          </p:cNvPr>
          <p:cNvSpPr txBox="1"/>
          <p:nvPr/>
        </p:nvSpPr>
        <p:spPr>
          <a:xfrm>
            <a:off x="8367947" y="4149080"/>
            <a:ext cx="3560701" cy="584775"/>
          </a:xfrm>
          <a:prstGeom prst="rect">
            <a:avLst/>
          </a:prstGeom>
          <a:noFill/>
        </p:spPr>
        <p:txBody>
          <a:bodyPr wrap="square" rtlCol="0">
            <a:spAutoFit/>
          </a:bodyPr>
          <a:lstStyle/>
          <a:p>
            <a:pPr algn="ctr"/>
            <a:endParaRPr lang="nl-NL" sz="3200" dirty="0">
              <a:solidFill>
                <a:schemeClr val="tx1"/>
              </a:solidFill>
            </a:endParaRPr>
          </a:p>
        </p:txBody>
      </p:sp>
      <p:pic>
        <p:nvPicPr>
          <p:cNvPr id="2" name="Afbeelding 1">
            <a:extLst>
              <a:ext uri="{FF2B5EF4-FFF2-40B4-BE49-F238E27FC236}">
                <a16:creationId xmlns:a16="http://schemas.microsoft.com/office/drawing/2014/main" id="{825E03DB-7DBF-4BCC-9AE4-B2534EB48035}"/>
              </a:ext>
            </a:extLst>
          </p:cNvPr>
          <p:cNvPicPr>
            <a:picLocks noChangeAspect="1"/>
          </p:cNvPicPr>
          <p:nvPr/>
        </p:nvPicPr>
        <p:blipFill>
          <a:blip r:embed="rId3"/>
          <a:stretch>
            <a:fillRect/>
          </a:stretch>
        </p:blipFill>
        <p:spPr>
          <a:xfrm>
            <a:off x="7752184" y="476672"/>
            <a:ext cx="3960440" cy="2520280"/>
          </a:xfrm>
          <a:prstGeom prst="rect">
            <a:avLst/>
          </a:prstGeom>
        </p:spPr>
      </p:pic>
      <p:sp>
        <p:nvSpPr>
          <p:cNvPr id="3" name="Tekstvak 2">
            <a:extLst>
              <a:ext uri="{FF2B5EF4-FFF2-40B4-BE49-F238E27FC236}">
                <a16:creationId xmlns:a16="http://schemas.microsoft.com/office/drawing/2014/main" id="{FFC72F13-48DB-A539-54D2-B69788B7F2FF}"/>
              </a:ext>
            </a:extLst>
          </p:cNvPr>
          <p:cNvSpPr txBox="1"/>
          <p:nvPr/>
        </p:nvSpPr>
        <p:spPr>
          <a:xfrm>
            <a:off x="983432" y="1484784"/>
            <a:ext cx="5688632" cy="3662541"/>
          </a:xfrm>
          <a:prstGeom prst="rect">
            <a:avLst/>
          </a:prstGeom>
          <a:noFill/>
        </p:spPr>
        <p:txBody>
          <a:bodyPr wrap="square" rtlCol="0">
            <a:spAutoFit/>
          </a:bodyPr>
          <a:lstStyle/>
          <a:p>
            <a:endParaRPr lang="nl-NL" sz="2800" dirty="0">
              <a:solidFill>
                <a:schemeClr val="tx1"/>
              </a:solidFill>
            </a:endParaRPr>
          </a:p>
          <a:p>
            <a:endParaRPr lang="nl-NL" sz="2800" dirty="0">
              <a:solidFill>
                <a:schemeClr val="tx1"/>
              </a:solidFill>
            </a:endParaRPr>
          </a:p>
          <a:p>
            <a:endParaRPr lang="nl-NL" sz="2800" dirty="0">
              <a:solidFill>
                <a:schemeClr val="tx1"/>
              </a:solidFill>
            </a:endParaRPr>
          </a:p>
          <a:p>
            <a:endParaRPr lang="nl-NL" sz="2800" dirty="0">
              <a:solidFill>
                <a:schemeClr val="tx1"/>
              </a:solidFill>
            </a:endParaRPr>
          </a:p>
          <a:p>
            <a:r>
              <a:rPr lang="nl-NL" sz="4000" dirty="0">
                <a:solidFill>
                  <a:schemeClr val="tx1"/>
                </a:solidFill>
              </a:rPr>
              <a:t>             WELKOM!</a:t>
            </a:r>
          </a:p>
          <a:p>
            <a:endParaRPr lang="nl-NL" dirty="0">
              <a:solidFill>
                <a:schemeClr val="tx1"/>
              </a:solidFill>
            </a:endParaRPr>
          </a:p>
          <a:p>
            <a:endParaRPr lang="nl-NL" dirty="0">
              <a:solidFill>
                <a:schemeClr val="tx1"/>
              </a:solidFill>
            </a:endParaRPr>
          </a:p>
          <a:p>
            <a:endParaRPr lang="nl-NL" dirty="0">
              <a:solidFill>
                <a:schemeClr val="tx1"/>
              </a:solidFill>
            </a:endParaRPr>
          </a:p>
          <a:p>
            <a:endParaRPr lang="nl-NL" dirty="0">
              <a:solidFill>
                <a:schemeClr val="tx1"/>
              </a:solidFill>
            </a:endParaRPr>
          </a:p>
        </p:txBody>
      </p:sp>
    </p:spTree>
    <p:extLst>
      <p:ext uri="{BB962C8B-B14F-4D97-AF65-F5344CB8AC3E}">
        <p14:creationId xmlns:p14="http://schemas.microsoft.com/office/powerpoint/2010/main" val="1195611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C462C07B-4F47-4BCF-8DEC-039C9D5F0C09}"/>
              </a:ext>
            </a:extLst>
          </p:cNvPr>
          <p:cNvSpPr txBox="1"/>
          <p:nvPr/>
        </p:nvSpPr>
        <p:spPr>
          <a:xfrm>
            <a:off x="1297482" y="403560"/>
            <a:ext cx="1029730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PaTz deelname → minder SEH bezoek &amp; ZH opnames in laatste maand</a:t>
            </a:r>
          </a:p>
        </p:txBody>
      </p:sp>
      <p:pic>
        <p:nvPicPr>
          <p:cNvPr id="5" name="Afbeelding 4">
            <a:extLst>
              <a:ext uri="{FF2B5EF4-FFF2-40B4-BE49-F238E27FC236}">
                <a16:creationId xmlns:a16="http://schemas.microsoft.com/office/drawing/2014/main" id="{651E1FBF-A240-4F33-B609-5EEBBCFBB6E4}"/>
              </a:ext>
            </a:extLst>
          </p:cNvPr>
          <p:cNvPicPr>
            <a:picLocks noChangeAspect="1"/>
          </p:cNvPicPr>
          <p:nvPr/>
        </p:nvPicPr>
        <p:blipFill rotWithShape="1">
          <a:blip r:embed="rId3"/>
          <a:srcRect l="1442" t="1720" r="28047" b="1521"/>
          <a:stretch/>
        </p:blipFill>
        <p:spPr>
          <a:xfrm>
            <a:off x="2997200" y="1574800"/>
            <a:ext cx="6339840" cy="5096408"/>
          </a:xfrm>
          <a:prstGeom prst="rect">
            <a:avLst/>
          </a:prstGeom>
        </p:spPr>
      </p:pic>
      <p:pic>
        <p:nvPicPr>
          <p:cNvPr id="6" name="Afbeelding 5">
            <a:extLst>
              <a:ext uri="{FF2B5EF4-FFF2-40B4-BE49-F238E27FC236}">
                <a16:creationId xmlns:a16="http://schemas.microsoft.com/office/drawing/2014/main" id="{75057B14-8321-4BDC-AA54-FA6EF5611FBF}"/>
              </a:ext>
            </a:extLst>
          </p:cNvPr>
          <p:cNvPicPr>
            <a:picLocks noChangeAspect="1"/>
          </p:cNvPicPr>
          <p:nvPr/>
        </p:nvPicPr>
        <p:blipFill>
          <a:blip r:embed="rId4"/>
          <a:stretch>
            <a:fillRect/>
          </a:stretch>
        </p:blipFill>
        <p:spPr>
          <a:xfrm>
            <a:off x="7279640" y="990177"/>
            <a:ext cx="2057400" cy="561975"/>
          </a:xfrm>
          <a:prstGeom prst="rect">
            <a:avLst/>
          </a:prstGeom>
        </p:spPr>
      </p:pic>
      <p:pic>
        <p:nvPicPr>
          <p:cNvPr id="7" name="Afbeelding 6">
            <a:extLst>
              <a:ext uri="{FF2B5EF4-FFF2-40B4-BE49-F238E27FC236}">
                <a16:creationId xmlns:a16="http://schemas.microsoft.com/office/drawing/2014/main" id="{250B44E6-5701-4E99-9F2E-1FAE1AF1059C}"/>
              </a:ext>
            </a:extLst>
          </p:cNvPr>
          <p:cNvPicPr>
            <a:picLocks noChangeAspect="1"/>
          </p:cNvPicPr>
          <p:nvPr/>
        </p:nvPicPr>
        <p:blipFill>
          <a:blip r:embed="rId5"/>
          <a:stretch>
            <a:fillRect/>
          </a:stretch>
        </p:blipFill>
        <p:spPr>
          <a:xfrm>
            <a:off x="3864928" y="987849"/>
            <a:ext cx="1400175" cy="552450"/>
          </a:xfrm>
          <a:prstGeom prst="rect">
            <a:avLst/>
          </a:prstGeom>
        </p:spPr>
      </p:pic>
      <p:pic>
        <p:nvPicPr>
          <p:cNvPr id="8" name="Afbeelding 7">
            <a:extLst>
              <a:ext uri="{FF2B5EF4-FFF2-40B4-BE49-F238E27FC236}">
                <a16:creationId xmlns:a16="http://schemas.microsoft.com/office/drawing/2014/main" id="{04ECE5F1-C9B4-4A61-9D6C-E2C72837393D}"/>
              </a:ext>
            </a:extLst>
          </p:cNvPr>
          <p:cNvPicPr>
            <a:picLocks noChangeAspect="1"/>
          </p:cNvPicPr>
          <p:nvPr/>
        </p:nvPicPr>
        <p:blipFill>
          <a:blip r:embed="rId6"/>
          <a:stretch>
            <a:fillRect/>
          </a:stretch>
        </p:blipFill>
        <p:spPr>
          <a:xfrm>
            <a:off x="5469890" y="987849"/>
            <a:ext cx="1809750" cy="571500"/>
          </a:xfrm>
          <a:prstGeom prst="rect">
            <a:avLst/>
          </a:prstGeom>
        </p:spPr>
      </p:pic>
      <p:pic>
        <p:nvPicPr>
          <p:cNvPr id="9" name="Afbeelding 8">
            <a:extLst>
              <a:ext uri="{FF2B5EF4-FFF2-40B4-BE49-F238E27FC236}">
                <a16:creationId xmlns:a16="http://schemas.microsoft.com/office/drawing/2014/main" id="{CB1D243E-FD55-4DAC-8A30-8809629246E1}"/>
              </a:ext>
            </a:extLst>
          </p:cNvPr>
          <p:cNvPicPr>
            <a:picLocks noChangeAspect="1"/>
          </p:cNvPicPr>
          <p:nvPr/>
        </p:nvPicPr>
        <p:blipFill>
          <a:blip r:embed="rId7"/>
          <a:stretch>
            <a:fillRect/>
          </a:stretch>
        </p:blipFill>
        <p:spPr>
          <a:xfrm>
            <a:off x="4175733" y="5025103"/>
            <a:ext cx="609653" cy="749873"/>
          </a:xfrm>
          <a:prstGeom prst="rect">
            <a:avLst/>
          </a:prstGeom>
        </p:spPr>
      </p:pic>
      <p:pic>
        <p:nvPicPr>
          <p:cNvPr id="10" name="Afbeelding 9">
            <a:extLst>
              <a:ext uri="{FF2B5EF4-FFF2-40B4-BE49-F238E27FC236}">
                <a16:creationId xmlns:a16="http://schemas.microsoft.com/office/drawing/2014/main" id="{1E8103F7-3BB6-48FB-B001-1A52737CC7D1}"/>
              </a:ext>
            </a:extLst>
          </p:cNvPr>
          <p:cNvPicPr>
            <a:picLocks noChangeAspect="1"/>
          </p:cNvPicPr>
          <p:nvPr/>
        </p:nvPicPr>
        <p:blipFill>
          <a:blip r:embed="rId7"/>
          <a:stretch>
            <a:fillRect/>
          </a:stretch>
        </p:blipFill>
        <p:spPr>
          <a:xfrm>
            <a:off x="6069938" y="4533327"/>
            <a:ext cx="609653" cy="749873"/>
          </a:xfrm>
          <a:prstGeom prst="rect">
            <a:avLst/>
          </a:prstGeom>
        </p:spPr>
      </p:pic>
      <p:sp>
        <p:nvSpPr>
          <p:cNvPr id="4" name="Tekstvak 3">
            <a:extLst>
              <a:ext uri="{FF2B5EF4-FFF2-40B4-BE49-F238E27FC236}">
                <a16:creationId xmlns:a16="http://schemas.microsoft.com/office/drawing/2014/main" id="{19E6C46D-4F7D-4605-BDAA-D4322601FA0A}"/>
              </a:ext>
            </a:extLst>
          </p:cNvPr>
          <p:cNvSpPr txBox="1"/>
          <p:nvPr/>
        </p:nvSpPr>
        <p:spPr>
          <a:xfrm>
            <a:off x="9593471" y="5784868"/>
            <a:ext cx="200131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prstClr val="black"/>
                </a:solidFill>
                <a:effectLst/>
                <a:uLnTx/>
                <a:uFillTx/>
                <a:latin typeface="Calibri" panose="020F0502020204030204"/>
                <a:ea typeface="+mn-ea"/>
                <a:cs typeface="+mn-cs"/>
              </a:rPr>
              <a:t>* = significant verschil</a:t>
            </a:r>
          </a:p>
        </p:txBody>
      </p:sp>
    </p:spTree>
    <p:extLst>
      <p:ext uri="{BB962C8B-B14F-4D97-AF65-F5344CB8AC3E}">
        <p14:creationId xmlns:p14="http://schemas.microsoft.com/office/powerpoint/2010/main" val="1095005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79EFAA61-C3D9-4448-8BB3-3FAD86EFDC30}"/>
              </a:ext>
            </a:extLst>
          </p:cNvPr>
          <p:cNvSpPr txBox="1"/>
          <p:nvPr/>
        </p:nvSpPr>
        <p:spPr>
          <a:xfrm>
            <a:off x="527650" y="340753"/>
            <a:ext cx="111594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Opname in het PaTz register→ minder ZH opname, minder overleden in ZH </a:t>
            </a:r>
          </a:p>
        </p:txBody>
      </p:sp>
      <p:pic>
        <p:nvPicPr>
          <p:cNvPr id="6" name="Afbeelding 5">
            <a:extLst>
              <a:ext uri="{FF2B5EF4-FFF2-40B4-BE49-F238E27FC236}">
                <a16:creationId xmlns:a16="http://schemas.microsoft.com/office/drawing/2014/main" id="{92AC6F39-A844-47AA-95E5-0BE00D845488}"/>
              </a:ext>
            </a:extLst>
          </p:cNvPr>
          <p:cNvPicPr>
            <a:picLocks noChangeAspect="1"/>
          </p:cNvPicPr>
          <p:nvPr/>
        </p:nvPicPr>
        <p:blipFill rotWithShape="1">
          <a:blip r:embed="rId3"/>
          <a:srcRect l="1408" t="906" r="28041" b="1933"/>
          <a:stretch/>
        </p:blipFill>
        <p:spPr>
          <a:xfrm>
            <a:off x="3078480" y="1651393"/>
            <a:ext cx="6014720" cy="5105007"/>
          </a:xfrm>
          <a:prstGeom prst="rect">
            <a:avLst/>
          </a:prstGeom>
        </p:spPr>
      </p:pic>
      <p:pic>
        <p:nvPicPr>
          <p:cNvPr id="7" name="Afbeelding 6">
            <a:extLst>
              <a:ext uri="{FF2B5EF4-FFF2-40B4-BE49-F238E27FC236}">
                <a16:creationId xmlns:a16="http://schemas.microsoft.com/office/drawing/2014/main" id="{155B2463-A883-4F1E-BCC8-048852159AE6}"/>
              </a:ext>
            </a:extLst>
          </p:cNvPr>
          <p:cNvPicPr>
            <a:picLocks noChangeAspect="1"/>
          </p:cNvPicPr>
          <p:nvPr/>
        </p:nvPicPr>
        <p:blipFill>
          <a:blip r:embed="rId4"/>
          <a:stretch>
            <a:fillRect/>
          </a:stretch>
        </p:blipFill>
        <p:spPr>
          <a:xfrm>
            <a:off x="3511550" y="1045045"/>
            <a:ext cx="1543050" cy="609600"/>
          </a:xfrm>
          <a:prstGeom prst="rect">
            <a:avLst/>
          </a:prstGeom>
        </p:spPr>
      </p:pic>
      <p:pic>
        <p:nvPicPr>
          <p:cNvPr id="8" name="Afbeelding 7">
            <a:extLst>
              <a:ext uri="{FF2B5EF4-FFF2-40B4-BE49-F238E27FC236}">
                <a16:creationId xmlns:a16="http://schemas.microsoft.com/office/drawing/2014/main" id="{D59E866F-5DB2-4278-85CF-C36477D0C401}"/>
              </a:ext>
            </a:extLst>
          </p:cNvPr>
          <p:cNvPicPr>
            <a:picLocks noChangeAspect="1"/>
          </p:cNvPicPr>
          <p:nvPr/>
        </p:nvPicPr>
        <p:blipFill>
          <a:blip r:embed="rId5"/>
          <a:stretch>
            <a:fillRect/>
          </a:stretch>
        </p:blipFill>
        <p:spPr>
          <a:xfrm>
            <a:off x="5157786" y="1068857"/>
            <a:ext cx="1876425" cy="561975"/>
          </a:xfrm>
          <a:prstGeom prst="rect">
            <a:avLst/>
          </a:prstGeom>
        </p:spPr>
      </p:pic>
      <p:pic>
        <p:nvPicPr>
          <p:cNvPr id="9" name="Afbeelding 8">
            <a:extLst>
              <a:ext uri="{FF2B5EF4-FFF2-40B4-BE49-F238E27FC236}">
                <a16:creationId xmlns:a16="http://schemas.microsoft.com/office/drawing/2014/main" id="{74D4152E-B9D6-4E36-BDC0-B0ABBE6E3C17}"/>
              </a:ext>
            </a:extLst>
          </p:cNvPr>
          <p:cNvPicPr>
            <a:picLocks noChangeAspect="1"/>
          </p:cNvPicPr>
          <p:nvPr/>
        </p:nvPicPr>
        <p:blipFill>
          <a:blip r:embed="rId6"/>
          <a:stretch>
            <a:fillRect/>
          </a:stretch>
        </p:blipFill>
        <p:spPr>
          <a:xfrm>
            <a:off x="7137397" y="1067232"/>
            <a:ext cx="2057400" cy="561975"/>
          </a:xfrm>
          <a:prstGeom prst="rect">
            <a:avLst/>
          </a:prstGeom>
        </p:spPr>
      </p:pic>
      <p:sp>
        <p:nvSpPr>
          <p:cNvPr id="10" name="Tekstvak 9">
            <a:extLst>
              <a:ext uri="{FF2B5EF4-FFF2-40B4-BE49-F238E27FC236}">
                <a16:creationId xmlns:a16="http://schemas.microsoft.com/office/drawing/2014/main" id="{1B21207A-1DB8-4F57-BAC5-01408EF1827E}"/>
              </a:ext>
            </a:extLst>
          </p:cNvPr>
          <p:cNvSpPr txBox="1"/>
          <p:nvPr/>
        </p:nvSpPr>
        <p:spPr>
          <a:xfrm>
            <a:off x="7884158" y="5445760"/>
            <a:ext cx="3642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1" name="Tekstvak 10">
            <a:extLst>
              <a:ext uri="{FF2B5EF4-FFF2-40B4-BE49-F238E27FC236}">
                <a16:creationId xmlns:a16="http://schemas.microsoft.com/office/drawing/2014/main" id="{747D2D9D-E231-4937-9FC4-82D7810CC767}"/>
              </a:ext>
            </a:extLst>
          </p:cNvPr>
          <p:cNvSpPr txBox="1"/>
          <p:nvPr/>
        </p:nvSpPr>
        <p:spPr>
          <a:xfrm>
            <a:off x="6107383" y="4602480"/>
            <a:ext cx="36420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12" name="Tekstvak 11">
            <a:extLst>
              <a:ext uri="{FF2B5EF4-FFF2-40B4-BE49-F238E27FC236}">
                <a16:creationId xmlns:a16="http://schemas.microsoft.com/office/drawing/2014/main" id="{2292E7FD-4CF4-468A-B310-2FFA67C709AC}"/>
              </a:ext>
            </a:extLst>
          </p:cNvPr>
          <p:cNvSpPr txBox="1"/>
          <p:nvPr/>
        </p:nvSpPr>
        <p:spPr>
          <a:xfrm>
            <a:off x="9593471" y="5784868"/>
            <a:ext cx="2001317"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prstClr val="black"/>
                </a:solidFill>
                <a:effectLst/>
                <a:uLnTx/>
                <a:uFillTx/>
                <a:latin typeface="Calibri" panose="020F0502020204030204"/>
                <a:ea typeface="+mn-ea"/>
                <a:cs typeface="+mn-cs"/>
              </a:rPr>
              <a:t>* = significant verschil</a:t>
            </a:r>
          </a:p>
        </p:txBody>
      </p:sp>
    </p:spTree>
    <p:extLst>
      <p:ext uri="{BB962C8B-B14F-4D97-AF65-F5344CB8AC3E}">
        <p14:creationId xmlns:p14="http://schemas.microsoft.com/office/powerpoint/2010/main" val="3389457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7CBBA47-6AE9-D77B-8EED-5BC32106F4AE}"/>
              </a:ext>
            </a:extLst>
          </p:cNvPr>
          <p:cNvSpPr>
            <a:spLocks noGrp="1" noChangeArrowheads="1"/>
          </p:cNvSpPr>
          <p:nvPr>
            <p:ph type="title"/>
          </p:nvPr>
        </p:nvSpPr>
        <p:spPr bwMode="auto">
          <a:xfrm>
            <a:off x="2328541" y="1225327"/>
            <a:ext cx="7772400"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altLang="nl-NL" sz="3600" dirty="0"/>
              <a:t>PaTz </a:t>
            </a:r>
            <a:r>
              <a:rPr lang="en-US" altLang="nl-NL" sz="3600" dirty="0" err="1"/>
              <a:t>werkwijze</a:t>
            </a:r>
            <a:r>
              <a:rPr lang="en-US" altLang="nl-NL" sz="3600" dirty="0"/>
              <a:t> </a:t>
            </a:r>
            <a:endParaRPr lang="nl-NL" altLang="nl-NL" sz="3600" dirty="0"/>
          </a:p>
        </p:txBody>
      </p:sp>
      <p:sp>
        <p:nvSpPr>
          <p:cNvPr id="44035" name="Rectangle 3">
            <a:extLst>
              <a:ext uri="{FF2B5EF4-FFF2-40B4-BE49-F238E27FC236}">
                <a16:creationId xmlns:a16="http://schemas.microsoft.com/office/drawing/2014/main" id="{18D29B23-D4FE-1459-54EA-A83CEBEF3437}"/>
              </a:ext>
            </a:extLst>
          </p:cNvPr>
          <p:cNvSpPr>
            <a:spLocks noGrp="1" noChangeArrowheads="1"/>
          </p:cNvSpPr>
          <p:nvPr>
            <p:ph type="body" idx="1"/>
          </p:nvPr>
        </p:nvSpPr>
        <p:spPr bwMode="auto">
          <a:xfrm>
            <a:off x="1775520" y="2368327"/>
            <a:ext cx="8353425" cy="4467225"/>
          </a:xfrm>
        </p:spPr>
        <p:txBody>
          <a:bodyPr vert="horz" wrap="square" lIns="91440" tIns="45720" rIns="91440" bIns="45720" numCol="1" anchor="t" anchorCtr="0" compatLnSpc="1">
            <a:prstTxWarp prst="textNoShape">
              <a:avLst/>
            </a:prstTxWarp>
          </a:bodyPr>
          <a:lstStyle/>
          <a:p>
            <a:pPr marL="0" indent="0">
              <a:lnSpc>
                <a:spcPct val="80000"/>
              </a:lnSpc>
              <a:buNone/>
              <a:defRPr/>
            </a:pPr>
            <a:endParaRPr lang="en-US" altLang="nl-NL" dirty="0">
              <a:latin typeface="Arial" charset="0"/>
            </a:endParaRPr>
          </a:p>
          <a:p>
            <a:pPr marL="900113" lvl="2" indent="-363538">
              <a:lnSpc>
                <a:spcPct val="80000"/>
              </a:lnSpc>
              <a:buFontTx/>
              <a:buAutoNum type="arabicPeriod"/>
              <a:tabLst>
                <a:tab pos="900113" algn="l"/>
              </a:tabLst>
              <a:defRPr/>
            </a:pPr>
            <a:r>
              <a:rPr lang="en-US" altLang="nl-NL" dirty="0">
                <a:latin typeface="Arial" charset="0"/>
              </a:rPr>
              <a:t>Leer </a:t>
            </a:r>
            <a:r>
              <a:rPr lang="en-US" altLang="nl-NL" dirty="0" err="1">
                <a:latin typeface="Arial" charset="0"/>
              </a:rPr>
              <a:t>elkaar</a:t>
            </a:r>
            <a:r>
              <a:rPr lang="en-US" altLang="nl-NL" dirty="0">
                <a:latin typeface="Arial" charset="0"/>
              </a:rPr>
              <a:t> </a:t>
            </a:r>
            <a:r>
              <a:rPr lang="en-US" altLang="nl-NL" dirty="0" err="1">
                <a:latin typeface="Arial" charset="0"/>
              </a:rPr>
              <a:t>kennen</a:t>
            </a:r>
            <a:endParaRPr lang="en-US" altLang="nl-NL" dirty="0">
              <a:latin typeface="Arial" charset="0"/>
            </a:endParaRPr>
          </a:p>
          <a:p>
            <a:pPr marL="900113" lvl="2" indent="-363538">
              <a:lnSpc>
                <a:spcPct val="80000"/>
              </a:lnSpc>
              <a:buFontTx/>
              <a:buAutoNum type="arabicPeriod"/>
              <a:tabLst>
                <a:tab pos="900113" algn="l"/>
              </a:tabLst>
              <a:defRPr/>
            </a:pPr>
            <a:r>
              <a:rPr lang="en-US" altLang="nl-NL" dirty="0" err="1">
                <a:latin typeface="Arial" charset="0"/>
              </a:rPr>
              <a:t>Identificeer</a:t>
            </a:r>
            <a:r>
              <a:rPr lang="en-US" altLang="nl-NL" dirty="0">
                <a:latin typeface="Arial" charset="0"/>
              </a:rPr>
              <a:t> </a:t>
            </a:r>
            <a:r>
              <a:rPr lang="en-US" altLang="nl-NL" dirty="0" err="1">
                <a:latin typeface="Arial" charset="0"/>
              </a:rPr>
              <a:t>palliatieve</a:t>
            </a:r>
            <a:r>
              <a:rPr lang="en-US" altLang="nl-NL" dirty="0">
                <a:latin typeface="Arial" charset="0"/>
              </a:rPr>
              <a:t> </a:t>
            </a:r>
            <a:r>
              <a:rPr lang="en-US" altLang="nl-NL" dirty="0" err="1">
                <a:latin typeface="Arial" charset="0"/>
              </a:rPr>
              <a:t>patienten</a:t>
            </a:r>
            <a:endParaRPr lang="en-US" altLang="nl-NL" dirty="0">
              <a:latin typeface="Arial" charset="0"/>
            </a:endParaRPr>
          </a:p>
          <a:p>
            <a:pPr marL="900113" lvl="2" indent="-363538">
              <a:lnSpc>
                <a:spcPct val="80000"/>
              </a:lnSpc>
              <a:buFontTx/>
              <a:buAutoNum type="arabicPeriod"/>
              <a:tabLst>
                <a:tab pos="900113" algn="l"/>
              </a:tabLst>
              <a:defRPr/>
            </a:pPr>
            <a:r>
              <a:rPr lang="en-US" altLang="nl-NL" dirty="0" err="1">
                <a:latin typeface="Arial" charset="0"/>
              </a:rPr>
              <a:t>Bespreek</a:t>
            </a:r>
            <a:r>
              <a:rPr lang="en-US" altLang="nl-NL" dirty="0">
                <a:latin typeface="Arial" charset="0"/>
              </a:rPr>
              <a:t>, </a:t>
            </a:r>
            <a:r>
              <a:rPr lang="en-US" altLang="nl-NL" dirty="0" err="1">
                <a:latin typeface="Arial" charset="0"/>
              </a:rPr>
              <a:t>onderzoek</a:t>
            </a:r>
            <a:endParaRPr lang="en-US" altLang="nl-NL" dirty="0">
              <a:latin typeface="Arial" charset="0"/>
            </a:endParaRPr>
          </a:p>
          <a:p>
            <a:pPr marL="900113" lvl="2" indent="-363538">
              <a:lnSpc>
                <a:spcPct val="80000"/>
              </a:lnSpc>
              <a:buFontTx/>
              <a:buAutoNum type="arabicPeriod"/>
              <a:tabLst>
                <a:tab pos="900113" algn="l"/>
              </a:tabLst>
              <a:defRPr/>
            </a:pPr>
            <a:r>
              <a:rPr lang="en-US" altLang="nl-NL" dirty="0">
                <a:latin typeface="Arial" charset="0"/>
              </a:rPr>
              <a:t>Plan</a:t>
            </a:r>
          </a:p>
          <a:p>
            <a:pPr marL="900113" lvl="2" indent="-363538">
              <a:lnSpc>
                <a:spcPct val="80000"/>
              </a:lnSpc>
              <a:buFontTx/>
              <a:buAutoNum type="arabicPeriod"/>
              <a:tabLst>
                <a:tab pos="900113" algn="l"/>
              </a:tabLst>
              <a:defRPr/>
            </a:pPr>
            <a:r>
              <a:rPr lang="en-US" altLang="nl-NL" dirty="0">
                <a:latin typeface="Arial" charset="0"/>
              </a:rPr>
              <a:t>Leg vast</a:t>
            </a:r>
          </a:p>
          <a:p>
            <a:pPr marL="533400" indent="-533400">
              <a:lnSpc>
                <a:spcPct val="80000"/>
              </a:lnSpc>
              <a:buNone/>
              <a:defRPr/>
            </a:pPr>
            <a:endParaRPr lang="en-US" altLang="nl-NL" sz="2400" dirty="0">
              <a:latin typeface="Arial" charset="0"/>
            </a:endParaRPr>
          </a:p>
        </p:txBody>
      </p:sp>
      <p:pic>
        <p:nvPicPr>
          <p:cNvPr id="2" name="Afbeelding 1">
            <a:extLst>
              <a:ext uri="{FF2B5EF4-FFF2-40B4-BE49-F238E27FC236}">
                <a16:creationId xmlns:a16="http://schemas.microsoft.com/office/drawing/2014/main" id="{0A155DE5-BB49-31A3-7A0A-87980172E7F8}"/>
              </a:ext>
            </a:extLst>
          </p:cNvPr>
          <p:cNvPicPr>
            <a:picLocks noChangeAspect="1"/>
          </p:cNvPicPr>
          <p:nvPr/>
        </p:nvPicPr>
        <p:blipFill>
          <a:blip r:embed="rId3"/>
          <a:stretch>
            <a:fillRect/>
          </a:stretch>
        </p:blipFill>
        <p:spPr>
          <a:xfrm>
            <a:off x="10075665" y="467784"/>
            <a:ext cx="1664352" cy="132904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AD7948E5-4DDA-F351-242E-C71B566BD426}"/>
              </a:ext>
            </a:extLst>
          </p:cNvPr>
          <p:cNvSpPr>
            <a:spLocks noGrp="1" noChangeArrowheads="1"/>
          </p:cNvSpPr>
          <p:nvPr>
            <p:ph type="title"/>
          </p:nvPr>
        </p:nvSpPr>
        <p:spPr bwMode="auto">
          <a:xfrm>
            <a:off x="2208213" y="981076"/>
            <a:ext cx="7772400" cy="815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nl-NL" altLang="nl-NL" sz="3600">
                <a:sym typeface="Symbol" panose="05050102010706020507" pitchFamily="18" charset="2"/>
              </a:rPr>
              <a:t> </a:t>
            </a:r>
            <a:r>
              <a:rPr lang="en-US" altLang="nl-NL" sz="3600"/>
              <a:t>Stap  2 -  Identificeer</a:t>
            </a:r>
            <a:endParaRPr lang="nl-NL" altLang="nl-NL" sz="3600"/>
          </a:p>
        </p:txBody>
      </p:sp>
      <p:sp>
        <p:nvSpPr>
          <p:cNvPr id="38915" name="Rectangle 3">
            <a:extLst>
              <a:ext uri="{FF2B5EF4-FFF2-40B4-BE49-F238E27FC236}">
                <a16:creationId xmlns:a16="http://schemas.microsoft.com/office/drawing/2014/main" id="{CA0F6615-6D76-C6AA-4563-18B29E940DC0}"/>
              </a:ext>
            </a:extLst>
          </p:cNvPr>
          <p:cNvSpPr>
            <a:spLocks noGrp="1" noChangeArrowheads="1"/>
          </p:cNvSpPr>
          <p:nvPr>
            <p:ph idx="1"/>
          </p:nvPr>
        </p:nvSpPr>
        <p:spPr bwMode="auto">
          <a:xfrm>
            <a:off x="2209800" y="2205039"/>
            <a:ext cx="9142784" cy="36099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nl-NL" altLang="nl-NL" dirty="0">
                <a:cs typeface="Times New Roman" panose="02020603050405020304" pitchFamily="18" charset="0"/>
              </a:rPr>
              <a:t>De juiste patiënt voor het </a:t>
            </a:r>
            <a:r>
              <a:rPr lang="nl-NL" altLang="nl-NL" dirty="0" err="1">
                <a:cs typeface="Times New Roman" panose="02020603050405020304" pitchFamily="18" charset="0"/>
              </a:rPr>
              <a:t>PaTzportal</a:t>
            </a:r>
            <a:endParaRPr lang="nl-NL" altLang="nl-NL" dirty="0">
              <a:cs typeface="Times New Roman" panose="02020603050405020304" pitchFamily="18" charset="0"/>
            </a:endParaRPr>
          </a:p>
          <a:p>
            <a:endParaRPr lang="nl-NL" altLang="nl-NL" dirty="0">
              <a:cs typeface="Times New Roman" panose="02020603050405020304" pitchFamily="18" charset="0"/>
            </a:endParaRPr>
          </a:p>
          <a:p>
            <a:r>
              <a:rPr lang="nl-NL" altLang="nl-NL" dirty="0">
                <a:cs typeface="Times New Roman" panose="02020603050405020304" pitchFamily="18" charset="0"/>
              </a:rPr>
              <a:t>Het stadium waarin de patiënt zich bevindt</a:t>
            </a:r>
          </a:p>
          <a:p>
            <a:pPr marL="0" indent="0">
              <a:buNone/>
            </a:pPr>
            <a:endParaRPr lang="nl-NL" altLang="nl-NL" dirty="0">
              <a:cs typeface="Times New Roman" panose="02020603050405020304" pitchFamily="18" charset="0"/>
            </a:endParaRPr>
          </a:p>
        </p:txBody>
      </p:sp>
      <p:pic>
        <p:nvPicPr>
          <p:cNvPr id="2" name="Afbeelding 1">
            <a:extLst>
              <a:ext uri="{FF2B5EF4-FFF2-40B4-BE49-F238E27FC236}">
                <a16:creationId xmlns:a16="http://schemas.microsoft.com/office/drawing/2014/main" id="{A397A15F-7D76-64E3-DD9C-FC178C9B85AB}"/>
              </a:ext>
            </a:extLst>
          </p:cNvPr>
          <p:cNvPicPr>
            <a:picLocks noChangeAspect="1"/>
          </p:cNvPicPr>
          <p:nvPr/>
        </p:nvPicPr>
        <p:blipFill>
          <a:blip r:embed="rId4"/>
          <a:stretch>
            <a:fillRect/>
          </a:stretch>
        </p:blipFill>
        <p:spPr>
          <a:xfrm>
            <a:off x="10128448" y="316554"/>
            <a:ext cx="1664352" cy="1329043"/>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AA3E5DEC-08B3-608F-2F0E-4A34CB7F5FF6}"/>
              </a:ext>
            </a:extLst>
          </p:cNvPr>
          <p:cNvSpPr>
            <a:spLocks noGrp="1" noChangeArrowheads="1"/>
          </p:cNvSpPr>
          <p:nvPr>
            <p:ph type="title"/>
          </p:nvPr>
        </p:nvSpPr>
        <p:spPr bwMode="auto">
          <a:xfrm>
            <a:off x="2063552" y="521494"/>
            <a:ext cx="7416800" cy="7191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en-US" altLang="nl-NL" sz="3600" dirty="0"/>
              <a:t>De ‘Surprise Question’</a:t>
            </a:r>
            <a:endParaRPr lang="nl-NL" altLang="nl-NL" sz="3600" dirty="0"/>
          </a:p>
        </p:txBody>
      </p:sp>
      <p:sp>
        <p:nvSpPr>
          <p:cNvPr id="40963" name="Rectangle 3">
            <a:extLst>
              <a:ext uri="{FF2B5EF4-FFF2-40B4-BE49-F238E27FC236}">
                <a16:creationId xmlns:a16="http://schemas.microsoft.com/office/drawing/2014/main" id="{D5197D25-0799-3FCE-0C2C-28C011686873}"/>
              </a:ext>
            </a:extLst>
          </p:cNvPr>
          <p:cNvSpPr>
            <a:spLocks noGrp="1" noChangeArrowheads="1"/>
          </p:cNvSpPr>
          <p:nvPr>
            <p:ph type="body" idx="1"/>
          </p:nvPr>
        </p:nvSpPr>
        <p:spPr bwMode="auto">
          <a:xfrm>
            <a:off x="2209800" y="2971800"/>
            <a:ext cx="7772400" cy="31242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buFontTx/>
              <a:buNone/>
            </a:pPr>
            <a:r>
              <a:rPr lang="nl-NL" altLang="nl-NL"/>
              <a:t>   </a:t>
            </a:r>
            <a:endParaRPr lang="nl-NL" altLang="nl-NL">
              <a:solidFill>
                <a:srgbClr val="FAFD00"/>
              </a:solidFill>
            </a:endParaRPr>
          </a:p>
        </p:txBody>
      </p:sp>
      <p:sp>
        <p:nvSpPr>
          <p:cNvPr id="13316" name="Rectangle 4">
            <a:extLst>
              <a:ext uri="{FF2B5EF4-FFF2-40B4-BE49-F238E27FC236}">
                <a16:creationId xmlns:a16="http://schemas.microsoft.com/office/drawing/2014/main" id="{A250858E-BBE6-7DC9-C296-BB4AA556876F}"/>
              </a:ext>
            </a:extLst>
          </p:cNvPr>
          <p:cNvSpPr>
            <a:spLocks noChangeArrowheads="1"/>
          </p:cNvSpPr>
          <p:nvPr/>
        </p:nvSpPr>
        <p:spPr bwMode="auto">
          <a:xfrm>
            <a:off x="1890713" y="1817688"/>
            <a:ext cx="8388350" cy="4032250"/>
          </a:xfrm>
          <a:prstGeom prst="rect">
            <a:avLst/>
          </a:prstGeom>
          <a:noFill/>
          <a:ln>
            <a:noFill/>
          </a:ln>
          <a:effectLst/>
        </p:spPr>
        <p:txBody>
          <a:bodyPr>
            <a:spAutoFit/>
          </a:bodyPr>
          <a:lstStyle>
            <a:lvl1pPr marL="228600" indent="-457200">
              <a:tabLst>
                <a:tab pos="457200" algn="l"/>
              </a:tabLst>
              <a:defRPr sz="2000">
                <a:solidFill>
                  <a:srgbClr val="FAFD00"/>
                </a:solidFill>
                <a:latin typeface="Arial" charset="0"/>
              </a:defRPr>
            </a:lvl1pPr>
            <a:lvl2pPr marL="742950" indent="-285750">
              <a:tabLst>
                <a:tab pos="457200" algn="l"/>
              </a:tabLst>
              <a:defRPr sz="2000">
                <a:solidFill>
                  <a:srgbClr val="FAFD00"/>
                </a:solidFill>
                <a:latin typeface="Arial" charset="0"/>
              </a:defRPr>
            </a:lvl2pPr>
            <a:lvl3pPr marL="1143000" indent="-228600">
              <a:tabLst>
                <a:tab pos="457200" algn="l"/>
              </a:tabLst>
              <a:defRPr sz="2000">
                <a:solidFill>
                  <a:srgbClr val="FAFD00"/>
                </a:solidFill>
                <a:latin typeface="Arial" charset="0"/>
              </a:defRPr>
            </a:lvl3pPr>
            <a:lvl4pPr marL="1600200" indent="-228600">
              <a:tabLst>
                <a:tab pos="457200" algn="l"/>
              </a:tabLst>
              <a:defRPr sz="2000">
                <a:solidFill>
                  <a:srgbClr val="FAFD00"/>
                </a:solidFill>
                <a:latin typeface="Arial" charset="0"/>
              </a:defRPr>
            </a:lvl4pPr>
            <a:lvl5pPr marL="2057400" indent="-228600">
              <a:tabLst>
                <a:tab pos="457200" algn="l"/>
              </a:tabLst>
              <a:defRPr sz="2000">
                <a:solidFill>
                  <a:srgbClr val="FAFD00"/>
                </a:solidFill>
                <a:latin typeface="Arial" charset="0"/>
              </a:defRPr>
            </a:lvl5pPr>
            <a:lvl6pPr marL="2514600" indent="-228600" eaLnBrk="0" fontAlgn="base" hangingPunct="0">
              <a:spcBef>
                <a:spcPct val="0"/>
              </a:spcBef>
              <a:spcAft>
                <a:spcPct val="0"/>
              </a:spcAft>
              <a:tabLst>
                <a:tab pos="457200" algn="l"/>
              </a:tabLst>
              <a:defRPr sz="2000">
                <a:solidFill>
                  <a:srgbClr val="FAFD00"/>
                </a:solidFill>
                <a:latin typeface="Arial" charset="0"/>
              </a:defRPr>
            </a:lvl6pPr>
            <a:lvl7pPr marL="2971800" indent="-228600" eaLnBrk="0" fontAlgn="base" hangingPunct="0">
              <a:spcBef>
                <a:spcPct val="0"/>
              </a:spcBef>
              <a:spcAft>
                <a:spcPct val="0"/>
              </a:spcAft>
              <a:tabLst>
                <a:tab pos="457200" algn="l"/>
              </a:tabLst>
              <a:defRPr sz="2000">
                <a:solidFill>
                  <a:srgbClr val="FAFD00"/>
                </a:solidFill>
                <a:latin typeface="Arial" charset="0"/>
              </a:defRPr>
            </a:lvl7pPr>
            <a:lvl8pPr marL="3429000" indent="-228600" eaLnBrk="0" fontAlgn="base" hangingPunct="0">
              <a:spcBef>
                <a:spcPct val="0"/>
              </a:spcBef>
              <a:spcAft>
                <a:spcPct val="0"/>
              </a:spcAft>
              <a:tabLst>
                <a:tab pos="457200" algn="l"/>
              </a:tabLst>
              <a:defRPr sz="2000">
                <a:solidFill>
                  <a:srgbClr val="FAFD00"/>
                </a:solidFill>
                <a:latin typeface="Arial" charset="0"/>
              </a:defRPr>
            </a:lvl8pPr>
            <a:lvl9pPr marL="3886200" indent="-228600" eaLnBrk="0" fontAlgn="base" hangingPunct="0">
              <a:spcBef>
                <a:spcPct val="0"/>
              </a:spcBef>
              <a:spcAft>
                <a:spcPct val="0"/>
              </a:spcAft>
              <a:tabLst>
                <a:tab pos="457200" algn="l"/>
              </a:tabLst>
              <a:defRPr sz="2000">
                <a:solidFill>
                  <a:srgbClr val="FAFD00"/>
                </a:solidFill>
                <a:latin typeface="Arial" charset="0"/>
              </a:defRPr>
            </a:lvl9pPr>
          </a:lstStyle>
          <a:p>
            <a:pPr>
              <a:defRPr/>
            </a:pPr>
            <a:r>
              <a:rPr lang="nl-NL" altLang="nl-NL" sz="3200" kern="0" dirty="0">
                <a:solidFill>
                  <a:srgbClr val="000000"/>
                </a:solidFill>
                <a:cs typeface="Arial" charset="0"/>
              </a:rPr>
              <a:t>	Zou het me verbazen als deze patiënt binnen een jaar overlijdt? </a:t>
            </a:r>
            <a:br>
              <a:rPr lang="nl-NL" altLang="nl-NL" sz="3200" kern="0" dirty="0">
                <a:solidFill>
                  <a:srgbClr val="000000"/>
                </a:solidFill>
                <a:cs typeface="Arial" charset="0"/>
              </a:rPr>
            </a:br>
            <a:endParaRPr lang="nl-NL" altLang="nl-NL" sz="3200" kern="0" dirty="0">
              <a:solidFill>
                <a:srgbClr val="000000"/>
              </a:solidFill>
              <a:cs typeface="Arial" charset="0"/>
            </a:endParaRPr>
          </a:p>
          <a:p>
            <a:pPr>
              <a:defRPr/>
            </a:pPr>
            <a:endParaRPr lang="nl-NL" altLang="nl-NL" sz="3200" kern="0" dirty="0">
              <a:solidFill>
                <a:srgbClr val="000000"/>
              </a:solidFill>
              <a:cs typeface="Arial" charset="0"/>
            </a:endParaRPr>
          </a:p>
          <a:p>
            <a:pPr>
              <a:defRPr/>
            </a:pPr>
            <a:r>
              <a:rPr lang="nl-NL" altLang="nl-NL" sz="3200" kern="0" dirty="0">
                <a:solidFill>
                  <a:srgbClr val="000000"/>
                </a:solidFill>
                <a:cs typeface="Arial" charset="0"/>
              </a:rPr>
              <a:t>	Is het antwoord ‘Nee’…</a:t>
            </a:r>
          </a:p>
          <a:p>
            <a:pPr>
              <a:defRPr/>
            </a:pPr>
            <a:endParaRPr lang="nl-NL" altLang="nl-NL" sz="3200" kern="0" dirty="0">
              <a:solidFill>
                <a:srgbClr val="000000"/>
              </a:solidFill>
              <a:cs typeface="Arial" charset="0"/>
            </a:endParaRPr>
          </a:p>
          <a:p>
            <a:pPr>
              <a:defRPr/>
            </a:pPr>
            <a:r>
              <a:rPr lang="nl-NL" altLang="nl-NL" sz="3200" kern="0" dirty="0">
                <a:solidFill>
                  <a:srgbClr val="000000"/>
                </a:solidFill>
                <a:cs typeface="Arial" charset="0"/>
              </a:rPr>
              <a:t>	dan opnemen in het </a:t>
            </a:r>
            <a:r>
              <a:rPr lang="nl-NL" altLang="nl-NL" sz="3200" kern="0" dirty="0" err="1">
                <a:solidFill>
                  <a:srgbClr val="000000"/>
                </a:solidFill>
                <a:cs typeface="Arial" charset="0"/>
              </a:rPr>
              <a:t>PaTz</a:t>
            </a:r>
            <a:r>
              <a:rPr lang="nl-NL" altLang="nl-NL" sz="3200" kern="0" dirty="0">
                <a:solidFill>
                  <a:srgbClr val="000000"/>
                </a:solidFill>
                <a:cs typeface="Arial" charset="0"/>
              </a:rPr>
              <a:t> portal en proactief denken over mogelijke scenario’s</a:t>
            </a:r>
            <a:endParaRPr lang="en-US" altLang="nl-NL" dirty="0">
              <a:solidFill>
                <a:srgbClr val="000000"/>
              </a:solidFill>
              <a:cs typeface="Times New Roman" pitchFamily="18" charset="0"/>
            </a:endParaRPr>
          </a:p>
        </p:txBody>
      </p:sp>
      <p:pic>
        <p:nvPicPr>
          <p:cNvPr id="40965" name="Picture 2">
            <a:extLst>
              <a:ext uri="{FF2B5EF4-FFF2-40B4-BE49-F238E27FC236}">
                <a16:creationId xmlns:a16="http://schemas.microsoft.com/office/drawing/2014/main" id="{3A1DE536-8E2D-3662-45B6-64AC1A72F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3700" y="2441575"/>
            <a:ext cx="1385888" cy="13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a:extLst>
              <a:ext uri="{FF2B5EF4-FFF2-40B4-BE49-F238E27FC236}">
                <a16:creationId xmlns:a16="http://schemas.microsoft.com/office/drawing/2014/main" id="{C071E145-3330-3D65-B24B-381B362F4F3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79651" y="23813"/>
            <a:ext cx="4786313" cy="68246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44035" name="Tekstvak 3">
            <a:extLst>
              <a:ext uri="{FF2B5EF4-FFF2-40B4-BE49-F238E27FC236}">
                <a16:creationId xmlns:a16="http://schemas.microsoft.com/office/drawing/2014/main" id="{DD9208BF-CF7A-0962-7768-915F5FAB5830}"/>
              </a:ext>
            </a:extLst>
          </p:cNvPr>
          <p:cNvSpPr txBox="1">
            <a:spLocks noChangeArrowheads="1"/>
          </p:cNvSpPr>
          <p:nvPr/>
        </p:nvSpPr>
        <p:spPr bwMode="auto">
          <a:xfrm>
            <a:off x="7186614" y="2492375"/>
            <a:ext cx="32273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r>
              <a:rPr lang="nl-NL" altLang="nl-NL">
                <a:solidFill>
                  <a:srgbClr val="000000"/>
                </a:solidFill>
              </a:rPr>
              <a:t>SPICT-NL</a:t>
            </a:r>
          </a:p>
          <a:p>
            <a:r>
              <a:rPr lang="nl-NL" altLang="nl-NL">
                <a:solidFill>
                  <a:srgbClr val="000000"/>
                </a:solidFill>
              </a:rPr>
              <a:t> </a:t>
            </a:r>
            <a:br>
              <a:rPr lang="nl-NL" altLang="nl-NL">
                <a:solidFill>
                  <a:srgbClr val="000000"/>
                </a:solidFill>
              </a:rPr>
            </a:br>
            <a:r>
              <a:rPr lang="nl-NL" altLang="nl-NL">
                <a:solidFill>
                  <a:srgbClr val="000000"/>
                </a:solidFill>
              </a:rPr>
              <a:t>hulpmiddel bij identificeren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296D5BDF-E268-C684-80DC-4E78A1B20250}"/>
              </a:ext>
            </a:extLst>
          </p:cNvPr>
          <p:cNvSpPr>
            <a:spLocks noGrp="1" noChangeArrowheads="1"/>
          </p:cNvSpPr>
          <p:nvPr>
            <p:ph type="title"/>
          </p:nvPr>
        </p:nvSpPr>
        <p:spPr bwMode="auto">
          <a:xfrm>
            <a:off x="1481311" y="911225"/>
            <a:ext cx="8686800"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nl-NL" altLang="nl-NL" sz="3600" dirty="0">
                <a:solidFill>
                  <a:srgbClr val="00529E"/>
                </a:solidFill>
                <a:latin typeface="Arial" panose="020B0604020202020204" pitchFamily="34" charset="0"/>
                <a:cs typeface="Arial" panose="020B0604020202020204" pitchFamily="34" charset="0"/>
              </a:rPr>
              <a:t>Voorspellen is moeilijk...</a:t>
            </a:r>
          </a:p>
        </p:txBody>
      </p:sp>
      <p:sp>
        <p:nvSpPr>
          <p:cNvPr id="39939" name="Rectangle 3">
            <a:extLst>
              <a:ext uri="{FF2B5EF4-FFF2-40B4-BE49-F238E27FC236}">
                <a16:creationId xmlns:a16="http://schemas.microsoft.com/office/drawing/2014/main" id="{90BDD3F2-348B-CBCC-44F0-26CEDA3F95F4}"/>
              </a:ext>
            </a:extLst>
          </p:cNvPr>
          <p:cNvSpPr>
            <a:spLocks noGrp="1" noChangeArrowheads="1"/>
          </p:cNvSpPr>
          <p:nvPr>
            <p:ph type="body" sz="half" idx="1"/>
          </p:nvPr>
        </p:nvSpPr>
        <p:spPr bwMode="auto">
          <a:xfrm>
            <a:off x="1328911" y="2390564"/>
            <a:ext cx="4495800" cy="45259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nl-NL" altLang="nl-NL" sz="2800" dirty="0">
                <a:latin typeface="Arial" panose="020B0604020202020204" pitchFamily="34" charset="0"/>
                <a:cs typeface="Arial" panose="020B0604020202020204" pitchFamily="34" charset="0"/>
              </a:rPr>
              <a:t>Prognose is onduidelijk</a:t>
            </a:r>
          </a:p>
          <a:p>
            <a:pPr>
              <a:buFontTx/>
              <a:buNone/>
            </a:pPr>
            <a:endParaRPr lang="nl-NL" altLang="nl-NL" sz="2800" dirty="0">
              <a:latin typeface="Arial" panose="020B0604020202020204" pitchFamily="34" charset="0"/>
              <a:cs typeface="Arial" panose="020B0604020202020204" pitchFamily="34" charset="0"/>
            </a:endParaRPr>
          </a:p>
          <a:p>
            <a:r>
              <a:rPr lang="nl-NL" altLang="nl-NL" sz="2800" dirty="0">
                <a:latin typeface="Arial" panose="020B0604020202020204" pitchFamily="34" charset="0"/>
                <a:cs typeface="Arial" panose="020B0604020202020204" pitchFamily="34" charset="0"/>
              </a:rPr>
              <a:t>Denk meer in termen van benodigde zorg</a:t>
            </a:r>
          </a:p>
          <a:p>
            <a:endParaRPr lang="nl-NL" altLang="nl-NL" sz="2800" dirty="0">
              <a:latin typeface="Arial" panose="020B0604020202020204" pitchFamily="34" charset="0"/>
              <a:cs typeface="Arial" panose="020B0604020202020204" pitchFamily="34" charset="0"/>
            </a:endParaRPr>
          </a:p>
          <a:p>
            <a:r>
              <a:rPr lang="nl-NL" altLang="nl-NL" sz="2800" dirty="0">
                <a:latin typeface="Arial" panose="020B0604020202020204" pitchFamily="34" charset="0"/>
                <a:cs typeface="Arial" panose="020B0604020202020204" pitchFamily="34" charset="0"/>
              </a:rPr>
              <a:t>Proactieve zorg!</a:t>
            </a:r>
          </a:p>
          <a:p>
            <a:pPr>
              <a:buFontTx/>
              <a:buNone/>
            </a:pPr>
            <a:endParaRPr lang="nl-NL" altLang="nl-NL" sz="2800" dirty="0">
              <a:latin typeface="Arial" panose="020B0604020202020204" pitchFamily="34" charset="0"/>
              <a:cs typeface="Arial" panose="020B0604020202020204" pitchFamily="34" charset="0"/>
            </a:endParaRPr>
          </a:p>
        </p:txBody>
      </p:sp>
      <p:pic>
        <p:nvPicPr>
          <p:cNvPr id="39940" name="Picture 5">
            <a:extLst>
              <a:ext uri="{FF2B5EF4-FFF2-40B4-BE49-F238E27FC236}">
                <a16:creationId xmlns:a16="http://schemas.microsoft.com/office/drawing/2014/main" id="{D9FEF8AC-8539-B468-ADB9-512C59CA1DC2}"/>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bwMode="auto">
          <a:xfrm>
            <a:off x="7175500" y="2836864"/>
            <a:ext cx="2222500" cy="21875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1" name="Rectangle 4">
            <a:extLst>
              <a:ext uri="{FF2B5EF4-FFF2-40B4-BE49-F238E27FC236}">
                <a16:creationId xmlns:a16="http://schemas.microsoft.com/office/drawing/2014/main" id="{1FA17DBB-9B27-EC7E-2D1E-EEA7F12228DC}"/>
              </a:ext>
            </a:extLst>
          </p:cNvPr>
          <p:cNvSpPr>
            <a:spLocks noGrp="1" noChangeArrowheads="1"/>
          </p:cNvSpPr>
          <p:nvPr>
            <p:ph sz="quarter" idx="3"/>
          </p:nvPr>
        </p:nvSpPr>
        <p:spPr bwMode="auto">
          <a:xfrm>
            <a:off x="6024563" y="4868863"/>
            <a:ext cx="4038600" cy="609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buFontTx/>
              <a:buNone/>
            </a:pPr>
            <a:r>
              <a:rPr lang="nl-NL" altLang="nl-NL" sz="2400" i="1">
                <a:latin typeface="Arial" panose="020B0604020202020204" pitchFamily="34" charset="0"/>
                <a:cs typeface="Arial" panose="020B0604020202020204" pitchFamily="34" charset="0"/>
              </a:rPr>
              <a:t>    ‘hope for the best </a:t>
            </a:r>
          </a:p>
          <a:p>
            <a:pPr algn="ctr">
              <a:buFontTx/>
              <a:buNone/>
            </a:pPr>
            <a:r>
              <a:rPr lang="nl-NL" altLang="nl-NL" sz="2400" i="1">
                <a:latin typeface="Arial" panose="020B0604020202020204" pitchFamily="34" charset="0"/>
                <a:cs typeface="Arial" panose="020B0604020202020204" pitchFamily="34" charset="0"/>
              </a:rPr>
              <a:t>but prepare for the worst’</a:t>
            </a:r>
          </a:p>
        </p:txBody>
      </p:sp>
      <p:sp>
        <p:nvSpPr>
          <p:cNvPr id="39942" name="Text Box 6">
            <a:extLst>
              <a:ext uri="{FF2B5EF4-FFF2-40B4-BE49-F238E27FC236}">
                <a16:creationId xmlns:a16="http://schemas.microsoft.com/office/drawing/2014/main" id="{35E93F38-A0BE-9090-162B-3B7982EDE716}"/>
              </a:ext>
            </a:extLst>
          </p:cNvPr>
          <p:cNvSpPr txBox="1">
            <a:spLocks noChangeArrowheads="1"/>
          </p:cNvSpPr>
          <p:nvPr/>
        </p:nvSpPr>
        <p:spPr bwMode="auto">
          <a:xfrm>
            <a:off x="6888163" y="2355851"/>
            <a:ext cx="27368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r>
              <a:rPr lang="nl-NL" altLang="nl-NL" sz="2400" i="1">
                <a:solidFill>
                  <a:srgbClr val="000000"/>
                </a:solidFill>
                <a:cs typeface="Arial" panose="020B0604020202020204" pitchFamily="34" charset="0"/>
              </a:rPr>
              <a:t>Rainy day thinking</a:t>
            </a: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el 1">
            <a:extLst>
              <a:ext uri="{FF2B5EF4-FFF2-40B4-BE49-F238E27FC236}">
                <a16:creationId xmlns:a16="http://schemas.microsoft.com/office/drawing/2014/main" id="{815C544C-FDBA-5972-264C-49FB5C0FA24A}"/>
              </a:ext>
            </a:extLst>
          </p:cNvPr>
          <p:cNvSpPr>
            <a:spLocks noGrp="1"/>
          </p:cNvSpPr>
          <p:nvPr>
            <p:ph type="title"/>
          </p:nvPr>
        </p:nvSpPr>
        <p:spPr bwMode="auto">
          <a:xfrm>
            <a:off x="1981200" y="274638"/>
            <a:ext cx="728345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nl-NL" altLang="nl-NL"/>
              <a:t>PaTz Portal</a:t>
            </a:r>
          </a:p>
        </p:txBody>
      </p:sp>
      <p:pic>
        <p:nvPicPr>
          <p:cNvPr id="55299" name="Picture 4">
            <a:extLst>
              <a:ext uri="{FF2B5EF4-FFF2-40B4-BE49-F238E27FC236}">
                <a16:creationId xmlns:a16="http://schemas.microsoft.com/office/drawing/2014/main" id="{ECB79210-A03B-230C-47C0-A6EE42AD432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0772" y="853580"/>
            <a:ext cx="12141228" cy="600442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1876707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a:extLst>
              <a:ext uri="{FF2B5EF4-FFF2-40B4-BE49-F238E27FC236}">
                <a16:creationId xmlns:a16="http://schemas.microsoft.com/office/drawing/2014/main" id="{8C0DFC02-DF90-7E8F-25C2-87DF12D3F631}"/>
              </a:ext>
            </a:extLst>
          </p:cNvPr>
          <p:cNvSpPr>
            <a:spLocks noGrp="1" noChangeArrowheads="1"/>
          </p:cNvSpPr>
          <p:nvPr>
            <p:ph type="body" idx="1"/>
          </p:nvPr>
        </p:nvSpPr>
        <p:spPr bwMode="auto">
          <a:xfrm>
            <a:off x="1055440" y="2060848"/>
            <a:ext cx="10801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buNone/>
            </a:pPr>
            <a:r>
              <a:rPr lang="nl-NL" altLang="nl-NL" sz="2400" dirty="0"/>
              <a:t>o	inventariseren welke zorgbehoeften deze patiënt op fysiek/ psychisch/ 	sociaal/ existentieel gebied heeft</a:t>
            </a:r>
          </a:p>
          <a:p>
            <a:pPr marL="0" indent="0">
              <a:buNone/>
            </a:pPr>
            <a:r>
              <a:rPr lang="nl-NL" altLang="nl-NL" sz="2400" dirty="0"/>
              <a:t>o	een behandelwensengesprek aanbieden</a:t>
            </a:r>
          </a:p>
          <a:p>
            <a:pPr marL="0" indent="0">
              <a:buNone/>
            </a:pPr>
            <a:r>
              <a:rPr lang="nl-NL" altLang="nl-NL" sz="2400" dirty="0"/>
              <a:t>o	contactpersoon en gemachtigde vastleggen</a:t>
            </a:r>
          </a:p>
          <a:p>
            <a:pPr marL="0" indent="0">
              <a:buNone/>
            </a:pPr>
            <a:r>
              <a:rPr lang="nl-NL" altLang="nl-NL" sz="2400" dirty="0"/>
              <a:t>o	vastleggen wie de regiebehandelaar is</a:t>
            </a:r>
          </a:p>
          <a:p>
            <a:pPr marL="0" indent="0">
              <a:buNone/>
            </a:pPr>
            <a:r>
              <a:rPr lang="nl-NL" altLang="nl-NL" sz="2400" dirty="0"/>
              <a:t>o	overdracht HAP maken</a:t>
            </a:r>
          </a:p>
          <a:p>
            <a:pPr marL="0" indent="0">
              <a:buNone/>
            </a:pPr>
            <a:r>
              <a:rPr lang="nl-NL" altLang="nl-NL" sz="2400" dirty="0"/>
              <a:t>o	checken of meer zorg ingezet moet worden</a:t>
            </a:r>
          </a:p>
          <a:p>
            <a:pPr marL="0" indent="0">
              <a:buNone/>
            </a:pPr>
            <a:r>
              <a:rPr lang="nl-NL" altLang="nl-NL" sz="2400" dirty="0"/>
              <a:t>o	medicatie reviewen/ saneren</a:t>
            </a:r>
          </a:p>
          <a:p>
            <a:pPr marL="0" indent="0">
              <a:buNone/>
            </a:pPr>
            <a:r>
              <a:rPr lang="nl-NL" altLang="nl-NL" sz="2400" dirty="0"/>
              <a:t>o	inventariseren of naasten ondersteuning wensen</a:t>
            </a:r>
          </a:p>
          <a:p>
            <a:pPr marL="0" indent="0">
              <a:buNone/>
            </a:pPr>
            <a:r>
              <a:rPr lang="nl-NL" altLang="nl-NL" sz="2400" dirty="0"/>
              <a:t>o	een taakverdeling maken om bovengenoemde acties in gang te zetten</a:t>
            </a:r>
          </a:p>
          <a:p>
            <a:endParaRPr lang="nl-NL" altLang="nl-NL" dirty="0"/>
          </a:p>
        </p:txBody>
      </p:sp>
      <p:sp>
        <p:nvSpPr>
          <p:cNvPr id="46083" name="Rectangle 2">
            <a:extLst>
              <a:ext uri="{FF2B5EF4-FFF2-40B4-BE49-F238E27FC236}">
                <a16:creationId xmlns:a16="http://schemas.microsoft.com/office/drawing/2014/main" id="{F80A3F9E-5610-DAC1-90D4-BE6FD22D3174}"/>
              </a:ext>
            </a:extLst>
          </p:cNvPr>
          <p:cNvSpPr>
            <a:spLocks noGrp="1" noChangeArrowheads="1"/>
          </p:cNvSpPr>
          <p:nvPr>
            <p:ph type="title"/>
          </p:nvPr>
        </p:nvSpPr>
        <p:spPr bwMode="auto">
          <a:xfrm>
            <a:off x="1343472" y="981076"/>
            <a:ext cx="8208912" cy="8874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nl-NL" altLang="nl-NL" dirty="0">
                <a:sym typeface="Symbol" panose="05050102010706020507" pitchFamily="18" charset="2"/>
              </a:rPr>
              <a:t> </a:t>
            </a:r>
            <a:r>
              <a:rPr lang="nl-NL" altLang="nl-NL" dirty="0"/>
              <a:t>Stap  3 – Bespreek, onderzoek</a:t>
            </a:r>
          </a:p>
        </p:txBody>
      </p:sp>
      <p:pic>
        <p:nvPicPr>
          <p:cNvPr id="2" name="Afbeelding 1">
            <a:extLst>
              <a:ext uri="{FF2B5EF4-FFF2-40B4-BE49-F238E27FC236}">
                <a16:creationId xmlns:a16="http://schemas.microsoft.com/office/drawing/2014/main" id="{FF487246-0079-84AC-2959-19576B53C0B0}"/>
              </a:ext>
            </a:extLst>
          </p:cNvPr>
          <p:cNvPicPr>
            <a:picLocks noChangeAspect="1"/>
          </p:cNvPicPr>
          <p:nvPr/>
        </p:nvPicPr>
        <p:blipFill>
          <a:blip r:embed="rId3"/>
          <a:stretch>
            <a:fillRect/>
          </a:stretch>
        </p:blipFill>
        <p:spPr>
          <a:xfrm>
            <a:off x="9982200" y="539446"/>
            <a:ext cx="1664352" cy="132904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a:extLst>
              <a:ext uri="{FF2B5EF4-FFF2-40B4-BE49-F238E27FC236}">
                <a16:creationId xmlns:a16="http://schemas.microsoft.com/office/drawing/2014/main" id="{B181AE27-0861-6275-380B-0C99AE8AD359}"/>
              </a:ext>
            </a:extLst>
          </p:cNvPr>
          <p:cNvPicPr>
            <a:picLocks noChangeAspect="1"/>
          </p:cNvPicPr>
          <p:nvPr/>
        </p:nvPicPr>
        <p:blipFill>
          <a:blip r:embed="rId3"/>
          <a:stretch>
            <a:fillRect/>
          </a:stretch>
        </p:blipFill>
        <p:spPr>
          <a:xfrm>
            <a:off x="447675" y="1753444"/>
            <a:ext cx="11296650" cy="5086350"/>
          </a:xfrm>
          <a:prstGeom prst="rect">
            <a:avLst/>
          </a:prstGeom>
        </p:spPr>
      </p:pic>
      <p:pic>
        <p:nvPicPr>
          <p:cNvPr id="2" name="Afbeelding 1">
            <a:extLst>
              <a:ext uri="{FF2B5EF4-FFF2-40B4-BE49-F238E27FC236}">
                <a16:creationId xmlns:a16="http://schemas.microsoft.com/office/drawing/2014/main" id="{CAF93DA4-0AEC-2102-95D6-6BA1A1D5C65C}"/>
              </a:ext>
            </a:extLst>
          </p:cNvPr>
          <p:cNvPicPr>
            <a:picLocks noChangeAspect="1"/>
          </p:cNvPicPr>
          <p:nvPr/>
        </p:nvPicPr>
        <p:blipFill rotWithShape="1">
          <a:blip r:embed="rId4"/>
          <a:srcRect t="74629"/>
          <a:stretch/>
        </p:blipFill>
        <p:spPr>
          <a:xfrm>
            <a:off x="3431704" y="0"/>
            <a:ext cx="7486537" cy="1706051"/>
          </a:xfrm>
          <a:prstGeom prst="rect">
            <a:avLst/>
          </a:prstGeom>
        </p:spPr>
      </p:pic>
    </p:spTree>
    <p:extLst>
      <p:ext uri="{BB962C8B-B14F-4D97-AF65-F5344CB8AC3E}">
        <p14:creationId xmlns:p14="http://schemas.microsoft.com/office/powerpoint/2010/main" val="2670686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514FF2C2-E0CC-E472-2137-FD9B4C382502}"/>
              </a:ext>
            </a:extLst>
          </p:cNvPr>
          <p:cNvPicPr>
            <a:picLocks noChangeAspect="1"/>
          </p:cNvPicPr>
          <p:nvPr/>
        </p:nvPicPr>
        <p:blipFill>
          <a:blip r:embed="rId3"/>
          <a:stretch>
            <a:fillRect/>
          </a:stretch>
        </p:blipFill>
        <p:spPr>
          <a:xfrm>
            <a:off x="9768408" y="188640"/>
            <a:ext cx="2292295" cy="1816765"/>
          </a:xfrm>
          <a:prstGeom prst="rect">
            <a:avLst/>
          </a:prstGeom>
        </p:spPr>
      </p:pic>
      <p:sp>
        <p:nvSpPr>
          <p:cNvPr id="2" name="Titel 1">
            <a:extLst>
              <a:ext uri="{FF2B5EF4-FFF2-40B4-BE49-F238E27FC236}">
                <a16:creationId xmlns:a16="http://schemas.microsoft.com/office/drawing/2014/main" id="{92550F14-F0AC-D397-B851-34725CDDB053}"/>
              </a:ext>
            </a:extLst>
          </p:cNvPr>
          <p:cNvSpPr>
            <a:spLocks noGrp="1"/>
          </p:cNvSpPr>
          <p:nvPr>
            <p:ph type="title"/>
          </p:nvPr>
        </p:nvSpPr>
        <p:spPr>
          <a:xfrm>
            <a:off x="168248" y="581330"/>
            <a:ext cx="10972800" cy="1143000"/>
          </a:xfrm>
        </p:spPr>
        <p:txBody>
          <a:bodyPr/>
          <a:lstStyle/>
          <a:p>
            <a:r>
              <a:rPr lang="nl-NL" dirty="0"/>
              <a:t>Agenda </a:t>
            </a:r>
          </a:p>
        </p:txBody>
      </p:sp>
      <p:sp>
        <p:nvSpPr>
          <p:cNvPr id="3" name="Tijdelijke aanduiding voor inhoud 2">
            <a:extLst>
              <a:ext uri="{FF2B5EF4-FFF2-40B4-BE49-F238E27FC236}">
                <a16:creationId xmlns:a16="http://schemas.microsoft.com/office/drawing/2014/main" id="{1AF2A892-B372-E76F-3A65-8A31EE82CB8E}"/>
              </a:ext>
            </a:extLst>
          </p:cNvPr>
          <p:cNvSpPr>
            <a:spLocks noGrp="1"/>
          </p:cNvSpPr>
          <p:nvPr>
            <p:ph idx="1"/>
          </p:nvPr>
        </p:nvSpPr>
        <p:spPr>
          <a:xfrm>
            <a:off x="1415480" y="2573186"/>
            <a:ext cx="10972800" cy="5093745"/>
          </a:xfrm>
        </p:spPr>
        <p:txBody>
          <a:bodyPr/>
          <a:lstStyle/>
          <a:p>
            <a:pPr marL="0" indent="0">
              <a:buNone/>
            </a:pPr>
            <a:r>
              <a:rPr lang="nl-NL" dirty="0">
                <a:latin typeface="Calibri" panose="020F0502020204030204" pitchFamily="34" charset="0"/>
                <a:cs typeface="Calibri" panose="020F0502020204030204" pitchFamily="34" charset="0"/>
              </a:rPr>
              <a:t>15:00  Welkom en voorstellen</a:t>
            </a:r>
          </a:p>
          <a:p>
            <a:pPr marL="0" indent="0">
              <a:buNone/>
            </a:pPr>
            <a:r>
              <a:rPr lang="nl-NL" dirty="0">
                <a:latin typeface="Calibri" panose="020F0502020204030204" pitchFamily="34" charset="0"/>
                <a:cs typeface="Calibri" panose="020F0502020204030204" pitchFamily="34" charset="0"/>
              </a:rPr>
              <a:t>15:05  Ontstaan </a:t>
            </a:r>
            <a:r>
              <a:rPr lang="nl-NL" dirty="0" err="1">
                <a:latin typeface="Calibri" panose="020F0502020204030204" pitchFamily="34" charset="0"/>
                <a:cs typeface="Calibri" panose="020F0502020204030204" pitchFamily="34" charset="0"/>
              </a:rPr>
              <a:t>PaTz</a:t>
            </a:r>
            <a:endParaRPr lang="nl-NL" dirty="0">
              <a:latin typeface="Calibri" panose="020F0502020204030204" pitchFamily="34" charset="0"/>
              <a:cs typeface="Calibri" panose="020F0502020204030204" pitchFamily="34" charset="0"/>
            </a:endParaRPr>
          </a:p>
          <a:p>
            <a:pPr marL="0" indent="0">
              <a:buNone/>
            </a:pPr>
            <a:r>
              <a:rPr lang="nl-NL" dirty="0">
                <a:latin typeface="Calibri" panose="020F0502020204030204" pitchFamily="34" charset="0"/>
                <a:cs typeface="Calibri" panose="020F0502020204030204" pitchFamily="34" charset="0"/>
              </a:rPr>
              <a:t>15:10  Wat is </a:t>
            </a:r>
            <a:r>
              <a:rPr lang="nl-NL" dirty="0" err="1">
                <a:latin typeface="Calibri" panose="020F0502020204030204" pitchFamily="34" charset="0"/>
                <a:cs typeface="Calibri" panose="020F0502020204030204" pitchFamily="34" charset="0"/>
              </a:rPr>
              <a:t>PaTz</a:t>
            </a:r>
            <a:r>
              <a:rPr lang="nl-NL" dirty="0">
                <a:latin typeface="Calibri" panose="020F0502020204030204" pitchFamily="34" charset="0"/>
                <a:cs typeface="Calibri" panose="020F0502020204030204" pitchFamily="34" charset="0"/>
              </a:rPr>
              <a:t> en waarom bestaat </a:t>
            </a:r>
            <a:r>
              <a:rPr lang="nl-NL" dirty="0" err="1">
                <a:latin typeface="Calibri" panose="020F0502020204030204" pitchFamily="34" charset="0"/>
                <a:cs typeface="Calibri" panose="020F0502020204030204" pitchFamily="34" charset="0"/>
              </a:rPr>
              <a:t>PaTz</a:t>
            </a:r>
            <a:r>
              <a:rPr lang="nl-NL" dirty="0">
                <a:latin typeface="Calibri" panose="020F0502020204030204" pitchFamily="34" charset="0"/>
                <a:cs typeface="Calibri" panose="020F0502020204030204" pitchFamily="34" charset="0"/>
              </a:rPr>
              <a:t>?</a:t>
            </a:r>
          </a:p>
          <a:p>
            <a:pPr marL="0" indent="0">
              <a:buNone/>
            </a:pPr>
            <a:r>
              <a:rPr lang="nl-NL" dirty="0">
                <a:latin typeface="Calibri" panose="020F0502020204030204" pitchFamily="34" charset="0"/>
                <a:cs typeface="Calibri" panose="020F0502020204030204" pitchFamily="34" charset="0"/>
              </a:rPr>
              <a:t>15:30  </a:t>
            </a:r>
            <a:r>
              <a:rPr lang="nl-NL" dirty="0" err="1">
                <a:latin typeface="Calibri" panose="020F0502020204030204" pitchFamily="34" charset="0"/>
                <a:cs typeface="Calibri" panose="020F0502020204030204" pitchFamily="34" charset="0"/>
              </a:rPr>
              <a:t>Patz</a:t>
            </a:r>
            <a:r>
              <a:rPr lang="nl-NL" dirty="0">
                <a:latin typeface="Calibri" panose="020F0502020204030204" pitchFamily="34" charset="0"/>
                <a:cs typeface="Calibri" panose="020F0502020204030204" pitchFamily="34" charset="0"/>
              </a:rPr>
              <a:t> simulatie</a:t>
            </a:r>
          </a:p>
          <a:p>
            <a:pPr marL="0" indent="0">
              <a:buNone/>
            </a:pPr>
            <a:r>
              <a:rPr lang="nl-NL" dirty="0">
                <a:latin typeface="Calibri" panose="020F0502020204030204" pitchFamily="34" charset="0"/>
                <a:cs typeface="Calibri" panose="020F0502020204030204" pitchFamily="34" charset="0"/>
              </a:rPr>
              <a:t>16:20  Evaluatie</a:t>
            </a:r>
          </a:p>
          <a:p>
            <a:pPr marL="0" indent="0">
              <a:buNone/>
            </a:pPr>
            <a:r>
              <a:rPr lang="nl-NL" dirty="0">
                <a:latin typeface="Calibri" panose="020F0502020204030204" pitchFamily="34" charset="0"/>
                <a:cs typeface="Calibri" panose="020F0502020204030204" pitchFamily="34" charset="0"/>
              </a:rPr>
              <a:t>16: 30 Afsluiting</a:t>
            </a:r>
          </a:p>
        </p:txBody>
      </p:sp>
      <p:pic>
        <p:nvPicPr>
          <p:cNvPr id="5" name="Afbeelding 4">
            <a:extLst>
              <a:ext uri="{FF2B5EF4-FFF2-40B4-BE49-F238E27FC236}">
                <a16:creationId xmlns:a16="http://schemas.microsoft.com/office/drawing/2014/main" id="{39736391-7CBE-2563-EDBF-91B7FEF39CB0}"/>
              </a:ext>
            </a:extLst>
          </p:cNvPr>
          <p:cNvPicPr>
            <a:picLocks noChangeAspect="1"/>
          </p:cNvPicPr>
          <p:nvPr/>
        </p:nvPicPr>
        <p:blipFill>
          <a:blip r:embed="rId4"/>
          <a:stretch>
            <a:fillRect/>
          </a:stretch>
        </p:blipFill>
        <p:spPr>
          <a:xfrm>
            <a:off x="407368" y="235167"/>
            <a:ext cx="3426249" cy="2338019"/>
          </a:xfrm>
          <a:prstGeom prst="rect">
            <a:avLst/>
          </a:prstGeom>
        </p:spPr>
      </p:pic>
    </p:spTree>
    <p:extLst>
      <p:ext uri="{BB962C8B-B14F-4D97-AF65-F5344CB8AC3E}">
        <p14:creationId xmlns:p14="http://schemas.microsoft.com/office/powerpoint/2010/main" val="2863998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a:extLst>
              <a:ext uri="{FF2B5EF4-FFF2-40B4-BE49-F238E27FC236}">
                <a16:creationId xmlns:a16="http://schemas.microsoft.com/office/drawing/2014/main" id="{B571D3DE-44BA-4303-8B6C-D411C847AF37}"/>
              </a:ext>
            </a:extLst>
          </p:cNvPr>
          <p:cNvSpPr>
            <a:spLocks noGrp="1" noChangeArrowheads="1"/>
          </p:cNvSpPr>
          <p:nvPr>
            <p:ph type="body" idx="1"/>
          </p:nvPr>
        </p:nvSpPr>
        <p:spPr bwMode="auto">
          <a:xfrm>
            <a:off x="1774826" y="1981201"/>
            <a:ext cx="8137525" cy="31035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indent="0">
              <a:buNone/>
            </a:pPr>
            <a:r>
              <a:rPr lang="nl-NL" altLang="nl-NL" dirty="0">
                <a:cs typeface="Times New Roman" panose="02020603050405020304" pitchFamily="18" charset="0"/>
              </a:rPr>
              <a:t>Denk vooruit</a:t>
            </a:r>
          </a:p>
          <a:p>
            <a:r>
              <a:rPr lang="nl-NL" altLang="nl-NL" dirty="0">
                <a:cs typeface="Times New Roman" panose="02020603050405020304" pitchFamily="18" charset="0"/>
              </a:rPr>
              <a:t>Hoe zal het verder gaan met deze patiënt? </a:t>
            </a:r>
          </a:p>
          <a:p>
            <a:r>
              <a:rPr lang="nl-NL" altLang="nl-NL" dirty="0">
                <a:cs typeface="Times New Roman" panose="02020603050405020304" pitchFamily="18" charset="0"/>
              </a:rPr>
              <a:t>Plan medicatie vooruit en extra hulpverlening</a:t>
            </a:r>
          </a:p>
          <a:p>
            <a:r>
              <a:rPr lang="nl-NL" altLang="nl-NL" dirty="0">
                <a:cs typeface="Times New Roman" panose="02020603050405020304" pitchFamily="18" charset="0"/>
              </a:rPr>
              <a:t>Plan de zorg buiten kantooruren</a:t>
            </a:r>
            <a:endParaRPr lang="nl-NL" altLang="nl-NL" u="sng" dirty="0">
              <a:cs typeface="Times New Roman" panose="02020603050405020304" pitchFamily="18" charset="0"/>
            </a:endParaRPr>
          </a:p>
          <a:p>
            <a:r>
              <a:rPr lang="nl-NL" altLang="nl-NL" dirty="0">
                <a:cs typeface="Times New Roman" panose="02020603050405020304" pitchFamily="18" charset="0"/>
              </a:rPr>
              <a:t>Plan de zorg in de laatste levensdagen</a:t>
            </a:r>
            <a:endParaRPr lang="nl-NL" altLang="nl-NL" u="sng" dirty="0">
              <a:cs typeface="Times New Roman" panose="02020603050405020304" pitchFamily="18" charset="0"/>
            </a:endParaRPr>
          </a:p>
          <a:p>
            <a:r>
              <a:rPr lang="nl-NL" altLang="nl-NL" dirty="0">
                <a:cs typeface="Times New Roman" panose="02020603050405020304" pitchFamily="18" charset="0"/>
              </a:rPr>
              <a:t>Plan ondersteuning van (mantel)</a:t>
            </a:r>
            <a:r>
              <a:rPr lang="nl-NL" altLang="nl-NL" dirty="0" err="1">
                <a:cs typeface="Times New Roman" panose="02020603050405020304" pitchFamily="18" charset="0"/>
              </a:rPr>
              <a:t>zorgers</a:t>
            </a:r>
            <a:endParaRPr lang="nl-NL" altLang="nl-NL" dirty="0"/>
          </a:p>
          <a:p>
            <a:endParaRPr lang="nl-NL" altLang="nl-NL" dirty="0"/>
          </a:p>
        </p:txBody>
      </p:sp>
      <p:sp>
        <p:nvSpPr>
          <p:cNvPr id="51203" name="Rectangle 2">
            <a:extLst>
              <a:ext uri="{FF2B5EF4-FFF2-40B4-BE49-F238E27FC236}">
                <a16:creationId xmlns:a16="http://schemas.microsoft.com/office/drawing/2014/main" id="{377372C0-FEFF-5A64-CA07-5073AA20CA82}"/>
              </a:ext>
            </a:extLst>
          </p:cNvPr>
          <p:cNvSpPr>
            <a:spLocks noGrp="1" noChangeArrowheads="1"/>
          </p:cNvSpPr>
          <p:nvPr>
            <p:ph type="title"/>
          </p:nvPr>
        </p:nvSpPr>
        <p:spPr bwMode="auto">
          <a:xfrm>
            <a:off x="1963739" y="981075"/>
            <a:ext cx="4708525" cy="1371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nl-NL" altLang="nl-NL" dirty="0">
                <a:sym typeface="Symbol" panose="05050102010706020507" pitchFamily="18" charset="2"/>
              </a:rPr>
              <a:t> </a:t>
            </a:r>
            <a:r>
              <a:rPr lang="nl-NL" altLang="nl-NL" dirty="0"/>
              <a:t>Stap  4 -  Plan</a:t>
            </a:r>
          </a:p>
        </p:txBody>
      </p:sp>
      <p:pic>
        <p:nvPicPr>
          <p:cNvPr id="2" name="Afbeelding 1">
            <a:extLst>
              <a:ext uri="{FF2B5EF4-FFF2-40B4-BE49-F238E27FC236}">
                <a16:creationId xmlns:a16="http://schemas.microsoft.com/office/drawing/2014/main" id="{598172D8-99CD-B774-1744-4961F8D02B8A}"/>
              </a:ext>
            </a:extLst>
          </p:cNvPr>
          <p:cNvPicPr>
            <a:picLocks noChangeAspect="1"/>
          </p:cNvPicPr>
          <p:nvPr/>
        </p:nvPicPr>
        <p:blipFill>
          <a:blip r:embed="rId3"/>
          <a:stretch>
            <a:fillRect/>
          </a:stretch>
        </p:blipFill>
        <p:spPr>
          <a:xfrm>
            <a:off x="9963151" y="476672"/>
            <a:ext cx="1664352" cy="132904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a:extLst>
              <a:ext uri="{FF2B5EF4-FFF2-40B4-BE49-F238E27FC236}">
                <a16:creationId xmlns:a16="http://schemas.microsoft.com/office/drawing/2014/main" id="{47BC3319-803B-4C3C-64C3-8530600EA5B1}"/>
              </a:ext>
            </a:extLst>
          </p:cNvPr>
          <p:cNvSpPr>
            <a:spLocks noGrp="1" noChangeArrowheads="1"/>
          </p:cNvSpPr>
          <p:nvPr>
            <p:ph type="body" idx="1"/>
          </p:nvPr>
        </p:nvSpPr>
        <p:spPr bwMode="auto">
          <a:xfrm>
            <a:off x="1898650" y="1989139"/>
            <a:ext cx="8229600" cy="43195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r>
              <a:rPr lang="nl-NL" altLang="nl-NL" dirty="0"/>
              <a:t>Wat ging goed, waar zitten verbeterpunten?</a:t>
            </a:r>
          </a:p>
          <a:p>
            <a:r>
              <a:rPr lang="nl-NL" altLang="nl-NL" dirty="0"/>
              <a:t>Gebruik het palliatieve zorg register</a:t>
            </a:r>
          </a:p>
          <a:p>
            <a:r>
              <a:rPr lang="nl-NL" altLang="nl-NL" dirty="0"/>
              <a:t>Signaleren van terugkerende knelpunten en deze doorspelen aan de netwerkcoördinator </a:t>
            </a:r>
            <a:r>
              <a:rPr lang="nl-NL" altLang="nl-NL" dirty="0" err="1"/>
              <a:t>pz</a:t>
            </a:r>
            <a:r>
              <a:rPr lang="nl-NL" altLang="nl-NL" dirty="0"/>
              <a:t> of landelijk meldpunt .</a:t>
            </a:r>
          </a:p>
        </p:txBody>
      </p:sp>
      <p:sp>
        <p:nvSpPr>
          <p:cNvPr id="52227" name="Rectangle 2">
            <a:extLst>
              <a:ext uri="{FF2B5EF4-FFF2-40B4-BE49-F238E27FC236}">
                <a16:creationId xmlns:a16="http://schemas.microsoft.com/office/drawing/2014/main" id="{7C4C1340-E504-B2A0-5B6F-73A5D3DC0C63}"/>
              </a:ext>
            </a:extLst>
          </p:cNvPr>
          <p:cNvSpPr>
            <a:spLocks noGrp="1" noChangeArrowheads="1"/>
          </p:cNvSpPr>
          <p:nvPr>
            <p:ph type="title"/>
          </p:nvPr>
        </p:nvSpPr>
        <p:spPr bwMode="auto">
          <a:xfrm>
            <a:off x="2135189" y="990600"/>
            <a:ext cx="5329237" cy="1143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l"/>
            <a:r>
              <a:rPr lang="nl-NL" altLang="nl-NL">
                <a:sym typeface="Symbol" panose="05050102010706020507" pitchFamily="18" charset="2"/>
              </a:rPr>
              <a:t> </a:t>
            </a:r>
            <a:r>
              <a:rPr lang="nl-NL" altLang="nl-NL"/>
              <a:t>Stap  5 - Evalueer</a:t>
            </a:r>
          </a:p>
        </p:txBody>
      </p:sp>
      <p:pic>
        <p:nvPicPr>
          <p:cNvPr id="2" name="Afbeelding 1">
            <a:extLst>
              <a:ext uri="{FF2B5EF4-FFF2-40B4-BE49-F238E27FC236}">
                <a16:creationId xmlns:a16="http://schemas.microsoft.com/office/drawing/2014/main" id="{FA4014DE-F072-7D47-E2DD-B99C4DDDB8B8}"/>
              </a:ext>
            </a:extLst>
          </p:cNvPr>
          <p:cNvPicPr>
            <a:picLocks noChangeAspect="1"/>
          </p:cNvPicPr>
          <p:nvPr/>
        </p:nvPicPr>
        <p:blipFill>
          <a:blip r:embed="rId3"/>
          <a:stretch>
            <a:fillRect/>
          </a:stretch>
        </p:blipFill>
        <p:spPr>
          <a:xfrm>
            <a:off x="10056811" y="326078"/>
            <a:ext cx="1664352" cy="132904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FF2F563-73C1-6782-3019-105687BA8133}"/>
              </a:ext>
            </a:extLst>
          </p:cNvPr>
          <p:cNvSpPr>
            <a:spLocks noGrp="1" noChangeArrowheads="1"/>
          </p:cNvSpPr>
          <p:nvPr>
            <p:ph type="title"/>
          </p:nvPr>
        </p:nvSpPr>
        <p:spPr bwMode="auto">
          <a:xfrm>
            <a:off x="335360" y="585639"/>
            <a:ext cx="109728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nl-NL" altLang="nl-NL" dirty="0"/>
              <a:t>PaTz bijeenkomst</a:t>
            </a:r>
          </a:p>
        </p:txBody>
      </p:sp>
      <p:sp>
        <p:nvSpPr>
          <p:cNvPr id="3" name="Tijdelijke aanduiding voor inhoud 2">
            <a:extLst>
              <a:ext uri="{FF2B5EF4-FFF2-40B4-BE49-F238E27FC236}">
                <a16:creationId xmlns:a16="http://schemas.microsoft.com/office/drawing/2014/main" id="{F0D64D29-B96F-5E18-E9A6-AF0E136B506E}"/>
              </a:ext>
            </a:extLst>
          </p:cNvPr>
          <p:cNvSpPr>
            <a:spLocks noGrp="1"/>
          </p:cNvSpPr>
          <p:nvPr>
            <p:ph idx="1"/>
          </p:nvPr>
        </p:nvSpPr>
        <p:spPr/>
        <p:txBody>
          <a:bodyPr/>
          <a:lstStyle/>
          <a:p>
            <a:pPr marL="0" indent="0">
              <a:buNone/>
              <a:defRPr/>
            </a:pPr>
            <a:r>
              <a:rPr lang="nl-NL" dirty="0"/>
              <a:t>5 min- Inventariseer welke casuïstiek besproken wordt</a:t>
            </a:r>
          </a:p>
          <a:p>
            <a:pPr marL="0" indent="0">
              <a:buNone/>
              <a:defRPr/>
            </a:pPr>
            <a:endParaRPr lang="nl-NL" dirty="0"/>
          </a:p>
          <a:p>
            <a:pPr marL="0" indent="0">
              <a:buNone/>
              <a:defRPr/>
            </a:pPr>
            <a:r>
              <a:rPr lang="nl-NL" dirty="0"/>
              <a:t>Uur- Casuïstiek, met reden van inbreng (vraag/ afstemming/ interessant voor anderen)</a:t>
            </a:r>
          </a:p>
          <a:p>
            <a:pPr marL="0" indent="0">
              <a:buNone/>
              <a:defRPr/>
            </a:pPr>
            <a:endParaRPr lang="nl-NL" dirty="0"/>
          </a:p>
          <a:p>
            <a:pPr marL="0" indent="0">
              <a:buNone/>
              <a:defRPr/>
            </a:pPr>
            <a:r>
              <a:rPr lang="nl-NL" dirty="0"/>
              <a:t>Half uur- inhoudelijk thema, </a:t>
            </a:r>
            <a:r>
              <a:rPr lang="nl-NL" dirty="0" err="1"/>
              <a:t>evt</a:t>
            </a:r>
            <a:r>
              <a:rPr lang="nl-NL" dirty="0"/>
              <a:t> met gastspreker</a:t>
            </a:r>
          </a:p>
          <a:p>
            <a:pPr>
              <a:defRPr/>
            </a:pPr>
            <a:endParaRPr lang="nl-NL" dirty="0"/>
          </a:p>
        </p:txBody>
      </p:sp>
      <p:pic>
        <p:nvPicPr>
          <p:cNvPr id="4" name="Afbeelding 3">
            <a:extLst>
              <a:ext uri="{FF2B5EF4-FFF2-40B4-BE49-F238E27FC236}">
                <a16:creationId xmlns:a16="http://schemas.microsoft.com/office/drawing/2014/main" id="{77C7E2D8-1718-42D1-820A-DC80BEFA2D53}"/>
              </a:ext>
            </a:extLst>
          </p:cNvPr>
          <p:cNvPicPr>
            <a:picLocks noChangeAspect="1"/>
          </p:cNvPicPr>
          <p:nvPr/>
        </p:nvPicPr>
        <p:blipFill>
          <a:blip r:embed="rId3"/>
          <a:stretch>
            <a:fillRect/>
          </a:stretch>
        </p:blipFill>
        <p:spPr>
          <a:xfrm>
            <a:off x="10056440" y="404664"/>
            <a:ext cx="1666875" cy="132397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el 1">
            <a:extLst>
              <a:ext uri="{FF2B5EF4-FFF2-40B4-BE49-F238E27FC236}">
                <a16:creationId xmlns:a16="http://schemas.microsoft.com/office/drawing/2014/main" id="{37486D7E-1FBA-A764-E785-BEF8EA371F34}"/>
              </a:ext>
            </a:extLst>
          </p:cNvPr>
          <p:cNvSpPr>
            <a:spLocks noGrp="1" noChangeArrowheads="1"/>
          </p:cNvSpPr>
          <p:nvPr>
            <p:ph type="title"/>
          </p:nvPr>
        </p:nvSpPr>
        <p:spPr>
          <a:xfrm>
            <a:off x="4858543" y="1127124"/>
            <a:ext cx="6323262" cy="3497127"/>
          </a:xfrm>
        </p:spPr>
        <p:txBody>
          <a:bodyPr/>
          <a:lstStyle/>
          <a:p>
            <a:r>
              <a:rPr lang="nl-NL" altLang="nl-NL" sz="4000" dirty="0"/>
              <a:t>Inspiratie voor PaTz thema</a:t>
            </a:r>
            <a:br>
              <a:rPr lang="nl-NL" altLang="nl-NL" sz="4000" dirty="0"/>
            </a:br>
            <a:br>
              <a:rPr lang="nl-NL" altLang="nl-NL" sz="4000" dirty="0"/>
            </a:br>
            <a:br>
              <a:rPr lang="nl-NL" altLang="nl-NL" sz="4000" dirty="0"/>
            </a:br>
            <a:br>
              <a:rPr lang="nl-NL" altLang="nl-NL" sz="4000" dirty="0"/>
            </a:br>
            <a:r>
              <a:rPr lang="nl-NL" altLang="nl-NL" sz="4000" dirty="0"/>
              <a:t>Peper voor de PaTz!</a:t>
            </a:r>
            <a:br>
              <a:rPr lang="nl-NL" altLang="nl-NL" sz="4000" dirty="0"/>
            </a:br>
            <a:br>
              <a:rPr lang="nl-NL" altLang="nl-NL" sz="4000" dirty="0"/>
            </a:br>
            <a:endParaRPr lang="nl-NL" altLang="nl-NL" sz="4000" dirty="0"/>
          </a:p>
        </p:txBody>
      </p:sp>
      <p:pic>
        <p:nvPicPr>
          <p:cNvPr id="15363" name="Tijdelijke aanduiding voor inhoud 4">
            <a:extLst>
              <a:ext uri="{FF2B5EF4-FFF2-40B4-BE49-F238E27FC236}">
                <a16:creationId xmlns:a16="http://schemas.microsoft.com/office/drawing/2014/main" id="{10487496-4B19-49DA-BFF5-A4333D35A80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6588" y="2939257"/>
            <a:ext cx="1970087" cy="1352550"/>
          </a:xfrm>
        </p:spPr>
      </p:pic>
      <p:pic>
        <p:nvPicPr>
          <p:cNvPr id="15364" name="Afbeelding 3">
            <a:extLst>
              <a:ext uri="{FF2B5EF4-FFF2-40B4-BE49-F238E27FC236}">
                <a16:creationId xmlns:a16="http://schemas.microsoft.com/office/drawing/2014/main" id="{8729F3BB-3B2E-2D01-49A3-9EDBF41CAB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8349" y="-401241"/>
            <a:ext cx="1706563"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kstvak 6">
            <a:extLst>
              <a:ext uri="{FF2B5EF4-FFF2-40B4-BE49-F238E27FC236}">
                <a16:creationId xmlns:a16="http://schemas.microsoft.com/office/drawing/2014/main" id="{C0569102-83B4-7BEC-B13A-E283974CCBB2}"/>
              </a:ext>
            </a:extLst>
          </p:cNvPr>
          <p:cNvSpPr txBox="1"/>
          <p:nvPr/>
        </p:nvSpPr>
        <p:spPr>
          <a:xfrm>
            <a:off x="4858542" y="3075057"/>
            <a:ext cx="6323263" cy="132343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4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hlinkClick r:id="" action="ppaction://noaction"/>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hlinkClick r:id="" action="ppaction://noaction"/>
              </a:rPr>
              <a:t>https://www.patz.nu/toolkit</a:t>
            </a:r>
            <a:endParaRPr kumimoji="0" lang="nl-NL" sz="40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B9FF49-33E8-DEF3-8E89-1BAF2C20A890}"/>
              </a:ext>
            </a:extLst>
          </p:cNvPr>
          <p:cNvSpPr>
            <a:spLocks noGrp="1"/>
          </p:cNvSpPr>
          <p:nvPr>
            <p:ph type="title"/>
          </p:nvPr>
        </p:nvSpPr>
        <p:spPr/>
        <p:txBody>
          <a:bodyPr/>
          <a:lstStyle/>
          <a:p>
            <a:r>
              <a:rPr lang="nl-NL" dirty="0">
                <a:hlinkClick r:id="rId2"/>
              </a:rPr>
              <a:t>Startpakket</a:t>
            </a:r>
            <a:r>
              <a:rPr lang="nl-NL" dirty="0"/>
              <a:t>!</a:t>
            </a:r>
          </a:p>
        </p:txBody>
      </p:sp>
      <p:sp>
        <p:nvSpPr>
          <p:cNvPr id="3" name="Tijdelijke aanduiding voor inhoud 2">
            <a:extLst>
              <a:ext uri="{FF2B5EF4-FFF2-40B4-BE49-F238E27FC236}">
                <a16:creationId xmlns:a16="http://schemas.microsoft.com/office/drawing/2014/main" id="{39EDCE42-D8C0-8F1A-EA4C-B9543D4314CA}"/>
              </a:ext>
            </a:extLst>
          </p:cNvPr>
          <p:cNvSpPr>
            <a:spLocks noGrp="1"/>
          </p:cNvSpPr>
          <p:nvPr>
            <p:ph idx="1"/>
          </p:nvPr>
        </p:nvSpPr>
        <p:spPr>
          <a:xfrm>
            <a:off x="227348" y="2065090"/>
            <a:ext cx="11737304" cy="4525963"/>
          </a:xfrm>
        </p:spPr>
        <p:txBody>
          <a:bodyPr/>
          <a:lstStyle/>
          <a:p>
            <a:pPr algn="l">
              <a:buFont typeface="Arial" panose="020B0604020202020204" pitchFamily="34" charset="0"/>
              <a:buChar char="•"/>
            </a:pPr>
            <a:r>
              <a:rPr lang="nl-NL" dirty="0"/>
              <a:t>Gratis deelname aan de PaTz voorzitterscursus voor de voorzitter en de vicevoorzitter (waarde: 2x € 295);</a:t>
            </a:r>
          </a:p>
          <a:p>
            <a:pPr algn="l">
              <a:buFont typeface="Arial" panose="020B0604020202020204" pitchFamily="34" charset="0"/>
              <a:buChar char="•"/>
            </a:pPr>
            <a:r>
              <a:rPr lang="nl-NL" dirty="0"/>
              <a:t>Gratis startbijeenkomst door een PaTz-ambassadeur (waarde: € 214);</a:t>
            </a:r>
          </a:p>
          <a:p>
            <a:pPr algn="l">
              <a:buFont typeface="Arial" panose="020B0604020202020204" pitchFamily="34" charset="0"/>
              <a:buChar char="•"/>
            </a:pPr>
            <a:r>
              <a:rPr lang="nl-NL" dirty="0"/>
              <a:t>Een éénmalig startersbijdrage van maximaal € 825,- te besteden aan:</a:t>
            </a:r>
          </a:p>
          <a:p>
            <a:pPr marL="742950" lvl="1" indent="-285750" algn="l">
              <a:buFont typeface="Arial" panose="020B0604020202020204" pitchFamily="34" charset="0"/>
              <a:buChar char="•"/>
            </a:pPr>
            <a:r>
              <a:rPr lang="nl-NL" dirty="0">
                <a:ea typeface="+mn-ea"/>
              </a:rPr>
              <a:t>vergoeding voor het organiseren en ondersteunen van de eerste 3 PaTz-bijeenkomsten. Bij voorkeur door iemand die dicht bij PaTz-groep staat en deze ondersteuning kan continueren, bijv. </a:t>
            </a:r>
            <a:r>
              <a:rPr lang="nl-NL" dirty="0" err="1">
                <a:ea typeface="+mn-ea"/>
              </a:rPr>
              <a:t>praktijkmanager</a:t>
            </a:r>
            <a:r>
              <a:rPr lang="nl-NL" dirty="0">
                <a:ea typeface="+mn-ea"/>
              </a:rPr>
              <a:t> of POH (max. € 740);</a:t>
            </a:r>
          </a:p>
          <a:p>
            <a:pPr marL="742950" lvl="1" indent="-285750" algn="l">
              <a:buFont typeface="Arial" panose="020B0604020202020204" pitchFamily="34" charset="0"/>
              <a:buChar char="•"/>
            </a:pPr>
            <a:r>
              <a:rPr lang="nl-NL" dirty="0">
                <a:ea typeface="+mn-ea"/>
              </a:rPr>
              <a:t>het gebruik van de PaTz Portal (€ 85 voor 1 jaar).</a:t>
            </a:r>
          </a:p>
          <a:p>
            <a:pPr marL="0" indent="0">
              <a:buNone/>
            </a:pPr>
            <a:endParaRPr lang="nl-NL" dirty="0"/>
          </a:p>
        </p:txBody>
      </p:sp>
    </p:spTree>
    <p:extLst>
      <p:ext uri="{BB962C8B-B14F-4D97-AF65-F5344CB8AC3E}">
        <p14:creationId xmlns:p14="http://schemas.microsoft.com/office/powerpoint/2010/main" val="10748515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51B48D-3D2D-88C3-DB85-F427CF5DC986}"/>
              </a:ext>
            </a:extLst>
          </p:cNvPr>
          <p:cNvSpPr>
            <a:spLocks noGrp="1"/>
          </p:cNvSpPr>
          <p:nvPr>
            <p:ph type="title"/>
          </p:nvPr>
        </p:nvSpPr>
        <p:spPr>
          <a:xfrm>
            <a:off x="831850" y="1709738"/>
            <a:ext cx="10515600" cy="4599582"/>
          </a:xfrm>
        </p:spPr>
        <p:txBody>
          <a:bodyPr/>
          <a:lstStyle/>
          <a:p>
            <a:r>
              <a:rPr lang="nl-NL" sz="3200" dirty="0"/>
              <a:t>Voorwaarden Startpakket</a:t>
            </a:r>
            <a:br>
              <a:rPr lang="nl-NL" sz="3200" dirty="0"/>
            </a:br>
            <a:br>
              <a:rPr lang="nl-NL" sz="3200" dirty="0"/>
            </a:br>
            <a:r>
              <a:rPr lang="nl-NL" sz="3200" dirty="0"/>
              <a:t>-</a:t>
            </a:r>
            <a:r>
              <a:rPr lang="nl-NL" sz="2400" dirty="0"/>
              <a:t>Minimaal 6 deelnemers (huisartsen en wijkverpleegkundigen) Kern aangevuld met andere disciplines</a:t>
            </a:r>
            <a:br>
              <a:rPr lang="nl-NL" sz="2400" dirty="0"/>
            </a:br>
            <a:br>
              <a:rPr lang="nl-NL" sz="2400" dirty="0"/>
            </a:br>
            <a:r>
              <a:rPr lang="nl-NL" sz="2400" dirty="0"/>
              <a:t>-Consulent Kaderhuisarts PZ of </a:t>
            </a:r>
            <a:r>
              <a:rPr lang="nl-NL" sz="2400" dirty="0" err="1"/>
              <a:t>Verplk</a:t>
            </a:r>
            <a:r>
              <a:rPr lang="nl-NL" sz="2400" dirty="0"/>
              <a:t>. Specialist/</a:t>
            </a:r>
            <a:r>
              <a:rPr lang="nl-NL" sz="2400" dirty="0" err="1"/>
              <a:t>gespec</a:t>
            </a:r>
            <a:r>
              <a:rPr lang="nl-NL" sz="2400" dirty="0"/>
              <a:t>. verpleegkundige PZ</a:t>
            </a:r>
            <a:br>
              <a:rPr lang="nl-NL" sz="2400" dirty="0"/>
            </a:br>
            <a:br>
              <a:rPr lang="nl-NL" sz="2400" dirty="0"/>
            </a:br>
            <a:r>
              <a:rPr lang="nl-NL" sz="2400" dirty="0"/>
              <a:t>-</a:t>
            </a:r>
            <a:r>
              <a:rPr lang="nl-NL" sz="2400" dirty="0" err="1"/>
              <a:t>PaTzgroep</a:t>
            </a:r>
            <a:r>
              <a:rPr lang="nl-NL" sz="2400" dirty="0"/>
              <a:t> gebruikt het </a:t>
            </a:r>
            <a:r>
              <a:rPr lang="nl-NL" sz="2400" dirty="0" err="1"/>
              <a:t>PaTzportal</a:t>
            </a:r>
            <a:r>
              <a:rPr lang="nl-NL" sz="2400" dirty="0"/>
              <a:t>, in ieder geval het eerste jaar.</a:t>
            </a:r>
            <a:br>
              <a:rPr lang="nl-NL" sz="2400" dirty="0"/>
            </a:br>
            <a:br>
              <a:rPr lang="nl-NL" sz="2400" dirty="0"/>
            </a:br>
            <a:r>
              <a:rPr lang="nl-NL" sz="2400" dirty="0"/>
              <a:t>-</a:t>
            </a:r>
            <a:r>
              <a:rPr lang="nl-NL" sz="2400" dirty="0" err="1"/>
              <a:t>PaTzgroep</a:t>
            </a:r>
            <a:r>
              <a:rPr lang="nl-NL" sz="2400" dirty="0"/>
              <a:t> komt in het eerste half jaar minimaal twee keer bij elkaar voor  </a:t>
            </a:r>
            <a:br>
              <a:rPr lang="nl-NL" sz="2400" dirty="0"/>
            </a:br>
            <a:r>
              <a:rPr lang="nl-NL" sz="2400" dirty="0"/>
              <a:t> een vergadering.</a:t>
            </a:r>
            <a:br>
              <a:rPr lang="nl-NL" sz="2400" dirty="0"/>
            </a:br>
            <a:br>
              <a:rPr lang="nl-NL" sz="2400" dirty="0"/>
            </a:br>
            <a:r>
              <a:rPr lang="nl-NL" sz="2400" dirty="0"/>
              <a:t>-(</a:t>
            </a:r>
            <a:r>
              <a:rPr lang="nl-NL" sz="2400" dirty="0" err="1"/>
              <a:t>vice</a:t>
            </a:r>
            <a:r>
              <a:rPr lang="nl-NL" sz="2400" dirty="0"/>
              <a:t>) voorzitter volgt binnen half jaar na startbijeenkomst de voorzitterscursus.</a:t>
            </a:r>
            <a:br>
              <a:rPr lang="nl-NL" sz="2400" dirty="0"/>
            </a:br>
            <a:br>
              <a:rPr lang="nl-NL" sz="2400" dirty="0"/>
            </a:br>
            <a:r>
              <a:rPr lang="nl-NL" sz="2400" dirty="0"/>
              <a:t>-Er is een contactpersoon in de </a:t>
            </a:r>
            <a:r>
              <a:rPr lang="nl-NL" sz="2400" dirty="0" err="1"/>
              <a:t>PaTzgroep</a:t>
            </a:r>
            <a:r>
              <a:rPr lang="nl-NL" sz="2400" dirty="0"/>
              <a:t> voor de Stichting </a:t>
            </a:r>
            <a:r>
              <a:rPr lang="nl-NL" sz="2400" dirty="0" err="1"/>
              <a:t>PaTz</a:t>
            </a:r>
            <a:r>
              <a:rPr lang="nl-NL" sz="2400" dirty="0"/>
              <a:t> en PZNL</a:t>
            </a:r>
            <a:endParaRPr lang="nl-NL" sz="3200" dirty="0"/>
          </a:p>
        </p:txBody>
      </p:sp>
      <p:sp>
        <p:nvSpPr>
          <p:cNvPr id="3" name="Tijdelijke aanduiding voor tekst 2">
            <a:extLst>
              <a:ext uri="{FF2B5EF4-FFF2-40B4-BE49-F238E27FC236}">
                <a16:creationId xmlns:a16="http://schemas.microsoft.com/office/drawing/2014/main" id="{F11A8222-7521-C92E-416C-3D3F79ADDFB7}"/>
              </a:ext>
            </a:extLst>
          </p:cNvPr>
          <p:cNvSpPr>
            <a:spLocks noGrp="1"/>
          </p:cNvSpPr>
          <p:nvPr>
            <p:ph type="body" idx="1"/>
          </p:nvPr>
        </p:nvSpPr>
        <p:spPr>
          <a:xfrm flipV="1">
            <a:off x="831850" y="6089650"/>
            <a:ext cx="10515600" cy="219670"/>
          </a:xfrm>
        </p:spPr>
        <p:txBody>
          <a:bodyPr/>
          <a:lstStyle/>
          <a:p>
            <a:endParaRPr lang="nl-NL" dirty="0"/>
          </a:p>
        </p:txBody>
      </p:sp>
    </p:spTree>
    <p:extLst>
      <p:ext uri="{BB962C8B-B14F-4D97-AF65-F5344CB8AC3E}">
        <p14:creationId xmlns:p14="http://schemas.microsoft.com/office/powerpoint/2010/main" val="24855778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A6D9A6-869A-0BBB-0ECE-17EBDAB923BC}"/>
              </a:ext>
            </a:extLst>
          </p:cNvPr>
          <p:cNvSpPr>
            <a:spLocks noGrp="1"/>
          </p:cNvSpPr>
          <p:nvPr>
            <p:ph type="title"/>
          </p:nvPr>
        </p:nvSpPr>
        <p:spPr>
          <a:xfrm>
            <a:off x="831850" y="1124745"/>
            <a:ext cx="10515600" cy="2448272"/>
          </a:xfrm>
        </p:spPr>
        <p:txBody>
          <a:bodyPr/>
          <a:lstStyle/>
          <a:p>
            <a:pPr algn="ctr"/>
            <a:r>
              <a:rPr lang="nl-NL" dirty="0"/>
              <a:t>VRAGEN?</a:t>
            </a:r>
          </a:p>
        </p:txBody>
      </p:sp>
      <p:sp>
        <p:nvSpPr>
          <p:cNvPr id="3" name="Tijdelijke aanduiding voor tekst 2">
            <a:extLst>
              <a:ext uri="{FF2B5EF4-FFF2-40B4-BE49-F238E27FC236}">
                <a16:creationId xmlns:a16="http://schemas.microsoft.com/office/drawing/2014/main" id="{2A8B9CE3-92C9-881B-CDC6-5299561484B3}"/>
              </a:ext>
            </a:extLst>
          </p:cNvPr>
          <p:cNvSpPr>
            <a:spLocks noGrp="1"/>
          </p:cNvSpPr>
          <p:nvPr>
            <p:ph type="body" idx="1"/>
          </p:nvPr>
        </p:nvSpPr>
        <p:spPr/>
        <p:txBody>
          <a:bodyPr/>
          <a:lstStyle/>
          <a:p>
            <a:endParaRPr lang="nl-NL" dirty="0"/>
          </a:p>
        </p:txBody>
      </p:sp>
    </p:spTree>
    <p:extLst>
      <p:ext uri="{BB962C8B-B14F-4D97-AF65-F5344CB8AC3E}">
        <p14:creationId xmlns:p14="http://schemas.microsoft.com/office/powerpoint/2010/main" val="14009441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064152-9804-6E4B-5C46-8DBBBF37D3BF}"/>
              </a:ext>
            </a:extLst>
          </p:cNvPr>
          <p:cNvSpPr>
            <a:spLocks noGrp="1"/>
          </p:cNvSpPr>
          <p:nvPr>
            <p:ph type="title"/>
          </p:nvPr>
        </p:nvSpPr>
        <p:spPr>
          <a:xfrm>
            <a:off x="695400" y="476672"/>
            <a:ext cx="10652050" cy="6264696"/>
          </a:xfrm>
        </p:spPr>
        <p:txBody>
          <a:bodyPr/>
          <a:lstStyle/>
          <a:p>
            <a:br>
              <a:rPr lang="nl-NL" dirty="0"/>
            </a:br>
            <a:br>
              <a:rPr lang="nl-NL" dirty="0"/>
            </a:br>
            <a:br>
              <a:rPr lang="nl-NL" dirty="0"/>
            </a:br>
            <a:br>
              <a:rPr lang="nl-NL" dirty="0"/>
            </a:br>
            <a:br>
              <a:rPr lang="nl-NL" dirty="0"/>
            </a:br>
            <a:br>
              <a:rPr lang="nl-NL" dirty="0"/>
            </a:br>
            <a:br>
              <a:rPr lang="nl-NL" dirty="0"/>
            </a:br>
            <a:r>
              <a:rPr lang="nl-NL" sz="4000" dirty="0" err="1"/>
              <a:t>PaTz</a:t>
            </a:r>
            <a:r>
              <a:rPr lang="nl-NL" sz="4000" dirty="0"/>
              <a:t> simulatie</a:t>
            </a:r>
            <a:br>
              <a:rPr lang="nl-NL" sz="1800" dirty="0"/>
            </a:br>
            <a:br>
              <a:rPr lang="nl-NL" sz="1800" dirty="0"/>
            </a:br>
            <a:r>
              <a:rPr lang="nl-NL" sz="2400" dirty="0"/>
              <a:t>Rollen verdelen</a:t>
            </a:r>
            <a:br>
              <a:rPr lang="nl-NL" sz="2400" dirty="0"/>
            </a:br>
            <a:r>
              <a:rPr lang="nl-NL" sz="2400" dirty="0"/>
              <a:t>-2 Wijkverpleegkundigen</a:t>
            </a:r>
            <a:br>
              <a:rPr lang="nl-NL" sz="2400" dirty="0"/>
            </a:br>
            <a:r>
              <a:rPr lang="nl-NL" sz="2400" dirty="0"/>
              <a:t>-2 Huisartsen</a:t>
            </a:r>
            <a:br>
              <a:rPr lang="nl-NL" sz="2400" dirty="0"/>
            </a:br>
            <a:r>
              <a:rPr lang="nl-NL" sz="2400" dirty="0"/>
              <a:t>-Geestelijk Verzorger</a:t>
            </a:r>
            <a:br>
              <a:rPr lang="nl-NL" sz="2400" dirty="0"/>
            </a:br>
            <a:r>
              <a:rPr lang="nl-NL" sz="2400" dirty="0"/>
              <a:t>-Maatschappelijk werker wijkteam</a:t>
            </a:r>
            <a:br>
              <a:rPr lang="nl-NL" sz="2400" dirty="0"/>
            </a:br>
            <a:r>
              <a:rPr lang="nl-NL" sz="2400" dirty="0"/>
              <a:t>-Coördinator VPTZ</a:t>
            </a:r>
            <a:br>
              <a:rPr lang="nl-NL" sz="2400" dirty="0"/>
            </a:br>
            <a:r>
              <a:rPr lang="nl-NL" sz="2400" dirty="0"/>
              <a:t>-Voorzitter</a:t>
            </a:r>
            <a:br>
              <a:rPr lang="nl-NL" sz="2400" dirty="0"/>
            </a:br>
            <a:r>
              <a:rPr lang="nl-NL" sz="2400" dirty="0"/>
              <a:t>-Consulent (kaderarts of Verpleegkundig Specialist Palliatieve zorg)</a:t>
            </a:r>
            <a:br>
              <a:rPr lang="nl-NL" sz="2400" dirty="0"/>
            </a:br>
            <a:r>
              <a:rPr lang="nl-NL" sz="2400" dirty="0"/>
              <a:t>*Zoek eventueel een maatje om de casus voor te bespreken.</a:t>
            </a:r>
            <a:br>
              <a:rPr lang="nl-NL" sz="2400" dirty="0"/>
            </a:br>
            <a:br>
              <a:rPr lang="nl-NL" sz="2400" dirty="0"/>
            </a:br>
            <a:r>
              <a:rPr lang="nl-NL" sz="2400" dirty="0"/>
              <a:t>Observatoren</a:t>
            </a:r>
            <a:br>
              <a:rPr lang="nl-NL" sz="2400" dirty="0"/>
            </a:br>
            <a:r>
              <a:rPr lang="nl-NL" sz="2400" dirty="0"/>
              <a:t>Wijkverpleegkundigen breiden casus voor en brengen Casus in in het </a:t>
            </a:r>
            <a:r>
              <a:rPr lang="nl-NL" sz="2400" dirty="0" err="1"/>
              <a:t>PaTzoverleg</a:t>
            </a:r>
            <a:br>
              <a:rPr lang="nl-NL" sz="2400" dirty="0"/>
            </a:br>
            <a:endParaRPr lang="nl-NL" dirty="0"/>
          </a:p>
        </p:txBody>
      </p:sp>
      <p:sp>
        <p:nvSpPr>
          <p:cNvPr id="3" name="Tijdelijke aanduiding voor tekst 2">
            <a:extLst>
              <a:ext uri="{FF2B5EF4-FFF2-40B4-BE49-F238E27FC236}">
                <a16:creationId xmlns:a16="http://schemas.microsoft.com/office/drawing/2014/main" id="{63190F3A-1FAB-9D35-9A08-3CE352622FEB}"/>
              </a:ext>
            </a:extLst>
          </p:cNvPr>
          <p:cNvSpPr>
            <a:spLocks noGrp="1"/>
          </p:cNvSpPr>
          <p:nvPr>
            <p:ph type="body" idx="1"/>
          </p:nvPr>
        </p:nvSpPr>
        <p:spPr>
          <a:xfrm>
            <a:off x="831850" y="6021288"/>
            <a:ext cx="10515600" cy="68362"/>
          </a:xfrm>
        </p:spPr>
        <p:txBody>
          <a:bodyPr/>
          <a:lstStyle/>
          <a:p>
            <a:endParaRPr lang="nl-NL" dirty="0"/>
          </a:p>
        </p:txBody>
      </p:sp>
    </p:spTree>
    <p:extLst>
      <p:ext uri="{BB962C8B-B14F-4D97-AF65-F5344CB8AC3E}">
        <p14:creationId xmlns:p14="http://schemas.microsoft.com/office/powerpoint/2010/main" val="2173303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02760C-B4B1-DEB0-B92A-CC03ECB67E0B}"/>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376D19FB-13DA-5BC8-0853-DAF7E3009578}"/>
              </a:ext>
            </a:extLst>
          </p:cNvPr>
          <p:cNvSpPr>
            <a:spLocks noGrp="1"/>
          </p:cNvSpPr>
          <p:nvPr>
            <p:ph idx="1"/>
          </p:nvPr>
        </p:nvSpPr>
        <p:spPr/>
        <p:txBody>
          <a:bodyPr/>
          <a:lstStyle/>
          <a:p>
            <a:r>
              <a:rPr lang="nl-NL" dirty="0"/>
              <a:t>Observatoren</a:t>
            </a:r>
          </a:p>
          <a:p>
            <a:endParaRPr lang="nl-NL" dirty="0"/>
          </a:p>
          <a:p>
            <a:r>
              <a:rPr lang="nl-NL" dirty="0"/>
              <a:t>Wat neem je mee uit deze </a:t>
            </a:r>
            <a:r>
              <a:rPr lang="nl-NL" dirty="0" err="1"/>
              <a:t>PaTz</a:t>
            </a:r>
            <a:r>
              <a:rPr lang="nl-NL" dirty="0"/>
              <a:t> simulatie voor je eigen werk?</a:t>
            </a:r>
          </a:p>
          <a:p>
            <a:endParaRPr lang="nl-NL" dirty="0"/>
          </a:p>
        </p:txBody>
      </p:sp>
    </p:spTree>
    <p:extLst>
      <p:ext uri="{BB962C8B-B14F-4D97-AF65-F5344CB8AC3E}">
        <p14:creationId xmlns:p14="http://schemas.microsoft.com/office/powerpoint/2010/main" val="35324455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B2EC6A-66D7-38C0-1222-54E564C185E5}"/>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77E29B7F-F61A-830A-6AAE-CA87B0050340}"/>
              </a:ext>
            </a:extLst>
          </p:cNvPr>
          <p:cNvSpPr>
            <a:spLocks noGrp="1"/>
          </p:cNvSpPr>
          <p:nvPr>
            <p:ph idx="1"/>
          </p:nvPr>
        </p:nvSpPr>
        <p:spPr/>
        <p:txBody>
          <a:bodyPr/>
          <a:lstStyle/>
          <a:p>
            <a:r>
              <a:rPr lang="nl-NL" dirty="0"/>
              <a:t>Contact via  website Stichting </a:t>
            </a:r>
            <a:r>
              <a:rPr lang="nl-NL" dirty="0">
                <a:hlinkClick r:id="rId2"/>
              </a:rPr>
              <a:t>www.patz.nu</a:t>
            </a:r>
            <a:r>
              <a:rPr lang="nl-NL" dirty="0"/>
              <a:t> </a:t>
            </a:r>
          </a:p>
          <a:p>
            <a:r>
              <a:rPr lang="nl-NL" dirty="0">
                <a:hlinkClick r:id="rId3"/>
              </a:rPr>
              <a:t>info@patz.nu</a:t>
            </a:r>
            <a:endParaRPr lang="nl-NL" dirty="0"/>
          </a:p>
          <a:p>
            <a:r>
              <a:rPr lang="nl-NL" dirty="0"/>
              <a:t>Volg ons op LinkedIn Stichting </a:t>
            </a:r>
            <a:r>
              <a:rPr lang="nl-NL" dirty="0" err="1"/>
              <a:t>PaTz</a:t>
            </a:r>
            <a:endParaRPr lang="nl-NL" dirty="0"/>
          </a:p>
          <a:p>
            <a:pPr marL="0" indent="0">
              <a:buNone/>
            </a:pPr>
            <a:r>
              <a:rPr lang="nl-NL" dirty="0"/>
              <a:t>    </a:t>
            </a:r>
          </a:p>
          <a:p>
            <a:endParaRPr lang="nl-NL" dirty="0"/>
          </a:p>
          <a:p>
            <a:endParaRPr lang="nl-NL" dirty="0"/>
          </a:p>
        </p:txBody>
      </p:sp>
    </p:spTree>
    <p:extLst>
      <p:ext uri="{BB962C8B-B14F-4D97-AF65-F5344CB8AC3E}">
        <p14:creationId xmlns:p14="http://schemas.microsoft.com/office/powerpoint/2010/main" val="3834733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a:extLst>
              <a:ext uri="{FF2B5EF4-FFF2-40B4-BE49-F238E27FC236}">
                <a16:creationId xmlns:a16="http://schemas.microsoft.com/office/drawing/2014/main" id="{E44036D4-05F3-501E-34A9-50B49433C6A3}"/>
              </a:ext>
            </a:extLst>
          </p:cNvPr>
          <p:cNvSpPr>
            <a:spLocks noGrp="1" noChangeArrowheads="1"/>
          </p:cNvSpPr>
          <p:nvPr>
            <p:ph type="title"/>
          </p:nvPr>
        </p:nvSpPr>
        <p:spPr bwMode="auto">
          <a:xfrm>
            <a:off x="839416" y="686594"/>
            <a:ext cx="9865096"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nl-NL" altLang="nl-NL" sz="3600" dirty="0">
                <a:solidFill>
                  <a:srgbClr val="00529E"/>
                </a:solidFill>
                <a:cs typeface="Arial" panose="020B0604020202020204" pitchFamily="34" charset="0"/>
              </a:rPr>
              <a:t>Context</a:t>
            </a:r>
            <a:br>
              <a:rPr lang="nl-NL" altLang="nl-NL" sz="3600" dirty="0">
                <a:solidFill>
                  <a:srgbClr val="00529E"/>
                </a:solidFill>
                <a:cs typeface="Arial" panose="020B0604020202020204" pitchFamily="34" charset="0"/>
              </a:rPr>
            </a:br>
            <a:r>
              <a:rPr lang="nl-NL" altLang="nl-NL" sz="3600" dirty="0">
                <a:solidFill>
                  <a:srgbClr val="00529E"/>
                </a:solidFill>
                <a:cs typeface="Arial" panose="020B0604020202020204" pitchFamily="34" charset="0"/>
              </a:rPr>
              <a:t>Palliatieve zorg in de 1</a:t>
            </a:r>
            <a:r>
              <a:rPr lang="nl-NL" altLang="nl-NL" sz="3600" baseline="30000" dirty="0">
                <a:solidFill>
                  <a:srgbClr val="00529E"/>
                </a:solidFill>
                <a:cs typeface="Arial" panose="020B0604020202020204" pitchFamily="34" charset="0"/>
              </a:rPr>
              <a:t>e</a:t>
            </a:r>
            <a:r>
              <a:rPr lang="nl-NL" altLang="nl-NL" sz="3600" dirty="0">
                <a:solidFill>
                  <a:srgbClr val="00529E"/>
                </a:solidFill>
                <a:cs typeface="Arial" panose="020B0604020202020204" pitchFamily="34" charset="0"/>
              </a:rPr>
              <a:t> lijn:  vooruitgang</a:t>
            </a:r>
            <a:r>
              <a:rPr lang="nl-NL" altLang="nl-NL" sz="3600" dirty="0">
                <a:solidFill>
                  <a:srgbClr val="00529E"/>
                </a:solidFill>
              </a:rPr>
              <a:t>?</a:t>
            </a:r>
          </a:p>
        </p:txBody>
      </p:sp>
      <p:sp>
        <p:nvSpPr>
          <p:cNvPr id="19459" name="AutoShape 5">
            <a:extLst>
              <a:ext uri="{FF2B5EF4-FFF2-40B4-BE49-F238E27FC236}">
                <a16:creationId xmlns:a16="http://schemas.microsoft.com/office/drawing/2014/main" id="{BE550DF4-2B6E-445C-0618-B3CF69B851A8}"/>
              </a:ext>
            </a:extLst>
          </p:cNvPr>
          <p:cNvSpPr>
            <a:spLocks noChangeArrowheads="1"/>
          </p:cNvSpPr>
          <p:nvPr/>
        </p:nvSpPr>
        <p:spPr bwMode="auto">
          <a:xfrm>
            <a:off x="1174750" y="3096419"/>
            <a:ext cx="1223963" cy="2087562"/>
          </a:xfrm>
          <a:prstGeom prst="upArrow">
            <a:avLst>
              <a:gd name="adj1" fmla="val 50000"/>
              <a:gd name="adj2" fmla="val 42639"/>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endParaRPr lang="nl-NL" altLang="nl-NL"/>
          </a:p>
        </p:txBody>
      </p:sp>
      <p:sp>
        <p:nvSpPr>
          <p:cNvPr id="19460" name="Text Box 6">
            <a:extLst>
              <a:ext uri="{FF2B5EF4-FFF2-40B4-BE49-F238E27FC236}">
                <a16:creationId xmlns:a16="http://schemas.microsoft.com/office/drawing/2014/main" id="{C05A6EC7-20B9-BFFC-4125-323065D1A213}"/>
              </a:ext>
            </a:extLst>
          </p:cNvPr>
          <p:cNvSpPr txBox="1">
            <a:spLocks noChangeArrowheads="1"/>
          </p:cNvSpPr>
          <p:nvPr/>
        </p:nvSpPr>
        <p:spPr bwMode="auto">
          <a:xfrm>
            <a:off x="2928938" y="3646488"/>
            <a:ext cx="2952750" cy="138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pPr>
              <a:spcBef>
                <a:spcPct val="50000"/>
              </a:spcBef>
            </a:pPr>
            <a:r>
              <a:rPr lang="nl-NL" altLang="nl-NL" sz="2400" dirty="0">
                <a:solidFill>
                  <a:srgbClr val="000000"/>
                </a:solidFill>
              </a:rPr>
              <a:t>Technische mogelijkheden</a:t>
            </a:r>
          </a:p>
          <a:p>
            <a:pPr>
              <a:spcBef>
                <a:spcPct val="50000"/>
              </a:spcBef>
            </a:pPr>
            <a:r>
              <a:rPr lang="nl-NL" altLang="nl-NL" sz="2400" dirty="0">
                <a:solidFill>
                  <a:srgbClr val="000000"/>
                </a:solidFill>
              </a:rPr>
              <a:t>Deskundigheid</a:t>
            </a:r>
          </a:p>
        </p:txBody>
      </p:sp>
      <p:sp>
        <p:nvSpPr>
          <p:cNvPr id="19461" name="AutoShape 7">
            <a:extLst>
              <a:ext uri="{FF2B5EF4-FFF2-40B4-BE49-F238E27FC236}">
                <a16:creationId xmlns:a16="http://schemas.microsoft.com/office/drawing/2014/main" id="{CD101C36-4548-8B83-95E5-D5BAFB11A24A}"/>
              </a:ext>
            </a:extLst>
          </p:cNvPr>
          <p:cNvSpPr>
            <a:spLocks noChangeArrowheads="1"/>
          </p:cNvSpPr>
          <p:nvPr/>
        </p:nvSpPr>
        <p:spPr bwMode="auto">
          <a:xfrm>
            <a:off x="6310313" y="3429001"/>
            <a:ext cx="1441450" cy="2087563"/>
          </a:xfrm>
          <a:prstGeom prst="downArrow">
            <a:avLst>
              <a:gd name="adj1" fmla="val 50000"/>
              <a:gd name="adj2" fmla="val 36206"/>
            </a:avLst>
          </a:prstGeom>
          <a:solidFill>
            <a:schemeClr val="accent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endParaRPr lang="nl-NL" altLang="nl-NL"/>
          </a:p>
        </p:txBody>
      </p:sp>
      <p:sp>
        <p:nvSpPr>
          <p:cNvPr id="19462" name="Text Box 9">
            <a:extLst>
              <a:ext uri="{FF2B5EF4-FFF2-40B4-BE49-F238E27FC236}">
                <a16:creationId xmlns:a16="http://schemas.microsoft.com/office/drawing/2014/main" id="{7169EA10-B109-B978-1C4B-CDA9E4E29C8A}"/>
              </a:ext>
            </a:extLst>
          </p:cNvPr>
          <p:cNvSpPr txBox="1">
            <a:spLocks noChangeArrowheads="1"/>
          </p:cNvSpPr>
          <p:nvPr/>
        </p:nvSpPr>
        <p:spPr bwMode="auto">
          <a:xfrm>
            <a:off x="7751763" y="3565525"/>
            <a:ext cx="2520950" cy="10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pPr>
              <a:spcBef>
                <a:spcPct val="50000"/>
              </a:spcBef>
            </a:pPr>
            <a:r>
              <a:rPr lang="nl-NL" altLang="nl-NL" sz="2400">
                <a:solidFill>
                  <a:srgbClr val="000000"/>
                </a:solidFill>
              </a:rPr>
              <a:t>Samenwerking</a:t>
            </a:r>
          </a:p>
          <a:p>
            <a:pPr>
              <a:spcBef>
                <a:spcPct val="50000"/>
              </a:spcBef>
            </a:pPr>
            <a:r>
              <a:rPr lang="nl-NL" altLang="nl-NL" sz="2400">
                <a:solidFill>
                  <a:srgbClr val="000000"/>
                </a:solidFill>
              </a:rPr>
              <a:t>Continuïteit</a:t>
            </a:r>
          </a:p>
        </p:txBody>
      </p:sp>
      <p:sp>
        <p:nvSpPr>
          <p:cNvPr id="4" name="PIJL-LINKS 3">
            <a:extLst>
              <a:ext uri="{FF2B5EF4-FFF2-40B4-BE49-F238E27FC236}">
                <a16:creationId xmlns:a16="http://schemas.microsoft.com/office/drawing/2014/main" id="{DF157AA1-0484-F6DC-0E72-D44BD24191B4}"/>
              </a:ext>
            </a:extLst>
          </p:cNvPr>
          <p:cNvSpPr>
            <a:spLocks noChangeArrowheads="1"/>
          </p:cNvSpPr>
          <p:nvPr/>
        </p:nvSpPr>
        <p:spPr bwMode="auto">
          <a:xfrm>
            <a:off x="9961563" y="3521075"/>
            <a:ext cx="311150" cy="484188"/>
          </a:xfrm>
          <a:prstGeom prst="leftArrow">
            <a:avLst>
              <a:gd name="adj1" fmla="val 50000"/>
              <a:gd name="adj2" fmla="val 50000"/>
            </a:avLst>
          </a:prstGeom>
          <a:solidFill>
            <a:schemeClr val="accent1"/>
          </a:solidFill>
          <a:ln w="1270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endParaRPr lang="nl-NL" altLang="nl-NL"/>
          </a:p>
        </p:txBody>
      </p:sp>
      <p:sp>
        <p:nvSpPr>
          <p:cNvPr id="5" name="PIJL-LINKS 4">
            <a:extLst>
              <a:ext uri="{FF2B5EF4-FFF2-40B4-BE49-F238E27FC236}">
                <a16:creationId xmlns:a16="http://schemas.microsoft.com/office/drawing/2014/main" id="{977D222A-2558-C721-E474-D83DB2AE4378}"/>
              </a:ext>
            </a:extLst>
          </p:cNvPr>
          <p:cNvSpPr>
            <a:spLocks noChangeArrowheads="1"/>
          </p:cNvSpPr>
          <p:nvPr/>
        </p:nvSpPr>
        <p:spPr bwMode="auto">
          <a:xfrm>
            <a:off x="9961563" y="4097339"/>
            <a:ext cx="311150" cy="484187"/>
          </a:xfrm>
          <a:prstGeom prst="leftArrow">
            <a:avLst>
              <a:gd name="adj1" fmla="val 50000"/>
              <a:gd name="adj2" fmla="val 50000"/>
            </a:avLst>
          </a:prstGeom>
          <a:solidFill>
            <a:schemeClr val="accent1"/>
          </a:solidFill>
          <a:ln w="1270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000">
                <a:solidFill>
                  <a:srgbClr val="FAFD00"/>
                </a:solidFill>
                <a:latin typeface="Arial" panose="020B0604020202020204" pitchFamily="34" charset="0"/>
              </a:defRPr>
            </a:lvl1pPr>
            <a:lvl2pPr marL="742950" indent="-285750">
              <a:defRPr sz="2000">
                <a:solidFill>
                  <a:srgbClr val="FAFD00"/>
                </a:solidFill>
                <a:latin typeface="Arial" panose="020B0604020202020204" pitchFamily="34" charset="0"/>
              </a:defRPr>
            </a:lvl2pPr>
            <a:lvl3pPr marL="1143000" indent="-228600">
              <a:defRPr sz="2000">
                <a:solidFill>
                  <a:srgbClr val="FAFD00"/>
                </a:solidFill>
                <a:latin typeface="Arial" panose="020B0604020202020204" pitchFamily="34" charset="0"/>
              </a:defRPr>
            </a:lvl3pPr>
            <a:lvl4pPr marL="1600200" indent="-228600">
              <a:defRPr sz="2000">
                <a:solidFill>
                  <a:srgbClr val="FAFD00"/>
                </a:solidFill>
                <a:latin typeface="Arial" panose="020B0604020202020204" pitchFamily="34" charset="0"/>
              </a:defRPr>
            </a:lvl4pPr>
            <a:lvl5pPr marL="2057400" indent="-228600">
              <a:defRPr sz="2000">
                <a:solidFill>
                  <a:srgbClr val="FAFD00"/>
                </a:solidFill>
                <a:latin typeface="Arial" panose="020B0604020202020204" pitchFamily="34" charset="0"/>
              </a:defRPr>
            </a:lvl5pPr>
            <a:lvl6pPr marL="2514600" indent="-228600" eaLnBrk="0" fontAlgn="base" hangingPunct="0">
              <a:spcBef>
                <a:spcPct val="0"/>
              </a:spcBef>
              <a:spcAft>
                <a:spcPct val="0"/>
              </a:spcAft>
              <a:defRPr sz="2000">
                <a:solidFill>
                  <a:srgbClr val="FAFD00"/>
                </a:solidFill>
                <a:latin typeface="Arial" panose="020B0604020202020204" pitchFamily="34" charset="0"/>
              </a:defRPr>
            </a:lvl6pPr>
            <a:lvl7pPr marL="2971800" indent="-228600" eaLnBrk="0" fontAlgn="base" hangingPunct="0">
              <a:spcBef>
                <a:spcPct val="0"/>
              </a:spcBef>
              <a:spcAft>
                <a:spcPct val="0"/>
              </a:spcAft>
              <a:defRPr sz="2000">
                <a:solidFill>
                  <a:srgbClr val="FAFD00"/>
                </a:solidFill>
                <a:latin typeface="Arial" panose="020B0604020202020204" pitchFamily="34" charset="0"/>
              </a:defRPr>
            </a:lvl7pPr>
            <a:lvl8pPr marL="3429000" indent="-228600" eaLnBrk="0" fontAlgn="base" hangingPunct="0">
              <a:spcBef>
                <a:spcPct val="0"/>
              </a:spcBef>
              <a:spcAft>
                <a:spcPct val="0"/>
              </a:spcAft>
              <a:defRPr sz="2000">
                <a:solidFill>
                  <a:srgbClr val="FAFD00"/>
                </a:solidFill>
                <a:latin typeface="Arial" panose="020B0604020202020204" pitchFamily="34" charset="0"/>
              </a:defRPr>
            </a:lvl8pPr>
            <a:lvl9pPr marL="3886200" indent="-228600" eaLnBrk="0" fontAlgn="base" hangingPunct="0">
              <a:spcBef>
                <a:spcPct val="0"/>
              </a:spcBef>
              <a:spcAft>
                <a:spcPct val="0"/>
              </a:spcAft>
              <a:defRPr sz="2000">
                <a:solidFill>
                  <a:srgbClr val="FAFD00"/>
                </a:solidFill>
                <a:latin typeface="Arial" panose="020B0604020202020204" pitchFamily="34" charset="0"/>
              </a:defRPr>
            </a:lvl9pPr>
          </a:lstStyle>
          <a:p>
            <a:endParaRPr lang="nl-NL" altLang="nl-NL"/>
          </a:p>
        </p:txBody>
      </p:sp>
      <p:pic>
        <p:nvPicPr>
          <p:cNvPr id="3" name="Afbeelding 2">
            <a:extLst>
              <a:ext uri="{FF2B5EF4-FFF2-40B4-BE49-F238E27FC236}">
                <a16:creationId xmlns:a16="http://schemas.microsoft.com/office/drawing/2014/main" id="{81D49F02-A6AF-613E-17CE-67AE513AA015}"/>
              </a:ext>
            </a:extLst>
          </p:cNvPr>
          <p:cNvPicPr>
            <a:picLocks noChangeAspect="1"/>
          </p:cNvPicPr>
          <p:nvPr/>
        </p:nvPicPr>
        <p:blipFill>
          <a:blip r:embed="rId3"/>
          <a:stretch>
            <a:fillRect/>
          </a:stretch>
        </p:blipFill>
        <p:spPr>
          <a:xfrm>
            <a:off x="9961563" y="461169"/>
            <a:ext cx="1666875" cy="132397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F4BDB2CE-5BFB-5D42-C548-883B611689E8}"/>
              </a:ext>
            </a:extLst>
          </p:cNvPr>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NL" altLang="nl-NL"/>
          </a:p>
        </p:txBody>
      </p:sp>
      <p:sp>
        <p:nvSpPr>
          <p:cNvPr id="68611" name="Tijdelijke aanduiding voor inhoud 2">
            <a:extLst>
              <a:ext uri="{FF2B5EF4-FFF2-40B4-BE49-F238E27FC236}">
                <a16:creationId xmlns:a16="http://schemas.microsoft.com/office/drawing/2014/main" id="{DBA57090-986D-281B-B38E-DDC7A2B5A50B}"/>
              </a:ext>
            </a:extLst>
          </p:cNvPr>
          <p:cNvSpPr>
            <a:spLocks noGrp="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l-NL" altLang="nl-NL"/>
          </a:p>
        </p:txBody>
      </p:sp>
      <p:pic>
        <p:nvPicPr>
          <p:cNvPr id="68612" name="Afbeelding 3">
            <a:extLst>
              <a:ext uri="{FF2B5EF4-FFF2-40B4-BE49-F238E27FC236}">
                <a16:creationId xmlns:a16="http://schemas.microsoft.com/office/drawing/2014/main" id="{FED5D0C2-5986-5D94-A5A9-43C30B6A02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1588" y="0"/>
            <a:ext cx="96647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a:extLst>
              <a:ext uri="{FF2B5EF4-FFF2-40B4-BE49-F238E27FC236}">
                <a16:creationId xmlns:a16="http://schemas.microsoft.com/office/drawing/2014/main" id="{9562E328-B6A7-F572-6F90-B8CF54E9AE99}"/>
              </a:ext>
            </a:extLst>
          </p:cNvPr>
          <p:cNvSpPr>
            <a:spLocks noGrp="1" noChangeArrowheads="1"/>
          </p:cNvSpPr>
          <p:nvPr>
            <p:ph type="title"/>
          </p:nvPr>
        </p:nvSpPr>
        <p:spPr>
          <a:xfrm>
            <a:off x="1292836" y="1300014"/>
            <a:ext cx="5462588" cy="857250"/>
          </a:xfrm>
        </p:spPr>
        <p:txBody>
          <a:bodyPr vert="horz" wrap="square" lIns="68580" tIns="34290" rIns="68580" bIns="34290" numCol="1" anchor="t" anchorCtr="0" compatLnSpc="1">
            <a:prstTxWarp prst="textNoShape">
              <a:avLst/>
            </a:prstTxWarp>
            <a:normAutofit fontScale="90000"/>
          </a:bodyPr>
          <a:lstStyle/>
          <a:p>
            <a:pPr eaLnBrk="1" hangingPunct="1"/>
            <a:r>
              <a:rPr lang="nl-NL" altLang="nl-NL" sz="4000" dirty="0">
                <a:solidFill>
                  <a:srgbClr val="00529E"/>
                </a:solidFill>
                <a:latin typeface="Arial" panose="020B0604020202020204" pitchFamily="34" charset="0"/>
                <a:cs typeface="Arial" panose="020B0604020202020204" pitchFamily="34" charset="0"/>
              </a:rPr>
              <a:t>Wat is een PaTz-groep?</a:t>
            </a:r>
          </a:p>
        </p:txBody>
      </p:sp>
      <p:sp>
        <p:nvSpPr>
          <p:cNvPr id="3" name="Tijdelijke aanduiding voor inhoud 2">
            <a:extLst>
              <a:ext uri="{FF2B5EF4-FFF2-40B4-BE49-F238E27FC236}">
                <a16:creationId xmlns:a16="http://schemas.microsoft.com/office/drawing/2014/main" id="{E45958FA-1C49-F1F5-6A4B-D8138FF1DAE7}"/>
              </a:ext>
            </a:extLst>
          </p:cNvPr>
          <p:cNvSpPr>
            <a:spLocks noGrp="1"/>
          </p:cNvSpPr>
          <p:nvPr>
            <p:ph idx="1"/>
          </p:nvPr>
        </p:nvSpPr>
        <p:spPr>
          <a:xfrm>
            <a:off x="1318847" y="2636839"/>
            <a:ext cx="10873154" cy="4351337"/>
          </a:xfrm>
        </p:spPr>
        <p:txBody>
          <a:bodyPr rtlCol="0">
            <a:normAutofit/>
          </a:bodyPr>
          <a:lstStyle/>
          <a:p>
            <a:pPr marL="0" indent="0" eaLnBrk="1" fontAlgn="auto" hangingPunct="1">
              <a:spcAft>
                <a:spcPts val="0"/>
              </a:spcAft>
              <a:buNone/>
              <a:defRPr/>
            </a:pPr>
            <a:r>
              <a:rPr lang="nl-NL" sz="2400" dirty="0"/>
              <a:t>Kenmerken:</a:t>
            </a:r>
          </a:p>
          <a:p>
            <a:pPr marL="385763" indent="-385763" eaLnBrk="1" fontAlgn="auto" hangingPunct="1">
              <a:spcAft>
                <a:spcPts val="0"/>
              </a:spcAft>
              <a:buFont typeface="+mj-lt"/>
              <a:buAutoNum type="arabicPeriod"/>
              <a:defRPr/>
            </a:pPr>
            <a:r>
              <a:rPr lang="en-US" altLang="nl-NL" sz="2400" dirty="0" err="1">
                <a:solidFill>
                  <a:srgbClr val="000000"/>
                </a:solidFill>
                <a:cs typeface="Times New Roman" pitchFamily="18" charset="0"/>
              </a:rPr>
              <a:t>Minimaal</a:t>
            </a:r>
            <a:r>
              <a:rPr lang="en-US" altLang="nl-NL" sz="2400" dirty="0">
                <a:solidFill>
                  <a:srgbClr val="000000"/>
                </a:solidFill>
                <a:cs typeface="Times New Roman" pitchFamily="18" charset="0"/>
              </a:rPr>
              <a:t> 4, </a:t>
            </a:r>
            <a:r>
              <a:rPr lang="en-US" altLang="nl-NL" sz="2400" dirty="0" err="1">
                <a:solidFill>
                  <a:srgbClr val="000000"/>
                </a:solidFill>
                <a:cs typeface="Times New Roman" pitchFamily="18" charset="0"/>
              </a:rPr>
              <a:t>advies</a:t>
            </a:r>
            <a:r>
              <a:rPr lang="en-US" altLang="nl-NL" sz="2400" dirty="0">
                <a:solidFill>
                  <a:srgbClr val="000000"/>
                </a:solidFill>
                <a:cs typeface="Times New Roman" pitchFamily="18" charset="0"/>
              </a:rPr>
              <a:t> ≥ 6x/</a:t>
            </a:r>
            <a:r>
              <a:rPr lang="en-US" altLang="nl-NL" sz="2400" dirty="0" err="1">
                <a:solidFill>
                  <a:srgbClr val="000000"/>
                </a:solidFill>
                <a:cs typeface="Times New Roman" pitchFamily="18" charset="0"/>
              </a:rPr>
              <a:t>jr</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bijeenkomst</a:t>
            </a:r>
            <a:endParaRPr lang="en-US" altLang="nl-NL" sz="2400" dirty="0">
              <a:solidFill>
                <a:srgbClr val="000000"/>
              </a:solidFill>
              <a:cs typeface="Times New Roman" pitchFamily="18" charset="0"/>
            </a:endParaRPr>
          </a:p>
          <a:p>
            <a:pPr marL="385763" indent="-385763" eaLnBrk="1" fontAlgn="auto" hangingPunct="1">
              <a:spcAft>
                <a:spcPts val="0"/>
              </a:spcAft>
              <a:buFont typeface="+mj-lt"/>
              <a:buAutoNum type="arabicPeriod"/>
              <a:defRPr/>
            </a:pPr>
            <a:r>
              <a:rPr lang="en-US" altLang="nl-NL" sz="2400" dirty="0" err="1">
                <a:solidFill>
                  <a:srgbClr val="000000"/>
                </a:solidFill>
                <a:cs typeface="Times New Roman" pitchFamily="18" charset="0"/>
              </a:rPr>
              <a:t>Bij</a:t>
            </a:r>
            <a:r>
              <a:rPr lang="en-US" altLang="nl-NL" sz="2400" dirty="0">
                <a:solidFill>
                  <a:srgbClr val="000000"/>
                </a:solidFill>
                <a:cs typeface="Times New Roman" pitchFamily="18" charset="0"/>
              </a:rPr>
              <a:t> de start </a:t>
            </a:r>
            <a:r>
              <a:rPr lang="en-US" altLang="nl-NL" sz="2400" dirty="0" err="1">
                <a:solidFill>
                  <a:srgbClr val="000000"/>
                </a:solidFill>
                <a:cs typeface="Times New Roman" pitchFamily="18" charset="0"/>
              </a:rPr>
              <a:t>minimaal</a:t>
            </a:r>
            <a:r>
              <a:rPr lang="en-US" altLang="nl-NL" sz="2400" dirty="0">
                <a:solidFill>
                  <a:srgbClr val="000000"/>
                </a:solidFill>
                <a:cs typeface="Times New Roman" pitchFamily="18" charset="0"/>
              </a:rPr>
              <a:t> 6 </a:t>
            </a:r>
            <a:r>
              <a:rPr lang="en-US" altLang="nl-NL" sz="2400" dirty="0" err="1">
                <a:solidFill>
                  <a:srgbClr val="000000"/>
                </a:solidFill>
                <a:cs typeface="Times New Roman" pitchFamily="18" charset="0"/>
              </a:rPr>
              <a:t>deelnemers</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huisartsen</a:t>
            </a:r>
            <a:r>
              <a:rPr lang="en-US" altLang="nl-NL" sz="2400" dirty="0">
                <a:solidFill>
                  <a:srgbClr val="000000"/>
                </a:solidFill>
                <a:cs typeface="Times New Roman" pitchFamily="18" charset="0"/>
              </a:rPr>
              <a:t> en (</a:t>
            </a:r>
            <a:r>
              <a:rPr lang="en-US" altLang="nl-NL" sz="2400" dirty="0" err="1">
                <a:solidFill>
                  <a:srgbClr val="000000"/>
                </a:solidFill>
                <a:cs typeface="Times New Roman" pitchFamily="18" charset="0"/>
              </a:rPr>
              <a:t>wijk</a:t>
            </a:r>
            <a:r>
              <a:rPr lang="en-US" altLang="nl-NL" sz="2400" dirty="0">
                <a:solidFill>
                  <a:srgbClr val="000000"/>
                </a:solidFill>
                <a:cs typeface="Times New Roman" pitchFamily="18" charset="0"/>
              </a:rPr>
              <a:t>)Verpleegkundigen </a:t>
            </a:r>
            <a:r>
              <a:rPr lang="en-US" altLang="nl-NL" sz="2400" dirty="0" err="1">
                <a:solidFill>
                  <a:srgbClr val="000000"/>
                </a:solidFill>
                <a:cs typeface="Times New Roman" pitchFamily="18" charset="0"/>
              </a:rPr>
              <a:t>samen</a:t>
            </a:r>
            <a:r>
              <a:rPr lang="en-US" altLang="nl-NL" sz="2400" dirty="0">
                <a:solidFill>
                  <a:srgbClr val="000000"/>
                </a:solidFill>
                <a:cs typeface="Times New Roman" pitchFamily="18" charset="0"/>
              </a:rPr>
              <a:t>)</a:t>
            </a:r>
          </a:p>
          <a:p>
            <a:pPr marL="385763" indent="-385763" eaLnBrk="1" fontAlgn="auto" hangingPunct="1">
              <a:spcAft>
                <a:spcPts val="0"/>
              </a:spcAft>
              <a:buFont typeface="+mj-lt"/>
              <a:buAutoNum type="arabicPeriod"/>
              <a:defRPr/>
            </a:pPr>
            <a:r>
              <a:rPr lang="en-US" altLang="nl-NL" sz="2400" dirty="0">
                <a:solidFill>
                  <a:srgbClr val="000000"/>
                </a:solidFill>
                <a:cs typeface="Times New Roman" pitchFamily="18" charset="0"/>
              </a:rPr>
              <a:t>Andere disciplines, </a:t>
            </a:r>
            <a:r>
              <a:rPr lang="en-US" altLang="nl-NL" sz="2400" dirty="0" err="1">
                <a:solidFill>
                  <a:srgbClr val="000000"/>
                </a:solidFill>
                <a:cs typeface="Times New Roman" pitchFamily="18" charset="0"/>
              </a:rPr>
              <a:t>Geestelijk</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verzorger</a:t>
            </a:r>
            <a:r>
              <a:rPr lang="en-US" altLang="nl-NL" sz="2400" dirty="0">
                <a:solidFill>
                  <a:srgbClr val="000000"/>
                </a:solidFill>
                <a:cs typeface="Times New Roman" pitchFamily="18" charset="0"/>
              </a:rPr>
              <a:t>, Apotheker, </a:t>
            </a:r>
            <a:r>
              <a:rPr lang="en-US" altLang="nl-NL" sz="2400" dirty="0" err="1">
                <a:solidFill>
                  <a:srgbClr val="000000"/>
                </a:solidFill>
                <a:cs typeface="Times New Roman" pitchFamily="18" charset="0"/>
              </a:rPr>
              <a:t>Paramedici</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Sociaal</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Werker</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Coördinator</a:t>
            </a:r>
            <a:r>
              <a:rPr lang="en-US" altLang="nl-NL" sz="2400" dirty="0">
                <a:solidFill>
                  <a:srgbClr val="000000"/>
                </a:solidFill>
                <a:cs typeface="Times New Roman" pitchFamily="18" charset="0"/>
              </a:rPr>
              <a:t> VPTZ etc.</a:t>
            </a:r>
          </a:p>
          <a:p>
            <a:pPr marL="385763" indent="-385763" eaLnBrk="1" fontAlgn="auto" hangingPunct="1">
              <a:spcAft>
                <a:spcPts val="0"/>
              </a:spcAft>
              <a:buFont typeface="+mj-lt"/>
              <a:buAutoNum type="arabicPeriod"/>
              <a:defRPr/>
            </a:pPr>
            <a:r>
              <a:rPr lang="en-US" altLang="nl-NL" sz="2400" dirty="0" err="1">
                <a:solidFill>
                  <a:srgbClr val="000000"/>
                </a:solidFill>
                <a:cs typeface="Times New Roman" pitchFamily="18" charset="0"/>
              </a:rPr>
              <a:t>Consulent</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palliatieve</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zorg</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Voorzitter</a:t>
            </a:r>
            <a:r>
              <a:rPr lang="en-US" altLang="nl-NL" sz="2400" dirty="0">
                <a:solidFill>
                  <a:srgbClr val="000000"/>
                </a:solidFill>
                <a:cs typeface="Times New Roman" pitchFamily="18" charset="0"/>
              </a:rPr>
              <a:t>(s)</a:t>
            </a:r>
          </a:p>
          <a:p>
            <a:pPr marL="385763" indent="-385763" eaLnBrk="1" fontAlgn="auto" hangingPunct="1">
              <a:spcAft>
                <a:spcPts val="0"/>
              </a:spcAft>
              <a:buFont typeface="+mj-lt"/>
              <a:buAutoNum type="arabicPeriod"/>
              <a:defRPr/>
            </a:pPr>
            <a:r>
              <a:rPr lang="en-US" altLang="nl-NL" sz="2400" dirty="0" err="1">
                <a:solidFill>
                  <a:srgbClr val="000000"/>
                </a:solidFill>
                <a:cs typeface="Times New Roman" pitchFamily="18" charset="0"/>
              </a:rPr>
              <a:t>PaTz</a:t>
            </a:r>
            <a:r>
              <a:rPr lang="en-US" altLang="nl-NL" sz="2400" dirty="0">
                <a:solidFill>
                  <a:srgbClr val="000000"/>
                </a:solidFill>
                <a:cs typeface="Times New Roman" pitchFamily="18" charset="0"/>
              </a:rPr>
              <a:t> portal </a:t>
            </a:r>
          </a:p>
          <a:p>
            <a:pPr marL="385763" indent="-385763" eaLnBrk="1" fontAlgn="auto" hangingPunct="1">
              <a:spcAft>
                <a:spcPts val="0"/>
              </a:spcAft>
              <a:buFont typeface="+mj-lt"/>
              <a:buAutoNum type="arabicPeriod"/>
              <a:defRPr/>
            </a:pPr>
            <a:r>
              <a:rPr lang="en-US" altLang="nl-NL" sz="2400" dirty="0" err="1">
                <a:solidFill>
                  <a:srgbClr val="000000"/>
                </a:solidFill>
                <a:cs typeface="Times New Roman" pitchFamily="18" charset="0"/>
              </a:rPr>
              <a:t>Jaarlijkse</a:t>
            </a:r>
            <a:r>
              <a:rPr lang="en-US" altLang="nl-NL" sz="2400" dirty="0">
                <a:solidFill>
                  <a:srgbClr val="000000"/>
                </a:solidFill>
                <a:cs typeface="Times New Roman" pitchFamily="18" charset="0"/>
              </a:rPr>
              <a:t> monitoring</a:t>
            </a:r>
          </a:p>
          <a:p>
            <a:pPr marL="385763" indent="-385763" eaLnBrk="1" fontAlgn="auto" hangingPunct="1">
              <a:spcAft>
                <a:spcPts val="0"/>
              </a:spcAft>
              <a:buFont typeface="+mj-lt"/>
              <a:buAutoNum type="arabicPeriod"/>
              <a:defRPr/>
            </a:pPr>
            <a:endParaRPr lang="nl-NL" dirty="0"/>
          </a:p>
        </p:txBody>
      </p:sp>
      <p:pic>
        <p:nvPicPr>
          <p:cNvPr id="4" name="Afbeelding 3">
            <a:extLst>
              <a:ext uri="{FF2B5EF4-FFF2-40B4-BE49-F238E27FC236}">
                <a16:creationId xmlns:a16="http://schemas.microsoft.com/office/drawing/2014/main" id="{70A4B66B-F88A-A5D0-B4F8-C33072F3A1C8}"/>
              </a:ext>
            </a:extLst>
          </p:cNvPr>
          <p:cNvPicPr>
            <a:picLocks noChangeAspect="1"/>
          </p:cNvPicPr>
          <p:nvPr/>
        </p:nvPicPr>
        <p:blipFill>
          <a:blip r:embed="rId3"/>
          <a:stretch>
            <a:fillRect/>
          </a:stretch>
        </p:blipFill>
        <p:spPr>
          <a:xfrm>
            <a:off x="10039350" y="404664"/>
            <a:ext cx="1666875" cy="13239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a:extLst>
              <a:ext uri="{FF2B5EF4-FFF2-40B4-BE49-F238E27FC236}">
                <a16:creationId xmlns:a16="http://schemas.microsoft.com/office/drawing/2014/main" id="{03E7FD43-9A64-D748-3D09-A0801B3435D7}"/>
              </a:ext>
            </a:extLst>
          </p:cNvPr>
          <p:cNvSpPr>
            <a:spLocks noGrp="1"/>
          </p:cNvSpPr>
          <p:nvPr>
            <p:ph type="title"/>
          </p:nvPr>
        </p:nvSpPr>
        <p:spPr bwMode="auto">
          <a:xfrm>
            <a:off x="1343472" y="701824"/>
            <a:ext cx="728345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r>
              <a:rPr lang="nl-NL" altLang="nl-NL" sz="3600" dirty="0"/>
              <a:t>Doelen van PaTz</a:t>
            </a:r>
          </a:p>
        </p:txBody>
      </p:sp>
      <p:sp>
        <p:nvSpPr>
          <p:cNvPr id="21507" name="Tijdelijke aanduiding voor inhoud 2">
            <a:extLst>
              <a:ext uri="{FF2B5EF4-FFF2-40B4-BE49-F238E27FC236}">
                <a16:creationId xmlns:a16="http://schemas.microsoft.com/office/drawing/2014/main" id="{DEED5F0D-28A5-5168-023A-C6D4966E8A4D}"/>
              </a:ext>
            </a:extLst>
          </p:cNvPr>
          <p:cNvSpPr>
            <a:spLocks noGrp="1"/>
          </p:cNvSpPr>
          <p:nvPr>
            <p:ph idx="1"/>
          </p:nvPr>
        </p:nvSpPr>
        <p:spPr bwMode="auto">
          <a:xfrm>
            <a:off x="1166986" y="1844824"/>
            <a:ext cx="8939336" cy="51419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nl-NL" altLang="nl-NL" dirty="0">
                <a:solidFill>
                  <a:srgbClr val="FF0000"/>
                </a:solidFill>
              </a:rPr>
              <a:t>Tijdig</a:t>
            </a:r>
            <a:r>
              <a:rPr lang="nl-NL" altLang="nl-NL" dirty="0"/>
              <a:t>: </a:t>
            </a:r>
            <a:r>
              <a:rPr lang="nl-NL" altLang="nl-NL" sz="2400" dirty="0"/>
              <a:t>Proactieve zorgplanning door vroege identificatie en gebruik van het </a:t>
            </a:r>
            <a:r>
              <a:rPr lang="nl-NL" altLang="nl-NL" sz="2400" dirty="0" err="1"/>
              <a:t>PaTz</a:t>
            </a:r>
            <a:r>
              <a:rPr lang="nl-NL" altLang="nl-NL" sz="2400" dirty="0"/>
              <a:t> portal</a:t>
            </a:r>
            <a:br>
              <a:rPr lang="nl-NL" altLang="nl-NL" dirty="0"/>
            </a:br>
            <a:endParaRPr lang="nl-NL" altLang="nl-NL" dirty="0"/>
          </a:p>
          <a:p>
            <a:r>
              <a:rPr lang="nl-NL" altLang="nl-NL" dirty="0">
                <a:solidFill>
                  <a:srgbClr val="5605F9"/>
                </a:solidFill>
              </a:rPr>
              <a:t>Deskundig</a:t>
            </a:r>
            <a:r>
              <a:rPr lang="nl-NL" altLang="nl-NL" dirty="0"/>
              <a:t>: </a:t>
            </a:r>
            <a:r>
              <a:rPr lang="nl-NL" altLang="nl-NL" sz="2400" dirty="0"/>
              <a:t>Toename van deskundigheid door bespreking van veel casus met elkaar en met consulent palliatieve zorg</a:t>
            </a:r>
            <a:br>
              <a:rPr lang="nl-NL" altLang="nl-NL" dirty="0"/>
            </a:br>
            <a:endParaRPr lang="nl-NL" altLang="nl-NL" dirty="0"/>
          </a:p>
          <a:p>
            <a:r>
              <a:rPr lang="nl-NL" altLang="nl-NL" dirty="0">
                <a:solidFill>
                  <a:srgbClr val="00B050"/>
                </a:solidFill>
              </a:rPr>
              <a:t>Samen!</a:t>
            </a:r>
            <a:r>
              <a:rPr lang="nl-NL" altLang="nl-NL" dirty="0"/>
              <a:t>: </a:t>
            </a:r>
            <a:r>
              <a:rPr lang="nl-NL" altLang="nl-NL" sz="2400" dirty="0"/>
              <a:t>Werken aan betere palliatieve zorg in de eerste lijn;</a:t>
            </a:r>
            <a:br>
              <a:rPr lang="nl-NL" altLang="nl-NL" sz="2400" dirty="0"/>
            </a:br>
            <a:r>
              <a:rPr lang="nl-NL" altLang="nl-NL" sz="2400" dirty="0"/>
              <a:t>- elkaar kennen, kortere lijnen &gt;&gt; betere samenwerking</a:t>
            </a:r>
            <a:br>
              <a:rPr lang="nl-NL" altLang="nl-NL" sz="2400" dirty="0"/>
            </a:br>
            <a:r>
              <a:rPr lang="nl-NL" altLang="nl-NL" sz="2400" dirty="0"/>
              <a:t>- samen aanpakken van knelpunten</a:t>
            </a:r>
            <a:br>
              <a:rPr lang="nl-NL" altLang="nl-NL" sz="2400" dirty="0"/>
            </a:br>
            <a:r>
              <a:rPr lang="nl-NL" altLang="nl-NL" sz="2400" dirty="0"/>
              <a:t>- onderlinge steun bij emotioneel beladen casuïstiek</a:t>
            </a:r>
          </a:p>
        </p:txBody>
      </p:sp>
      <p:pic>
        <p:nvPicPr>
          <p:cNvPr id="3" name="Afbeelding 2">
            <a:extLst>
              <a:ext uri="{FF2B5EF4-FFF2-40B4-BE49-F238E27FC236}">
                <a16:creationId xmlns:a16="http://schemas.microsoft.com/office/drawing/2014/main" id="{FC7ED47B-EDDB-2B11-1CEA-89CEEFFF6A6E}"/>
              </a:ext>
            </a:extLst>
          </p:cNvPr>
          <p:cNvPicPr>
            <a:picLocks noChangeAspect="1"/>
          </p:cNvPicPr>
          <p:nvPr/>
        </p:nvPicPr>
        <p:blipFill>
          <a:blip r:embed="rId3"/>
          <a:stretch>
            <a:fillRect/>
          </a:stretch>
        </p:blipFill>
        <p:spPr>
          <a:xfrm>
            <a:off x="10106322" y="266254"/>
            <a:ext cx="1666875" cy="13239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inhoud 6">
            <a:extLst>
              <a:ext uri="{FF2B5EF4-FFF2-40B4-BE49-F238E27FC236}">
                <a16:creationId xmlns:a16="http://schemas.microsoft.com/office/drawing/2014/main" id="{DA1D2750-0E26-59E9-6414-E020965935BF}"/>
              </a:ext>
            </a:extLst>
          </p:cNvPr>
          <p:cNvPicPr>
            <a:picLocks noGrp="1" noChangeAspect="1"/>
          </p:cNvPicPr>
          <p:nvPr>
            <p:ph idx="1"/>
          </p:nvPr>
        </p:nvPicPr>
        <p:blipFill rotWithShape="1">
          <a:blip r:embed="rId3"/>
          <a:srcRect t="57169" b="33285"/>
          <a:stretch/>
        </p:blipFill>
        <p:spPr>
          <a:xfrm rot="588302">
            <a:off x="2466661" y="2763197"/>
            <a:ext cx="9690596" cy="1239239"/>
          </a:xfrm>
        </p:spPr>
      </p:pic>
      <p:pic>
        <p:nvPicPr>
          <p:cNvPr id="5" name="Afbeelding 4">
            <a:extLst>
              <a:ext uri="{FF2B5EF4-FFF2-40B4-BE49-F238E27FC236}">
                <a16:creationId xmlns:a16="http://schemas.microsoft.com/office/drawing/2014/main" id="{4C53D522-426C-6F7E-8FF4-C06F66634D48}"/>
              </a:ext>
            </a:extLst>
          </p:cNvPr>
          <p:cNvPicPr>
            <a:picLocks noChangeAspect="1"/>
          </p:cNvPicPr>
          <p:nvPr/>
        </p:nvPicPr>
        <p:blipFill rotWithShape="1">
          <a:blip r:embed="rId3"/>
          <a:srcRect t="27640" b="64907"/>
          <a:stretch/>
        </p:blipFill>
        <p:spPr>
          <a:xfrm>
            <a:off x="0" y="968394"/>
            <a:ext cx="9346900" cy="933268"/>
          </a:xfrm>
          <a:prstGeom prst="rect">
            <a:avLst/>
          </a:prstGeom>
        </p:spPr>
      </p:pic>
      <p:pic>
        <p:nvPicPr>
          <p:cNvPr id="9" name="Afbeelding 8">
            <a:extLst>
              <a:ext uri="{FF2B5EF4-FFF2-40B4-BE49-F238E27FC236}">
                <a16:creationId xmlns:a16="http://schemas.microsoft.com/office/drawing/2014/main" id="{234B38E9-0A20-301A-8118-214E75E271E6}"/>
              </a:ext>
            </a:extLst>
          </p:cNvPr>
          <p:cNvPicPr>
            <a:picLocks noChangeAspect="1"/>
          </p:cNvPicPr>
          <p:nvPr/>
        </p:nvPicPr>
        <p:blipFill rotWithShape="1">
          <a:blip r:embed="rId3"/>
          <a:srcRect t="89397"/>
          <a:stretch/>
        </p:blipFill>
        <p:spPr>
          <a:xfrm>
            <a:off x="-1320824" y="3890445"/>
            <a:ext cx="10138754" cy="1440160"/>
          </a:xfrm>
          <a:prstGeom prst="rect">
            <a:avLst/>
          </a:prstGeom>
        </p:spPr>
      </p:pic>
      <p:pic>
        <p:nvPicPr>
          <p:cNvPr id="10" name="Afbeelding 9">
            <a:extLst>
              <a:ext uri="{FF2B5EF4-FFF2-40B4-BE49-F238E27FC236}">
                <a16:creationId xmlns:a16="http://schemas.microsoft.com/office/drawing/2014/main" id="{E16BCDF3-5FDD-2DE9-2B8A-76006158F552}"/>
              </a:ext>
            </a:extLst>
          </p:cNvPr>
          <p:cNvPicPr>
            <a:picLocks noChangeAspect="1"/>
          </p:cNvPicPr>
          <p:nvPr/>
        </p:nvPicPr>
        <p:blipFill rotWithShape="1">
          <a:blip r:embed="rId4"/>
          <a:srcRect b="71253"/>
          <a:stretch/>
        </p:blipFill>
        <p:spPr>
          <a:xfrm rot="21092390">
            <a:off x="6499201" y="4971657"/>
            <a:ext cx="5010150" cy="1363613"/>
          </a:xfrm>
          <a:prstGeom prst="rect">
            <a:avLst/>
          </a:prstGeom>
        </p:spPr>
      </p:pic>
      <p:pic>
        <p:nvPicPr>
          <p:cNvPr id="11" name="Afbeelding 10">
            <a:extLst>
              <a:ext uri="{FF2B5EF4-FFF2-40B4-BE49-F238E27FC236}">
                <a16:creationId xmlns:a16="http://schemas.microsoft.com/office/drawing/2014/main" id="{B35D2F32-245A-9345-C67A-E381F9E1DB76}"/>
              </a:ext>
            </a:extLst>
          </p:cNvPr>
          <p:cNvPicPr>
            <a:picLocks noChangeAspect="1"/>
          </p:cNvPicPr>
          <p:nvPr/>
        </p:nvPicPr>
        <p:blipFill>
          <a:blip r:embed="rId5"/>
          <a:stretch>
            <a:fillRect/>
          </a:stretch>
        </p:blipFill>
        <p:spPr>
          <a:xfrm>
            <a:off x="10128448" y="306920"/>
            <a:ext cx="1664352" cy="1322947"/>
          </a:xfrm>
          <a:prstGeom prst="rect">
            <a:avLst/>
          </a:prstGeom>
        </p:spPr>
      </p:pic>
    </p:spTree>
    <p:extLst>
      <p:ext uri="{BB962C8B-B14F-4D97-AF65-F5344CB8AC3E}">
        <p14:creationId xmlns:p14="http://schemas.microsoft.com/office/powerpoint/2010/main" val="2675072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33FFCE0D-7988-E6D4-8428-A7E7A33503C6}"/>
              </a:ext>
            </a:extLst>
          </p:cNvPr>
          <p:cNvSpPr>
            <a:spLocks noGrp="1" noChangeArrowheads="1"/>
          </p:cNvSpPr>
          <p:nvPr>
            <p:ph type="title"/>
          </p:nvPr>
        </p:nvSpPr>
        <p:spPr>
          <a:xfrm>
            <a:off x="1990056" y="1402110"/>
            <a:ext cx="5249862" cy="102393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normAutofit/>
          </a:bodyPr>
          <a:lstStyle/>
          <a:p>
            <a:pPr eaLnBrk="1" hangingPunct="1"/>
            <a:r>
              <a:rPr lang="nl-NL" altLang="nl-NL" sz="3600" dirty="0">
                <a:solidFill>
                  <a:srgbClr val="00529E"/>
                </a:solidFill>
                <a:latin typeface="Arial" panose="020B0604020202020204" pitchFamily="34" charset="0"/>
                <a:cs typeface="Arial" panose="020B0604020202020204" pitchFamily="34" charset="0"/>
              </a:rPr>
              <a:t>PaTz werkt! </a:t>
            </a:r>
          </a:p>
        </p:txBody>
      </p:sp>
      <p:sp>
        <p:nvSpPr>
          <p:cNvPr id="25603" name="Rectangle 3">
            <a:extLst>
              <a:ext uri="{FF2B5EF4-FFF2-40B4-BE49-F238E27FC236}">
                <a16:creationId xmlns:a16="http://schemas.microsoft.com/office/drawing/2014/main" id="{FCEBFD36-6033-ADDE-B9A8-2EDD9A2A0981}"/>
              </a:ext>
            </a:extLst>
          </p:cNvPr>
          <p:cNvSpPr>
            <a:spLocks noGrp="1" noChangeArrowheads="1"/>
          </p:cNvSpPr>
          <p:nvPr>
            <p:ph idx="1"/>
          </p:nvPr>
        </p:nvSpPr>
        <p:spPr>
          <a:xfrm>
            <a:off x="3181350" y="3086100"/>
            <a:ext cx="5829300" cy="23431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t" anchorCtr="0" compatLnSpc="1">
            <a:prstTxWarp prst="textNoShape">
              <a:avLst/>
            </a:prstTxWarp>
          </a:bodyPr>
          <a:lstStyle/>
          <a:p>
            <a:pPr eaLnBrk="1" hangingPunct="1">
              <a:buFontTx/>
              <a:buNone/>
            </a:pPr>
            <a:r>
              <a:rPr lang="nl-NL" altLang="nl-NL"/>
              <a:t>   </a:t>
            </a:r>
            <a:endParaRPr lang="nl-NL" altLang="nl-NL">
              <a:solidFill>
                <a:srgbClr val="FAFD00"/>
              </a:solidFill>
            </a:endParaRPr>
          </a:p>
        </p:txBody>
      </p:sp>
      <p:sp>
        <p:nvSpPr>
          <p:cNvPr id="43012" name="Rectangle 4">
            <a:extLst>
              <a:ext uri="{FF2B5EF4-FFF2-40B4-BE49-F238E27FC236}">
                <a16:creationId xmlns:a16="http://schemas.microsoft.com/office/drawing/2014/main" id="{48447404-33AB-D42E-5BDD-38A11519890A}"/>
              </a:ext>
            </a:extLst>
          </p:cNvPr>
          <p:cNvSpPr>
            <a:spLocks noChangeArrowheads="1"/>
          </p:cNvSpPr>
          <p:nvPr/>
        </p:nvSpPr>
        <p:spPr bwMode="auto">
          <a:xfrm>
            <a:off x="1991544" y="2204864"/>
            <a:ext cx="7812533" cy="3858300"/>
          </a:xfrm>
          <a:prstGeom prst="rect">
            <a:avLst/>
          </a:prstGeom>
          <a:noFill/>
          <a:ln>
            <a:noFill/>
          </a:ln>
          <a:effectLst/>
        </p:spPr>
        <p:txBody>
          <a:bodyPr wrap="square">
            <a:spAutoFit/>
          </a:bodyPr>
          <a:lstStyle>
            <a:lvl1pPr marL="228600" indent="-457200">
              <a:tabLst>
                <a:tab pos="457200" algn="l"/>
              </a:tabLst>
              <a:defRPr sz="2000">
                <a:solidFill>
                  <a:srgbClr val="FAFD00"/>
                </a:solidFill>
                <a:latin typeface="Arial" charset="0"/>
              </a:defRPr>
            </a:lvl1pPr>
            <a:lvl2pPr marL="742950" indent="-285750">
              <a:tabLst>
                <a:tab pos="457200" algn="l"/>
              </a:tabLst>
              <a:defRPr sz="2000">
                <a:solidFill>
                  <a:srgbClr val="FAFD00"/>
                </a:solidFill>
                <a:latin typeface="Arial" charset="0"/>
              </a:defRPr>
            </a:lvl2pPr>
            <a:lvl3pPr marL="1143000" indent="-228600">
              <a:tabLst>
                <a:tab pos="457200" algn="l"/>
              </a:tabLst>
              <a:defRPr sz="2000">
                <a:solidFill>
                  <a:srgbClr val="FAFD00"/>
                </a:solidFill>
                <a:latin typeface="Arial" charset="0"/>
              </a:defRPr>
            </a:lvl3pPr>
            <a:lvl4pPr marL="1600200" indent="-228600">
              <a:tabLst>
                <a:tab pos="457200" algn="l"/>
              </a:tabLst>
              <a:defRPr sz="2000">
                <a:solidFill>
                  <a:srgbClr val="FAFD00"/>
                </a:solidFill>
                <a:latin typeface="Arial" charset="0"/>
              </a:defRPr>
            </a:lvl4pPr>
            <a:lvl5pPr marL="2057400" indent="-228600">
              <a:tabLst>
                <a:tab pos="457200" algn="l"/>
              </a:tabLst>
              <a:defRPr sz="2000">
                <a:solidFill>
                  <a:srgbClr val="FAFD00"/>
                </a:solidFill>
                <a:latin typeface="Arial" charset="0"/>
              </a:defRPr>
            </a:lvl5pPr>
            <a:lvl6pPr marL="2514600" indent="-228600" eaLnBrk="0" fontAlgn="base" hangingPunct="0">
              <a:spcBef>
                <a:spcPct val="0"/>
              </a:spcBef>
              <a:spcAft>
                <a:spcPct val="0"/>
              </a:spcAft>
              <a:tabLst>
                <a:tab pos="457200" algn="l"/>
              </a:tabLst>
              <a:defRPr sz="2000">
                <a:solidFill>
                  <a:srgbClr val="FAFD00"/>
                </a:solidFill>
                <a:latin typeface="Arial" charset="0"/>
              </a:defRPr>
            </a:lvl6pPr>
            <a:lvl7pPr marL="2971800" indent="-228600" eaLnBrk="0" fontAlgn="base" hangingPunct="0">
              <a:spcBef>
                <a:spcPct val="0"/>
              </a:spcBef>
              <a:spcAft>
                <a:spcPct val="0"/>
              </a:spcAft>
              <a:tabLst>
                <a:tab pos="457200" algn="l"/>
              </a:tabLst>
              <a:defRPr sz="2000">
                <a:solidFill>
                  <a:srgbClr val="FAFD00"/>
                </a:solidFill>
                <a:latin typeface="Arial" charset="0"/>
              </a:defRPr>
            </a:lvl7pPr>
            <a:lvl8pPr marL="3429000" indent="-228600" eaLnBrk="0" fontAlgn="base" hangingPunct="0">
              <a:spcBef>
                <a:spcPct val="0"/>
              </a:spcBef>
              <a:spcAft>
                <a:spcPct val="0"/>
              </a:spcAft>
              <a:tabLst>
                <a:tab pos="457200" algn="l"/>
              </a:tabLst>
              <a:defRPr sz="2000">
                <a:solidFill>
                  <a:srgbClr val="FAFD00"/>
                </a:solidFill>
                <a:latin typeface="Arial" charset="0"/>
              </a:defRPr>
            </a:lvl8pPr>
            <a:lvl9pPr marL="3886200" indent="-228600" eaLnBrk="0" fontAlgn="base" hangingPunct="0">
              <a:spcBef>
                <a:spcPct val="0"/>
              </a:spcBef>
              <a:spcAft>
                <a:spcPct val="0"/>
              </a:spcAft>
              <a:tabLst>
                <a:tab pos="457200" algn="l"/>
              </a:tabLst>
              <a:defRPr sz="2000">
                <a:solidFill>
                  <a:srgbClr val="FAFD00"/>
                </a:solidFill>
                <a:latin typeface="Arial" charset="0"/>
              </a:defRPr>
            </a:lvl9pPr>
          </a:lstStyle>
          <a:p>
            <a:pPr marL="171450" indent="-342900" defTabSz="685800" eaLnBrk="1" fontAlgn="auto" hangingPunct="1">
              <a:spcBef>
                <a:spcPts val="0"/>
              </a:spcBef>
              <a:spcAft>
                <a:spcPts val="0"/>
              </a:spcAft>
              <a:tabLst>
                <a:tab pos="342900" algn="l"/>
              </a:tabLst>
              <a:defRPr/>
            </a:pPr>
            <a:endParaRPr lang="en-US" altLang="nl-NL" sz="900" dirty="0">
              <a:solidFill>
                <a:srgbClr val="000000"/>
              </a:solidFill>
              <a:latin typeface="Times New Roman" pitchFamily="18" charset="0"/>
              <a:cs typeface="Times New Roman" pitchFamily="18" charset="0"/>
            </a:endParaRPr>
          </a:p>
          <a:p>
            <a:pPr marL="171450" indent="-342900" defTabSz="685800" eaLnBrk="1" fontAlgn="auto" hangingPunct="1">
              <a:spcBef>
                <a:spcPts val="0"/>
              </a:spcBef>
              <a:spcAft>
                <a:spcPts val="0"/>
              </a:spcAft>
              <a:tabLst>
                <a:tab pos="342900" algn="l"/>
              </a:tabLst>
              <a:defRPr/>
            </a:pPr>
            <a:r>
              <a:rPr lang="en-US" altLang="nl-NL" sz="900" b="1" dirty="0">
                <a:solidFill>
                  <a:srgbClr val="000000"/>
                </a:solidFill>
                <a:latin typeface="Times New Roman" pitchFamily="18" charset="0"/>
                <a:cs typeface="Times New Roman" pitchFamily="18" charset="0"/>
              </a:rPr>
              <a:t> </a:t>
            </a:r>
            <a:endParaRPr lang="en-US" altLang="nl-NL" sz="1800" dirty="0">
              <a:solidFill>
                <a:srgbClr val="000000"/>
              </a:solidFill>
              <a:cs typeface="Times New Roman" pitchFamily="18" charset="0"/>
            </a:endParaRPr>
          </a:p>
          <a:p>
            <a:pPr marL="342900" indent="-342900" defTabSz="685800" eaLnBrk="1" fontAlgn="auto" hangingPunct="1">
              <a:lnSpc>
                <a:spcPct val="150000"/>
              </a:lnSpc>
              <a:spcBef>
                <a:spcPts val="0"/>
              </a:spcBef>
              <a:spcAft>
                <a:spcPts val="0"/>
              </a:spcAft>
              <a:buFont typeface="Arial" panose="020B0604020202020204" pitchFamily="34" charset="0"/>
              <a:buChar char="•"/>
              <a:tabLst>
                <a:tab pos="342900" algn="l"/>
              </a:tabLst>
              <a:defRPr/>
            </a:pPr>
            <a:r>
              <a:rPr lang="nl-NL" altLang="nl-NL" sz="2400" dirty="0">
                <a:solidFill>
                  <a:srgbClr val="000000"/>
                </a:solidFill>
                <a:cs typeface="Times New Roman" pitchFamily="18" charset="0"/>
              </a:rPr>
              <a:t>Huisartsen en (wijk)verpleegkundigen: zeer positief, meer onderling contact, vertrouwen, coördinatie</a:t>
            </a:r>
            <a:r>
              <a:rPr lang="en-US" altLang="nl-NL" sz="2400" dirty="0">
                <a:solidFill>
                  <a:srgbClr val="000000"/>
                </a:solidFill>
                <a:cs typeface="Times New Roman" pitchFamily="18" charset="0"/>
              </a:rPr>
              <a:t>.</a:t>
            </a:r>
          </a:p>
          <a:p>
            <a:pPr marL="342900" indent="-342900" defTabSz="685800" eaLnBrk="1" fontAlgn="auto" hangingPunct="1">
              <a:lnSpc>
                <a:spcPct val="150000"/>
              </a:lnSpc>
              <a:spcBef>
                <a:spcPts val="0"/>
              </a:spcBef>
              <a:spcAft>
                <a:spcPts val="0"/>
              </a:spcAft>
              <a:buFont typeface="Arial" panose="020B0604020202020204" pitchFamily="34" charset="0"/>
              <a:buChar char="•"/>
              <a:tabLst>
                <a:tab pos="342900" algn="l"/>
              </a:tabLst>
              <a:defRPr/>
            </a:pPr>
            <a:r>
              <a:rPr lang="en-US" altLang="nl-NL" sz="2400" dirty="0" err="1">
                <a:solidFill>
                  <a:srgbClr val="000000"/>
                </a:solidFill>
                <a:cs typeface="Times New Roman" pitchFamily="18" charset="0"/>
              </a:rPr>
              <a:t>Eerder</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identificatie</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palliatieve</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fase</a:t>
            </a:r>
            <a:endParaRPr lang="en-US" altLang="nl-NL" sz="2400" dirty="0">
              <a:solidFill>
                <a:srgbClr val="000000"/>
              </a:solidFill>
              <a:cs typeface="Times New Roman" pitchFamily="18" charset="0"/>
            </a:endParaRPr>
          </a:p>
          <a:p>
            <a:pPr marL="342900" indent="-342900" defTabSz="685800" eaLnBrk="1" fontAlgn="auto" hangingPunct="1">
              <a:lnSpc>
                <a:spcPct val="150000"/>
              </a:lnSpc>
              <a:spcBef>
                <a:spcPts val="0"/>
              </a:spcBef>
              <a:spcAft>
                <a:spcPts val="0"/>
              </a:spcAft>
              <a:buFont typeface="Arial" panose="020B0604020202020204" pitchFamily="34" charset="0"/>
              <a:buChar char="•"/>
              <a:tabLst>
                <a:tab pos="342900" algn="l"/>
              </a:tabLst>
              <a:defRPr/>
            </a:pPr>
            <a:r>
              <a:rPr lang="en-US" altLang="nl-NL" sz="2400" dirty="0">
                <a:solidFill>
                  <a:srgbClr val="000000"/>
                </a:solidFill>
                <a:cs typeface="Times New Roman" pitchFamily="18" charset="0"/>
              </a:rPr>
              <a:t>Meer </a:t>
            </a:r>
            <a:r>
              <a:rPr lang="en-US" altLang="nl-NL" sz="2400" dirty="0" err="1">
                <a:solidFill>
                  <a:srgbClr val="000000"/>
                </a:solidFill>
                <a:cs typeface="Times New Roman" pitchFamily="18" charset="0"/>
              </a:rPr>
              <a:t>symptoommonitoring</a:t>
            </a:r>
            <a:endParaRPr lang="en-US" altLang="nl-NL" sz="2400" dirty="0">
              <a:solidFill>
                <a:srgbClr val="000000"/>
              </a:solidFill>
              <a:cs typeface="Times New Roman" pitchFamily="18" charset="0"/>
            </a:endParaRPr>
          </a:p>
          <a:p>
            <a:pPr marL="342900" indent="-342900" defTabSz="685800" eaLnBrk="1" fontAlgn="auto" hangingPunct="1">
              <a:lnSpc>
                <a:spcPct val="150000"/>
              </a:lnSpc>
              <a:spcBef>
                <a:spcPts val="0"/>
              </a:spcBef>
              <a:spcAft>
                <a:spcPts val="0"/>
              </a:spcAft>
              <a:buFont typeface="Arial" panose="020B0604020202020204" pitchFamily="34" charset="0"/>
              <a:buChar char="•"/>
              <a:tabLst>
                <a:tab pos="342900" algn="l"/>
              </a:tabLst>
              <a:defRPr/>
            </a:pPr>
            <a:r>
              <a:rPr lang="en-US" altLang="nl-NL" sz="2400" dirty="0" err="1">
                <a:solidFill>
                  <a:srgbClr val="000000"/>
                </a:solidFill>
                <a:cs typeface="Times New Roman" pitchFamily="18" charset="0"/>
              </a:rPr>
              <a:t>Vaker</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gewenste</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plek</a:t>
            </a:r>
            <a:r>
              <a:rPr lang="en-US" altLang="nl-NL" sz="2400" dirty="0">
                <a:solidFill>
                  <a:srgbClr val="000000"/>
                </a:solidFill>
                <a:cs typeface="Times New Roman" pitchFamily="18" charset="0"/>
              </a:rPr>
              <a:t> van </a:t>
            </a:r>
            <a:r>
              <a:rPr lang="en-US" altLang="nl-NL" sz="2400" dirty="0" err="1">
                <a:solidFill>
                  <a:srgbClr val="000000"/>
                </a:solidFill>
                <a:cs typeface="Times New Roman" pitchFamily="18" charset="0"/>
              </a:rPr>
              <a:t>overlijden</a:t>
            </a:r>
            <a:r>
              <a:rPr lang="en-US" altLang="nl-NL" sz="2400" dirty="0">
                <a:solidFill>
                  <a:srgbClr val="000000"/>
                </a:solidFill>
                <a:cs typeface="Times New Roman" pitchFamily="18" charset="0"/>
              </a:rPr>
              <a:t> </a:t>
            </a:r>
            <a:r>
              <a:rPr lang="en-US" altLang="nl-NL" sz="2400" dirty="0" err="1">
                <a:solidFill>
                  <a:srgbClr val="000000"/>
                </a:solidFill>
                <a:cs typeface="Times New Roman" pitchFamily="18" charset="0"/>
              </a:rPr>
              <a:t>bekend</a:t>
            </a:r>
            <a:endParaRPr lang="en-US" altLang="nl-NL" sz="2400" dirty="0">
              <a:solidFill>
                <a:srgbClr val="000000"/>
              </a:solidFill>
              <a:cs typeface="Times New Roman" pitchFamily="18" charset="0"/>
            </a:endParaRPr>
          </a:p>
          <a:p>
            <a:pPr marL="0" indent="0" defTabSz="685800" eaLnBrk="1" fontAlgn="auto" hangingPunct="1">
              <a:lnSpc>
                <a:spcPct val="150000"/>
              </a:lnSpc>
              <a:spcBef>
                <a:spcPts val="0"/>
              </a:spcBef>
              <a:spcAft>
                <a:spcPts val="0"/>
              </a:spcAft>
              <a:tabLst>
                <a:tab pos="342900" algn="l"/>
              </a:tabLst>
              <a:defRPr/>
            </a:pPr>
            <a:endParaRPr lang="en-US" altLang="nl-NL" sz="1800" dirty="0">
              <a:solidFill>
                <a:srgbClr val="000000"/>
              </a:solidFill>
              <a:cs typeface="Times New Roman" pitchFamily="18" charset="0"/>
            </a:endParaRPr>
          </a:p>
          <a:p>
            <a:pPr marL="342900" indent="-342900" defTabSz="685800" eaLnBrk="1" fontAlgn="auto" hangingPunct="1">
              <a:lnSpc>
                <a:spcPct val="150000"/>
              </a:lnSpc>
              <a:spcBef>
                <a:spcPts val="0"/>
              </a:spcBef>
              <a:spcAft>
                <a:spcPts val="0"/>
              </a:spcAft>
              <a:buFont typeface="+mj-lt"/>
              <a:buAutoNum type="arabicPeriod"/>
              <a:tabLst>
                <a:tab pos="342900" algn="l"/>
              </a:tabLst>
              <a:defRPr/>
            </a:pPr>
            <a:endParaRPr lang="en-US" altLang="nl-NL" sz="1500" dirty="0">
              <a:solidFill>
                <a:srgbClr val="000000"/>
              </a:solidFill>
              <a:cs typeface="Times New Roman" pitchFamily="18" charset="0"/>
            </a:endParaRPr>
          </a:p>
        </p:txBody>
      </p:sp>
      <p:pic>
        <p:nvPicPr>
          <p:cNvPr id="3" name="Afbeelding 2">
            <a:extLst>
              <a:ext uri="{FF2B5EF4-FFF2-40B4-BE49-F238E27FC236}">
                <a16:creationId xmlns:a16="http://schemas.microsoft.com/office/drawing/2014/main" id="{FB3658B1-3206-1FF9-642C-7FFA24B2C555}"/>
              </a:ext>
            </a:extLst>
          </p:cNvPr>
          <p:cNvPicPr>
            <a:picLocks noChangeAspect="1"/>
          </p:cNvPicPr>
          <p:nvPr/>
        </p:nvPicPr>
        <p:blipFill>
          <a:blip r:embed="rId3"/>
          <a:stretch>
            <a:fillRect/>
          </a:stretch>
        </p:blipFill>
        <p:spPr>
          <a:xfrm>
            <a:off x="10056440" y="476672"/>
            <a:ext cx="1666875" cy="13239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C8CE079E-FD52-43C7-8009-882D534E3A6C}"/>
              </a:ext>
            </a:extLst>
          </p:cNvPr>
          <p:cNvGrpSpPr/>
          <p:nvPr/>
        </p:nvGrpSpPr>
        <p:grpSpPr>
          <a:xfrm>
            <a:off x="178468" y="2056557"/>
            <a:ext cx="12192000" cy="4656148"/>
            <a:chOff x="0" y="407729"/>
            <a:chExt cx="12192000" cy="4656148"/>
          </a:xfrm>
        </p:grpSpPr>
        <p:pic>
          <p:nvPicPr>
            <p:cNvPr id="2" name="Afbeelding 1">
              <a:extLst>
                <a:ext uri="{FF2B5EF4-FFF2-40B4-BE49-F238E27FC236}">
                  <a16:creationId xmlns:a16="http://schemas.microsoft.com/office/drawing/2014/main" id="{F359EF45-3A18-43BB-9EF0-51FBE294AB2A}"/>
                </a:ext>
              </a:extLst>
            </p:cNvPr>
            <p:cNvPicPr>
              <a:picLocks noChangeAspect="1"/>
            </p:cNvPicPr>
            <p:nvPr/>
          </p:nvPicPr>
          <p:blipFill rotWithShape="1">
            <a:blip r:embed="rId3"/>
            <a:srcRect t="87875"/>
            <a:stretch/>
          </p:blipFill>
          <p:spPr>
            <a:xfrm>
              <a:off x="262124" y="4267200"/>
              <a:ext cx="11929876" cy="680720"/>
            </a:xfrm>
            <a:prstGeom prst="rect">
              <a:avLst/>
            </a:prstGeom>
          </p:spPr>
        </p:pic>
        <p:pic>
          <p:nvPicPr>
            <p:cNvPr id="3" name="Afbeelding 2">
              <a:extLst>
                <a:ext uri="{FF2B5EF4-FFF2-40B4-BE49-F238E27FC236}">
                  <a16:creationId xmlns:a16="http://schemas.microsoft.com/office/drawing/2014/main" id="{86EC7627-1760-443E-A920-A32C11FE957E}"/>
                </a:ext>
              </a:extLst>
            </p:cNvPr>
            <p:cNvPicPr>
              <a:picLocks noChangeAspect="1"/>
            </p:cNvPicPr>
            <p:nvPr/>
          </p:nvPicPr>
          <p:blipFill rotWithShape="1">
            <a:blip r:embed="rId4"/>
            <a:srcRect r="58356"/>
            <a:stretch/>
          </p:blipFill>
          <p:spPr>
            <a:xfrm>
              <a:off x="0" y="544439"/>
              <a:ext cx="3648123" cy="3722761"/>
            </a:xfrm>
            <a:prstGeom prst="rect">
              <a:avLst/>
            </a:prstGeom>
          </p:spPr>
        </p:pic>
        <p:pic>
          <p:nvPicPr>
            <p:cNvPr id="4" name="Afbeelding 3">
              <a:extLst>
                <a:ext uri="{FF2B5EF4-FFF2-40B4-BE49-F238E27FC236}">
                  <a16:creationId xmlns:a16="http://schemas.microsoft.com/office/drawing/2014/main" id="{483A8DCE-4B7E-436F-A4EA-4DFC5E3A007C}"/>
                </a:ext>
              </a:extLst>
            </p:cNvPr>
            <p:cNvPicPr>
              <a:picLocks noChangeAspect="1"/>
            </p:cNvPicPr>
            <p:nvPr/>
          </p:nvPicPr>
          <p:blipFill rotWithShape="1">
            <a:blip r:embed="rId5"/>
            <a:srcRect r="58560"/>
            <a:stretch/>
          </p:blipFill>
          <p:spPr>
            <a:xfrm>
              <a:off x="3616458" y="888570"/>
              <a:ext cx="2898642" cy="3058900"/>
            </a:xfrm>
            <a:prstGeom prst="rect">
              <a:avLst/>
            </a:prstGeom>
          </p:spPr>
        </p:pic>
        <p:pic>
          <p:nvPicPr>
            <p:cNvPr id="5" name="Afbeelding 4">
              <a:extLst>
                <a:ext uri="{FF2B5EF4-FFF2-40B4-BE49-F238E27FC236}">
                  <a16:creationId xmlns:a16="http://schemas.microsoft.com/office/drawing/2014/main" id="{C9B0D1EB-2A24-4233-BADE-9305F647941A}"/>
                </a:ext>
              </a:extLst>
            </p:cNvPr>
            <p:cNvPicPr>
              <a:picLocks noChangeAspect="1"/>
            </p:cNvPicPr>
            <p:nvPr/>
          </p:nvPicPr>
          <p:blipFill>
            <a:blip r:embed="rId6"/>
            <a:stretch>
              <a:fillRect/>
            </a:stretch>
          </p:blipFill>
          <p:spPr>
            <a:xfrm>
              <a:off x="7124428" y="1402208"/>
              <a:ext cx="4290465" cy="2031623"/>
            </a:xfrm>
            <a:prstGeom prst="rect">
              <a:avLst/>
            </a:prstGeom>
          </p:spPr>
        </p:pic>
        <p:sp>
          <p:nvSpPr>
            <p:cNvPr id="8" name="Ovaal 7">
              <a:extLst>
                <a:ext uri="{FF2B5EF4-FFF2-40B4-BE49-F238E27FC236}">
                  <a16:creationId xmlns:a16="http://schemas.microsoft.com/office/drawing/2014/main" id="{D52069CB-097B-493E-BB7D-B5A9D0668B3E}"/>
                </a:ext>
              </a:extLst>
            </p:cNvPr>
            <p:cNvSpPr/>
            <p:nvPr/>
          </p:nvSpPr>
          <p:spPr>
            <a:xfrm>
              <a:off x="5981700" y="1152525"/>
              <a:ext cx="647700" cy="314325"/>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9" name="Afbeelding 8">
              <a:extLst>
                <a:ext uri="{FF2B5EF4-FFF2-40B4-BE49-F238E27FC236}">
                  <a16:creationId xmlns:a16="http://schemas.microsoft.com/office/drawing/2014/main" id="{CA490E59-5F03-4AE7-B0EC-F244EE5DCB54}"/>
                </a:ext>
              </a:extLst>
            </p:cNvPr>
            <p:cNvPicPr>
              <a:picLocks noChangeAspect="1"/>
            </p:cNvPicPr>
            <p:nvPr/>
          </p:nvPicPr>
          <p:blipFill>
            <a:blip r:embed="rId7"/>
            <a:stretch>
              <a:fillRect/>
            </a:stretch>
          </p:blipFill>
          <p:spPr>
            <a:xfrm>
              <a:off x="5981700" y="3264393"/>
              <a:ext cx="664522" cy="329213"/>
            </a:xfrm>
            <a:prstGeom prst="rect">
              <a:avLst/>
            </a:prstGeom>
          </p:spPr>
        </p:pic>
        <p:pic>
          <p:nvPicPr>
            <p:cNvPr id="10" name="Afbeelding 9">
              <a:extLst>
                <a:ext uri="{FF2B5EF4-FFF2-40B4-BE49-F238E27FC236}">
                  <a16:creationId xmlns:a16="http://schemas.microsoft.com/office/drawing/2014/main" id="{64CFC2DC-841A-4246-8829-55B9E5B8004E}"/>
                </a:ext>
              </a:extLst>
            </p:cNvPr>
            <p:cNvPicPr>
              <a:picLocks noChangeAspect="1"/>
            </p:cNvPicPr>
            <p:nvPr/>
          </p:nvPicPr>
          <p:blipFill>
            <a:blip r:embed="rId7"/>
            <a:stretch>
              <a:fillRect/>
            </a:stretch>
          </p:blipFill>
          <p:spPr>
            <a:xfrm rot="20467679">
              <a:off x="1356266" y="3844122"/>
              <a:ext cx="2432486" cy="630814"/>
            </a:xfrm>
            <a:prstGeom prst="rect">
              <a:avLst/>
            </a:prstGeom>
          </p:spPr>
        </p:pic>
        <p:pic>
          <p:nvPicPr>
            <p:cNvPr id="11" name="Afbeelding 10">
              <a:extLst>
                <a:ext uri="{FF2B5EF4-FFF2-40B4-BE49-F238E27FC236}">
                  <a16:creationId xmlns:a16="http://schemas.microsoft.com/office/drawing/2014/main" id="{944C80CB-0CA3-4919-8D1E-EFD4C050CF03}"/>
                </a:ext>
              </a:extLst>
            </p:cNvPr>
            <p:cNvPicPr>
              <a:picLocks noChangeAspect="1"/>
            </p:cNvPicPr>
            <p:nvPr/>
          </p:nvPicPr>
          <p:blipFill>
            <a:blip r:embed="rId8"/>
            <a:stretch>
              <a:fillRect/>
            </a:stretch>
          </p:blipFill>
          <p:spPr>
            <a:xfrm rot="820691">
              <a:off x="2117686" y="407729"/>
              <a:ext cx="2511770" cy="773107"/>
            </a:xfrm>
            <a:prstGeom prst="rect">
              <a:avLst/>
            </a:prstGeom>
          </p:spPr>
        </p:pic>
        <p:cxnSp>
          <p:nvCxnSpPr>
            <p:cNvPr id="13" name="Rechte verbindingslijn 12">
              <a:extLst>
                <a:ext uri="{FF2B5EF4-FFF2-40B4-BE49-F238E27FC236}">
                  <a16:creationId xmlns:a16="http://schemas.microsoft.com/office/drawing/2014/main" id="{6725713C-3087-494C-B1E8-14719BE8EB72}"/>
                </a:ext>
              </a:extLst>
            </p:cNvPr>
            <p:cNvCxnSpPr>
              <a:cxnSpLocks/>
            </p:cNvCxnSpPr>
            <p:nvPr/>
          </p:nvCxnSpPr>
          <p:spPr>
            <a:xfrm>
              <a:off x="1824061" y="757485"/>
              <a:ext cx="3191248" cy="299790"/>
            </a:xfrm>
            <a:prstGeom prst="line">
              <a:avLst/>
            </a:prstGeom>
          </p:spPr>
          <p:style>
            <a:lnRef idx="1">
              <a:schemeClr val="dk1"/>
            </a:lnRef>
            <a:fillRef idx="0">
              <a:schemeClr val="dk1"/>
            </a:fillRef>
            <a:effectRef idx="0">
              <a:schemeClr val="dk1"/>
            </a:effectRef>
            <a:fontRef idx="minor">
              <a:schemeClr val="tx1"/>
            </a:fontRef>
          </p:style>
        </p:cxnSp>
        <p:cxnSp>
          <p:nvCxnSpPr>
            <p:cNvPr id="15" name="Rechte verbindingslijn 14">
              <a:extLst>
                <a:ext uri="{FF2B5EF4-FFF2-40B4-BE49-F238E27FC236}">
                  <a16:creationId xmlns:a16="http://schemas.microsoft.com/office/drawing/2014/main" id="{81D6F4E7-A91A-4A0D-9C69-4DEF31264B73}"/>
                </a:ext>
              </a:extLst>
            </p:cNvPr>
            <p:cNvCxnSpPr>
              <a:cxnSpLocks/>
            </p:cNvCxnSpPr>
            <p:nvPr/>
          </p:nvCxnSpPr>
          <p:spPr>
            <a:xfrm flipV="1">
              <a:off x="2054721" y="3593608"/>
              <a:ext cx="3441203" cy="304671"/>
            </a:xfrm>
            <a:prstGeom prst="line">
              <a:avLst/>
            </a:prstGeom>
          </p:spPr>
          <p:style>
            <a:lnRef idx="1">
              <a:schemeClr val="dk1"/>
            </a:lnRef>
            <a:fillRef idx="0">
              <a:schemeClr val="dk1"/>
            </a:fillRef>
            <a:effectRef idx="0">
              <a:schemeClr val="dk1"/>
            </a:effectRef>
            <a:fontRef idx="minor">
              <a:schemeClr val="tx1"/>
            </a:fontRef>
          </p:style>
        </p:cxnSp>
        <p:cxnSp>
          <p:nvCxnSpPr>
            <p:cNvPr id="22" name="Rechte verbindingslijn 21">
              <a:extLst>
                <a:ext uri="{FF2B5EF4-FFF2-40B4-BE49-F238E27FC236}">
                  <a16:creationId xmlns:a16="http://schemas.microsoft.com/office/drawing/2014/main" id="{12DAD0DF-A06F-40F9-9092-A33D0FEC0C78}"/>
                </a:ext>
              </a:extLst>
            </p:cNvPr>
            <p:cNvCxnSpPr>
              <a:cxnSpLocks/>
            </p:cNvCxnSpPr>
            <p:nvPr/>
          </p:nvCxnSpPr>
          <p:spPr>
            <a:xfrm>
              <a:off x="5981700" y="1373457"/>
              <a:ext cx="1800225" cy="238440"/>
            </a:xfrm>
            <a:prstGeom prst="line">
              <a:avLst/>
            </a:prstGeom>
          </p:spPr>
          <p:style>
            <a:lnRef idx="1">
              <a:schemeClr val="dk1"/>
            </a:lnRef>
            <a:fillRef idx="0">
              <a:schemeClr val="dk1"/>
            </a:fillRef>
            <a:effectRef idx="0">
              <a:schemeClr val="dk1"/>
            </a:effectRef>
            <a:fontRef idx="minor">
              <a:schemeClr val="tx1"/>
            </a:fontRef>
          </p:style>
        </p:cxnSp>
        <p:cxnSp>
          <p:nvCxnSpPr>
            <p:cNvPr id="26" name="Rechte verbindingslijn 25">
              <a:extLst>
                <a:ext uri="{FF2B5EF4-FFF2-40B4-BE49-F238E27FC236}">
                  <a16:creationId xmlns:a16="http://schemas.microsoft.com/office/drawing/2014/main" id="{0CD38289-E301-4345-883D-D71AE1CA1208}"/>
                </a:ext>
              </a:extLst>
            </p:cNvPr>
            <p:cNvCxnSpPr>
              <a:cxnSpLocks/>
            </p:cNvCxnSpPr>
            <p:nvPr/>
          </p:nvCxnSpPr>
          <p:spPr>
            <a:xfrm flipV="1">
              <a:off x="6005538" y="3264393"/>
              <a:ext cx="1881162" cy="55807"/>
            </a:xfrm>
            <a:prstGeom prst="line">
              <a:avLst/>
            </a:prstGeom>
          </p:spPr>
          <p:style>
            <a:lnRef idx="1">
              <a:schemeClr val="dk1"/>
            </a:lnRef>
            <a:fillRef idx="0">
              <a:schemeClr val="dk1"/>
            </a:fillRef>
            <a:effectRef idx="0">
              <a:schemeClr val="dk1"/>
            </a:effectRef>
            <a:fontRef idx="minor">
              <a:schemeClr val="tx1"/>
            </a:fontRef>
          </p:style>
        </p:cxnSp>
        <p:pic>
          <p:nvPicPr>
            <p:cNvPr id="34" name="Afbeelding 33">
              <a:extLst>
                <a:ext uri="{FF2B5EF4-FFF2-40B4-BE49-F238E27FC236}">
                  <a16:creationId xmlns:a16="http://schemas.microsoft.com/office/drawing/2014/main" id="{861D376E-FF50-4582-8D51-3E845535CC18}"/>
                </a:ext>
              </a:extLst>
            </p:cNvPr>
            <p:cNvPicPr>
              <a:picLocks noChangeAspect="1"/>
            </p:cNvPicPr>
            <p:nvPr/>
          </p:nvPicPr>
          <p:blipFill rotWithShape="1">
            <a:blip r:embed="rId9"/>
            <a:srcRect l="32340" t="19582" r="30630" b="18697"/>
            <a:stretch/>
          </p:blipFill>
          <p:spPr>
            <a:xfrm>
              <a:off x="9782175" y="1704412"/>
              <a:ext cx="1478604" cy="1481323"/>
            </a:xfrm>
            <a:prstGeom prst="rect">
              <a:avLst/>
            </a:prstGeom>
          </p:spPr>
        </p:pic>
        <p:sp>
          <p:nvSpPr>
            <p:cNvPr id="35" name="Rechthoek 34">
              <a:extLst>
                <a:ext uri="{FF2B5EF4-FFF2-40B4-BE49-F238E27FC236}">
                  <a16:creationId xmlns:a16="http://schemas.microsoft.com/office/drawing/2014/main" id="{D5DF4914-CD64-4EC4-B4A0-5006B990A5FD}"/>
                </a:ext>
              </a:extLst>
            </p:cNvPr>
            <p:cNvSpPr/>
            <p:nvPr/>
          </p:nvSpPr>
          <p:spPr>
            <a:xfrm>
              <a:off x="9458325" y="4689924"/>
              <a:ext cx="76200" cy="161458"/>
            </a:xfrm>
            <a:prstGeom prst="rect">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7" name="Afbeelding 36">
              <a:extLst>
                <a:ext uri="{FF2B5EF4-FFF2-40B4-BE49-F238E27FC236}">
                  <a16:creationId xmlns:a16="http://schemas.microsoft.com/office/drawing/2014/main" id="{3870F0BA-4A6D-427D-BCC7-1085228C5EB7}"/>
                </a:ext>
              </a:extLst>
            </p:cNvPr>
            <p:cNvPicPr>
              <a:picLocks noChangeAspect="1"/>
            </p:cNvPicPr>
            <p:nvPr/>
          </p:nvPicPr>
          <p:blipFill rotWithShape="1">
            <a:blip r:embed="rId10"/>
            <a:srcRect l="86484" t="1" b="-13965"/>
            <a:stretch/>
          </p:blipFill>
          <p:spPr>
            <a:xfrm>
              <a:off x="9553854" y="4285715"/>
              <a:ext cx="1612528" cy="778162"/>
            </a:xfrm>
            <a:prstGeom prst="rect">
              <a:avLst/>
            </a:prstGeom>
          </p:spPr>
        </p:pic>
        <p:pic>
          <p:nvPicPr>
            <p:cNvPr id="36" name="Afbeelding 35">
              <a:extLst>
                <a:ext uri="{FF2B5EF4-FFF2-40B4-BE49-F238E27FC236}">
                  <a16:creationId xmlns:a16="http://schemas.microsoft.com/office/drawing/2014/main" id="{7FF09DAE-5728-45BD-A0FF-7580F7EEC51C}"/>
                </a:ext>
              </a:extLst>
            </p:cNvPr>
            <p:cNvPicPr>
              <a:picLocks noChangeAspect="1"/>
            </p:cNvPicPr>
            <p:nvPr/>
          </p:nvPicPr>
          <p:blipFill rotWithShape="1">
            <a:blip r:embed="rId10"/>
            <a:srcRect l="76109" t="307" r="15182"/>
            <a:stretch/>
          </p:blipFill>
          <p:spPr>
            <a:xfrm>
              <a:off x="10647269" y="4300843"/>
              <a:ext cx="1038226" cy="680720"/>
            </a:xfrm>
            <a:prstGeom prst="rect">
              <a:avLst/>
            </a:prstGeom>
          </p:spPr>
        </p:pic>
        <p:pic>
          <p:nvPicPr>
            <p:cNvPr id="38" name="Afbeelding 37">
              <a:extLst>
                <a:ext uri="{FF2B5EF4-FFF2-40B4-BE49-F238E27FC236}">
                  <a16:creationId xmlns:a16="http://schemas.microsoft.com/office/drawing/2014/main" id="{547A6EA3-2502-49D8-B57A-6E4635569F8B}"/>
                </a:ext>
              </a:extLst>
            </p:cNvPr>
            <p:cNvPicPr>
              <a:picLocks noChangeAspect="1"/>
            </p:cNvPicPr>
            <p:nvPr/>
          </p:nvPicPr>
          <p:blipFill>
            <a:blip r:embed="rId11"/>
            <a:stretch>
              <a:fillRect/>
            </a:stretch>
          </p:blipFill>
          <p:spPr>
            <a:xfrm flipH="1" flipV="1">
              <a:off x="10757233" y="4689924"/>
              <a:ext cx="81390" cy="168594"/>
            </a:xfrm>
            <a:prstGeom prst="rect">
              <a:avLst/>
            </a:prstGeom>
            <a:solidFill>
              <a:schemeClr val="bg1">
                <a:lumMod val="50000"/>
              </a:schemeClr>
            </a:solidFill>
            <a:ln>
              <a:solidFill>
                <a:schemeClr val="bg1">
                  <a:lumMod val="50000"/>
                </a:schemeClr>
              </a:solidFill>
            </a:ln>
          </p:spPr>
        </p:pic>
        <p:pic>
          <p:nvPicPr>
            <p:cNvPr id="43" name="Afbeelding 42">
              <a:extLst>
                <a:ext uri="{FF2B5EF4-FFF2-40B4-BE49-F238E27FC236}">
                  <a16:creationId xmlns:a16="http://schemas.microsoft.com/office/drawing/2014/main" id="{A9A3E228-95CA-400E-9A91-37FB903F9A15}"/>
                </a:ext>
              </a:extLst>
            </p:cNvPr>
            <p:cNvPicPr>
              <a:picLocks noChangeAspect="1"/>
            </p:cNvPicPr>
            <p:nvPr/>
          </p:nvPicPr>
          <p:blipFill>
            <a:blip r:embed="rId12"/>
            <a:stretch>
              <a:fillRect/>
            </a:stretch>
          </p:blipFill>
          <p:spPr>
            <a:xfrm rot="512290">
              <a:off x="8037147" y="1469364"/>
              <a:ext cx="2255716" cy="394841"/>
            </a:xfrm>
            <a:prstGeom prst="rect">
              <a:avLst/>
            </a:prstGeom>
          </p:spPr>
        </p:pic>
        <p:cxnSp>
          <p:nvCxnSpPr>
            <p:cNvPr id="40" name="Rechte verbindingslijn 39">
              <a:extLst>
                <a:ext uri="{FF2B5EF4-FFF2-40B4-BE49-F238E27FC236}">
                  <a16:creationId xmlns:a16="http://schemas.microsoft.com/office/drawing/2014/main" id="{DFF85540-5394-4177-81D6-FC20F2B77575}"/>
                </a:ext>
              </a:extLst>
            </p:cNvPr>
            <p:cNvCxnSpPr>
              <a:cxnSpLocks/>
            </p:cNvCxnSpPr>
            <p:nvPr/>
          </p:nvCxnSpPr>
          <p:spPr>
            <a:xfrm>
              <a:off x="7906036" y="1636987"/>
              <a:ext cx="2434382" cy="153713"/>
            </a:xfrm>
            <a:prstGeom prst="line">
              <a:avLst/>
            </a:prstGeom>
          </p:spPr>
          <p:style>
            <a:lnRef idx="1">
              <a:schemeClr val="dk1"/>
            </a:lnRef>
            <a:fillRef idx="0">
              <a:schemeClr val="dk1"/>
            </a:fillRef>
            <a:effectRef idx="0">
              <a:schemeClr val="dk1"/>
            </a:effectRef>
            <a:fontRef idx="minor">
              <a:schemeClr val="tx1"/>
            </a:fontRef>
          </p:style>
        </p:cxnSp>
        <p:sp>
          <p:nvSpPr>
            <p:cNvPr id="42" name="Ovaal 41">
              <a:extLst>
                <a:ext uri="{FF2B5EF4-FFF2-40B4-BE49-F238E27FC236}">
                  <a16:creationId xmlns:a16="http://schemas.microsoft.com/office/drawing/2014/main" id="{4BF0E99A-3034-4F11-B0EB-AF26F0246DA1}"/>
                </a:ext>
              </a:extLst>
            </p:cNvPr>
            <p:cNvSpPr/>
            <p:nvPr/>
          </p:nvSpPr>
          <p:spPr>
            <a:xfrm rot="21254022">
              <a:off x="8063253" y="3042524"/>
              <a:ext cx="2250009" cy="44412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47" name="Rechte verbindingslijn 46">
              <a:extLst>
                <a:ext uri="{FF2B5EF4-FFF2-40B4-BE49-F238E27FC236}">
                  <a16:creationId xmlns:a16="http://schemas.microsoft.com/office/drawing/2014/main" id="{A9F21949-7231-40A6-9BCF-6E8B6024724B}"/>
                </a:ext>
              </a:extLst>
            </p:cNvPr>
            <p:cNvCxnSpPr>
              <a:cxnSpLocks/>
            </p:cNvCxnSpPr>
            <p:nvPr/>
          </p:nvCxnSpPr>
          <p:spPr>
            <a:xfrm flipV="1">
              <a:off x="8069662" y="3126048"/>
              <a:ext cx="2347204" cy="127112"/>
            </a:xfrm>
            <a:prstGeom prst="line">
              <a:avLst/>
            </a:prstGeom>
          </p:spPr>
          <p:style>
            <a:lnRef idx="1">
              <a:schemeClr val="dk1"/>
            </a:lnRef>
            <a:fillRef idx="0">
              <a:schemeClr val="dk1"/>
            </a:fillRef>
            <a:effectRef idx="0">
              <a:schemeClr val="dk1"/>
            </a:effectRef>
            <a:fontRef idx="minor">
              <a:schemeClr val="tx1"/>
            </a:fontRef>
          </p:style>
        </p:cxnSp>
      </p:grpSp>
      <p:sp>
        <p:nvSpPr>
          <p:cNvPr id="7" name="Tekstvak 6">
            <a:extLst>
              <a:ext uri="{FF2B5EF4-FFF2-40B4-BE49-F238E27FC236}">
                <a16:creationId xmlns:a16="http://schemas.microsoft.com/office/drawing/2014/main" id="{AD1143C7-857E-4625-A7A0-69BD29A3E898}"/>
              </a:ext>
            </a:extLst>
          </p:cNvPr>
          <p:cNvSpPr txBox="1"/>
          <p:nvPr/>
        </p:nvSpPr>
        <p:spPr>
          <a:xfrm>
            <a:off x="1877553" y="1166158"/>
            <a:ext cx="775924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Overleden patiënten, uit 15 peilstation praktijken, 2016-2019</a:t>
            </a:r>
          </a:p>
        </p:txBody>
      </p:sp>
      <p:sp>
        <p:nvSpPr>
          <p:cNvPr id="12" name="Tekstvak 11">
            <a:extLst>
              <a:ext uri="{FF2B5EF4-FFF2-40B4-BE49-F238E27FC236}">
                <a16:creationId xmlns:a16="http://schemas.microsoft.com/office/drawing/2014/main" id="{E3208788-2196-446D-9ABC-F62763B4CE6E}"/>
              </a:ext>
            </a:extLst>
          </p:cNvPr>
          <p:cNvSpPr txBox="1"/>
          <p:nvPr/>
        </p:nvSpPr>
        <p:spPr>
          <a:xfrm>
            <a:off x="1071498" y="1885879"/>
            <a:ext cx="1094203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rPr>
              <a:t>1848 overledenen		1102 verwacht overledenen	      299 met HA in PaTz	210 opgenomen in register</a:t>
            </a:r>
          </a:p>
        </p:txBody>
      </p:sp>
      <p:sp>
        <p:nvSpPr>
          <p:cNvPr id="14" name="Rechthoek 13">
            <a:extLst>
              <a:ext uri="{FF2B5EF4-FFF2-40B4-BE49-F238E27FC236}">
                <a16:creationId xmlns:a16="http://schemas.microsoft.com/office/drawing/2014/main" id="{DCC60536-6529-4546-8204-C2B867389988}"/>
              </a:ext>
            </a:extLst>
          </p:cNvPr>
          <p:cNvSpPr/>
          <p:nvPr/>
        </p:nvSpPr>
        <p:spPr>
          <a:xfrm>
            <a:off x="2233189" y="6333387"/>
            <a:ext cx="102507" cy="160719"/>
          </a:xfrm>
          <a:prstGeom prst="rect">
            <a:avLst/>
          </a:prstGeom>
          <a:solidFill>
            <a:schemeClr val="accent1">
              <a:lumMod val="40000"/>
              <a:lumOff val="6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E7B6D9E4-5DA4-4C42-A1DC-7B777EE8BFE2}"/>
              </a:ext>
            </a:extLst>
          </p:cNvPr>
          <p:cNvSpPr/>
          <p:nvPr/>
        </p:nvSpPr>
        <p:spPr>
          <a:xfrm>
            <a:off x="5546211" y="6333388"/>
            <a:ext cx="76202" cy="132552"/>
          </a:xfrm>
          <a:prstGeom prst="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hthoek 27">
            <a:extLst>
              <a:ext uri="{FF2B5EF4-FFF2-40B4-BE49-F238E27FC236}">
                <a16:creationId xmlns:a16="http://schemas.microsoft.com/office/drawing/2014/main" id="{58806D72-6627-47D0-AFED-E5445AC66919}"/>
              </a:ext>
            </a:extLst>
          </p:cNvPr>
          <p:cNvSpPr/>
          <p:nvPr/>
        </p:nvSpPr>
        <p:spPr>
          <a:xfrm>
            <a:off x="8628736" y="6333387"/>
            <a:ext cx="76201" cy="166823"/>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hthoek 28">
            <a:extLst>
              <a:ext uri="{FF2B5EF4-FFF2-40B4-BE49-F238E27FC236}">
                <a16:creationId xmlns:a16="http://schemas.microsoft.com/office/drawing/2014/main" id="{D9C202F5-B75C-49A7-AED3-F9E52F331D45}"/>
              </a:ext>
            </a:extLst>
          </p:cNvPr>
          <p:cNvSpPr/>
          <p:nvPr/>
        </p:nvSpPr>
        <p:spPr>
          <a:xfrm>
            <a:off x="10935701" y="6333387"/>
            <a:ext cx="81390" cy="173959"/>
          </a:xfrm>
          <a:prstGeom prst="rect">
            <a:avLst/>
          </a:prstGeom>
          <a:solidFill>
            <a:schemeClr val="bg2">
              <a:lumMod val="2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6" name="Afbeelding 15">
            <a:extLst>
              <a:ext uri="{FF2B5EF4-FFF2-40B4-BE49-F238E27FC236}">
                <a16:creationId xmlns:a16="http://schemas.microsoft.com/office/drawing/2014/main" id="{1874D8EC-F839-49C5-B3F7-96162C81654B}"/>
              </a:ext>
            </a:extLst>
          </p:cNvPr>
          <p:cNvPicPr>
            <a:picLocks noChangeAspect="1"/>
          </p:cNvPicPr>
          <p:nvPr/>
        </p:nvPicPr>
        <p:blipFill>
          <a:blip r:embed="rId13"/>
          <a:stretch>
            <a:fillRect/>
          </a:stretch>
        </p:blipFill>
        <p:spPr>
          <a:xfrm>
            <a:off x="690897" y="3627163"/>
            <a:ext cx="952500" cy="581025"/>
          </a:xfrm>
          <a:prstGeom prst="rect">
            <a:avLst/>
          </a:prstGeom>
        </p:spPr>
      </p:pic>
      <p:sp>
        <p:nvSpPr>
          <p:cNvPr id="17" name="Tekstvak 16">
            <a:extLst>
              <a:ext uri="{FF2B5EF4-FFF2-40B4-BE49-F238E27FC236}">
                <a16:creationId xmlns:a16="http://schemas.microsoft.com/office/drawing/2014/main" id="{06D34F3A-2D7E-4420-BBE0-38D0A09A3656}"/>
              </a:ext>
            </a:extLst>
          </p:cNvPr>
          <p:cNvSpPr txBox="1"/>
          <p:nvPr/>
        </p:nvSpPr>
        <p:spPr>
          <a:xfrm>
            <a:off x="690897" y="3816702"/>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white"/>
                </a:solidFill>
                <a:effectLst/>
                <a:uLnTx/>
                <a:uFillTx/>
                <a:latin typeface="Calibri" panose="020F0502020204030204"/>
                <a:ea typeface="+mn-ea"/>
                <a:cs typeface="+mn-cs"/>
              </a:rPr>
              <a:t>746</a:t>
            </a:r>
          </a:p>
        </p:txBody>
      </p:sp>
      <p:pic>
        <p:nvPicPr>
          <p:cNvPr id="18" name="Afbeelding 17">
            <a:extLst>
              <a:ext uri="{FF2B5EF4-FFF2-40B4-BE49-F238E27FC236}">
                <a16:creationId xmlns:a16="http://schemas.microsoft.com/office/drawing/2014/main" id="{388E61EB-004D-4084-B3E9-65EA643A4B53}"/>
              </a:ext>
            </a:extLst>
          </p:cNvPr>
          <p:cNvPicPr>
            <a:picLocks noChangeAspect="1"/>
          </p:cNvPicPr>
          <p:nvPr/>
        </p:nvPicPr>
        <p:blipFill>
          <a:blip r:embed="rId14"/>
          <a:stretch>
            <a:fillRect/>
          </a:stretch>
        </p:blipFill>
        <p:spPr>
          <a:xfrm>
            <a:off x="4126604" y="3728529"/>
            <a:ext cx="866775" cy="542925"/>
          </a:xfrm>
          <a:prstGeom prst="rect">
            <a:avLst/>
          </a:prstGeom>
        </p:spPr>
      </p:pic>
      <p:pic>
        <p:nvPicPr>
          <p:cNvPr id="19" name="Afbeelding 18">
            <a:extLst>
              <a:ext uri="{FF2B5EF4-FFF2-40B4-BE49-F238E27FC236}">
                <a16:creationId xmlns:a16="http://schemas.microsoft.com/office/drawing/2014/main" id="{73C1A9B4-C785-482F-A836-BF80009381D9}"/>
              </a:ext>
            </a:extLst>
          </p:cNvPr>
          <p:cNvPicPr>
            <a:picLocks noChangeAspect="1"/>
          </p:cNvPicPr>
          <p:nvPr/>
        </p:nvPicPr>
        <p:blipFill>
          <a:blip r:embed="rId15"/>
          <a:stretch>
            <a:fillRect/>
          </a:stretch>
        </p:blipFill>
        <p:spPr>
          <a:xfrm>
            <a:off x="5842786" y="3719818"/>
            <a:ext cx="685800" cy="419100"/>
          </a:xfrm>
          <a:prstGeom prst="rect">
            <a:avLst/>
          </a:prstGeom>
        </p:spPr>
      </p:pic>
      <p:pic>
        <p:nvPicPr>
          <p:cNvPr id="20" name="Afbeelding 19">
            <a:extLst>
              <a:ext uri="{FF2B5EF4-FFF2-40B4-BE49-F238E27FC236}">
                <a16:creationId xmlns:a16="http://schemas.microsoft.com/office/drawing/2014/main" id="{908EBA20-3657-4F78-AFD6-D6CE732A4D94}"/>
              </a:ext>
            </a:extLst>
          </p:cNvPr>
          <p:cNvPicPr>
            <a:picLocks noChangeAspect="1"/>
          </p:cNvPicPr>
          <p:nvPr/>
        </p:nvPicPr>
        <p:blipFill>
          <a:blip r:embed="rId16"/>
          <a:stretch>
            <a:fillRect/>
          </a:stretch>
        </p:blipFill>
        <p:spPr>
          <a:xfrm>
            <a:off x="7386232" y="3936102"/>
            <a:ext cx="390525" cy="304800"/>
          </a:xfrm>
          <a:prstGeom prst="rect">
            <a:avLst/>
          </a:prstGeom>
        </p:spPr>
      </p:pic>
      <p:pic>
        <p:nvPicPr>
          <p:cNvPr id="21" name="Afbeelding 20">
            <a:extLst>
              <a:ext uri="{FF2B5EF4-FFF2-40B4-BE49-F238E27FC236}">
                <a16:creationId xmlns:a16="http://schemas.microsoft.com/office/drawing/2014/main" id="{5CDD8ABD-CE26-4EAC-B8A6-D41488E95472}"/>
              </a:ext>
            </a:extLst>
          </p:cNvPr>
          <p:cNvPicPr>
            <a:picLocks noChangeAspect="1"/>
          </p:cNvPicPr>
          <p:nvPr/>
        </p:nvPicPr>
        <p:blipFill>
          <a:blip r:embed="rId17"/>
          <a:stretch>
            <a:fillRect/>
          </a:stretch>
        </p:blipFill>
        <p:spPr>
          <a:xfrm>
            <a:off x="8573992" y="3910802"/>
            <a:ext cx="317501" cy="304801"/>
          </a:xfrm>
          <a:prstGeom prst="rect">
            <a:avLst/>
          </a:prstGeom>
        </p:spPr>
      </p:pic>
      <p:pic>
        <p:nvPicPr>
          <p:cNvPr id="23" name="Afbeelding 22">
            <a:extLst>
              <a:ext uri="{FF2B5EF4-FFF2-40B4-BE49-F238E27FC236}">
                <a16:creationId xmlns:a16="http://schemas.microsoft.com/office/drawing/2014/main" id="{7B33C3BB-C906-41CB-9379-A9683EA81464}"/>
              </a:ext>
            </a:extLst>
          </p:cNvPr>
          <p:cNvPicPr>
            <a:picLocks noChangeAspect="1"/>
          </p:cNvPicPr>
          <p:nvPr/>
        </p:nvPicPr>
        <p:blipFill>
          <a:blip r:embed="rId18"/>
          <a:stretch>
            <a:fillRect/>
          </a:stretch>
        </p:blipFill>
        <p:spPr>
          <a:xfrm>
            <a:off x="10030776" y="3929368"/>
            <a:ext cx="314325" cy="304800"/>
          </a:xfrm>
          <a:prstGeom prst="rect">
            <a:avLst/>
          </a:prstGeom>
        </p:spPr>
      </p:pic>
      <p:pic>
        <p:nvPicPr>
          <p:cNvPr id="24" name="Afbeelding 23">
            <a:extLst>
              <a:ext uri="{FF2B5EF4-FFF2-40B4-BE49-F238E27FC236}">
                <a16:creationId xmlns:a16="http://schemas.microsoft.com/office/drawing/2014/main" id="{870821B8-0FB0-426C-8880-8A11E6B13461}"/>
              </a:ext>
            </a:extLst>
          </p:cNvPr>
          <p:cNvPicPr>
            <a:picLocks noChangeAspect="1"/>
          </p:cNvPicPr>
          <p:nvPr/>
        </p:nvPicPr>
        <p:blipFill>
          <a:blip r:embed="rId19"/>
          <a:stretch>
            <a:fillRect/>
          </a:stretch>
        </p:blipFill>
        <p:spPr>
          <a:xfrm>
            <a:off x="10806665" y="3902632"/>
            <a:ext cx="457200" cy="333375"/>
          </a:xfrm>
          <a:prstGeom prst="rect">
            <a:avLst/>
          </a:prstGeom>
        </p:spPr>
      </p:pic>
      <p:sp>
        <p:nvSpPr>
          <p:cNvPr id="25" name="Tekstvak 24">
            <a:extLst>
              <a:ext uri="{FF2B5EF4-FFF2-40B4-BE49-F238E27FC236}">
                <a16:creationId xmlns:a16="http://schemas.microsoft.com/office/drawing/2014/main" id="{5DDC8B3D-0729-4271-9F32-6AFF846E95BD}"/>
              </a:ext>
            </a:extLst>
          </p:cNvPr>
          <p:cNvSpPr txBox="1"/>
          <p:nvPr/>
        </p:nvSpPr>
        <p:spPr>
          <a:xfrm>
            <a:off x="4185852" y="3783679"/>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white"/>
                </a:solidFill>
                <a:effectLst/>
                <a:uLnTx/>
                <a:uFillTx/>
                <a:latin typeface="Calibri" panose="020F0502020204030204"/>
                <a:ea typeface="+mn-ea"/>
                <a:cs typeface="+mn-cs"/>
              </a:rPr>
              <a:t>803</a:t>
            </a:r>
          </a:p>
        </p:txBody>
      </p:sp>
      <p:sp>
        <p:nvSpPr>
          <p:cNvPr id="30" name="Tekstvak 29">
            <a:extLst>
              <a:ext uri="{FF2B5EF4-FFF2-40B4-BE49-F238E27FC236}">
                <a16:creationId xmlns:a16="http://schemas.microsoft.com/office/drawing/2014/main" id="{08AC4F88-57C8-4CBB-BC3A-A46A691F5983}"/>
              </a:ext>
            </a:extLst>
          </p:cNvPr>
          <p:cNvSpPr txBox="1"/>
          <p:nvPr/>
        </p:nvSpPr>
        <p:spPr>
          <a:xfrm>
            <a:off x="5954390" y="3805848"/>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rPr>
              <a:t>299</a:t>
            </a:r>
          </a:p>
        </p:txBody>
      </p:sp>
      <p:sp>
        <p:nvSpPr>
          <p:cNvPr id="31" name="Tekstvak 30">
            <a:extLst>
              <a:ext uri="{FF2B5EF4-FFF2-40B4-BE49-F238E27FC236}">
                <a16:creationId xmlns:a16="http://schemas.microsoft.com/office/drawing/2014/main" id="{58CE5CED-05E8-4039-8364-27C3072EEAB9}"/>
              </a:ext>
            </a:extLst>
          </p:cNvPr>
          <p:cNvSpPr txBox="1"/>
          <p:nvPr/>
        </p:nvSpPr>
        <p:spPr>
          <a:xfrm>
            <a:off x="7372519" y="3834973"/>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rPr>
              <a:t>89</a:t>
            </a:r>
          </a:p>
        </p:txBody>
      </p:sp>
      <p:sp>
        <p:nvSpPr>
          <p:cNvPr id="33" name="Tekstvak 32">
            <a:extLst>
              <a:ext uri="{FF2B5EF4-FFF2-40B4-BE49-F238E27FC236}">
                <a16:creationId xmlns:a16="http://schemas.microsoft.com/office/drawing/2014/main" id="{EA2EACA2-8D6C-4724-9C45-EEB90724AA07}"/>
              </a:ext>
            </a:extLst>
          </p:cNvPr>
          <p:cNvSpPr txBox="1"/>
          <p:nvPr/>
        </p:nvSpPr>
        <p:spPr>
          <a:xfrm>
            <a:off x="8379738" y="3821439"/>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white"/>
                </a:solidFill>
                <a:effectLst/>
                <a:uLnTx/>
                <a:uFillTx/>
                <a:latin typeface="Calibri" panose="020F0502020204030204"/>
                <a:ea typeface="+mn-ea"/>
                <a:cs typeface="+mn-cs"/>
              </a:rPr>
              <a:t>210</a:t>
            </a:r>
          </a:p>
        </p:txBody>
      </p:sp>
      <p:sp>
        <p:nvSpPr>
          <p:cNvPr id="39" name="Tekstvak 38">
            <a:extLst>
              <a:ext uri="{FF2B5EF4-FFF2-40B4-BE49-F238E27FC236}">
                <a16:creationId xmlns:a16="http://schemas.microsoft.com/office/drawing/2014/main" id="{5FA85CCC-BA73-4709-AD17-C49846043DE6}"/>
              </a:ext>
            </a:extLst>
          </p:cNvPr>
          <p:cNvSpPr txBox="1"/>
          <p:nvPr/>
        </p:nvSpPr>
        <p:spPr>
          <a:xfrm>
            <a:off x="10001662" y="3828178"/>
            <a:ext cx="44435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rPr>
              <a:t>66</a:t>
            </a:r>
          </a:p>
        </p:txBody>
      </p:sp>
      <p:sp>
        <p:nvSpPr>
          <p:cNvPr id="41" name="Tekstvak 40">
            <a:extLst>
              <a:ext uri="{FF2B5EF4-FFF2-40B4-BE49-F238E27FC236}">
                <a16:creationId xmlns:a16="http://schemas.microsoft.com/office/drawing/2014/main" id="{A19E38DB-8E20-45D7-9F41-F6DAD87E4328}"/>
              </a:ext>
            </a:extLst>
          </p:cNvPr>
          <p:cNvSpPr txBox="1"/>
          <p:nvPr/>
        </p:nvSpPr>
        <p:spPr>
          <a:xfrm>
            <a:off x="10729993" y="3805848"/>
            <a:ext cx="57419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dirty="0">
                <a:ln>
                  <a:noFill/>
                </a:ln>
                <a:solidFill>
                  <a:prstClr val="white"/>
                </a:solidFill>
                <a:effectLst/>
                <a:uLnTx/>
                <a:uFillTx/>
                <a:latin typeface="Calibri" panose="020F0502020204030204"/>
                <a:ea typeface="+mn-ea"/>
                <a:cs typeface="+mn-cs"/>
              </a:rPr>
              <a:t>144</a:t>
            </a:r>
          </a:p>
        </p:txBody>
      </p:sp>
      <p:pic>
        <p:nvPicPr>
          <p:cNvPr id="32" name="Afbeelding 31">
            <a:extLst>
              <a:ext uri="{FF2B5EF4-FFF2-40B4-BE49-F238E27FC236}">
                <a16:creationId xmlns:a16="http://schemas.microsoft.com/office/drawing/2014/main" id="{03397808-73FB-4019-957B-470EDFF97254}"/>
              </a:ext>
            </a:extLst>
          </p:cNvPr>
          <p:cNvPicPr>
            <a:picLocks noChangeAspect="1"/>
          </p:cNvPicPr>
          <p:nvPr/>
        </p:nvPicPr>
        <p:blipFill>
          <a:blip r:embed="rId20"/>
          <a:stretch>
            <a:fillRect/>
          </a:stretch>
        </p:blipFill>
        <p:spPr>
          <a:xfrm>
            <a:off x="2759300" y="322376"/>
            <a:ext cx="5907536" cy="829128"/>
          </a:xfrm>
          <a:prstGeom prst="rect">
            <a:avLst/>
          </a:prstGeom>
        </p:spPr>
      </p:pic>
    </p:spTree>
    <p:extLst>
      <p:ext uri="{BB962C8B-B14F-4D97-AF65-F5344CB8AC3E}">
        <p14:creationId xmlns:p14="http://schemas.microsoft.com/office/powerpoint/2010/main" val="3710199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3C9DBB26-8F84-4DC3-9CA6-02E21B49E444}"/>
              </a:ext>
            </a:extLst>
          </p:cNvPr>
          <p:cNvPicPr>
            <a:picLocks noChangeAspect="1"/>
          </p:cNvPicPr>
          <p:nvPr/>
        </p:nvPicPr>
        <p:blipFill>
          <a:blip r:embed="rId3"/>
          <a:stretch>
            <a:fillRect/>
          </a:stretch>
        </p:blipFill>
        <p:spPr>
          <a:xfrm>
            <a:off x="9701641" y="367741"/>
            <a:ext cx="1652159" cy="1322947"/>
          </a:xfrm>
          <a:prstGeom prst="rect">
            <a:avLst/>
          </a:prstGeom>
        </p:spPr>
      </p:pic>
      <p:sp>
        <p:nvSpPr>
          <p:cNvPr id="3" name="Tijdelijke aanduiding voor inhoud 2">
            <a:extLst>
              <a:ext uri="{FF2B5EF4-FFF2-40B4-BE49-F238E27FC236}">
                <a16:creationId xmlns:a16="http://schemas.microsoft.com/office/drawing/2014/main" id="{94BC4785-7A27-440B-BF8B-196B1E26734A}"/>
              </a:ext>
            </a:extLst>
          </p:cNvPr>
          <p:cNvSpPr>
            <a:spLocks noGrp="1"/>
          </p:cNvSpPr>
          <p:nvPr>
            <p:ph idx="1"/>
          </p:nvPr>
        </p:nvSpPr>
        <p:spPr>
          <a:xfrm>
            <a:off x="838200" y="1690688"/>
            <a:ext cx="10515600" cy="4351338"/>
          </a:xfrm>
        </p:spPr>
        <p:txBody>
          <a:bodyPr>
            <a:normAutofit/>
          </a:bodyPr>
          <a:lstStyle/>
          <a:p>
            <a:pPr marL="0" indent="0">
              <a:buNone/>
            </a:pPr>
            <a:r>
              <a:rPr lang="nl-NL" sz="2400" dirty="0"/>
              <a:t>Wat is de invloed van</a:t>
            </a:r>
          </a:p>
          <a:p>
            <a:pPr marL="0" indent="0">
              <a:buNone/>
            </a:pPr>
            <a:r>
              <a:rPr lang="nl-NL" sz="2400" dirty="0"/>
              <a:t>1)	wel/ geen PaTz deelname van de huisarts</a:t>
            </a:r>
          </a:p>
          <a:p>
            <a:pPr marL="0" indent="0">
              <a:buNone/>
            </a:pPr>
            <a:r>
              <a:rPr lang="nl-NL" sz="2400" dirty="0"/>
              <a:t>2)	wel/ niet in het PaTz register staan </a:t>
            </a:r>
          </a:p>
          <a:p>
            <a:pPr marL="0" indent="0">
              <a:buNone/>
            </a:pPr>
            <a:r>
              <a:rPr lang="nl-NL" sz="2400" dirty="0"/>
              <a:t>3)	wel/ niet besproken in de PaTz groep</a:t>
            </a:r>
          </a:p>
          <a:p>
            <a:pPr marL="0" indent="0">
              <a:buNone/>
            </a:pPr>
            <a:endParaRPr lang="nl-NL" sz="2400" dirty="0"/>
          </a:p>
          <a:p>
            <a:pPr marL="0" indent="0">
              <a:buNone/>
            </a:pPr>
            <a:r>
              <a:rPr lang="nl-NL" sz="2400" dirty="0"/>
              <a:t>op de zorg in de laatste maand voor overlijden, m.b.t.</a:t>
            </a:r>
          </a:p>
          <a:p>
            <a:r>
              <a:rPr lang="nl-NL" sz="2400" dirty="0"/>
              <a:t>SEH bezoek</a:t>
            </a:r>
          </a:p>
          <a:p>
            <a:r>
              <a:rPr lang="nl-NL" sz="2400" dirty="0"/>
              <a:t>ZH opname</a:t>
            </a:r>
          </a:p>
          <a:p>
            <a:r>
              <a:rPr lang="nl-NL" sz="2400" dirty="0"/>
              <a:t>Plek van overlijden</a:t>
            </a:r>
          </a:p>
          <a:p>
            <a:pPr marL="0" indent="0">
              <a:buNone/>
            </a:pPr>
            <a:endParaRPr lang="nl-NL" dirty="0"/>
          </a:p>
        </p:txBody>
      </p:sp>
    </p:spTree>
    <p:extLst>
      <p:ext uri="{BB962C8B-B14F-4D97-AF65-F5344CB8AC3E}">
        <p14:creationId xmlns:p14="http://schemas.microsoft.com/office/powerpoint/2010/main" val="3714292215"/>
      </p:ext>
    </p:extLst>
  </p:cSld>
  <p:clrMapOvr>
    <a:masterClrMapping/>
  </p:clrMapOvr>
</p:sld>
</file>

<file path=ppt/theme/theme1.xml><?xml version="1.0" encoding="utf-8"?>
<a:theme xmlns:a="http://schemas.openxmlformats.org/drawingml/2006/main" name="8_Standaardontwerp">
  <a:themeElements>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Kantoor - klassiek">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Kantoorthema">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Standaardontwerp">
  <a:themeElements>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Standaardontwerp">
      <a:majorFont>
        <a:latin typeface="Times New Roman"/>
        <a:ea typeface=""/>
        <a:cs typeface=""/>
      </a:majorFont>
      <a:minorFont>
        <a:latin typeface="Times New Roman"/>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9_Standaardontwerp">
  <a:themeElements>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Standaardontwerp">
      <a:majorFont>
        <a:latin typeface="Times New Roman"/>
        <a:ea typeface=""/>
        <a:cs typeface=""/>
      </a:majorFont>
      <a:minorFont>
        <a:latin typeface="Times New Roman"/>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Kantoorthema">
  <a:themeElements>
    <a:clrScheme name="Kantoorthe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the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Kantoorthema">
  <a:themeElements>
    <a:clrScheme name="Kantoor">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Standaardontwerp">
  <a:themeElements>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Standaardontwerp">
      <a:majorFont>
        <a:latin typeface="Times New Roman"/>
        <a:ea typeface=""/>
        <a:cs typeface=""/>
      </a:majorFont>
      <a:minorFont>
        <a:latin typeface="Times New Roman"/>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0_Standaardontwerp">
  <a:themeElements>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Standaardontwerp">
      <a:majorFont>
        <a:latin typeface="Times New Roman"/>
        <a:ea typeface=""/>
        <a:cs typeface=""/>
      </a:majorFont>
      <a:minorFont>
        <a:latin typeface="Times New Roman"/>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rgbClr val="FAFD00"/>
            </a:solidFill>
            <a:effectLst/>
            <a:latin typeface="Arial" pitchFamily="34" charset="0"/>
          </a:defRPr>
        </a:defPPr>
      </a:lstStyle>
    </a:lnDef>
  </a:objectDefaults>
  <a:extraClrSchemeLst>
    <a:extraClrScheme>
      <a:clrScheme name="Standaardontwer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ardontwer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ardontwer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ardontwer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ardontwer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ardontwer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Kantoorthema">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10.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11.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12.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2.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3.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4.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5.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6.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7.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8.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ppt/theme/themeOverride9.xml><?xml version="1.0" encoding="utf-8"?>
<a:themeOverride xmlns:a="http://schemas.openxmlformats.org/drawingml/2006/main">
  <a:clrScheme name="Standaardontwer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BBAA0877BB094E9A65265DE1A7DC00" ma:contentTypeVersion="22" ma:contentTypeDescription="Een nieuw document maken." ma:contentTypeScope="" ma:versionID="2432cf79724482e3793484a4dcb8a471">
  <xsd:schema xmlns:xsd="http://www.w3.org/2001/XMLSchema" xmlns:xs="http://www.w3.org/2001/XMLSchema" xmlns:p="http://schemas.microsoft.com/office/2006/metadata/properties" xmlns:ns2="4892a5f2-f641-43ea-9cfc-e153d33b30ad" xmlns:ns3="30906eaf-ed54-4e31-95b4-aa90618958b2" targetNamespace="http://schemas.microsoft.com/office/2006/metadata/properties" ma:root="true" ma:fieldsID="cf60e567db904d6f57f007e31dcec1f1" ns2:_="" ns3:_="">
    <xsd:import namespace="4892a5f2-f641-43ea-9cfc-e153d33b30ad"/>
    <xsd:import namespace="30906eaf-ed54-4e31-95b4-aa90618958b2"/>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AutoKeyPoints" minOccurs="0"/>
                <xsd:element ref="ns2:MediaServiceKeyPoint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92a5f2-f641-43ea-9cfc-e153d33b30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cbad5e90-c7a0-45ee-9078-df4eb652286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0906eaf-ed54-4e31-95b4-aa90618958b2"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0e5db1cf-fe79-45f2-a0b4-e99b02ba6b1b}" ma:internalName="TaxCatchAll" ma:showField="CatchAllData" ma:web="30906eaf-ed54-4e31-95b4-aa90618958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75468C-9C10-4178-9D40-A4579236B4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92a5f2-f641-43ea-9cfc-e153d33b30ad"/>
    <ds:schemaRef ds:uri="30906eaf-ed54-4e31-95b4-aa90618958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871A2F-9AC7-4EEE-B517-42D2B4D38D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2354</TotalTime>
  <Words>2393</Words>
  <Application>Microsoft Macintosh PowerPoint</Application>
  <PresentationFormat>Breedbeeld</PresentationFormat>
  <Paragraphs>217</Paragraphs>
  <Slides>30</Slides>
  <Notes>24</Notes>
  <HiddenSlides>0</HiddenSlides>
  <MMClips>0</MMClips>
  <ScaleCrop>false</ScaleCrop>
  <HeadingPairs>
    <vt:vector size="6" baseType="variant">
      <vt:variant>
        <vt:lpstr>Gebruikte lettertypen</vt:lpstr>
      </vt:variant>
      <vt:variant>
        <vt:i4>7</vt:i4>
      </vt:variant>
      <vt:variant>
        <vt:lpstr>Thema</vt:lpstr>
      </vt:variant>
      <vt:variant>
        <vt:i4>8</vt:i4>
      </vt:variant>
      <vt:variant>
        <vt:lpstr>Diatitels</vt:lpstr>
      </vt:variant>
      <vt:variant>
        <vt:i4>30</vt:i4>
      </vt:variant>
    </vt:vector>
  </HeadingPairs>
  <TitlesOfParts>
    <vt:vector size="45" baseType="lpstr">
      <vt:lpstr>Arial</vt:lpstr>
      <vt:lpstr>Calibri</vt:lpstr>
      <vt:lpstr>Calibri Light</vt:lpstr>
      <vt:lpstr>Century Gothic</vt:lpstr>
      <vt:lpstr>Chivo</vt:lpstr>
      <vt:lpstr>Symbol</vt:lpstr>
      <vt:lpstr>Times New Roman</vt:lpstr>
      <vt:lpstr>8_Standaardontwerp</vt:lpstr>
      <vt:lpstr>4_Standaardontwerp</vt:lpstr>
      <vt:lpstr>9_Standaardontwerp</vt:lpstr>
      <vt:lpstr>1_Kantoorthema</vt:lpstr>
      <vt:lpstr>2_Kantoorthema</vt:lpstr>
      <vt:lpstr>3_Kantoorthema</vt:lpstr>
      <vt:lpstr>5_Standaardontwerp</vt:lpstr>
      <vt:lpstr>10_Standaardontwerp</vt:lpstr>
      <vt:lpstr>PowerPoint-presentatie</vt:lpstr>
      <vt:lpstr>Agenda </vt:lpstr>
      <vt:lpstr>Context Palliatieve zorg in de 1e lijn:  vooruitgang?</vt:lpstr>
      <vt:lpstr>Wat is een PaTz-groep?</vt:lpstr>
      <vt:lpstr>Doelen van PaTz</vt:lpstr>
      <vt:lpstr>PowerPoint-presentatie</vt:lpstr>
      <vt:lpstr>PaTz werkt! </vt:lpstr>
      <vt:lpstr>PowerPoint-presentatie</vt:lpstr>
      <vt:lpstr>PowerPoint-presentatie</vt:lpstr>
      <vt:lpstr>PowerPoint-presentatie</vt:lpstr>
      <vt:lpstr>PowerPoint-presentatie</vt:lpstr>
      <vt:lpstr>PaTz werkwijze </vt:lpstr>
      <vt:lpstr> Stap  2 -  Identificeer</vt:lpstr>
      <vt:lpstr>De ‘Surprise Question’</vt:lpstr>
      <vt:lpstr>PowerPoint-presentatie</vt:lpstr>
      <vt:lpstr>Voorspellen is moeilijk...</vt:lpstr>
      <vt:lpstr>PaTz Portal</vt:lpstr>
      <vt:lpstr> Stap  3 – Bespreek, onderzoek</vt:lpstr>
      <vt:lpstr>PowerPoint-presentatie</vt:lpstr>
      <vt:lpstr> Stap  4 -  Plan</vt:lpstr>
      <vt:lpstr> Stap  5 - Evalueer</vt:lpstr>
      <vt:lpstr>PaTz bijeenkomst</vt:lpstr>
      <vt:lpstr>Inspiratie voor PaTz thema    Peper voor de PaTz!  </vt:lpstr>
      <vt:lpstr>Startpakket!</vt:lpstr>
      <vt:lpstr>Voorwaarden Startpakket  -Minimaal 6 deelnemers (huisartsen en wijkverpleegkundigen) Kern aangevuld met andere disciplines  -Consulent Kaderhuisarts PZ of Verplk. Specialist/gespec. verpleegkundige PZ  -PaTzgroep gebruikt het PaTzportal, in ieder geval het eerste jaar.  -PaTzgroep komt in het eerste half jaar minimaal twee keer bij elkaar voor    een vergadering.  -(vice) voorzitter volgt binnen half jaar na startbijeenkomst de voorzitterscursus.  -Er is een contactpersoon in de PaTzgroep voor de Stichting PaTz en PZNL</vt:lpstr>
      <vt:lpstr>VRAGEN?</vt:lpstr>
      <vt:lpstr>       PaTz simulatie  Rollen verdelen -2 Wijkverpleegkundigen -2 Huisartsen -Geestelijk Verzorger -Maatschappelijk werker wijkteam -Coördinator VPTZ -Voorzitter -Consulent (kaderarts of Verpleegkundig Specialist Palliatieve zorg) *Zoek eventueel een maatje om de casus voor te bespreken.  Observatoren Wijkverpleegkundigen breiden casus voor en brengen Casus in in het PaTzoverleg </vt:lpstr>
      <vt:lpstr>PowerPoint-presentatie</vt:lpstr>
      <vt:lpstr>PowerPoint-presentatie</vt:lpstr>
      <vt:lpstr>PowerPoint-presentatie</vt:lpstr>
    </vt:vector>
  </TitlesOfParts>
  <Company>frie press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DIAHORI.ppt</dc:title>
  <dc:subject>DIA</dc:subject>
  <dc:creator>Stichting PaTz</dc:creator>
  <cp:lastModifiedBy>nachtzorgvlinders@outlook.com</cp:lastModifiedBy>
  <cp:revision>301</cp:revision>
  <cp:lastPrinted>2015-03-27T12:33:15Z</cp:lastPrinted>
  <dcterms:created xsi:type="dcterms:W3CDTF">1998-12-18T10:28:30Z</dcterms:created>
  <dcterms:modified xsi:type="dcterms:W3CDTF">2025-04-18T10:44:41Z</dcterms:modified>
</cp:coreProperties>
</file>