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93" r:id="rId5"/>
    <p:sldMasterId id="2147483694" r:id="rId6"/>
  </p:sldMasterIdLst>
  <p:notesMasterIdLst>
    <p:notesMasterId r:id="rId32"/>
  </p:notesMasterIdLst>
  <p:sldIdLst>
    <p:sldId id="367" r:id="rId7"/>
    <p:sldId id="332" r:id="rId8"/>
    <p:sldId id="368" r:id="rId9"/>
    <p:sldId id="350" r:id="rId10"/>
    <p:sldId id="339" r:id="rId11"/>
    <p:sldId id="340" r:id="rId12"/>
    <p:sldId id="341" r:id="rId13"/>
    <p:sldId id="342" r:id="rId14"/>
    <p:sldId id="349" r:id="rId15"/>
    <p:sldId id="470" r:id="rId16"/>
    <p:sldId id="471" r:id="rId17"/>
    <p:sldId id="472" r:id="rId18"/>
    <p:sldId id="443" r:id="rId19"/>
    <p:sldId id="466" r:id="rId20"/>
    <p:sldId id="459" r:id="rId21"/>
    <p:sldId id="448" r:id="rId22"/>
    <p:sldId id="469" r:id="rId23"/>
    <p:sldId id="468" r:id="rId24"/>
    <p:sldId id="275" r:id="rId25"/>
    <p:sldId id="276" r:id="rId26"/>
    <p:sldId id="277" r:id="rId27"/>
    <p:sldId id="278" r:id="rId28"/>
    <p:sldId id="357" r:id="rId29"/>
    <p:sldId id="346" r:id="rId30"/>
    <p:sldId id="331"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1pPr>
    <a:lvl2pPr marL="3429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2pPr>
    <a:lvl3pPr marL="6858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3pPr>
    <a:lvl4pPr marL="10287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4pPr>
    <a:lvl5pPr marL="1371600" algn="l" rtl="0" fontAlgn="base">
      <a:spcBef>
        <a:spcPct val="0"/>
      </a:spcBef>
      <a:spcAft>
        <a:spcPct val="0"/>
      </a:spcAft>
      <a:defRPr kern="1200">
        <a:solidFill>
          <a:schemeClr val="tx1"/>
        </a:solidFill>
        <a:latin typeface="Arial" panose="020B0604020202020204" pitchFamily="34" charset="0"/>
        <a:ea typeface="ヒラギノ角ゴ Pro W3" panose="020B0300000000000000" pitchFamily="34" charset="-128"/>
        <a:cs typeface="+mn-cs"/>
      </a:defRPr>
    </a:lvl5pPr>
    <a:lvl6pPr marL="17145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6pPr>
    <a:lvl7pPr marL="20574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7pPr>
    <a:lvl8pPr marL="24003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8pPr>
    <a:lvl9pPr marL="2743200" algn="l" defTabSz="685800" rtl="0" eaLnBrk="1" latinLnBrk="0" hangingPunct="1">
      <a:defRPr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nCdvOmpeoDcQ7wpnz531u2Qgpb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35B5A-2C93-9546-B924-8333555A16E1}" v="23" dt="2022-01-11T08:51:00.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361" autoAdjust="0"/>
  </p:normalViewPr>
  <p:slideViewPr>
    <p:cSldViewPr snapToGrid="0">
      <p:cViewPr varScale="1">
        <p:scale>
          <a:sx n="103" d="100"/>
          <a:sy n="103" d="100"/>
        </p:scale>
        <p:origin x="1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customschemas.google.com/relationships/presentationmetadata" Target="meta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r>
              <a:rPr lang="nl-NL" sz="1100" dirty="0"/>
              <a:t>Een </a:t>
            </a: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3</a:t>
            </a:fld>
            <a:endParaRPr lang="en-US" altLang="nl-NL"/>
          </a:p>
        </p:txBody>
      </p:sp>
    </p:spTree>
    <p:extLst>
      <p:ext uri="{BB962C8B-B14F-4D97-AF65-F5344CB8AC3E}">
        <p14:creationId xmlns:p14="http://schemas.microsoft.com/office/powerpoint/2010/main" val="364776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12</a:t>
            </a:fld>
            <a:endParaRPr lang="en-US" altLang="nl-NL"/>
          </a:p>
        </p:txBody>
      </p:sp>
    </p:spTree>
    <p:extLst>
      <p:ext uri="{BB962C8B-B14F-4D97-AF65-F5344CB8AC3E}">
        <p14:creationId xmlns:p14="http://schemas.microsoft.com/office/powerpoint/2010/main" val="220974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13</a:t>
            </a:fld>
            <a:endParaRPr lang="nl-NL"/>
          </a:p>
        </p:txBody>
      </p:sp>
    </p:spTree>
    <p:extLst>
      <p:ext uri="{BB962C8B-B14F-4D97-AF65-F5344CB8AC3E}">
        <p14:creationId xmlns:p14="http://schemas.microsoft.com/office/powerpoint/2010/main" val="138099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pPr/>
              <a:t>14</a:t>
            </a:fld>
            <a:endParaRPr lang="nl-NL"/>
          </a:p>
        </p:txBody>
      </p:sp>
    </p:spTree>
    <p:extLst>
      <p:ext uri="{BB962C8B-B14F-4D97-AF65-F5344CB8AC3E}">
        <p14:creationId xmlns:p14="http://schemas.microsoft.com/office/powerpoint/2010/main" val="324159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19</a:t>
            </a:fld>
            <a:endParaRPr lang="nl-NL"/>
          </a:p>
        </p:txBody>
      </p:sp>
    </p:spTree>
    <p:extLst>
      <p:ext uri="{BB962C8B-B14F-4D97-AF65-F5344CB8AC3E}">
        <p14:creationId xmlns:p14="http://schemas.microsoft.com/office/powerpoint/2010/main" val="4064515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20</a:t>
            </a:fld>
            <a:endParaRPr lang="nl-NL"/>
          </a:p>
        </p:txBody>
      </p:sp>
    </p:spTree>
    <p:extLst>
      <p:ext uri="{BB962C8B-B14F-4D97-AF65-F5344CB8AC3E}">
        <p14:creationId xmlns:p14="http://schemas.microsoft.com/office/powerpoint/2010/main" val="2724396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E8A1BD9-1485-432A-A1B9-E1F7C6F58217}" type="slidenum">
              <a:rPr lang="nl-NL" smtClean="0"/>
              <a:t>21</a:t>
            </a:fld>
            <a:endParaRPr lang="nl-NL"/>
          </a:p>
        </p:txBody>
      </p:sp>
    </p:spTree>
    <p:extLst>
      <p:ext uri="{BB962C8B-B14F-4D97-AF65-F5344CB8AC3E}">
        <p14:creationId xmlns:p14="http://schemas.microsoft.com/office/powerpoint/2010/main" val="1281699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23</a:t>
            </a:fld>
            <a:endParaRPr lang="en-US" altLang="nl-NL"/>
          </a:p>
        </p:txBody>
      </p:sp>
    </p:spTree>
    <p:extLst>
      <p:ext uri="{BB962C8B-B14F-4D97-AF65-F5344CB8AC3E}">
        <p14:creationId xmlns:p14="http://schemas.microsoft.com/office/powerpoint/2010/main" val="1114918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24</a:t>
            </a:fld>
            <a:endParaRPr lang="en-US" altLang="nl-NL"/>
          </a:p>
        </p:txBody>
      </p:sp>
    </p:spTree>
    <p:extLst>
      <p:ext uri="{BB962C8B-B14F-4D97-AF65-F5344CB8AC3E}">
        <p14:creationId xmlns:p14="http://schemas.microsoft.com/office/powerpoint/2010/main" val="170166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25</a:t>
            </a:fld>
            <a:endParaRPr lang="en-US" altLang="nl-NL"/>
          </a:p>
        </p:txBody>
      </p:sp>
    </p:spTree>
    <p:extLst>
      <p:ext uri="{BB962C8B-B14F-4D97-AF65-F5344CB8AC3E}">
        <p14:creationId xmlns:p14="http://schemas.microsoft.com/office/powerpoint/2010/main" val="332766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4</a:t>
            </a:fld>
            <a:endParaRPr lang="en-US" altLang="nl-NL"/>
          </a:p>
        </p:txBody>
      </p:sp>
    </p:spTree>
    <p:extLst>
      <p:ext uri="{BB962C8B-B14F-4D97-AF65-F5344CB8AC3E}">
        <p14:creationId xmlns:p14="http://schemas.microsoft.com/office/powerpoint/2010/main" val="53835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752">
              <a:defRPr/>
            </a:pPr>
            <a:endParaRPr lang="nl-NL" sz="1100" dirty="0"/>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5</a:t>
            </a:fld>
            <a:endParaRPr lang="en-US" altLang="nl-NL"/>
          </a:p>
        </p:txBody>
      </p:sp>
    </p:spTree>
    <p:extLst>
      <p:ext uri="{BB962C8B-B14F-4D97-AF65-F5344CB8AC3E}">
        <p14:creationId xmlns:p14="http://schemas.microsoft.com/office/powerpoint/2010/main" val="364776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6</a:t>
            </a:fld>
            <a:endParaRPr lang="en-US" altLang="nl-NL"/>
          </a:p>
        </p:txBody>
      </p:sp>
    </p:spTree>
    <p:extLst>
      <p:ext uri="{BB962C8B-B14F-4D97-AF65-F5344CB8AC3E}">
        <p14:creationId xmlns:p14="http://schemas.microsoft.com/office/powerpoint/2010/main" val="263133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7</a:t>
            </a:fld>
            <a:endParaRPr lang="en-US" altLang="nl-NL"/>
          </a:p>
        </p:txBody>
      </p:sp>
    </p:spTree>
    <p:extLst>
      <p:ext uri="{BB962C8B-B14F-4D97-AF65-F5344CB8AC3E}">
        <p14:creationId xmlns:p14="http://schemas.microsoft.com/office/powerpoint/2010/main" val="415416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8</a:t>
            </a:fld>
            <a:endParaRPr lang="en-US" altLang="nl-NL"/>
          </a:p>
        </p:txBody>
      </p:sp>
    </p:spTree>
    <p:extLst>
      <p:ext uri="{BB962C8B-B14F-4D97-AF65-F5344CB8AC3E}">
        <p14:creationId xmlns:p14="http://schemas.microsoft.com/office/powerpoint/2010/main" val="265766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9</a:t>
            </a:fld>
            <a:endParaRPr lang="en-US" altLang="nl-NL"/>
          </a:p>
        </p:txBody>
      </p:sp>
    </p:spTree>
    <p:extLst>
      <p:ext uri="{BB962C8B-B14F-4D97-AF65-F5344CB8AC3E}">
        <p14:creationId xmlns:p14="http://schemas.microsoft.com/office/powerpoint/2010/main" val="251210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10</a:t>
            </a:fld>
            <a:endParaRPr lang="en-US" altLang="nl-NL"/>
          </a:p>
        </p:txBody>
      </p:sp>
    </p:spTree>
    <p:extLst>
      <p:ext uri="{BB962C8B-B14F-4D97-AF65-F5344CB8AC3E}">
        <p14:creationId xmlns:p14="http://schemas.microsoft.com/office/powerpoint/2010/main" val="42698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0" indent="-228600" algn="l" rtl="0">
              <a:lnSpc>
                <a:spcPct val="100000"/>
              </a:lnSpc>
              <a:spcBef>
                <a:spcPts val="0"/>
              </a:spcBef>
              <a:spcAft>
                <a:spcPts val="0"/>
              </a:spcAft>
              <a:buSzPts val="1400"/>
              <a:buNone/>
            </a:pPr>
            <a:endParaRPr lang="nl-NL" sz="1100" b="0" i="0" u="none" strike="noStrike" cap="none" dirty="0">
              <a:solidFill>
                <a:schemeClr val="dk1"/>
              </a:solidFill>
              <a:latin typeface="Calibri"/>
              <a:ea typeface="Calibri"/>
              <a:cs typeface="Calibri"/>
              <a:sym typeface="Calibri"/>
            </a:endParaRPr>
          </a:p>
        </p:txBody>
      </p:sp>
      <p:sp>
        <p:nvSpPr>
          <p:cNvPr id="4" name="Tijdelijke aanduiding voor dianummer 3"/>
          <p:cNvSpPr>
            <a:spLocks noGrp="1"/>
          </p:cNvSpPr>
          <p:nvPr>
            <p:ph type="sldNum" sz="quarter" idx="5"/>
          </p:nvPr>
        </p:nvSpPr>
        <p:spPr/>
        <p:txBody>
          <a:bodyPr/>
          <a:lstStyle/>
          <a:p>
            <a:fld id="{CDC3FEF7-C8B7-2B49-B375-A17B99A5835F}" type="slidenum">
              <a:rPr lang="en-US" altLang="nl-NL" smtClean="0"/>
              <a:pPr/>
              <a:t>11</a:t>
            </a:fld>
            <a:endParaRPr lang="en-US" altLang="nl-NL"/>
          </a:p>
        </p:txBody>
      </p:sp>
    </p:spTree>
    <p:extLst>
      <p:ext uri="{BB962C8B-B14F-4D97-AF65-F5344CB8AC3E}">
        <p14:creationId xmlns:p14="http://schemas.microsoft.com/office/powerpoint/2010/main" val="2285602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 PAGINA">
    <p:bg>
      <p:bgPr>
        <a:solidFill>
          <a:srgbClr val="CFC4C0"/>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3DEBAF37-EC8E-6242-AA7D-F8CEB11AF5B5}"/>
              </a:ext>
            </a:extLst>
          </p:cNvPr>
          <p:cNvPicPr>
            <a:picLocks noChangeAspect="1"/>
          </p:cNvPicPr>
          <p:nvPr/>
        </p:nvPicPr>
        <p:blipFill rotWithShape="1">
          <a:blip r:embed="rId2"/>
          <a:srcRect t="10602"/>
          <a:stretch/>
        </p:blipFill>
        <p:spPr>
          <a:xfrm>
            <a:off x="0" y="0"/>
            <a:ext cx="12192000" cy="5992811"/>
          </a:xfrm>
          <a:prstGeom prst="rect">
            <a:avLst/>
          </a:prstGeom>
        </p:spPr>
      </p:pic>
      <p:sp>
        <p:nvSpPr>
          <p:cNvPr id="21" name="Text Placeholder 20"/>
          <p:cNvSpPr>
            <a:spLocks noGrp="1"/>
          </p:cNvSpPr>
          <p:nvPr>
            <p:ph type="body" sz="quarter" idx="16"/>
          </p:nvPr>
        </p:nvSpPr>
        <p:spPr>
          <a:xfrm>
            <a:off x="869340" y="3179407"/>
            <a:ext cx="4505325" cy="1604963"/>
          </a:xfrm>
          <a:prstGeom prst="rect">
            <a:avLst/>
          </a:prstGeom>
        </p:spPr>
        <p:txBody>
          <a:bodyPr>
            <a:normAutofit/>
          </a:bodyPr>
          <a:lstStyle>
            <a:lvl1pPr marL="0" indent="0">
              <a:buNone/>
              <a:defRPr sz="3200">
                <a:solidFill>
                  <a:schemeClr val="bg1"/>
                </a:solidFill>
              </a:defRPr>
            </a:lvl1pPr>
          </a:lstStyle>
          <a:p>
            <a:pPr lvl="0"/>
            <a:r>
              <a:rPr lang="nl-NL"/>
              <a:t>Klikken om de tekststijl van het model te bewerken</a:t>
            </a:r>
          </a:p>
        </p:txBody>
      </p:sp>
      <p:sp>
        <p:nvSpPr>
          <p:cNvPr id="23" name="Text Placeholder 22"/>
          <p:cNvSpPr>
            <a:spLocks noGrp="1"/>
          </p:cNvSpPr>
          <p:nvPr>
            <p:ph type="body" sz="quarter" idx="17" hasCustomPrompt="1"/>
          </p:nvPr>
        </p:nvSpPr>
        <p:spPr>
          <a:xfrm>
            <a:off x="869339" y="865189"/>
            <a:ext cx="7530949" cy="526641"/>
          </a:xfrm>
          <a:prstGeom prst="rect">
            <a:avLst/>
          </a:prstGeom>
        </p:spPr>
        <p:txBody>
          <a:bodyPr>
            <a:noAutofit/>
          </a:bodyPr>
          <a:lstStyle>
            <a:lvl1pPr marL="0" indent="0">
              <a:buNone/>
              <a:defRPr sz="3200" b="1">
                <a:solidFill>
                  <a:srgbClr val="EB5D0B"/>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Symposium </a:t>
            </a:r>
            <a:r>
              <a:rPr lang="en-US" dirty="0" err="1"/>
              <a:t>Onderwijs</a:t>
            </a:r>
            <a:r>
              <a:rPr lang="en-US" dirty="0"/>
              <a:t> </a:t>
            </a:r>
            <a:r>
              <a:rPr lang="en-US" dirty="0" err="1"/>
              <a:t>Palliatieve</a:t>
            </a:r>
            <a:r>
              <a:rPr lang="en-US" dirty="0"/>
              <a:t> </a:t>
            </a:r>
            <a:r>
              <a:rPr lang="en-US" dirty="0" err="1"/>
              <a:t>Zorg</a:t>
            </a:r>
            <a:endParaRPr lang="en-US" dirty="0"/>
          </a:p>
        </p:txBody>
      </p:sp>
      <p:sp>
        <p:nvSpPr>
          <p:cNvPr id="9" name="Rechthoek 8">
            <a:extLst>
              <a:ext uri="{FF2B5EF4-FFF2-40B4-BE49-F238E27FC236}">
                <a16:creationId xmlns:a16="http://schemas.microsoft.com/office/drawing/2014/main" id="{E449676B-B3D9-7141-B1EA-A3805FC73133}"/>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10" name="Ovaal 9">
            <a:extLst>
              <a:ext uri="{FF2B5EF4-FFF2-40B4-BE49-F238E27FC236}">
                <a16:creationId xmlns:a16="http://schemas.microsoft.com/office/drawing/2014/main" id="{2053ACDA-CB97-0348-9F82-FC380BFB21C8}"/>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12" name="Afbeelding 11">
            <a:extLst>
              <a:ext uri="{FF2B5EF4-FFF2-40B4-BE49-F238E27FC236}">
                <a16:creationId xmlns:a16="http://schemas.microsoft.com/office/drawing/2014/main" id="{B12F3AC4-71F4-2C4C-BD0B-5343DC9C3400}"/>
              </a:ext>
            </a:extLst>
          </p:cNvPr>
          <p:cNvPicPr>
            <a:picLocks noChangeAspect="1"/>
          </p:cNvPicPr>
          <p:nvPr/>
        </p:nvPicPr>
        <p:blipFill>
          <a:blip r:embed="rId3"/>
          <a:stretch>
            <a:fillRect/>
          </a:stretch>
        </p:blipFill>
        <p:spPr>
          <a:xfrm>
            <a:off x="742100" y="5096257"/>
            <a:ext cx="1929333" cy="1398041"/>
          </a:xfrm>
          <a:prstGeom prst="rect">
            <a:avLst/>
          </a:prstGeom>
        </p:spPr>
      </p:pic>
      <p:sp>
        <p:nvSpPr>
          <p:cNvPr id="13" name="Tekstvak 12">
            <a:extLst>
              <a:ext uri="{FF2B5EF4-FFF2-40B4-BE49-F238E27FC236}">
                <a16:creationId xmlns:a16="http://schemas.microsoft.com/office/drawing/2014/main" id="{9F34CDE5-5112-354A-9149-5AB9254F54A8}"/>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15" name="Afbeelding 14">
            <a:extLst>
              <a:ext uri="{FF2B5EF4-FFF2-40B4-BE49-F238E27FC236}">
                <a16:creationId xmlns:a16="http://schemas.microsoft.com/office/drawing/2014/main" id="{810E00A0-B9EE-9743-A2E6-8E18B07D3C2E}"/>
              </a:ext>
            </a:extLst>
          </p:cNvPr>
          <p:cNvPicPr>
            <a:picLocks noChangeAspect="1"/>
          </p:cNvPicPr>
          <p:nvPr/>
        </p:nvPicPr>
        <p:blipFill>
          <a:blip r:embed="rId4"/>
          <a:stretch>
            <a:fillRect/>
          </a:stretch>
        </p:blipFill>
        <p:spPr>
          <a:xfrm>
            <a:off x="10499683" y="6232144"/>
            <a:ext cx="1393613" cy="336891"/>
          </a:xfrm>
          <a:prstGeom prst="rect">
            <a:avLst/>
          </a:prstGeom>
        </p:spPr>
      </p:pic>
      <p:sp>
        <p:nvSpPr>
          <p:cNvPr id="22" name="Text Placeholder 22">
            <a:extLst>
              <a:ext uri="{FF2B5EF4-FFF2-40B4-BE49-F238E27FC236}">
                <a16:creationId xmlns:a16="http://schemas.microsoft.com/office/drawing/2014/main" id="{772B413B-FF4C-9643-BBA3-81DC286DA2A6}"/>
              </a:ext>
            </a:extLst>
          </p:cNvPr>
          <p:cNvSpPr>
            <a:spLocks noGrp="1"/>
          </p:cNvSpPr>
          <p:nvPr>
            <p:ph type="body" sz="quarter" idx="19" hasCustomPrompt="1"/>
          </p:nvPr>
        </p:nvSpPr>
        <p:spPr>
          <a:xfrm>
            <a:off x="869339" y="1427379"/>
            <a:ext cx="7811365" cy="1748171"/>
          </a:xfrm>
          <a:prstGeom prst="rect">
            <a:avLst/>
          </a:prstGeom>
        </p:spPr>
        <p:txBody>
          <a:bodyPr wrap="square">
            <a:spAutoFit/>
          </a:bodyPr>
          <a:lstStyle>
            <a:lvl1pPr marL="0" indent="0">
              <a:buNone/>
              <a:defRPr sz="5867" b="1">
                <a:solidFill>
                  <a:schemeClr val="bg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KIJK JE NAAR DE ZIEKTE </a:t>
            </a:r>
            <a:br>
              <a:rPr lang="en-US" dirty="0"/>
            </a:br>
            <a:r>
              <a:rPr lang="en-US" dirty="0"/>
              <a:t>OF ZIE JE EEN MENS</a:t>
            </a:r>
          </a:p>
        </p:txBody>
      </p:sp>
    </p:spTree>
    <p:extLst>
      <p:ext uri="{BB962C8B-B14F-4D97-AF65-F5344CB8AC3E}">
        <p14:creationId xmlns:p14="http://schemas.microsoft.com/office/powerpoint/2010/main" val="463265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ullit lichter achtergrond bree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10847376"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49" y="3214688"/>
            <a:ext cx="10846768" cy="3118953"/>
          </a:xfrm>
          <a:prstGeom prst="rect">
            <a:avLst/>
          </a:prstGeom>
        </p:spPr>
        <p:txBody>
          <a:bodyPr/>
          <a:lstStyle>
            <a:lvl1pPr marL="0" indent="0" algn="l">
              <a:buNone/>
              <a:defRPr sz="2800"/>
            </a:lvl1pPr>
          </a:lstStyle>
          <a:p>
            <a:pPr lvl="0"/>
            <a:r>
              <a:rPr lang="nl-NL"/>
              <a:t>Klikken om de tekststijl van het model te bewerken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8" y="865190"/>
            <a:ext cx="10847380"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59154598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en beeld lichter achtergron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46B7842-122D-E84C-99D1-EFA6A165BC47}"/>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3"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87BFF7B8-9CD1-A44C-A444-CB268B4FD64B}"/>
              </a:ext>
            </a:extLst>
          </p:cNvPr>
          <p:cNvSpPr>
            <a:spLocks noGrp="1"/>
          </p:cNvSpPr>
          <p:nvPr>
            <p:ph type="pic" sz="quarter" idx="20"/>
          </p:nvPr>
        </p:nvSpPr>
        <p:spPr>
          <a:xfrm>
            <a:off x="6096000"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2741246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ekst breed lichter achtergron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46B7842-122D-E84C-99D1-EFA6A165BC47}"/>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3"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9539861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en kleiner bee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AFF986CA-63D3-B840-B0D3-3F68ECE97F9E}"/>
              </a:ext>
            </a:extLst>
          </p:cNvPr>
          <p:cNvSpPr>
            <a:spLocks noGrp="1"/>
          </p:cNvSpPr>
          <p:nvPr>
            <p:ph type="pic" sz="quarter" idx="20"/>
          </p:nvPr>
        </p:nvSpPr>
        <p:spPr>
          <a:xfrm>
            <a:off x="6096001" y="1836493"/>
            <a:ext cx="5778500" cy="468707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29664918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ekst bree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133"/>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133" b="1"/>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65457246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en kleiner beel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4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1A3C4528-8A0D-9747-81F4-6CFCCA453D8D}"/>
              </a:ext>
            </a:extLst>
          </p:cNvPr>
          <p:cNvSpPr>
            <a:spLocks noGrp="1"/>
          </p:cNvSpPr>
          <p:nvPr>
            <p:ph type="pic" sz="quarter" idx="20"/>
          </p:nvPr>
        </p:nvSpPr>
        <p:spPr>
          <a:xfrm>
            <a:off x="6096001"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2367146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ekst bree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10320817" cy="3199175"/>
          </a:xfrm>
          <a:prstGeom prst="rect">
            <a:avLst/>
          </a:prstGeom>
        </p:spPr>
        <p:txBody>
          <a:bodyPr/>
          <a:lstStyle>
            <a:lvl1pPr marL="0" indent="0">
              <a:buNone/>
              <a:defRPr sz="2400">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10320817" cy="1376973"/>
          </a:xfrm>
          <a:prstGeom prst="rect">
            <a:avLst/>
          </a:prstGeom>
        </p:spPr>
        <p:txBody>
          <a:bodyPr/>
          <a:lstStyle>
            <a:lvl1pPr marL="0" indent="0">
              <a:buNone/>
              <a:defRPr sz="24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331222554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oofdstuk / quote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2197227"/>
            <a:ext cx="8875776" cy="246354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30098470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ofdstuk / quote met foot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2197227"/>
            <a:ext cx="8875776" cy="246354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
        <p:nvSpPr>
          <p:cNvPr id="4" name="Rechthoek 3">
            <a:extLst>
              <a:ext uri="{FF2B5EF4-FFF2-40B4-BE49-F238E27FC236}">
                <a16:creationId xmlns:a16="http://schemas.microsoft.com/office/drawing/2014/main" id="{6522D0ED-326C-6947-AC3D-9DA93B31DE28}"/>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5" name="Ovaal 4">
            <a:extLst>
              <a:ext uri="{FF2B5EF4-FFF2-40B4-BE49-F238E27FC236}">
                <a16:creationId xmlns:a16="http://schemas.microsoft.com/office/drawing/2014/main" id="{F19086D2-2688-FB48-A953-D11AA8C783A1}"/>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6" name="Afbeelding 5">
            <a:extLst>
              <a:ext uri="{FF2B5EF4-FFF2-40B4-BE49-F238E27FC236}">
                <a16:creationId xmlns:a16="http://schemas.microsoft.com/office/drawing/2014/main" id="{178DCED1-C4FD-A84C-A8A8-4B96FC45FADA}"/>
              </a:ext>
            </a:extLst>
          </p:cNvPr>
          <p:cNvPicPr>
            <a:picLocks noChangeAspect="1"/>
          </p:cNvPicPr>
          <p:nvPr/>
        </p:nvPicPr>
        <p:blipFill>
          <a:blip r:embed="rId2"/>
          <a:stretch>
            <a:fillRect/>
          </a:stretch>
        </p:blipFill>
        <p:spPr>
          <a:xfrm>
            <a:off x="742100" y="5096257"/>
            <a:ext cx="1929333" cy="1398041"/>
          </a:xfrm>
          <a:prstGeom prst="rect">
            <a:avLst/>
          </a:prstGeom>
        </p:spPr>
      </p:pic>
      <p:sp>
        <p:nvSpPr>
          <p:cNvPr id="7" name="Tekstvak 6">
            <a:extLst>
              <a:ext uri="{FF2B5EF4-FFF2-40B4-BE49-F238E27FC236}">
                <a16:creationId xmlns:a16="http://schemas.microsoft.com/office/drawing/2014/main" id="{0E83953E-CF97-D246-80B6-7DCA8230ED99}"/>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8" name="Afbeelding 7">
            <a:extLst>
              <a:ext uri="{FF2B5EF4-FFF2-40B4-BE49-F238E27FC236}">
                <a16:creationId xmlns:a16="http://schemas.microsoft.com/office/drawing/2014/main" id="{195ECE99-28B1-9E47-A41D-649E830DB430}"/>
              </a:ext>
            </a:extLst>
          </p:cNvPr>
          <p:cNvPicPr>
            <a:picLocks noChangeAspect="1"/>
          </p:cNvPicPr>
          <p:nvPr/>
        </p:nvPicPr>
        <p:blipFill>
          <a:blip r:embed="rId3"/>
          <a:stretch>
            <a:fillRect/>
          </a:stretch>
        </p:blipFill>
        <p:spPr>
          <a:xfrm>
            <a:off x="10499683" y="6232144"/>
            <a:ext cx="1393613" cy="336891"/>
          </a:xfrm>
          <a:prstGeom prst="rect">
            <a:avLst/>
          </a:prstGeom>
        </p:spPr>
      </p:pic>
    </p:spTree>
    <p:extLst>
      <p:ext uri="{BB962C8B-B14F-4D97-AF65-F5344CB8AC3E}">
        <p14:creationId xmlns:p14="http://schemas.microsoft.com/office/powerpoint/2010/main" val="81809831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oofdstuk / quote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1953387"/>
            <a:ext cx="8875776" cy="295122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Tree>
    <p:extLst>
      <p:ext uri="{BB962C8B-B14F-4D97-AF65-F5344CB8AC3E}">
        <p14:creationId xmlns:p14="http://schemas.microsoft.com/office/powerpoint/2010/main" val="204343755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PAGINA 2">
    <p:bg>
      <p:bgPr>
        <a:solidFill>
          <a:srgbClr val="CFC4C0"/>
        </a:solidFill>
        <a:effectLst/>
      </p:bgPr>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3DEBAF37-EC8E-6242-AA7D-F8CEB11AF5B5}"/>
              </a:ext>
            </a:extLst>
          </p:cNvPr>
          <p:cNvPicPr>
            <a:picLocks noChangeAspect="1"/>
          </p:cNvPicPr>
          <p:nvPr/>
        </p:nvPicPr>
        <p:blipFill rotWithShape="1">
          <a:blip r:embed="rId2"/>
          <a:srcRect l="1" t="7623" r="9232"/>
          <a:stretch/>
        </p:blipFill>
        <p:spPr>
          <a:xfrm>
            <a:off x="402336" y="0"/>
            <a:ext cx="11789664" cy="5992811"/>
          </a:xfrm>
          <a:prstGeom prst="rect">
            <a:avLst/>
          </a:prstGeom>
        </p:spPr>
      </p:pic>
      <p:sp>
        <p:nvSpPr>
          <p:cNvPr id="21" name="Text Placeholder 20"/>
          <p:cNvSpPr>
            <a:spLocks noGrp="1"/>
          </p:cNvSpPr>
          <p:nvPr>
            <p:ph type="body" sz="quarter" idx="16"/>
          </p:nvPr>
        </p:nvSpPr>
        <p:spPr>
          <a:xfrm>
            <a:off x="869340" y="3179407"/>
            <a:ext cx="4505325" cy="1604963"/>
          </a:xfrm>
          <a:prstGeom prst="rect">
            <a:avLst/>
          </a:prstGeom>
        </p:spPr>
        <p:txBody>
          <a:bodyPr>
            <a:normAutofit/>
          </a:bodyPr>
          <a:lstStyle>
            <a:lvl1pPr marL="0" indent="0">
              <a:buNone/>
              <a:defRPr sz="3200">
                <a:solidFill>
                  <a:schemeClr val="bg1"/>
                </a:solidFill>
              </a:defRPr>
            </a:lvl1pPr>
          </a:lstStyle>
          <a:p>
            <a:pPr lvl="0"/>
            <a:r>
              <a:rPr lang="nl-NL"/>
              <a:t>Klikken om de tekststijl van het model te bewerken</a:t>
            </a:r>
          </a:p>
        </p:txBody>
      </p:sp>
      <p:sp>
        <p:nvSpPr>
          <p:cNvPr id="23" name="Text Placeholder 22"/>
          <p:cNvSpPr>
            <a:spLocks noGrp="1"/>
          </p:cNvSpPr>
          <p:nvPr>
            <p:ph type="body" sz="quarter" idx="17" hasCustomPrompt="1"/>
          </p:nvPr>
        </p:nvSpPr>
        <p:spPr>
          <a:xfrm>
            <a:off x="869339" y="865189"/>
            <a:ext cx="7530949" cy="526641"/>
          </a:xfrm>
          <a:prstGeom prst="rect">
            <a:avLst/>
          </a:prstGeom>
        </p:spPr>
        <p:txBody>
          <a:bodyPr>
            <a:noAutofit/>
          </a:bodyPr>
          <a:lstStyle>
            <a:lvl1pPr marL="0" indent="0">
              <a:buNone/>
              <a:defRPr sz="3200" b="1">
                <a:solidFill>
                  <a:srgbClr val="EB5D0B"/>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Symposium </a:t>
            </a:r>
            <a:r>
              <a:rPr lang="en-US" dirty="0" err="1"/>
              <a:t>Onderwijs</a:t>
            </a:r>
            <a:r>
              <a:rPr lang="en-US" dirty="0"/>
              <a:t> </a:t>
            </a:r>
            <a:r>
              <a:rPr lang="en-US" dirty="0" err="1"/>
              <a:t>Palliatieve</a:t>
            </a:r>
            <a:r>
              <a:rPr lang="en-US" dirty="0"/>
              <a:t> </a:t>
            </a:r>
            <a:r>
              <a:rPr lang="en-US" dirty="0" err="1"/>
              <a:t>Zorg</a:t>
            </a:r>
            <a:endParaRPr lang="en-US" dirty="0"/>
          </a:p>
        </p:txBody>
      </p:sp>
      <p:sp>
        <p:nvSpPr>
          <p:cNvPr id="9" name="Rechthoek 8">
            <a:extLst>
              <a:ext uri="{FF2B5EF4-FFF2-40B4-BE49-F238E27FC236}">
                <a16:creationId xmlns:a16="http://schemas.microsoft.com/office/drawing/2014/main" id="{E449676B-B3D9-7141-B1EA-A3805FC73133}"/>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10" name="Ovaal 9">
            <a:extLst>
              <a:ext uri="{FF2B5EF4-FFF2-40B4-BE49-F238E27FC236}">
                <a16:creationId xmlns:a16="http://schemas.microsoft.com/office/drawing/2014/main" id="{2053ACDA-CB97-0348-9F82-FC380BFB21C8}"/>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12" name="Afbeelding 11">
            <a:extLst>
              <a:ext uri="{FF2B5EF4-FFF2-40B4-BE49-F238E27FC236}">
                <a16:creationId xmlns:a16="http://schemas.microsoft.com/office/drawing/2014/main" id="{B12F3AC4-71F4-2C4C-BD0B-5343DC9C3400}"/>
              </a:ext>
            </a:extLst>
          </p:cNvPr>
          <p:cNvPicPr>
            <a:picLocks noChangeAspect="1"/>
          </p:cNvPicPr>
          <p:nvPr/>
        </p:nvPicPr>
        <p:blipFill>
          <a:blip r:embed="rId3"/>
          <a:stretch>
            <a:fillRect/>
          </a:stretch>
        </p:blipFill>
        <p:spPr>
          <a:xfrm>
            <a:off x="742100" y="5096257"/>
            <a:ext cx="1929333" cy="1398041"/>
          </a:xfrm>
          <a:prstGeom prst="rect">
            <a:avLst/>
          </a:prstGeom>
        </p:spPr>
      </p:pic>
      <p:sp>
        <p:nvSpPr>
          <p:cNvPr id="13" name="Tekstvak 12">
            <a:extLst>
              <a:ext uri="{FF2B5EF4-FFF2-40B4-BE49-F238E27FC236}">
                <a16:creationId xmlns:a16="http://schemas.microsoft.com/office/drawing/2014/main" id="{9F34CDE5-5112-354A-9149-5AB9254F54A8}"/>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15" name="Afbeelding 14">
            <a:extLst>
              <a:ext uri="{FF2B5EF4-FFF2-40B4-BE49-F238E27FC236}">
                <a16:creationId xmlns:a16="http://schemas.microsoft.com/office/drawing/2014/main" id="{810E00A0-B9EE-9743-A2E6-8E18B07D3C2E}"/>
              </a:ext>
            </a:extLst>
          </p:cNvPr>
          <p:cNvPicPr>
            <a:picLocks noChangeAspect="1"/>
          </p:cNvPicPr>
          <p:nvPr/>
        </p:nvPicPr>
        <p:blipFill>
          <a:blip r:embed="rId4"/>
          <a:stretch>
            <a:fillRect/>
          </a:stretch>
        </p:blipFill>
        <p:spPr>
          <a:xfrm>
            <a:off x="10499683" y="6232144"/>
            <a:ext cx="1393613" cy="336891"/>
          </a:xfrm>
          <a:prstGeom prst="rect">
            <a:avLst/>
          </a:prstGeom>
        </p:spPr>
      </p:pic>
      <p:sp>
        <p:nvSpPr>
          <p:cNvPr id="22" name="Text Placeholder 22">
            <a:extLst>
              <a:ext uri="{FF2B5EF4-FFF2-40B4-BE49-F238E27FC236}">
                <a16:creationId xmlns:a16="http://schemas.microsoft.com/office/drawing/2014/main" id="{772B413B-FF4C-9643-BBA3-81DC286DA2A6}"/>
              </a:ext>
            </a:extLst>
          </p:cNvPr>
          <p:cNvSpPr>
            <a:spLocks noGrp="1"/>
          </p:cNvSpPr>
          <p:nvPr>
            <p:ph type="body" sz="quarter" idx="19" hasCustomPrompt="1"/>
          </p:nvPr>
        </p:nvSpPr>
        <p:spPr>
          <a:xfrm>
            <a:off x="869339" y="1427379"/>
            <a:ext cx="7811365" cy="1748171"/>
          </a:xfrm>
          <a:prstGeom prst="rect">
            <a:avLst/>
          </a:prstGeom>
        </p:spPr>
        <p:txBody>
          <a:bodyPr wrap="square">
            <a:spAutoFit/>
          </a:bodyPr>
          <a:lstStyle>
            <a:lvl1pPr marL="0" indent="0">
              <a:buNone/>
              <a:defRPr sz="5867" b="1">
                <a:solidFill>
                  <a:schemeClr val="bg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en-US" dirty="0"/>
              <a:t>KIJK JE NAAR DE ZIEKTE </a:t>
            </a:r>
            <a:br>
              <a:rPr lang="en-US" dirty="0"/>
            </a:br>
            <a:r>
              <a:rPr lang="en-US" dirty="0"/>
              <a:t>OF ZIE JE EEN MENS</a:t>
            </a:r>
          </a:p>
        </p:txBody>
      </p:sp>
    </p:spTree>
    <p:extLst>
      <p:ext uri="{BB962C8B-B14F-4D97-AF65-F5344CB8AC3E}">
        <p14:creationId xmlns:p14="http://schemas.microsoft.com/office/powerpoint/2010/main" val="354443163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oofdstuk / quote 2 met foot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3" name="Tijdelijke aanduiding voor tekst 2">
            <a:extLst>
              <a:ext uri="{FF2B5EF4-FFF2-40B4-BE49-F238E27FC236}">
                <a16:creationId xmlns:a16="http://schemas.microsoft.com/office/drawing/2014/main" id="{CCF141CB-349E-FE4C-BB83-B5591FB56F58}"/>
              </a:ext>
            </a:extLst>
          </p:cNvPr>
          <p:cNvSpPr>
            <a:spLocks noGrp="1"/>
          </p:cNvSpPr>
          <p:nvPr>
            <p:ph type="body" sz="quarter" idx="10"/>
          </p:nvPr>
        </p:nvSpPr>
        <p:spPr>
          <a:xfrm>
            <a:off x="1658112" y="1953387"/>
            <a:ext cx="8875776" cy="2951227"/>
          </a:xfrm>
          <a:prstGeom prst="rect">
            <a:avLst/>
          </a:prstGeom>
        </p:spPr>
        <p:txBody>
          <a:bodyPr anchor="ctr" anchorCtr="0"/>
          <a:lstStyle>
            <a:lvl1pPr marL="0" indent="0" algn="ctr">
              <a:buFontTx/>
              <a:buNone/>
              <a:defRPr sz="5333" b="1">
                <a:solidFill>
                  <a:schemeClr val="bg1"/>
                </a:solidFill>
                <a:latin typeface="+mn-lt"/>
              </a:defRPr>
            </a:lvl1pPr>
          </a:lstStyle>
          <a:p>
            <a:pPr lvl="0"/>
            <a:r>
              <a:rPr lang="nl-NL"/>
              <a:t>Klikken om de tekststijl van het model te bewerken</a:t>
            </a:r>
          </a:p>
        </p:txBody>
      </p:sp>
      <p:sp>
        <p:nvSpPr>
          <p:cNvPr id="4" name="Rechthoek 3">
            <a:extLst>
              <a:ext uri="{FF2B5EF4-FFF2-40B4-BE49-F238E27FC236}">
                <a16:creationId xmlns:a16="http://schemas.microsoft.com/office/drawing/2014/main" id="{7AE789BF-3676-274D-863C-585319559637}"/>
              </a:ext>
            </a:extLst>
          </p:cNvPr>
          <p:cNvSpPr/>
          <p:nvPr/>
        </p:nvSpPr>
        <p:spPr>
          <a:xfrm>
            <a:off x="0" y="5992813"/>
            <a:ext cx="12192000" cy="86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sp>
        <p:nvSpPr>
          <p:cNvPr id="5" name="Ovaal 4">
            <a:extLst>
              <a:ext uri="{FF2B5EF4-FFF2-40B4-BE49-F238E27FC236}">
                <a16:creationId xmlns:a16="http://schemas.microsoft.com/office/drawing/2014/main" id="{E57C998C-DC90-664C-90AE-2EC16640EF40}"/>
              </a:ext>
            </a:extLst>
          </p:cNvPr>
          <p:cNvSpPr/>
          <p:nvPr/>
        </p:nvSpPr>
        <p:spPr>
          <a:xfrm>
            <a:off x="597408" y="4834821"/>
            <a:ext cx="2194560" cy="21945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6" name="Afbeelding 5">
            <a:extLst>
              <a:ext uri="{FF2B5EF4-FFF2-40B4-BE49-F238E27FC236}">
                <a16:creationId xmlns:a16="http://schemas.microsoft.com/office/drawing/2014/main" id="{CEFF13AA-D787-D440-99AB-45F63BD88C52}"/>
              </a:ext>
            </a:extLst>
          </p:cNvPr>
          <p:cNvPicPr>
            <a:picLocks noChangeAspect="1"/>
          </p:cNvPicPr>
          <p:nvPr/>
        </p:nvPicPr>
        <p:blipFill>
          <a:blip r:embed="rId2"/>
          <a:stretch>
            <a:fillRect/>
          </a:stretch>
        </p:blipFill>
        <p:spPr>
          <a:xfrm>
            <a:off x="742100" y="5096257"/>
            <a:ext cx="1929333" cy="1398041"/>
          </a:xfrm>
          <a:prstGeom prst="rect">
            <a:avLst/>
          </a:prstGeom>
        </p:spPr>
      </p:pic>
      <p:sp>
        <p:nvSpPr>
          <p:cNvPr id="7" name="Tekstvak 6">
            <a:extLst>
              <a:ext uri="{FF2B5EF4-FFF2-40B4-BE49-F238E27FC236}">
                <a16:creationId xmlns:a16="http://schemas.microsoft.com/office/drawing/2014/main" id="{AE73B9EE-919C-FA42-B9AD-F3B19C986799}"/>
              </a:ext>
            </a:extLst>
          </p:cNvPr>
          <p:cNvSpPr txBox="1"/>
          <p:nvPr/>
        </p:nvSpPr>
        <p:spPr>
          <a:xfrm>
            <a:off x="7343817" y="6281777"/>
            <a:ext cx="3852672" cy="256545"/>
          </a:xfrm>
          <a:prstGeom prst="rect">
            <a:avLst/>
          </a:prstGeom>
          <a:noFill/>
        </p:spPr>
        <p:txBody>
          <a:bodyPr wrap="square" rtlCol="0">
            <a:spAutoFit/>
          </a:bodyPr>
          <a:lstStyle/>
          <a:p>
            <a:r>
              <a:rPr lang="nl-NL" sz="1067" dirty="0"/>
              <a:t>Dit programma wordt mogelijk gemaakt door</a:t>
            </a:r>
          </a:p>
        </p:txBody>
      </p:sp>
      <p:pic>
        <p:nvPicPr>
          <p:cNvPr id="8" name="Afbeelding 7">
            <a:extLst>
              <a:ext uri="{FF2B5EF4-FFF2-40B4-BE49-F238E27FC236}">
                <a16:creationId xmlns:a16="http://schemas.microsoft.com/office/drawing/2014/main" id="{8F99CF6B-ADC4-9C4D-8E58-F434EC89F351}"/>
              </a:ext>
            </a:extLst>
          </p:cNvPr>
          <p:cNvPicPr>
            <a:picLocks noChangeAspect="1"/>
          </p:cNvPicPr>
          <p:nvPr/>
        </p:nvPicPr>
        <p:blipFill>
          <a:blip r:embed="rId3"/>
          <a:stretch>
            <a:fillRect/>
          </a:stretch>
        </p:blipFill>
        <p:spPr>
          <a:xfrm>
            <a:off x="10499683" y="6232144"/>
            <a:ext cx="1393613" cy="336891"/>
          </a:xfrm>
          <a:prstGeom prst="rect">
            <a:avLst/>
          </a:prstGeom>
        </p:spPr>
      </p:pic>
    </p:spTree>
    <p:extLst>
      <p:ext uri="{BB962C8B-B14F-4D97-AF65-F5344CB8AC3E}">
        <p14:creationId xmlns:p14="http://schemas.microsoft.com/office/powerpoint/2010/main" val="346461599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kst met kleiner beeld zwar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E1C9673-5C9C-8A4D-BA8B-A594F3F7B1E0}"/>
              </a:ext>
            </a:extLst>
          </p:cNvPr>
          <p:cNvSpPr/>
          <p:nvPr/>
        </p:nvSpPr>
        <p:spPr>
          <a:xfrm>
            <a:off x="1" y="0"/>
            <a:ext cx="122031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0" indent="0">
              <a:buNone/>
              <a:defRPr sz="2133">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2133">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1" name="Tijdelijke aanduiding voor afbeelding 2">
            <a:extLst>
              <a:ext uri="{FF2B5EF4-FFF2-40B4-BE49-F238E27FC236}">
                <a16:creationId xmlns:a16="http://schemas.microsoft.com/office/drawing/2014/main" id="{EB5F3DBB-87B6-524F-9CC9-7FE2F9A638D2}"/>
              </a:ext>
            </a:extLst>
          </p:cNvPr>
          <p:cNvSpPr>
            <a:spLocks noGrp="1"/>
          </p:cNvSpPr>
          <p:nvPr>
            <p:ph type="pic" sz="quarter" idx="20"/>
          </p:nvPr>
        </p:nvSpPr>
        <p:spPr>
          <a:xfrm>
            <a:off x="6096001" y="1836493"/>
            <a:ext cx="5778500" cy="4687075"/>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428440242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kolom bullits">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133C5B94-2B9A-4747-8572-CA948F39FB2A}"/>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21002"/>
            <a:ext cx="4838700" cy="209159"/>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8" name="Text Placeholder 2"/>
          <p:cNvSpPr>
            <a:spLocks noGrp="1"/>
          </p:cNvSpPr>
          <p:nvPr>
            <p:ph type="body" sz="quarter" idx="28"/>
          </p:nvPr>
        </p:nvSpPr>
        <p:spPr>
          <a:xfrm>
            <a:off x="6441094"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29"/>
          </p:nvPr>
        </p:nvSpPr>
        <p:spPr>
          <a:xfrm>
            <a:off x="6441094" y="2908093"/>
            <a:ext cx="4838700" cy="235507"/>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2" name="Text Placeholder 2"/>
          <p:cNvSpPr>
            <a:spLocks noGrp="1"/>
          </p:cNvSpPr>
          <p:nvPr>
            <p:ph type="body" sz="quarter" idx="27"/>
          </p:nvPr>
        </p:nvSpPr>
        <p:spPr>
          <a:xfrm>
            <a:off x="6441094"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243227077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koloms bullit lichter">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8F2F9291-B39C-0E45-98FE-6A7115189328}"/>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19039"/>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7" name="Text Placeholder 2"/>
          <p:cNvSpPr>
            <a:spLocks noGrp="1"/>
          </p:cNvSpPr>
          <p:nvPr>
            <p:ph type="body" sz="quarter" idx="27"/>
          </p:nvPr>
        </p:nvSpPr>
        <p:spPr>
          <a:xfrm>
            <a:off x="6441094"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8" name="Text Placeholder 2"/>
          <p:cNvSpPr>
            <a:spLocks noGrp="1"/>
          </p:cNvSpPr>
          <p:nvPr>
            <p:ph type="body" sz="quarter" idx="28"/>
          </p:nvPr>
        </p:nvSpPr>
        <p:spPr>
          <a:xfrm>
            <a:off x="6441094"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29"/>
          </p:nvPr>
        </p:nvSpPr>
        <p:spPr>
          <a:xfrm>
            <a:off x="6441094" y="2908093"/>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219593231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its met kleiner bee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133C5B94-2B9A-4747-8572-CA948F39FB2A}"/>
              </a:ext>
            </a:extLst>
          </p:cNvPr>
          <p:cNvSpPr/>
          <p:nvPr/>
        </p:nvSpPr>
        <p:spPr>
          <a:xfrm>
            <a:off x="1" y="0"/>
            <a:ext cx="1220311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21002"/>
            <a:ext cx="4838700" cy="209159"/>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ACB2F209-0FD4-6640-B1E1-F46ADBBAEBEE}"/>
              </a:ext>
            </a:extLst>
          </p:cNvPr>
          <p:cNvSpPr>
            <a:spLocks noGrp="1"/>
          </p:cNvSpPr>
          <p:nvPr>
            <p:ph type="pic" sz="quarter" idx="27"/>
          </p:nvPr>
        </p:nvSpPr>
        <p:spPr>
          <a:xfrm>
            <a:off x="6096000" y="1836492"/>
            <a:ext cx="6096000" cy="4577008"/>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117762875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llites met kleiner beeld lichter">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8F2F9291-B39C-0E45-98FE-6A7115189328}"/>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1" name="Text Placeholder 2"/>
          <p:cNvSpPr>
            <a:spLocks noGrp="1"/>
          </p:cNvSpPr>
          <p:nvPr>
            <p:ph type="body" sz="quarter" idx="24"/>
          </p:nvPr>
        </p:nvSpPr>
        <p:spPr>
          <a:xfrm>
            <a:off x="867905" y="3214689"/>
            <a:ext cx="4838700" cy="3199175"/>
          </a:xfrm>
          <a:prstGeom prst="rect">
            <a:avLst/>
          </a:prstGeom>
        </p:spPr>
        <p:txBody>
          <a:bodyPr/>
          <a:lstStyle>
            <a:lvl1pPr marL="171446" indent="-171446">
              <a:buClr>
                <a:schemeClr val="accent1"/>
              </a:buClr>
              <a:buFont typeface="Arial" panose="020B0604020202020204" pitchFamily="34" charset="0"/>
              <a:buChar char="•"/>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2" name="Text Placeholder 2"/>
          <p:cNvSpPr>
            <a:spLocks noGrp="1"/>
          </p:cNvSpPr>
          <p:nvPr>
            <p:ph type="body" sz="quarter" idx="25"/>
          </p:nvPr>
        </p:nvSpPr>
        <p:spPr>
          <a:xfrm>
            <a:off x="869341" y="1837716"/>
            <a:ext cx="4838700"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26"/>
          </p:nvPr>
        </p:nvSpPr>
        <p:spPr>
          <a:xfrm>
            <a:off x="869341" y="2919039"/>
            <a:ext cx="4838700" cy="228895"/>
          </a:xfrm>
          <a:prstGeom prst="rect">
            <a:avLst/>
          </a:prstGeom>
        </p:spPr>
        <p:txBody>
          <a:bodyPr/>
          <a:lstStyle>
            <a:lvl1pPr marL="0" indent="0">
              <a:buNone/>
              <a:defRPr sz="1867"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24D2F478-8351-7F4E-8815-41596C64DF17}"/>
              </a:ext>
            </a:extLst>
          </p:cNvPr>
          <p:cNvSpPr>
            <a:spLocks noGrp="1"/>
          </p:cNvSpPr>
          <p:nvPr>
            <p:ph type="pic" sz="quarter" idx="27"/>
          </p:nvPr>
        </p:nvSpPr>
        <p:spPr>
          <a:xfrm>
            <a:off x="6096000" y="1836493"/>
            <a:ext cx="6096000" cy="4577008"/>
          </a:xfrm>
          <a:prstGeom prst="rect">
            <a:avLst/>
          </a:prstGeo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3207676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ullits met beeld oranje">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3EF5E4A-B3F1-544F-815B-8FE4BA1C8DBF}"/>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Text Placeholder 9"/>
          <p:cNvSpPr>
            <a:spLocks noGrp="1"/>
          </p:cNvSpPr>
          <p:nvPr>
            <p:ph type="body" sz="quarter" idx="15"/>
          </p:nvPr>
        </p:nvSpPr>
        <p:spPr>
          <a:xfrm>
            <a:off x="869341" y="865190"/>
            <a:ext cx="10320817"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8" name="Text Placeholder 2"/>
          <p:cNvSpPr>
            <a:spLocks noGrp="1"/>
          </p:cNvSpPr>
          <p:nvPr>
            <p:ph type="body" sz="quarter" idx="18"/>
          </p:nvPr>
        </p:nvSpPr>
        <p:spPr>
          <a:xfrm>
            <a:off x="869341" y="3214689"/>
            <a:ext cx="4838700" cy="3199175"/>
          </a:xfrm>
          <a:prstGeom prst="rect">
            <a:avLst/>
          </a:prstGeom>
        </p:spPr>
        <p:txBody>
          <a:bodyPr/>
          <a:lstStyle>
            <a:lvl1pPr marL="228594" indent="-228594">
              <a:buClr>
                <a:schemeClr val="tx1"/>
              </a:buClr>
              <a:buFont typeface="Arial" panose="020B0604020202020204" pitchFamily="34" charset="0"/>
              <a:buChar char="•"/>
              <a:defRPr sz="1867">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9" name="Text Placeholder 2"/>
          <p:cNvSpPr>
            <a:spLocks noGrp="1"/>
          </p:cNvSpPr>
          <p:nvPr>
            <p:ph type="body" sz="quarter" idx="19"/>
          </p:nvPr>
        </p:nvSpPr>
        <p:spPr>
          <a:xfrm>
            <a:off x="869341" y="1837715"/>
            <a:ext cx="4838700" cy="1376973"/>
          </a:xfrm>
          <a:prstGeom prst="rect">
            <a:avLst/>
          </a:prstGeom>
        </p:spPr>
        <p:txBody>
          <a:bodyPr/>
          <a:lstStyle>
            <a:lvl1pPr marL="0" indent="0">
              <a:buNone/>
              <a:defRPr sz="1867">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 name="Tijdelijke aanduiding voor afbeelding 2">
            <a:extLst>
              <a:ext uri="{FF2B5EF4-FFF2-40B4-BE49-F238E27FC236}">
                <a16:creationId xmlns:a16="http://schemas.microsoft.com/office/drawing/2014/main" id="{58070854-BE68-2D49-9814-FE30CDC5D1A9}"/>
              </a:ext>
            </a:extLst>
          </p:cNvPr>
          <p:cNvSpPr>
            <a:spLocks noGrp="1"/>
          </p:cNvSpPr>
          <p:nvPr>
            <p:ph type="pic" sz="quarter" idx="20"/>
          </p:nvPr>
        </p:nvSpPr>
        <p:spPr>
          <a:xfrm>
            <a:off x="6096000" y="0"/>
            <a:ext cx="6106584" cy="6858000"/>
          </a:xfrm>
          <a:prstGeom prst="rect">
            <a:avLst/>
          </a:prstGeom>
        </p:spPr>
        <p:txBody>
          <a:bodyPr/>
          <a:lstStyle/>
          <a:p>
            <a:r>
              <a:rPr lang="nl-NL"/>
              <a:t>Klik op het pictogram als u een afbeelding wilt toevoegen</a:t>
            </a:r>
          </a:p>
        </p:txBody>
      </p:sp>
    </p:spTree>
    <p:extLst>
      <p:ext uri="{BB962C8B-B14F-4D97-AF65-F5344CB8AC3E}">
        <p14:creationId xmlns:p14="http://schemas.microsoft.com/office/powerpoint/2010/main" val="377595617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koloms bullits">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4A1208D-A4BD-E742-ADFA-E5BDAF3B3954}"/>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0"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4" name="Text Placeholder 2"/>
          <p:cNvSpPr>
            <a:spLocks noGrp="1"/>
          </p:cNvSpPr>
          <p:nvPr>
            <p:ph type="body" sz="quarter" idx="25"/>
          </p:nvPr>
        </p:nvSpPr>
        <p:spPr>
          <a:xfrm>
            <a:off x="869340"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16" name="Text Placeholder 2"/>
          <p:cNvSpPr>
            <a:spLocks noGrp="1"/>
          </p:cNvSpPr>
          <p:nvPr>
            <p:ph type="body" sz="quarter" idx="32"/>
          </p:nvPr>
        </p:nvSpPr>
        <p:spPr>
          <a:xfrm>
            <a:off x="4477514"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0" name="Text Placeholder 2"/>
          <p:cNvSpPr>
            <a:spLocks noGrp="1"/>
          </p:cNvSpPr>
          <p:nvPr>
            <p:ph type="body" sz="quarter" idx="33"/>
          </p:nvPr>
        </p:nvSpPr>
        <p:spPr>
          <a:xfrm>
            <a:off x="8086296" y="1837716"/>
            <a:ext cx="3365381" cy="1070377"/>
          </a:xfrm>
          <a:prstGeom prst="rect">
            <a:avLst/>
          </a:prstGeom>
        </p:spPr>
        <p:txBody>
          <a:bodyPr/>
          <a:lstStyle>
            <a:lvl1pPr marL="0" indent="0">
              <a:buNone/>
              <a:defRPr sz="1867"/>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5" name="Text Placeholder 2"/>
          <p:cNvSpPr>
            <a:spLocks noGrp="1"/>
          </p:cNvSpPr>
          <p:nvPr>
            <p:ph type="body" sz="quarter" idx="26"/>
          </p:nvPr>
        </p:nvSpPr>
        <p:spPr>
          <a:xfrm>
            <a:off x="869341"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6" name="Text Placeholder 2"/>
          <p:cNvSpPr>
            <a:spLocks noGrp="1"/>
          </p:cNvSpPr>
          <p:nvPr>
            <p:ph type="body" sz="quarter" idx="34"/>
          </p:nvPr>
        </p:nvSpPr>
        <p:spPr>
          <a:xfrm>
            <a:off x="867905"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7" name="Text Placeholder 2"/>
          <p:cNvSpPr>
            <a:spLocks noGrp="1"/>
          </p:cNvSpPr>
          <p:nvPr>
            <p:ph type="body" sz="quarter" idx="35"/>
          </p:nvPr>
        </p:nvSpPr>
        <p:spPr>
          <a:xfrm>
            <a:off x="4476078"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8" name="Text Placeholder 2"/>
          <p:cNvSpPr>
            <a:spLocks noGrp="1"/>
          </p:cNvSpPr>
          <p:nvPr>
            <p:ph type="body" sz="quarter" idx="36"/>
          </p:nvPr>
        </p:nvSpPr>
        <p:spPr>
          <a:xfrm>
            <a:off x="4474642"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9" name="Text Placeholder 2"/>
          <p:cNvSpPr>
            <a:spLocks noGrp="1"/>
          </p:cNvSpPr>
          <p:nvPr>
            <p:ph type="body" sz="quarter" idx="37"/>
          </p:nvPr>
        </p:nvSpPr>
        <p:spPr>
          <a:xfrm>
            <a:off x="8087733" y="2932378"/>
            <a:ext cx="3366817" cy="209159"/>
          </a:xfrm>
          <a:prstGeom prst="rect">
            <a:avLst/>
          </a:prstGeom>
        </p:spPr>
        <p:txBody>
          <a:bodyPr/>
          <a:lstStyle>
            <a:lvl1pPr marL="0" indent="0">
              <a:buNone/>
              <a:defRPr sz="1600" b="1">
                <a:solidFill>
                  <a:schemeClr val="accent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0" name="Text Placeholder 2"/>
          <p:cNvSpPr>
            <a:spLocks noGrp="1"/>
          </p:cNvSpPr>
          <p:nvPr>
            <p:ph type="body" sz="quarter" idx="38"/>
          </p:nvPr>
        </p:nvSpPr>
        <p:spPr>
          <a:xfrm>
            <a:off x="8086297" y="3214689"/>
            <a:ext cx="3366817" cy="3199175"/>
          </a:xfrm>
          <a:prstGeom prst="rect">
            <a:avLst/>
          </a:prstGeom>
        </p:spPr>
        <p:txBody>
          <a:bodyPr/>
          <a:lstStyle>
            <a:lvl1pPr marL="171446" indent="-171446">
              <a:buClr>
                <a:schemeClr val="accent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423604961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koloms bullits oranje">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5555F445-11DD-CF40-9526-243D59417781}"/>
              </a:ext>
            </a:extLst>
          </p:cNvPr>
          <p:cNvSpPr/>
          <p:nvPr/>
        </p:nvSpPr>
        <p:spPr>
          <a:xfrm>
            <a:off x="1" y="0"/>
            <a:ext cx="12203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6" name="Text Placeholder 9"/>
          <p:cNvSpPr>
            <a:spLocks noGrp="1"/>
          </p:cNvSpPr>
          <p:nvPr>
            <p:ph type="body" sz="quarter" idx="15"/>
          </p:nvPr>
        </p:nvSpPr>
        <p:spPr>
          <a:xfrm>
            <a:off x="869341" y="865190"/>
            <a:ext cx="10403263"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20" name="Text Placeholder 2"/>
          <p:cNvSpPr>
            <a:spLocks noGrp="1"/>
          </p:cNvSpPr>
          <p:nvPr>
            <p:ph type="body" sz="quarter" idx="25"/>
          </p:nvPr>
        </p:nvSpPr>
        <p:spPr>
          <a:xfrm>
            <a:off x="869340"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5" name="Text Placeholder 2"/>
          <p:cNvSpPr>
            <a:spLocks noGrp="1"/>
          </p:cNvSpPr>
          <p:nvPr>
            <p:ph type="body" sz="quarter" idx="32"/>
          </p:nvPr>
        </p:nvSpPr>
        <p:spPr>
          <a:xfrm>
            <a:off x="4477514"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6" name="Text Placeholder 2"/>
          <p:cNvSpPr>
            <a:spLocks noGrp="1"/>
          </p:cNvSpPr>
          <p:nvPr>
            <p:ph type="body" sz="quarter" idx="33"/>
          </p:nvPr>
        </p:nvSpPr>
        <p:spPr>
          <a:xfrm>
            <a:off x="8086296" y="1837716"/>
            <a:ext cx="3365381" cy="1070377"/>
          </a:xfrm>
          <a:prstGeom prst="rect">
            <a:avLst/>
          </a:prstGeom>
        </p:spPr>
        <p:txBody>
          <a:bodyPr/>
          <a:lstStyle>
            <a:lvl1pPr marL="0" indent="0">
              <a:buNone/>
              <a:defRPr sz="18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7" name="Text Placeholder 2"/>
          <p:cNvSpPr>
            <a:spLocks noGrp="1"/>
          </p:cNvSpPr>
          <p:nvPr>
            <p:ph type="body" sz="quarter" idx="26"/>
          </p:nvPr>
        </p:nvSpPr>
        <p:spPr>
          <a:xfrm>
            <a:off x="869341"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8" name="Text Placeholder 2"/>
          <p:cNvSpPr>
            <a:spLocks noGrp="1"/>
          </p:cNvSpPr>
          <p:nvPr>
            <p:ph type="body" sz="quarter" idx="34"/>
          </p:nvPr>
        </p:nvSpPr>
        <p:spPr>
          <a:xfrm>
            <a:off x="867905"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29" name="Text Placeholder 2"/>
          <p:cNvSpPr>
            <a:spLocks noGrp="1"/>
          </p:cNvSpPr>
          <p:nvPr>
            <p:ph type="body" sz="quarter" idx="35"/>
          </p:nvPr>
        </p:nvSpPr>
        <p:spPr>
          <a:xfrm>
            <a:off x="4476078"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0" name="Text Placeholder 2"/>
          <p:cNvSpPr>
            <a:spLocks noGrp="1"/>
          </p:cNvSpPr>
          <p:nvPr>
            <p:ph type="body" sz="quarter" idx="36"/>
          </p:nvPr>
        </p:nvSpPr>
        <p:spPr>
          <a:xfrm>
            <a:off x="4474642"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1" name="Text Placeholder 2"/>
          <p:cNvSpPr>
            <a:spLocks noGrp="1"/>
          </p:cNvSpPr>
          <p:nvPr>
            <p:ph type="body" sz="quarter" idx="37"/>
          </p:nvPr>
        </p:nvSpPr>
        <p:spPr>
          <a:xfrm>
            <a:off x="8087733" y="2944570"/>
            <a:ext cx="3366817" cy="209159"/>
          </a:xfrm>
          <a:prstGeom prst="rect">
            <a:avLst/>
          </a:prstGeom>
        </p:spPr>
        <p:txBody>
          <a:bodyPr/>
          <a:lstStyle>
            <a:lvl1pPr marL="0" indent="0">
              <a:buNone/>
              <a:defRPr sz="1600" b="1">
                <a:solidFill>
                  <a:schemeClr val="bg1"/>
                </a:solidFill>
              </a:defRPr>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
        <p:nvSpPr>
          <p:cNvPr id="32" name="Text Placeholder 2"/>
          <p:cNvSpPr>
            <a:spLocks noGrp="1"/>
          </p:cNvSpPr>
          <p:nvPr>
            <p:ph type="body" sz="quarter" idx="38"/>
          </p:nvPr>
        </p:nvSpPr>
        <p:spPr>
          <a:xfrm>
            <a:off x="8086297" y="3214689"/>
            <a:ext cx="3366817" cy="3199175"/>
          </a:xfrm>
          <a:prstGeom prst="rect">
            <a:avLst/>
          </a:prstGeom>
        </p:spPr>
        <p:txBody>
          <a:bodyPr/>
          <a:lstStyle>
            <a:lvl1pPr marL="171446" indent="-171446">
              <a:buClr>
                <a:schemeClr val="bg1"/>
              </a:buClr>
              <a:buFont typeface="Arial" panose="020B0604020202020204" pitchFamily="34" charset="0"/>
              <a:buChar char="•"/>
              <a:defRPr sz="1600"/>
            </a:lvl1pPr>
            <a:lvl2pPr marL="457189" indent="0">
              <a:buNone/>
              <a:defRPr sz="1400"/>
            </a:lvl2pPr>
            <a:lvl3pPr marL="914377" indent="0">
              <a:buNone/>
              <a:defRPr sz="1400"/>
            </a:lvl3pPr>
            <a:lvl4pPr marL="1371566" indent="0">
              <a:buNone/>
              <a:defRPr sz="1400"/>
            </a:lvl4pPr>
            <a:lvl5pPr marL="1828754" indent="0">
              <a:buNone/>
              <a:defRPr sz="1400"/>
            </a:lvl5pPr>
          </a:lstStyle>
          <a:p>
            <a:pPr lvl="0"/>
            <a:r>
              <a:rPr lang="nl-NL"/>
              <a:t>Klikken om de tekststijl van het model te bewerken</a:t>
            </a:r>
          </a:p>
        </p:txBody>
      </p:sp>
    </p:spTree>
    <p:extLst>
      <p:ext uri="{BB962C8B-B14F-4D97-AF65-F5344CB8AC3E}">
        <p14:creationId xmlns:p14="http://schemas.microsoft.com/office/powerpoint/2010/main" val="97853389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koloms bullits v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2371A6D-807D-0947-9D56-6227F5898396}"/>
              </a:ext>
            </a:extLst>
          </p:cNvPr>
          <p:cNvSpPr/>
          <p:nvPr/>
        </p:nvSpPr>
        <p:spPr>
          <a:xfrm>
            <a:off x="6084889" y="0"/>
            <a:ext cx="61182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3" name="Rechthoek 12">
            <a:extLst>
              <a:ext uri="{FF2B5EF4-FFF2-40B4-BE49-F238E27FC236}">
                <a16:creationId xmlns:a16="http://schemas.microsoft.com/office/drawing/2014/main" id="{9CF281C9-2EA9-2545-995F-D13A820D1D2F}"/>
              </a:ext>
            </a:extLst>
          </p:cNvPr>
          <p:cNvSpPr/>
          <p:nvPr/>
        </p:nvSpPr>
        <p:spPr>
          <a:xfrm>
            <a:off x="-35495" y="0"/>
            <a:ext cx="6118225"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2" name="Text Placeholder 9"/>
          <p:cNvSpPr>
            <a:spLocks noGrp="1"/>
          </p:cNvSpPr>
          <p:nvPr>
            <p:ph type="body" sz="quarter" idx="15"/>
          </p:nvPr>
        </p:nvSpPr>
        <p:spPr>
          <a:xfrm>
            <a:off x="6887551" y="865190"/>
            <a:ext cx="4871891"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16" name="Text Placeholder 2"/>
          <p:cNvSpPr>
            <a:spLocks noGrp="1"/>
          </p:cNvSpPr>
          <p:nvPr>
            <p:ph type="body" sz="quarter" idx="21"/>
          </p:nvPr>
        </p:nvSpPr>
        <p:spPr>
          <a:xfrm>
            <a:off x="6886574" y="1836738"/>
            <a:ext cx="4873625" cy="1377951"/>
          </a:xfrm>
          <a:prstGeom prst="rect">
            <a:avLst/>
          </a:prstGeom>
        </p:spPr>
        <p:txBody>
          <a:bodyPr/>
          <a:lstStyle>
            <a:lvl1pPr marL="0" indent="0">
              <a:buNone/>
              <a:defRPr sz="1867"/>
            </a:lvl1pPr>
          </a:lstStyle>
          <a:p>
            <a:pPr lvl="0"/>
            <a:r>
              <a:rPr lang="nl-NL"/>
              <a:t>Klikken om de tekststijl van het model te bewerken</a:t>
            </a:r>
          </a:p>
        </p:txBody>
      </p:sp>
      <p:sp>
        <p:nvSpPr>
          <p:cNvPr id="18" name="Text Placeholder 4"/>
          <p:cNvSpPr>
            <a:spLocks noGrp="1"/>
          </p:cNvSpPr>
          <p:nvPr>
            <p:ph type="body" sz="quarter" idx="22"/>
          </p:nvPr>
        </p:nvSpPr>
        <p:spPr>
          <a:xfrm>
            <a:off x="6886574" y="3214688"/>
            <a:ext cx="4873625" cy="2525712"/>
          </a:xfrm>
          <a:prstGeom prst="rect">
            <a:avLst/>
          </a:prstGeom>
        </p:spPr>
        <p:txBody>
          <a:bodyPr/>
          <a:lstStyle>
            <a:lvl1pPr marL="0" indent="0">
              <a:buNone/>
              <a:defRPr sz="1600"/>
            </a:lvl1pPr>
          </a:lstStyle>
          <a:p>
            <a:pPr lvl="0"/>
            <a:r>
              <a:rPr lang="nl-NL"/>
              <a:t>Klikken om de tekststijl van het model te bewerken</a:t>
            </a:r>
          </a:p>
        </p:txBody>
      </p:sp>
      <p:sp>
        <p:nvSpPr>
          <p:cNvPr id="20" name="Text Placeholder 9"/>
          <p:cNvSpPr>
            <a:spLocks noGrp="1"/>
          </p:cNvSpPr>
          <p:nvPr>
            <p:ph type="body" sz="quarter" idx="23"/>
          </p:nvPr>
        </p:nvSpPr>
        <p:spPr>
          <a:xfrm>
            <a:off x="869341" y="865190"/>
            <a:ext cx="4871891" cy="971303"/>
          </a:xfrm>
          <a:prstGeom prst="rect">
            <a:avLst/>
          </a:prstGeom>
        </p:spPr>
        <p:txBody>
          <a:bodyPr/>
          <a:lstStyle>
            <a:lvl1pPr marL="0" indent="0">
              <a:buFontTx/>
              <a:buNone/>
              <a:defRPr sz="3200" b="1">
                <a:solidFill>
                  <a:schemeClr val="accent1"/>
                </a:solidFill>
              </a:defRPr>
            </a:lvl1pPr>
          </a:lstStyle>
          <a:p>
            <a:pPr lvl="0"/>
            <a:r>
              <a:rPr lang="nl-NL"/>
              <a:t>Klikken om de tekststijl van het model te bewerken</a:t>
            </a:r>
          </a:p>
        </p:txBody>
      </p:sp>
      <p:sp>
        <p:nvSpPr>
          <p:cNvPr id="21" name="Text Placeholder 2"/>
          <p:cNvSpPr>
            <a:spLocks noGrp="1"/>
          </p:cNvSpPr>
          <p:nvPr>
            <p:ph type="body" sz="quarter" idx="18"/>
          </p:nvPr>
        </p:nvSpPr>
        <p:spPr>
          <a:xfrm>
            <a:off x="868363" y="1836738"/>
            <a:ext cx="4873625" cy="1377951"/>
          </a:xfrm>
          <a:prstGeom prst="rect">
            <a:avLst/>
          </a:prstGeom>
        </p:spPr>
        <p:txBody>
          <a:bodyPr/>
          <a:lstStyle>
            <a:lvl1pPr marL="0" indent="0">
              <a:buNone/>
              <a:defRPr sz="1867">
                <a:solidFill>
                  <a:schemeClr val="tx1"/>
                </a:solidFill>
              </a:defRPr>
            </a:lvl1pPr>
          </a:lstStyle>
          <a:p>
            <a:pPr lvl="0"/>
            <a:r>
              <a:rPr lang="nl-NL"/>
              <a:t>Klikken om de tekststijl van het model te bewerken</a:t>
            </a:r>
          </a:p>
        </p:txBody>
      </p:sp>
      <p:sp>
        <p:nvSpPr>
          <p:cNvPr id="22" name="Text Placeholder 4"/>
          <p:cNvSpPr>
            <a:spLocks noGrp="1"/>
          </p:cNvSpPr>
          <p:nvPr>
            <p:ph type="body" sz="quarter" idx="19"/>
          </p:nvPr>
        </p:nvSpPr>
        <p:spPr>
          <a:xfrm>
            <a:off x="868363" y="3214688"/>
            <a:ext cx="4873625" cy="2525712"/>
          </a:xfrm>
          <a:prstGeom prst="rect">
            <a:avLst/>
          </a:prstGeom>
        </p:spPr>
        <p:txBody>
          <a:bodyPr/>
          <a:lstStyle>
            <a:lvl1pPr marL="0" indent="0">
              <a:buNone/>
              <a:defRPr sz="1600">
                <a:solidFill>
                  <a:schemeClr val="tx1"/>
                </a:solidFill>
              </a:defRPr>
            </a:lvl1pPr>
          </a:lstStyle>
          <a:p>
            <a:pPr lvl="0"/>
            <a:r>
              <a:rPr lang="nl-NL"/>
              <a:t>Klikken om de tekststijl van het model te bewerken</a:t>
            </a:r>
          </a:p>
        </p:txBody>
      </p:sp>
    </p:spTree>
    <p:extLst>
      <p:ext uri="{BB962C8B-B14F-4D97-AF65-F5344CB8AC3E}">
        <p14:creationId xmlns:p14="http://schemas.microsoft.com/office/powerpoint/2010/main" val="377953219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 ">
    <p:bg>
      <p:bgPr>
        <a:solidFill>
          <a:srgbClr val="CFC4C0"/>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5CEF621-8A4A-D04F-BA8F-F843AFF00F0B}"/>
              </a:ext>
            </a:extLst>
          </p:cNvPr>
          <p:cNvPicPr>
            <a:picLocks noChangeAspect="1"/>
          </p:cNvPicPr>
          <p:nvPr/>
        </p:nvPicPr>
        <p:blipFill rotWithShape="1">
          <a:blip r:embed="rId2"/>
          <a:srcRect l="51127"/>
          <a:stretch/>
        </p:blipFill>
        <p:spPr>
          <a:xfrm>
            <a:off x="6095998" y="0"/>
            <a:ext cx="6096001"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21" name="Text Placeholder 20"/>
          <p:cNvSpPr>
            <a:spLocks noGrp="1"/>
          </p:cNvSpPr>
          <p:nvPr>
            <p:ph type="body" sz="quarter" idx="16"/>
          </p:nvPr>
        </p:nvSpPr>
        <p:spPr>
          <a:xfrm>
            <a:off x="869340" y="2473377"/>
            <a:ext cx="4505325"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1176357" cy="93922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128672753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koloms bullits vs 2">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8B3209D-7DAE-0742-AAA9-C4E43DBBEFAA}"/>
              </a:ext>
            </a:extLst>
          </p:cNvPr>
          <p:cNvSpPr/>
          <p:nvPr/>
        </p:nvSpPr>
        <p:spPr>
          <a:xfrm>
            <a:off x="6084889" y="0"/>
            <a:ext cx="61182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3" name="Rechthoek 12">
            <a:extLst>
              <a:ext uri="{FF2B5EF4-FFF2-40B4-BE49-F238E27FC236}">
                <a16:creationId xmlns:a16="http://schemas.microsoft.com/office/drawing/2014/main" id="{3C2453EB-5DF0-7447-A420-FF3D7264CAE9}"/>
              </a:ext>
            </a:extLst>
          </p:cNvPr>
          <p:cNvSpPr/>
          <p:nvPr/>
        </p:nvSpPr>
        <p:spPr>
          <a:xfrm>
            <a:off x="-35495" y="0"/>
            <a:ext cx="61182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2" name="Text Placeholder 9"/>
          <p:cNvSpPr>
            <a:spLocks noGrp="1"/>
          </p:cNvSpPr>
          <p:nvPr>
            <p:ph type="body" sz="quarter" idx="15"/>
          </p:nvPr>
        </p:nvSpPr>
        <p:spPr>
          <a:xfrm>
            <a:off x="869341" y="865190"/>
            <a:ext cx="4871891" cy="971303"/>
          </a:xfrm>
          <a:prstGeom prst="rect">
            <a:avLst/>
          </a:prstGeom>
        </p:spPr>
        <p:txBody>
          <a:bodyPr/>
          <a:lstStyle>
            <a:lvl1pPr marL="0" indent="0">
              <a:buFontTx/>
              <a:buNone/>
              <a:defRPr sz="3200" b="1"/>
            </a:lvl1pPr>
          </a:lstStyle>
          <a:p>
            <a:pPr lvl="0"/>
            <a:r>
              <a:rPr lang="nl-NL"/>
              <a:t>Klikken om de tekststijl van het model te bewerken</a:t>
            </a:r>
          </a:p>
        </p:txBody>
      </p:sp>
      <p:sp>
        <p:nvSpPr>
          <p:cNvPr id="15" name="Text Placeholder 2"/>
          <p:cNvSpPr>
            <a:spLocks noGrp="1"/>
          </p:cNvSpPr>
          <p:nvPr>
            <p:ph type="body" sz="quarter" idx="21"/>
          </p:nvPr>
        </p:nvSpPr>
        <p:spPr>
          <a:xfrm>
            <a:off x="868363" y="1836738"/>
            <a:ext cx="4873625" cy="1377951"/>
          </a:xfrm>
          <a:prstGeom prst="rect">
            <a:avLst/>
          </a:prstGeom>
        </p:spPr>
        <p:txBody>
          <a:bodyPr/>
          <a:lstStyle>
            <a:lvl1pPr marL="0" indent="0">
              <a:buNone/>
              <a:defRPr sz="1867"/>
            </a:lvl1pPr>
          </a:lstStyle>
          <a:p>
            <a:pPr lvl="0"/>
            <a:r>
              <a:rPr lang="nl-NL"/>
              <a:t>Klikken om de tekststijl van het model te bewerken</a:t>
            </a:r>
          </a:p>
        </p:txBody>
      </p:sp>
      <p:sp>
        <p:nvSpPr>
          <p:cNvPr id="16" name="Text Placeholder 4"/>
          <p:cNvSpPr>
            <a:spLocks noGrp="1"/>
          </p:cNvSpPr>
          <p:nvPr>
            <p:ph type="body" sz="quarter" idx="22"/>
          </p:nvPr>
        </p:nvSpPr>
        <p:spPr>
          <a:xfrm>
            <a:off x="868363" y="3214688"/>
            <a:ext cx="4873625" cy="2525712"/>
          </a:xfrm>
          <a:prstGeom prst="rect">
            <a:avLst/>
          </a:prstGeom>
        </p:spPr>
        <p:txBody>
          <a:bodyPr/>
          <a:lstStyle>
            <a:lvl1pPr marL="0" indent="0">
              <a:buNone/>
              <a:defRPr sz="1600"/>
            </a:lvl1pPr>
          </a:lstStyle>
          <a:p>
            <a:pPr lvl="0"/>
            <a:r>
              <a:rPr lang="nl-NL"/>
              <a:t>Klikken om de tekststijl van het model te bewerken</a:t>
            </a:r>
          </a:p>
        </p:txBody>
      </p:sp>
      <p:sp>
        <p:nvSpPr>
          <p:cNvPr id="20" name="Text Placeholder 9"/>
          <p:cNvSpPr>
            <a:spLocks noGrp="1"/>
          </p:cNvSpPr>
          <p:nvPr>
            <p:ph type="body" sz="quarter" idx="23"/>
          </p:nvPr>
        </p:nvSpPr>
        <p:spPr>
          <a:xfrm>
            <a:off x="6887551" y="865190"/>
            <a:ext cx="4871891" cy="971303"/>
          </a:xfrm>
          <a:prstGeom prst="rect">
            <a:avLst/>
          </a:prstGeom>
        </p:spPr>
        <p:txBody>
          <a:bodyPr/>
          <a:lstStyle>
            <a:lvl1pPr marL="0" indent="0">
              <a:buFontTx/>
              <a:buNone/>
              <a:defRPr sz="3200" b="1">
                <a:solidFill>
                  <a:schemeClr val="bg1"/>
                </a:solidFill>
              </a:defRPr>
            </a:lvl1pPr>
          </a:lstStyle>
          <a:p>
            <a:pPr lvl="0"/>
            <a:r>
              <a:rPr lang="nl-NL"/>
              <a:t>Klikken om de tekststijl van het model te bewerken</a:t>
            </a:r>
          </a:p>
        </p:txBody>
      </p:sp>
      <p:sp>
        <p:nvSpPr>
          <p:cNvPr id="21" name="Text Placeholder 2"/>
          <p:cNvSpPr>
            <a:spLocks noGrp="1"/>
          </p:cNvSpPr>
          <p:nvPr>
            <p:ph type="body" sz="quarter" idx="18"/>
          </p:nvPr>
        </p:nvSpPr>
        <p:spPr>
          <a:xfrm>
            <a:off x="6886574" y="1836738"/>
            <a:ext cx="4873625" cy="1377951"/>
          </a:xfrm>
          <a:prstGeom prst="rect">
            <a:avLst/>
          </a:prstGeom>
        </p:spPr>
        <p:txBody>
          <a:bodyPr/>
          <a:lstStyle>
            <a:lvl1pPr marL="0" indent="0">
              <a:buNone/>
              <a:defRPr sz="1867">
                <a:solidFill>
                  <a:schemeClr val="bg1"/>
                </a:solidFill>
              </a:defRPr>
            </a:lvl1pPr>
          </a:lstStyle>
          <a:p>
            <a:pPr lvl="0"/>
            <a:r>
              <a:rPr lang="nl-NL"/>
              <a:t>Klikken om de tekststijl van het model te bewerken</a:t>
            </a:r>
          </a:p>
        </p:txBody>
      </p:sp>
      <p:sp>
        <p:nvSpPr>
          <p:cNvPr id="22" name="Text Placeholder 4"/>
          <p:cNvSpPr>
            <a:spLocks noGrp="1"/>
          </p:cNvSpPr>
          <p:nvPr>
            <p:ph type="body" sz="quarter" idx="19"/>
          </p:nvPr>
        </p:nvSpPr>
        <p:spPr>
          <a:xfrm>
            <a:off x="6886574" y="3214688"/>
            <a:ext cx="4873625" cy="2525712"/>
          </a:xfrm>
          <a:prstGeom prst="rect">
            <a:avLst/>
          </a:prstGeom>
        </p:spPr>
        <p:txBody>
          <a:bodyPr/>
          <a:lstStyle>
            <a:lvl1pPr marL="0" indent="0">
              <a:buNone/>
              <a:defRPr sz="1600">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38549868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ogo einde">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A94D1373-18B5-2840-9430-ECE90B76E90C}"/>
              </a:ext>
            </a:extLst>
          </p:cNvPr>
          <p:cNvSpPr/>
          <p:nvPr/>
        </p:nvSpPr>
        <p:spPr>
          <a:xfrm>
            <a:off x="4255008" y="1792224"/>
            <a:ext cx="4145280" cy="3359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9" name="Afbeelding 8">
            <a:extLst>
              <a:ext uri="{FF2B5EF4-FFF2-40B4-BE49-F238E27FC236}">
                <a16:creationId xmlns:a16="http://schemas.microsoft.com/office/drawing/2014/main" id="{1493B434-086F-4D43-8931-572C921CFECC}"/>
              </a:ext>
            </a:extLst>
          </p:cNvPr>
          <p:cNvPicPr>
            <a:picLocks noChangeAspect="1"/>
          </p:cNvPicPr>
          <p:nvPr/>
        </p:nvPicPr>
        <p:blipFill>
          <a:blip r:embed="rId2"/>
          <a:stretch>
            <a:fillRect/>
          </a:stretch>
        </p:blipFill>
        <p:spPr>
          <a:xfrm>
            <a:off x="4256104" y="2108628"/>
            <a:ext cx="3644296" cy="2640744"/>
          </a:xfrm>
          <a:prstGeom prst="rect">
            <a:avLst/>
          </a:prstGeom>
        </p:spPr>
      </p:pic>
    </p:spTree>
    <p:extLst>
      <p:ext uri="{BB962C8B-B14F-4D97-AF65-F5344CB8AC3E}">
        <p14:creationId xmlns:p14="http://schemas.microsoft.com/office/powerpoint/2010/main" val="40821553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ogo einde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47794A1-6F13-DB4B-BA5F-1F078D62435B}"/>
              </a:ext>
            </a:extLst>
          </p:cNvPr>
          <p:cNvSpPr/>
          <p:nvPr/>
        </p:nvSpPr>
        <p:spPr>
          <a:xfrm>
            <a:off x="-35496" y="0"/>
            <a:ext cx="12227496"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7" name="Ovaal 6">
            <a:extLst>
              <a:ext uri="{FF2B5EF4-FFF2-40B4-BE49-F238E27FC236}">
                <a16:creationId xmlns:a16="http://schemas.microsoft.com/office/drawing/2014/main" id="{A94D1373-18B5-2840-9430-ECE90B76E90C}"/>
              </a:ext>
            </a:extLst>
          </p:cNvPr>
          <p:cNvSpPr/>
          <p:nvPr/>
        </p:nvSpPr>
        <p:spPr>
          <a:xfrm>
            <a:off x="3730752" y="1149096"/>
            <a:ext cx="4730496" cy="4559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67" dirty="0"/>
              <a:t>v</a:t>
            </a:r>
          </a:p>
        </p:txBody>
      </p:sp>
      <p:pic>
        <p:nvPicPr>
          <p:cNvPr id="8" name="Afbeelding 7">
            <a:extLst>
              <a:ext uri="{FF2B5EF4-FFF2-40B4-BE49-F238E27FC236}">
                <a16:creationId xmlns:a16="http://schemas.microsoft.com/office/drawing/2014/main" id="{42CDCCE1-7B05-6344-A012-067B7A366C0C}"/>
              </a:ext>
            </a:extLst>
          </p:cNvPr>
          <p:cNvPicPr>
            <a:picLocks noChangeAspect="1"/>
          </p:cNvPicPr>
          <p:nvPr/>
        </p:nvPicPr>
        <p:blipFill>
          <a:blip r:embed="rId2"/>
          <a:stretch>
            <a:fillRect/>
          </a:stretch>
        </p:blipFill>
        <p:spPr>
          <a:xfrm>
            <a:off x="4256104" y="2108628"/>
            <a:ext cx="3644296" cy="2640744"/>
          </a:xfrm>
          <a:prstGeom prst="rect">
            <a:avLst/>
          </a:prstGeom>
        </p:spPr>
      </p:pic>
    </p:spTree>
    <p:extLst>
      <p:ext uri="{BB962C8B-B14F-4D97-AF65-F5344CB8AC3E}">
        <p14:creationId xmlns:p14="http://schemas.microsoft.com/office/powerpoint/2010/main" val="378781500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cstate="print"/>
            <a:stretch>
              <a:fillRect/>
            </a:stretch>
          </a:blipFill>
        </p:spPr>
        <p:txBody>
          <a:bodyPr/>
          <a:lstStyle>
            <a:lvl1pPr>
              <a:defRPr>
                <a:noFill/>
              </a:defRPr>
            </a:lvl1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26067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139411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Tips voor een PowerPointpresentatie| juli 2018</a:t>
            </a:r>
          </a:p>
        </p:txBody>
      </p:sp>
    </p:spTree>
    <p:extLst>
      <p:ext uri="{BB962C8B-B14F-4D97-AF65-F5344CB8AC3E}">
        <p14:creationId xmlns:p14="http://schemas.microsoft.com/office/powerpoint/2010/main" val="138684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ro zonder beeld">
    <p:bg>
      <p:bgPr>
        <a:solidFill>
          <a:srgbClr val="CFC4C0"/>
        </a:solid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6"/>
          </p:nvPr>
        </p:nvSpPr>
        <p:spPr>
          <a:xfrm>
            <a:off x="869340" y="2473377"/>
            <a:ext cx="4505325"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0810597" cy="87826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39098776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tro zonder beeld breed">
    <p:bg>
      <p:bgPr>
        <a:solidFill>
          <a:srgbClr val="CFC4C0"/>
        </a:solidFill>
        <a:effectLst/>
      </p:bgPr>
    </p:bg>
    <p:spTree>
      <p:nvGrpSpPr>
        <p:cNvPr id="1" name=""/>
        <p:cNvGrpSpPr/>
        <p:nvPr/>
      </p:nvGrpSpPr>
      <p:grpSpPr>
        <a:xfrm>
          <a:off x="0" y="0"/>
          <a:ext cx="0" cy="0"/>
          <a:chOff x="0" y="0"/>
          <a:chExt cx="0" cy="0"/>
        </a:xfrm>
      </p:grpSpPr>
      <p:sp>
        <p:nvSpPr>
          <p:cNvPr id="21" name="Text Placeholder 20"/>
          <p:cNvSpPr>
            <a:spLocks noGrp="1"/>
          </p:cNvSpPr>
          <p:nvPr>
            <p:ph type="body" sz="quarter" idx="16"/>
          </p:nvPr>
        </p:nvSpPr>
        <p:spPr>
          <a:xfrm>
            <a:off x="869339" y="2473377"/>
            <a:ext cx="10810596" cy="1604963"/>
          </a:xfrm>
          <a:prstGeom prst="rect">
            <a:avLst/>
          </a:prstGeom>
        </p:spPr>
        <p:txBody>
          <a:bodyPr>
            <a:normAutofit/>
          </a:bodyPr>
          <a:lstStyle>
            <a:lvl1pPr marL="0" indent="0">
              <a:buNone/>
              <a:defRPr sz="3200">
                <a:solidFill>
                  <a:schemeClr val="tx1"/>
                </a:solidFill>
              </a:defRPr>
            </a:lvl1pPr>
          </a:lstStyle>
          <a:p>
            <a:pPr lvl="0"/>
            <a:r>
              <a:rPr lang="nl-NL"/>
              <a:t>Klikken om de tekststijl van het model te bewerken</a:t>
            </a:r>
          </a:p>
        </p:txBody>
      </p:sp>
      <p:sp>
        <p:nvSpPr>
          <p:cNvPr id="23" name="Text Placeholder 22"/>
          <p:cNvSpPr>
            <a:spLocks noGrp="1"/>
          </p:cNvSpPr>
          <p:nvPr>
            <p:ph type="body" sz="quarter" idx="17"/>
          </p:nvPr>
        </p:nvSpPr>
        <p:spPr>
          <a:xfrm>
            <a:off x="869339" y="865189"/>
            <a:ext cx="10810597" cy="878268"/>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1913112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it met beeld 1">
    <p:bg>
      <p:bgPr>
        <a:solidFill>
          <a:srgbClr val="CFC4C0"/>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147FDE86-AF6F-A24C-9EF3-73E61D490732}"/>
              </a:ext>
            </a:extLst>
          </p:cNvPr>
          <p:cNvPicPr>
            <a:picLocks noChangeAspect="1"/>
          </p:cNvPicPr>
          <p:nvPr/>
        </p:nvPicPr>
        <p:blipFill rotWithShape="1">
          <a:blip r:embed="rId2"/>
          <a:srcRect l="51127"/>
          <a:stretch/>
        </p:blipFill>
        <p:spPr>
          <a:xfrm>
            <a:off x="6095998" y="0"/>
            <a:ext cx="6096001"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6" name="Text Placeholder 14">
            <a:extLst>
              <a:ext uri="{FF2B5EF4-FFF2-40B4-BE49-F238E27FC236}">
                <a16:creationId xmlns:a16="http://schemas.microsoft.com/office/drawing/2014/main" id="{96E200F6-0716-1C45-9603-0DE59A5AC88C}"/>
              </a:ext>
            </a:extLst>
          </p:cNvPr>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7" name="Text Placeholder 22">
            <a:extLst>
              <a:ext uri="{FF2B5EF4-FFF2-40B4-BE49-F238E27FC236}">
                <a16:creationId xmlns:a16="http://schemas.microsoft.com/office/drawing/2014/main" id="{78F9F230-A0C4-A74A-8EDE-F3DD4D628C70}"/>
              </a:ext>
            </a:extLst>
          </p:cNvPr>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13" name="Text Placeholder 22">
            <a:extLst>
              <a:ext uri="{FF2B5EF4-FFF2-40B4-BE49-F238E27FC236}">
                <a16:creationId xmlns:a16="http://schemas.microsoft.com/office/drawing/2014/main" id="{4D0EBFE2-3713-354F-8BFB-1912AF1A230B}"/>
              </a:ext>
            </a:extLst>
          </p:cNvPr>
          <p:cNvSpPr>
            <a:spLocks noGrp="1"/>
          </p:cNvSpPr>
          <p:nvPr>
            <p:ph type="body" sz="quarter" idx="19"/>
          </p:nvPr>
        </p:nvSpPr>
        <p:spPr>
          <a:xfrm>
            <a:off x="869338" y="865190"/>
            <a:ext cx="108227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20385756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it met beeld 2">
    <p:bg>
      <p:bgPr>
        <a:solidFill>
          <a:srgbClr val="CFC4C0"/>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1154D2-3353-CD4B-8B10-3215DDB12B00}"/>
              </a:ext>
            </a:extLst>
          </p:cNvPr>
          <p:cNvPicPr>
            <a:picLocks noChangeAspect="1"/>
          </p:cNvPicPr>
          <p:nvPr/>
        </p:nvPicPr>
        <p:blipFill rotWithShape="1">
          <a:blip r:embed="rId2"/>
          <a:srcRect l="44397" r="11206"/>
          <a:stretch/>
        </p:blipFill>
        <p:spPr>
          <a:xfrm>
            <a:off x="6096000" y="0"/>
            <a:ext cx="6096000" cy="6858000"/>
          </a:xfrm>
          <a:prstGeom prst="rect">
            <a:avLst/>
          </a:prstGeom>
        </p:spPr>
      </p:pic>
      <p:sp>
        <p:nvSpPr>
          <p:cNvPr id="3" name="Tijdelijke aanduiding voor afbeelding 2">
            <a:extLst>
              <a:ext uri="{FF2B5EF4-FFF2-40B4-BE49-F238E27FC236}">
                <a16:creationId xmlns:a16="http://schemas.microsoft.com/office/drawing/2014/main" id="{AC15DE70-A985-EA4A-8A14-5357AA89D9D5}"/>
              </a:ext>
            </a:extLst>
          </p:cNvPr>
          <p:cNvSpPr>
            <a:spLocks noGrp="1"/>
          </p:cNvSpPr>
          <p:nvPr>
            <p:ph type="pic" sz="quarter" idx="18"/>
          </p:nvPr>
        </p:nvSpPr>
        <p:spPr>
          <a:xfrm>
            <a:off x="6096000" y="0"/>
            <a:ext cx="6096000" cy="6858000"/>
          </a:xfrm>
          <a:prstGeom prst="rect">
            <a:avLst/>
          </a:prstGeom>
        </p:spPr>
        <p:txBody>
          <a:bodyPr/>
          <a:lstStyle/>
          <a:p>
            <a:r>
              <a:rPr lang="nl-NL"/>
              <a:t>Klik op het pictogram als u een afbeelding wilt toevoegen</a:t>
            </a:r>
            <a:endParaRPr lang="nl-NL" dirty="0"/>
          </a:p>
        </p:txBody>
      </p:sp>
      <p:sp>
        <p:nvSpPr>
          <p:cNvPr id="6" name="Text Placeholder 14">
            <a:extLst>
              <a:ext uri="{FF2B5EF4-FFF2-40B4-BE49-F238E27FC236}">
                <a16:creationId xmlns:a16="http://schemas.microsoft.com/office/drawing/2014/main" id="{96E200F6-0716-1C45-9603-0DE59A5AC88C}"/>
              </a:ext>
            </a:extLst>
          </p:cNvPr>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7" name="Text Placeholder 22">
            <a:extLst>
              <a:ext uri="{FF2B5EF4-FFF2-40B4-BE49-F238E27FC236}">
                <a16:creationId xmlns:a16="http://schemas.microsoft.com/office/drawing/2014/main" id="{78F9F230-A0C4-A74A-8EDE-F3DD4D628C70}"/>
              </a:ext>
            </a:extLst>
          </p:cNvPr>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8" name="Text Placeholder 22">
            <a:extLst>
              <a:ext uri="{FF2B5EF4-FFF2-40B4-BE49-F238E27FC236}">
                <a16:creationId xmlns:a16="http://schemas.microsoft.com/office/drawing/2014/main" id="{045C33D0-667F-794F-9A2B-5607D38B5B07}"/>
              </a:ext>
            </a:extLst>
          </p:cNvPr>
          <p:cNvSpPr>
            <a:spLocks noGrp="1"/>
          </p:cNvSpPr>
          <p:nvPr>
            <p:ph type="body" sz="quarter" idx="19"/>
          </p:nvPr>
        </p:nvSpPr>
        <p:spPr>
          <a:xfrm>
            <a:off x="869339" y="865190"/>
            <a:ext cx="522666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288625435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ullit lichter 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65A0C46-CEE4-4B42-A95B-2FD2DE417CEE}"/>
              </a:ext>
            </a:extLst>
          </p:cNvPr>
          <p:cNvSpPr>
            <a:spLocks noGrp="1"/>
          </p:cNvSpPr>
          <p:nvPr>
            <p:ph type="pic" sz="quarter" idx="18"/>
          </p:nvPr>
        </p:nvSpPr>
        <p:spPr>
          <a:xfrm>
            <a:off x="6096000" y="0"/>
            <a:ext cx="6106584" cy="6858000"/>
          </a:xfrm>
          <a:prstGeom prst="rect">
            <a:avLst/>
          </a:prstGeom>
        </p:spPr>
        <p:txBody>
          <a:bodyPr/>
          <a:lstStyle/>
          <a:p>
            <a:r>
              <a:rPr lang="nl-NL"/>
              <a:t>Klik op het pictogram als u een afbeelding wilt toevoegen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9" y="865190"/>
            <a:ext cx="48718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42002699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Bullit lichter achtergron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052FB35-3DA8-8A47-BCB9-0140B49119F6}"/>
              </a:ext>
            </a:extLst>
          </p:cNvPr>
          <p:cNvSpPr/>
          <p:nvPr/>
        </p:nvSpPr>
        <p:spPr>
          <a:xfrm>
            <a:off x="1" y="0"/>
            <a:ext cx="12203113"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7"/>
          </a:p>
        </p:txBody>
      </p:sp>
      <p:sp>
        <p:nvSpPr>
          <p:cNvPr id="15" name="Text Placeholder 14"/>
          <p:cNvSpPr>
            <a:spLocks noGrp="1"/>
          </p:cNvSpPr>
          <p:nvPr>
            <p:ph type="body" sz="quarter" idx="16"/>
          </p:nvPr>
        </p:nvSpPr>
        <p:spPr>
          <a:xfrm>
            <a:off x="869341" y="1836490"/>
            <a:ext cx="4871891" cy="1378199"/>
          </a:xfrm>
          <a:prstGeom prst="rect">
            <a:avLst/>
          </a:prstGeom>
        </p:spPr>
        <p:txBody>
          <a:bodyPr/>
          <a:lstStyle>
            <a:lvl1pPr>
              <a:buClr>
                <a:schemeClr val="accent1"/>
              </a:buClr>
              <a:defRPr sz="2800"/>
            </a:lvl1pPr>
          </a:lstStyle>
          <a:p>
            <a:pPr lvl="0"/>
            <a:r>
              <a:rPr lang="nl-NL"/>
              <a:t>Klikken om de tekststijl van het model te bewerken</a:t>
            </a:r>
          </a:p>
        </p:txBody>
      </p:sp>
      <p:sp>
        <p:nvSpPr>
          <p:cNvPr id="23" name="Text Placeholder 22"/>
          <p:cNvSpPr>
            <a:spLocks noGrp="1"/>
          </p:cNvSpPr>
          <p:nvPr>
            <p:ph type="body" sz="quarter" idx="17"/>
          </p:nvPr>
        </p:nvSpPr>
        <p:spPr>
          <a:xfrm>
            <a:off x="869950" y="3214688"/>
            <a:ext cx="4872039" cy="1365251"/>
          </a:xfrm>
          <a:prstGeom prst="rect">
            <a:avLst/>
          </a:prstGeom>
        </p:spPr>
        <p:txBody>
          <a:bodyPr/>
          <a:lstStyle>
            <a:lvl1pPr marL="0" indent="0" algn="l">
              <a:buNone/>
              <a:defRPr sz="2800"/>
            </a:lvl1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265A0C46-CEE4-4B42-A95B-2FD2DE417CEE}"/>
              </a:ext>
            </a:extLst>
          </p:cNvPr>
          <p:cNvSpPr>
            <a:spLocks noGrp="1"/>
          </p:cNvSpPr>
          <p:nvPr>
            <p:ph type="pic" sz="quarter" idx="18"/>
          </p:nvPr>
        </p:nvSpPr>
        <p:spPr>
          <a:xfrm>
            <a:off x="6096000" y="0"/>
            <a:ext cx="6106584" cy="6858000"/>
          </a:xfrm>
          <a:prstGeom prst="rect">
            <a:avLst/>
          </a:prstGeom>
        </p:spPr>
        <p:txBody>
          <a:bodyPr/>
          <a:lstStyle/>
          <a:p>
            <a:r>
              <a:rPr lang="nl-NL"/>
              <a:t>Klik op het pictogram als u een afbeelding wilt toevoegen</a:t>
            </a:r>
          </a:p>
        </p:txBody>
      </p:sp>
      <p:sp>
        <p:nvSpPr>
          <p:cNvPr id="12" name="Text Placeholder 22">
            <a:extLst>
              <a:ext uri="{FF2B5EF4-FFF2-40B4-BE49-F238E27FC236}">
                <a16:creationId xmlns:a16="http://schemas.microsoft.com/office/drawing/2014/main" id="{C0770813-2716-BE47-B88B-0986339C4AAC}"/>
              </a:ext>
            </a:extLst>
          </p:cNvPr>
          <p:cNvSpPr>
            <a:spLocks noGrp="1"/>
          </p:cNvSpPr>
          <p:nvPr>
            <p:ph type="body" sz="quarter" idx="19"/>
          </p:nvPr>
        </p:nvSpPr>
        <p:spPr>
          <a:xfrm>
            <a:off x="869339" y="865190"/>
            <a:ext cx="4871891" cy="971301"/>
          </a:xfrm>
          <a:prstGeom prst="rect">
            <a:avLst/>
          </a:prstGeom>
        </p:spPr>
        <p:txBody>
          <a:bodyPr>
            <a:noAutofit/>
          </a:bodyPr>
          <a:lstStyle>
            <a:lvl1pPr marL="0" indent="0">
              <a:buNone/>
              <a:defRPr sz="3200" b="1">
                <a:solidFill>
                  <a:schemeClr val="accent1"/>
                </a:solidFill>
              </a:defRPr>
            </a:lvl1pPr>
            <a:lvl2pPr marL="457189" indent="0">
              <a:buNone/>
              <a:defRPr sz="3200" b="1">
                <a:solidFill>
                  <a:schemeClr val="bg1"/>
                </a:solidFill>
              </a:defRPr>
            </a:lvl2pPr>
            <a:lvl3pPr marL="914377" indent="0">
              <a:buNone/>
              <a:defRPr sz="3200" b="1">
                <a:solidFill>
                  <a:schemeClr val="bg1"/>
                </a:solidFill>
              </a:defRPr>
            </a:lvl3pPr>
            <a:lvl4pPr marL="1371566" indent="0">
              <a:buNone/>
              <a:defRPr sz="3200" b="1">
                <a:solidFill>
                  <a:schemeClr val="bg1"/>
                </a:solidFill>
              </a:defRPr>
            </a:lvl4pPr>
            <a:lvl5pPr marL="1828754" indent="0">
              <a:buNone/>
              <a:defRPr sz="3200" b="1">
                <a:solidFill>
                  <a:schemeClr val="bg1"/>
                </a:solidFill>
              </a:defRPr>
            </a:lvl5pPr>
          </a:lstStyle>
          <a:p>
            <a:pPr lvl="0"/>
            <a:r>
              <a:rPr lang="nl-NL"/>
              <a:t>Klikken om de tekststijl van het model te bewerken</a:t>
            </a:r>
          </a:p>
        </p:txBody>
      </p:sp>
    </p:spTree>
    <p:extLst>
      <p:ext uri="{BB962C8B-B14F-4D97-AF65-F5344CB8AC3E}">
        <p14:creationId xmlns:p14="http://schemas.microsoft.com/office/powerpoint/2010/main" val="9445260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29108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6" r:id="rId33"/>
    <p:sldLayoutId id="2147483697" r:id="rId34"/>
    <p:sldLayoutId id="2147483698" r:id="rId35"/>
  </p:sldLayoutIdLst>
  <p:hf sldNum="0" hdr="0" ftr="0" dt="0"/>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858590"/>
      </p:ext>
    </p:extLst>
  </p:cSld>
  <p:clrMap bg1="lt1" tx1="dk1" bg2="lt2" tx2="dk2" accent1="accent1" accent2="accent2" accent3="accent3" accent4="accent4" accent5="accent5" accent6="accent6" hlink="hlink" folHlink="folHlink"/>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011992"/>
      </p:ext>
    </p:extLst>
  </p:cSld>
  <p:clrMap bg1="lt1" tx1="dk1" bg2="lt2" tx2="dk2" accent1="accent1" accent2="accent2" accent3="accent3" accent4="accent4" accent5="accent5" accent6="accent6" hlink="hlink" folHlink="folHlink"/>
  <p:txStyles>
    <p:titleStyle>
      <a:lvl1pPr algn="l" rtl="0" eaLnBrk="1" fontAlgn="base" hangingPunct="1">
        <a:lnSpc>
          <a:spcPct val="90000"/>
        </a:lnSpc>
        <a:spcBef>
          <a:spcPct val="0"/>
        </a:spcBef>
        <a:spcAft>
          <a:spcPct val="0"/>
        </a:spcAft>
        <a:defRPr sz="4400" kern="1200">
          <a:solidFill>
            <a:schemeClr val="tx1"/>
          </a:solidFill>
          <a:latin typeface="+mj-lt"/>
          <a:ea typeface="ヒラギノ角ゴ Pro W3" panose="020B0300000000000000"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5pPr>
      <a:lvl6pPr marL="457189"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6pPr>
      <a:lvl7pPr marL="914377"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7pPr>
      <a:lvl8pPr marL="1371566"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8pPr>
      <a:lvl9pPr marL="1828754"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ヒラギノ角ゴ Pro W3" panose="020B0300000000000000" pitchFamily="34" charset="-128"/>
        </a:defRPr>
      </a:lvl9pPr>
    </p:titleStyle>
    <p:bodyStyle>
      <a:lvl1pPr marL="228594" indent="-22859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ヒラギノ角ゴ Pro W3" panose="020B0300000000000000" pitchFamily="34" charset="-128"/>
          <a:cs typeface="+mn-cs"/>
        </a:defRPr>
      </a:lvl1pPr>
      <a:lvl2pPr marL="685783" indent="-22859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ヒラギノ角ゴ Pro W3" panose="020B0300000000000000" pitchFamily="34" charset="-128"/>
          <a:cs typeface="+mn-cs"/>
        </a:defRPr>
      </a:lvl2pPr>
      <a:lvl3pPr marL="1142971" indent="-22859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ヒラギノ角ゴ Pro W3" panose="020B0300000000000000" pitchFamily="34" charset="-128"/>
          <a:cs typeface="+mn-cs"/>
        </a:defRPr>
      </a:lvl3pPr>
      <a:lvl4pPr marL="1600160"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4pPr>
      <a:lvl5pPr marL="2057349" indent="-22859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ヒラギノ角ゴ Pro W3" panose="020B0300000000000000" pitchFamily="34" charset="-128"/>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palliaweb.nl/onderwijsmaterialen/ethiek-(keuzedeel-mbo)" TargetMode="Externa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www.zorgvoorbeter.nl/levensvragen-ouderen/wat-is-ethiek-zorg"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FC41601F-321D-45A8-B41C-6E04BAAF229D}"/>
              </a:ext>
            </a:extLst>
          </p:cNvPr>
          <p:cNvSpPr/>
          <p:nvPr/>
        </p:nvSpPr>
        <p:spPr>
          <a:xfrm>
            <a:off x="981512" y="0"/>
            <a:ext cx="11210488" cy="1587500"/>
          </a:xfrm>
          <a:prstGeom prst="rect">
            <a:avLst/>
          </a:prstGeom>
          <a:solidFill>
            <a:srgbClr val="EA5D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4" name="Tekstvak 5">
            <a:extLst>
              <a:ext uri="{FF2B5EF4-FFF2-40B4-BE49-F238E27FC236}">
                <a16:creationId xmlns:a16="http://schemas.microsoft.com/office/drawing/2014/main" id="{B798D410-16A9-4407-AD45-410E68C152E0}"/>
              </a:ext>
            </a:extLst>
          </p:cNvPr>
          <p:cNvSpPr txBox="1"/>
          <p:nvPr/>
        </p:nvSpPr>
        <p:spPr>
          <a:xfrm>
            <a:off x="3281363" y="359993"/>
            <a:ext cx="5629275" cy="834390"/>
          </a:xfrm>
          <a:prstGeom prst="rect">
            <a:avLst/>
          </a:prstGeom>
          <a:noFill/>
          <a:ln w="6350">
            <a:noFill/>
          </a:ln>
        </p:spPr>
        <p:txBody>
          <a:bodyPr rot="0" spcFirstLastPara="0" vert="horz" wrap="square" lIns="0" tIns="45720" rIns="91440" bIns="45720" numCol="1" spcCol="0" rtlCol="0" fromWordArt="0" anchor="t" anchorCtr="0" forceAA="0" compatLnSpc="1">
            <a:prstTxWarp prst="textNoShape">
              <a:avLst/>
            </a:prstTxWarp>
            <a:noAutofit/>
          </a:bodyPr>
          <a:lstStyle/>
          <a:p>
            <a:r>
              <a:rPr lang="nl-NL" sz="2800" b="1" kern="1400" spc="-5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Keuzedeel palliatieve zorg mbo</a:t>
            </a:r>
          </a:p>
          <a:p>
            <a:r>
              <a:rPr lang="nl-NL" sz="1800" dirty="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Thema 8 Ethiek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Ovaal 4">
            <a:extLst>
              <a:ext uri="{FF2B5EF4-FFF2-40B4-BE49-F238E27FC236}">
                <a16:creationId xmlns:a16="http://schemas.microsoft.com/office/drawing/2014/main" id="{00DF1B91-A02C-447F-ABF5-013F7036E567}"/>
              </a:ext>
            </a:extLst>
          </p:cNvPr>
          <p:cNvSpPr/>
          <p:nvPr/>
        </p:nvSpPr>
        <p:spPr>
          <a:xfrm>
            <a:off x="0" y="-63500"/>
            <a:ext cx="1714500" cy="16643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l-NL" sz="1200">
                <a:effectLst/>
                <a:ea typeface="Calibri" panose="020F0502020204030204" pitchFamily="34" charset="0"/>
                <a:cs typeface="Times New Roman" panose="02020603050405020304" pitchFamily="18" charset="0"/>
              </a:rPr>
              <a:t> </a:t>
            </a:r>
          </a:p>
        </p:txBody>
      </p:sp>
      <p:sp>
        <p:nvSpPr>
          <p:cNvPr id="7" name="Afgeronde rechthoek 1">
            <a:extLst>
              <a:ext uri="{FF2B5EF4-FFF2-40B4-BE49-F238E27FC236}">
                <a16:creationId xmlns:a16="http://schemas.microsoft.com/office/drawing/2014/main" id="{89C058B0-E596-4E25-9E56-FA2DF1237E6A}"/>
              </a:ext>
            </a:extLst>
          </p:cNvPr>
          <p:cNvSpPr/>
          <p:nvPr/>
        </p:nvSpPr>
        <p:spPr>
          <a:xfrm>
            <a:off x="2302212" y="4647501"/>
            <a:ext cx="7587577" cy="947956"/>
          </a:xfrm>
          <a:prstGeom prst="roundRect">
            <a:avLst/>
          </a:prstGeom>
          <a:solidFill>
            <a:srgbClr val="EA5D0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spcBef>
                <a:spcPts val="200"/>
              </a:spcBef>
            </a:pPr>
            <a:r>
              <a:rPr lang="nl-NL" sz="1600" b="1" u="sng" dirty="0">
                <a:solidFill>
                  <a:schemeClr val="bg1"/>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Bekijk hier inspirerende onderwijsmaterialen, leerdoelen en opdrachten</a:t>
            </a:r>
            <a:endParaRPr lang="nl-NL" sz="1600" b="1" dirty="0">
              <a:solidFill>
                <a:schemeClr val="bg1"/>
              </a:solidFill>
              <a:effectLst/>
              <a:ea typeface="Times New Roman" panose="02020603050405020304" pitchFamily="18" charset="0"/>
              <a:cs typeface="Times New Roman" panose="02020603050405020304" pitchFamily="18" charset="0"/>
            </a:endParaRPr>
          </a:p>
          <a:p>
            <a:r>
              <a:rPr lang="nl-NL" sz="1600" dirty="0">
                <a:solidFill>
                  <a:schemeClr val="bg1"/>
                </a:solidFill>
                <a:effectLst/>
                <a:ea typeface="Calibri" panose="020F0502020204030204" pitchFamily="34" charset="0"/>
                <a:cs typeface="Times New Roman" panose="02020603050405020304" pitchFamily="18" charset="0"/>
              </a:rPr>
              <a:t> </a:t>
            </a:r>
          </a:p>
        </p:txBody>
      </p:sp>
      <p:sp>
        <p:nvSpPr>
          <p:cNvPr id="8" name="Toelichting met pijl omlaag 7">
            <a:extLst>
              <a:ext uri="{FF2B5EF4-FFF2-40B4-BE49-F238E27FC236}">
                <a16:creationId xmlns:a16="http://schemas.microsoft.com/office/drawing/2014/main" id="{0380B15D-A561-4DAC-87B2-08E5279CF91A}"/>
              </a:ext>
            </a:extLst>
          </p:cNvPr>
          <p:cNvSpPr>
            <a:spLocks noChangeAspect="1"/>
          </p:cNvSpPr>
          <p:nvPr/>
        </p:nvSpPr>
        <p:spPr>
          <a:xfrm>
            <a:off x="9045504" y="4931360"/>
            <a:ext cx="411480" cy="380238"/>
          </a:xfrm>
          <a:prstGeom prst="downArrow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9" name="Tekstvak 8">
            <a:extLst>
              <a:ext uri="{FF2B5EF4-FFF2-40B4-BE49-F238E27FC236}">
                <a16:creationId xmlns:a16="http://schemas.microsoft.com/office/drawing/2014/main" id="{4A463931-C0EA-4344-8167-4C5387B648B0}"/>
              </a:ext>
            </a:extLst>
          </p:cNvPr>
          <p:cNvSpPr txBox="1"/>
          <p:nvPr/>
        </p:nvSpPr>
        <p:spPr>
          <a:xfrm>
            <a:off x="2601686" y="2305322"/>
            <a:ext cx="6988629" cy="1384995"/>
          </a:xfrm>
          <a:prstGeom prst="rect">
            <a:avLst/>
          </a:prstGeom>
          <a:noFill/>
        </p:spPr>
        <p:txBody>
          <a:bodyPr wrap="square" rtlCol="0">
            <a:spAutoFit/>
          </a:bodyPr>
          <a:lstStyle/>
          <a:p>
            <a:r>
              <a:rPr lang="nl-NL" sz="1400" dirty="0"/>
              <a:t>Deze PowerPointpresentatie maakt deel uit van een van de thema’s binnen het keuzedeel Palliatieve zorg mbo. </a:t>
            </a:r>
          </a:p>
          <a:p>
            <a:r>
              <a:rPr lang="nl-NL" sz="1400" dirty="0"/>
              <a:t>Per thema zijn meerdere onderwijsmaterialen, docentenhandleidingen, leerdoelen en opdrachten opgenomen. </a:t>
            </a:r>
          </a:p>
          <a:p>
            <a:r>
              <a:rPr lang="nl-NL" sz="1400" dirty="0"/>
              <a:t>Hieronder vindt u de link naar het </a:t>
            </a:r>
            <a:r>
              <a:rPr lang="nl-NL" sz="1400"/>
              <a:t>thema met </a:t>
            </a:r>
            <a:r>
              <a:rPr lang="nl-NL" sz="1400" dirty="0"/>
              <a:t>onderwijsmaterialen, leerdoelen en opdrachten, waartoe deze PowerPointpresentatie behoort.   </a:t>
            </a:r>
          </a:p>
        </p:txBody>
      </p:sp>
      <p:sp>
        <p:nvSpPr>
          <p:cNvPr id="11" name="Rechthoek 10">
            <a:extLst>
              <a:ext uri="{FF2B5EF4-FFF2-40B4-BE49-F238E27FC236}">
                <a16:creationId xmlns:a16="http://schemas.microsoft.com/office/drawing/2014/main" id="{DEC59BFC-97CF-4A88-B165-615DD2B1545A}"/>
              </a:ext>
            </a:extLst>
          </p:cNvPr>
          <p:cNvSpPr/>
          <p:nvPr/>
        </p:nvSpPr>
        <p:spPr>
          <a:xfrm>
            <a:off x="-393185" y="-43844"/>
            <a:ext cx="1374697" cy="164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nl-NL" sz="1200">
              <a:cs typeface="Times New Roman" panose="02020603050405020304" pitchFamily="18" charset="0"/>
            </a:endParaRPr>
          </a:p>
        </p:txBody>
      </p:sp>
      <p:pic>
        <p:nvPicPr>
          <p:cNvPr id="6" name="Afbeelding 5">
            <a:extLst>
              <a:ext uri="{FF2B5EF4-FFF2-40B4-BE49-F238E27FC236}">
                <a16:creationId xmlns:a16="http://schemas.microsoft.com/office/drawing/2014/main" id="{8D878136-9734-419F-BD50-451538951A02}"/>
              </a:ext>
            </a:extLst>
          </p:cNvPr>
          <p:cNvPicPr/>
          <p:nvPr/>
        </p:nvPicPr>
        <p:blipFill>
          <a:blip r:embed="rId3">
            <a:extLst>
              <a:ext uri="{28A0092B-C50C-407E-A947-70E740481C1C}">
                <a14:useLocalDpi xmlns:a14="http://schemas.microsoft.com/office/drawing/2010/main" val="0"/>
              </a:ext>
            </a:extLst>
          </a:blip>
          <a:stretch>
            <a:fillRect/>
          </a:stretch>
        </p:blipFill>
        <p:spPr>
          <a:xfrm>
            <a:off x="322580" y="359993"/>
            <a:ext cx="1069340" cy="749300"/>
          </a:xfrm>
          <a:prstGeom prst="rect">
            <a:avLst/>
          </a:prstGeom>
        </p:spPr>
      </p:pic>
      <p:sp>
        <p:nvSpPr>
          <p:cNvPr id="10" name="Tekstvak 9">
            <a:extLst>
              <a:ext uri="{FF2B5EF4-FFF2-40B4-BE49-F238E27FC236}">
                <a16:creationId xmlns:a16="http://schemas.microsoft.com/office/drawing/2014/main" id="{9DCD5C28-391B-497A-BC1E-F83FEB7E3DBB}"/>
              </a:ext>
            </a:extLst>
          </p:cNvPr>
          <p:cNvSpPr txBox="1"/>
          <p:nvPr/>
        </p:nvSpPr>
        <p:spPr>
          <a:xfrm>
            <a:off x="0" y="6498007"/>
            <a:ext cx="6298058" cy="276999"/>
          </a:xfrm>
          <a:prstGeom prst="rect">
            <a:avLst/>
          </a:prstGeom>
          <a:noFill/>
        </p:spPr>
        <p:txBody>
          <a:bodyPr wrap="square">
            <a:spAutoFit/>
          </a:bodyPr>
          <a:lstStyle/>
          <a:p>
            <a:pPr marR="228600">
              <a:tabLst>
                <a:tab pos="44958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 05-2021 | Creative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Commons</a:t>
            </a:r>
            <a:r>
              <a:rPr lang="nl-NL" sz="1200" dirty="0">
                <a:effectLst/>
                <a:latin typeface="Calibri" panose="020F0502020204030204" pitchFamily="34" charset="0"/>
                <a:ea typeface="Calibri" panose="020F0502020204030204" pitchFamily="34" charset="0"/>
                <a:cs typeface="Times New Roman" panose="02020603050405020304" pitchFamily="18" charset="0"/>
              </a:rPr>
              <a:t>: BY-NC</a:t>
            </a:r>
          </a:p>
        </p:txBody>
      </p:sp>
    </p:spTree>
    <p:extLst>
      <p:ext uri="{BB962C8B-B14F-4D97-AF65-F5344CB8AC3E}">
        <p14:creationId xmlns:p14="http://schemas.microsoft.com/office/powerpoint/2010/main" val="315558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8" y="1836491"/>
            <a:ext cx="7327990" cy="3714455"/>
          </a:xfrm>
        </p:spPr>
        <p:txBody>
          <a:bodyPr/>
          <a:lstStyle/>
          <a:p>
            <a:r>
              <a:rPr lang="nl-NL" sz="2400" dirty="0"/>
              <a:t>Morele dilemma’s komen door de achterdeur. (Je hebt het pas door als ze er opeens zijn…)</a:t>
            </a:r>
          </a:p>
          <a:p>
            <a:endParaRPr lang="nl-NL" sz="2400" dirty="0"/>
          </a:p>
          <a:p>
            <a:r>
              <a:rPr lang="nl-NL" sz="2400" dirty="0"/>
              <a:t>Morele dilemma's doen altijd pijn!</a:t>
            </a:r>
          </a:p>
          <a:p>
            <a:endParaRPr lang="nl-NL" sz="2400" dirty="0"/>
          </a:p>
          <a:p>
            <a:r>
              <a:rPr lang="nl-NL" sz="2400" dirty="0"/>
              <a:t>Morele dilemma’s hebben te maken met je grondhouding; welke bel gaat rinkelen?</a:t>
            </a:r>
          </a:p>
          <a:p>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t>Morele dilemma’s-1</a:t>
            </a:r>
          </a:p>
        </p:txBody>
      </p:sp>
      <p:pic>
        <p:nvPicPr>
          <p:cNvPr id="6" name="Google Shape;164;p13" descr="http://storyventures.files.wordpress.com/2010/11/ethisch-dilemma-copy.jpg?w=600">
            <a:extLst>
              <a:ext uri="{FF2B5EF4-FFF2-40B4-BE49-F238E27FC236}">
                <a16:creationId xmlns:a16="http://schemas.microsoft.com/office/drawing/2014/main" id="{2E00B14C-B61A-494F-BDDA-3AFEB86C20DF}"/>
              </a:ext>
            </a:extLst>
          </p:cNvPr>
          <p:cNvPicPr preferRelativeResize="0"/>
          <p:nvPr/>
        </p:nvPicPr>
        <p:blipFill rotWithShape="1">
          <a:blip r:embed="rId3">
            <a:alphaModFix/>
          </a:blip>
          <a:srcRect/>
          <a:stretch/>
        </p:blipFill>
        <p:spPr>
          <a:xfrm>
            <a:off x="8685032" y="1754164"/>
            <a:ext cx="3347786" cy="3796782"/>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 name="Picture 2">
            <a:extLst>
              <a:ext uri="{FF2B5EF4-FFF2-40B4-BE49-F238E27FC236}">
                <a16:creationId xmlns:a16="http://schemas.microsoft.com/office/drawing/2014/main" id="{81ACFCE4-27E3-4C33-AF1D-D6042663C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47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446884"/>
            <a:ext cx="5574494" cy="4538909"/>
          </a:xfrm>
        </p:spPr>
        <p:txBody>
          <a:bodyPr/>
          <a:lstStyle/>
          <a:p>
            <a:r>
              <a:rPr lang="nl-NL" sz="2400" dirty="0"/>
              <a:t>Je kunt ze niet ontwijken. Je staat op een T-splitsing. Je gaat links of recht. Ook als je geen keuze maakt, maak je een keuze.</a:t>
            </a:r>
          </a:p>
          <a:p>
            <a:r>
              <a:rPr lang="nl-NL" sz="2400" dirty="0"/>
              <a:t>Andere mensen zijn erbij betroken.</a:t>
            </a:r>
          </a:p>
          <a:p>
            <a:r>
              <a:rPr lang="nl-NL" sz="2400" dirty="0"/>
              <a:t>Elke keuze die we maken is van belang voor degenen die erbij betrokken zijn.</a:t>
            </a:r>
          </a:p>
          <a:p>
            <a:r>
              <a:rPr lang="nl-NL" sz="2400" dirty="0"/>
              <a:t>Je kunt niet aan alle belangen voor 100% tegemoet komen. Je kunt niet iedereen die betrokken is compleet tevreden stellen.</a:t>
            </a:r>
          </a:p>
          <a:p>
            <a:r>
              <a:rPr lang="nl-NL" sz="2400" dirty="0"/>
              <a:t>De morele actor is vrij om te kiezen.</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284277"/>
            <a:ext cx="8963151" cy="971301"/>
          </a:xfrm>
        </p:spPr>
        <p:txBody>
          <a:bodyPr/>
          <a:lstStyle/>
          <a:p>
            <a:r>
              <a:rPr lang="nl-NL" sz="4800" dirty="0"/>
              <a:t>Morele dilemma’s-2</a:t>
            </a:r>
          </a:p>
        </p:txBody>
      </p:sp>
      <p:pic>
        <p:nvPicPr>
          <p:cNvPr id="6" name="Google Shape;169;p14">
            <a:extLst>
              <a:ext uri="{FF2B5EF4-FFF2-40B4-BE49-F238E27FC236}">
                <a16:creationId xmlns:a16="http://schemas.microsoft.com/office/drawing/2014/main" id="{99D3AC5C-7FA9-436B-B73A-54B63769AFFB}"/>
              </a:ext>
            </a:extLst>
          </p:cNvPr>
          <p:cNvPicPr preferRelativeResize="0"/>
          <p:nvPr/>
        </p:nvPicPr>
        <p:blipFill rotWithShape="1">
          <a:blip r:embed="rId3">
            <a:alphaModFix/>
          </a:blip>
          <a:srcRect/>
          <a:stretch/>
        </p:blipFill>
        <p:spPr>
          <a:xfrm>
            <a:off x="7248128" y="620689"/>
            <a:ext cx="2683386" cy="2465505"/>
          </a:xfrm>
          <a:prstGeom prst="roundRect">
            <a:avLst>
              <a:gd name="adj" fmla="val 8594"/>
            </a:avLst>
          </a:prstGeom>
          <a:solidFill>
            <a:srgbClr val="ECECEC"/>
          </a:solidFill>
          <a:ln>
            <a:noFill/>
          </a:ln>
          <a:effectLst>
            <a:reflection stA="38000" endPos="28000" dist="5000" dir="5400000" sy="-100000" algn="bl" rotWithShape="0"/>
          </a:effectLst>
        </p:spPr>
      </p:pic>
      <p:sp>
        <p:nvSpPr>
          <p:cNvPr id="8" name="Google Shape;171;p14">
            <a:extLst>
              <a:ext uri="{FF2B5EF4-FFF2-40B4-BE49-F238E27FC236}">
                <a16:creationId xmlns:a16="http://schemas.microsoft.com/office/drawing/2014/main" id="{FBA5724E-0204-4684-A172-8B04BBFE911F}"/>
              </a:ext>
            </a:extLst>
          </p:cNvPr>
          <p:cNvSpPr txBox="1"/>
          <p:nvPr/>
        </p:nvSpPr>
        <p:spPr>
          <a:xfrm>
            <a:off x="7751764" y="3716339"/>
            <a:ext cx="16732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dirty="0">
                <a:solidFill>
                  <a:schemeClr val="dk1"/>
                </a:solidFill>
                <a:latin typeface="Arial"/>
                <a:ea typeface="Arial"/>
                <a:cs typeface="Arial"/>
                <a:sym typeface="Arial"/>
              </a:rPr>
              <a:t>Denkdiscipline</a:t>
            </a:r>
            <a:endParaRPr dirty="0"/>
          </a:p>
        </p:txBody>
      </p:sp>
      <p:sp>
        <p:nvSpPr>
          <p:cNvPr id="9" name="Google Shape;172;p14">
            <a:extLst>
              <a:ext uri="{FF2B5EF4-FFF2-40B4-BE49-F238E27FC236}">
                <a16:creationId xmlns:a16="http://schemas.microsoft.com/office/drawing/2014/main" id="{490E74CD-9CEC-4375-B135-E19193C93372}"/>
              </a:ext>
            </a:extLst>
          </p:cNvPr>
          <p:cNvSpPr txBox="1"/>
          <p:nvPr/>
        </p:nvSpPr>
        <p:spPr>
          <a:xfrm>
            <a:off x="7391400" y="4581526"/>
            <a:ext cx="12890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a:solidFill>
                  <a:schemeClr val="dk1"/>
                </a:solidFill>
                <a:latin typeface="Arial"/>
                <a:ea typeface="Arial"/>
                <a:cs typeface="Arial"/>
                <a:sym typeface="Arial"/>
              </a:rPr>
              <a:t>Helderheid</a:t>
            </a:r>
            <a:endParaRPr/>
          </a:p>
        </p:txBody>
      </p:sp>
      <p:sp>
        <p:nvSpPr>
          <p:cNvPr id="10" name="Google Shape;173;p14">
            <a:extLst>
              <a:ext uri="{FF2B5EF4-FFF2-40B4-BE49-F238E27FC236}">
                <a16:creationId xmlns:a16="http://schemas.microsoft.com/office/drawing/2014/main" id="{8AC54655-B25C-4CE2-9244-42A5B9342E10}"/>
              </a:ext>
            </a:extLst>
          </p:cNvPr>
          <p:cNvSpPr txBox="1"/>
          <p:nvPr/>
        </p:nvSpPr>
        <p:spPr>
          <a:xfrm>
            <a:off x="6816725" y="5445125"/>
            <a:ext cx="218440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800" b="0" i="0" u="none" strike="noStrike" cap="none">
                <a:solidFill>
                  <a:schemeClr val="dk1"/>
                </a:solidFill>
                <a:latin typeface="Arial"/>
                <a:ea typeface="Arial"/>
                <a:cs typeface="Arial"/>
                <a:sym typeface="Arial"/>
              </a:rPr>
              <a:t>Gericht denkproces</a:t>
            </a:r>
            <a:endParaRPr/>
          </a:p>
        </p:txBody>
      </p:sp>
      <p:pic>
        <p:nvPicPr>
          <p:cNvPr id="11" name="Picture 2">
            <a:extLst>
              <a:ext uri="{FF2B5EF4-FFF2-40B4-BE49-F238E27FC236}">
                <a16:creationId xmlns:a16="http://schemas.microsoft.com/office/drawing/2014/main" id="{74708760-596E-446F-A474-5E2AD1917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r>
              <a:rPr lang="nl-NL" u="sng" dirty="0">
                <a:hlinkClick r:id="rId3"/>
              </a:rPr>
              <a:t>https://www.zorgvoorbeter.nl/levensvragen-ouderen/wat-is-ethiek-zorg</a:t>
            </a:r>
            <a:endParaRPr lang="nl-NL"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t>Aan de slag</a:t>
            </a:r>
          </a:p>
        </p:txBody>
      </p:sp>
      <p:pic>
        <p:nvPicPr>
          <p:cNvPr id="6" name="Google Shape;105;p3">
            <a:extLst>
              <a:ext uri="{FF2B5EF4-FFF2-40B4-BE49-F238E27FC236}">
                <a16:creationId xmlns:a16="http://schemas.microsoft.com/office/drawing/2014/main" id="{33817561-A3F6-46A4-BD86-17598F581441}"/>
              </a:ext>
            </a:extLst>
          </p:cNvPr>
          <p:cNvPicPr preferRelativeResize="0"/>
          <p:nvPr/>
        </p:nvPicPr>
        <p:blipFill rotWithShape="1">
          <a:blip r:embed="rId4">
            <a:alphaModFix/>
          </a:blip>
          <a:srcRect/>
          <a:stretch/>
        </p:blipFill>
        <p:spPr>
          <a:xfrm>
            <a:off x="8600303" y="2693772"/>
            <a:ext cx="2413686" cy="3842951"/>
          </a:xfrm>
          <a:prstGeom prst="rect">
            <a:avLst/>
          </a:prstGeom>
          <a:noFill/>
          <a:ln>
            <a:noFill/>
          </a:ln>
        </p:spPr>
      </p:pic>
      <p:pic>
        <p:nvPicPr>
          <p:cNvPr id="7" name="Picture 2">
            <a:extLst>
              <a:ext uri="{FF2B5EF4-FFF2-40B4-BE49-F238E27FC236}">
                <a16:creationId xmlns:a16="http://schemas.microsoft.com/office/drawing/2014/main" id="{1A33FDB8-56BC-46C6-AC49-A47882B39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body" sz="quarter" idx="15"/>
          </p:nvPr>
        </p:nvSpPr>
        <p:spPr>
          <a:xfrm>
            <a:off x="869341" y="865190"/>
            <a:ext cx="10320817" cy="971303"/>
          </a:xfrm>
        </p:spPr>
        <p:txBody>
          <a:bodyPr>
            <a:normAutofit/>
          </a:bodyPr>
          <a:lstStyle/>
          <a:p>
            <a:r>
              <a:rPr lang="nl-NL"/>
              <a:t>CURA: laagdrempelige Ethiekondersteuning</a:t>
            </a:r>
          </a:p>
        </p:txBody>
      </p:sp>
      <p:sp>
        <p:nvSpPr>
          <p:cNvPr id="3" name="Tijdelijke aanduiding voor inhoud 2"/>
          <p:cNvSpPr>
            <a:spLocks noGrp="1"/>
          </p:cNvSpPr>
          <p:nvPr>
            <p:ph type="body" sz="quarter" idx="18"/>
          </p:nvPr>
        </p:nvSpPr>
        <p:spPr>
          <a:xfrm>
            <a:off x="869341" y="1822333"/>
            <a:ext cx="4838700" cy="4294262"/>
          </a:xfrm>
        </p:spPr>
        <p:txBody>
          <a:bodyPr>
            <a:normAutofit fontScale="77500" lnSpcReduction="20000"/>
          </a:bodyPr>
          <a:lstStyle/>
          <a:p>
            <a:pPr lvl="0">
              <a:spcAft>
                <a:spcPts val="600"/>
              </a:spcAft>
            </a:pPr>
            <a:r>
              <a:rPr lang="nl-NL" sz="3400" dirty="0"/>
              <a:t>Als ondersteuning bij een situatie waarbij zorgverleners een morele vraag hebben.</a:t>
            </a:r>
          </a:p>
          <a:p>
            <a:pPr lvl="0">
              <a:spcAft>
                <a:spcPts val="600"/>
              </a:spcAft>
            </a:pPr>
            <a:r>
              <a:rPr lang="nl-NL" sz="3400" dirty="0"/>
              <a:t>Tijdens een lastige situatie of om terug te kijken.</a:t>
            </a:r>
          </a:p>
          <a:p>
            <a:pPr marL="0" lvl="0" indent="0">
              <a:spcAft>
                <a:spcPts val="600"/>
              </a:spcAft>
              <a:buNone/>
            </a:pPr>
            <a:endParaRPr lang="nl-NL" sz="3400" dirty="0"/>
          </a:p>
          <a:p>
            <a:pPr marL="0" lvl="0" indent="0">
              <a:spcAft>
                <a:spcPts val="600"/>
              </a:spcAft>
              <a:buNone/>
            </a:pPr>
            <a:r>
              <a:rPr lang="nl-NL" sz="3400" dirty="0"/>
              <a:t>Bijv. de patiënt wil niet over zijn nadere dood praten met zijn vrouw. </a:t>
            </a:r>
          </a:p>
          <a:p>
            <a:pPr marL="0" lvl="0" indent="0">
              <a:spcAft>
                <a:spcPts val="600"/>
              </a:spcAft>
              <a:buNone/>
            </a:pPr>
            <a:r>
              <a:rPr lang="nl-NL" sz="3400" dirty="0"/>
              <a:t>Hoe ga ik hier goed mee om?</a:t>
            </a:r>
          </a:p>
          <a:p>
            <a:pPr marL="0" indent="0">
              <a:spcAft>
                <a:spcPts val="600"/>
              </a:spcAft>
              <a:buNone/>
            </a:pPr>
            <a:r>
              <a:rPr lang="nl-NL" sz="1300" dirty="0"/>
              <a:t>				</a:t>
            </a:r>
          </a:p>
          <a:p>
            <a:pPr>
              <a:spcAft>
                <a:spcPts val="600"/>
              </a:spcAft>
            </a:pPr>
            <a:endParaRPr lang="nl-NL" sz="1300" dirty="0"/>
          </a:p>
        </p:txBody>
      </p:sp>
      <p:pic>
        <p:nvPicPr>
          <p:cNvPr id="9" name="Afbeelding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29749" y="1514649"/>
            <a:ext cx="6106584" cy="4478161"/>
          </a:xfrm>
          <a:prstGeom prst="rect">
            <a:avLst/>
          </a:prstGeom>
          <a:noFill/>
        </p:spPr>
      </p:pic>
      <p:pic>
        <p:nvPicPr>
          <p:cNvPr id="6" name="Picture 2">
            <a:extLst>
              <a:ext uri="{FF2B5EF4-FFF2-40B4-BE49-F238E27FC236}">
                <a16:creationId xmlns:a16="http://schemas.microsoft.com/office/drawing/2014/main" id="{4485FA32-91BD-E048-B7DB-B45C236FA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9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60439" y="0"/>
            <a:ext cx="4367122" cy="6858000"/>
          </a:xfrm>
          <a:prstGeom prst="rect">
            <a:avLst/>
          </a:prstGeom>
          <a:noFill/>
        </p:spPr>
      </p:pic>
      <p:sp>
        <p:nvSpPr>
          <p:cNvPr id="3" name="Tijdelijke aanduiding voor inhoud 2"/>
          <p:cNvSpPr>
            <a:spLocks noGrp="1"/>
          </p:cNvSpPr>
          <p:nvPr>
            <p:ph type="body" sz="quarter" idx="17"/>
          </p:nvPr>
        </p:nvSpPr>
        <p:spPr>
          <a:xfrm>
            <a:off x="913054" y="1206297"/>
            <a:ext cx="5226660" cy="4466002"/>
          </a:xfrm>
        </p:spPr>
        <p:txBody>
          <a:bodyPr>
            <a:normAutofit fontScale="25000" lnSpcReduction="20000"/>
          </a:bodyPr>
          <a:lstStyle/>
          <a:p>
            <a:pPr>
              <a:lnSpc>
                <a:spcPct val="120000"/>
              </a:lnSpc>
            </a:pPr>
            <a:r>
              <a:rPr lang="nl-NL" sz="9600" kern="1200" dirty="0">
                <a:ea typeface="ヒラギノ角ゴ Pro W3" panose="020B0300000000000000" pitchFamily="34" charset="-128"/>
                <a:cs typeface="+mn-cs"/>
              </a:rPr>
              <a:t>Voor verpleegkundigen &amp; verzorgenden.</a:t>
            </a:r>
          </a:p>
          <a:p>
            <a:pPr>
              <a:lnSpc>
                <a:spcPct val="120000"/>
              </a:lnSpc>
            </a:pPr>
            <a:r>
              <a:rPr lang="nl-NL" sz="9600" kern="1200" dirty="0">
                <a:ea typeface="ヒラギノ角ゴ Pro W3" panose="020B0300000000000000" pitchFamily="34" charset="-128"/>
                <a:cs typeface="+mn-cs"/>
              </a:rPr>
              <a:t>Laagdrempelig in gebruik.</a:t>
            </a:r>
          </a:p>
          <a:p>
            <a:pPr>
              <a:lnSpc>
                <a:spcPct val="120000"/>
              </a:lnSpc>
            </a:pPr>
            <a:endParaRPr lang="nl-NL" sz="9600" kern="1200" dirty="0">
              <a:ea typeface="ヒラギノ角ゴ Pro W3" panose="020B0300000000000000" pitchFamily="34" charset="-128"/>
              <a:cs typeface="+mn-cs"/>
            </a:endParaRPr>
          </a:p>
          <a:p>
            <a:pPr>
              <a:lnSpc>
                <a:spcPct val="120000"/>
              </a:lnSpc>
            </a:pPr>
            <a:r>
              <a:rPr lang="nl-NL" sz="9600" kern="1200" dirty="0">
                <a:ea typeface="ヒラギノ角ゴ Pro W3" panose="020B0300000000000000" pitchFamily="34" charset="-128"/>
                <a:cs typeface="+mn-cs"/>
              </a:rPr>
              <a:t>Omgang </a:t>
            </a:r>
            <a:r>
              <a:rPr lang="nl-NL" sz="9600" b="1" kern="1200" dirty="0">
                <a:ea typeface="ヒラギノ角ゴ Pro W3" panose="020B0300000000000000" pitchFamily="34" charset="-128"/>
                <a:cs typeface="+mn-cs"/>
              </a:rPr>
              <a:t>morele stress</a:t>
            </a:r>
            <a:r>
              <a:rPr lang="nl-NL" sz="9600" kern="1200" dirty="0">
                <a:ea typeface="ヒラギノ角ゴ Pro W3" panose="020B0300000000000000" pitchFamily="34" charset="-128"/>
                <a:cs typeface="+mn-cs"/>
              </a:rPr>
              <a:t>; rol van emoties.</a:t>
            </a:r>
          </a:p>
          <a:p>
            <a:pPr>
              <a:lnSpc>
                <a:spcPct val="120000"/>
              </a:lnSpc>
            </a:pPr>
            <a:endParaRPr lang="nl-NL" sz="9600" kern="1200" dirty="0">
              <a:ea typeface="ヒラギノ角ゴ Pro W3" panose="020B0300000000000000" pitchFamily="34" charset="-128"/>
              <a:cs typeface="+mn-cs"/>
            </a:endParaRPr>
          </a:p>
          <a:p>
            <a:pPr>
              <a:lnSpc>
                <a:spcPct val="120000"/>
              </a:lnSpc>
            </a:pPr>
            <a:r>
              <a:rPr lang="nl-NL" sz="9600" kern="1200" dirty="0">
                <a:ea typeface="ヒラギノ角ゴ Pro W3" panose="020B0300000000000000" pitchFamily="34" charset="-128"/>
                <a:cs typeface="+mn-cs"/>
              </a:rPr>
              <a:t>Versterken van </a:t>
            </a:r>
            <a:r>
              <a:rPr lang="nl-NL" sz="9600" b="1" i="1" kern="1200" dirty="0">
                <a:ea typeface="ヒラギノ角ゴ Pro W3" panose="020B0300000000000000" pitchFamily="34" charset="-128"/>
                <a:cs typeface="+mn-cs"/>
              </a:rPr>
              <a:t>morele veerkracht: </a:t>
            </a:r>
            <a:r>
              <a:rPr lang="nl-NL" sz="9600" kern="1200" dirty="0">
                <a:ea typeface="ヒラギノ角ゴ Pro W3" panose="020B0300000000000000" pitchFamily="34" charset="-128"/>
                <a:cs typeface="+mn-cs"/>
              </a:rPr>
              <a:t>wat</a:t>
            </a:r>
          </a:p>
          <a:p>
            <a:pPr>
              <a:lnSpc>
                <a:spcPct val="120000"/>
              </a:lnSpc>
            </a:pPr>
            <a:r>
              <a:rPr lang="nl-NL" sz="9600" kern="1200" dirty="0">
                <a:ea typeface="ヒラギノ角ゴ Pro W3" panose="020B0300000000000000" pitchFamily="34" charset="-128"/>
                <a:cs typeface="+mn-cs"/>
              </a:rPr>
              <a:t> zijn je drijfveren?</a:t>
            </a:r>
          </a:p>
          <a:p>
            <a:pPr>
              <a:lnSpc>
                <a:spcPct val="120000"/>
              </a:lnSpc>
            </a:pPr>
            <a:endParaRPr lang="nl-NL" sz="9600" kern="1200" dirty="0">
              <a:ea typeface="ヒラギノ角ゴ Pro W3" panose="020B0300000000000000" pitchFamily="34" charset="-128"/>
              <a:cs typeface="+mn-cs"/>
            </a:endParaRPr>
          </a:p>
          <a:p>
            <a:pPr>
              <a:lnSpc>
                <a:spcPct val="120000"/>
              </a:lnSpc>
            </a:pPr>
            <a:r>
              <a:rPr lang="nl-NL" sz="9600" kern="1200" dirty="0">
                <a:ea typeface="ヒラギノ角ゴ Pro W3" panose="020B0300000000000000" pitchFamily="34" charset="-128"/>
                <a:cs typeface="+mn-cs"/>
              </a:rPr>
              <a:t>Trainen </a:t>
            </a:r>
            <a:r>
              <a:rPr lang="nl-NL" sz="9600" b="1" i="1" kern="1200" dirty="0">
                <a:ea typeface="ヒラギノ角ゴ Pro W3" panose="020B0300000000000000" pitchFamily="34" charset="-128"/>
                <a:cs typeface="+mn-cs"/>
              </a:rPr>
              <a:t>morele competenties </a:t>
            </a:r>
            <a:r>
              <a:rPr lang="nl-NL" sz="9600" kern="1200" dirty="0">
                <a:ea typeface="ヒラギノ角ゴ Pro W3" panose="020B0300000000000000" pitchFamily="34" charset="-128"/>
                <a:cs typeface="+mn-cs"/>
              </a:rPr>
              <a:t>((h)erkennen dilemma’s, twijfel verwoorden, eerste oordeel (h)erkennen…)</a:t>
            </a:r>
          </a:p>
          <a:p>
            <a:endParaRPr lang="nl-NL" sz="4800" dirty="0"/>
          </a:p>
          <a:p>
            <a:pPr lvl="0">
              <a:lnSpc>
                <a:spcPct val="115000"/>
              </a:lnSpc>
              <a:spcAft>
                <a:spcPts val="600"/>
              </a:spcAft>
            </a:pPr>
            <a:r>
              <a:rPr lang="nl-NL" sz="1500" kern="1200" dirty="0">
                <a:latin typeface="+mn-lt"/>
                <a:ea typeface="ヒラギノ角ゴ Pro W3" panose="020B0300000000000000" pitchFamily="34" charset="-128"/>
                <a:cs typeface="+mn-cs"/>
              </a:rPr>
              <a:t>	</a:t>
            </a:r>
          </a:p>
          <a:p>
            <a:endParaRPr lang="nl-NL" sz="1500" kern="1200" dirty="0">
              <a:latin typeface="+mn-lt"/>
              <a:ea typeface="ヒラギノ角ゴ Pro W3" panose="020B0300000000000000" pitchFamily="34" charset="-128"/>
              <a:cs typeface="+mn-cs"/>
            </a:endParaRPr>
          </a:p>
        </p:txBody>
      </p:sp>
      <p:sp>
        <p:nvSpPr>
          <p:cNvPr id="2" name="Titel 1"/>
          <p:cNvSpPr>
            <a:spLocks noGrp="1"/>
          </p:cNvSpPr>
          <p:nvPr>
            <p:ph type="body" sz="quarter" idx="19"/>
          </p:nvPr>
        </p:nvSpPr>
        <p:spPr>
          <a:xfrm>
            <a:off x="1005874" y="214400"/>
            <a:ext cx="5226661" cy="971301"/>
          </a:xfrm>
        </p:spPr>
        <p:txBody>
          <a:bodyPr>
            <a:normAutofit/>
          </a:bodyPr>
          <a:lstStyle/>
          <a:p>
            <a:r>
              <a:rPr lang="nl-NL" b="1" kern="1200" dirty="0">
                <a:latin typeface="+mn-lt"/>
                <a:ea typeface="ヒラギノ角ゴ Pro W3" panose="020B0300000000000000" pitchFamily="34" charset="-128"/>
                <a:cs typeface="+mn-cs"/>
              </a:rPr>
              <a:t>CURA: laagdrempelige Ethiekondersteuning</a:t>
            </a:r>
          </a:p>
        </p:txBody>
      </p:sp>
      <p:pic>
        <p:nvPicPr>
          <p:cNvPr id="6" name="Picture 2">
            <a:extLst>
              <a:ext uri="{FF2B5EF4-FFF2-40B4-BE49-F238E27FC236}">
                <a16:creationId xmlns:a16="http://schemas.microsoft.com/office/drawing/2014/main" id="{4FFB0479-1C97-7046-A104-FA2D768F6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6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p:txBody>
          <a:bodyPr>
            <a:normAutofit/>
          </a:bodyPr>
          <a:lstStyle/>
          <a:p>
            <a:pPr>
              <a:lnSpc>
                <a:spcPct val="115000"/>
              </a:lnSpc>
              <a:spcAft>
                <a:spcPts val="600"/>
              </a:spcAft>
            </a:pPr>
            <a:r>
              <a:rPr lang="nl-NL" sz="2000"/>
              <a:t>Speciaal ontwikkeld voor palliatieve zorg, maar breder inzetbaar. </a:t>
            </a:r>
          </a:p>
          <a:p>
            <a:pPr lvl="0">
              <a:lnSpc>
                <a:spcPct val="115000"/>
              </a:lnSpc>
              <a:spcAft>
                <a:spcPts val="600"/>
              </a:spcAft>
            </a:pPr>
            <a:r>
              <a:rPr lang="nl-NL" sz="2000"/>
              <a:t>CURA kan je samen (aanbevolen!) of individueel gebruiken. Houd de groepsgrootte +/- 4 personen. </a:t>
            </a:r>
          </a:p>
          <a:p>
            <a:pPr lvl="0">
              <a:lnSpc>
                <a:spcPct val="115000"/>
              </a:lnSpc>
              <a:spcAft>
                <a:spcPts val="600"/>
              </a:spcAft>
            </a:pPr>
            <a:r>
              <a:rPr lang="nl-NL" sz="2000"/>
              <a:t>Doorlopen van CURA duurt ongeveer 25 minuten.</a:t>
            </a:r>
          </a:p>
          <a:p>
            <a:pPr lvl="0">
              <a:lnSpc>
                <a:spcPct val="115000"/>
              </a:lnSpc>
              <a:spcAft>
                <a:spcPts val="600"/>
              </a:spcAft>
            </a:pPr>
            <a:r>
              <a:rPr lang="nl-NL" sz="2000"/>
              <a:t>Geen uitgebreide training nodig.</a:t>
            </a:r>
          </a:p>
        </p:txBody>
      </p:sp>
      <p:sp>
        <p:nvSpPr>
          <p:cNvPr id="2" name="Titel 1"/>
          <p:cNvSpPr>
            <a:spLocks noGrp="1"/>
          </p:cNvSpPr>
          <p:nvPr>
            <p:ph type="title"/>
          </p:nvPr>
        </p:nvSpPr>
        <p:spPr/>
        <p:txBody>
          <a:bodyPr anchor="t">
            <a:normAutofit/>
          </a:bodyPr>
          <a:lstStyle/>
          <a:p>
            <a:r>
              <a:rPr lang="nl-NL" sz="3100"/>
              <a:t>Gebruik van CURA: praktijk</a:t>
            </a:r>
          </a:p>
        </p:txBody>
      </p:sp>
      <p:pic>
        <p:nvPicPr>
          <p:cNvPr id="6" name="Afbeelding 5"/>
          <p:cNvPicPr>
            <a:picLocks noChangeAspect="1"/>
          </p:cNvPicPr>
          <p:nvPr/>
        </p:nvPicPr>
        <p:blipFill rotWithShape="1">
          <a:blip r:embed="rId2"/>
          <a:srcRect l="12968" r="10225" b="-1"/>
          <a:stretch/>
        </p:blipFill>
        <p:spPr>
          <a:xfrm>
            <a:off x="6096000" y="1540933"/>
            <a:ext cx="6096000" cy="4722440"/>
          </a:xfrm>
          <a:prstGeom prst="rect">
            <a:avLst/>
          </a:prstGeom>
          <a:noFill/>
        </p:spPr>
      </p:pic>
      <p:pic>
        <p:nvPicPr>
          <p:cNvPr id="5" name="Picture 2">
            <a:extLst>
              <a:ext uri="{FF2B5EF4-FFF2-40B4-BE49-F238E27FC236}">
                <a16:creationId xmlns:a16="http://schemas.microsoft.com/office/drawing/2014/main" id="{D3E0BD68-6746-FB4F-89ED-7F02B3EB8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8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575159"/>
            <a:ext cx="10766044" cy="1325563"/>
          </a:xfrm>
        </p:spPr>
        <p:txBody>
          <a:bodyPr/>
          <a:lstStyle/>
          <a:p>
            <a:r>
              <a:rPr lang="nl-NL" altLang="nl-NL" dirty="0">
                <a:solidFill>
                  <a:srgbClr val="003741"/>
                </a:solidFill>
              </a:rPr>
              <a:t>CURA</a:t>
            </a:r>
            <a:endParaRPr lang="nl-NL" dirty="0">
              <a:solidFill>
                <a:srgbClr val="003741"/>
              </a:solidFill>
            </a:endParaRPr>
          </a:p>
        </p:txBody>
      </p:sp>
      <p:sp>
        <p:nvSpPr>
          <p:cNvPr id="3" name="Tijdelijke aanduiding voor inhoud 2"/>
          <p:cNvSpPr>
            <a:spLocks noGrp="1"/>
          </p:cNvSpPr>
          <p:nvPr>
            <p:ph sz="half" idx="2"/>
          </p:nvPr>
        </p:nvSpPr>
        <p:spPr>
          <a:xfrm>
            <a:off x="694944" y="1900722"/>
            <a:ext cx="10744200" cy="4276241"/>
          </a:xfrm>
        </p:spPr>
        <p:txBody>
          <a:bodyPr/>
          <a:lstStyle/>
          <a:p>
            <a:pPr>
              <a:defRPr/>
            </a:pPr>
            <a:r>
              <a:rPr lang="nl-NL" dirty="0"/>
              <a:t>Betekent ‘bezorgd zijn’ en ‘zorg verlenen’</a:t>
            </a:r>
          </a:p>
          <a:p>
            <a:pPr>
              <a:defRPr/>
            </a:pPr>
            <a:endParaRPr lang="nl-NL" dirty="0"/>
          </a:p>
          <a:p>
            <a:pPr>
              <a:defRPr/>
            </a:pPr>
            <a:r>
              <a:rPr lang="nl-NL" dirty="0"/>
              <a:t>Bestaat uit vier stappen:</a:t>
            </a:r>
          </a:p>
          <a:p>
            <a:pPr>
              <a:defRPr/>
            </a:pPr>
            <a:endParaRPr lang="nl-NL" dirty="0"/>
          </a:p>
          <a:p>
            <a:endParaRPr lang="nl-NL"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744" y="1695935"/>
            <a:ext cx="5101256" cy="3799915"/>
          </a:xfrm>
          <a:prstGeom prst="rect">
            <a:avLst/>
          </a:prstGeom>
        </p:spPr>
      </p:pic>
      <p:pic>
        <p:nvPicPr>
          <p:cNvPr id="7" name="Tijdelijke aanduiding voor inhoud 4"/>
          <p:cNvPicPr>
            <a:picLocks noChangeAspect="1"/>
          </p:cNvPicPr>
          <p:nvPr/>
        </p:nvPicPr>
        <p:blipFill rotWithShape="1">
          <a:blip r:embed="rId3"/>
          <a:srcRect t="17160"/>
          <a:stretch/>
        </p:blipFill>
        <p:spPr>
          <a:xfrm>
            <a:off x="950827" y="3376818"/>
            <a:ext cx="3079477" cy="2800145"/>
          </a:xfrm>
          <a:prstGeom prst="rect">
            <a:avLst/>
          </a:prstGeom>
        </p:spPr>
      </p:pic>
      <p:pic>
        <p:nvPicPr>
          <p:cNvPr id="6" name="Picture 2">
            <a:extLst>
              <a:ext uri="{FF2B5EF4-FFF2-40B4-BE49-F238E27FC236}">
                <a16:creationId xmlns:a16="http://schemas.microsoft.com/office/drawing/2014/main" id="{A2F905DC-906F-584A-AC50-32444ED77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11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schirmfoto 2021-03-15 um 16.43.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68" y="135751"/>
            <a:ext cx="11257005" cy="620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3F18DD1-49FA-544A-A715-2D6ADB58D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64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schirmfoto 2021-03-15 um 16.43.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1" y="0"/>
            <a:ext cx="10030796" cy="613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9F091A1-39EE-4A4D-9A33-DCF7D5F81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6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642892"/>
            <a:ext cx="10766044" cy="1325563"/>
          </a:xfrm>
        </p:spPr>
        <p:txBody>
          <a:bodyPr/>
          <a:lstStyle/>
          <a:p>
            <a:r>
              <a:rPr lang="de-DE" dirty="0" err="1"/>
              <a:t>Concentreren</a:t>
            </a:r>
            <a:endParaRPr lang="nl-NL" dirty="0"/>
          </a:p>
        </p:txBody>
      </p:sp>
      <p:sp>
        <p:nvSpPr>
          <p:cNvPr id="3" name="Tijdelijke aanduiding voor inhoud 2"/>
          <p:cNvSpPr>
            <a:spLocks noGrp="1"/>
          </p:cNvSpPr>
          <p:nvPr>
            <p:ph sz="half" idx="2"/>
          </p:nvPr>
        </p:nvSpPr>
        <p:spPr>
          <a:xfrm>
            <a:off x="694944" y="1968455"/>
            <a:ext cx="10744200" cy="4208508"/>
          </a:xfrm>
        </p:spPr>
        <p:txBody>
          <a:bodyPr/>
          <a:lstStyle/>
          <a:p>
            <a:pPr marL="0" indent="0">
              <a:buNone/>
            </a:pPr>
            <a:r>
              <a:rPr lang="nl-NL" sz="2200" i="1" dirty="0"/>
              <a:t>Doel: </a:t>
            </a:r>
            <a:r>
              <a:rPr lang="nl-NL" sz="2200" dirty="0"/>
              <a:t>Tot jezelf komen en je focussen op de situatie die je als lastig of problematisch ervaart, en waarbij je twijfelt of er goede palliatieve zorg wordt gegeven (door jezelf of anderen).</a:t>
            </a:r>
          </a:p>
          <a:p>
            <a:pPr marL="0" lvl="0" indent="0">
              <a:buNone/>
            </a:pPr>
            <a:endParaRPr lang="de-DE" sz="2200" dirty="0"/>
          </a:p>
          <a:p>
            <a:pPr marL="0" lvl="0" indent="0">
              <a:buNone/>
            </a:pPr>
            <a:endParaRPr lang="nl-NL" sz="2200" dirty="0"/>
          </a:p>
          <a:p>
            <a:pPr lvl="0"/>
            <a:r>
              <a:rPr lang="nl-NL" sz="2200" dirty="0"/>
              <a:t>Neem een moment om stil te staan bij de situatie. Beschrijf deze kort.</a:t>
            </a:r>
          </a:p>
          <a:p>
            <a:pPr lvl="0"/>
            <a:endParaRPr lang="nl-NL" sz="2200" dirty="0"/>
          </a:p>
          <a:p>
            <a:pPr lvl="0"/>
            <a:r>
              <a:rPr lang="nl-NL" sz="2200" dirty="0"/>
              <a:t>Waar twijfel je aan als het gaat om goede (palliatieve) zorg?</a:t>
            </a:r>
          </a:p>
          <a:p>
            <a:endParaRPr lang="nl-NL" sz="2200" dirty="0"/>
          </a:p>
        </p:txBody>
      </p:sp>
      <p:pic>
        <p:nvPicPr>
          <p:cNvPr id="7" name="Afbeelding 6"/>
          <p:cNvPicPr>
            <a:picLocks noChangeAspect="1"/>
          </p:cNvPicPr>
          <p:nvPr/>
        </p:nvPicPr>
        <p:blipFill>
          <a:blip r:embed="rId3"/>
          <a:stretch>
            <a:fillRect/>
          </a:stretch>
        </p:blipFill>
        <p:spPr>
          <a:xfrm>
            <a:off x="9922041" y="4757980"/>
            <a:ext cx="1418983" cy="1418983"/>
          </a:xfrm>
          <a:prstGeom prst="rect">
            <a:avLst/>
          </a:prstGeom>
        </p:spPr>
      </p:pic>
      <p:pic>
        <p:nvPicPr>
          <p:cNvPr id="5" name="Picture 2">
            <a:extLst>
              <a:ext uri="{FF2B5EF4-FFF2-40B4-BE49-F238E27FC236}">
                <a16:creationId xmlns:a16="http://schemas.microsoft.com/office/drawing/2014/main" id="{781E829A-FEA1-AD45-BFE8-8BED08D2E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9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86EAF1E-89E8-4668-BB56-ED89C4F52D58}"/>
              </a:ext>
            </a:extLst>
          </p:cNvPr>
          <p:cNvSpPr>
            <a:spLocks noGrp="1"/>
          </p:cNvSpPr>
          <p:nvPr>
            <p:ph type="body" sz="quarter" idx="16"/>
          </p:nvPr>
        </p:nvSpPr>
        <p:spPr/>
        <p:txBody>
          <a:bodyPr/>
          <a:lstStyle/>
          <a:p>
            <a:r>
              <a:rPr lang="nl-NL" sz="4800"/>
              <a:t>Thema 8: Ethiek</a:t>
            </a:r>
            <a:endParaRPr lang="nl-NL" sz="4800" dirty="0"/>
          </a:p>
        </p:txBody>
      </p:sp>
      <p:pic>
        <p:nvPicPr>
          <p:cNvPr id="5" name="Google Shape;98;p2" descr="http://www.mijnvakbond.nl/Image/Beelden%20Mijnvakbond/Zorg/Zorgethiek/zorgethiek412x202.jpg?hid=img;w=412;ar=1;rm=2">
            <a:extLst>
              <a:ext uri="{FF2B5EF4-FFF2-40B4-BE49-F238E27FC236}">
                <a16:creationId xmlns:a16="http://schemas.microsoft.com/office/drawing/2014/main" id="{FEE695BB-39C1-49AE-85F1-AEE23E9CAE7F}"/>
              </a:ext>
            </a:extLst>
          </p:cNvPr>
          <p:cNvPicPr preferRelativeResize="0"/>
          <p:nvPr/>
        </p:nvPicPr>
        <p:blipFill rotWithShape="1">
          <a:blip r:embed="rId2">
            <a:alphaModFix/>
          </a:blip>
          <a:srcRect/>
          <a:stretch/>
        </p:blipFill>
        <p:spPr>
          <a:xfrm>
            <a:off x="4994275" y="3275858"/>
            <a:ext cx="7197725" cy="3527425"/>
          </a:xfrm>
          <a:prstGeom prst="rect">
            <a:avLst/>
          </a:prstGeom>
          <a:noFill/>
          <a:ln>
            <a:noFill/>
          </a:ln>
        </p:spPr>
      </p:pic>
      <p:pic>
        <p:nvPicPr>
          <p:cNvPr id="6" name="Picture 2">
            <a:extLst>
              <a:ext uri="{FF2B5EF4-FFF2-40B4-BE49-F238E27FC236}">
                <a16:creationId xmlns:a16="http://schemas.microsoft.com/office/drawing/2014/main" id="{1025C747-804E-4317-86F8-340DAF79B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01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659826"/>
            <a:ext cx="10766044" cy="1325563"/>
          </a:xfrm>
        </p:spPr>
        <p:txBody>
          <a:bodyPr/>
          <a:lstStyle/>
          <a:p>
            <a:r>
              <a:rPr lang="de-DE" dirty="0" err="1"/>
              <a:t>Uitstellen</a:t>
            </a:r>
            <a:endParaRPr lang="nl-NL" dirty="0"/>
          </a:p>
        </p:txBody>
      </p:sp>
      <p:sp>
        <p:nvSpPr>
          <p:cNvPr id="3" name="Tijdelijke aanduiding voor inhoud 2"/>
          <p:cNvSpPr>
            <a:spLocks noGrp="1"/>
          </p:cNvSpPr>
          <p:nvPr>
            <p:ph sz="half" idx="2"/>
          </p:nvPr>
        </p:nvSpPr>
        <p:spPr>
          <a:xfrm>
            <a:off x="694944" y="1816144"/>
            <a:ext cx="10744200" cy="4382030"/>
          </a:xfrm>
        </p:spPr>
        <p:txBody>
          <a:bodyPr/>
          <a:lstStyle/>
          <a:p>
            <a:pPr marL="0" indent="0">
              <a:buNone/>
            </a:pPr>
            <a:r>
              <a:rPr lang="nl-NL" sz="2200" i="1" dirty="0"/>
              <a:t>Doel: </a:t>
            </a:r>
            <a:r>
              <a:rPr lang="nl-NL" sz="2200" dirty="0"/>
              <a:t>In deze tweede stap wordt om het uitstellen (‘parkeren’) van je eerste oordeel, reactie en emoties gevraagd, nadat je je hiervan bewust bent geworden en deze hebt erkend.</a:t>
            </a:r>
          </a:p>
          <a:p>
            <a:pPr marL="0" lvl="0" indent="0">
              <a:buNone/>
            </a:pPr>
            <a:endParaRPr lang="nl-NL" sz="2200" dirty="0"/>
          </a:p>
          <a:p>
            <a:pPr lvl="0"/>
            <a:r>
              <a:rPr lang="nl-NL" sz="2200" dirty="0"/>
              <a:t>Stel vast wat je eerste reactie op de situatie en betrokkenen (eerste oordelen en emoties).</a:t>
            </a:r>
          </a:p>
          <a:p>
            <a:r>
              <a:rPr lang="nl-NL" sz="2200" dirty="0"/>
              <a:t>Erken</a:t>
            </a:r>
            <a:r>
              <a:rPr lang="de-DE" sz="2200" dirty="0"/>
              <a:t> en </a:t>
            </a:r>
            <a:r>
              <a:rPr lang="nl-NL" dirty="0"/>
              <a:t>‘parkeer’ deze </a:t>
            </a:r>
            <a:r>
              <a:rPr lang="de-DE" sz="2200" dirty="0" err="1"/>
              <a:t>even</a:t>
            </a:r>
            <a:r>
              <a:rPr lang="de-DE" sz="2200" dirty="0"/>
              <a:t>, </a:t>
            </a:r>
            <a:r>
              <a:rPr lang="de-DE" sz="2200" dirty="0" err="1"/>
              <a:t>zodat</a:t>
            </a:r>
            <a:r>
              <a:rPr lang="de-DE" sz="2200" dirty="0"/>
              <a:t> je de </a:t>
            </a:r>
            <a:r>
              <a:rPr lang="de-DE" sz="2200" dirty="0" err="1"/>
              <a:t>situatie</a:t>
            </a:r>
            <a:r>
              <a:rPr lang="de-DE" sz="2200" dirty="0"/>
              <a:t> </a:t>
            </a:r>
            <a:r>
              <a:rPr lang="de-DE" sz="2200" dirty="0" err="1"/>
              <a:t>met</a:t>
            </a:r>
            <a:r>
              <a:rPr lang="de-DE" sz="2200" dirty="0"/>
              <a:t> </a:t>
            </a:r>
            <a:r>
              <a:rPr lang="de-DE" sz="2200" dirty="0" err="1"/>
              <a:t>een</a:t>
            </a:r>
            <a:r>
              <a:rPr lang="de-DE" sz="2200" dirty="0"/>
              <a:t> open </a:t>
            </a:r>
            <a:r>
              <a:rPr lang="de-DE" sz="2200" dirty="0" err="1"/>
              <a:t>blik</a:t>
            </a:r>
            <a:r>
              <a:rPr lang="de-DE" sz="2200" dirty="0"/>
              <a:t> </a:t>
            </a:r>
            <a:r>
              <a:rPr lang="de-DE" sz="2200" dirty="0" err="1"/>
              <a:t>tegemoet</a:t>
            </a:r>
            <a:r>
              <a:rPr lang="de-DE" sz="2200" dirty="0"/>
              <a:t> </a:t>
            </a:r>
            <a:r>
              <a:rPr lang="de-DE" sz="2200" dirty="0" err="1"/>
              <a:t>kunt</a:t>
            </a:r>
            <a:r>
              <a:rPr lang="de-DE" sz="2200" dirty="0"/>
              <a:t> </a:t>
            </a:r>
            <a:r>
              <a:rPr lang="de-DE" sz="2200" dirty="0" err="1"/>
              <a:t>treden</a:t>
            </a:r>
            <a:r>
              <a:rPr lang="de-DE" sz="2200" dirty="0"/>
              <a:t>.</a:t>
            </a:r>
          </a:p>
          <a:p>
            <a:pPr marL="0" indent="0">
              <a:buNone/>
            </a:pPr>
            <a:endParaRPr lang="de-DE" sz="2200" dirty="0"/>
          </a:p>
          <a:p>
            <a:pPr marL="0" indent="0">
              <a:buNone/>
            </a:pPr>
            <a:endParaRPr lang="de-DE" sz="2200" dirty="0"/>
          </a:p>
          <a:p>
            <a:pPr marL="0" indent="0">
              <a:buNone/>
            </a:pPr>
            <a:endParaRPr lang="nl-NL" sz="2200" dirty="0"/>
          </a:p>
        </p:txBody>
      </p:sp>
      <p:pic>
        <p:nvPicPr>
          <p:cNvPr id="4" name="Afbeelding 3"/>
          <p:cNvPicPr>
            <a:picLocks noChangeAspect="1"/>
          </p:cNvPicPr>
          <p:nvPr/>
        </p:nvPicPr>
        <p:blipFill>
          <a:blip r:embed="rId3"/>
          <a:stretch>
            <a:fillRect/>
          </a:stretch>
        </p:blipFill>
        <p:spPr>
          <a:xfrm>
            <a:off x="10446642" y="5102658"/>
            <a:ext cx="1484505" cy="1494469"/>
          </a:xfrm>
          <a:prstGeom prst="rect">
            <a:avLst/>
          </a:prstGeom>
        </p:spPr>
      </p:pic>
      <p:pic>
        <p:nvPicPr>
          <p:cNvPr id="5" name="Picture 2">
            <a:extLst>
              <a:ext uri="{FF2B5EF4-FFF2-40B4-BE49-F238E27FC236}">
                <a16:creationId xmlns:a16="http://schemas.microsoft.com/office/drawing/2014/main" id="{FDCAD0A0-252B-954F-A7DE-4B88F98C6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7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944" y="333904"/>
            <a:ext cx="10766044" cy="1325563"/>
          </a:xfrm>
        </p:spPr>
        <p:txBody>
          <a:bodyPr/>
          <a:lstStyle/>
          <a:p>
            <a:r>
              <a:rPr lang="de-DE" dirty="0" err="1"/>
              <a:t>Reflecteren</a:t>
            </a:r>
            <a:endParaRPr lang="nl-NL" dirty="0"/>
          </a:p>
        </p:txBody>
      </p:sp>
      <p:sp>
        <p:nvSpPr>
          <p:cNvPr id="3" name="Tijdelijke aanduiding voor inhoud 2"/>
          <p:cNvSpPr>
            <a:spLocks noGrp="1"/>
          </p:cNvSpPr>
          <p:nvPr>
            <p:ph sz="half" idx="2"/>
          </p:nvPr>
        </p:nvSpPr>
        <p:spPr>
          <a:xfrm>
            <a:off x="694944" y="1503336"/>
            <a:ext cx="10989056" cy="4673627"/>
          </a:xfrm>
        </p:spPr>
        <p:txBody>
          <a:bodyPr/>
          <a:lstStyle/>
          <a:p>
            <a:r>
              <a:rPr lang="nl-NL" sz="2200" i="1" dirty="0"/>
              <a:t>Doel: </a:t>
            </a:r>
            <a:r>
              <a:rPr lang="nl-NL" sz="2200" dirty="0"/>
              <a:t>In deze stap gaat het erom je blik op de situatie te verruimen. Allereerst door je te verplaatsen in de betrokkenen en te bedenken wat voor hen belangrijk is</a:t>
            </a:r>
            <a:endParaRPr lang="nl-NL" sz="2200" b="1" dirty="0"/>
          </a:p>
          <a:p>
            <a:pPr marL="0" lvl="0" indent="0">
              <a:buNone/>
            </a:pPr>
            <a:endParaRPr lang="de-DE" sz="2200" dirty="0"/>
          </a:p>
          <a:p>
            <a:pPr lvl="0"/>
            <a:r>
              <a:rPr lang="nl-NL" sz="2200" dirty="0"/>
              <a:t>Wat is belangrijk in deze situatie?</a:t>
            </a:r>
          </a:p>
          <a:p>
            <a:pPr marL="0" lvl="0" indent="0">
              <a:buNone/>
            </a:pPr>
            <a:r>
              <a:rPr lang="de-DE" sz="2200" dirty="0">
                <a:solidFill>
                  <a:srgbClr val="E89E00"/>
                </a:solidFill>
              </a:rPr>
              <a:t>	</a:t>
            </a:r>
            <a:r>
              <a:rPr lang="de-DE" sz="2200" dirty="0" err="1">
                <a:solidFill>
                  <a:srgbClr val="E89E00"/>
                </a:solidFill>
              </a:rPr>
              <a:t>Voor</a:t>
            </a:r>
            <a:r>
              <a:rPr lang="de-DE" sz="2200" dirty="0">
                <a:solidFill>
                  <a:srgbClr val="E89E00"/>
                </a:solidFill>
              </a:rPr>
              <a:t> de </a:t>
            </a:r>
            <a:r>
              <a:rPr lang="de-DE" sz="2200" dirty="0" err="1">
                <a:solidFill>
                  <a:srgbClr val="E89E00"/>
                </a:solidFill>
              </a:rPr>
              <a:t>patient</a:t>
            </a:r>
            <a:r>
              <a:rPr lang="de-DE" sz="2200" dirty="0">
                <a:solidFill>
                  <a:srgbClr val="E89E00"/>
                </a:solidFill>
              </a:rPr>
              <a:t>, </a:t>
            </a:r>
          </a:p>
          <a:p>
            <a:pPr marL="0" lvl="0" indent="0">
              <a:buNone/>
            </a:pPr>
            <a:r>
              <a:rPr lang="de-DE" sz="2200" dirty="0">
                <a:solidFill>
                  <a:srgbClr val="E89E00"/>
                </a:solidFill>
              </a:rPr>
              <a:t>	</a:t>
            </a:r>
            <a:r>
              <a:rPr lang="de-DE" sz="2200" dirty="0" err="1">
                <a:solidFill>
                  <a:srgbClr val="E89E00"/>
                </a:solidFill>
              </a:rPr>
              <a:t>voor</a:t>
            </a:r>
            <a:r>
              <a:rPr lang="de-DE" sz="2200" dirty="0">
                <a:solidFill>
                  <a:srgbClr val="E89E00"/>
                </a:solidFill>
              </a:rPr>
              <a:t> </a:t>
            </a:r>
            <a:r>
              <a:rPr lang="de-DE" sz="2200" dirty="0" err="1">
                <a:solidFill>
                  <a:srgbClr val="E89E00"/>
                </a:solidFill>
              </a:rPr>
              <a:t>betrokkenen</a:t>
            </a:r>
            <a:r>
              <a:rPr lang="de-DE" sz="2200" dirty="0">
                <a:solidFill>
                  <a:srgbClr val="E89E00"/>
                </a:solidFill>
              </a:rPr>
              <a:t> </a:t>
            </a:r>
            <a:r>
              <a:rPr lang="de-DE" sz="2200" dirty="0"/>
              <a:t>(</a:t>
            </a:r>
            <a:r>
              <a:rPr lang="de-DE" sz="2200" dirty="0" err="1"/>
              <a:t>zoals</a:t>
            </a:r>
            <a:r>
              <a:rPr lang="de-DE" sz="2200" dirty="0"/>
              <a:t> </a:t>
            </a:r>
            <a:r>
              <a:rPr lang="de-DE" sz="2200" dirty="0" err="1"/>
              <a:t>familie</a:t>
            </a:r>
            <a:r>
              <a:rPr lang="de-DE" sz="2200" dirty="0"/>
              <a:t>, </a:t>
            </a:r>
            <a:r>
              <a:rPr lang="de-DE" sz="2200" dirty="0" err="1"/>
              <a:t>collega‘s</a:t>
            </a:r>
            <a:r>
              <a:rPr lang="de-DE" sz="2200" dirty="0"/>
              <a:t>, </a:t>
            </a:r>
            <a:r>
              <a:rPr lang="de-DE" sz="2200" dirty="0" err="1"/>
              <a:t>artsen</a:t>
            </a:r>
            <a:r>
              <a:rPr lang="de-DE" sz="2200" dirty="0"/>
              <a:t>)</a:t>
            </a:r>
            <a:r>
              <a:rPr lang="de-DE" sz="2200" dirty="0">
                <a:solidFill>
                  <a:srgbClr val="E89E00"/>
                </a:solidFill>
              </a:rPr>
              <a:t>, </a:t>
            </a:r>
          </a:p>
          <a:p>
            <a:pPr marL="0" lvl="0" indent="0">
              <a:buNone/>
            </a:pPr>
            <a:r>
              <a:rPr lang="de-DE" sz="2200" dirty="0">
                <a:solidFill>
                  <a:srgbClr val="E89E00"/>
                </a:solidFill>
              </a:rPr>
              <a:t>	</a:t>
            </a:r>
            <a:r>
              <a:rPr lang="de-DE" sz="2200" dirty="0" err="1">
                <a:solidFill>
                  <a:srgbClr val="E89E00"/>
                </a:solidFill>
              </a:rPr>
              <a:t>voor</a:t>
            </a:r>
            <a:r>
              <a:rPr lang="de-DE" sz="2200" dirty="0">
                <a:solidFill>
                  <a:srgbClr val="E89E00"/>
                </a:solidFill>
              </a:rPr>
              <a:t> </a:t>
            </a:r>
            <a:r>
              <a:rPr lang="de-DE" sz="2200" dirty="0" err="1">
                <a:solidFill>
                  <a:srgbClr val="E89E00"/>
                </a:solidFill>
              </a:rPr>
              <a:t>jou</a:t>
            </a:r>
            <a:endParaRPr lang="de-DE" sz="2200" dirty="0">
              <a:solidFill>
                <a:srgbClr val="E89E00"/>
              </a:solidFill>
            </a:endParaRPr>
          </a:p>
          <a:p>
            <a:pPr marL="0" lvl="0" indent="0">
              <a:buNone/>
            </a:pPr>
            <a:endParaRPr lang="nl-NL" sz="2200" dirty="0">
              <a:solidFill>
                <a:srgbClr val="E89E00"/>
              </a:solidFill>
            </a:endParaRPr>
          </a:p>
          <a:p>
            <a:pPr lvl="0"/>
            <a:r>
              <a:rPr lang="nl-NL" sz="2200" dirty="0"/>
              <a:t>Wat zeggen protocollen en richtlijnen?</a:t>
            </a:r>
          </a:p>
          <a:p>
            <a:pPr lvl="0"/>
            <a:r>
              <a:rPr lang="nl-NL" sz="2200" dirty="0"/>
              <a:t>Wat weet je nog niet of nog niet zeker? </a:t>
            </a:r>
            <a:endParaRPr lang="nl-NL" sz="2200" b="1" dirty="0"/>
          </a:p>
        </p:txBody>
      </p:sp>
      <p:pic>
        <p:nvPicPr>
          <p:cNvPr id="4" name="Afbeelding 3"/>
          <p:cNvPicPr>
            <a:picLocks noChangeAspect="1"/>
          </p:cNvPicPr>
          <p:nvPr/>
        </p:nvPicPr>
        <p:blipFill>
          <a:blip r:embed="rId3"/>
          <a:stretch>
            <a:fillRect/>
          </a:stretch>
        </p:blipFill>
        <p:spPr>
          <a:xfrm>
            <a:off x="10543846" y="5222417"/>
            <a:ext cx="1420534" cy="1374710"/>
          </a:xfrm>
          <a:prstGeom prst="rect">
            <a:avLst/>
          </a:prstGeom>
        </p:spPr>
      </p:pic>
      <p:pic>
        <p:nvPicPr>
          <p:cNvPr id="5" name="Picture 2">
            <a:extLst>
              <a:ext uri="{FF2B5EF4-FFF2-40B4-BE49-F238E27FC236}">
                <a16:creationId xmlns:a16="http://schemas.microsoft.com/office/drawing/2014/main" id="{5C1B4CC5-7B0D-CA42-86A5-EEE499085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92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625958"/>
            <a:ext cx="10766044" cy="1325563"/>
          </a:xfrm>
        </p:spPr>
        <p:txBody>
          <a:bodyPr/>
          <a:lstStyle/>
          <a:p>
            <a:r>
              <a:rPr lang="de-DE" dirty="0" err="1"/>
              <a:t>Actie</a:t>
            </a:r>
            <a:r>
              <a:rPr lang="de-DE" dirty="0"/>
              <a:t> </a:t>
            </a:r>
            <a:r>
              <a:rPr lang="de-DE" dirty="0" err="1"/>
              <a:t>ondernemen</a:t>
            </a:r>
            <a:endParaRPr lang="nl-NL" dirty="0"/>
          </a:p>
        </p:txBody>
      </p:sp>
      <p:sp>
        <p:nvSpPr>
          <p:cNvPr id="3" name="Tijdelijke aanduiding voor inhoud 2"/>
          <p:cNvSpPr>
            <a:spLocks noGrp="1"/>
          </p:cNvSpPr>
          <p:nvPr>
            <p:ph sz="half" idx="2"/>
          </p:nvPr>
        </p:nvSpPr>
        <p:spPr>
          <a:xfrm>
            <a:off x="694944" y="1811867"/>
            <a:ext cx="10744200" cy="4365096"/>
          </a:xfrm>
        </p:spPr>
        <p:txBody>
          <a:bodyPr/>
          <a:lstStyle/>
          <a:p>
            <a:pPr marL="0" lvl="0" indent="0">
              <a:buNone/>
            </a:pPr>
            <a:r>
              <a:rPr lang="nl-NL" sz="2200" i="1" dirty="0"/>
              <a:t>Doel: </a:t>
            </a:r>
            <a:r>
              <a:rPr lang="nl-NL" sz="2200" dirty="0"/>
              <a:t>CURA is gericht op actie ondernemen: het samen met collega’s, andere disciplines, patiënten en familie werken aan goede zorg, en hierop invloed uitoefenen.</a:t>
            </a:r>
          </a:p>
          <a:p>
            <a:pPr marL="0" lvl="0" indent="0">
              <a:buNone/>
            </a:pPr>
            <a:endParaRPr lang="nl-NL" sz="2200" dirty="0"/>
          </a:p>
          <a:p>
            <a:pPr lvl="0"/>
            <a:r>
              <a:rPr lang="nl-NL" sz="2200" dirty="0"/>
              <a:t>Wat vind je het </a:t>
            </a:r>
            <a:r>
              <a:rPr lang="nl-NL" sz="2200" i="1" dirty="0"/>
              <a:t>meest </a:t>
            </a:r>
            <a:r>
              <a:rPr lang="nl-NL" sz="2200" dirty="0"/>
              <a:t>belangrijk in deze situatie?</a:t>
            </a:r>
          </a:p>
          <a:p>
            <a:pPr lvl="0"/>
            <a:r>
              <a:rPr lang="de-DE" sz="2200" dirty="0"/>
              <a:t>Wat </a:t>
            </a:r>
            <a:r>
              <a:rPr lang="de-DE" sz="2200" dirty="0" err="1"/>
              <a:t>ga</a:t>
            </a:r>
            <a:r>
              <a:rPr lang="de-DE" sz="2200" dirty="0"/>
              <a:t> je </a:t>
            </a:r>
            <a:r>
              <a:rPr lang="de-DE" sz="2200" dirty="0" err="1"/>
              <a:t>op</a:t>
            </a:r>
            <a:r>
              <a:rPr lang="de-DE" sz="2200" dirty="0"/>
              <a:t> </a:t>
            </a:r>
            <a:r>
              <a:rPr lang="de-DE" sz="2200" dirty="0" err="1"/>
              <a:t>basis</a:t>
            </a:r>
            <a:r>
              <a:rPr lang="de-DE" sz="2200" dirty="0"/>
              <a:t> </a:t>
            </a:r>
            <a:r>
              <a:rPr lang="de-DE" sz="2200" dirty="0" err="1"/>
              <a:t>hiervan</a:t>
            </a:r>
            <a:r>
              <a:rPr lang="de-DE" sz="2200" dirty="0"/>
              <a:t> </a:t>
            </a:r>
            <a:r>
              <a:rPr lang="de-DE" sz="2200" dirty="0" err="1"/>
              <a:t>doen</a:t>
            </a:r>
            <a:r>
              <a:rPr lang="de-DE" sz="2200" dirty="0"/>
              <a:t>? Hoe </a:t>
            </a:r>
            <a:r>
              <a:rPr lang="de-DE" sz="2200" dirty="0" err="1"/>
              <a:t>past</a:t>
            </a:r>
            <a:r>
              <a:rPr lang="de-DE" sz="2200" dirty="0"/>
              <a:t> </a:t>
            </a:r>
            <a:r>
              <a:rPr lang="de-DE" sz="2200" dirty="0" err="1"/>
              <a:t>dit</a:t>
            </a:r>
            <a:r>
              <a:rPr lang="de-DE" sz="2200" dirty="0"/>
              <a:t> </a:t>
            </a:r>
            <a:r>
              <a:rPr lang="de-DE" sz="2200" dirty="0" err="1"/>
              <a:t>bij</a:t>
            </a:r>
            <a:r>
              <a:rPr lang="de-DE" sz="2200" dirty="0"/>
              <a:t> </a:t>
            </a:r>
            <a:r>
              <a:rPr lang="de-DE" sz="2200" dirty="0" err="1"/>
              <a:t>waar</a:t>
            </a:r>
            <a:r>
              <a:rPr lang="de-DE" sz="2200" dirty="0"/>
              <a:t> je </a:t>
            </a:r>
            <a:r>
              <a:rPr lang="de-DE" sz="2200" dirty="0" err="1"/>
              <a:t>voor</a:t>
            </a:r>
            <a:r>
              <a:rPr lang="de-DE" sz="2200" dirty="0"/>
              <a:t> </a:t>
            </a:r>
            <a:r>
              <a:rPr lang="de-DE" sz="2200" dirty="0" err="1"/>
              <a:t>gaat</a:t>
            </a:r>
            <a:r>
              <a:rPr lang="de-DE" sz="2200" dirty="0"/>
              <a:t> in je werk? </a:t>
            </a:r>
            <a:endParaRPr lang="de-DE" sz="2200" b="1" dirty="0"/>
          </a:p>
          <a:p>
            <a:pPr lvl="0"/>
            <a:r>
              <a:rPr lang="de-DE" sz="2200" dirty="0"/>
              <a:t>Ben je tot </a:t>
            </a:r>
            <a:r>
              <a:rPr lang="de-DE" sz="2200" dirty="0" err="1"/>
              <a:t>nieuwe</a:t>
            </a:r>
            <a:r>
              <a:rPr lang="de-DE" sz="2200" dirty="0"/>
              <a:t> </a:t>
            </a:r>
            <a:r>
              <a:rPr lang="de-DE" sz="2200" dirty="0" err="1"/>
              <a:t>inzichten</a:t>
            </a:r>
            <a:r>
              <a:rPr lang="de-DE" sz="2200" dirty="0"/>
              <a:t> </a:t>
            </a:r>
            <a:r>
              <a:rPr lang="de-DE" sz="2200" dirty="0" err="1"/>
              <a:t>gekomen</a:t>
            </a:r>
            <a:r>
              <a:rPr lang="de-DE" sz="2200" dirty="0"/>
              <a:t>?</a:t>
            </a:r>
          </a:p>
          <a:p>
            <a:pPr lvl="0"/>
            <a:r>
              <a:rPr lang="de-DE" sz="2200" dirty="0" err="1"/>
              <a:t>Is</a:t>
            </a:r>
            <a:r>
              <a:rPr lang="de-DE" sz="2200" dirty="0"/>
              <a:t> je </a:t>
            </a:r>
            <a:r>
              <a:rPr lang="de-DE" sz="2200" dirty="0" err="1"/>
              <a:t>gevoel</a:t>
            </a:r>
            <a:r>
              <a:rPr lang="de-DE" sz="2200" dirty="0"/>
              <a:t> </a:t>
            </a:r>
            <a:r>
              <a:rPr lang="de-DE" sz="2200" dirty="0" err="1"/>
              <a:t>over</a:t>
            </a:r>
            <a:r>
              <a:rPr lang="de-DE" sz="2200" dirty="0"/>
              <a:t> de </a:t>
            </a:r>
            <a:r>
              <a:rPr lang="de-DE" sz="2200" dirty="0" err="1"/>
              <a:t>situatie</a:t>
            </a:r>
            <a:r>
              <a:rPr lang="de-DE" sz="2200" dirty="0"/>
              <a:t> </a:t>
            </a:r>
            <a:r>
              <a:rPr lang="de-DE" sz="2200" dirty="0" err="1"/>
              <a:t>veranderd</a:t>
            </a:r>
            <a:r>
              <a:rPr lang="de-DE" sz="2200" dirty="0"/>
              <a:t>?</a:t>
            </a:r>
            <a:endParaRPr lang="nl-NL" sz="2200" dirty="0"/>
          </a:p>
          <a:p>
            <a:endParaRPr lang="nl-NL" sz="2200" dirty="0"/>
          </a:p>
        </p:txBody>
      </p:sp>
      <p:pic>
        <p:nvPicPr>
          <p:cNvPr id="4" name="Afbeelding 3"/>
          <p:cNvPicPr>
            <a:picLocks noChangeAspect="1"/>
          </p:cNvPicPr>
          <p:nvPr/>
        </p:nvPicPr>
        <p:blipFill>
          <a:blip r:embed="rId2"/>
          <a:stretch>
            <a:fillRect/>
          </a:stretch>
        </p:blipFill>
        <p:spPr>
          <a:xfrm>
            <a:off x="9934243" y="4786506"/>
            <a:ext cx="1488868" cy="1508988"/>
          </a:xfrm>
          <a:prstGeom prst="rect">
            <a:avLst/>
          </a:prstGeom>
        </p:spPr>
      </p:pic>
      <p:pic>
        <p:nvPicPr>
          <p:cNvPr id="5" name="Picture 2">
            <a:extLst>
              <a:ext uri="{FF2B5EF4-FFF2-40B4-BE49-F238E27FC236}">
                <a16:creationId xmlns:a16="http://schemas.microsoft.com/office/drawing/2014/main" id="{DC36DD76-6B1C-0046-94B0-C54CB9105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5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6"/>
          </p:nvPr>
        </p:nvSpPr>
        <p:spPr>
          <a:xfrm>
            <a:off x="869337" y="284277"/>
            <a:ext cx="8963151" cy="971301"/>
          </a:xfrm>
        </p:spPr>
        <p:txBody>
          <a:bodyPr/>
          <a:lstStyle/>
          <a:p>
            <a:pPr marL="0" indent="0">
              <a:buNone/>
            </a:pPr>
            <a:r>
              <a:rPr lang="nl-NL" sz="4800" dirty="0"/>
              <a:t>Casus oefenen met CURA</a:t>
            </a:r>
          </a:p>
        </p:txBody>
      </p:sp>
      <p:pic>
        <p:nvPicPr>
          <p:cNvPr id="6" name="Google Shape;188;p17" descr="http://i24.photobucket.com/albums/c37/medischeethiek/Cartoonrug2.jpg">
            <a:extLst>
              <a:ext uri="{FF2B5EF4-FFF2-40B4-BE49-F238E27FC236}">
                <a16:creationId xmlns:a16="http://schemas.microsoft.com/office/drawing/2014/main" id="{73E63AE2-F8FB-4D33-B27F-87DBFCBBABA2}"/>
              </a:ext>
            </a:extLst>
          </p:cNvPr>
          <p:cNvPicPr preferRelativeResize="0"/>
          <p:nvPr/>
        </p:nvPicPr>
        <p:blipFill rotWithShape="1">
          <a:blip r:embed="rId3">
            <a:alphaModFix/>
          </a:blip>
          <a:srcRect/>
          <a:stretch/>
        </p:blipFill>
        <p:spPr>
          <a:xfrm>
            <a:off x="2490825" y="1836490"/>
            <a:ext cx="6500813" cy="4478337"/>
          </a:xfrm>
          <a:prstGeom prst="rect">
            <a:avLst/>
          </a:prstGeom>
          <a:noFill/>
          <a:ln>
            <a:noFill/>
          </a:ln>
        </p:spPr>
      </p:pic>
      <p:pic>
        <p:nvPicPr>
          <p:cNvPr id="7" name="Picture 2">
            <a:extLst>
              <a:ext uri="{FF2B5EF4-FFF2-40B4-BE49-F238E27FC236}">
                <a16:creationId xmlns:a16="http://schemas.microsoft.com/office/drawing/2014/main" id="{F7B1ACFF-46F2-4BCA-9659-57C3725BA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5"/>
          </p:nvPr>
        </p:nvSpPr>
        <p:spPr/>
        <p:txBody>
          <a:bodyPr>
            <a:normAutofit/>
          </a:bodyPr>
          <a:lstStyle/>
          <a:p>
            <a:r>
              <a:rPr lang="nl-NL"/>
              <a:t>Reflectie op eigen handelen</a:t>
            </a:r>
          </a:p>
        </p:txBody>
      </p:sp>
      <p:pic>
        <p:nvPicPr>
          <p:cNvPr id="6" name="Google Shape;177;p8" descr="Zelfreflectie: reflecteren op gedrag van uzelf en anderen">
            <a:extLst>
              <a:ext uri="{FF2B5EF4-FFF2-40B4-BE49-F238E27FC236}">
                <a16:creationId xmlns:a16="http://schemas.microsoft.com/office/drawing/2014/main" id="{D22D3E8F-FE96-4195-B29E-0C59E597E366}"/>
              </a:ext>
            </a:extLst>
          </p:cNvPr>
          <p:cNvPicPr preferRelativeResize="0"/>
          <p:nvPr/>
        </p:nvPicPr>
        <p:blipFill rotWithShape="1">
          <a:blip r:embed="rId3"/>
          <a:stretch/>
        </p:blipFill>
        <p:spPr>
          <a:xfrm>
            <a:off x="6096001" y="2273125"/>
            <a:ext cx="5778500" cy="3813810"/>
          </a:xfrm>
          <a:prstGeom prst="rect">
            <a:avLst/>
          </a:prstGeom>
          <a:noFill/>
          <a:ln>
            <a:noFill/>
          </a:ln>
        </p:spPr>
      </p:pic>
      <p:pic>
        <p:nvPicPr>
          <p:cNvPr id="7" name="Picture 2">
            <a:extLst>
              <a:ext uri="{FF2B5EF4-FFF2-40B4-BE49-F238E27FC236}">
                <a16:creationId xmlns:a16="http://schemas.microsoft.com/office/drawing/2014/main" id="{1B5EC259-69D3-4B6C-8A3B-C1E13A8EE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73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6"/>
          </p:nvPr>
        </p:nvSpPr>
        <p:spPr>
          <a:xfrm>
            <a:off x="6096000" y="910346"/>
            <a:ext cx="6096000" cy="971301"/>
          </a:xfrm>
        </p:spPr>
        <p:txBody>
          <a:bodyPr/>
          <a:lstStyle/>
          <a:p>
            <a:pPr marL="0" indent="0">
              <a:buNone/>
            </a:pPr>
            <a:r>
              <a:rPr lang="nl-NL" sz="4800" dirty="0"/>
              <a:t>Vragen?</a:t>
            </a:r>
          </a:p>
        </p:txBody>
      </p:sp>
      <p:pic>
        <p:nvPicPr>
          <p:cNvPr id="6" name="Google Shape;222;p12">
            <a:extLst>
              <a:ext uri="{FF2B5EF4-FFF2-40B4-BE49-F238E27FC236}">
                <a16:creationId xmlns:a16="http://schemas.microsoft.com/office/drawing/2014/main" id="{387A8E02-5D3E-41F2-B92A-D74F499F9E7C}"/>
              </a:ext>
            </a:extLst>
          </p:cNvPr>
          <p:cNvPicPr preferRelativeResize="0"/>
          <p:nvPr/>
        </p:nvPicPr>
        <p:blipFill rotWithShape="1">
          <a:blip r:embed="rId3">
            <a:alphaModFix/>
          </a:blip>
          <a:srcRect l="13099" r="2" b="3"/>
          <a:stretch/>
        </p:blipFill>
        <p:spPr>
          <a:xfrm>
            <a:off x="0" y="578126"/>
            <a:ext cx="5298683" cy="6097438"/>
          </a:xfrm>
          <a:custGeom>
            <a:avLst/>
            <a:gdLst/>
            <a:ahLst/>
            <a:cxnLst/>
            <a:rect l="l" t="t" r="r" b="b"/>
            <a:pathLst>
              <a:path w="5298683" h="6097438" extrusionOk="0">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ln>
            <a:noFill/>
          </a:ln>
        </p:spPr>
      </p:pic>
      <p:pic>
        <p:nvPicPr>
          <p:cNvPr id="4" name="Picture 2">
            <a:extLst>
              <a:ext uri="{FF2B5EF4-FFF2-40B4-BE49-F238E27FC236}">
                <a16:creationId xmlns:a16="http://schemas.microsoft.com/office/drawing/2014/main" id="{4DD92FED-79A3-4FB3-9930-FF8814AA6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95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Ethiek richt zich op de praktische vragen van het leven. Hoe wij moeten handelen wordt geprobeerd te beantwoorden door middel van een stelsel van normen en waarden. </a:t>
            </a:r>
          </a:p>
          <a:p>
            <a:r>
              <a:rPr lang="nl-NL" sz="2400" dirty="0"/>
              <a:t>Elk (klinisch) redeneerproces bevat een element van ethische afweging: “Wat is goed om te doen voor deze </a:t>
            </a:r>
            <a:r>
              <a:rPr lang="nl-NL" sz="2400" dirty="0" err="1"/>
              <a:t>patiënt</a:t>
            </a:r>
            <a:r>
              <a:rPr lang="nl-NL" sz="2400" dirty="0"/>
              <a:t>?” </a:t>
            </a:r>
          </a:p>
          <a:p>
            <a:r>
              <a:rPr lang="nl-NL" sz="2400" dirty="0"/>
              <a:t>Kennismaken met een ethiekmodel in de palliatieve fase en besluitvorming rondom ethische dilemma’s in de palliatieve zorg.</a:t>
            </a:r>
          </a:p>
          <a:p>
            <a:endParaRPr lang="nl-NL" sz="2400"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t>Inleiding</a:t>
            </a:r>
            <a:endParaRPr lang="nl-NL" dirty="0"/>
          </a:p>
        </p:txBody>
      </p:sp>
      <p:pic>
        <p:nvPicPr>
          <p:cNvPr id="6" name="Picture 2">
            <a:extLst>
              <a:ext uri="{FF2B5EF4-FFF2-40B4-BE49-F238E27FC236}">
                <a16:creationId xmlns:a16="http://schemas.microsoft.com/office/drawing/2014/main" id="{43BE96D6-0DD9-4F95-9413-5084070D1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9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Ethiek gaat iedereen aan</a:t>
            </a:r>
          </a:p>
          <a:p>
            <a:pPr lvl="1"/>
            <a:r>
              <a:rPr lang="nl-NL" sz="2000" dirty="0"/>
              <a:t>Iedereen handelt namelijk vanuit bepaalde ideeën, intuïties of gevoelens over wat goed is om te doen.</a:t>
            </a:r>
          </a:p>
          <a:p>
            <a:r>
              <a:rPr lang="nl-NL" sz="2400" dirty="0"/>
              <a:t>Ethiek is nadenken over goed handelen</a:t>
            </a:r>
          </a:p>
          <a:p>
            <a:pPr lvl="1"/>
            <a:r>
              <a:rPr lang="nl-NL" sz="2000" dirty="0"/>
              <a:t>Vragen stellen: Doen wij het wel goed? En wat is goed handelen?</a:t>
            </a:r>
          </a:p>
          <a:p>
            <a:r>
              <a:rPr lang="nl-NL" sz="2400" dirty="0"/>
              <a:t>Ethiek is reflecteren en discussiëren.</a:t>
            </a:r>
          </a:p>
          <a:p>
            <a:r>
              <a:rPr lang="nl-NL" sz="2400" dirty="0"/>
              <a:t>Praktische vragen vorm het startpunt.</a:t>
            </a:r>
          </a:p>
          <a:p>
            <a:r>
              <a:rPr lang="nl-NL" sz="2400" dirty="0"/>
              <a:t>Ethiek is systematische bezinning op moraal.</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468300" cy="971301"/>
          </a:xfrm>
        </p:spPr>
        <p:txBody>
          <a:bodyPr/>
          <a:lstStyle/>
          <a:p>
            <a:r>
              <a:rPr lang="nl-NL" sz="4800" dirty="0"/>
              <a:t>Ethiek -1</a:t>
            </a:r>
          </a:p>
        </p:txBody>
      </p:sp>
      <p:pic>
        <p:nvPicPr>
          <p:cNvPr id="6" name="Picture 2">
            <a:extLst>
              <a:ext uri="{FF2B5EF4-FFF2-40B4-BE49-F238E27FC236}">
                <a16:creationId xmlns:a16="http://schemas.microsoft.com/office/drawing/2014/main" id="{3FF2D3E4-63DF-4588-9D13-FC632A8D2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70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r>
              <a:rPr lang="nl-NL" sz="2400" dirty="0"/>
              <a:t>Goed en/of kwaad</a:t>
            </a:r>
          </a:p>
          <a:p>
            <a:pPr marL="0" indent="0">
              <a:buNone/>
            </a:pPr>
            <a:endParaRPr lang="nl-NL" sz="2400" dirty="0"/>
          </a:p>
          <a:p>
            <a:r>
              <a:rPr lang="nl-NL" sz="2400" dirty="0"/>
              <a:t>Normen</a:t>
            </a:r>
          </a:p>
          <a:p>
            <a:pPr lvl="1"/>
            <a:r>
              <a:rPr lang="nl-NL" sz="2000" dirty="0"/>
              <a:t>houden wij ons aan de regels?</a:t>
            </a:r>
          </a:p>
          <a:p>
            <a:r>
              <a:rPr lang="nl-NL" sz="2400" dirty="0"/>
              <a:t>Waarden</a:t>
            </a:r>
          </a:p>
          <a:p>
            <a:pPr lvl="1"/>
            <a:r>
              <a:rPr lang="nl-NL" sz="2000" dirty="0"/>
              <a:t>wat willen we nastreven?</a:t>
            </a:r>
          </a:p>
          <a:p>
            <a:r>
              <a:rPr lang="nl-NL" sz="2400" dirty="0"/>
              <a:t>Deugden</a:t>
            </a:r>
          </a:p>
          <a:p>
            <a:pPr lvl="1"/>
            <a:r>
              <a:rPr lang="nl-NL" sz="2000" dirty="0"/>
              <a:t>wie willen wij zijn?</a:t>
            </a:r>
          </a:p>
          <a:p>
            <a:r>
              <a:rPr lang="nl-NL" sz="2400" dirty="0"/>
              <a:t>Moraal</a:t>
            </a:r>
            <a:endParaRPr lang="nl-NL" sz="1200" dirty="0"/>
          </a:p>
          <a:p>
            <a:pPr lvl="1"/>
            <a:r>
              <a:rPr lang="nl-NL" sz="2000" dirty="0">
                <a:solidFill>
                  <a:srgbClr val="202945"/>
                </a:solidFill>
              </a:rPr>
              <a:t>Welke g</a:t>
            </a:r>
            <a:r>
              <a:rPr lang="nl-NL" sz="2000" b="0" i="0" u="none" strike="noStrike" dirty="0">
                <a:solidFill>
                  <a:srgbClr val="202945"/>
                </a:solidFill>
                <a:effectLst/>
              </a:rPr>
              <a:t>edrag en handelingen worden door </a:t>
            </a:r>
          </a:p>
          <a:p>
            <a:pPr marL="457189" lvl="1" indent="0">
              <a:buNone/>
            </a:pPr>
            <a:r>
              <a:rPr lang="nl-NL" sz="2000" dirty="0">
                <a:solidFill>
                  <a:srgbClr val="202945"/>
                </a:solidFill>
              </a:rPr>
              <a:t>    </a:t>
            </a:r>
            <a:r>
              <a:rPr lang="nl-NL" sz="2000" b="0" i="0" u="none" strike="noStrike" dirty="0">
                <a:solidFill>
                  <a:srgbClr val="202945"/>
                </a:solidFill>
                <a:effectLst/>
              </a:rPr>
              <a:t>de maatschappij als wenselijk gezien?</a:t>
            </a:r>
            <a:endParaRPr lang="nl-NL" sz="20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t>Ethiek - 2</a:t>
            </a:r>
          </a:p>
        </p:txBody>
      </p:sp>
      <p:pic>
        <p:nvPicPr>
          <p:cNvPr id="6" name="Google Shape;105;p3">
            <a:extLst>
              <a:ext uri="{FF2B5EF4-FFF2-40B4-BE49-F238E27FC236}">
                <a16:creationId xmlns:a16="http://schemas.microsoft.com/office/drawing/2014/main" id="{33817561-A3F6-46A4-BD86-17598F581441}"/>
              </a:ext>
            </a:extLst>
          </p:cNvPr>
          <p:cNvPicPr preferRelativeResize="0"/>
          <p:nvPr/>
        </p:nvPicPr>
        <p:blipFill rotWithShape="1">
          <a:blip r:embed="rId3">
            <a:alphaModFix/>
          </a:blip>
          <a:srcRect/>
          <a:stretch/>
        </p:blipFill>
        <p:spPr>
          <a:xfrm>
            <a:off x="8213259" y="1836491"/>
            <a:ext cx="3189287" cy="4383087"/>
          </a:xfrm>
          <a:prstGeom prst="rect">
            <a:avLst/>
          </a:prstGeom>
          <a:noFill/>
          <a:ln>
            <a:noFill/>
          </a:ln>
        </p:spPr>
      </p:pic>
      <p:pic>
        <p:nvPicPr>
          <p:cNvPr id="7" name="Picture 2">
            <a:extLst>
              <a:ext uri="{FF2B5EF4-FFF2-40B4-BE49-F238E27FC236}">
                <a16:creationId xmlns:a16="http://schemas.microsoft.com/office/drawing/2014/main" id="{1A33FDB8-56BC-46C6-AC49-A47882B39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8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r>
              <a:rPr lang="nl-NL" sz="2400" dirty="0"/>
              <a:t>Normen zijn regels waar we ons aan willen houden</a:t>
            </a:r>
          </a:p>
          <a:p>
            <a:r>
              <a:rPr lang="nl-NL" sz="2400" dirty="0"/>
              <a:t>Een morele norm, is een zelfopgelegde regel die gedrag voorschrijft m.b.t. goed samenleven, bijv.:</a:t>
            </a:r>
          </a:p>
          <a:p>
            <a:pPr lvl="1"/>
            <a:r>
              <a:rPr lang="nl-NL" sz="2000" dirty="0"/>
              <a:t>Je mag een andere geen pijn doen</a:t>
            </a:r>
          </a:p>
          <a:p>
            <a:pPr lvl="1"/>
            <a:r>
              <a:rPr lang="nl-NL" sz="2000" dirty="0"/>
              <a:t>Je mag niet liegen</a:t>
            </a:r>
          </a:p>
          <a:p>
            <a:r>
              <a:rPr lang="nl-NL" sz="2400" dirty="0"/>
              <a:t>Normen zijn vaak fundamenteel voor het leven.</a:t>
            </a:r>
          </a:p>
          <a:p>
            <a:r>
              <a:rPr lang="nl-NL" sz="2400" dirty="0"/>
              <a:t>Normen geven de richting aan voor goed gedrag.</a:t>
            </a:r>
          </a:p>
          <a:p>
            <a:r>
              <a:rPr lang="nl-NL" sz="2400" dirty="0"/>
              <a:t>Normen die we in de samenleving gemeen hebben, worden vaak omgezet in wetten en beroepscodes.</a:t>
            </a:r>
          </a:p>
          <a:p>
            <a:pPr lvl="1"/>
            <a:r>
              <a:rPr lang="nl-NL" sz="2000" dirty="0"/>
              <a:t>Bijvoorbeeld: rechts heeft voorrang</a:t>
            </a:r>
          </a:p>
          <a:p>
            <a:pPr lvl="1"/>
            <a:r>
              <a:rPr lang="nl-NL" sz="2000" dirty="0"/>
              <a:t>U zeggen tegen onbekenden/volwassenen</a:t>
            </a:r>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865190"/>
            <a:ext cx="8963151" cy="971301"/>
          </a:xfrm>
        </p:spPr>
        <p:txBody>
          <a:bodyPr/>
          <a:lstStyle/>
          <a:p>
            <a:r>
              <a:rPr lang="nl-NL" sz="4800" dirty="0"/>
              <a:t>Normen – hou jij je aan de regels?</a:t>
            </a:r>
          </a:p>
          <a:p>
            <a:endParaRPr lang="nl-NL" sz="4800" dirty="0"/>
          </a:p>
        </p:txBody>
      </p:sp>
      <p:pic>
        <p:nvPicPr>
          <p:cNvPr id="6" name="Picture 2">
            <a:extLst>
              <a:ext uri="{FF2B5EF4-FFF2-40B4-BE49-F238E27FC236}">
                <a16:creationId xmlns:a16="http://schemas.microsoft.com/office/drawing/2014/main" id="{03F7C7EC-60B5-430C-9BDF-CC31DE061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1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Waarden verwijzen naar de gevolgen van een handeling.</a:t>
            </a:r>
          </a:p>
          <a:p>
            <a:r>
              <a:rPr lang="nl-NL" sz="2400" dirty="0"/>
              <a:t>Heeft te maken met idealen:</a:t>
            </a:r>
          </a:p>
          <a:p>
            <a:pPr lvl="1"/>
            <a:r>
              <a:rPr lang="nl-NL" sz="2000" dirty="0"/>
              <a:t>Een morele waarde is een ideaal, een principe betreffende goed samenleven, dat we proberen te realiseren d.m.v. ons professioneel gedrag.</a:t>
            </a:r>
          </a:p>
          <a:p>
            <a:r>
              <a:rPr lang="nl-NL" sz="2400" dirty="0"/>
              <a:t>Voorbeelden van waarden zijn:</a:t>
            </a:r>
          </a:p>
          <a:p>
            <a:pPr lvl="1"/>
            <a:r>
              <a:rPr lang="nl-NL" sz="2000" dirty="0"/>
              <a:t>gezondheid, vrijheid, veiligheid, gelijkheid, rechtvaardigheid en respect</a:t>
            </a:r>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468300" cy="971301"/>
          </a:xfrm>
        </p:spPr>
        <p:txBody>
          <a:bodyPr/>
          <a:lstStyle/>
          <a:p>
            <a:r>
              <a:rPr lang="nl-NL" sz="4800" dirty="0"/>
              <a:t>Waarden - wat wil je nastreven?</a:t>
            </a:r>
          </a:p>
        </p:txBody>
      </p:sp>
      <p:pic>
        <p:nvPicPr>
          <p:cNvPr id="6" name="Picture 2">
            <a:extLst>
              <a:ext uri="{FF2B5EF4-FFF2-40B4-BE49-F238E27FC236}">
                <a16:creationId xmlns:a16="http://schemas.microsoft.com/office/drawing/2014/main" id="{57A0ECE2-F610-4898-9CA4-4C9CCC566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52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pPr marL="0" indent="0">
              <a:buNone/>
            </a:pPr>
            <a:endParaRPr lang="nl-NL" sz="2400" dirty="0"/>
          </a:p>
          <a:p>
            <a:r>
              <a:rPr lang="nl-NL" sz="2400" dirty="0"/>
              <a:t>Een deugd is een goede karaktereigenschap m.b.t. goed samenleven.</a:t>
            </a:r>
          </a:p>
          <a:p>
            <a:r>
              <a:rPr lang="nl-NL" sz="2400" dirty="0"/>
              <a:t>Deugden zijn geschikt om een persoon te waarderen, maar geven vaak geen concrete aanwijzingen voor gedrag.</a:t>
            </a:r>
          </a:p>
          <a:p>
            <a:pPr lvl="1"/>
            <a:r>
              <a:rPr lang="nl-NL" sz="2000" dirty="0"/>
              <a:t>Betrouw zijn</a:t>
            </a:r>
          </a:p>
          <a:p>
            <a:pPr lvl="1"/>
            <a:r>
              <a:rPr lang="nl-NL" sz="2000" dirty="0"/>
              <a:t>Eerlijk zijn</a:t>
            </a:r>
          </a:p>
          <a:p>
            <a:pPr lvl="1"/>
            <a:r>
              <a:rPr lang="nl-NL" sz="2000" dirty="0"/>
              <a:t>Oprecht zijn</a:t>
            </a:r>
          </a:p>
          <a:p>
            <a:pPr lvl="1"/>
            <a:r>
              <a:rPr lang="nl-NL" sz="2000" dirty="0"/>
              <a:t>Verantwoordelijkheid nemen</a:t>
            </a:r>
          </a:p>
          <a:p>
            <a:pPr lvl="1"/>
            <a:r>
              <a:rPr lang="nl-NL" sz="2000" dirty="0"/>
              <a:t>Solidair zijn</a:t>
            </a:r>
          </a:p>
          <a:p>
            <a:pPr lvl="1"/>
            <a:r>
              <a:rPr lang="nl-NL" sz="2000" dirty="0"/>
              <a:t>Moed hebben</a:t>
            </a:r>
          </a:p>
          <a:p>
            <a:pPr lvl="1"/>
            <a:r>
              <a:rPr lang="nl-NL" sz="2000" dirty="0"/>
              <a:t>Humor hebben</a:t>
            </a:r>
          </a:p>
          <a:p>
            <a:pPr lvl="1"/>
            <a:r>
              <a:rPr lang="nl-NL" sz="2000" dirty="0"/>
              <a:t>Rechtvaardig zijn</a:t>
            </a:r>
          </a:p>
          <a:p>
            <a:endParaRPr lang="nl-NL" sz="2400" dirty="0"/>
          </a:p>
          <a:p>
            <a:pPr marL="0" indent="0">
              <a:buNone/>
            </a:pPr>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8" y="865190"/>
            <a:ext cx="8013404" cy="971301"/>
          </a:xfrm>
        </p:spPr>
        <p:txBody>
          <a:bodyPr/>
          <a:lstStyle/>
          <a:p>
            <a:r>
              <a:rPr lang="nl-NL" sz="4800" dirty="0"/>
              <a:t>Deugden,  wie wil je zijn?</a:t>
            </a:r>
          </a:p>
        </p:txBody>
      </p:sp>
      <p:pic>
        <p:nvPicPr>
          <p:cNvPr id="6" name="Picture 2">
            <a:extLst>
              <a:ext uri="{FF2B5EF4-FFF2-40B4-BE49-F238E27FC236}">
                <a16:creationId xmlns:a16="http://schemas.microsoft.com/office/drawing/2014/main" id="{9931EC78-D866-40EB-AB46-C1C852E7E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9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452D10E-1B48-3D49-9E53-8F8831801A3A}"/>
              </a:ext>
            </a:extLst>
          </p:cNvPr>
          <p:cNvSpPr>
            <a:spLocks noGrp="1"/>
          </p:cNvSpPr>
          <p:nvPr>
            <p:ph type="body" sz="quarter" idx="16"/>
          </p:nvPr>
        </p:nvSpPr>
        <p:spPr>
          <a:xfrm>
            <a:off x="869337" y="1836491"/>
            <a:ext cx="10991359" cy="4538909"/>
          </a:xfrm>
        </p:spPr>
        <p:txBody>
          <a:bodyPr/>
          <a:lstStyle/>
          <a:p>
            <a:endParaRPr lang="nl-NL" sz="2400" dirty="0"/>
          </a:p>
          <a:p>
            <a:endParaRPr lang="nl-NL" sz="2400" dirty="0"/>
          </a:p>
          <a:p>
            <a:r>
              <a:rPr lang="nl-NL" sz="2400" dirty="0"/>
              <a:t>Moraal vormt de neerslag van wat in een bepaalde gemeenschap als vanzelfsprekend gedrag is aanvaard.</a:t>
            </a:r>
          </a:p>
          <a:p>
            <a:endParaRPr lang="nl-NL" sz="2400" dirty="0"/>
          </a:p>
          <a:p>
            <a:r>
              <a:rPr lang="nl-NL" sz="2400" dirty="0"/>
              <a:t>Moraal is verbonden met levensbeschouwelijke verscheidenheid.</a:t>
            </a:r>
          </a:p>
          <a:p>
            <a:endParaRPr lang="nl-NL" sz="2400" dirty="0"/>
          </a:p>
          <a:p>
            <a:r>
              <a:rPr lang="nl-NL" sz="2400" dirty="0"/>
              <a:t>Moraal is verbonden met personen, plaatsen en tijden.</a:t>
            </a:r>
          </a:p>
          <a:p>
            <a:endParaRPr lang="nl-NL" sz="2400" dirty="0"/>
          </a:p>
          <a:p>
            <a:endParaRPr lang="nl-NL" sz="2400" dirty="0"/>
          </a:p>
          <a:p>
            <a:endParaRPr lang="nl-NL" sz="2400" dirty="0"/>
          </a:p>
          <a:p>
            <a:endParaRPr lang="nl-NL" sz="2400" dirty="0"/>
          </a:p>
        </p:txBody>
      </p:sp>
      <p:sp>
        <p:nvSpPr>
          <p:cNvPr id="5" name="Tijdelijke aanduiding voor tekst 4">
            <a:extLst>
              <a:ext uri="{FF2B5EF4-FFF2-40B4-BE49-F238E27FC236}">
                <a16:creationId xmlns:a16="http://schemas.microsoft.com/office/drawing/2014/main" id="{BD2C27FD-F7F7-A64B-907D-B35CBDDCD5B4}"/>
              </a:ext>
            </a:extLst>
          </p:cNvPr>
          <p:cNvSpPr>
            <a:spLocks noGrp="1"/>
          </p:cNvSpPr>
          <p:nvPr>
            <p:ph type="body" sz="quarter" idx="17"/>
          </p:nvPr>
        </p:nvSpPr>
        <p:spPr>
          <a:xfrm>
            <a:off x="869337" y="865190"/>
            <a:ext cx="8963151" cy="971301"/>
          </a:xfrm>
        </p:spPr>
        <p:txBody>
          <a:bodyPr/>
          <a:lstStyle/>
          <a:p>
            <a:r>
              <a:rPr lang="nl-NL" sz="4800" dirty="0"/>
              <a:t>Moraal: weerspiegeling van waarden en normen</a:t>
            </a:r>
          </a:p>
        </p:txBody>
      </p:sp>
      <p:pic>
        <p:nvPicPr>
          <p:cNvPr id="6" name="Picture 2">
            <a:extLst>
              <a:ext uri="{FF2B5EF4-FFF2-40B4-BE49-F238E27FC236}">
                <a16:creationId xmlns:a16="http://schemas.microsoft.com/office/drawing/2014/main" id="{CDE72586-9162-42EF-9E63-DA21D9105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6255"/>
            <a:ext cx="913054" cy="52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08755"/>
      </p:ext>
    </p:extLst>
  </p:cSld>
  <p:clrMapOvr>
    <a:masterClrMapping/>
  </p:clrMapOvr>
</p:sld>
</file>

<file path=ppt/theme/theme1.xml><?xml version="1.0" encoding="utf-8"?>
<a:theme xmlns:a="http://schemas.openxmlformats.org/drawingml/2006/main" name="ThemaO2PZ">
  <a:themeElements>
    <a:clrScheme name="Aangepast 2">
      <a:dk1>
        <a:srgbClr val="000000"/>
      </a:dk1>
      <a:lt1>
        <a:srgbClr val="FFFFFF"/>
      </a:lt1>
      <a:dk2>
        <a:srgbClr val="CFC3C0"/>
      </a:dk2>
      <a:lt2>
        <a:srgbClr val="E7E6E6"/>
      </a:lt2>
      <a:accent1>
        <a:srgbClr val="EB5D0B"/>
      </a:accent1>
      <a:accent2>
        <a:srgbClr val="FF0000"/>
      </a:accent2>
      <a:accent3>
        <a:srgbClr val="A5A5A5"/>
      </a:accent3>
      <a:accent4>
        <a:srgbClr val="FFC000"/>
      </a:accent4>
      <a:accent5>
        <a:srgbClr val="5B9BD5"/>
      </a:accent5>
      <a:accent6>
        <a:srgbClr val="70AD47"/>
      </a:accent6>
      <a:hlink>
        <a:srgbClr val="EB5D0B"/>
      </a:hlink>
      <a:folHlink>
        <a:srgbClr val="FF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O2PZ" id="{E5115D0B-5F19-4F0F-A24B-9296E1C24FF6}" vid="{4814B0EA-6006-4AB3-87C6-8CC86D10EFF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9A5AAF7E43AA47AC420A61688F6C63" ma:contentTypeVersion="11" ma:contentTypeDescription="Een nieuw document maken." ma:contentTypeScope="" ma:versionID="d046df2c3cee95f1d42be278cbe7d209">
  <xsd:schema xmlns:xsd="http://www.w3.org/2001/XMLSchema" xmlns:xs="http://www.w3.org/2001/XMLSchema" xmlns:p="http://schemas.microsoft.com/office/2006/metadata/properties" xmlns:ns2="eaec2d80-2301-404c-b6c8-75546d086a4b" targetNamespace="http://schemas.microsoft.com/office/2006/metadata/properties" ma:root="true" ma:fieldsID="91ed470f1cc8f9c818433d1c80df8e08" ns2:_="">
    <xsd:import namespace="eaec2d80-2301-404c-b6c8-75546d086a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ec2d80-2301-404c-b6c8-75546d086a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DE78F-A650-4DE7-8D72-451619F56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ec2d80-2301-404c-b6c8-75546d086a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0B7D12-CD43-4B11-A10C-31FA1D24EF75}">
  <ds:schemaRefs>
    <ds:schemaRef ds:uri="http://schemas.microsoft.com/sharepoint/v3/contenttype/forms"/>
  </ds:schemaRefs>
</ds:datastoreItem>
</file>

<file path=customXml/itemProps3.xml><?xml version="1.0" encoding="utf-8"?>
<ds:datastoreItem xmlns:ds="http://schemas.openxmlformats.org/officeDocument/2006/customXml" ds:itemID="{FDE88A5B-4E5C-4EBE-A295-F81CDFDE0C1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ThemaO2PZ</Template>
  <TotalTime>28687</TotalTime>
  <Words>1149</Words>
  <Application>Microsoft Macintosh PowerPoint</Application>
  <PresentationFormat>Breedbeeld</PresentationFormat>
  <Paragraphs>172</Paragraphs>
  <Slides>25</Slides>
  <Notes>18</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25</vt:i4>
      </vt:variant>
    </vt:vector>
  </HeadingPairs>
  <TitlesOfParts>
    <vt:vector size="31" baseType="lpstr">
      <vt:lpstr>Arial</vt:lpstr>
      <vt:lpstr>Calibri</vt:lpstr>
      <vt:lpstr>Calibri Light</vt:lpstr>
      <vt:lpstr>ThemaO2PZ</vt:lpstr>
      <vt:lpstr>2_Office Theme</vt:lpstr>
      <vt:lpstr>3_Office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Gebruik van CURA: praktijk</vt:lpstr>
      <vt:lpstr>CURA</vt:lpstr>
      <vt:lpstr>PowerPoint-presentatie</vt:lpstr>
      <vt:lpstr>PowerPoint-presentatie</vt:lpstr>
      <vt:lpstr>Concentreren</vt:lpstr>
      <vt:lpstr>Uitstellen</vt:lpstr>
      <vt:lpstr>Reflecteren</vt:lpstr>
      <vt:lpstr>Actie ondernemen</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Appie Nieuwman</dc:creator>
  <cp:lastModifiedBy>W.M. Wagenaar</cp:lastModifiedBy>
  <cp:revision>9</cp:revision>
  <dcterms:created xsi:type="dcterms:W3CDTF">2020-11-26T13:34:55Z</dcterms:created>
  <dcterms:modified xsi:type="dcterms:W3CDTF">2022-04-27T15:59:26Z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0x010100DA9A5AAF7E43AA47AC420A61688F6C63</vt:lpwstr>
  </property>
</Properties>
</file>