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8288000" cy="10287000"/>
  <p:notesSz cx="6858000" cy="9144000"/>
  <p:embeddedFontLst>
    <p:embeddedFont>
      <p:font typeface="Poppins" pitchFamily="2" charset="77"/>
      <p:regular r:id="rId26"/>
      <p:bold r:id="rId27"/>
      <p:italic r:id="rId28"/>
      <p:boldItalic r:id="rId29"/>
    </p:embeddedFont>
    <p:embeddedFont>
      <p:font typeface="Poppins Bold" pitchFamily="2" charset="77"/>
      <p:regular r:id="rId30"/>
      <p:bold r:id="rId31"/>
      <p:italic r:id="rId32"/>
      <p:boldItalic r:id="rId33"/>
    </p:embeddedFont>
    <p:embeddedFont>
      <p:font typeface="Poppins Italics" pitchFamily="2" charset="77"/>
      <p:regular r:id="rId34"/>
      <p:bold r:id="rId35"/>
      <p:italic r:id="rId36"/>
      <p:boldItalic r:id="rId37"/>
    </p:embeddedFont>
    <p:embeddedFont>
      <p:font typeface="Poppins Light" pitchFamily="2" charset="77"/>
      <p:regular r:id="rId38"/>
      <p:italic r:id="rId39"/>
    </p:embeddedFont>
    <p:embeddedFont>
      <p:font typeface="Poppins Medium" pitchFamily="2" charset="77"/>
      <p:regular r:id="rId40"/>
      <p:italic r:id="rId41"/>
    </p:embeddedFont>
    <p:embeddedFont>
      <p:font typeface="Poppins Semi-Bold" pitchFamily="2" charset="77"/>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58" autoAdjust="0"/>
  </p:normalViewPr>
  <p:slideViewPr>
    <p:cSldViewPr>
      <p:cViewPr varScale="1">
        <p:scale>
          <a:sx n="68" d="100"/>
          <a:sy n="68" d="100"/>
        </p:scale>
        <p:origin x="1448" y="5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01.04.2026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‹nr.›</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18" Type="http://schemas.openxmlformats.org/officeDocument/2006/relationships/image" Target="../media/image4.jpeg"/><Relationship Id="rId3" Type="http://schemas.openxmlformats.org/officeDocument/2006/relationships/image" Target="../media/image2.png"/><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9.xml"/><Relationship Id="rId2" Type="http://schemas.openxmlformats.org/officeDocument/2006/relationships/image" Target="../media/image1.png"/><Relationship Id="rId16" Type="http://schemas.openxmlformats.org/officeDocument/2006/relationships/slide" Target="slide18.xml"/><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5" Type="http://schemas.openxmlformats.org/officeDocument/2006/relationships/slide" Target="slide12.xml"/><Relationship Id="rId10" Type="http://schemas.openxmlformats.org/officeDocument/2006/relationships/slide" Target="slide7.xml"/><Relationship Id="rId19"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s>
</file>

<file path=ppt/slides/_rels/slide10.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hyperlink" Target="https://palliaweb.nl/onderzoek/kerncijfers-palliatieve-zorg/kerncijfers-behoefte-aan-palliatieve-zorg" TargetMode="External"/><Relationship Id="rId3" Type="http://schemas.openxmlformats.org/officeDocument/2006/relationships/hyperlink" Target="https://www.nivel.nl/sites/default/files/bestanden/1003826_0.pdf" TargetMode="External"/><Relationship Id="rId21" Type="http://schemas.openxmlformats.org/officeDocument/2006/relationships/image" Target="../media/image3.png"/><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19.xml"/><Relationship Id="rId2" Type="http://schemas.openxmlformats.org/officeDocument/2006/relationships/notesSlide" Target="../notesSlides/notesSlide8.xml"/><Relationship Id="rId16" Type="http://schemas.openxmlformats.org/officeDocument/2006/relationships/slide" Target="slide18.xml"/><Relationship Id="rId20"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hyperlink" Target="https://palliaweb.nl/getattachment/6aa6fb96-3763-428e-9199-7375e2e27d67/Handreiking-Meten-en-monitoren-v2-0-feb-2025.pdf?lang=nl-NL" TargetMode="External"/><Relationship Id="rId15" Type="http://schemas.openxmlformats.org/officeDocument/2006/relationships/slide" Target="slide12.xml"/><Relationship Id="rId10" Type="http://schemas.openxmlformats.org/officeDocument/2006/relationships/slide" Target="slide6.xml"/><Relationship Id="rId19" Type="http://schemas.openxmlformats.org/officeDocument/2006/relationships/hyperlink" Target="https://www.med.unc.edu/ihqi/wp-content/uploads/sites/463/2021/01/A-Model-for-Measuring-Quality-Care-NHS-Improvement-brief.pdf" TargetMode="External"/><Relationship Id="rId4" Type="http://schemas.openxmlformats.org/officeDocument/2006/relationships/hyperlink" Target="https://palliaweb.nl/getmedia/05d1a84c-1ad3-449f-a64b-815d6dc551da/Draaiboek-Evalueren-van-activiteiten-binnen-de-palliatieve-zorg-31mei2024.pdf" TargetMode="External"/><Relationship Id="rId9" Type="http://schemas.openxmlformats.org/officeDocument/2006/relationships/slide" Target="slide5.xml"/><Relationship Id="rId14" Type="http://schemas.openxmlformats.org/officeDocument/2006/relationships/slide" Target="slide11.xml"/></Relationships>
</file>

<file path=ppt/slides/_rels/slide11.xml.rels><?xml version="1.0" encoding="UTF-8" standalone="yes"?>
<Relationships xmlns="http://schemas.openxmlformats.org/package/2006/relationships"><Relationship Id="rId8" Type="http://schemas.openxmlformats.org/officeDocument/2006/relationships/hyperlink" Target="https://www.teamgantt.com/communication-matrix-template#:~:text=If%20you%20can%20open%20Microsoft,relevant%20information%20into%20the%20spreadsheet." TargetMode="External"/><Relationship Id="rId13" Type="http://schemas.openxmlformats.org/officeDocument/2006/relationships/slide" Target="slide5.xml"/><Relationship Id="rId18" Type="http://schemas.openxmlformats.org/officeDocument/2006/relationships/slide" Target="slide10.xml"/><Relationship Id="rId3" Type="http://schemas.openxmlformats.org/officeDocument/2006/relationships/image" Target="../media/image2.png"/><Relationship Id="rId21" Type="http://schemas.openxmlformats.org/officeDocument/2006/relationships/slide" Target="slide19.xml"/><Relationship Id="rId7" Type="http://schemas.openxmlformats.org/officeDocument/2006/relationships/hyperlink" Target="https://palliaweb.nl/getmedia/b1666c6c-9921-4ea7-8934-7a3a8927f65c/Communicatieplan-PZP-ziekenhuis.pdf" TargetMode="External"/><Relationship Id="rId12" Type="http://schemas.openxmlformats.org/officeDocument/2006/relationships/slide" Target="slide4.xml"/><Relationship Id="rId17" Type="http://schemas.openxmlformats.org/officeDocument/2006/relationships/slide" Target="slide9.xml"/><Relationship Id="rId2" Type="http://schemas.openxmlformats.org/officeDocument/2006/relationships/notesSlide" Target="../notesSlides/notesSlide9.xml"/><Relationship Id="rId16" Type="http://schemas.openxmlformats.org/officeDocument/2006/relationships/slide" Target="slide8.xml"/><Relationship Id="rId20" Type="http://schemas.openxmlformats.org/officeDocument/2006/relationships/slide" Target="slide18.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slide" Target="slide3.xml"/><Relationship Id="rId5" Type="http://schemas.openxmlformats.org/officeDocument/2006/relationships/image" Target="../media/image8.svg"/><Relationship Id="rId15" Type="http://schemas.openxmlformats.org/officeDocument/2006/relationships/slide" Target="slide7.xml"/><Relationship Id="rId23" Type="http://schemas.openxmlformats.org/officeDocument/2006/relationships/image" Target="../media/image10.svg"/><Relationship Id="rId10" Type="http://schemas.openxmlformats.org/officeDocument/2006/relationships/slide" Target="slide2.xml"/><Relationship Id="rId19" Type="http://schemas.openxmlformats.org/officeDocument/2006/relationships/slide" Target="slide12.xml"/><Relationship Id="rId4" Type="http://schemas.openxmlformats.org/officeDocument/2006/relationships/image" Target="../media/image7.svg"/><Relationship Id="rId9" Type="http://schemas.openxmlformats.org/officeDocument/2006/relationships/hyperlink" Target="https://shop.pznl.nl/" TargetMode="External"/><Relationship Id="rId14" Type="http://schemas.openxmlformats.org/officeDocument/2006/relationships/slide" Target="slide6.xml"/><Relationship Id="rId22"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19.xml"/><Relationship Id="rId2" Type="http://schemas.openxmlformats.org/officeDocument/2006/relationships/notesSlide" Target="../notesSlides/notesSlide10.xml"/><Relationship Id="rId16" Type="http://schemas.openxmlformats.org/officeDocument/2006/relationships/slide" Target="slide18.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slide" Target="slide23.xml"/><Relationship Id="rId15" Type="http://schemas.openxmlformats.org/officeDocument/2006/relationships/slide" Target="slide11.xml"/><Relationship Id="rId10" Type="http://schemas.openxmlformats.org/officeDocument/2006/relationships/slide" Target="slide6.xml"/><Relationship Id="rId19" Type="http://schemas.openxmlformats.org/officeDocument/2006/relationships/image" Target="../media/image11.svg"/><Relationship Id="rId4" Type="http://schemas.openxmlformats.org/officeDocument/2006/relationships/slide" Target="slide21.xml"/><Relationship Id="rId9" Type="http://schemas.openxmlformats.org/officeDocument/2006/relationships/slide" Target="slide5.xml"/><Relationship Id="rId14" Type="http://schemas.openxmlformats.org/officeDocument/2006/relationships/slide" Target="slide10.xml"/></Relationships>
</file>

<file path=ppt/slides/_rels/slide1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slide" Target="slide3.xml"/><Relationship Id="rId18" Type="http://schemas.openxmlformats.org/officeDocument/2006/relationships/slide" Target="slide8.xml"/><Relationship Id="rId3" Type="http://schemas.openxmlformats.org/officeDocument/2006/relationships/hyperlink" Target="https://palliaweb.nl/getattachment/f6a2eae3-dc14-487c-9459-ec030cbcc41f/Handreiking-financiering-palliatieve-zorg-2026.pdf?lang=nl-NL" TargetMode="External"/><Relationship Id="rId21" Type="http://schemas.openxmlformats.org/officeDocument/2006/relationships/slide" Target="slide11.xml"/><Relationship Id="rId7" Type="http://schemas.openxmlformats.org/officeDocument/2006/relationships/image" Target="../media/image12.svg"/><Relationship Id="rId12" Type="http://schemas.openxmlformats.org/officeDocument/2006/relationships/slide" Target="slide2.xml"/><Relationship Id="rId17" Type="http://schemas.openxmlformats.org/officeDocument/2006/relationships/slide" Target="slide7.xml"/><Relationship Id="rId2" Type="http://schemas.openxmlformats.org/officeDocument/2006/relationships/notesSlide" Target="../notesSlides/notesSlide11.xml"/><Relationship Id="rId16" Type="http://schemas.openxmlformats.org/officeDocument/2006/relationships/slide" Target="slide6.xml"/><Relationship Id="rId20" Type="http://schemas.openxmlformats.org/officeDocument/2006/relationships/slide" Target="slide10.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3.png"/><Relationship Id="rId5" Type="http://schemas.openxmlformats.org/officeDocument/2006/relationships/hyperlink" Target="https://palliaweb.nl/getmedia/81d25a52-04de-4264-b27b-2941c3486f28/Factsheet-Betaaltitel-PZP.pdf" TargetMode="External"/><Relationship Id="rId15" Type="http://schemas.openxmlformats.org/officeDocument/2006/relationships/slide" Target="slide5.xml"/><Relationship Id="rId23" Type="http://schemas.openxmlformats.org/officeDocument/2006/relationships/slide" Target="slide19.xml"/><Relationship Id="rId10" Type="http://schemas.openxmlformats.org/officeDocument/2006/relationships/image" Target="../media/image15.svg"/><Relationship Id="rId19" Type="http://schemas.openxmlformats.org/officeDocument/2006/relationships/slide" Target="slide9.xml"/><Relationship Id="rId4" Type="http://schemas.openxmlformats.org/officeDocument/2006/relationships/hyperlink" Target="https://palliaweb.nl/getattachment/a3c08965-fb3f-427e-815e-7ae3958e5c97/Handreiking-OZP-PZP-MSZ-2-12-2024.pdf?lang=nl-NL" TargetMode="External"/><Relationship Id="rId9" Type="http://schemas.openxmlformats.org/officeDocument/2006/relationships/image" Target="../media/image14.svg"/><Relationship Id="rId14" Type="http://schemas.openxmlformats.org/officeDocument/2006/relationships/slide" Target="slide4.xml"/><Relationship Id="rId22" Type="http://schemas.openxmlformats.org/officeDocument/2006/relationships/slide" Target="slide18.xml"/></Relationships>
</file>

<file path=ppt/slides/_rels/slide14.xml.rels><?xml version="1.0" encoding="UTF-8" standalone="yes"?>
<Relationships xmlns="http://schemas.openxmlformats.org/package/2006/relationships"><Relationship Id="rId8" Type="http://schemas.openxmlformats.org/officeDocument/2006/relationships/hyperlink" Target="https://iknl.nl/getmedia/8e09fb88-d8e0-4999-b1fb-41626ddeb78c/ROUTEKAART_Proactief-gegevens-delen.pdf" TargetMode="External"/><Relationship Id="rId13" Type="http://schemas.openxmlformats.org/officeDocument/2006/relationships/slide" Target="slide5.xml"/><Relationship Id="rId18" Type="http://schemas.openxmlformats.org/officeDocument/2006/relationships/slide" Target="slide10.xml"/><Relationship Id="rId3" Type="http://schemas.openxmlformats.org/officeDocument/2006/relationships/image" Target="../media/image2.png"/><Relationship Id="rId21" Type="http://schemas.openxmlformats.org/officeDocument/2006/relationships/slide" Target="slide19.xml"/><Relationship Id="rId7" Type="http://schemas.openxmlformats.org/officeDocument/2006/relationships/hyperlink" Target="https://eur06.safelinks.protection.outlook.com/?url=https%3A%2F%2Fpalliaweb.nl%2Fgetattachment%2F4014a4f7-8a70-4e5b-b1f1-29693219842a%2FFormulier_Uniform_vastleggen_proactieve_zorgplanning_richtlijn_Proactieve_Zorgplanning-(1).pdf&amp;data=05%7C02%7Cj.verlind-debekker%40pznl.nl%7Ccc625ea34fc246e14f9b08de5a564ac1%7Ce2c467cd43b746bd9b7000882041e1ec%7C0%7C0%7C639047524116123028%7CUnknown%7CTWFpbGZsb3d8eyJFbXB0eU1hcGkiOnRydWUsIlYiOiIwLjAuMDAwMCIsIlAiOiJXaW4zMiIsIkFOIjoiTWFpbCIsIldUIjoyfQ%3D%3D%7C0%7C%7C%7C&amp;sdata=02W4xLpwB%2BVA87rQUW6Yh8lOVcc3bHPJtVjg%2FnIq44k%3D&amp;reserved=0" TargetMode="External"/><Relationship Id="rId12" Type="http://schemas.openxmlformats.org/officeDocument/2006/relationships/slide" Target="slide4.xml"/><Relationship Id="rId17" Type="http://schemas.openxmlformats.org/officeDocument/2006/relationships/slide" Target="slide9.xml"/><Relationship Id="rId2" Type="http://schemas.openxmlformats.org/officeDocument/2006/relationships/notesSlide" Target="../notesSlides/notesSlide12.xml"/><Relationship Id="rId16" Type="http://schemas.openxmlformats.org/officeDocument/2006/relationships/slide" Target="slide8.xml"/><Relationship Id="rId20" Type="http://schemas.openxmlformats.org/officeDocument/2006/relationships/slide" Target="slide18.xml"/><Relationship Id="rId1" Type="http://schemas.openxmlformats.org/officeDocument/2006/relationships/slideLayout" Target="../slideLayouts/slideLayout7.xml"/><Relationship Id="rId6" Type="http://schemas.openxmlformats.org/officeDocument/2006/relationships/hyperlink" Target="https://eur06.safelinks.protection.outlook.com/?url=https%3A%2F%2Fpalliaweb.nl%2Frichtlijnen-palliatieve-zorg%2Frichtlijn%2Fproactieve-zorgplanning%2Fvastleggen-van-proactieve-zorgplanning&amp;data=05%7C02%7Cj.verlind-debekker%40pznl.nl%7Ccc625ea34fc246e14f9b08de5a564ac1%7Ce2c467cd43b746bd9b7000882041e1ec%7C0%7C0%7C639047524116102195%7CUnknown%7CTWFpbGZsb3d8eyJFbXB0eU1hcGkiOnRydWUsIlYiOiIwLjAuMDAwMCIsIlAiOiJXaW4zMiIsIkFOIjoiTWFpbCIsIldUIjoyfQ%3D%3D%7C0%7C%7C%7C&amp;sdata=cUVTrnIJueib%2B%2FnRJe4DM9%2F2%2FBeo89C%2F7Rg5AQxgpOg%3D&amp;reserved=0" TargetMode="External"/><Relationship Id="rId11" Type="http://schemas.openxmlformats.org/officeDocument/2006/relationships/slide" Target="slide3.xml"/><Relationship Id="rId5" Type="http://schemas.openxmlformats.org/officeDocument/2006/relationships/hyperlink" Target="https://eur06.safelinks.protection.outlook.com/?url=https%3A%2F%2Fpalliaweb.nl%2Foverzichtspagina-hulpmiddelen%2Funiform-vastleggen-proactieve-zorgplanning-2025&amp;data=05%7C02%7Cj.verlind-debekker%40pznl.nl%7Ccc625ea34fc246e14f9b08de5a564ac1%7Ce2c467cd43b746bd9b7000882041e1ec%7C0%7C0%7C639047524116063441%7CUnknown%7CTWFpbGZsb3d8eyJFbXB0eU1hcGkiOnRydWUsIlYiOiIwLjAuMDAwMCIsIlAiOiJXaW4zMiIsIkFOIjoiTWFpbCIsIldUIjoyfQ%3D%3D%7C0%7C%7C%7C&amp;sdata=P2I0kfVSAsWPSceWnn9fdRknrMmVuYBuofIgD4gv3J0%3D&amp;reserved=0" TargetMode="External"/><Relationship Id="rId15" Type="http://schemas.openxmlformats.org/officeDocument/2006/relationships/slide" Target="slide7.xml"/><Relationship Id="rId10" Type="http://schemas.openxmlformats.org/officeDocument/2006/relationships/slide" Target="slide2.xml"/><Relationship Id="rId19" Type="http://schemas.openxmlformats.org/officeDocument/2006/relationships/slide" Target="slide11.xml"/><Relationship Id="rId4" Type="http://schemas.openxmlformats.org/officeDocument/2006/relationships/image" Target="../media/image16.svg"/><Relationship Id="rId9" Type="http://schemas.openxmlformats.org/officeDocument/2006/relationships/image" Target="../media/image3.png"/><Relationship Id="rId14" Type="http://schemas.openxmlformats.org/officeDocument/2006/relationships/slide" Target="slide6.xml"/></Relationships>
</file>

<file path=ppt/slides/_rels/slide15.xml.rels><?xml version="1.0" encoding="UTF-8" standalone="yes"?>
<Relationships xmlns="http://schemas.openxmlformats.org/package/2006/relationships"><Relationship Id="rId8" Type="http://schemas.openxmlformats.org/officeDocument/2006/relationships/hyperlink" Target="https://www.pharos.nl/kennisbank/gezondheidszorg-voor-iedereen/" TargetMode="External"/><Relationship Id="rId13" Type="http://schemas.openxmlformats.org/officeDocument/2006/relationships/image" Target="../media/image3.png"/><Relationship Id="rId18" Type="http://schemas.openxmlformats.org/officeDocument/2006/relationships/slide" Target="slide6.xml"/><Relationship Id="rId3" Type="http://schemas.openxmlformats.org/officeDocument/2006/relationships/hyperlink" Target="https://ru.h5p.com/content/1292330782647983117" TargetMode="External"/><Relationship Id="rId21" Type="http://schemas.openxmlformats.org/officeDocument/2006/relationships/slide" Target="slide9.xml"/><Relationship Id="rId7" Type="http://schemas.openxmlformats.org/officeDocument/2006/relationships/hyperlink" Target="https://palliaweb.nl/zoeken?searchText=scholing+proactieve+zorgplanning&amp;classname=PZNL.Aid,Subsites.GuidelinePage,PZNL.ThemaOverzicht,PZNL.MeasurementTool" TargetMode="External"/><Relationship Id="rId12" Type="http://schemas.openxmlformats.org/officeDocument/2006/relationships/image" Target="../media/image2.png"/><Relationship Id="rId17" Type="http://schemas.openxmlformats.org/officeDocument/2006/relationships/slide" Target="slide5.xml"/><Relationship Id="rId25" Type="http://schemas.openxmlformats.org/officeDocument/2006/relationships/slide" Target="slide19.xml"/><Relationship Id="rId2" Type="http://schemas.openxmlformats.org/officeDocument/2006/relationships/notesSlide" Target="../notesSlides/notesSlide13.xml"/><Relationship Id="rId16" Type="http://schemas.openxmlformats.org/officeDocument/2006/relationships/slide" Target="slide4.xml"/><Relationship Id="rId20"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hyperlink" Target="https://palliaweb.nl/onderwijsmaterialen/proactieve-zorgplanning" TargetMode="External"/><Relationship Id="rId11" Type="http://schemas.openxmlformats.org/officeDocument/2006/relationships/slide" Target="slide22.xml"/><Relationship Id="rId24" Type="http://schemas.openxmlformats.org/officeDocument/2006/relationships/slide" Target="slide18.xml"/><Relationship Id="rId5" Type="http://schemas.openxmlformats.org/officeDocument/2006/relationships/hyperlink" Target="https://palliaweb.nl/onderwijsmaterialen" TargetMode="External"/><Relationship Id="rId15" Type="http://schemas.openxmlformats.org/officeDocument/2006/relationships/slide" Target="slide3.xml"/><Relationship Id="rId23" Type="http://schemas.openxmlformats.org/officeDocument/2006/relationships/slide" Target="slide11.xml"/><Relationship Id="rId10" Type="http://schemas.openxmlformats.org/officeDocument/2006/relationships/hyperlink" Target="https://www.zorginstituutnederland.nl/site/binaries/site-content/collections/documents/2025/07/14/rapport-proactieve-zorgplanning-in-de-oncologie/proactieve-zorgplanning-in-de-oncologie-een-verkenning.pdf" TargetMode="External"/><Relationship Id="rId19" Type="http://schemas.openxmlformats.org/officeDocument/2006/relationships/slide" Target="slide7.xml"/><Relationship Id="rId4" Type="http://schemas.openxmlformats.org/officeDocument/2006/relationships/hyperlink" Target="https://ru.h5p.com/content/1292332638975766277" TargetMode="External"/><Relationship Id="rId9" Type="http://schemas.openxmlformats.org/officeDocument/2006/relationships/hyperlink" Target="https://open.overheid.nl/documenten/52fcdec1-71d5-4695-87bf-e4c46c73d730/file" TargetMode="External"/><Relationship Id="rId14" Type="http://schemas.openxmlformats.org/officeDocument/2006/relationships/slide" Target="slide2.xml"/><Relationship Id="rId22" Type="http://schemas.openxmlformats.org/officeDocument/2006/relationships/slide" Target="slide10.xml"/></Relationships>
</file>

<file path=ppt/slides/_rels/slide16.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7.xml"/><Relationship Id="rId18" Type="http://schemas.openxmlformats.org/officeDocument/2006/relationships/slide" Target="slide18.xml"/><Relationship Id="rId3" Type="http://schemas.openxmlformats.org/officeDocument/2006/relationships/image" Target="../media/image2.png"/><Relationship Id="rId7" Type="http://schemas.openxmlformats.org/officeDocument/2006/relationships/image" Target="../media/image17.svg"/><Relationship Id="rId12" Type="http://schemas.openxmlformats.org/officeDocument/2006/relationships/slide" Target="slide6.xml"/><Relationship Id="rId17" Type="http://schemas.openxmlformats.org/officeDocument/2006/relationships/slide" Target="slide11.xml"/><Relationship Id="rId2" Type="http://schemas.openxmlformats.org/officeDocument/2006/relationships/notesSlide" Target="../notesSlides/notesSlide14.xml"/><Relationship Id="rId16" Type="http://schemas.openxmlformats.org/officeDocument/2006/relationships/slide" Target="slide10.xml"/><Relationship Id="rId1" Type="http://schemas.openxmlformats.org/officeDocument/2006/relationships/slideLayout" Target="../slideLayouts/slideLayout7.xml"/><Relationship Id="rId6" Type="http://schemas.openxmlformats.org/officeDocument/2006/relationships/hyperlink" Target="http://www.pharos.nl/kennisbank/inzet-voorlichtingsfilms-in-gesprek-over-leven-en-dood/" TargetMode="External"/><Relationship Id="rId11" Type="http://schemas.openxmlformats.org/officeDocument/2006/relationships/slide" Target="slide5.xml"/><Relationship Id="rId5" Type="http://schemas.openxmlformats.org/officeDocument/2006/relationships/hyperlink" Target="https://www.pharos.nl/kennisbank/gezondheidszorg-voor-iedereen/" TargetMode="External"/><Relationship Id="rId15" Type="http://schemas.openxmlformats.org/officeDocument/2006/relationships/slide" Target="slide9.xml"/><Relationship Id="rId10" Type="http://schemas.openxmlformats.org/officeDocument/2006/relationships/slide" Target="slide4.xml"/><Relationship Id="rId19" Type="http://schemas.openxmlformats.org/officeDocument/2006/relationships/slide" Target="slide19.xml"/><Relationship Id="rId4" Type="http://schemas.openxmlformats.org/officeDocument/2006/relationships/image" Target="../media/image3.png"/><Relationship Id="rId9" Type="http://schemas.openxmlformats.org/officeDocument/2006/relationships/slide" Target="slide3.xml"/><Relationship Id="rId14" Type="http://schemas.openxmlformats.org/officeDocument/2006/relationships/slide" Target="slide8.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slide" Target="slide5.xml"/><Relationship Id="rId18" Type="http://schemas.openxmlformats.org/officeDocument/2006/relationships/slide" Target="slide10.xml"/><Relationship Id="rId3" Type="http://schemas.openxmlformats.org/officeDocument/2006/relationships/hyperlink" Target="https://palliaweb.nl/onderzoek/patientenparticipatie-in-de-palliatieve-zorg" TargetMode="External"/><Relationship Id="rId21" Type="http://schemas.openxmlformats.org/officeDocument/2006/relationships/slide" Target="slide19.xml"/><Relationship Id="rId7" Type="http://schemas.openxmlformats.org/officeDocument/2006/relationships/hyperlink" Target="https://palliaweb.nl/getmedia/fd757740-b0dc-4974-80c5-0c78ab28da49/Toolkit_Patientenparticipatie_Palliatieve_zorg.pdf" TargetMode="External"/><Relationship Id="rId12" Type="http://schemas.openxmlformats.org/officeDocument/2006/relationships/slide" Target="slide4.xml"/><Relationship Id="rId17" Type="http://schemas.openxmlformats.org/officeDocument/2006/relationships/slide" Target="slide9.xml"/><Relationship Id="rId2" Type="http://schemas.openxmlformats.org/officeDocument/2006/relationships/notesSlide" Target="../notesSlides/notesSlide15.xml"/><Relationship Id="rId16" Type="http://schemas.openxmlformats.org/officeDocument/2006/relationships/slide" Target="slide8.xml"/><Relationship Id="rId20" Type="http://schemas.openxmlformats.org/officeDocument/2006/relationships/slide" Target="slide18.xml"/><Relationship Id="rId1" Type="http://schemas.openxmlformats.org/officeDocument/2006/relationships/slideLayout" Target="../slideLayouts/slideLayout7.xml"/><Relationship Id="rId6" Type="http://schemas.openxmlformats.org/officeDocument/2006/relationships/hyperlink" Target="https://rise.articulate.com/share/G5Xwr-Pj3_A3BmgrWtoxBF00k7MtoJAU#/" TargetMode="External"/><Relationship Id="rId11" Type="http://schemas.openxmlformats.org/officeDocument/2006/relationships/slide" Target="slide3.xml"/><Relationship Id="rId5" Type="http://schemas.openxmlformats.org/officeDocument/2006/relationships/hyperlink" Target="https://palliaweb.nl/getmedia/19805438-d1b1-4a0e-afa8-29e086e323ed/11042025-Definitief-rapportage-Informatiebehoefte-palliatieve-zorg-of-laatste-levensfase-2024.pdf" TargetMode="External"/><Relationship Id="rId15" Type="http://schemas.openxmlformats.org/officeDocument/2006/relationships/slide" Target="slide7.xml"/><Relationship Id="rId10" Type="http://schemas.openxmlformats.org/officeDocument/2006/relationships/slide" Target="slide2.xml"/><Relationship Id="rId19" Type="http://schemas.openxmlformats.org/officeDocument/2006/relationships/slide" Target="slide11.xml"/><Relationship Id="rId4" Type="http://schemas.openxmlformats.org/officeDocument/2006/relationships/hyperlink" Target="https://overpalliatievezorg.nl" TargetMode="External"/><Relationship Id="rId9" Type="http://schemas.openxmlformats.org/officeDocument/2006/relationships/image" Target="../media/image3.png"/><Relationship Id="rId14" Type="http://schemas.openxmlformats.org/officeDocument/2006/relationships/slide" Target="slide6.xml"/></Relationships>
</file>

<file path=ppt/slides/_rels/slide18.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3.png"/><Relationship Id="rId18" Type="http://schemas.openxmlformats.org/officeDocument/2006/relationships/slide" Target="slide6.xml"/><Relationship Id="rId3" Type="http://schemas.openxmlformats.org/officeDocument/2006/relationships/slide" Target="slide23.xml"/><Relationship Id="rId21" Type="http://schemas.openxmlformats.org/officeDocument/2006/relationships/slide" Target="slide9.xml"/><Relationship Id="rId7" Type="http://schemas.openxmlformats.org/officeDocument/2006/relationships/slide" Target="slide13.xml"/><Relationship Id="rId12" Type="http://schemas.openxmlformats.org/officeDocument/2006/relationships/image" Target="../media/image2.png"/><Relationship Id="rId17" Type="http://schemas.openxmlformats.org/officeDocument/2006/relationships/slide" Target="slide5.xml"/><Relationship Id="rId2" Type="http://schemas.openxmlformats.org/officeDocument/2006/relationships/notesSlide" Target="../notesSlides/notesSlide16.xml"/><Relationship Id="rId16" Type="http://schemas.openxmlformats.org/officeDocument/2006/relationships/slide" Target="slide4.xml"/><Relationship Id="rId20"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slide" Target="slide14.xml"/><Relationship Id="rId11" Type="http://schemas.openxmlformats.org/officeDocument/2006/relationships/slide" Target="slide12.xml"/><Relationship Id="rId5" Type="http://schemas.openxmlformats.org/officeDocument/2006/relationships/hyperlink" Target="https://www.zorginstituutnederland.nl/site/binaries/site-content/collections/documents/2025/07/14/rapport-proactieve-zorgplanning-in-de-oncologie/proactieve-zorgplanning-in-de-oncologie-een-verkenning.pdf" TargetMode="External"/><Relationship Id="rId15" Type="http://schemas.openxmlformats.org/officeDocument/2006/relationships/slide" Target="slide3.xml"/><Relationship Id="rId23" Type="http://schemas.openxmlformats.org/officeDocument/2006/relationships/slide" Target="slide19.xml"/><Relationship Id="rId10" Type="http://schemas.openxmlformats.org/officeDocument/2006/relationships/slide" Target="slide17.xml"/><Relationship Id="rId19" Type="http://schemas.openxmlformats.org/officeDocument/2006/relationships/slide" Target="slide7.xml"/><Relationship Id="rId4" Type="http://schemas.openxmlformats.org/officeDocument/2006/relationships/hyperlink" Target="https://www.internisten.nl/wp-content/uploads/2024/12/Leidraad-proactieve-zorgplanning-in-Nederlandse-ziekenhuizen-2.pdf" TargetMode="External"/><Relationship Id="rId9" Type="http://schemas.openxmlformats.org/officeDocument/2006/relationships/slide" Target="slide11.xml"/><Relationship Id="rId14" Type="http://schemas.openxmlformats.org/officeDocument/2006/relationships/slide" Target="slide2.xml"/><Relationship Id="rId22" Type="http://schemas.openxmlformats.org/officeDocument/2006/relationships/slide" Target="slide10.xml"/></Relationships>
</file>

<file path=ppt/slides/_rels/slide19.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image" Target="../media/image2.png"/><Relationship Id="rId7" Type="http://schemas.openxmlformats.org/officeDocument/2006/relationships/slide" Target="slide4.xml"/><Relationship Id="rId12" Type="http://schemas.openxmlformats.org/officeDocument/2006/relationships/slide" Target="slide9.xml"/><Relationship Id="rId2" Type="http://schemas.openxmlformats.org/officeDocument/2006/relationships/image" Target="../media/image1.png"/><Relationship Id="rId16" Type="http://schemas.openxmlformats.org/officeDocument/2006/relationships/slide" Target="slide18.xml"/><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s>
</file>

<file path=ppt/slides/_rels/slide2.xml.rels><?xml version="1.0" encoding="UTF-8" standalone="yes"?>
<Relationships xmlns="http://schemas.openxmlformats.org/package/2006/relationships"><Relationship Id="rId8" Type="http://schemas.openxmlformats.org/officeDocument/2006/relationships/hyperlink" Target="https://palliaweb.nl/richtlijnen-palliatieve-zorg/richtlijn/kwaliteitskader-palliatieve-zorg-nederland" TargetMode="External"/><Relationship Id="rId13" Type="http://schemas.openxmlformats.org/officeDocument/2006/relationships/slide" Target="slide7.xml"/><Relationship Id="rId18" Type="http://schemas.openxmlformats.org/officeDocument/2006/relationships/slide" Target="slide12.xml"/><Relationship Id="rId3" Type="http://schemas.openxmlformats.org/officeDocument/2006/relationships/image" Target="../media/image2.png"/><Relationship Id="rId7" Type="http://schemas.openxmlformats.org/officeDocument/2006/relationships/hyperlink" Target="https://www.zorginstituutnederland.nl/site/binaries/site-content/collections/documents/2025/07/14/rapport-proactieve-zorgplanning-in-de-oncologie/proactieve-zorgplanning-in-de-oncologie-een-verkenning.pdf" TargetMode="External"/><Relationship Id="rId12" Type="http://schemas.openxmlformats.org/officeDocument/2006/relationships/slide" Target="slide6.xml"/><Relationship Id="rId17" Type="http://schemas.openxmlformats.org/officeDocument/2006/relationships/slide" Target="slide11.xml"/><Relationship Id="rId2" Type="http://schemas.openxmlformats.org/officeDocument/2006/relationships/notesSlide" Target="../notesSlides/notesSlide1.xml"/><Relationship Id="rId16" Type="http://schemas.openxmlformats.org/officeDocument/2006/relationships/slide" Target="slide10.xml"/><Relationship Id="rId20" Type="http://schemas.openxmlformats.org/officeDocument/2006/relationships/slide" Target="slide19.xml"/><Relationship Id="rId1" Type="http://schemas.openxmlformats.org/officeDocument/2006/relationships/slideLayout" Target="../slideLayouts/slideLayout7.xml"/><Relationship Id="rId6" Type="http://schemas.openxmlformats.org/officeDocument/2006/relationships/hyperlink" Target="https://www.internisten.nl/wp-content/uploads/2024/12/Leidraad-proactieve-zorgplanning-in-Nederlandse-ziekenhuizen-2.pdf" TargetMode="External"/><Relationship Id="rId11" Type="http://schemas.openxmlformats.org/officeDocument/2006/relationships/slide" Target="slide5.xml"/><Relationship Id="rId5" Type="http://schemas.openxmlformats.org/officeDocument/2006/relationships/hyperlink" Target="https://palliaweb.nl/getmedia/b75cbf08-950f-423c-a9ea-f287d6aab5ba/12317-Proactieve-Zorgplanning-20251218100646.pdf" TargetMode="External"/><Relationship Id="rId15" Type="http://schemas.openxmlformats.org/officeDocument/2006/relationships/slide" Target="slide9.xml"/><Relationship Id="rId10" Type="http://schemas.openxmlformats.org/officeDocument/2006/relationships/slide" Target="slide4.xml"/><Relationship Id="rId19" Type="http://schemas.openxmlformats.org/officeDocument/2006/relationships/slide" Target="slide18.xml"/><Relationship Id="rId4" Type="http://schemas.openxmlformats.org/officeDocument/2006/relationships/image" Target="../media/image3.png"/><Relationship Id="rId9" Type="http://schemas.openxmlformats.org/officeDocument/2006/relationships/slide" Target="slide3.xml"/><Relationship Id="rId14" Type="http://schemas.openxmlformats.org/officeDocument/2006/relationships/slide" Target="slide8.xml"/></Relationships>
</file>

<file path=ppt/slides/_rels/slide20.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8.xml"/><Relationship Id="rId18" Type="http://schemas.openxmlformats.org/officeDocument/2006/relationships/slide" Target="slide18.xml"/><Relationship Id="rId3" Type="http://schemas.openxmlformats.org/officeDocument/2006/relationships/hyperlink" Target="https://www.kkpz.nl/" TargetMode="External"/><Relationship Id="rId7" Type="http://schemas.openxmlformats.org/officeDocument/2006/relationships/slide" Target="slide2.xml"/><Relationship Id="rId12" Type="http://schemas.openxmlformats.org/officeDocument/2006/relationships/slide" Target="slide7.xml"/><Relationship Id="rId17" Type="http://schemas.openxmlformats.org/officeDocument/2006/relationships/slide" Target="slide12.xml"/><Relationship Id="rId2" Type="http://schemas.openxmlformats.org/officeDocument/2006/relationships/image" Target="../media/image18.png"/><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slide" Target="slide6.xml"/><Relationship Id="rId5" Type="http://schemas.openxmlformats.org/officeDocument/2006/relationships/image" Target="../media/image2.png"/><Relationship Id="rId15" Type="http://schemas.openxmlformats.org/officeDocument/2006/relationships/slide" Target="slide10.xml"/><Relationship Id="rId10" Type="http://schemas.openxmlformats.org/officeDocument/2006/relationships/slide" Target="slide5.xml"/><Relationship Id="rId19" Type="http://schemas.openxmlformats.org/officeDocument/2006/relationships/slide" Target="slide19.xml"/><Relationship Id="rId4" Type="http://schemas.openxmlformats.org/officeDocument/2006/relationships/hyperlink" Target="https://palliaweb.nl/getmedia/2ed39beb-a5e6-4884-b82e-6540c7aa98b5/9474-Kwaliteitskader-palliatieve-zorg-Nederland-20251218100559.pdf" TargetMode="External"/><Relationship Id="rId9" Type="http://schemas.openxmlformats.org/officeDocument/2006/relationships/slide" Target="slide4.xml"/><Relationship Id="rId14" Type="http://schemas.openxmlformats.org/officeDocument/2006/relationships/slide" Target="slide9.xml"/></Relationships>
</file>

<file path=ppt/slides/_rels/slide21.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image" Target="../media/image2.png"/><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9.xml"/><Relationship Id="rId2" Type="http://schemas.openxmlformats.org/officeDocument/2006/relationships/notesSlide" Target="../notesSlides/notesSlide17.xml"/><Relationship Id="rId16" Type="http://schemas.openxmlformats.org/officeDocument/2006/relationships/slide" Target="slide18.xml"/><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s>
</file>

<file path=ppt/slides/_rels/slide22.xml.rels><?xml version="1.0" encoding="UTF-8" standalone="yes"?>
<Relationships xmlns="http://schemas.openxmlformats.org/package/2006/relationships"><Relationship Id="rId8" Type="http://schemas.openxmlformats.org/officeDocument/2006/relationships/hyperlink" Target="https://overpalliatievezorg.nl/leventothetlaatst" TargetMode="External"/><Relationship Id="rId13" Type="http://schemas.openxmlformats.org/officeDocument/2006/relationships/hyperlink" Target="https://palliaweb.nl/zorgpraktijk/praktijkteam" TargetMode="External"/><Relationship Id="rId18" Type="http://schemas.openxmlformats.org/officeDocument/2006/relationships/slide" Target="slide3.xml"/><Relationship Id="rId26" Type="http://schemas.openxmlformats.org/officeDocument/2006/relationships/slide" Target="slide11.xml"/><Relationship Id="rId3" Type="http://schemas.openxmlformats.org/officeDocument/2006/relationships/hyperlink" Target="https://palliaweb.nl/richtlijnen-palliatieve-zorg/richtlijn/proactieve-zorgplanning" TargetMode="External"/><Relationship Id="rId21" Type="http://schemas.openxmlformats.org/officeDocument/2006/relationships/slide" Target="slide6.xml"/><Relationship Id="rId7" Type="http://schemas.openxmlformats.org/officeDocument/2006/relationships/hyperlink" Target="https://overpalliatievezorg.nl/keuzes/wensen-vastleggen" TargetMode="External"/><Relationship Id="rId12" Type="http://schemas.openxmlformats.org/officeDocument/2006/relationships/hyperlink" Target="https://palliaweb.nl/zorgpraktijk/consultatie" TargetMode="External"/><Relationship Id="rId17" Type="http://schemas.openxmlformats.org/officeDocument/2006/relationships/slide" Target="slide2.xml"/><Relationship Id="rId25" Type="http://schemas.openxmlformats.org/officeDocument/2006/relationships/slide" Target="slide10.xml"/><Relationship Id="rId2" Type="http://schemas.openxmlformats.org/officeDocument/2006/relationships/notesSlide" Target="../notesSlides/notesSlide18.xml"/><Relationship Id="rId16" Type="http://schemas.openxmlformats.org/officeDocument/2006/relationships/image" Target="../media/image3.png"/><Relationship Id="rId20" Type="http://schemas.openxmlformats.org/officeDocument/2006/relationships/slide" Target="slide5.xml"/><Relationship Id="rId29" Type="http://schemas.openxmlformats.org/officeDocument/2006/relationships/slide" Target="slide19.xml"/><Relationship Id="rId1" Type="http://schemas.openxmlformats.org/officeDocument/2006/relationships/slideLayout" Target="../slideLayouts/slideLayout7.xml"/><Relationship Id="rId6" Type="http://schemas.openxmlformats.org/officeDocument/2006/relationships/hyperlink" Target="https://overpalliatievezorg.nl/zorg-en-hulp/praten-over-de-laatste-levensfase" TargetMode="External"/><Relationship Id="rId11" Type="http://schemas.openxmlformats.org/officeDocument/2006/relationships/hyperlink" Target="https://palliaweb.nl/zorgpraktijk/effectieve-communicatie" TargetMode="External"/><Relationship Id="rId24" Type="http://schemas.openxmlformats.org/officeDocument/2006/relationships/slide" Target="slide9.xml"/><Relationship Id="rId5" Type="http://schemas.openxmlformats.org/officeDocument/2006/relationships/hyperlink" Target="https://palliaweb.nl/overzichtspagina-hulpmiddelen?searchText=&amp;categoryids=651,776,652,653,654,655,656,658&amp;categoryids=663#submit-scroll-anchor" TargetMode="External"/><Relationship Id="rId15" Type="http://schemas.openxmlformats.org/officeDocument/2006/relationships/image" Target="../media/image2.png"/><Relationship Id="rId23" Type="http://schemas.openxmlformats.org/officeDocument/2006/relationships/slide" Target="slide8.xml"/><Relationship Id="rId28" Type="http://schemas.openxmlformats.org/officeDocument/2006/relationships/slide" Target="slide18.xml"/><Relationship Id="rId10" Type="http://schemas.openxmlformats.org/officeDocument/2006/relationships/hyperlink" Target="https://palliaweb.nl/zorgpraktijk/proactieve-zorgplanning" TargetMode="External"/><Relationship Id="rId19" Type="http://schemas.openxmlformats.org/officeDocument/2006/relationships/slide" Target="slide4.xml"/><Relationship Id="rId4" Type="http://schemas.openxmlformats.org/officeDocument/2006/relationships/hyperlink" Target="https://palliaweb.nl/richtlijnen-palliatieve-zorg/richtlijn/kwaliteitskader-palliatieve-zorg-nederland" TargetMode="External"/><Relationship Id="rId9" Type="http://schemas.openxmlformats.org/officeDocument/2006/relationships/hyperlink" Target="https://overpalliatievezorg.nl/zorg-en-hulp/ongeneeslijk-niet-uitbehandeld" TargetMode="External"/><Relationship Id="rId14" Type="http://schemas.openxmlformats.org/officeDocument/2006/relationships/hyperlink" Target="https://eur06.safelinks.protection.outlook.com/?url=https%3A%2F%2Fshop.pznl.nl%2Fvoor-zorgverleners%2Fgezamenlijke-besluitvorming%2F&amp;data=05%7C02%7Cj.verlind-debekker%40pznl.nl%7Cda39c037ef1641c322a208de64a0662b%7Ce2c467cd43b746bd9b7000882041e1ec%7C0%7C0%7C639058837231420903%7CUnknown%7CTWFpbGZsb3d8eyJFbXB0eU1hcGkiOnRydWUsIlYiOiIwLjAuMDAwMCIsIlAiOiJXaW4zMiIsIkFOIjoiTWFpbCIsIldUIjoyfQ%3D%3D%7C0%7C%7C%7C&amp;sdata=OsjicmRB%2FNj6GUVyMuF8tXELR5wSwDrvmNb%2B2dISS40%3D&amp;reserved=0" TargetMode="External"/><Relationship Id="rId22" Type="http://schemas.openxmlformats.org/officeDocument/2006/relationships/slide" Target="slide7.xml"/><Relationship Id="rId27" Type="http://schemas.openxmlformats.org/officeDocument/2006/relationships/slide" Target="slide12.xml"/></Relationships>
</file>

<file path=ppt/slides/_rels/slide23.xml.rels><?xml version="1.0" encoding="UTF-8" standalone="yes"?>
<Relationships xmlns="http://schemas.openxmlformats.org/package/2006/relationships"><Relationship Id="rId8" Type="http://schemas.openxmlformats.org/officeDocument/2006/relationships/hyperlink" Target="https://www.youtube.com/watch?v=0IkkPAIPg-c" TargetMode="External"/><Relationship Id="rId13" Type="http://schemas.openxmlformats.org/officeDocument/2006/relationships/image" Target="../media/image23.png"/><Relationship Id="rId18" Type="http://schemas.openxmlformats.org/officeDocument/2006/relationships/slide" Target="slide3.xml"/><Relationship Id="rId26" Type="http://schemas.openxmlformats.org/officeDocument/2006/relationships/slide" Target="slide11.xml"/><Relationship Id="rId3" Type="http://schemas.openxmlformats.org/officeDocument/2006/relationships/image" Target="../media/image2.png"/><Relationship Id="rId21" Type="http://schemas.openxmlformats.org/officeDocument/2006/relationships/slide" Target="slide6.xml"/><Relationship Id="rId7" Type="http://schemas.openxmlformats.org/officeDocument/2006/relationships/image" Target="../media/image20.png"/><Relationship Id="rId12" Type="http://schemas.openxmlformats.org/officeDocument/2006/relationships/hyperlink" Target="https://www.viecuri.nl/patienteninformatie/cardiologie/hartfalenpoli/gesprek-tijdige-zorgplanning-bij-chronisch-hartfalen/" TargetMode="External"/><Relationship Id="rId17" Type="http://schemas.openxmlformats.org/officeDocument/2006/relationships/slide" Target="slide2.xml"/><Relationship Id="rId25" Type="http://schemas.openxmlformats.org/officeDocument/2006/relationships/slide" Target="slide10.xml"/><Relationship Id="rId2" Type="http://schemas.openxmlformats.org/officeDocument/2006/relationships/notesSlide" Target="../notesSlides/notesSlide19.xml"/><Relationship Id="rId16" Type="http://schemas.openxmlformats.org/officeDocument/2006/relationships/image" Target="../media/image3.png"/><Relationship Id="rId20" Type="http://schemas.openxmlformats.org/officeDocument/2006/relationships/slide" Target="slide5.xml"/><Relationship Id="rId29" Type="http://schemas.openxmlformats.org/officeDocument/2006/relationships/slide" Target="slide19.xml"/><Relationship Id="rId1" Type="http://schemas.openxmlformats.org/officeDocument/2006/relationships/slideLayout" Target="../slideLayouts/slideLayout7.xml"/><Relationship Id="rId6" Type="http://schemas.openxmlformats.org/officeDocument/2006/relationships/hyperlink" Target="https://palliaweb.nl/publicaties/proactieve-zorgplanning-in-ziekenhuis" TargetMode="External"/><Relationship Id="rId11" Type="http://schemas.openxmlformats.org/officeDocument/2006/relationships/image" Target="../media/image22.png"/><Relationship Id="rId24" Type="http://schemas.openxmlformats.org/officeDocument/2006/relationships/slide" Target="slide9.xml"/><Relationship Id="rId5" Type="http://schemas.openxmlformats.org/officeDocument/2006/relationships/image" Target="../media/image19.png"/><Relationship Id="rId15" Type="http://schemas.openxmlformats.org/officeDocument/2006/relationships/image" Target="../media/image24.png"/><Relationship Id="rId23" Type="http://schemas.openxmlformats.org/officeDocument/2006/relationships/slide" Target="slide8.xml"/><Relationship Id="rId28" Type="http://schemas.openxmlformats.org/officeDocument/2006/relationships/slide" Target="slide18.xml"/><Relationship Id="rId10" Type="http://schemas.openxmlformats.org/officeDocument/2006/relationships/hyperlink" Target="https://palliatievezorgcopd.nl/" TargetMode="External"/><Relationship Id="rId19" Type="http://schemas.openxmlformats.org/officeDocument/2006/relationships/slide" Target="slide4.xml"/><Relationship Id="rId4" Type="http://schemas.openxmlformats.org/officeDocument/2006/relationships/hyperlink" Target="https://www.voorbereidinglaatstelevensfase.nl/site/download/1MgS9HpMJmqJ?type=open" TargetMode="External"/><Relationship Id="rId9" Type="http://schemas.openxmlformats.org/officeDocument/2006/relationships/image" Target="../media/image21.png"/><Relationship Id="rId14" Type="http://schemas.openxmlformats.org/officeDocument/2006/relationships/hyperlink" Target="https://www.olvg.nl/proactieve-zorgplanning/" TargetMode="External"/><Relationship Id="rId22" Type="http://schemas.openxmlformats.org/officeDocument/2006/relationships/slide" Target="slide7.xml"/><Relationship Id="rId27" Type="http://schemas.openxmlformats.org/officeDocument/2006/relationships/slide" Target="slide12.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image" Target="../media/image2.png"/><Relationship Id="rId16" Type="http://schemas.openxmlformats.org/officeDocument/2006/relationships/slide" Target="slide19.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2.xml"/><Relationship Id="rId15" Type="http://schemas.openxmlformats.org/officeDocument/2006/relationships/slide" Target="slide18.xml"/><Relationship Id="rId10" Type="http://schemas.openxmlformats.org/officeDocument/2006/relationships/slide" Target="slide8.xml"/><Relationship Id="rId4" Type="http://schemas.openxmlformats.org/officeDocument/2006/relationships/hyperlink" Target="https://www.palliaweb.nl" TargetMode="External"/><Relationship Id="rId9" Type="http://schemas.openxmlformats.org/officeDocument/2006/relationships/slide" Target="slide7.xml"/><Relationship Id="rId14" Type="http://schemas.openxmlformats.org/officeDocument/2006/relationships/slide" Target="slide12.xml"/></Relationships>
</file>

<file path=ppt/slides/_rels/slide4.xml.rels><?xml version="1.0" encoding="UTF-8" standalone="yes"?>
<Relationships xmlns="http://schemas.openxmlformats.org/package/2006/relationships"><Relationship Id="rId8" Type="http://schemas.openxmlformats.org/officeDocument/2006/relationships/hyperlink" Target="https://www.zonmw.nl/sites/zonmw/files/2025-09/10-tips-bij-het-maken-van-een-implementatieplan.pdf" TargetMode="External"/><Relationship Id="rId13" Type="http://schemas.openxmlformats.org/officeDocument/2006/relationships/hyperlink" Target="https://palliaweb.nl/onderzoek/kerncijfers-palliatieve-zorg/kerncijfers-behoefte-aan-palliatieve-zorg" TargetMode="External"/><Relationship Id="rId18" Type="http://schemas.openxmlformats.org/officeDocument/2006/relationships/slide" Target="slide5.xml"/><Relationship Id="rId26" Type="http://schemas.openxmlformats.org/officeDocument/2006/relationships/slide" Target="slide18.xml"/><Relationship Id="rId3" Type="http://schemas.openxmlformats.org/officeDocument/2006/relationships/image" Target="../media/image2.png"/><Relationship Id="rId21" Type="http://schemas.openxmlformats.org/officeDocument/2006/relationships/slide" Target="slide8.xml"/><Relationship Id="rId7" Type="http://schemas.openxmlformats.org/officeDocument/2006/relationships/hyperlink" Target="https://gupta-strategists.nl/storage/files/De-olifant-de-kamer-uit.pdf" TargetMode="External"/><Relationship Id="rId12" Type="http://schemas.openxmlformats.org/officeDocument/2006/relationships/hyperlink" Target="https://www.internisten.nl/wp-content/uploads/2024/12/Leidraad-proactieve-zorgplanning-in-Nederlandse-ziekenhuizen-2.pdf" TargetMode="External"/><Relationship Id="rId17" Type="http://schemas.openxmlformats.org/officeDocument/2006/relationships/slide" Target="slide3.xml"/><Relationship Id="rId25" Type="http://schemas.openxmlformats.org/officeDocument/2006/relationships/slide" Target="slide12.xml"/><Relationship Id="rId2" Type="http://schemas.openxmlformats.org/officeDocument/2006/relationships/notesSlide" Target="../notesSlides/notesSlide2.xml"/><Relationship Id="rId16" Type="http://schemas.openxmlformats.org/officeDocument/2006/relationships/slide" Target="slide2.xml"/><Relationship Id="rId20" Type="http://schemas.openxmlformats.org/officeDocument/2006/relationships/slide" Target="slide7.xml"/><Relationship Id="rId1" Type="http://schemas.openxmlformats.org/officeDocument/2006/relationships/slideLayout" Target="../slideLayouts/slideLayout7.xml"/><Relationship Id="rId6" Type="http://schemas.openxmlformats.org/officeDocument/2006/relationships/hyperlink" Target="https://link.springer.com/article/10.1007/s12471-022-01705-8" TargetMode="External"/><Relationship Id="rId11" Type="http://schemas.openxmlformats.org/officeDocument/2006/relationships/hyperlink" Target="https://managementmodellensite.nl/acht-veranderstappen-kotter/" TargetMode="External"/><Relationship Id="rId24" Type="http://schemas.openxmlformats.org/officeDocument/2006/relationships/slide" Target="slide11.xml"/><Relationship Id="rId5" Type="http://schemas.openxmlformats.org/officeDocument/2006/relationships/hyperlink" Target="https://ijic.org/articles/10.5334/ijic.7504" TargetMode="External"/><Relationship Id="rId15" Type="http://schemas.openxmlformats.org/officeDocument/2006/relationships/image" Target="../media/image3.png"/><Relationship Id="rId23" Type="http://schemas.openxmlformats.org/officeDocument/2006/relationships/slide" Target="slide10.xml"/><Relationship Id="rId10" Type="http://schemas.openxmlformats.org/officeDocument/2006/relationships/hyperlink" Target="https://www.nivel.nl/sites/default/files/bestanden/1003826_0.pdf" TargetMode="External"/><Relationship Id="rId19" Type="http://schemas.openxmlformats.org/officeDocument/2006/relationships/slide" Target="slide6.xml"/><Relationship Id="rId4" Type="http://schemas.openxmlformats.org/officeDocument/2006/relationships/hyperlink" Target="https://pmc.ncbi.nlm.nih.gov/articles/PMC9120402/pdf/bmjspcare-2020-002302.pdf" TargetMode="External"/><Relationship Id="rId9" Type="http://schemas.openxmlformats.org/officeDocument/2006/relationships/hyperlink" Target="https://leansixsigmagroep.nl/lean-agile-en-six-sigma/5-why/" TargetMode="External"/><Relationship Id="rId14" Type="http://schemas.openxmlformats.org/officeDocument/2006/relationships/hyperlink" Target="https://palliaweb.nl/overzichtspagina-hulpmiddelen/zelfevaluatie-palliatieve-zorg-voor-zorgorganisati" TargetMode="External"/><Relationship Id="rId22" Type="http://schemas.openxmlformats.org/officeDocument/2006/relationships/slide" Target="slide9.xml"/><Relationship Id="rId27" Type="http://schemas.openxmlformats.org/officeDocument/2006/relationships/slide" Target="slide19.xml"/></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9.xml"/><Relationship Id="rId18" Type="http://schemas.openxmlformats.org/officeDocument/2006/relationships/slide" Target="slide19.xml"/><Relationship Id="rId3" Type="http://schemas.openxmlformats.org/officeDocument/2006/relationships/hyperlink" Target="https://www.zonmw.nl/sites/zonmw/files/2025-09/10-tips-bij-het-maken-van-een-implementatieplan.pdf" TargetMode="External"/><Relationship Id="rId7" Type="http://schemas.openxmlformats.org/officeDocument/2006/relationships/slide" Target="slide2.xml"/><Relationship Id="rId12" Type="http://schemas.openxmlformats.org/officeDocument/2006/relationships/slide" Target="slide8.xml"/><Relationship Id="rId17" Type="http://schemas.openxmlformats.org/officeDocument/2006/relationships/slide" Target="slide18.xml"/><Relationship Id="rId2" Type="http://schemas.openxmlformats.org/officeDocument/2006/relationships/notesSlide" Target="../notesSlides/notesSlide3.xml"/><Relationship Id="rId16" Type="http://schemas.openxmlformats.org/officeDocument/2006/relationships/slide" Target="slide12.xml"/><Relationship Id="rId20"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nivel.nl/sites/default/files/bestanden/1003826_0.pdf" TargetMode="External"/><Relationship Id="rId11" Type="http://schemas.openxmlformats.org/officeDocument/2006/relationships/slide" Target="slide7.xml"/><Relationship Id="rId5" Type="http://schemas.openxmlformats.org/officeDocument/2006/relationships/hyperlink" Target="https://managementmodellensite.nl/acht-veranderstappen-kotter/" TargetMode="External"/><Relationship Id="rId15" Type="http://schemas.openxmlformats.org/officeDocument/2006/relationships/slide" Target="slide11.xml"/><Relationship Id="rId10" Type="http://schemas.openxmlformats.org/officeDocument/2006/relationships/slide" Target="slide6.xml"/><Relationship Id="rId19" Type="http://schemas.openxmlformats.org/officeDocument/2006/relationships/image" Target="../media/image2.png"/><Relationship Id="rId4" Type="http://schemas.openxmlformats.org/officeDocument/2006/relationships/hyperlink" Target="https://www.lean.nl/wat-is-de-smart-methode/" TargetMode="External"/><Relationship Id="rId9" Type="http://schemas.openxmlformats.org/officeDocument/2006/relationships/slide" Target="slide4.xml"/><Relationship Id="rId14" Type="http://schemas.openxmlformats.org/officeDocument/2006/relationships/slide" Target="slide10.xml"/></Relationships>
</file>

<file path=ppt/slides/_rels/slide6.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1.xml"/><Relationship Id="rId18" Type="http://schemas.openxmlformats.org/officeDocument/2006/relationships/hyperlink" Target="https://www.zonmw.nl/sites/zonmw/files/2025-12/Format-Implementatieplan.pdf" TargetMode="External"/><Relationship Id="rId3" Type="http://schemas.openxmlformats.org/officeDocument/2006/relationships/image" Target="../media/image2.png"/><Relationship Id="rId7" Type="http://schemas.openxmlformats.org/officeDocument/2006/relationships/slide" Target="slide4.xml"/><Relationship Id="rId12" Type="http://schemas.openxmlformats.org/officeDocument/2006/relationships/slide" Target="slide10.xml"/><Relationship Id="rId17" Type="http://schemas.openxmlformats.org/officeDocument/2006/relationships/hyperlink" Target="https://www.zonmw.nl/sites/zonmw/files/2025-09/10-tips-bij-het-maken-van-een-implementatieplan.pdf" TargetMode="External"/><Relationship Id="rId2" Type="http://schemas.openxmlformats.org/officeDocument/2006/relationships/notesSlide" Target="../notesSlides/notesSlide4.xml"/><Relationship Id="rId16" Type="http://schemas.openxmlformats.org/officeDocument/2006/relationships/slide" Target="slide19.xml"/><Relationship Id="rId20"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slide" Target="slide9.xml"/><Relationship Id="rId5" Type="http://schemas.openxmlformats.org/officeDocument/2006/relationships/slide" Target="slide2.xml"/><Relationship Id="rId15" Type="http://schemas.openxmlformats.org/officeDocument/2006/relationships/slide" Target="slide18.xml"/><Relationship Id="rId10" Type="http://schemas.openxmlformats.org/officeDocument/2006/relationships/slide" Target="slide8.xml"/><Relationship Id="rId19" Type="http://schemas.openxmlformats.org/officeDocument/2006/relationships/hyperlink" Target="https://palliaweb.nl/getmedia/2ed39beb-a5e6-4884-b82e-6540c7aa98b5/9474-Kwaliteitskader-palliatieve-zorg-Nederland-20251218100559.pdf" TargetMode="External"/><Relationship Id="rId4" Type="http://schemas.openxmlformats.org/officeDocument/2006/relationships/slide" Target="slide23.xml"/><Relationship Id="rId9" Type="http://schemas.openxmlformats.org/officeDocument/2006/relationships/slide" Target="slide7.xml"/><Relationship Id="rId14" Type="http://schemas.openxmlformats.org/officeDocument/2006/relationships/slide" Target="slide12.xml"/></Relationships>
</file>

<file path=ppt/slides/_rels/slide7.xml.rels><?xml version="1.0" encoding="UTF-8" standalone="yes"?>
<Relationships xmlns="http://schemas.openxmlformats.org/package/2006/relationships"><Relationship Id="rId8" Type="http://schemas.openxmlformats.org/officeDocument/2006/relationships/hyperlink" Target="https://www.zonmw.nl/sites/zonmw/files/2025-12/Format-Implementatieplan.pdf" TargetMode="External"/><Relationship Id="rId13" Type="http://schemas.openxmlformats.org/officeDocument/2006/relationships/slide" Target="slide5.xml"/><Relationship Id="rId18" Type="http://schemas.openxmlformats.org/officeDocument/2006/relationships/slide" Target="slide11.xml"/><Relationship Id="rId3" Type="http://schemas.openxmlformats.org/officeDocument/2006/relationships/slide" Target="slide12.xml"/><Relationship Id="rId21" Type="http://schemas.openxmlformats.org/officeDocument/2006/relationships/image" Target="../media/image2.png"/><Relationship Id="rId7" Type="http://schemas.openxmlformats.org/officeDocument/2006/relationships/hyperlink" Target="https://www.zonmw.nl/sites/zonmw/files/2025-09/10-tips-bij-het-maken-van-een-implementatieplan.pdf" TargetMode="External"/><Relationship Id="rId12" Type="http://schemas.openxmlformats.org/officeDocument/2006/relationships/slide" Target="slide4.xml"/><Relationship Id="rId17" Type="http://schemas.openxmlformats.org/officeDocument/2006/relationships/slide" Target="slide10.xml"/><Relationship Id="rId2" Type="http://schemas.openxmlformats.org/officeDocument/2006/relationships/notesSlide" Target="../notesSlides/notesSlide5.xml"/><Relationship Id="rId16" Type="http://schemas.openxmlformats.org/officeDocument/2006/relationships/slide" Target="slide9.xml"/><Relationship Id="rId20" Type="http://schemas.openxmlformats.org/officeDocument/2006/relationships/slide" Target="slide19.xml"/><Relationship Id="rId1" Type="http://schemas.openxmlformats.org/officeDocument/2006/relationships/slideLayout" Target="../slideLayouts/slideLayout7.xml"/><Relationship Id="rId6" Type="http://schemas.openxmlformats.org/officeDocument/2006/relationships/hyperlink" Target="https://www.zorginzicht.nl/ontwikkeltools/rasci-matrix-voor-werkgroepen" TargetMode="External"/><Relationship Id="rId11" Type="http://schemas.openxmlformats.org/officeDocument/2006/relationships/slide" Target="slide3.xml"/><Relationship Id="rId5" Type="http://schemas.openxmlformats.org/officeDocument/2006/relationships/hyperlink" Target="https://www.zorginstituutnederland.nl/site/binaries/site-content/collections/documents/2025/07/14/rapport-proactieve-zorgplanning-in-de-oncologie/proactieve-zorgplanning-in-de-oncologie-een-verkenning.pdf" TargetMode="External"/><Relationship Id="rId15" Type="http://schemas.openxmlformats.org/officeDocument/2006/relationships/slide" Target="slide8.xml"/><Relationship Id="rId10" Type="http://schemas.openxmlformats.org/officeDocument/2006/relationships/slide" Target="slide2.xml"/><Relationship Id="rId19" Type="http://schemas.openxmlformats.org/officeDocument/2006/relationships/slide" Target="slide18.xml"/><Relationship Id="rId4" Type="http://schemas.openxmlformats.org/officeDocument/2006/relationships/hyperlink" Target="https://www.olvg.nl/proactieve-zorgplanning/" TargetMode="External"/><Relationship Id="rId9" Type="http://schemas.openxmlformats.org/officeDocument/2006/relationships/hyperlink" Target="https://managementmodellensite.nl/acht-veranderstappen-kotter/" TargetMode="External"/><Relationship Id="rId14" Type="http://schemas.openxmlformats.org/officeDocument/2006/relationships/slide" Target="slide6.xml"/><Relationship Id="rId22"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9.xml"/><Relationship Id="rId18" Type="http://schemas.openxmlformats.org/officeDocument/2006/relationships/slide" Target="slide19.xml"/><Relationship Id="rId3" Type="http://schemas.openxmlformats.org/officeDocument/2006/relationships/image" Target="../media/image2.png"/><Relationship Id="rId7" Type="http://schemas.openxmlformats.org/officeDocument/2006/relationships/slide" Target="slide2.xml"/><Relationship Id="rId12" Type="http://schemas.openxmlformats.org/officeDocument/2006/relationships/slide" Target="slide7.xml"/><Relationship Id="rId17" Type="http://schemas.openxmlformats.org/officeDocument/2006/relationships/slide" Target="slide18.xml"/><Relationship Id="rId2" Type="http://schemas.openxmlformats.org/officeDocument/2006/relationships/notesSlide" Target="../notesSlides/notesSlide6.xml"/><Relationship Id="rId16" Type="http://schemas.openxmlformats.org/officeDocument/2006/relationships/slide" Target="slide12.xml"/><Relationship Id="rId1" Type="http://schemas.openxmlformats.org/officeDocument/2006/relationships/slideLayout" Target="../slideLayouts/slideLayout7.xml"/><Relationship Id="rId6" Type="http://schemas.openxmlformats.org/officeDocument/2006/relationships/hyperlink" Target="https://www.zonmw.nl/sites/zonmw/files/2025-12/Format-Implementatieplan.pdf" TargetMode="External"/><Relationship Id="rId11" Type="http://schemas.openxmlformats.org/officeDocument/2006/relationships/slide" Target="slide6.xml"/><Relationship Id="rId5" Type="http://schemas.openxmlformats.org/officeDocument/2006/relationships/hyperlink" Target="https://www.zonmw.nl/sites/zonmw/files/2025-09/10-tips-bij-het-maken-van-een-implementatieplan.pdf" TargetMode="External"/><Relationship Id="rId15" Type="http://schemas.openxmlformats.org/officeDocument/2006/relationships/slide" Target="slide11.xml"/><Relationship Id="rId10" Type="http://schemas.openxmlformats.org/officeDocument/2006/relationships/slide" Target="slide5.xml"/><Relationship Id="rId19" Type="http://schemas.openxmlformats.org/officeDocument/2006/relationships/image" Target="../media/image3.png"/><Relationship Id="rId4" Type="http://schemas.openxmlformats.org/officeDocument/2006/relationships/image" Target="../media/image6.svg"/><Relationship Id="rId9" Type="http://schemas.openxmlformats.org/officeDocument/2006/relationships/slide" Target="slide4.xml"/><Relationship Id="rId14" Type="http://schemas.openxmlformats.org/officeDocument/2006/relationships/slide" Target="slide10.xml"/></Relationships>
</file>

<file path=ppt/slides/_rels/slide9.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2.xml"/><Relationship Id="rId3" Type="http://schemas.openxmlformats.org/officeDocument/2006/relationships/hyperlink" Target="https://managementmodellensite.nl/verandercasus-5-implementatieplan/" TargetMode="External"/><Relationship Id="rId7" Type="http://schemas.openxmlformats.org/officeDocument/2006/relationships/slide" Target="slide5.xml"/><Relationship Id="rId12" Type="http://schemas.openxmlformats.org/officeDocument/2006/relationships/slide" Target="slide11.xml"/><Relationship Id="rId17" Type="http://schemas.openxmlformats.org/officeDocument/2006/relationships/image" Target="../media/image3.png"/><Relationship Id="rId2" Type="http://schemas.openxmlformats.org/officeDocument/2006/relationships/notesSlide" Target="../notesSlides/notesSlide7.xml"/><Relationship Id="rId16"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0.xml"/><Relationship Id="rId5" Type="http://schemas.openxmlformats.org/officeDocument/2006/relationships/slide" Target="slide3.xml"/><Relationship Id="rId15" Type="http://schemas.openxmlformats.org/officeDocument/2006/relationships/slide" Target="slide19.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41683" y="-5867"/>
            <a:ext cx="14855852" cy="8075897"/>
            <a:chOff x="0" y="0"/>
            <a:chExt cx="19807802" cy="10767862"/>
          </a:xfrm>
        </p:grpSpPr>
        <p:sp>
          <p:nvSpPr>
            <p:cNvPr id="3" name="Freeform 3"/>
            <p:cNvSpPr/>
            <p:nvPr/>
          </p:nvSpPr>
          <p:spPr>
            <a:xfrm>
              <a:off x="10638" y="11704"/>
              <a:ext cx="19786504" cy="10744489"/>
            </a:xfrm>
            <a:custGeom>
              <a:avLst/>
              <a:gdLst/>
              <a:ahLst/>
              <a:cxnLst/>
              <a:rect l="l" t="t" r="r" b="b"/>
              <a:pathLst>
                <a:path w="19786504" h="10744489">
                  <a:moveTo>
                    <a:pt x="19786504" y="0"/>
                  </a:moveTo>
                  <a:lnTo>
                    <a:pt x="19786504" y="10744489"/>
                  </a:lnTo>
                  <a:lnTo>
                    <a:pt x="2067522" y="10744489"/>
                  </a:lnTo>
                  <a:cubicBezTo>
                    <a:pt x="926156" y="10744489"/>
                    <a:pt x="0" y="9726220"/>
                    <a:pt x="0" y="8470239"/>
                  </a:cubicBezTo>
                  <a:lnTo>
                    <a:pt x="0" y="0"/>
                  </a:lnTo>
                  <a:lnTo>
                    <a:pt x="19786504" y="0"/>
                  </a:lnTo>
                  <a:close/>
                </a:path>
              </a:pathLst>
            </a:custGeom>
            <a:solidFill>
              <a:srgbClr val="F1ECE3"/>
            </a:solidFill>
          </p:spPr>
          <p:txBody>
            <a:bodyPr/>
            <a:lstStyle/>
            <a:p>
              <a:endParaRPr lang="nl-NL"/>
            </a:p>
          </p:txBody>
        </p:sp>
      </p:grpSp>
      <p:grpSp>
        <p:nvGrpSpPr>
          <p:cNvPr id="4" name="Group 4"/>
          <p:cNvGrpSpPr/>
          <p:nvPr/>
        </p:nvGrpSpPr>
        <p:grpSpPr>
          <a:xfrm rot="-1500000">
            <a:off x="-2403719" y="-306905"/>
            <a:ext cx="23095553" cy="10215915"/>
            <a:chOff x="0" y="0"/>
            <a:chExt cx="30794071" cy="13621220"/>
          </a:xfrm>
        </p:grpSpPr>
        <p:sp>
          <p:nvSpPr>
            <p:cNvPr id="5" name="Freeform 5" descr="Middel 13@4x.png"/>
            <p:cNvSpPr/>
            <p:nvPr/>
          </p:nvSpPr>
          <p:spPr>
            <a:xfrm>
              <a:off x="0" y="0"/>
              <a:ext cx="30794071" cy="13621258"/>
            </a:xfrm>
            <a:custGeom>
              <a:avLst/>
              <a:gdLst/>
              <a:ahLst/>
              <a:cxnLst/>
              <a:rect l="l" t="t" r="r" b="b"/>
              <a:pathLst>
                <a:path w="30794071" h="13621258">
                  <a:moveTo>
                    <a:pt x="0" y="0"/>
                  </a:moveTo>
                  <a:lnTo>
                    <a:pt x="30794071" y="0"/>
                  </a:lnTo>
                  <a:lnTo>
                    <a:pt x="30794071" y="13621258"/>
                  </a:lnTo>
                  <a:lnTo>
                    <a:pt x="0" y="13621258"/>
                  </a:lnTo>
                  <a:lnTo>
                    <a:pt x="0" y="0"/>
                  </a:lnTo>
                  <a:close/>
                </a:path>
              </a:pathLst>
            </a:custGeom>
            <a:blipFill>
              <a:blip r:embed="rId2"/>
              <a:stretch>
                <a:fillRect r="-104"/>
              </a:stretch>
            </a:blipFill>
          </p:spPr>
          <p:txBody>
            <a:bodyPr/>
            <a:lstStyle/>
            <a:p>
              <a:endParaRPr lang="nl-NL"/>
            </a:p>
          </p:txBody>
        </p:sp>
      </p:grpSp>
      <p:grpSp>
        <p:nvGrpSpPr>
          <p:cNvPr id="6" name="Group 6"/>
          <p:cNvGrpSpPr/>
          <p:nvPr/>
        </p:nvGrpSpPr>
        <p:grpSpPr>
          <a:xfrm>
            <a:off x="0" y="1295"/>
            <a:ext cx="3056044" cy="10285705"/>
            <a:chOff x="0" y="0"/>
            <a:chExt cx="4074725" cy="13714273"/>
          </a:xfrm>
        </p:grpSpPr>
        <p:sp>
          <p:nvSpPr>
            <p:cNvPr id="7" name="Freeform 7"/>
            <p:cNvSpPr/>
            <p:nvPr/>
          </p:nvSpPr>
          <p:spPr>
            <a:xfrm>
              <a:off x="0" y="0"/>
              <a:ext cx="4074725" cy="13714247"/>
            </a:xfrm>
            <a:custGeom>
              <a:avLst/>
              <a:gdLst/>
              <a:ahLst/>
              <a:cxnLst/>
              <a:rect l="l" t="t" r="r" b="b"/>
              <a:pathLst>
                <a:path w="4074725" h="13714247">
                  <a:moveTo>
                    <a:pt x="0" y="0"/>
                  </a:moveTo>
                  <a:lnTo>
                    <a:pt x="4074725" y="0"/>
                  </a:lnTo>
                  <a:lnTo>
                    <a:pt x="4074725" y="13714247"/>
                  </a:lnTo>
                  <a:lnTo>
                    <a:pt x="0" y="13714247"/>
                  </a:lnTo>
                  <a:close/>
                </a:path>
              </a:pathLst>
            </a:custGeom>
            <a:solidFill>
              <a:srgbClr val="EAF1FF"/>
            </a:solidFill>
          </p:spPr>
          <p:txBody>
            <a:bodyPr/>
            <a:lstStyle/>
            <a:p>
              <a:endParaRPr lang="nl-NL"/>
            </a:p>
          </p:txBody>
        </p:sp>
        <p:sp>
          <p:nvSpPr>
            <p:cNvPr id="8" name="TextBox 8"/>
            <p:cNvSpPr txBox="1"/>
            <p:nvPr/>
          </p:nvSpPr>
          <p:spPr>
            <a:xfrm>
              <a:off x="0" y="-190500"/>
              <a:ext cx="4074725" cy="13904773"/>
            </a:xfrm>
            <a:prstGeom prst="rect">
              <a:avLst/>
            </a:prstGeom>
          </p:spPr>
          <p:txBody>
            <a:bodyPr lIns="50800" tIns="50800" rIns="50800" bIns="50800" rtlCol="0" anchor="t"/>
            <a:lstStyle/>
            <a:p>
              <a:pPr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p:txBody>
        </p:sp>
      </p:grpSp>
      <p:sp>
        <p:nvSpPr>
          <p:cNvPr id="9" name="Freeform 9"/>
          <p:cNvSpPr/>
          <p:nvPr/>
        </p:nvSpPr>
        <p:spPr>
          <a:xfrm rot="-5400000">
            <a:off x="-4953886" y="4483162"/>
            <a:ext cx="16230600" cy="210740"/>
          </a:xfrm>
          <a:custGeom>
            <a:avLst/>
            <a:gdLst/>
            <a:ahLst/>
            <a:cxnLst/>
            <a:rect l="l" t="t" r="r" b="b"/>
            <a:pathLst>
              <a:path w="16230600" h="210740">
                <a:moveTo>
                  <a:pt x="0" y="0"/>
                </a:moveTo>
                <a:lnTo>
                  <a:pt x="16230600" y="0"/>
                </a:lnTo>
                <a:lnTo>
                  <a:pt x="16230600" y="210739"/>
                </a:lnTo>
                <a:lnTo>
                  <a:pt x="0" y="210739"/>
                </a:lnTo>
                <a:lnTo>
                  <a:pt x="0" y="0"/>
                </a:lnTo>
                <a:close/>
              </a:path>
            </a:pathLst>
          </a:custGeom>
          <a:blipFill>
            <a:blip r:embed="rId3"/>
            <a:stretch>
              <a:fillRect t="-3269505"/>
            </a:stretch>
          </a:blipFill>
        </p:spPr>
        <p:txBody>
          <a:bodyPr/>
          <a:lstStyle/>
          <a:p>
            <a:endParaRPr lang="nl-NL"/>
          </a:p>
        </p:txBody>
      </p:sp>
      <p:grpSp>
        <p:nvGrpSpPr>
          <p:cNvPr id="10" name="Group 10"/>
          <p:cNvGrpSpPr/>
          <p:nvPr/>
        </p:nvGrpSpPr>
        <p:grpSpPr>
          <a:xfrm>
            <a:off x="283719" y="9052594"/>
            <a:ext cx="1810498" cy="944552"/>
            <a:chOff x="0" y="0"/>
            <a:chExt cx="3023997" cy="1577645"/>
          </a:xfrm>
        </p:grpSpPr>
        <p:sp>
          <p:nvSpPr>
            <p:cNvPr id="11" name="Freeform 11"/>
            <p:cNvSpPr/>
            <p:nvPr/>
          </p:nvSpPr>
          <p:spPr>
            <a:xfrm>
              <a:off x="0" y="0"/>
              <a:ext cx="3023997" cy="1577594"/>
            </a:xfrm>
            <a:custGeom>
              <a:avLst/>
              <a:gdLst/>
              <a:ahLst/>
              <a:cxnLst/>
              <a:rect l="l" t="t" r="r" b="b"/>
              <a:pathLst>
                <a:path w="3023997" h="1577594">
                  <a:moveTo>
                    <a:pt x="0" y="0"/>
                  </a:moveTo>
                  <a:lnTo>
                    <a:pt x="3023997" y="0"/>
                  </a:lnTo>
                  <a:lnTo>
                    <a:pt x="3023997" y="1577594"/>
                  </a:lnTo>
                  <a:lnTo>
                    <a:pt x="0" y="1577594"/>
                  </a:lnTo>
                  <a:lnTo>
                    <a:pt x="0" y="0"/>
                  </a:lnTo>
                  <a:close/>
                </a:path>
              </a:pathLst>
            </a:custGeom>
            <a:blipFill>
              <a:blip r:embed="rId4"/>
              <a:stretch>
                <a:fillRect l="-9413" t="-2344" r="-8277" b="-15528"/>
              </a:stretch>
            </a:blipFill>
          </p:spPr>
          <p:txBody>
            <a:bodyPr/>
            <a:lstStyle/>
            <a:p>
              <a:endParaRPr lang="nl-NL"/>
            </a:p>
          </p:txBody>
        </p:sp>
      </p:grpSp>
      <p:sp>
        <p:nvSpPr>
          <p:cNvPr id="12" name="TextBox 12"/>
          <p:cNvSpPr txBox="1"/>
          <p:nvPr/>
        </p:nvSpPr>
        <p:spPr>
          <a:xfrm>
            <a:off x="213540" y="1452902"/>
            <a:ext cx="2769323" cy="7096125"/>
          </a:xfrm>
          <a:prstGeom prst="rect">
            <a:avLst/>
          </a:prstGeom>
        </p:spPr>
        <p:txBody>
          <a:bodyPr lIns="0" tIns="0" rIns="0" bIns="0" rtlCol="0" anchor="t">
            <a:spAutoFit/>
          </a:bodyPr>
          <a:lstStyle/>
          <a:p>
            <a:pPr marL="323850" lvl="1" indent="-161925" algn="l">
              <a:lnSpc>
                <a:spcPts val="3750"/>
              </a:lnSpc>
              <a:buAutoNum type="arabicPeriod"/>
            </a:pPr>
            <a:r>
              <a:rPr lang="en-US" sz="1500" u="sng">
                <a:solidFill>
                  <a:srgbClr val="173395"/>
                </a:solidFill>
                <a:latin typeface="Poppins"/>
                <a:ea typeface="Poppins"/>
                <a:cs typeface="Poppins"/>
                <a:sym typeface="Poppins"/>
                <a:hlinkClick r:id="rId5" action="ppaction://hlinksldjump"/>
              </a:rPr>
              <a:t>Leeswijzer</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6" action="ppaction://hlinksldjump"/>
              </a:rPr>
              <a:t>Kernboodschap</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7" action="ppaction://hlinksldjump"/>
              </a:rPr>
              <a:t>Aanleiding en probleemanalyse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8" action="ppaction://hlinksldjump"/>
              </a:rPr>
              <a:t>Visie en doelstelling(en)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9" action="ppaction://hlinksldjump"/>
              </a:rPr>
              <a:t>Doelgroep en afbakening</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0" action="ppaction://hlinksldjump"/>
              </a:rPr>
              <a:t>Projectorganisatie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1" action="ppaction://hlinksldjump"/>
              </a:rPr>
              <a:t>Planning en fasering</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2" action="ppaction://hlinksldjump"/>
              </a:rPr>
              <a:t>Afhankelijkheden en risicoanalyse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3" action="ppaction://hlinksldjump"/>
              </a:rPr>
              <a:t>Monitoring en evaluatie</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4" action="ppaction://hlinksldjump"/>
              </a:rPr>
              <a:t>Communicatie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5" action="ppaction://hlinksldjump"/>
              </a:rPr>
              <a:t>Randvoorwaarden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6" action="ppaction://hlinksldjump"/>
              </a:rPr>
              <a:t>Succesfactoren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7" action="ppaction://hlinksldjump"/>
              </a:rPr>
              <a:t>Bijlagen</a:t>
            </a:r>
          </a:p>
        </p:txBody>
      </p:sp>
      <p:sp>
        <p:nvSpPr>
          <p:cNvPr id="13" name="TextBox 13"/>
          <p:cNvSpPr txBox="1"/>
          <p:nvPr/>
        </p:nvSpPr>
        <p:spPr>
          <a:xfrm>
            <a:off x="283719" y="596265"/>
            <a:ext cx="2135703" cy="750570"/>
          </a:xfrm>
          <a:prstGeom prst="rect">
            <a:avLst/>
          </a:prstGeom>
        </p:spPr>
        <p:txBody>
          <a:bodyPr wrap="square" lIns="0" tIns="0" rIns="0" bIns="0" rtlCol="0" anchor="t">
            <a:spAutoFit/>
          </a:bodyPr>
          <a:lstStyle/>
          <a:p>
            <a:pPr algn="ctr">
              <a:lnSpc>
                <a:spcPts val="5880"/>
              </a:lnSpc>
            </a:pPr>
            <a:r>
              <a:rPr lang="en-US" sz="4200" dirty="0" err="1">
                <a:solidFill>
                  <a:srgbClr val="173597"/>
                </a:solidFill>
                <a:latin typeface="Poppins"/>
                <a:ea typeface="Poppins"/>
                <a:cs typeface="Poppins"/>
                <a:sym typeface="Poppins"/>
              </a:rPr>
              <a:t>Inhoud</a:t>
            </a:r>
            <a:endParaRPr lang="en-US" sz="4200" dirty="0">
              <a:solidFill>
                <a:srgbClr val="173597"/>
              </a:solidFill>
              <a:latin typeface="Poppins"/>
              <a:ea typeface="Poppins"/>
              <a:cs typeface="Poppins"/>
              <a:sym typeface="Poppins"/>
            </a:endParaRPr>
          </a:p>
        </p:txBody>
      </p:sp>
      <p:grpSp>
        <p:nvGrpSpPr>
          <p:cNvPr id="14" name="Group 14"/>
          <p:cNvGrpSpPr/>
          <p:nvPr/>
        </p:nvGrpSpPr>
        <p:grpSpPr>
          <a:xfrm>
            <a:off x="3943059" y="1028700"/>
            <a:ext cx="13316241" cy="2887523"/>
            <a:chOff x="0" y="0"/>
            <a:chExt cx="17754989" cy="3850030"/>
          </a:xfrm>
        </p:grpSpPr>
        <p:sp>
          <p:nvSpPr>
            <p:cNvPr id="15" name="Freeform 15"/>
            <p:cNvSpPr/>
            <p:nvPr/>
          </p:nvSpPr>
          <p:spPr>
            <a:xfrm>
              <a:off x="0" y="0"/>
              <a:ext cx="17754992" cy="3850033"/>
            </a:xfrm>
            <a:custGeom>
              <a:avLst/>
              <a:gdLst/>
              <a:ahLst/>
              <a:cxnLst/>
              <a:rect l="l" t="t" r="r" b="b"/>
              <a:pathLst>
                <a:path w="17754992" h="3850033">
                  <a:moveTo>
                    <a:pt x="0" y="0"/>
                  </a:moveTo>
                  <a:lnTo>
                    <a:pt x="17754992" y="0"/>
                  </a:lnTo>
                  <a:lnTo>
                    <a:pt x="17754992" y="3850033"/>
                  </a:lnTo>
                  <a:lnTo>
                    <a:pt x="0" y="3850033"/>
                  </a:lnTo>
                  <a:close/>
                </a:path>
              </a:pathLst>
            </a:custGeom>
            <a:blipFill>
              <a:blip r:embed="rId18">
                <a:alphaModFix amt="0"/>
              </a:blip>
              <a:stretch>
                <a:fillRect t="-38886" r="-13604" b="-65279"/>
              </a:stretch>
            </a:blipFill>
          </p:spPr>
          <p:txBody>
            <a:bodyPr/>
            <a:lstStyle/>
            <a:p>
              <a:endParaRPr lang="nl-NL"/>
            </a:p>
          </p:txBody>
        </p:sp>
        <p:sp>
          <p:nvSpPr>
            <p:cNvPr id="16" name="TextBox 16"/>
            <p:cNvSpPr txBox="1"/>
            <p:nvPr/>
          </p:nvSpPr>
          <p:spPr>
            <a:xfrm>
              <a:off x="0" y="-66675"/>
              <a:ext cx="17754989" cy="3916705"/>
            </a:xfrm>
            <a:prstGeom prst="rect">
              <a:avLst/>
            </a:prstGeom>
          </p:spPr>
          <p:txBody>
            <a:bodyPr lIns="0" tIns="0" rIns="0" bIns="0" rtlCol="0" anchor="b"/>
            <a:lstStyle/>
            <a:p>
              <a:pPr algn="l">
                <a:lnSpc>
                  <a:spcPts val="8640"/>
                </a:lnSpc>
              </a:pPr>
              <a:r>
                <a:rPr lang="en-US" sz="7200">
                  <a:solidFill>
                    <a:srgbClr val="173395"/>
                  </a:solidFill>
                  <a:latin typeface="Poppins"/>
                  <a:ea typeface="Poppins"/>
                  <a:cs typeface="Poppins"/>
                  <a:sym typeface="Poppins"/>
                </a:rPr>
                <a:t>Handreiking implementatie proactieve zorgplanning</a:t>
              </a:r>
            </a:p>
          </p:txBody>
        </p:sp>
      </p:grpSp>
      <p:grpSp>
        <p:nvGrpSpPr>
          <p:cNvPr id="17" name="Group 17"/>
          <p:cNvGrpSpPr/>
          <p:nvPr/>
        </p:nvGrpSpPr>
        <p:grpSpPr>
          <a:xfrm>
            <a:off x="3943059" y="3776861"/>
            <a:ext cx="13316241" cy="1367287"/>
            <a:chOff x="0" y="0"/>
            <a:chExt cx="17754989" cy="1823050"/>
          </a:xfrm>
        </p:grpSpPr>
        <p:sp>
          <p:nvSpPr>
            <p:cNvPr id="18" name="Freeform 18"/>
            <p:cNvSpPr/>
            <p:nvPr/>
          </p:nvSpPr>
          <p:spPr>
            <a:xfrm>
              <a:off x="0" y="0"/>
              <a:ext cx="17754992" cy="1823052"/>
            </a:xfrm>
            <a:custGeom>
              <a:avLst/>
              <a:gdLst/>
              <a:ahLst/>
              <a:cxnLst/>
              <a:rect l="l" t="t" r="r" b="b"/>
              <a:pathLst>
                <a:path w="17754992" h="1823052">
                  <a:moveTo>
                    <a:pt x="0" y="0"/>
                  </a:moveTo>
                  <a:lnTo>
                    <a:pt x="17754992" y="0"/>
                  </a:lnTo>
                  <a:lnTo>
                    <a:pt x="17754992" y="1823052"/>
                  </a:lnTo>
                  <a:lnTo>
                    <a:pt x="0" y="1823052"/>
                  </a:lnTo>
                  <a:close/>
                </a:path>
              </a:pathLst>
            </a:custGeom>
            <a:blipFill>
              <a:blip r:embed="rId18">
                <a:alphaModFix amt="0"/>
              </a:blip>
              <a:stretch>
                <a:fillRect t="-82122" r="-13604" b="-249046"/>
              </a:stretch>
            </a:blipFill>
          </p:spPr>
          <p:txBody>
            <a:bodyPr/>
            <a:lstStyle/>
            <a:p>
              <a:endParaRPr lang="nl-NL"/>
            </a:p>
          </p:txBody>
        </p:sp>
        <p:sp>
          <p:nvSpPr>
            <p:cNvPr id="19" name="TextBox 19"/>
            <p:cNvSpPr txBox="1"/>
            <p:nvPr/>
          </p:nvSpPr>
          <p:spPr>
            <a:xfrm>
              <a:off x="0" y="47625"/>
              <a:ext cx="17754989" cy="1775425"/>
            </a:xfrm>
            <a:prstGeom prst="rect">
              <a:avLst/>
            </a:prstGeom>
          </p:spPr>
          <p:txBody>
            <a:bodyPr lIns="0" tIns="0" rIns="0" bIns="0" rtlCol="0" anchor="b"/>
            <a:lstStyle/>
            <a:p>
              <a:pPr algn="l">
                <a:lnSpc>
                  <a:spcPts val="5500"/>
                </a:lnSpc>
              </a:pPr>
              <a:r>
                <a:rPr lang="en-US" sz="5500">
                  <a:solidFill>
                    <a:srgbClr val="173395"/>
                  </a:solidFill>
                  <a:latin typeface="Poppins Light"/>
                  <a:ea typeface="Poppins Light"/>
                  <a:cs typeface="Poppins Light"/>
                  <a:sym typeface="Poppins Light"/>
                </a:rPr>
                <a:t>in ziekenhuizen</a:t>
              </a:r>
            </a:p>
          </p:txBody>
        </p:sp>
      </p:grpSp>
      <p:sp>
        <p:nvSpPr>
          <p:cNvPr id="20" name="Freeform 20"/>
          <p:cNvSpPr/>
          <p:nvPr/>
        </p:nvSpPr>
        <p:spPr>
          <a:xfrm>
            <a:off x="6071390" y="4078302"/>
            <a:ext cx="14784176" cy="3991728"/>
          </a:xfrm>
          <a:custGeom>
            <a:avLst/>
            <a:gdLst/>
            <a:ahLst/>
            <a:cxnLst/>
            <a:rect l="l" t="t" r="r" b="b"/>
            <a:pathLst>
              <a:path w="14784176" h="3991728">
                <a:moveTo>
                  <a:pt x="0" y="0"/>
                </a:moveTo>
                <a:lnTo>
                  <a:pt x="14784176" y="0"/>
                </a:lnTo>
                <a:lnTo>
                  <a:pt x="14784176" y="3991727"/>
                </a:lnTo>
                <a:lnTo>
                  <a:pt x="0" y="3991727"/>
                </a:lnTo>
                <a:lnTo>
                  <a:pt x="0" y="0"/>
                </a:lnTo>
                <a:close/>
              </a:path>
            </a:pathLst>
          </a:custGeom>
          <a:blipFill>
            <a:blip r:embed="rId19"/>
            <a:stretch>
              <a:fillRect/>
            </a:stretch>
          </a:blipFill>
        </p:spPr>
        <p:txBody>
          <a:bodyPr/>
          <a:lstStyle/>
          <a:p>
            <a:endParaRPr lang="nl-N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6312135" y="6175526"/>
            <a:ext cx="1150884" cy="6561199"/>
            <a:chOff x="0" y="0"/>
            <a:chExt cx="1534512" cy="8748266"/>
          </a:xfrm>
        </p:grpSpPr>
        <p:sp>
          <p:nvSpPr>
            <p:cNvPr id="3" name="Freeform 3"/>
            <p:cNvSpPr/>
            <p:nvPr/>
          </p:nvSpPr>
          <p:spPr>
            <a:xfrm>
              <a:off x="0" y="0"/>
              <a:ext cx="1534512" cy="8748249"/>
            </a:xfrm>
            <a:custGeom>
              <a:avLst/>
              <a:gdLst/>
              <a:ahLst/>
              <a:cxnLst/>
              <a:rect l="l" t="t" r="r" b="b"/>
              <a:pathLst>
                <a:path w="1534512" h="8748249">
                  <a:moveTo>
                    <a:pt x="442573" y="0"/>
                  </a:moveTo>
                  <a:lnTo>
                    <a:pt x="1091938" y="0"/>
                  </a:lnTo>
                  <a:cubicBezTo>
                    <a:pt x="1209316" y="0"/>
                    <a:pt x="1321886" y="46628"/>
                    <a:pt x="1404885" y="129627"/>
                  </a:cubicBezTo>
                  <a:cubicBezTo>
                    <a:pt x="1487884" y="212625"/>
                    <a:pt x="1534512" y="325196"/>
                    <a:pt x="1534512" y="442573"/>
                  </a:cubicBezTo>
                  <a:lnTo>
                    <a:pt x="1534512" y="8305675"/>
                  </a:lnTo>
                  <a:cubicBezTo>
                    <a:pt x="1534512" y="8423053"/>
                    <a:pt x="1487884" y="8535624"/>
                    <a:pt x="1404885" y="8618622"/>
                  </a:cubicBezTo>
                  <a:cubicBezTo>
                    <a:pt x="1321886" y="8701621"/>
                    <a:pt x="1209316" y="8748249"/>
                    <a:pt x="1091938" y="8748249"/>
                  </a:cubicBezTo>
                  <a:lnTo>
                    <a:pt x="442573" y="8748249"/>
                  </a:lnTo>
                  <a:cubicBezTo>
                    <a:pt x="325196" y="8748249"/>
                    <a:pt x="212625" y="8701621"/>
                    <a:pt x="129627" y="8618622"/>
                  </a:cubicBezTo>
                  <a:cubicBezTo>
                    <a:pt x="46628" y="8535624"/>
                    <a:pt x="0" y="8423053"/>
                    <a:pt x="0" y="8305675"/>
                  </a:cubicBezTo>
                  <a:lnTo>
                    <a:pt x="0" y="442573"/>
                  </a:lnTo>
                  <a:cubicBezTo>
                    <a:pt x="0" y="325196"/>
                    <a:pt x="46628" y="212625"/>
                    <a:pt x="129627" y="129627"/>
                  </a:cubicBezTo>
                  <a:cubicBezTo>
                    <a:pt x="212625" y="46628"/>
                    <a:pt x="325196" y="0"/>
                    <a:pt x="442573" y="0"/>
                  </a:cubicBezTo>
                  <a:close/>
                </a:path>
              </a:pathLst>
            </a:custGeom>
            <a:solidFill>
              <a:srgbClr val="F1ECE3"/>
            </a:solidFill>
          </p:spPr>
          <p:txBody>
            <a:bodyPr/>
            <a:lstStyle/>
            <a:p>
              <a:endParaRPr lang="nl-NL"/>
            </a:p>
          </p:txBody>
        </p:sp>
        <p:sp>
          <p:nvSpPr>
            <p:cNvPr id="4" name="TextBox 4"/>
            <p:cNvSpPr txBox="1"/>
            <p:nvPr/>
          </p:nvSpPr>
          <p:spPr>
            <a:xfrm>
              <a:off x="0" y="-161925"/>
              <a:ext cx="1534512" cy="8910191"/>
            </a:xfrm>
            <a:prstGeom prst="rect">
              <a:avLst/>
            </a:prstGeom>
          </p:spPr>
          <p:txBody>
            <a:bodyPr lIns="50800" tIns="50800" rIns="50800" bIns="50800" rtlCol="0" anchor="t"/>
            <a:lstStyle/>
            <a:p>
              <a:pPr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p:txBody>
        </p:sp>
      </p:grpSp>
      <p:sp>
        <p:nvSpPr>
          <p:cNvPr id="5" name="TextBox 5"/>
          <p:cNvSpPr txBox="1"/>
          <p:nvPr/>
        </p:nvSpPr>
        <p:spPr>
          <a:xfrm>
            <a:off x="3767090" y="8941435"/>
            <a:ext cx="6350855" cy="919480"/>
          </a:xfrm>
          <a:prstGeom prst="rect">
            <a:avLst/>
          </a:prstGeom>
        </p:spPr>
        <p:txBody>
          <a:bodyPr lIns="0" tIns="0" rIns="0" bIns="0" rtlCol="0" anchor="t">
            <a:spAutoFit/>
          </a:bodyPr>
          <a:lstStyle/>
          <a:p>
            <a:pPr algn="l">
              <a:lnSpc>
                <a:spcPts val="1819"/>
              </a:lnSpc>
            </a:pPr>
            <a:r>
              <a:rPr lang="en-US" sz="1299" b="1">
                <a:solidFill>
                  <a:srgbClr val="173395"/>
                </a:solidFill>
                <a:latin typeface="Poppins Bold"/>
                <a:ea typeface="Poppins Bold"/>
                <a:cs typeface="Poppins Bold"/>
                <a:sym typeface="Poppins Bold"/>
              </a:rPr>
              <a:t>Hulpmiddelen </a:t>
            </a:r>
          </a:p>
          <a:p>
            <a:pPr algn="l">
              <a:lnSpc>
                <a:spcPts val="1819"/>
              </a:lnSpc>
            </a:pPr>
            <a:r>
              <a:rPr lang="en-US" sz="1299" u="sng">
                <a:solidFill>
                  <a:srgbClr val="B969DD"/>
                </a:solidFill>
                <a:latin typeface="Poppins"/>
                <a:ea typeface="Poppins"/>
                <a:cs typeface="Poppins"/>
                <a:sym typeface="Poppins"/>
                <a:hlinkClick r:id="rId3" tooltip="https://www.nivel.nl/sites/default/files/bestanden/1003826_0.pdf"/>
              </a:rPr>
              <a:t>Handreiking Nivel</a:t>
            </a:r>
          </a:p>
          <a:p>
            <a:pPr algn="l">
              <a:lnSpc>
                <a:spcPts val="1819"/>
              </a:lnSpc>
            </a:pPr>
            <a:r>
              <a:rPr lang="en-US" sz="1299" u="sng">
                <a:solidFill>
                  <a:srgbClr val="B969DD"/>
                </a:solidFill>
                <a:latin typeface="Poppins"/>
                <a:ea typeface="Poppins"/>
                <a:cs typeface="Poppins"/>
                <a:sym typeface="Poppins"/>
                <a:hlinkClick r:id="rId4" tooltip="https://palliaweb.nl/getmedia/05d1a84c-1ad3-449f-a64b-815d6dc551da/Draaiboek-Evalueren-van-activiteiten-binnen-de-palliatieve-zorg-31mei2024.pdf"/>
              </a:rPr>
              <a:t>Draaiboek Evalueren activiteiten palliatieve zorg</a:t>
            </a:r>
          </a:p>
          <a:p>
            <a:pPr algn="l">
              <a:lnSpc>
                <a:spcPts val="1819"/>
              </a:lnSpc>
            </a:pPr>
            <a:r>
              <a:rPr lang="en-US" sz="1299" u="sng">
                <a:solidFill>
                  <a:srgbClr val="B969DD"/>
                </a:solidFill>
                <a:latin typeface="Poppins"/>
                <a:ea typeface="Poppins"/>
                <a:cs typeface="Poppins"/>
                <a:sym typeface="Poppins"/>
                <a:hlinkClick r:id="rId5" tooltip="https://palliaweb.nl/getattachment/6aa6fb96-3763-428e-9199-7375e2e27d67/Handreiking-Meten-en-monitoren-v2-0-feb-2025.pdf?lang=nl-NL"/>
              </a:rPr>
              <a:t>Handreiking Meten en Monitoren van projecten in de palliatieve zorg </a:t>
            </a:r>
          </a:p>
        </p:txBody>
      </p:sp>
      <p:grpSp>
        <p:nvGrpSpPr>
          <p:cNvPr id="6" name="Group 6"/>
          <p:cNvGrpSpPr/>
          <p:nvPr/>
        </p:nvGrpSpPr>
        <p:grpSpPr>
          <a:xfrm>
            <a:off x="0" y="1295"/>
            <a:ext cx="3056044" cy="10285705"/>
            <a:chOff x="0" y="0"/>
            <a:chExt cx="4074725" cy="13714273"/>
          </a:xfrm>
        </p:grpSpPr>
        <p:sp>
          <p:nvSpPr>
            <p:cNvPr id="7" name="Freeform 7"/>
            <p:cNvSpPr/>
            <p:nvPr/>
          </p:nvSpPr>
          <p:spPr>
            <a:xfrm>
              <a:off x="0" y="0"/>
              <a:ext cx="4074725" cy="13714247"/>
            </a:xfrm>
            <a:custGeom>
              <a:avLst/>
              <a:gdLst/>
              <a:ahLst/>
              <a:cxnLst/>
              <a:rect l="l" t="t" r="r" b="b"/>
              <a:pathLst>
                <a:path w="4074725" h="13714247">
                  <a:moveTo>
                    <a:pt x="0" y="0"/>
                  </a:moveTo>
                  <a:lnTo>
                    <a:pt x="4074725" y="0"/>
                  </a:lnTo>
                  <a:lnTo>
                    <a:pt x="4074725" y="13714247"/>
                  </a:lnTo>
                  <a:lnTo>
                    <a:pt x="0" y="13714247"/>
                  </a:lnTo>
                  <a:close/>
                </a:path>
              </a:pathLst>
            </a:custGeom>
            <a:solidFill>
              <a:srgbClr val="EAF1FF"/>
            </a:solidFill>
          </p:spPr>
          <p:txBody>
            <a:bodyPr/>
            <a:lstStyle/>
            <a:p>
              <a:endParaRPr lang="nl-NL"/>
            </a:p>
          </p:txBody>
        </p:sp>
        <p:sp>
          <p:nvSpPr>
            <p:cNvPr id="8" name="TextBox 8"/>
            <p:cNvSpPr txBox="1"/>
            <p:nvPr/>
          </p:nvSpPr>
          <p:spPr>
            <a:xfrm>
              <a:off x="0" y="-190500"/>
              <a:ext cx="4074725" cy="13904773"/>
            </a:xfrm>
            <a:prstGeom prst="rect">
              <a:avLst/>
            </a:prstGeom>
          </p:spPr>
          <p:txBody>
            <a:bodyPr lIns="50800" tIns="50800" rIns="50800" bIns="50800" rtlCol="0" anchor="t"/>
            <a:lstStyle/>
            <a:p>
              <a:pPr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p:txBody>
        </p:sp>
      </p:grpSp>
      <p:sp>
        <p:nvSpPr>
          <p:cNvPr id="9" name="TextBox 9"/>
          <p:cNvSpPr txBox="1"/>
          <p:nvPr/>
        </p:nvSpPr>
        <p:spPr>
          <a:xfrm>
            <a:off x="213540" y="1452902"/>
            <a:ext cx="2769323" cy="7096125"/>
          </a:xfrm>
          <a:prstGeom prst="rect">
            <a:avLst/>
          </a:prstGeom>
        </p:spPr>
        <p:txBody>
          <a:bodyPr lIns="0" tIns="0" rIns="0" bIns="0" rtlCol="0" anchor="t">
            <a:spAutoFit/>
          </a:bodyPr>
          <a:lstStyle/>
          <a:p>
            <a:pPr marL="323850" lvl="1" indent="-161925" algn="l">
              <a:lnSpc>
                <a:spcPts val="3750"/>
              </a:lnSpc>
              <a:buAutoNum type="arabicPeriod"/>
            </a:pPr>
            <a:r>
              <a:rPr lang="en-US" sz="1500" u="sng">
                <a:solidFill>
                  <a:srgbClr val="173395"/>
                </a:solidFill>
                <a:latin typeface="Poppins"/>
                <a:ea typeface="Poppins"/>
                <a:cs typeface="Poppins"/>
                <a:sym typeface="Poppins"/>
                <a:hlinkClick r:id="rId6" action="ppaction://hlinksldjump"/>
              </a:rPr>
              <a:t>Leeswijzer</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7" action="ppaction://hlinksldjump"/>
              </a:rPr>
              <a:t>Kernboodschap</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8" action="ppaction://hlinksldjump"/>
              </a:rPr>
              <a:t>Aanleiding en probleemanalyse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9" action="ppaction://hlinksldjump"/>
              </a:rPr>
              <a:t>Visie en doelstelling(en)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0" action="ppaction://hlinksldjump"/>
              </a:rPr>
              <a:t>Doelgroep en afbakening</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1" action="ppaction://hlinksldjump"/>
              </a:rPr>
              <a:t>Projectorganisatie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2" action="ppaction://hlinksldjump"/>
              </a:rPr>
              <a:t>Planning en fasering</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3" action="ppaction://hlinksldjump"/>
              </a:rPr>
              <a:t>Afhankelijkheden en risicoanalyse</a:t>
            </a:r>
          </a:p>
          <a:p>
            <a:pPr marL="323850" lvl="1" indent="-161925" algn="l">
              <a:lnSpc>
                <a:spcPts val="3750"/>
              </a:lnSpc>
              <a:buAutoNum type="arabicPeriod"/>
            </a:pPr>
            <a:r>
              <a:rPr lang="en-US" sz="1500" b="1">
                <a:solidFill>
                  <a:srgbClr val="173395"/>
                </a:solidFill>
                <a:latin typeface="Poppins Bold"/>
                <a:ea typeface="Poppins Bold"/>
                <a:cs typeface="Poppins Bold"/>
                <a:sym typeface="Poppins Bold"/>
              </a:rPr>
              <a:t>Monitoring en evaluatie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4" action="ppaction://hlinksldjump"/>
              </a:rPr>
              <a:t>Communicatie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5" action="ppaction://hlinksldjump"/>
              </a:rPr>
              <a:t>Randvoorwaarden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6" action="ppaction://hlinksldjump"/>
              </a:rPr>
              <a:t>Succesfactoren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7" action="ppaction://hlinksldjump"/>
              </a:rPr>
              <a:t>Bijlagen</a:t>
            </a:r>
          </a:p>
        </p:txBody>
      </p:sp>
      <p:sp>
        <p:nvSpPr>
          <p:cNvPr id="10" name="TextBox 10"/>
          <p:cNvSpPr txBox="1"/>
          <p:nvPr/>
        </p:nvSpPr>
        <p:spPr>
          <a:xfrm>
            <a:off x="10803876" y="1548152"/>
            <a:ext cx="6686378" cy="7191375"/>
          </a:xfrm>
          <a:prstGeom prst="rect">
            <a:avLst/>
          </a:prstGeom>
        </p:spPr>
        <p:txBody>
          <a:bodyPr lIns="0" tIns="0" rIns="0" bIns="0" rtlCol="0" anchor="t">
            <a:spAutoFit/>
          </a:bodyPr>
          <a:lstStyle/>
          <a:p>
            <a:pPr algn="l">
              <a:lnSpc>
                <a:spcPts val="2700"/>
              </a:lnSpc>
            </a:pPr>
            <a:r>
              <a:rPr lang="en-US" sz="1500">
                <a:solidFill>
                  <a:srgbClr val="173395"/>
                </a:solidFill>
                <a:latin typeface="Poppins"/>
                <a:ea typeface="Poppins"/>
                <a:cs typeface="Poppins"/>
                <a:sym typeface="Poppins"/>
              </a:rPr>
              <a:t>Te denken valt aan monitoring &amp; evaluatie aan de hand van een dashboard, dat:</a:t>
            </a:r>
          </a:p>
          <a:p>
            <a:pPr marL="323850" lvl="1" indent="-161925" algn="l">
              <a:lnSpc>
                <a:spcPts val="2700"/>
              </a:lnSpc>
              <a:buFont typeface="Arial"/>
              <a:buChar char="•"/>
            </a:pPr>
            <a:r>
              <a:rPr lang="en-US" sz="1500">
                <a:solidFill>
                  <a:srgbClr val="173395"/>
                </a:solidFill>
                <a:latin typeface="Poppins"/>
                <a:ea typeface="Poppins"/>
                <a:cs typeface="Poppins"/>
                <a:sym typeface="Poppins"/>
              </a:rPr>
              <a:t>gekoppeld is aan het formulier PZP; </a:t>
            </a:r>
          </a:p>
          <a:p>
            <a:pPr marL="323850" lvl="1" indent="-161925" algn="l">
              <a:lnSpc>
                <a:spcPts val="2700"/>
              </a:lnSpc>
              <a:buFont typeface="Arial"/>
              <a:buChar char="•"/>
            </a:pPr>
            <a:r>
              <a:rPr lang="en-US" sz="1500">
                <a:solidFill>
                  <a:srgbClr val="173395"/>
                </a:solidFill>
                <a:latin typeface="Poppins"/>
                <a:ea typeface="Poppins"/>
                <a:cs typeface="Poppins"/>
                <a:sym typeface="Poppins"/>
              </a:rPr>
              <a:t>inzicht geeft in het aantal keren dat de ozp-PZP is gedeclareerd;</a:t>
            </a:r>
          </a:p>
          <a:p>
            <a:pPr marL="323850" lvl="1" indent="-161925" algn="l">
              <a:lnSpc>
                <a:spcPts val="2700"/>
              </a:lnSpc>
              <a:buFont typeface="Arial"/>
              <a:buChar char="•"/>
            </a:pPr>
            <a:r>
              <a:rPr lang="en-US" sz="1500">
                <a:solidFill>
                  <a:srgbClr val="173395"/>
                </a:solidFill>
                <a:latin typeface="Poppins"/>
                <a:ea typeface="Poppins"/>
                <a:cs typeface="Poppins"/>
                <a:sym typeface="Poppins"/>
              </a:rPr>
              <a:t>inzicht geeft in het aandeel patiënten waarbij PZP tijdig wordt gestart;</a:t>
            </a:r>
          </a:p>
          <a:p>
            <a:pPr marL="323850" lvl="1" indent="-161925" algn="l">
              <a:lnSpc>
                <a:spcPts val="2700"/>
              </a:lnSpc>
              <a:buFont typeface="Arial"/>
              <a:buChar char="•"/>
            </a:pPr>
            <a:r>
              <a:rPr lang="en-US" sz="1500">
                <a:solidFill>
                  <a:srgbClr val="173395"/>
                </a:solidFill>
                <a:latin typeface="Poppins"/>
                <a:ea typeface="Poppins"/>
                <a:cs typeface="Poppins"/>
                <a:sym typeface="Poppins"/>
              </a:rPr>
              <a:t>inzicht geeft in het aandeel patiënten waarbij de PZP-wensen en </a:t>
            </a:r>
          </a:p>
          <a:p>
            <a:pPr algn="l">
              <a:lnSpc>
                <a:spcPts val="2700"/>
              </a:lnSpc>
            </a:pPr>
            <a:r>
              <a:rPr lang="en-US" sz="1500">
                <a:solidFill>
                  <a:srgbClr val="173395"/>
                </a:solidFill>
                <a:latin typeface="Poppins"/>
                <a:ea typeface="Poppins"/>
                <a:cs typeface="Poppins"/>
                <a:sym typeface="Poppins"/>
              </a:rPr>
              <a:t>      –grenzen vindbaar zijn bij acute opname;</a:t>
            </a:r>
          </a:p>
          <a:p>
            <a:pPr marL="323850" lvl="1" indent="-161925" algn="l">
              <a:lnSpc>
                <a:spcPts val="2700"/>
              </a:lnSpc>
              <a:buFont typeface="Arial"/>
              <a:buChar char="•"/>
            </a:pPr>
            <a:r>
              <a:rPr lang="en-US" sz="1500">
                <a:solidFill>
                  <a:srgbClr val="173395"/>
                </a:solidFill>
                <a:latin typeface="Poppins"/>
                <a:ea typeface="Poppins"/>
                <a:cs typeface="Poppins"/>
                <a:sym typeface="Poppins"/>
              </a:rPr>
              <a:t>inzicht geeft in het aantal keren dat een e-learning is doorlopen;</a:t>
            </a:r>
          </a:p>
          <a:p>
            <a:pPr marL="323850" lvl="1" indent="-161925" algn="l">
              <a:lnSpc>
                <a:spcPts val="2700"/>
              </a:lnSpc>
              <a:buFont typeface="Arial"/>
              <a:buChar char="•"/>
            </a:pPr>
            <a:r>
              <a:rPr lang="en-US" sz="1500">
                <a:solidFill>
                  <a:srgbClr val="173395"/>
                </a:solidFill>
                <a:latin typeface="Poppins"/>
                <a:ea typeface="Poppins"/>
                <a:cs typeface="Poppins"/>
                <a:sym typeface="Poppins"/>
              </a:rPr>
              <a:t>Inzicht geeft in het zorggebruik.</a:t>
            </a:r>
          </a:p>
          <a:p>
            <a:pPr algn="l">
              <a:lnSpc>
                <a:spcPts val="2700"/>
              </a:lnSpc>
            </a:pPr>
            <a:endParaRPr lang="en-US" sz="1500">
              <a:solidFill>
                <a:srgbClr val="173395"/>
              </a:solidFill>
              <a:latin typeface="Poppins"/>
              <a:ea typeface="Poppins"/>
              <a:cs typeface="Poppins"/>
              <a:sym typeface="Poppins"/>
            </a:endParaRPr>
          </a:p>
          <a:p>
            <a:pPr algn="l">
              <a:lnSpc>
                <a:spcPts val="2700"/>
              </a:lnSpc>
            </a:pPr>
            <a:r>
              <a:rPr lang="en-US" sz="1500">
                <a:solidFill>
                  <a:srgbClr val="173395"/>
                </a:solidFill>
                <a:latin typeface="Poppins"/>
                <a:ea typeface="Poppins"/>
                <a:cs typeface="Poppins"/>
                <a:sym typeface="Poppins"/>
              </a:rPr>
              <a:t>Naast het verzamelen van kwantitatieve informatie, wordt aangeraden om ook kwalitatieve informatie te mee te nemen/te verzamelen:</a:t>
            </a:r>
          </a:p>
          <a:p>
            <a:pPr marL="323850" lvl="1" indent="-161925" algn="l">
              <a:lnSpc>
                <a:spcPts val="2700"/>
              </a:lnSpc>
              <a:buFont typeface="Arial"/>
              <a:buChar char="•"/>
            </a:pPr>
            <a:r>
              <a:rPr lang="en-US" sz="1500">
                <a:solidFill>
                  <a:srgbClr val="173395"/>
                </a:solidFill>
                <a:latin typeface="Poppins"/>
                <a:ea typeface="Poppins"/>
                <a:cs typeface="Poppins"/>
                <a:sym typeface="Poppins"/>
              </a:rPr>
              <a:t>Monitor niet alleen output (aantal PZP‑gesprekken), maar ook:</a:t>
            </a:r>
          </a:p>
          <a:p>
            <a:pPr marL="647700" lvl="2" indent="-215900" algn="l">
              <a:lnSpc>
                <a:spcPts val="2700"/>
              </a:lnSpc>
              <a:buFont typeface="Arial"/>
              <a:buChar char="⚬"/>
            </a:pPr>
            <a:r>
              <a:rPr lang="en-US" sz="1500">
                <a:solidFill>
                  <a:srgbClr val="173395"/>
                </a:solidFill>
                <a:latin typeface="Poppins"/>
                <a:ea typeface="Poppins"/>
                <a:cs typeface="Poppins"/>
                <a:sym typeface="Poppins"/>
              </a:rPr>
              <a:t>kwaliteit van PZP‑gesprekken;</a:t>
            </a:r>
          </a:p>
          <a:p>
            <a:pPr marL="647700" lvl="2" indent="-215900" algn="l">
              <a:lnSpc>
                <a:spcPts val="2700"/>
              </a:lnSpc>
              <a:buFont typeface="Arial"/>
              <a:buChar char="⚬"/>
            </a:pPr>
            <a:r>
              <a:rPr lang="en-US" sz="1500">
                <a:solidFill>
                  <a:srgbClr val="173395"/>
                </a:solidFill>
                <a:latin typeface="Poppins"/>
                <a:ea typeface="Poppins"/>
                <a:cs typeface="Poppins"/>
                <a:sym typeface="Poppins"/>
              </a:rPr>
              <a:t>ervaringen van patiënten en naasten;</a:t>
            </a:r>
          </a:p>
          <a:p>
            <a:pPr marL="647700" lvl="2" indent="-215900" algn="l">
              <a:lnSpc>
                <a:spcPts val="2700"/>
              </a:lnSpc>
              <a:buFont typeface="Arial"/>
              <a:buChar char="⚬"/>
            </a:pPr>
            <a:r>
              <a:rPr lang="en-US" sz="1500">
                <a:solidFill>
                  <a:srgbClr val="173395"/>
                </a:solidFill>
                <a:latin typeface="Poppins"/>
                <a:ea typeface="Poppins"/>
                <a:cs typeface="Poppins"/>
                <a:sym typeface="Poppins"/>
              </a:rPr>
              <a:t>belemmeringen van zorgverleners.</a:t>
            </a:r>
          </a:p>
          <a:p>
            <a:pPr marL="323850" lvl="1" indent="-161925" algn="l">
              <a:lnSpc>
                <a:spcPts val="2700"/>
              </a:lnSpc>
              <a:buFont typeface="Arial"/>
              <a:buChar char="•"/>
            </a:pPr>
            <a:r>
              <a:rPr lang="en-US" sz="1500">
                <a:solidFill>
                  <a:srgbClr val="173395"/>
                </a:solidFill>
                <a:latin typeface="Poppins"/>
                <a:ea typeface="Poppins"/>
                <a:cs typeface="Poppins"/>
                <a:sym typeface="Poppins"/>
              </a:rPr>
              <a:t>Combineer dossieronderzoek met patiëntervaringsmetingen (PREM).</a:t>
            </a:r>
          </a:p>
          <a:p>
            <a:pPr algn="l">
              <a:lnSpc>
                <a:spcPts val="2700"/>
              </a:lnSpc>
            </a:pPr>
            <a:endParaRPr lang="en-US" sz="1500">
              <a:solidFill>
                <a:srgbClr val="173395"/>
              </a:solidFill>
              <a:latin typeface="Poppins"/>
              <a:ea typeface="Poppins"/>
              <a:cs typeface="Poppins"/>
              <a:sym typeface="Poppins"/>
            </a:endParaRPr>
          </a:p>
        </p:txBody>
      </p:sp>
      <p:sp>
        <p:nvSpPr>
          <p:cNvPr id="11" name="TextBox 11"/>
          <p:cNvSpPr txBox="1"/>
          <p:nvPr/>
        </p:nvSpPr>
        <p:spPr>
          <a:xfrm>
            <a:off x="3606978" y="1548152"/>
            <a:ext cx="6561199" cy="3777615"/>
          </a:xfrm>
          <a:prstGeom prst="rect">
            <a:avLst/>
          </a:prstGeom>
        </p:spPr>
        <p:txBody>
          <a:bodyPr lIns="0" tIns="0" rIns="0" bIns="0" rtlCol="0" anchor="t">
            <a:spAutoFit/>
          </a:bodyPr>
          <a:lstStyle/>
          <a:p>
            <a:pPr algn="l">
              <a:lnSpc>
                <a:spcPts val="2879"/>
              </a:lnSpc>
            </a:pPr>
            <a:r>
              <a:rPr lang="en-US" sz="1599" b="1">
                <a:solidFill>
                  <a:srgbClr val="173395"/>
                </a:solidFill>
                <a:latin typeface="Poppins Bold"/>
                <a:ea typeface="Poppins Bold"/>
                <a:cs typeface="Poppins Bold"/>
                <a:sym typeface="Poppins Bold"/>
              </a:rPr>
              <a:t>Inleiding </a:t>
            </a:r>
          </a:p>
          <a:p>
            <a:pPr algn="l">
              <a:lnSpc>
                <a:spcPts val="2700"/>
              </a:lnSpc>
            </a:pPr>
            <a:r>
              <a:rPr lang="en-US" sz="1500">
                <a:solidFill>
                  <a:srgbClr val="173395"/>
                </a:solidFill>
                <a:latin typeface="Poppins"/>
                <a:ea typeface="Poppins"/>
                <a:cs typeface="Poppins"/>
                <a:sym typeface="Poppins"/>
              </a:rPr>
              <a:t>Meten en monitoren zijn cruciaal voor de implementatie van proactieve zorgplanning in ziekenhuizen, omdat ze zichtbaar maken welke impact activiteiten daadwerkelijk hebben op patiënten, naasten, zorgprocessen en organisatiestructuren. Door systematisch gegevens te verzamelen ontstaat inzicht in wat goed werkt en waar bijsturing nodig is, kunnen knelpunten vroeg worden gesignaleerd en wordt de kwaliteit van palliatieve en proactieve zorg aantoonbaar verbeterd. Bovendien vormen objectieve data een stevige basis om keuzes te onderbouwen, samenwerking te versterken en continu te leren binnen en tussen ziekenhuizen. </a:t>
            </a:r>
          </a:p>
        </p:txBody>
      </p:sp>
      <p:sp>
        <p:nvSpPr>
          <p:cNvPr id="12" name="TextBox 12"/>
          <p:cNvSpPr txBox="1"/>
          <p:nvPr/>
        </p:nvSpPr>
        <p:spPr>
          <a:xfrm>
            <a:off x="3606978" y="726758"/>
            <a:ext cx="6113938" cy="603885"/>
          </a:xfrm>
          <a:prstGeom prst="rect">
            <a:avLst/>
          </a:prstGeom>
        </p:spPr>
        <p:txBody>
          <a:bodyPr lIns="0" tIns="0" rIns="0" bIns="0" rtlCol="0" anchor="t">
            <a:spAutoFit/>
          </a:bodyPr>
          <a:lstStyle/>
          <a:p>
            <a:pPr algn="l">
              <a:lnSpc>
                <a:spcPts val="4319"/>
              </a:lnSpc>
            </a:pPr>
            <a:r>
              <a:rPr lang="en-US" sz="3999">
                <a:solidFill>
                  <a:srgbClr val="173597"/>
                </a:solidFill>
                <a:latin typeface="Poppins"/>
                <a:ea typeface="Poppins"/>
                <a:cs typeface="Poppins"/>
                <a:sym typeface="Poppins"/>
              </a:rPr>
              <a:t>Monitoring en evaluatie </a:t>
            </a:r>
          </a:p>
        </p:txBody>
      </p:sp>
      <p:grpSp>
        <p:nvGrpSpPr>
          <p:cNvPr id="13" name="Group 13"/>
          <p:cNvGrpSpPr/>
          <p:nvPr/>
        </p:nvGrpSpPr>
        <p:grpSpPr>
          <a:xfrm rot="5400000">
            <a:off x="13474892" y="6152518"/>
            <a:ext cx="1150884" cy="6607216"/>
            <a:chOff x="0" y="0"/>
            <a:chExt cx="1534512" cy="8809622"/>
          </a:xfrm>
        </p:grpSpPr>
        <p:sp>
          <p:nvSpPr>
            <p:cNvPr id="14" name="Freeform 14"/>
            <p:cNvSpPr/>
            <p:nvPr/>
          </p:nvSpPr>
          <p:spPr>
            <a:xfrm>
              <a:off x="0" y="0"/>
              <a:ext cx="1534512" cy="8809605"/>
            </a:xfrm>
            <a:custGeom>
              <a:avLst/>
              <a:gdLst/>
              <a:ahLst/>
              <a:cxnLst/>
              <a:rect l="l" t="t" r="r" b="b"/>
              <a:pathLst>
                <a:path w="1534512" h="8809605">
                  <a:moveTo>
                    <a:pt x="442573" y="0"/>
                  </a:moveTo>
                  <a:lnTo>
                    <a:pt x="1091938" y="0"/>
                  </a:lnTo>
                  <a:cubicBezTo>
                    <a:pt x="1209316" y="0"/>
                    <a:pt x="1321886" y="46628"/>
                    <a:pt x="1404885" y="129627"/>
                  </a:cubicBezTo>
                  <a:cubicBezTo>
                    <a:pt x="1487884" y="212625"/>
                    <a:pt x="1534512" y="325196"/>
                    <a:pt x="1534512" y="442573"/>
                  </a:cubicBezTo>
                  <a:lnTo>
                    <a:pt x="1534512" y="8367031"/>
                  </a:lnTo>
                  <a:cubicBezTo>
                    <a:pt x="1534512" y="8484409"/>
                    <a:pt x="1487884" y="8596980"/>
                    <a:pt x="1404885" y="8679978"/>
                  </a:cubicBezTo>
                  <a:cubicBezTo>
                    <a:pt x="1321886" y="8762977"/>
                    <a:pt x="1209316" y="8809605"/>
                    <a:pt x="1091938" y="8809605"/>
                  </a:cubicBezTo>
                  <a:lnTo>
                    <a:pt x="442573" y="8809605"/>
                  </a:lnTo>
                  <a:cubicBezTo>
                    <a:pt x="325196" y="8809605"/>
                    <a:pt x="212625" y="8762977"/>
                    <a:pt x="129627" y="8679978"/>
                  </a:cubicBezTo>
                  <a:cubicBezTo>
                    <a:pt x="46628" y="8596980"/>
                    <a:pt x="0" y="8484409"/>
                    <a:pt x="0" y="8367031"/>
                  </a:cubicBezTo>
                  <a:lnTo>
                    <a:pt x="0" y="442573"/>
                  </a:lnTo>
                  <a:cubicBezTo>
                    <a:pt x="0" y="325196"/>
                    <a:pt x="46628" y="212625"/>
                    <a:pt x="129627" y="129627"/>
                  </a:cubicBezTo>
                  <a:cubicBezTo>
                    <a:pt x="212625" y="46628"/>
                    <a:pt x="325196" y="0"/>
                    <a:pt x="442573" y="0"/>
                  </a:cubicBezTo>
                  <a:close/>
                </a:path>
              </a:pathLst>
            </a:custGeom>
            <a:solidFill>
              <a:srgbClr val="F1ECE3"/>
            </a:solidFill>
          </p:spPr>
          <p:txBody>
            <a:bodyPr/>
            <a:lstStyle/>
            <a:p>
              <a:endParaRPr lang="nl-NL"/>
            </a:p>
          </p:txBody>
        </p:sp>
        <p:sp>
          <p:nvSpPr>
            <p:cNvPr id="15" name="TextBox 15"/>
            <p:cNvSpPr txBox="1"/>
            <p:nvPr/>
          </p:nvSpPr>
          <p:spPr>
            <a:xfrm>
              <a:off x="0" y="-161925"/>
              <a:ext cx="1534512" cy="8971547"/>
            </a:xfrm>
            <a:prstGeom prst="rect">
              <a:avLst/>
            </a:prstGeom>
          </p:spPr>
          <p:txBody>
            <a:bodyPr lIns="50800" tIns="50800" rIns="50800" bIns="50800" rtlCol="0" anchor="t"/>
            <a:lstStyle/>
            <a:p>
              <a:pPr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p:txBody>
        </p:sp>
      </p:grpSp>
      <p:sp>
        <p:nvSpPr>
          <p:cNvPr id="16" name="TextBox 16"/>
          <p:cNvSpPr txBox="1"/>
          <p:nvPr/>
        </p:nvSpPr>
        <p:spPr>
          <a:xfrm>
            <a:off x="11018188" y="8941435"/>
            <a:ext cx="4331978" cy="690880"/>
          </a:xfrm>
          <a:prstGeom prst="rect">
            <a:avLst/>
          </a:prstGeom>
        </p:spPr>
        <p:txBody>
          <a:bodyPr lIns="0" tIns="0" rIns="0" bIns="0" rtlCol="0" anchor="t">
            <a:spAutoFit/>
          </a:bodyPr>
          <a:lstStyle/>
          <a:p>
            <a:pPr algn="l">
              <a:lnSpc>
                <a:spcPts val="1820"/>
              </a:lnSpc>
            </a:pPr>
            <a:r>
              <a:rPr lang="en-US" sz="1300" b="1">
                <a:solidFill>
                  <a:srgbClr val="173395"/>
                </a:solidFill>
                <a:latin typeface="Poppins Bold"/>
                <a:ea typeface="Poppins Bold"/>
                <a:cs typeface="Poppins Bold"/>
                <a:sym typeface="Poppins Bold"/>
              </a:rPr>
              <a:t>Bronnen</a:t>
            </a:r>
          </a:p>
          <a:p>
            <a:pPr algn="l">
              <a:lnSpc>
                <a:spcPts val="1820"/>
              </a:lnSpc>
            </a:pPr>
            <a:r>
              <a:rPr lang="en-US" sz="1300" u="sng">
                <a:solidFill>
                  <a:srgbClr val="B969DD"/>
                </a:solidFill>
                <a:latin typeface="Poppins"/>
                <a:ea typeface="Poppins"/>
                <a:cs typeface="Poppins"/>
                <a:sym typeface="Poppins"/>
                <a:hlinkClick r:id="rId18" tooltip="https://palliaweb.nl/onderzoek/kerncijfers-palliatieve-zorg/kerncijfers-behoefte-aan-palliatieve-zorg"/>
              </a:rPr>
              <a:t>kerncijfers op Palliaweb</a:t>
            </a:r>
          </a:p>
          <a:p>
            <a:pPr algn="l">
              <a:lnSpc>
                <a:spcPts val="1820"/>
              </a:lnSpc>
            </a:pPr>
            <a:r>
              <a:rPr lang="en-US" sz="1300" u="sng">
                <a:solidFill>
                  <a:srgbClr val="B969DD"/>
                </a:solidFill>
                <a:latin typeface="Poppins"/>
                <a:ea typeface="Poppins"/>
                <a:cs typeface="Poppins"/>
                <a:sym typeface="Poppins"/>
                <a:hlinkClick r:id="rId19" tooltip="https://www.med.unc.edu/ihqi/wp-content/uploads/sites/463/2021/01/A-Model-for-Measuring-Quality-Care-NHS-Improvement-brief.pdf"/>
              </a:rPr>
              <a:t>Kwaliteit meten-Donabedian</a:t>
            </a:r>
          </a:p>
        </p:txBody>
      </p:sp>
      <p:sp>
        <p:nvSpPr>
          <p:cNvPr id="17" name="Freeform 17"/>
          <p:cNvSpPr/>
          <p:nvPr/>
        </p:nvSpPr>
        <p:spPr>
          <a:xfrm rot="-5400000">
            <a:off x="-4953886" y="4483162"/>
            <a:ext cx="16230600" cy="210740"/>
          </a:xfrm>
          <a:custGeom>
            <a:avLst/>
            <a:gdLst/>
            <a:ahLst/>
            <a:cxnLst/>
            <a:rect l="l" t="t" r="r" b="b"/>
            <a:pathLst>
              <a:path w="16230600" h="210740">
                <a:moveTo>
                  <a:pt x="0" y="0"/>
                </a:moveTo>
                <a:lnTo>
                  <a:pt x="16230600" y="0"/>
                </a:lnTo>
                <a:lnTo>
                  <a:pt x="16230600" y="210739"/>
                </a:lnTo>
                <a:lnTo>
                  <a:pt x="0" y="210739"/>
                </a:lnTo>
                <a:lnTo>
                  <a:pt x="0" y="0"/>
                </a:lnTo>
                <a:close/>
              </a:path>
            </a:pathLst>
          </a:custGeom>
          <a:blipFill>
            <a:blip r:embed="rId20"/>
            <a:stretch>
              <a:fillRect t="-3269505"/>
            </a:stretch>
          </a:blipFill>
        </p:spPr>
        <p:txBody>
          <a:bodyPr/>
          <a:lstStyle/>
          <a:p>
            <a:endParaRPr lang="nl-NL"/>
          </a:p>
        </p:txBody>
      </p:sp>
      <p:sp>
        <p:nvSpPr>
          <p:cNvPr id="18" name="TextBox 18"/>
          <p:cNvSpPr txBox="1"/>
          <p:nvPr/>
        </p:nvSpPr>
        <p:spPr>
          <a:xfrm>
            <a:off x="3606978" y="5501027"/>
            <a:ext cx="6510967" cy="2748915"/>
          </a:xfrm>
          <a:prstGeom prst="rect">
            <a:avLst/>
          </a:prstGeom>
        </p:spPr>
        <p:txBody>
          <a:bodyPr lIns="0" tIns="0" rIns="0" bIns="0" rtlCol="0" anchor="t">
            <a:spAutoFit/>
          </a:bodyPr>
          <a:lstStyle/>
          <a:p>
            <a:pPr algn="l">
              <a:lnSpc>
                <a:spcPts val="2879"/>
              </a:lnSpc>
            </a:pPr>
            <a:r>
              <a:rPr lang="en-US" sz="1599" b="1">
                <a:solidFill>
                  <a:srgbClr val="173395"/>
                </a:solidFill>
                <a:latin typeface="Poppins Bold"/>
                <a:ea typeface="Poppins Bold"/>
                <a:cs typeface="Poppins Bold"/>
                <a:sym typeface="Poppins Bold"/>
              </a:rPr>
              <a:t>Toelichting </a:t>
            </a:r>
          </a:p>
          <a:p>
            <a:pPr algn="l">
              <a:lnSpc>
                <a:spcPts val="2700"/>
              </a:lnSpc>
            </a:pPr>
            <a:r>
              <a:rPr lang="en-US" sz="1500">
                <a:solidFill>
                  <a:srgbClr val="173395"/>
                </a:solidFill>
                <a:latin typeface="Poppins"/>
                <a:ea typeface="Poppins"/>
                <a:cs typeface="Poppins"/>
                <a:sym typeface="Poppins"/>
              </a:rPr>
              <a:t>Om na te gaan in welke mate en op welke plekken PZP goed wordt toegepast en wat de impact is van PZP, is het belangrijk de ontwikkelingen goed te monitoren.</a:t>
            </a:r>
          </a:p>
          <a:p>
            <a:pPr algn="l">
              <a:lnSpc>
                <a:spcPts val="2700"/>
              </a:lnSpc>
            </a:pPr>
            <a:r>
              <a:rPr lang="en-US" sz="1500">
                <a:solidFill>
                  <a:srgbClr val="173395"/>
                </a:solidFill>
                <a:latin typeface="Poppins"/>
                <a:ea typeface="Poppins"/>
                <a:cs typeface="Poppins"/>
                <a:sym typeface="Poppins"/>
              </a:rPr>
              <a:t> </a:t>
            </a:r>
          </a:p>
          <a:p>
            <a:pPr algn="l">
              <a:lnSpc>
                <a:spcPts val="2700"/>
              </a:lnSpc>
            </a:pPr>
            <a:r>
              <a:rPr lang="en-US" sz="1500">
                <a:solidFill>
                  <a:srgbClr val="173395"/>
                </a:solidFill>
                <a:latin typeface="Poppins"/>
                <a:ea typeface="Poppins"/>
                <a:cs typeface="Poppins"/>
                <a:sym typeface="Poppins"/>
              </a:rPr>
              <a:t>Donabedian maakt onderscheid tussen structuur- (‘wat je moet regelen’), proces- (‘wat je moet doen’) en uitkomstindicatoren (uitkomst/resultaat dat je wilt behalen).</a:t>
            </a:r>
          </a:p>
        </p:txBody>
      </p:sp>
      <p:sp>
        <p:nvSpPr>
          <p:cNvPr id="19" name="AutoShape 19"/>
          <p:cNvSpPr/>
          <p:nvPr/>
        </p:nvSpPr>
        <p:spPr>
          <a:xfrm flipV="1">
            <a:off x="10456213" y="1652927"/>
            <a:ext cx="0" cy="8344219"/>
          </a:xfrm>
          <a:prstGeom prst="line">
            <a:avLst/>
          </a:prstGeom>
          <a:ln w="19050" cap="flat">
            <a:solidFill>
              <a:srgbClr val="173395"/>
            </a:solidFill>
            <a:prstDash val="solid"/>
            <a:headEnd type="none" w="sm" len="sm"/>
            <a:tailEnd type="none" w="sm" len="sm"/>
          </a:ln>
        </p:spPr>
        <p:txBody>
          <a:bodyPr/>
          <a:lstStyle/>
          <a:p>
            <a:endParaRPr lang="nl-NL"/>
          </a:p>
        </p:txBody>
      </p:sp>
      <p:grpSp>
        <p:nvGrpSpPr>
          <p:cNvPr id="20" name="Group 20"/>
          <p:cNvGrpSpPr/>
          <p:nvPr/>
        </p:nvGrpSpPr>
        <p:grpSpPr>
          <a:xfrm>
            <a:off x="283719" y="9052594"/>
            <a:ext cx="1810498" cy="944552"/>
            <a:chOff x="0" y="0"/>
            <a:chExt cx="3023997" cy="1577645"/>
          </a:xfrm>
        </p:grpSpPr>
        <p:sp>
          <p:nvSpPr>
            <p:cNvPr id="21" name="Freeform 21"/>
            <p:cNvSpPr/>
            <p:nvPr/>
          </p:nvSpPr>
          <p:spPr>
            <a:xfrm>
              <a:off x="0" y="0"/>
              <a:ext cx="3023997" cy="1577594"/>
            </a:xfrm>
            <a:custGeom>
              <a:avLst/>
              <a:gdLst/>
              <a:ahLst/>
              <a:cxnLst/>
              <a:rect l="l" t="t" r="r" b="b"/>
              <a:pathLst>
                <a:path w="3023997" h="1577594">
                  <a:moveTo>
                    <a:pt x="0" y="0"/>
                  </a:moveTo>
                  <a:lnTo>
                    <a:pt x="3023997" y="0"/>
                  </a:lnTo>
                  <a:lnTo>
                    <a:pt x="3023997" y="1577594"/>
                  </a:lnTo>
                  <a:lnTo>
                    <a:pt x="0" y="1577594"/>
                  </a:lnTo>
                  <a:lnTo>
                    <a:pt x="0" y="0"/>
                  </a:lnTo>
                  <a:close/>
                </a:path>
              </a:pathLst>
            </a:custGeom>
            <a:blipFill>
              <a:blip r:embed="rId21"/>
              <a:stretch>
                <a:fillRect l="-9413" t="-2344" r="-8277" b="-15528"/>
              </a:stretch>
            </a:blipFill>
          </p:spPr>
          <p:txBody>
            <a:bodyPr/>
            <a:lstStyle/>
            <a:p>
              <a:endParaRPr lang="nl-NL"/>
            </a:p>
          </p:txBody>
        </p:sp>
      </p:grpSp>
      <p:sp>
        <p:nvSpPr>
          <p:cNvPr id="22" name="TextBox 22"/>
          <p:cNvSpPr txBox="1"/>
          <p:nvPr/>
        </p:nvSpPr>
        <p:spPr>
          <a:xfrm>
            <a:off x="14384793" y="9749495"/>
            <a:ext cx="3392990" cy="247650"/>
          </a:xfrm>
          <a:prstGeom prst="rect">
            <a:avLst/>
          </a:prstGeom>
        </p:spPr>
        <p:txBody>
          <a:bodyPr lIns="0" tIns="0" rIns="0" bIns="0" rtlCol="0" anchor="t">
            <a:spAutoFit/>
          </a:bodyPr>
          <a:lstStyle/>
          <a:p>
            <a:pPr algn="r">
              <a:lnSpc>
                <a:spcPts val="1800"/>
              </a:lnSpc>
            </a:pPr>
            <a:r>
              <a:rPr lang="en-US" sz="1500" b="1">
                <a:solidFill>
                  <a:srgbClr val="173395"/>
                </a:solidFill>
                <a:latin typeface="Poppins Semi-Bold"/>
                <a:ea typeface="Poppins Semi-Bold"/>
                <a:cs typeface="Poppins Semi-Bold"/>
                <a:sym typeface="Poppins Semi-Bold"/>
              </a:rPr>
              <a:t>9</a:t>
            </a:r>
          </a:p>
        </p:txBody>
      </p:sp>
      <p:sp>
        <p:nvSpPr>
          <p:cNvPr id="23" name="TextBox 23"/>
          <p:cNvSpPr txBox="1"/>
          <p:nvPr/>
        </p:nvSpPr>
        <p:spPr>
          <a:xfrm>
            <a:off x="283719" y="596265"/>
            <a:ext cx="1926081" cy="750570"/>
          </a:xfrm>
          <a:prstGeom prst="rect">
            <a:avLst/>
          </a:prstGeom>
        </p:spPr>
        <p:txBody>
          <a:bodyPr wrap="square" lIns="0" tIns="0" rIns="0" bIns="0" rtlCol="0" anchor="t">
            <a:spAutoFit/>
          </a:bodyPr>
          <a:lstStyle/>
          <a:p>
            <a:pPr algn="ctr">
              <a:lnSpc>
                <a:spcPts val="5880"/>
              </a:lnSpc>
            </a:pPr>
            <a:r>
              <a:rPr lang="en-US" sz="4200" dirty="0" err="1">
                <a:solidFill>
                  <a:srgbClr val="173597"/>
                </a:solidFill>
                <a:latin typeface="Poppins"/>
                <a:ea typeface="Poppins"/>
                <a:cs typeface="Poppins"/>
                <a:sym typeface="Poppins"/>
              </a:rPr>
              <a:t>Inhoud</a:t>
            </a:r>
            <a:endParaRPr lang="en-US" sz="4200" dirty="0">
              <a:solidFill>
                <a:srgbClr val="173597"/>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6310821" y="6174212"/>
            <a:ext cx="1155989" cy="6558723"/>
            <a:chOff x="0" y="0"/>
            <a:chExt cx="1541319" cy="8744964"/>
          </a:xfrm>
        </p:grpSpPr>
        <p:sp>
          <p:nvSpPr>
            <p:cNvPr id="3" name="Freeform 3"/>
            <p:cNvSpPr/>
            <p:nvPr/>
          </p:nvSpPr>
          <p:spPr>
            <a:xfrm>
              <a:off x="0" y="0"/>
              <a:ext cx="1541319" cy="8744948"/>
            </a:xfrm>
            <a:custGeom>
              <a:avLst/>
              <a:gdLst/>
              <a:ahLst/>
              <a:cxnLst/>
              <a:rect l="l" t="t" r="r" b="b"/>
              <a:pathLst>
                <a:path w="1541319" h="8744948">
                  <a:moveTo>
                    <a:pt x="440619" y="0"/>
                  </a:moveTo>
                  <a:lnTo>
                    <a:pt x="1100700" y="0"/>
                  </a:lnTo>
                  <a:cubicBezTo>
                    <a:pt x="1217559" y="0"/>
                    <a:pt x="1329633" y="46422"/>
                    <a:pt x="1412265" y="129054"/>
                  </a:cubicBezTo>
                  <a:cubicBezTo>
                    <a:pt x="1494897" y="211686"/>
                    <a:pt x="1541319" y="323759"/>
                    <a:pt x="1541319" y="440619"/>
                  </a:cubicBezTo>
                  <a:lnTo>
                    <a:pt x="1541319" y="8304329"/>
                  </a:lnTo>
                  <a:cubicBezTo>
                    <a:pt x="1541319" y="8547676"/>
                    <a:pt x="1344047" y="8744948"/>
                    <a:pt x="1100700" y="8744948"/>
                  </a:cubicBezTo>
                  <a:lnTo>
                    <a:pt x="440619" y="8744948"/>
                  </a:lnTo>
                  <a:cubicBezTo>
                    <a:pt x="197272" y="8744948"/>
                    <a:pt x="0" y="8547676"/>
                    <a:pt x="0" y="8304329"/>
                  </a:cubicBezTo>
                  <a:lnTo>
                    <a:pt x="0" y="440619"/>
                  </a:lnTo>
                  <a:cubicBezTo>
                    <a:pt x="0" y="197272"/>
                    <a:pt x="197272" y="0"/>
                    <a:pt x="440619" y="0"/>
                  </a:cubicBezTo>
                  <a:close/>
                </a:path>
              </a:pathLst>
            </a:custGeom>
            <a:solidFill>
              <a:srgbClr val="F1ECE3"/>
            </a:solidFill>
          </p:spPr>
          <p:txBody>
            <a:bodyPr/>
            <a:lstStyle/>
            <a:p>
              <a:endParaRPr lang="nl-NL"/>
            </a:p>
          </p:txBody>
        </p:sp>
        <p:sp>
          <p:nvSpPr>
            <p:cNvPr id="4" name="TextBox 4"/>
            <p:cNvSpPr txBox="1"/>
            <p:nvPr/>
          </p:nvSpPr>
          <p:spPr>
            <a:xfrm>
              <a:off x="0" y="-161925"/>
              <a:ext cx="1541319" cy="8906889"/>
            </a:xfrm>
            <a:prstGeom prst="rect">
              <a:avLst/>
            </a:prstGeom>
          </p:spPr>
          <p:txBody>
            <a:bodyPr lIns="50800" tIns="50800" rIns="50800" bIns="50800" rtlCol="0" anchor="t"/>
            <a:lstStyle/>
            <a:p>
              <a:pPr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p:txBody>
        </p:sp>
      </p:grpSp>
      <p:grpSp>
        <p:nvGrpSpPr>
          <p:cNvPr id="5" name="Group 5"/>
          <p:cNvGrpSpPr/>
          <p:nvPr/>
        </p:nvGrpSpPr>
        <p:grpSpPr>
          <a:xfrm>
            <a:off x="0" y="1295"/>
            <a:ext cx="3056044" cy="10285705"/>
            <a:chOff x="0" y="0"/>
            <a:chExt cx="4074725" cy="13714273"/>
          </a:xfrm>
        </p:grpSpPr>
        <p:sp>
          <p:nvSpPr>
            <p:cNvPr id="6" name="Freeform 6"/>
            <p:cNvSpPr/>
            <p:nvPr/>
          </p:nvSpPr>
          <p:spPr>
            <a:xfrm>
              <a:off x="0" y="0"/>
              <a:ext cx="4074725" cy="13714247"/>
            </a:xfrm>
            <a:custGeom>
              <a:avLst/>
              <a:gdLst/>
              <a:ahLst/>
              <a:cxnLst/>
              <a:rect l="l" t="t" r="r" b="b"/>
              <a:pathLst>
                <a:path w="4074725" h="13714247">
                  <a:moveTo>
                    <a:pt x="0" y="0"/>
                  </a:moveTo>
                  <a:lnTo>
                    <a:pt x="4074725" y="0"/>
                  </a:lnTo>
                  <a:lnTo>
                    <a:pt x="4074725" y="13714247"/>
                  </a:lnTo>
                  <a:lnTo>
                    <a:pt x="0" y="13714247"/>
                  </a:lnTo>
                  <a:close/>
                </a:path>
              </a:pathLst>
            </a:custGeom>
            <a:solidFill>
              <a:srgbClr val="EAF1FF"/>
            </a:solidFill>
          </p:spPr>
          <p:txBody>
            <a:bodyPr/>
            <a:lstStyle/>
            <a:p>
              <a:endParaRPr lang="nl-NL"/>
            </a:p>
          </p:txBody>
        </p:sp>
        <p:sp>
          <p:nvSpPr>
            <p:cNvPr id="7" name="TextBox 7"/>
            <p:cNvSpPr txBox="1"/>
            <p:nvPr/>
          </p:nvSpPr>
          <p:spPr>
            <a:xfrm>
              <a:off x="0" y="-190500"/>
              <a:ext cx="4074725" cy="13904773"/>
            </a:xfrm>
            <a:prstGeom prst="rect">
              <a:avLst/>
            </a:prstGeom>
          </p:spPr>
          <p:txBody>
            <a:bodyPr lIns="50800" tIns="50800" rIns="50800" bIns="50800" rtlCol="0" anchor="t"/>
            <a:lstStyle/>
            <a:p>
              <a:pPr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p:txBody>
        </p:sp>
      </p:grpSp>
      <p:sp>
        <p:nvSpPr>
          <p:cNvPr id="8" name="TextBox 8"/>
          <p:cNvSpPr txBox="1"/>
          <p:nvPr/>
        </p:nvSpPr>
        <p:spPr>
          <a:xfrm>
            <a:off x="11438703" y="2138605"/>
            <a:ext cx="6051551" cy="5133975"/>
          </a:xfrm>
          <a:prstGeom prst="rect">
            <a:avLst/>
          </a:prstGeom>
        </p:spPr>
        <p:txBody>
          <a:bodyPr lIns="0" tIns="0" rIns="0" bIns="0" rtlCol="0" anchor="t">
            <a:spAutoFit/>
          </a:bodyPr>
          <a:lstStyle/>
          <a:p>
            <a:pPr algn="l">
              <a:lnSpc>
                <a:spcPts val="2700"/>
              </a:lnSpc>
            </a:pPr>
            <a:r>
              <a:rPr lang="en-US" sz="1500">
                <a:solidFill>
                  <a:srgbClr val="173395"/>
                </a:solidFill>
                <a:latin typeface="Poppins"/>
                <a:ea typeface="Poppins"/>
                <a:cs typeface="Poppins"/>
                <a:sym typeface="Poppins"/>
              </a:rPr>
              <a:t>Stel de </a:t>
            </a:r>
            <a:r>
              <a:rPr lang="en-US" sz="1500" b="1">
                <a:solidFill>
                  <a:srgbClr val="173395"/>
                </a:solidFill>
                <a:latin typeface="Poppins Semi-Bold"/>
                <a:ea typeface="Poppins Semi-Bold"/>
                <a:cs typeface="Poppins Semi-Bold"/>
                <a:sym typeface="Poppins Semi-Bold"/>
              </a:rPr>
              <a:t>kernboodschap</a:t>
            </a:r>
            <a:r>
              <a:rPr lang="en-US" sz="1500">
                <a:solidFill>
                  <a:srgbClr val="173395"/>
                </a:solidFill>
                <a:latin typeface="Poppins"/>
                <a:ea typeface="Poppins"/>
                <a:cs typeface="Poppins"/>
                <a:sym typeface="Poppins"/>
              </a:rPr>
              <a:t> vast. Voorbeeld van het Amphia ziekenhuis in Breda: ‘Palliatieve zorg is kwaliteit van leven én sterven geven aan onze patiënt:​ breng palliatieve zorg in beeld zodra bekend is dat een patiënt niet meer beter wordt. De palliatieve fase is namelijk meer dan alleen de laatste levensfase. Palliatieve zorg is de zorg die je krijgt in de palliatieve fase. Het omvat alle zorg, ondersteuning, behandeling en begeleiding voor mensen die ongeneeslijk ziek zijn. Het is daarmee een uitgebreid onderdeel van de zorg.’ </a:t>
            </a:r>
          </a:p>
          <a:p>
            <a:pPr algn="l">
              <a:lnSpc>
                <a:spcPts val="2700"/>
              </a:lnSpc>
            </a:pPr>
            <a:endParaRPr lang="en-US" sz="1500">
              <a:solidFill>
                <a:srgbClr val="173395"/>
              </a:solidFill>
              <a:latin typeface="Poppins"/>
              <a:ea typeface="Poppins"/>
              <a:cs typeface="Poppins"/>
              <a:sym typeface="Poppins"/>
            </a:endParaRPr>
          </a:p>
          <a:p>
            <a:pPr algn="l">
              <a:lnSpc>
                <a:spcPts val="2700"/>
              </a:lnSpc>
            </a:pPr>
            <a:r>
              <a:rPr lang="en-US" sz="1500">
                <a:solidFill>
                  <a:srgbClr val="173395"/>
                </a:solidFill>
                <a:latin typeface="Poppins"/>
                <a:ea typeface="Poppins"/>
                <a:cs typeface="Poppins"/>
                <a:sym typeface="Poppins"/>
              </a:rPr>
              <a:t>Stel de </a:t>
            </a:r>
            <a:r>
              <a:rPr lang="en-US" sz="1500" b="1">
                <a:solidFill>
                  <a:srgbClr val="173395"/>
                </a:solidFill>
                <a:latin typeface="Poppins Semi-Bold"/>
                <a:ea typeface="Poppins Semi-Bold"/>
                <a:cs typeface="Poppins Semi-Bold"/>
                <a:sym typeface="Poppins Semi-Bold"/>
              </a:rPr>
              <a:t>doelgroep</a:t>
            </a:r>
            <a:r>
              <a:rPr lang="en-US" sz="1500">
                <a:solidFill>
                  <a:srgbClr val="173395"/>
                </a:solidFill>
                <a:latin typeface="Poppins"/>
                <a:ea typeface="Poppins"/>
                <a:cs typeface="Poppins"/>
                <a:sym typeface="Poppins"/>
              </a:rPr>
              <a:t> vast. De belangrijkste doelgroepen zijn 1) zorgverleners en 2) patiënten en naasten. </a:t>
            </a:r>
          </a:p>
          <a:p>
            <a:pPr algn="l">
              <a:lnSpc>
                <a:spcPts val="2700"/>
              </a:lnSpc>
            </a:pPr>
            <a:endParaRPr lang="en-US" sz="1500">
              <a:solidFill>
                <a:srgbClr val="173395"/>
              </a:solidFill>
              <a:latin typeface="Poppins"/>
              <a:ea typeface="Poppins"/>
              <a:cs typeface="Poppins"/>
              <a:sym typeface="Poppins"/>
            </a:endParaRPr>
          </a:p>
          <a:p>
            <a:pPr algn="l">
              <a:lnSpc>
                <a:spcPts val="2700"/>
              </a:lnSpc>
            </a:pPr>
            <a:r>
              <a:rPr lang="en-US" sz="1500">
                <a:solidFill>
                  <a:srgbClr val="173395"/>
                </a:solidFill>
                <a:latin typeface="Poppins"/>
                <a:ea typeface="Poppins"/>
                <a:cs typeface="Poppins"/>
                <a:sym typeface="Poppins"/>
              </a:rPr>
              <a:t>Stel een </a:t>
            </a:r>
            <a:r>
              <a:rPr lang="en-US" sz="1500" b="1">
                <a:solidFill>
                  <a:srgbClr val="173395"/>
                </a:solidFill>
                <a:latin typeface="Poppins Semi-Bold"/>
                <a:ea typeface="Poppins Semi-Bold"/>
                <a:cs typeface="Poppins Semi-Bold"/>
                <a:sym typeface="Poppins Semi-Bold"/>
              </a:rPr>
              <a:t>communicatiematrix</a:t>
            </a:r>
            <a:r>
              <a:rPr lang="en-US" sz="1500">
                <a:solidFill>
                  <a:srgbClr val="173395"/>
                </a:solidFill>
                <a:latin typeface="Poppins"/>
                <a:ea typeface="Poppins"/>
                <a:cs typeface="Poppins"/>
                <a:sym typeface="Poppins"/>
              </a:rPr>
              <a:t> op. Per doelgroep kies je een communicatiestrategie/zet je communicatiemiddelen in.</a:t>
            </a:r>
          </a:p>
        </p:txBody>
      </p:sp>
      <p:sp>
        <p:nvSpPr>
          <p:cNvPr id="9" name="Freeform 9"/>
          <p:cNvSpPr/>
          <p:nvPr/>
        </p:nvSpPr>
        <p:spPr>
          <a:xfrm rot="-5400000">
            <a:off x="-4953886" y="4483162"/>
            <a:ext cx="16230600" cy="210740"/>
          </a:xfrm>
          <a:custGeom>
            <a:avLst/>
            <a:gdLst/>
            <a:ahLst/>
            <a:cxnLst/>
            <a:rect l="l" t="t" r="r" b="b"/>
            <a:pathLst>
              <a:path w="16230600" h="210740">
                <a:moveTo>
                  <a:pt x="0" y="0"/>
                </a:moveTo>
                <a:lnTo>
                  <a:pt x="16230600" y="0"/>
                </a:lnTo>
                <a:lnTo>
                  <a:pt x="16230600" y="210739"/>
                </a:lnTo>
                <a:lnTo>
                  <a:pt x="0" y="210739"/>
                </a:lnTo>
                <a:lnTo>
                  <a:pt x="0" y="0"/>
                </a:lnTo>
                <a:close/>
              </a:path>
            </a:pathLst>
          </a:custGeom>
          <a:blipFill>
            <a:blip r:embed="rId3"/>
            <a:stretch>
              <a:fillRect t="-3269505"/>
            </a:stretch>
          </a:blipFill>
        </p:spPr>
        <p:txBody>
          <a:bodyPr/>
          <a:lstStyle/>
          <a:p>
            <a:endParaRPr lang="nl-NL"/>
          </a:p>
        </p:txBody>
      </p:sp>
      <p:sp>
        <p:nvSpPr>
          <p:cNvPr id="10" name="AutoShape 10"/>
          <p:cNvSpPr/>
          <p:nvPr/>
        </p:nvSpPr>
        <p:spPr>
          <a:xfrm flipV="1">
            <a:off x="10456213" y="2243380"/>
            <a:ext cx="0" cy="7753765"/>
          </a:xfrm>
          <a:prstGeom prst="line">
            <a:avLst/>
          </a:prstGeom>
          <a:ln w="19050" cap="flat">
            <a:solidFill>
              <a:srgbClr val="173395"/>
            </a:solidFill>
            <a:prstDash val="solid"/>
            <a:headEnd type="none" w="sm" len="sm"/>
            <a:tailEnd type="none" w="sm" len="sm"/>
          </a:ln>
        </p:spPr>
        <p:txBody>
          <a:bodyPr/>
          <a:lstStyle/>
          <a:p>
            <a:endParaRPr lang="nl-NL"/>
          </a:p>
        </p:txBody>
      </p:sp>
      <p:sp>
        <p:nvSpPr>
          <p:cNvPr id="11" name="Freeform 11" descr="Maandkalender met effen opvulling"/>
          <p:cNvSpPr/>
          <p:nvPr/>
        </p:nvSpPr>
        <p:spPr>
          <a:xfrm>
            <a:off x="10765820" y="6666677"/>
            <a:ext cx="575541" cy="575541"/>
          </a:xfrm>
          <a:custGeom>
            <a:avLst/>
            <a:gdLst/>
            <a:ahLst/>
            <a:cxnLst/>
            <a:rect l="l" t="t" r="r" b="b"/>
            <a:pathLst>
              <a:path w="575541" h="575541">
                <a:moveTo>
                  <a:pt x="0" y="0"/>
                </a:moveTo>
                <a:lnTo>
                  <a:pt x="575541" y="0"/>
                </a:lnTo>
                <a:lnTo>
                  <a:pt x="575541" y="575541"/>
                </a:lnTo>
                <a:lnTo>
                  <a:pt x="0" y="57554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nl-NL"/>
          </a:p>
        </p:txBody>
      </p:sp>
      <p:sp>
        <p:nvSpPr>
          <p:cNvPr id="12" name="Freeform 12" descr="Universele toegang met effen opvulling"/>
          <p:cNvSpPr/>
          <p:nvPr/>
        </p:nvSpPr>
        <p:spPr>
          <a:xfrm>
            <a:off x="10734086" y="5591655"/>
            <a:ext cx="627347" cy="627347"/>
          </a:xfrm>
          <a:custGeom>
            <a:avLst/>
            <a:gdLst/>
            <a:ahLst/>
            <a:cxnLst/>
            <a:rect l="l" t="t" r="r" b="b"/>
            <a:pathLst>
              <a:path w="627347" h="627347">
                <a:moveTo>
                  <a:pt x="0" y="0"/>
                </a:moveTo>
                <a:lnTo>
                  <a:pt x="627348" y="0"/>
                </a:lnTo>
                <a:lnTo>
                  <a:pt x="627348" y="627347"/>
                </a:lnTo>
                <a:lnTo>
                  <a:pt x="0" y="62734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nl-NL"/>
          </a:p>
        </p:txBody>
      </p:sp>
      <p:sp>
        <p:nvSpPr>
          <p:cNvPr id="13" name="Freeform 13" descr="Megafoon 1 met effen opvulling"/>
          <p:cNvSpPr/>
          <p:nvPr/>
        </p:nvSpPr>
        <p:spPr>
          <a:xfrm>
            <a:off x="10754159" y="2167180"/>
            <a:ext cx="587202" cy="587202"/>
          </a:xfrm>
          <a:custGeom>
            <a:avLst/>
            <a:gdLst/>
            <a:ahLst/>
            <a:cxnLst/>
            <a:rect l="l" t="t" r="r" b="b"/>
            <a:pathLst>
              <a:path w="587202" h="587202">
                <a:moveTo>
                  <a:pt x="0" y="0"/>
                </a:moveTo>
                <a:lnTo>
                  <a:pt x="587202" y="0"/>
                </a:lnTo>
                <a:lnTo>
                  <a:pt x="587202" y="587202"/>
                </a:lnTo>
                <a:lnTo>
                  <a:pt x="0" y="58720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nl-NL"/>
          </a:p>
        </p:txBody>
      </p:sp>
      <p:grpSp>
        <p:nvGrpSpPr>
          <p:cNvPr id="14" name="Group 14"/>
          <p:cNvGrpSpPr/>
          <p:nvPr/>
        </p:nvGrpSpPr>
        <p:grpSpPr>
          <a:xfrm>
            <a:off x="10893766" y="8523159"/>
            <a:ext cx="47625" cy="47625"/>
            <a:chOff x="0" y="0"/>
            <a:chExt cx="12543" cy="12543"/>
          </a:xfrm>
        </p:grpSpPr>
        <p:sp>
          <p:nvSpPr>
            <p:cNvPr id="15" name="Freeform 15"/>
            <p:cNvSpPr/>
            <p:nvPr/>
          </p:nvSpPr>
          <p:spPr>
            <a:xfrm>
              <a:off x="0" y="0"/>
              <a:ext cx="12543" cy="12543"/>
            </a:xfrm>
            <a:custGeom>
              <a:avLst/>
              <a:gdLst/>
              <a:ahLst/>
              <a:cxnLst/>
              <a:rect l="l" t="t" r="r" b="b"/>
              <a:pathLst>
                <a:path w="12543" h="12543">
                  <a:moveTo>
                    <a:pt x="0" y="0"/>
                  </a:moveTo>
                  <a:lnTo>
                    <a:pt x="12543" y="0"/>
                  </a:lnTo>
                  <a:lnTo>
                    <a:pt x="12543" y="12543"/>
                  </a:lnTo>
                  <a:lnTo>
                    <a:pt x="0" y="12543"/>
                  </a:lnTo>
                  <a:close/>
                </a:path>
              </a:pathLst>
            </a:custGeom>
            <a:solidFill>
              <a:srgbClr val="FFFFFF"/>
            </a:solidFill>
          </p:spPr>
          <p:txBody>
            <a:bodyPr/>
            <a:lstStyle/>
            <a:p>
              <a:endParaRPr lang="nl-NL"/>
            </a:p>
          </p:txBody>
        </p:sp>
        <p:sp>
          <p:nvSpPr>
            <p:cNvPr id="16" name="TextBox 16"/>
            <p:cNvSpPr txBox="1"/>
            <p:nvPr/>
          </p:nvSpPr>
          <p:spPr>
            <a:xfrm>
              <a:off x="0" y="-190500"/>
              <a:ext cx="12543" cy="203043"/>
            </a:xfrm>
            <a:prstGeom prst="rect">
              <a:avLst/>
            </a:prstGeom>
          </p:spPr>
          <p:txBody>
            <a:bodyPr lIns="50800" tIns="50800" rIns="50800" bIns="50800" rtlCol="0" anchor="ctr"/>
            <a:lstStyle/>
            <a:p>
              <a:pPr algn="ctr">
                <a:lnSpc>
                  <a:spcPts val="3779"/>
                </a:lnSpc>
              </a:pPr>
              <a:endParaRPr/>
            </a:p>
          </p:txBody>
        </p:sp>
      </p:grpSp>
      <p:sp>
        <p:nvSpPr>
          <p:cNvPr id="17" name="TextBox 17"/>
          <p:cNvSpPr txBox="1"/>
          <p:nvPr/>
        </p:nvSpPr>
        <p:spPr>
          <a:xfrm>
            <a:off x="3823546" y="8991600"/>
            <a:ext cx="4365974" cy="919480"/>
          </a:xfrm>
          <a:prstGeom prst="rect">
            <a:avLst/>
          </a:prstGeom>
        </p:spPr>
        <p:txBody>
          <a:bodyPr lIns="0" tIns="0" rIns="0" bIns="0" rtlCol="0" anchor="t">
            <a:spAutoFit/>
          </a:bodyPr>
          <a:lstStyle/>
          <a:p>
            <a:pPr algn="l">
              <a:lnSpc>
                <a:spcPts val="1820"/>
              </a:lnSpc>
            </a:pPr>
            <a:r>
              <a:rPr lang="en-US" sz="1300" b="1">
                <a:solidFill>
                  <a:srgbClr val="173395"/>
                </a:solidFill>
                <a:latin typeface="Poppins Bold"/>
                <a:ea typeface="Poppins Bold"/>
                <a:cs typeface="Poppins Bold"/>
                <a:sym typeface="Poppins Bold"/>
              </a:rPr>
              <a:t>Hulpmiddelen</a:t>
            </a:r>
          </a:p>
          <a:p>
            <a:pPr algn="l">
              <a:lnSpc>
                <a:spcPts val="1820"/>
              </a:lnSpc>
            </a:pPr>
            <a:r>
              <a:rPr lang="en-US" sz="1300" u="sng">
                <a:solidFill>
                  <a:srgbClr val="B969DD"/>
                </a:solidFill>
                <a:latin typeface="Poppins"/>
                <a:ea typeface="Poppins"/>
                <a:cs typeface="Poppins"/>
                <a:sym typeface="Poppins"/>
                <a:hlinkClick r:id="rId7" tooltip="https://palliaweb.nl/getmedia/b1666c6c-9921-4ea7-8934-7a3a8927f65c/Communicatieplan-PZP-ziekenhuis.pdf"/>
              </a:rPr>
              <a:t>Communicatieplan palliatieve zorg en PZP in het ziekenhuis</a:t>
            </a:r>
          </a:p>
          <a:p>
            <a:pPr algn="l">
              <a:lnSpc>
                <a:spcPts val="1820"/>
              </a:lnSpc>
            </a:pPr>
            <a:r>
              <a:rPr lang="en-US" sz="1300" u="sng">
                <a:solidFill>
                  <a:srgbClr val="B969DD"/>
                </a:solidFill>
                <a:latin typeface="Poppins"/>
                <a:ea typeface="Poppins"/>
                <a:cs typeface="Poppins"/>
                <a:sym typeface="Poppins"/>
                <a:hlinkClick r:id="rId8" tooltip="https://www.teamgantt.com/communication-matrix-template#:~:text=If%20you%20can%20open%20Microsoft,relevant%20information%20into%20the%20spreadsheet."/>
              </a:rPr>
              <a:t>Format communicatiematrix</a:t>
            </a:r>
          </a:p>
        </p:txBody>
      </p:sp>
      <p:sp>
        <p:nvSpPr>
          <p:cNvPr id="18" name="TextBox 18"/>
          <p:cNvSpPr txBox="1"/>
          <p:nvPr/>
        </p:nvSpPr>
        <p:spPr>
          <a:xfrm>
            <a:off x="3609453" y="2138605"/>
            <a:ext cx="6558723" cy="1377315"/>
          </a:xfrm>
          <a:prstGeom prst="rect">
            <a:avLst/>
          </a:prstGeom>
        </p:spPr>
        <p:txBody>
          <a:bodyPr lIns="0" tIns="0" rIns="0" bIns="0" rtlCol="0" anchor="t">
            <a:spAutoFit/>
          </a:bodyPr>
          <a:lstStyle/>
          <a:p>
            <a:pPr algn="l">
              <a:lnSpc>
                <a:spcPts val="2879"/>
              </a:lnSpc>
            </a:pPr>
            <a:r>
              <a:rPr lang="en-US" sz="1599" b="1">
                <a:solidFill>
                  <a:srgbClr val="173395"/>
                </a:solidFill>
                <a:latin typeface="Poppins Bold"/>
                <a:ea typeface="Poppins Bold"/>
                <a:cs typeface="Poppins Bold"/>
                <a:sym typeface="Poppins Bold"/>
              </a:rPr>
              <a:t>Inleiding </a:t>
            </a:r>
          </a:p>
          <a:p>
            <a:pPr algn="l">
              <a:lnSpc>
                <a:spcPts val="2700"/>
              </a:lnSpc>
            </a:pPr>
            <a:r>
              <a:rPr lang="en-US" sz="1500">
                <a:solidFill>
                  <a:srgbClr val="173395"/>
                </a:solidFill>
                <a:latin typeface="Poppins"/>
                <a:ea typeface="Poppins"/>
                <a:cs typeface="Poppins"/>
                <a:sym typeface="Poppins"/>
              </a:rPr>
              <a:t>Een belangrijk onderdeel van de implementatie van PZP in het ziekenhuis is (interne) communicatie. Met als doel meer bewustwording binnen het ziekenhuis, op alle niveaus. </a:t>
            </a:r>
          </a:p>
        </p:txBody>
      </p:sp>
      <p:grpSp>
        <p:nvGrpSpPr>
          <p:cNvPr id="19" name="Group 19"/>
          <p:cNvGrpSpPr/>
          <p:nvPr/>
        </p:nvGrpSpPr>
        <p:grpSpPr>
          <a:xfrm rot="5400000">
            <a:off x="13472339" y="6149965"/>
            <a:ext cx="1155989" cy="6607216"/>
            <a:chOff x="0" y="0"/>
            <a:chExt cx="1541319" cy="8809622"/>
          </a:xfrm>
        </p:grpSpPr>
        <p:sp>
          <p:nvSpPr>
            <p:cNvPr id="20" name="Freeform 20"/>
            <p:cNvSpPr/>
            <p:nvPr/>
          </p:nvSpPr>
          <p:spPr>
            <a:xfrm>
              <a:off x="0" y="0"/>
              <a:ext cx="1541319" cy="8809605"/>
            </a:xfrm>
            <a:custGeom>
              <a:avLst/>
              <a:gdLst/>
              <a:ahLst/>
              <a:cxnLst/>
              <a:rect l="l" t="t" r="r" b="b"/>
              <a:pathLst>
                <a:path w="1541319" h="8809605">
                  <a:moveTo>
                    <a:pt x="440619" y="0"/>
                  </a:moveTo>
                  <a:lnTo>
                    <a:pt x="1100700" y="0"/>
                  </a:lnTo>
                  <a:cubicBezTo>
                    <a:pt x="1217559" y="0"/>
                    <a:pt x="1329633" y="46422"/>
                    <a:pt x="1412265" y="129054"/>
                  </a:cubicBezTo>
                  <a:cubicBezTo>
                    <a:pt x="1494897" y="211686"/>
                    <a:pt x="1541319" y="323759"/>
                    <a:pt x="1541319" y="440619"/>
                  </a:cubicBezTo>
                  <a:lnTo>
                    <a:pt x="1541319" y="8368986"/>
                  </a:lnTo>
                  <a:cubicBezTo>
                    <a:pt x="1541319" y="8612333"/>
                    <a:pt x="1344047" y="8809605"/>
                    <a:pt x="1100700" y="8809605"/>
                  </a:cubicBezTo>
                  <a:lnTo>
                    <a:pt x="440619" y="8809605"/>
                  </a:lnTo>
                  <a:cubicBezTo>
                    <a:pt x="197272" y="8809605"/>
                    <a:pt x="0" y="8612333"/>
                    <a:pt x="0" y="8368986"/>
                  </a:cubicBezTo>
                  <a:lnTo>
                    <a:pt x="0" y="440619"/>
                  </a:lnTo>
                  <a:cubicBezTo>
                    <a:pt x="0" y="197272"/>
                    <a:pt x="197272" y="0"/>
                    <a:pt x="440619" y="0"/>
                  </a:cubicBezTo>
                  <a:close/>
                </a:path>
              </a:pathLst>
            </a:custGeom>
            <a:solidFill>
              <a:srgbClr val="F1ECE3"/>
            </a:solidFill>
          </p:spPr>
          <p:txBody>
            <a:bodyPr/>
            <a:lstStyle/>
            <a:p>
              <a:endParaRPr lang="nl-NL"/>
            </a:p>
          </p:txBody>
        </p:sp>
        <p:sp>
          <p:nvSpPr>
            <p:cNvPr id="21" name="TextBox 21"/>
            <p:cNvSpPr txBox="1"/>
            <p:nvPr/>
          </p:nvSpPr>
          <p:spPr>
            <a:xfrm>
              <a:off x="0" y="-161925"/>
              <a:ext cx="1541319" cy="8971547"/>
            </a:xfrm>
            <a:prstGeom prst="rect">
              <a:avLst/>
            </a:prstGeom>
          </p:spPr>
          <p:txBody>
            <a:bodyPr lIns="50800" tIns="50800" rIns="50800" bIns="50800" rtlCol="0" anchor="t"/>
            <a:lstStyle/>
            <a:p>
              <a:pPr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p:txBody>
        </p:sp>
      </p:grpSp>
      <p:sp>
        <p:nvSpPr>
          <p:cNvPr id="22" name="TextBox 22"/>
          <p:cNvSpPr txBox="1"/>
          <p:nvPr/>
        </p:nvSpPr>
        <p:spPr>
          <a:xfrm>
            <a:off x="10941391" y="8991600"/>
            <a:ext cx="5997951" cy="690880"/>
          </a:xfrm>
          <a:prstGeom prst="rect">
            <a:avLst/>
          </a:prstGeom>
        </p:spPr>
        <p:txBody>
          <a:bodyPr lIns="0" tIns="0" rIns="0" bIns="0" rtlCol="0" anchor="t">
            <a:spAutoFit/>
          </a:bodyPr>
          <a:lstStyle/>
          <a:p>
            <a:pPr algn="l">
              <a:lnSpc>
                <a:spcPts val="1820"/>
              </a:lnSpc>
            </a:pPr>
            <a:r>
              <a:rPr lang="en-US" sz="1300" b="1">
                <a:solidFill>
                  <a:srgbClr val="173395"/>
                </a:solidFill>
                <a:latin typeface="Poppins Bold"/>
                <a:ea typeface="Poppins Bold"/>
                <a:cs typeface="Poppins Bold"/>
                <a:sym typeface="Poppins Bold"/>
              </a:rPr>
              <a:t>Hulpmiddelen voor bewustwording </a:t>
            </a:r>
          </a:p>
          <a:p>
            <a:pPr algn="l">
              <a:lnSpc>
                <a:spcPts val="1820"/>
              </a:lnSpc>
            </a:pPr>
            <a:r>
              <a:rPr lang="en-US" sz="1300">
                <a:solidFill>
                  <a:srgbClr val="173395"/>
                </a:solidFill>
                <a:latin typeface="Poppins"/>
                <a:ea typeface="Poppins"/>
                <a:cs typeface="Poppins"/>
                <a:sym typeface="Poppins"/>
              </a:rPr>
              <a:t>In de </a:t>
            </a:r>
            <a:r>
              <a:rPr lang="en-US" sz="1300" u="sng">
                <a:solidFill>
                  <a:srgbClr val="B969DD"/>
                </a:solidFill>
                <a:latin typeface="Poppins"/>
                <a:ea typeface="Poppins"/>
                <a:cs typeface="Poppins"/>
                <a:sym typeface="Poppins"/>
                <a:hlinkClick r:id="rId9" tooltip="https://shop.pznl.nl/"/>
              </a:rPr>
              <a:t>webshop van Palliaweb </a:t>
            </a:r>
            <a:r>
              <a:rPr lang="en-US" sz="1300">
                <a:solidFill>
                  <a:srgbClr val="173395"/>
                </a:solidFill>
                <a:latin typeface="Poppins"/>
                <a:ea typeface="Poppins"/>
                <a:cs typeface="Poppins"/>
                <a:sym typeface="Poppins"/>
              </a:rPr>
              <a:t>vind je gratis folders, infographics en andere hulpmiddelen om bewustwording rond PZP te vergroten. </a:t>
            </a:r>
          </a:p>
        </p:txBody>
      </p:sp>
      <p:sp>
        <p:nvSpPr>
          <p:cNvPr id="23" name="TextBox 23"/>
          <p:cNvSpPr txBox="1"/>
          <p:nvPr/>
        </p:nvSpPr>
        <p:spPr>
          <a:xfrm>
            <a:off x="213540" y="1452902"/>
            <a:ext cx="2769323" cy="7096125"/>
          </a:xfrm>
          <a:prstGeom prst="rect">
            <a:avLst/>
          </a:prstGeom>
        </p:spPr>
        <p:txBody>
          <a:bodyPr lIns="0" tIns="0" rIns="0" bIns="0" rtlCol="0" anchor="t">
            <a:spAutoFit/>
          </a:bodyPr>
          <a:lstStyle/>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0" action="ppaction://hlinksldjump"/>
              </a:rPr>
              <a:t>Leeswijzer</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1" action="ppaction://hlinksldjump"/>
              </a:rPr>
              <a:t>Kernboodschap</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2" action="ppaction://hlinksldjump"/>
              </a:rPr>
              <a:t>Aanleiding en probleemanalyse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3" action="ppaction://hlinksldjump"/>
              </a:rPr>
              <a:t>Visie en doelstelling(en</a:t>
            </a:r>
            <a:r>
              <a:rPr lang="en-US" sz="1500">
                <a:solidFill>
                  <a:srgbClr val="173395"/>
                </a:solidFill>
                <a:latin typeface="Poppins"/>
                <a:ea typeface="Poppins"/>
                <a:cs typeface="Poppins"/>
                <a:sym typeface="Poppins"/>
              </a:rPr>
              <a:t>)</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4" action="ppaction://hlinksldjump"/>
              </a:rPr>
              <a:t>Doelgroep en afbakening</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5" action="ppaction://hlinksldjump"/>
              </a:rPr>
              <a:t>Projectorganisatie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6" action="ppaction://hlinksldjump"/>
              </a:rPr>
              <a:t>Planning en fasering</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7" action="ppaction://hlinksldjump"/>
              </a:rPr>
              <a:t>Afhankelijkheden en risicoanalyse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8" action="ppaction://hlinksldjump"/>
              </a:rPr>
              <a:t>Monitoring en evaluatie</a:t>
            </a:r>
          </a:p>
          <a:p>
            <a:pPr marL="323850" lvl="1" indent="-161925" algn="l">
              <a:lnSpc>
                <a:spcPts val="3750"/>
              </a:lnSpc>
              <a:buAutoNum type="arabicPeriod"/>
            </a:pPr>
            <a:r>
              <a:rPr lang="en-US" sz="1500" b="1">
                <a:solidFill>
                  <a:srgbClr val="173395"/>
                </a:solidFill>
                <a:latin typeface="Poppins Bold"/>
                <a:ea typeface="Poppins Bold"/>
                <a:cs typeface="Poppins Bold"/>
                <a:sym typeface="Poppins Bold"/>
              </a:rPr>
              <a:t>Communicatie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9" action="ppaction://hlinksldjump"/>
              </a:rPr>
              <a:t>Randvoorwaarden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0" action="ppaction://hlinksldjump"/>
              </a:rPr>
              <a:t>Succesfactoren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1" action="ppaction://hlinksldjump"/>
              </a:rPr>
              <a:t>Bijlagen</a:t>
            </a:r>
          </a:p>
        </p:txBody>
      </p:sp>
      <p:sp>
        <p:nvSpPr>
          <p:cNvPr id="24" name="TextBox 24"/>
          <p:cNvSpPr txBox="1"/>
          <p:nvPr/>
        </p:nvSpPr>
        <p:spPr>
          <a:xfrm>
            <a:off x="3609453" y="638451"/>
            <a:ext cx="13880800" cy="1238250"/>
          </a:xfrm>
          <a:prstGeom prst="rect">
            <a:avLst/>
          </a:prstGeom>
        </p:spPr>
        <p:txBody>
          <a:bodyPr lIns="0" tIns="0" rIns="0" bIns="0" rtlCol="0" anchor="t">
            <a:spAutoFit/>
          </a:bodyPr>
          <a:lstStyle/>
          <a:p>
            <a:pPr algn="l">
              <a:lnSpc>
                <a:spcPts val="4799"/>
              </a:lnSpc>
            </a:pPr>
            <a:r>
              <a:rPr lang="en-US" sz="3999">
                <a:solidFill>
                  <a:srgbClr val="173597"/>
                </a:solidFill>
                <a:latin typeface="Poppins"/>
                <a:ea typeface="Poppins"/>
                <a:cs typeface="Poppins"/>
                <a:sym typeface="Poppins"/>
              </a:rPr>
              <a:t>Communicatie op verschillende niveaus van belang voor goede implementatie PZP</a:t>
            </a:r>
          </a:p>
        </p:txBody>
      </p:sp>
      <p:grpSp>
        <p:nvGrpSpPr>
          <p:cNvPr id="25" name="Group 25"/>
          <p:cNvGrpSpPr/>
          <p:nvPr/>
        </p:nvGrpSpPr>
        <p:grpSpPr>
          <a:xfrm>
            <a:off x="283719" y="9052594"/>
            <a:ext cx="1810498" cy="944552"/>
            <a:chOff x="0" y="0"/>
            <a:chExt cx="3023997" cy="1577645"/>
          </a:xfrm>
        </p:grpSpPr>
        <p:sp>
          <p:nvSpPr>
            <p:cNvPr id="26" name="Freeform 26"/>
            <p:cNvSpPr/>
            <p:nvPr/>
          </p:nvSpPr>
          <p:spPr>
            <a:xfrm>
              <a:off x="0" y="0"/>
              <a:ext cx="3023997" cy="1577594"/>
            </a:xfrm>
            <a:custGeom>
              <a:avLst/>
              <a:gdLst/>
              <a:ahLst/>
              <a:cxnLst/>
              <a:rect l="l" t="t" r="r" b="b"/>
              <a:pathLst>
                <a:path w="3023997" h="1577594">
                  <a:moveTo>
                    <a:pt x="0" y="0"/>
                  </a:moveTo>
                  <a:lnTo>
                    <a:pt x="3023997" y="0"/>
                  </a:lnTo>
                  <a:lnTo>
                    <a:pt x="3023997" y="1577594"/>
                  </a:lnTo>
                  <a:lnTo>
                    <a:pt x="0" y="1577594"/>
                  </a:lnTo>
                  <a:lnTo>
                    <a:pt x="0" y="0"/>
                  </a:lnTo>
                  <a:close/>
                </a:path>
              </a:pathLst>
            </a:custGeom>
            <a:blipFill>
              <a:blip r:embed="rId22"/>
              <a:stretch>
                <a:fillRect l="-9413" t="-2344" r="-8277" b="-15528"/>
              </a:stretch>
            </a:blipFill>
          </p:spPr>
          <p:txBody>
            <a:bodyPr/>
            <a:lstStyle/>
            <a:p>
              <a:endParaRPr lang="nl-NL"/>
            </a:p>
          </p:txBody>
        </p:sp>
      </p:grpSp>
      <p:sp>
        <p:nvSpPr>
          <p:cNvPr id="27" name="TextBox 27"/>
          <p:cNvSpPr txBox="1"/>
          <p:nvPr/>
        </p:nvSpPr>
        <p:spPr>
          <a:xfrm>
            <a:off x="14384793" y="9749495"/>
            <a:ext cx="3392990" cy="247650"/>
          </a:xfrm>
          <a:prstGeom prst="rect">
            <a:avLst/>
          </a:prstGeom>
        </p:spPr>
        <p:txBody>
          <a:bodyPr lIns="0" tIns="0" rIns="0" bIns="0" rtlCol="0" anchor="t">
            <a:spAutoFit/>
          </a:bodyPr>
          <a:lstStyle/>
          <a:p>
            <a:pPr algn="r">
              <a:lnSpc>
                <a:spcPts val="1800"/>
              </a:lnSpc>
            </a:pPr>
            <a:r>
              <a:rPr lang="en-US" sz="1500" b="1">
                <a:solidFill>
                  <a:srgbClr val="173395"/>
                </a:solidFill>
                <a:latin typeface="Poppins Semi-Bold"/>
                <a:ea typeface="Poppins Semi-Bold"/>
                <a:cs typeface="Poppins Semi-Bold"/>
                <a:sym typeface="Poppins Semi-Bold"/>
              </a:rPr>
              <a:t>10</a:t>
            </a:r>
          </a:p>
        </p:txBody>
      </p:sp>
      <p:sp>
        <p:nvSpPr>
          <p:cNvPr id="28" name="TextBox 28"/>
          <p:cNvSpPr txBox="1"/>
          <p:nvPr/>
        </p:nvSpPr>
        <p:spPr>
          <a:xfrm>
            <a:off x="4297159" y="4899904"/>
            <a:ext cx="5749161" cy="2047875"/>
          </a:xfrm>
          <a:prstGeom prst="rect">
            <a:avLst/>
          </a:prstGeom>
        </p:spPr>
        <p:txBody>
          <a:bodyPr lIns="0" tIns="0" rIns="0" bIns="0" rtlCol="0" anchor="t">
            <a:spAutoFit/>
          </a:bodyPr>
          <a:lstStyle/>
          <a:p>
            <a:pPr algn="l">
              <a:lnSpc>
                <a:spcPts val="2700"/>
              </a:lnSpc>
            </a:pPr>
            <a:r>
              <a:rPr lang="en-US" sz="1500">
                <a:solidFill>
                  <a:srgbClr val="173395"/>
                </a:solidFill>
                <a:latin typeface="Poppins"/>
                <a:ea typeface="Poppins"/>
                <a:cs typeface="Poppins"/>
                <a:sym typeface="Poppins"/>
              </a:rPr>
              <a:t>Stel het </a:t>
            </a:r>
            <a:r>
              <a:rPr lang="en-US" sz="1500" b="1">
                <a:solidFill>
                  <a:srgbClr val="173395"/>
                </a:solidFill>
                <a:latin typeface="Poppins Semi-Bold"/>
                <a:ea typeface="Poppins Semi-Bold"/>
                <a:cs typeface="Poppins Semi-Bold"/>
                <a:sym typeface="Poppins Semi-Bold"/>
              </a:rPr>
              <a:t>doel</a:t>
            </a:r>
            <a:r>
              <a:rPr lang="en-US" sz="1500">
                <a:solidFill>
                  <a:srgbClr val="173395"/>
                </a:solidFill>
                <a:latin typeface="Poppins"/>
                <a:ea typeface="Poppins"/>
                <a:cs typeface="Poppins"/>
                <a:sym typeface="Poppins"/>
              </a:rPr>
              <a:t> vast. Belangrijke communicatiedoelen zijn</a:t>
            </a:r>
          </a:p>
          <a:p>
            <a:pPr algn="l">
              <a:lnSpc>
                <a:spcPts val="2700"/>
              </a:lnSpc>
            </a:pPr>
            <a:r>
              <a:rPr lang="en-US" sz="1500">
                <a:solidFill>
                  <a:srgbClr val="173395"/>
                </a:solidFill>
                <a:latin typeface="Poppins"/>
                <a:ea typeface="Poppins"/>
                <a:cs typeface="Poppins"/>
                <a:sym typeface="Poppins"/>
              </a:rPr>
              <a:t> 1) het vergroten van de bewustwording over palliatieve zorg, 2) het informeren en ondersteunen van patiënten en naasten en 3) het stimuleren van zorgverleners om vroegtijdig en actief palliatieve zorg te bespreken en te integreren in de zorgverlening.​ </a:t>
            </a:r>
          </a:p>
        </p:txBody>
      </p:sp>
      <p:sp>
        <p:nvSpPr>
          <p:cNvPr id="29" name="TextBox 29"/>
          <p:cNvSpPr txBox="1"/>
          <p:nvPr/>
        </p:nvSpPr>
        <p:spPr>
          <a:xfrm>
            <a:off x="3609453" y="3846439"/>
            <a:ext cx="6522166" cy="691515"/>
          </a:xfrm>
          <a:prstGeom prst="rect">
            <a:avLst/>
          </a:prstGeom>
        </p:spPr>
        <p:txBody>
          <a:bodyPr lIns="0" tIns="0" rIns="0" bIns="0" rtlCol="0" anchor="t">
            <a:spAutoFit/>
          </a:bodyPr>
          <a:lstStyle/>
          <a:p>
            <a:pPr algn="l">
              <a:lnSpc>
                <a:spcPts val="2879"/>
              </a:lnSpc>
            </a:pPr>
            <a:r>
              <a:rPr lang="en-US" sz="1599" b="1">
                <a:solidFill>
                  <a:srgbClr val="173395"/>
                </a:solidFill>
                <a:latin typeface="Poppins Bold"/>
                <a:ea typeface="Poppins Bold"/>
                <a:cs typeface="Poppins Bold"/>
                <a:sym typeface="Poppins Bold"/>
              </a:rPr>
              <a:t>Toelichting </a:t>
            </a:r>
          </a:p>
          <a:p>
            <a:pPr algn="l">
              <a:lnSpc>
                <a:spcPts val="2700"/>
              </a:lnSpc>
            </a:pPr>
            <a:r>
              <a:rPr lang="en-US" sz="1500">
                <a:solidFill>
                  <a:srgbClr val="173395"/>
                </a:solidFill>
                <a:latin typeface="Poppins"/>
                <a:ea typeface="Poppins"/>
                <a:cs typeface="Poppins"/>
                <a:sym typeface="Poppins"/>
              </a:rPr>
              <a:t>Tips bij het schrijven van een communicatieplan:</a:t>
            </a:r>
          </a:p>
        </p:txBody>
      </p:sp>
      <p:sp>
        <p:nvSpPr>
          <p:cNvPr id="30" name="Freeform 30" descr="Roos met effen opvulling"/>
          <p:cNvSpPr/>
          <p:nvPr/>
        </p:nvSpPr>
        <p:spPr>
          <a:xfrm>
            <a:off x="3646010" y="4985629"/>
            <a:ext cx="548474" cy="548474"/>
          </a:xfrm>
          <a:custGeom>
            <a:avLst/>
            <a:gdLst/>
            <a:ahLst/>
            <a:cxnLst/>
            <a:rect l="l" t="t" r="r" b="b"/>
            <a:pathLst>
              <a:path w="548474" h="548474">
                <a:moveTo>
                  <a:pt x="0" y="0"/>
                </a:moveTo>
                <a:lnTo>
                  <a:pt x="548474" y="0"/>
                </a:lnTo>
                <a:lnTo>
                  <a:pt x="548474" y="548474"/>
                </a:lnTo>
                <a:lnTo>
                  <a:pt x="0" y="548474"/>
                </a:lnTo>
                <a:lnTo>
                  <a:pt x="0" y="0"/>
                </a:lnTo>
                <a:close/>
              </a:path>
            </a:pathLst>
          </a:custGeom>
          <a:blipFill>
            <a:blip>
              <a:extLst>
                <a:ext uri="{96DAC541-7B7A-43D3-8B79-37D633B846F1}">
                  <asvg:svgBlip xmlns:asvg="http://schemas.microsoft.com/office/drawing/2016/SVG/main" r:embed="rId23"/>
                </a:ext>
              </a:extLst>
            </a:blip>
            <a:stretch>
              <a:fillRect/>
            </a:stretch>
          </a:blipFill>
        </p:spPr>
        <p:txBody>
          <a:bodyPr/>
          <a:lstStyle/>
          <a:p>
            <a:endParaRPr lang="nl-NL"/>
          </a:p>
        </p:txBody>
      </p:sp>
      <p:sp>
        <p:nvSpPr>
          <p:cNvPr id="31" name="TextBox 31"/>
          <p:cNvSpPr txBox="1"/>
          <p:nvPr/>
        </p:nvSpPr>
        <p:spPr>
          <a:xfrm>
            <a:off x="283719" y="596265"/>
            <a:ext cx="2078481" cy="750570"/>
          </a:xfrm>
          <a:prstGeom prst="rect">
            <a:avLst/>
          </a:prstGeom>
        </p:spPr>
        <p:txBody>
          <a:bodyPr wrap="square" lIns="0" tIns="0" rIns="0" bIns="0" rtlCol="0" anchor="t">
            <a:spAutoFit/>
          </a:bodyPr>
          <a:lstStyle/>
          <a:p>
            <a:pPr algn="ctr">
              <a:lnSpc>
                <a:spcPts val="5880"/>
              </a:lnSpc>
            </a:pPr>
            <a:r>
              <a:rPr lang="en-US" sz="4200" dirty="0" err="1">
                <a:solidFill>
                  <a:srgbClr val="173597"/>
                </a:solidFill>
                <a:latin typeface="Poppins"/>
                <a:ea typeface="Poppins"/>
                <a:cs typeface="Poppins"/>
                <a:sym typeface="Poppins"/>
              </a:rPr>
              <a:t>Inhoud</a:t>
            </a:r>
            <a:endParaRPr lang="en-US" sz="4200" dirty="0">
              <a:solidFill>
                <a:srgbClr val="173597"/>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295"/>
            <a:ext cx="3056044" cy="10285705"/>
            <a:chOff x="0" y="0"/>
            <a:chExt cx="4074725" cy="13714273"/>
          </a:xfrm>
        </p:grpSpPr>
        <p:sp>
          <p:nvSpPr>
            <p:cNvPr id="3" name="Freeform 3"/>
            <p:cNvSpPr/>
            <p:nvPr/>
          </p:nvSpPr>
          <p:spPr>
            <a:xfrm>
              <a:off x="0" y="0"/>
              <a:ext cx="4074725" cy="13714247"/>
            </a:xfrm>
            <a:custGeom>
              <a:avLst/>
              <a:gdLst/>
              <a:ahLst/>
              <a:cxnLst/>
              <a:rect l="l" t="t" r="r" b="b"/>
              <a:pathLst>
                <a:path w="4074725" h="13714247">
                  <a:moveTo>
                    <a:pt x="0" y="0"/>
                  </a:moveTo>
                  <a:lnTo>
                    <a:pt x="4074725" y="0"/>
                  </a:lnTo>
                  <a:lnTo>
                    <a:pt x="4074725" y="13714247"/>
                  </a:lnTo>
                  <a:lnTo>
                    <a:pt x="0" y="13714247"/>
                  </a:lnTo>
                  <a:close/>
                </a:path>
              </a:pathLst>
            </a:custGeom>
            <a:solidFill>
              <a:srgbClr val="EAF1FF"/>
            </a:solidFill>
          </p:spPr>
          <p:txBody>
            <a:bodyPr/>
            <a:lstStyle/>
            <a:p>
              <a:endParaRPr lang="nl-NL"/>
            </a:p>
          </p:txBody>
        </p:sp>
        <p:sp>
          <p:nvSpPr>
            <p:cNvPr id="4" name="TextBox 4"/>
            <p:cNvSpPr txBox="1"/>
            <p:nvPr/>
          </p:nvSpPr>
          <p:spPr>
            <a:xfrm>
              <a:off x="0" y="-190500"/>
              <a:ext cx="4074725" cy="13904773"/>
            </a:xfrm>
            <a:prstGeom prst="rect">
              <a:avLst/>
            </a:prstGeom>
          </p:spPr>
          <p:txBody>
            <a:bodyPr lIns="50800" tIns="50800" rIns="50800" bIns="50800" rtlCol="0" anchor="t"/>
            <a:lstStyle/>
            <a:p>
              <a:pPr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p:txBody>
        </p:sp>
      </p:grpSp>
      <p:sp>
        <p:nvSpPr>
          <p:cNvPr id="5" name="Freeform 5"/>
          <p:cNvSpPr/>
          <p:nvPr/>
        </p:nvSpPr>
        <p:spPr>
          <a:xfrm rot="-5400000">
            <a:off x="-4953886" y="4483162"/>
            <a:ext cx="16230600" cy="210740"/>
          </a:xfrm>
          <a:custGeom>
            <a:avLst/>
            <a:gdLst/>
            <a:ahLst/>
            <a:cxnLst/>
            <a:rect l="l" t="t" r="r" b="b"/>
            <a:pathLst>
              <a:path w="16230600" h="210740">
                <a:moveTo>
                  <a:pt x="0" y="0"/>
                </a:moveTo>
                <a:lnTo>
                  <a:pt x="16230600" y="0"/>
                </a:lnTo>
                <a:lnTo>
                  <a:pt x="16230600" y="210739"/>
                </a:lnTo>
                <a:lnTo>
                  <a:pt x="0" y="210739"/>
                </a:lnTo>
                <a:lnTo>
                  <a:pt x="0" y="0"/>
                </a:lnTo>
                <a:close/>
              </a:path>
            </a:pathLst>
          </a:custGeom>
          <a:blipFill>
            <a:blip r:embed="rId3"/>
            <a:stretch>
              <a:fillRect t="-3269505"/>
            </a:stretch>
          </a:blipFill>
        </p:spPr>
        <p:txBody>
          <a:bodyPr/>
          <a:lstStyle/>
          <a:p>
            <a:endParaRPr lang="nl-NL"/>
          </a:p>
        </p:txBody>
      </p:sp>
      <p:sp>
        <p:nvSpPr>
          <p:cNvPr id="6" name="AutoShape 6"/>
          <p:cNvSpPr/>
          <p:nvPr/>
        </p:nvSpPr>
        <p:spPr>
          <a:xfrm flipV="1">
            <a:off x="10456213" y="1652927"/>
            <a:ext cx="0" cy="8344219"/>
          </a:xfrm>
          <a:prstGeom prst="line">
            <a:avLst/>
          </a:prstGeom>
          <a:ln w="19050" cap="flat">
            <a:solidFill>
              <a:srgbClr val="173395"/>
            </a:solidFill>
            <a:prstDash val="solid"/>
            <a:headEnd type="none" w="sm" len="sm"/>
            <a:tailEnd type="none" w="sm" len="sm"/>
          </a:ln>
        </p:spPr>
        <p:txBody>
          <a:bodyPr/>
          <a:lstStyle/>
          <a:p>
            <a:endParaRPr lang="nl-NL"/>
          </a:p>
        </p:txBody>
      </p:sp>
      <p:sp>
        <p:nvSpPr>
          <p:cNvPr id="7" name="TextBox 7"/>
          <p:cNvSpPr txBox="1"/>
          <p:nvPr/>
        </p:nvSpPr>
        <p:spPr>
          <a:xfrm>
            <a:off x="3577374" y="5320370"/>
            <a:ext cx="6558723" cy="4463415"/>
          </a:xfrm>
          <a:prstGeom prst="rect">
            <a:avLst/>
          </a:prstGeom>
        </p:spPr>
        <p:txBody>
          <a:bodyPr lIns="0" tIns="0" rIns="0" bIns="0" rtlCol="0" anchor="t">
            <a:spAutoFit/>
          </a:bodyPr>
          <a:lstStyle/>
          <a:p>
            <a:pPr algn="l">
              <a:lnSpc>
                <a:spcPts val="2879"/>
              </a:lnSpc>
            </a:pPr>
            <a:r>
              <a:rPr lang="en-US" sz="1599" b="1">
                <a:solidFill>
                  <a:srgbClr val="173395"/>
                </a:solidFill>
                <a:latin typeface="Poppins Bold"/>
                <a:ea typeface="Poppins Bold"/>
                <a:cs typeface="Poppins Bold"/>
                <a:sym typeface="Poppins Bold"/>
              </a:rPr>
              <a:t>Inleiding </a:t>
            </a:r>
          </a:p>
          <a:p>
            <a:pPr algn="l">
              <a:lnSpc>
                <a:spcPts val="2700"/>
              </a:lnSpc>
            </a:pPr>
            <a:r>
              <a:rPr lang="en-US" sz="1500">
                <a:solidFill>
                  <a:srgbClr val="173395"/>
                </a:solidFill>
                <a:latin typeface="Poppins"/>
                <a:ea typeface="Poppins"/>
                <a:cs typeface="Poppins"/>
                <a:sym typeface="Poppins"/>
              </a:rPr>
              <a:t>Bestuurlijk draagvlak is een cruciale voorwaarde voor het succesvol implementeren van proactieve zorgplanning binnen een ziekenhuis. De invoering van PZP vraagt om veranderingen in werkwijzen, cultuur en soms zelfs in de organisatie­structuur; op termijn kan het leiden tot een herallocatie van middelen (zie ook </a:t>
            </a:r>
            <a:r>
              <a:rPr lang="en-US" sz="1500" u="sng">
                <a:solidFill>
                  <a:srgbClr val="B969DD"/>
                </a:solidFill>
                <a:latin typeface="Poppins"/>
                <a:ea typeface="Poppins"/>
                <a:cs typeface="Poppins"/>
                <a:sym typeface="Poppins"/>
                <a:hlinkClick r:id="rId4" action="ppaction://hlinksldjump"/>
              </a:rPr>
              <a:t>bijlage ‘verschuiving van zorg’</a:t>
            </a:r>
            <a:r>
              <a:rPr lang="en-US" sz="1500">
                <a:solidFill>
                  <a:srgbClr val="173395"/>
                </a:solidFill>
                <a:latin typeface="Poppins"/>
                <a:ea typeface="Poppins"/>
                <a:cs typeface="Poppins"/>
                <a:sym typeface="Poppins"/>
              </a:rPr>
              <a:t>). Zonder expliciete steun van de raad van bestuur en het hogere management ontbreekt vaak de ruimte om tijd, middelen en personeel vrij te maken. Bovendien bepaalt bestuurlijke steun in hoge mate of afdelingen bereid zijn om nieuwe processen te omarmen en vol te houden, zeker wanneer de implementatie vraagt om interdisciplinaire samenwerking en langdurige gedragsverandering.</a:t>
            </a:r>
          </a:p>
        </p:txBody>
      </p:sp>
      <p:sp>
        <p:nvSpPr>
          <p:cNvPr id="8" name="TextBox 8"/>
          <p:cNvSpPr txBox="1"/>
          <p:nvPr/>
        </p:nvSpPr>
        <p:spPr>
          <a:xfrm>
            <a:off x="10751488" y="1470779"/>
            <a:ext cx="6743528" cy="7549515"/>
          </a:xfrm>
          <a:prstGeom prst="rect">
            <a:avLst/>
          </a:prstGeom>
        </p:spPr>
        <p:txBody>
          <a:bodyPr lIns="0" tIns="0" rIns="0" bIns="0" rtlCol="0" anchor="t">
            <a:spAutoFit/>
          </a:bodyPr>
          <a:lstStyle/>
          <a:p>
            <a:pPr algn="l">
              <a:lnSpc>
                <a:spcPts val="2879"/>
              </a:lnSpc>
            </a:pPr>
            <a:r>
              <a:rPr lang="en-US" sz="1599" b="1">
                <a:solidFill>
                  <a:srgbClr val="173395"/>
                </a:solidFill>
                <a:latin typeface="Poppins Bold"/>
                <a:ea typeface="Poppins Bold"/>
                <a:cs typeface="Poppins Bold"/>
                <a:sym typeface="Poppins Bold"/>
              </a:rPr>
              <a:t>Toelichting</a:t>
            </a:r>
          </a:p>
          <a:p>
            <a:pPr marL="271462" lvl="1" indent="-135731" algn="l">
              <a:lnSpc>
                <a:spcPts val="2700"/>
              </a:lnSpc>
              <a:buFont typeface="Arial"/>
              <a:buChar char="•"/>
            </a:pPr>
            <a:r>
              <a:rPr lang="en-US" sz="1500">
                <a:solidFill>
                  <a:srgbClr val="173395"/>
                </a:solidFill>
                <a:latin typeface="Poppins"/>
                <a:ea typeface="Poppins"/>
                <a:cs typeface="Poppins"/>
                <a:sym typeface="Poppins"/>
              </a:rPr>
              <a:t>Het verwerven van bestuurlijk draagvlak begint met een overtuigend verhaal. Dat betekent dat je als projectleider helder maakt waarom proactieve zorgplanning niet alleen patiëntgericht is, maar ook bijdraagt aan strategische doelen zoals kwaliteit van zorg, patiëntveiligheid, en passende en toekomstbestendige zorg. Het helpt om concrete data, praktijkvoorbeelden en ervaringen uit andere instellingen te gebruiken om de meerwaarde tastbaar te maken (zie ook </a:t>
            </a:r>
            <a:r>
              <a:rPr lang="en-US" sz="1500" u="sng">
                <a:solidFill>
                  <a:srgbClr val="B969DD"/>
                </a:solidFill>
                <a:latin typeface="Poppins"/>
                <a:ea typeface="Poppins"/>
                <a:cs typeface="Poppins"/>
                <a:sym typeface="Poppins"/>
                <a:hlinkClick r:id="rId5" action="ppaction://hlinksldjump"/>
              </a:rPr>
              <a:t>goede voorbeelden</a:t>
            </a:r>
            <a:r>
              <a:rPr lang="en-US" sz="1500">
                <a:solidFill>
                  <a:srgbClr val="173395"/>
                </a:solidFill>
                <a:latin typeface="Poppins"/>
                <a:ea typeface="Poppins"/>
                <a:cs typeface="Poppins"/>
                <a:sym typeface="Poppins"/>
              </a:rPr>
              <a:t>).</a:t>
            </a:r>
          </a:p>
          <a:p>
            <a:pPr marL="271462" lvl="1" indent="-135731" algn="l">
              <a:lnSpc>
                <a:spcPts val="2700"/>
              </a:lnSpc>
              <a:buFont typeface="Arial"/>
              <a:buChar char="•"/>
            </a:pPr>
            <a:r>
              <a:rPr lang="en-US" sz="1500">
                <a:solidFill>
                  <a:srgbClr val="173395"/>
                </a:solidFill>
                <a:latin typeface="Poppins"/>
                <a:ea typeface="Poppins"/>
                <a:cs typeface="Poppins"/>
                <a:sym typeface="Poppins"/>
              </a:rPr>
              <a:t>Daarnaast is het essentieel om bestuurders vroegtijdig te betrekken. Door hen mee te nemen in de probleemdefinitie, de gewenste uitkomsten en de randvoorwaarden, ontstaat eigenaarschap. Regelmatige updates, transparante rapportages en het zichtbaar maken van quick wins versterken dat gevoel. Ook het identificeren van bestuurlijke ambassadeurs – bestuurders die het belang actief uitdragen – kan doorslaggevend zijn.</a:t>
            </a:r>
          </a:p>
          <a:p>
            <a:pPr marL="271462" lvl="1" indent="-135731" algn="l">
              <a:lnSpc>
                <a:spcPts val="2700"/>
              </a:lnSpc>
              <a:buFont typeface="Arial"/>
              <a:buChar char="•"/>
            </a:pPr>
            <a:r>
              <a:rPr lang="en-US" sz="1500">
                <a:solidFill>
                  <a:srgbClr val="173395"/>
                </a:solidFill>
                <a:latin typeface="Poppins"/>
                <a:ea typeface="Poppins"/>
                <a:cs typeface="Poppins"/>
                <a:sym typeface="Poppins"/>
              </a:rPr>
              <a:t>Tot slot werkt het om aan te sluiten bij bestaande strategische programma’s, zoals waardegedreven zorg of passende zorg. Wanneer proactieve zorgplanning logisch past binnen lopende prioriteiten, wordt bestuurlijke steun niet alleen waarschijnlijker, maar ook duurzamer.</a:t>
            </a:r>
          </a:p>
          <a:p>
            <a:pPr marL="271462" lvl="1" indent="-135731" algn="l">
              <a:lnSpc>
                <a:spcPts val="2700"/>
              </a:lnSpc>
            </a:pPr>
            <a:endParaRPr lang="en-US" sz="1500">
              <a:solidFill>
                <a:srgbClr val="173395"/>
              </a:solidFill>
              <a:latin typeface="Poppins"/>
              <a:ea typeface="Poppins"/>
              <a:cs typeface="Poppins"/>
              <a:sym typeface="Poppins"/>
            </a:endParaRPr>
          </a:p>
        </p:txBody>
      </p:sp>
      <p:sp>
        <p:nvSpPr>
          <p:cNvPr id="9" name="TextBox 9"/>
          <p:cNvSpPr txBox="1"/>
          <p:nvPr/>
        </p:nvSpPr>
        <p:spPr>
          <a:xfrm>
            <a:off x="3606978" y="695135"/>
            <a:ext cx="10543698" cy="603885"/>
          </a:xfrm>
          <a:prstGeom prst="rect">
            <a:avLst/>
          </a:prstGeom>
        </p:spPr>
        <p:txBody>
          <a:bodyPr lIns="0" tIns="0" rIns="0" bIns="0" rtlCol="0" anchor="t">
            <a:spAutoFit/>
          </a:bodyPr>
          <a:lstStyle/>
          <a:p>
            <a:pPr algn="l">
              <a:lnSpc>
                <a:spcPts val="4319"/>
              </a:lnSpc>
            </a:pPr>
            <a:r>
              <a:rPr lang="en-US" sz="3999">
                <a:solidFill>
                  <a:srgbClr val="173395"/>
                </a:solidFill>
                <a:latin typeface="Poppins"/>
                <a:ea typeface="Poppins"/>
                <a:cs typeface="Poppins"/>
                <a:sym typeface="Poppins"/>
              </a:rPr>
              <a:t>Randvoorwaarden | Bestuurlijk draagvlak </a:t>
            </a:r>
          </a:p>
        </p:txBody>
      </p:sp>
      <p:sp>
        <p:nvSpPr>
          <p:cNvPr id="10" name="TextBox 10"/>
          <p:cNvSpPr txBox="1"/>
          <p:nvPr/>
        </p:nvSpPr>
        <p:spPr>
          <a:xfrm>
            <a:off x="213540" y="1452902"/>
            <a:ext cx="2769323" cy="7572375"/>
          </a:xfrm>
          <a:prstGeom prst="rect">
            <a:avLst/>
          </a:prstGeom>
        </p:spPr>
        <p:txBody>
          <a:bodyPr lIns="0" tIns="0" rIns="0" bIns="0" rtlCol="0" anchor="t">
            <a:spAutoFit/>
          </a:bodyPr>
          <a:lstStyle/>
          <a:p>
            <a:pPr marL="323850" lvl="1" indent="-161925" algn="l">
              <a:lnSpc>
                <a:spcPts val="3750"/>
              </a:lnSpc>
              <a:buAutoNum type="arabicPeriod"/>
            </a:pPr>
            <a:r>
              <a:rPr lang="en-US" sz="1500" u="sng">
                <a:solidFill>
                  <a:srgbClr val="173395"/>
                </a:solidFill>
                <a:latin typeface="Poppins"/>
                <a:ea typeface="Poppins"/>
                <a:cs typeface="Poppins"/>
                <a:sym typeface="Poppins"/>
                <a:hlinkClick r:id="rId6" action="ppaction://hlinksldjump"/>
              </a:rPr>
              <a:t>Leeswijzer</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7" action="ppaction://hlinksldjump"/>
              </a:rPr>
              <a:t>Kernboodschap</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8" action="ppaction://hlinksldjump"/>
              </a:rPr>
              <a:t>Aanleiding en probleemanalyse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9" action="ppaction://hlinksldjump"/>
              </a:rPr>
              <a:t>Visie en doelstelling(en)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0" action="ppaction://hlinksldjump"/>
              </a:rPr>
              <a:t>Doelgroep en afbakening</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1" action="ppaction://hlinksldjump"/>
              </a:rPr>
              <a:t>Projectorganisatie</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2" action="ppaction://hlinksldjump"/>
              </a:rPr>
              <a:t>Planning en fasering</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3" action="ppaction://hlinksldjump"/>
              </a:rPr>
              <a:t>Afhankelijkheden en risicoanalyse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4" action="ppaction://hlinksldjump"/>
              </a:rPr>
              <a:t>Monitoring en evaluatie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5" action="ppaction://hlinksldjump"/>
              </a:rPr>
              <a:t>Communicatie</a:t>
            </a:r>
          </a:p>
          <a:p>
            <a:pPr marL="323850" lvl="1" indent="-161925" algn="l">
              <a:lnSpc>
                <a:spcPts val="3750"/>
              </a:lnSpc>
              <a:buAutoNum type="arabicPeriod"/>
            </a:pPr>
            <a:r>
              <a:rPr lang="en-US" sz="1500" b="1">
                <a:solidFill>
                  <a:srgbClr val="173395"/>
                </a:solidFill>
                <a:latin typeface="Poppins Bold"/>
                <a:ea typeface="Poppins Bold"/>
                <a:cs typeface="Poppins Bold"/>
                <a:sym typeface="Poppins Bold"/>
              </a:rPr>
              <a:t>Randvoorwaarden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6" action="ppaction://hlinksldjump"/>
              </a:rPr>
              <a:t>Succesfactoren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7" action="ppaction://hlinksldjump"/>
              </a:rPr>
              <a:t>Bijlagen</a:t>
            </a:r>
          </a:p>
          <a:p>
            <a:pPr algn="l">
              <a:lnSpc>
                <a:spcPts val="3750"/>
              </a:lnSpc>
            </a:pPr>
            <a:endParaRPr lang="en-US" sz="1500" u="sng">
              <a:solidFill>
                <a:srgbClr val="173395"/>
              </a:solidFill>
              <a:latin typeface="Poppins"/>
              <a:ea typeface="Poppins"/>
              <a:cs typeface="Poppins"/>
              <a:sym typeface="Poppins"/>
              <a:hlinkClick r:id="rId17" action="ppaction://hlinksldjump"/>
            </a:endParaRPr>
          </a:p>
        </p:txBody>
      </p:sp>
      <p:grpSp>
        <p:nvGrpSpPr>
          <p:cNvPr id="11" name="Group 11"/>
          <p:cNvGrpSpPr/>
          <p:nvPr/>
        </p:nvGrpSpPr>
        <p:grpSpPr>
          <a:xfrm>
            <a:off x="283719" y="9052594"/>
            <a:ext cx="1810498" cy="944552"/>
            <a:chOff x="0" y="0"/>
            <a:chExt cx="3023997" cy="1577645"/>
          </a:xfrm>
        </p:grpSpPr>
        <p:sp>
          <p:nvSpPr>
            <p:cNvPr id="12" name="Freeform 12"/>
            <p:cNvSpPr/>
            <p:nvPr/>
          </p:nvSpPr>
          <p:spPr>
            <a:xfrm>
              <a:off x="0" y="0"/>
              <a:ext cx="3023997" cy="1577594"/>
            </a:xfrm>
            <a:custGeom>
              <a:avLst/>
              <a:gdLst/>
              <a:ahLst/>
              <a:cxnLst/>
              <a:rect l="l" t="t" r="r" b="b"/>
              <a:pathLst>
                <a:path w="3023997" h="1577594">
                  <a:moveTo>
                    <a:pt x="0" y="0"/>
                  </a:moveTo>
                  <a:lnTo>
                    <a:pt x="3023997" y="0"/>
                  </a:lnTo>
                  <a:lnTo>
                    <a:pt x="3023997" y="1577594"/>
                  </a:lnTo>
                  <a:lnTo>
                    <a:pt x="0" y="1577594"/>
                  </a:lnTo>
                  <a:lnTo>
                    <a:pt x="0" y="0"/>
                  </a:lnTo>
                  <a:close/>
                </a:path>
              </a:pathLst>
            </a:custGeom>
            <a:blipFill>
              <a:blip r:embed="rId18"/>
              <a:stretch>
                <a:fillRect l="-9413" t="-2344" r="-8277" b="-15528"/>
              </a:stretch>
            </a:blipFill>
          </p:spPr>
          <p:txBody>
            <a:bodyPr/>
            <a:lstStyle/>
            <a:p>
              <a:endParaRPr lang="nl-NL"/>
            </a:p>
          </p:txBody>
        </p:sp>
      </p:grpSp>
      <p:sp>
        <p:nvSpPr>
          <p:cNvPr id="13" name="TextBox 13"/>
          <p:cNvSpPr txBox="1"/>
          <p:nvPr/>
        </p:nvSpPr>
        <p:spPr>
          <a:xfrm>
            <a:off x="14384793" y="9749495"/>
            <a:ext cx="3392990" cy="247650"/>
          </a:xfrm>
          <a:prstGeom prst="rect">
            <a:avLst/>
          </a:prstGeom>
        </p:spPr>
        <p:txBody>
          <a:bodyPr lIns="0" tIns="0" rIns="0" bIns="0" rtlCol="0" anchor="t">
            <a:spAutoFit/>
          </a:bodyPr>
          <a:lstStyle/>
          <a:p>
            <a:pPr algn="r">
              <a:lnSpc>
                <a:spcPts val="1800"/>
              </a:lnSpc>
            </a:pPr>
            <a:r>
              <a:rPr lang="en-US" sz="1500" b="1">
                <a:solidFill>
                  <a:srgbClr val="173395"/>
                </a:solidFill>
                <a:latin typeface="Poppins Semi-Bold"/>
                <a:ea typeface="Poppins Semi-Bold"/>
                <a:cs typeface="Poppins Semi-Bold"/>
                <a:sym typeface="Poppins Semi-Bold"/>
              </a:rPr>
              <a:t>11</a:t>
            </a:r>
          </a:p>
        </p:txBody>
      </p:sp>
      <p:sp>
        <p:nvSpPr>
          <p:cNvPr id="14" name="Freeform 14"/>
          <p:cNvSpPr/>
          <p:nvPr/>
        </p:nvSpPr>
        <p:spPr>
          <a:xfrm>
            <a:off x="4198844" y="1653574"/>
            <a:ext cx="5105043" cy="3490573"/>
          </a:xfrm>
          <a:custGeom>
            <a:avLst/>
            <a:gdLst/>
            <a:ahLst/>
            <a:cxnLst/>
            <a:rect l="l" t="t" r="r" b="b"/>
            <a:pathLst>
              <a:path w="5105043" h="3490573">
                <a:moveTo>
                  <a:pt x="0" y="0"/>
                </a:moveTo>
                <a:lnTo>
                  <a:pt x="5105044" y="0"/>
                </a:lnTo>
                <a:lnTo>
                  <a:pt x="5105044" y="3490574"/>
                </a:lnTo>
                <a:lnTo>
                  <a:pt x="0" y="3490574"/>
                </a:lnTo>
                <a:lnTo>
                  <a:pt x="0" y="0"/>
                </a:lnTo>
                <a:close/>
              </a:path>
            </a:pathLst>
          </a:custGeom>
          <a:blipFill>
            <a:blip>
              <a:extLst>
                <a:ext uri="{96DAC541-7B7A-43D3-8B79-37D633B846F1}">
                  <asvg:svgBlip xmlns:asvg="http://schemas.microsoft.com/office/drawing/2016/SVG/main" r:embed="rId19"/>
                </a:ext>
              </a:extLst>
            </a:blip>
            <a:stretch>
              <a:fillRect/>
            </a:stretch>
          </a:blipFill>
        </p:spPr>
        <p:txBody>
          <a:bodyPr/>
          <a:lstStyle/>
          <a:p>
            <a:endParaRPr lang="nl-NL"/>
          </a:p>
        </p:txBody>
      </p:sp>
      <p:sp>
        <p:nvSpPr>
          <p:cNvPr id="15" name="TextBox 15"/>
          <p:cNvSpPr txBox="1"/>
          <p:nvPr/>
        </p:nvSpPr>
        <p:spPr>
          <a:xfrm>
            <a:off x="283720" y="596265"/>
            <a:ext cx="2002280" cy="728982"/>
          </a:xfrm>
          <a:prstGeom prst="rect">
            <a:avLst/>
          </a:prstGeom>
        </p:spPr>
        <p:txBody>
          <a:bodyPr wrap="square" lIns="0" tIns="0" rIns="0" bIns="0" rtlCol="0" anchor="t">
            <a:spAutoFit/>
          </a:bodyPr>
          <a:lstStyle/>
          <a:p>
            <a:pPr algn="ctr">
              <a:lnSpc>
                <a:spcPts val="5880"/>
              </a:lnSpc>
            </a:pPr>
            <a:r>
              <a:rPr lang="en-US" sz="4200" dirty="0" err="1">
                <a:solidFill>
                  <a:srgbClr val="173597"/>
                </a:solidFill>
                <a:latin typeface="Poppins"/>
                <a:ea typeface="Poppins"/>
                <a:cs typeface="Poppins"/>
                <a:sym typeface="Poppins"/>
              </a:rPr>
              <a:t>Inhoud</a:t>
            </a:r>
            <a:endParaRPr lang="en-US" sz="4200" dirty="0">
              <a:solidFill>
                <a:srgbClr val="173597"/>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295"/>
            <a:ext cx="3056044" cy="10285705"/>
            <a:chOff x="0" y="0"/>
            <a:chExt cx="4074725" cy="13714273"/>
          </a:xfrm>
        </p:grpSpPr>
        <p:sp>
          <p:nvSpPr>
            <p:cNvPr id="3" name="Freeform 3"/>
            <p:cNvSpPr/>
            <p:nvPr/>
          </p:nvSpPr>
          <p:spPr>
            <a:xfrm>
              <a:off x="0" y="0"/>
              <a:ext cx="4074725" cy="13714247"/>
            </a:xfrm>
            <a:custGeom>
              <a:avLst/>
              <a:gdLst/>
              <a:ahLst/>
              <a:cxnLst/>
              <a:rect l="l" t="t" r="r" b="b"/>
              <a:pathLst>
                <a:path w="4074725" h="13714247">
                  <a:moveTo>
                    <a:pt x="0" y="0"/>
                  </a:moveTo>
                  <a:lnTo>
                    <a:pt x="4074725" y="0"/>
                  </a:lnTo>
                  <a:lnTo>
                    <a:pt x="4074725" y="13714247"/>
                  </a:lnTo>
                  <a:lnTo>
                    <a:pt x="0" y="13714247"/>
                  </a:lnTo>
                  <a:close/>
                </a:path>
              </a:pathLst>
            </a:custGeom>
            <a:solidFill>
              <a:srgbClr val="EAF1FF"/>
            </a:solidFill>
          </p:spPr>
          <p:txBody>
            <a:bodyPr/>
            <a:lstStyle/>
            <a:p>
              <a:endParaRPr lang="nl-NL"/>
            </a:p>
          </p:txBody>
        </p:sp>
        <p:sp>
          <p:nvSpPr>
            <p:cNvPr id="4" name="TextBox 4"/>
            <p:cNvSpPr txBox="1"/>
            <p:nvPr/>
          </p:nvSpPr>
          <p:spPr>
            <a:xfrm>
              <a:off x="0" y="-190500"/>
              <a:ext cx="4074725" cy="13904773"/>
            </a:xfrm>
            <a:prstGeom prst="rect">
              <a:avLst/>
            </a:prstGeom>
          </p:spPr>
          <p:txBody>
            <a:bodyPr lIns="50800" tIns="50800" rIns="50800" bIns="50800" rtlCol="0" anchor="t"/>
            <a:lstStyle/>
            <a:p>
              <a:pPr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p:txBody>
        </p:sp>
      </p:grpSp>
      <p:sp>
        <p:nvSpPr>
          <p:cNvPr id="5" name="TextBox 5"/>
          <p:cNvSpPr txBox="1"/>
          <p:nvPr/>
        </p:nvSpPr>
        <p:spPr>
          <a:xfrm>
            <a:off x="3606978" y="717837"/>
            <a:ext cx="8065591" cy="603885"/>
          </a:xfrm>
          <a:prstGeom prst="rect">
            <a:avLst/>
          </a:prstGeom>
        </p:spPr>
        <p:txBody>
          <a:bodyPr lIns="0" tIns="0" rIns="0" bIns="0" rtlCol="0" anchor="t">
            <a:spAutoFit/>
          </a:bodyPr>
          <a:lstStyle/>
          <a:p>
            <a:pPr algn="l">
              <a:lnSpc>
                <a:spcPts val="4319"/>
              </a:lnSpc>
            </a:pPr>
            <a:r>
              <a:rPr lang="en-US" sz="3999">
                <a:solidFill>
                  <a:srgbClr val="173597"/>
                </a:solidFill>
                <a:latin typeface="Poppins"/>
                <a:ea typeface="Poppins"/>
                <a:cs typeface="Poppins"/>
                <a:sym typeface="Poppins"/>
              </a:rPr>
              <a:t>Randvoorwaarden | Bekostiging</a:t>
            </a:r>
          </a:p>
        </p:txBody>
      </p:sp>
      <p:grpSp>
        <p:nvGrpSpPr>
          <p:cNvPr id="6" name="Group 6"/>
          <p:cNvGrpSpPr/>
          <p:nvPr/>
        </p:nvGrpSpPr>
        <p:grpSpPr>
          <a:xfrm>
            <a:off x="3606978" y="2426751"/>
            <a:ext cx="3338719" cy="5193410"/>
            <a:chOff x="0" y="0"/>
            <a:chExt cx="726444" cy="1129991"/>
          </a:xfrm>
        </p:grpSpPr>
        <p:sp>
          <p:nvSpPr>
            <p:cNvPr id="7" name="Freeform 7"/>
            <p:cNvSpPr/>
            <p:nvPr/>
          </p:nvSpPr>
          <p:spPr>
            <a:xfrm>
              <a:off x="0" y="0"/>
              <a:ext cx="726444" cy="1129991"/>
            </a:xfrm>
            <a:custGeom>
              <a:avLst/>
              <a:gdLst/>
              <a:ahLst/>
              <a:cxnLst/>
              <a:rect l="l" t="t" r="r" b="b"/>
              <a:pathLst>
                <a:path w="726444" h="1129991">
                  <a:moveTo>
                    <a:pt x="37101" y="0"/>
                  </a:moveTo>
                  <a:lnTo>
                    <a:pt x="689343" y="0"/>
                  </a:lnTo>
                  <a:cubicBezTo>
                    <a:pt x="699183" y="0"/>
                    <a:pt x="708620" y="3909"/>
                    <a:pt x="715577" y="10867"/>
                  </a:cubicBezTo>
                  <a:cubicBezTo>
                    <a:pt x="722535" y="17825"/>
                    <a:pt x="726444" y="27261"/>
                    <a:pt x="726444" y="37101"/>
                  </a:cubicBezTo>
                  <a:lnTo>
                    <a:pt x="726444" y="1092890"/>
                  </a:lnTo>
                  <a:cubicBezTo>
                    <a:pt x="726444" y="1102730"/>
                    <a:pt x="722535" y="1112167"/>
                    <a:pt x="715577" y="1119124"/>
                  </a:cubicBezTo>
                  <a:cubicBezTo>
                    <a:pt x="708620" y="1126082"/>
                    <a:pt x="699183" y="1129991"/>
                    <a:pt x="689343" y="1129991"/>
                  </a:cubicBezTo>
                  <a:lnTo>
                    <a:pt x="37101" y="1129991"/>
                  </a:lnTo>
                  <a:cubicBezTo>
                    <a:pt x="27261" y="1129991"/>
                    <a:pt x="17825" y="1126082"/>
                    <a:pt x="10867" y="1119124"/>
                  </a:cubicBezTo>
                  <a:cubicBezTo>
                    <a:pt x="3909" y="1112167"/>
                    <a:pt x="0" y="1102730"/>
                    <a:pt x="0" y="1092890"/>
                  </a:cubicBezTo>
                  <a:lnTo>
                    <a:pt x="0" y="37101"/>
                  </a:lnTo>
                  <a:cubicBezTo>
                    <a:pt x="0" y="27261"/>
                    <a:pt x="3909" y="17825"/>
                    <a:pt x="10867" y="10867"/>
                  </a:cubicBezTo>
                  <a:cubicBezTo>
                    <a:pt x="17825" y="3909"/>
                    <a:pt x="27261" y="0"/>
                    <a:pt x="37101" y="0"/>
                  </a:cubicBezTo>
                  <a:close/>
                </a:path>
              </a:pathLst>
            </a:custGeom>
            <a:ln w="19050" cap="sq">
              <a:solidFill>
                <a:srgbClr val="95BAFF"/>
              </a:solidFill>
              <a:prstDash val="solid"/>
              <a:miter/>
            </a:ln>
          </p:spPr>
          <p:txBody>
            <a:bodyPr/>
            <a:lstStyle/>
            <a:p>
              <a:endParaRPr lang="nl-NL"/>
            </a:p>
          </p:txBody>
        </p:sp>
        <p:sp>
          <p:nvSpPr>
            <p:cNvPr id="8" name="TextBox 8"/>
            <p:cNvSpPr txBox="1"/>
            <p:nvPr/>
          </p:nvSpPr>
          <p:spPr>
            <a:xfrm>
              <a:off x="0" y="-85725"/>
              <a:ext cx="726444" cy="1215716"/>
            </a:xfrm>
            <a:prstGeom prst="rect">
              <a:avLst/>
            </a:prstGeom>
          </p:spPr>
          <p:txBody>
            <a:bodyPr lIns="99219" tIns="99219" rIns="99219" bIns="99219" rtlCol="0" anchor="ctr"/>
            <a:lstStyle/>
            <a:p>
              <a:pPr algn="ctr">
                <a:lnSpc>
                  <a:spcPts val="3141"/>
                </a:lnSpc>
              </a:pPr>
              <a:endParaRPr/>
            </a:p>
          </p:txBody>
        </p:sp>
      </p:grpSp>
      <p:sp>
        <p:nvSpPr>
          <p:cNvPr id="9" name="TextBox 9"/>
          <p:cNvSpPr txBox="1"/>
          <p:nvPr/>
        </p:nvSpPr>
        <p:spPr>
          <a:xfrm>
            <a:off x="3740622" y="2572737"/>
            <a:ext cx="3071431" cy="4813935"/>
          </a:xfrm>
          <a:prstGeom prst="rect">
            <a:avLst/>
          </a:prstGeom>
        </p:spPr>
        <p:txBody>
          <a:bodyPr lIns="0" tIns="0" rIns="0" bIns="0" rtlCol="0" anchor="t">
            <a:spAutoFit/>
          </a:bodyPr>
          <a:lstStyle/>
          <a:p>
            <a:pPr algn="l">
              <a:lnSpc>
                <a:spcPts val="2100"/>
              </a:lnSpc>
            </a:pPr>
            <a:r>
              <a:rPr lang="en-US" sz="1400">
                <a:solidFill>
                  <a:srgbClr val="173395"/>
                </a:solidFill>
                <a:latin typeface="Poppins"/>
                <a:ea typeface="Poppins"/>
                <a:cs typeface="Poppins"/>
                <a:sym typeface="Poppins"/>
              </a:rPr>
              <a:t>De betaaltitel ‘overig zorgproduct PZP’ (190099) is een add-on overige zorgprestatie (ozp) en wordt als toevoeging op een reguliere dbc gedeclareerd. De prestatie bevat:</a:t>
            </a:r>
          </a:p>
          <a:p>
            <a:pPr marL="302261" lvl="1" indent="-151130" algn="l">
              <a:lnSpc>
                <a:spcPts val="2100"/>
              </a:lnSpc>
              <a:buFont typeface="Arial"/>
              <a:buChar char="•"/>
            </a:pPr>
            <a:r>
              <a:rPr lang="en-US" sz="1400">
                <a:solidFill>
                  <a:srgbClr val="173395"/>
                </a:solidFill>
                <a:latin typeface="Poppins"/>
                <a:ea typeface="Poppins"/>
                <a:cs typeface="Poppins"/>
                <a:sym typeface="Poppins"/>
              </a:rPr>
              <a:t>Minimaal één PZP-gesprek tussen een beroeps-beoefenaar die de poortfunctie uitvoert, en de patiënt.</a:t>
            </a:r>
          </a:p>
          <a:p>
            <a:pPr marL="302261" lvl="1" indent="-151130" algn="l">
              <a:lnSpc>
                <a:spcPts val="2100"/>
              </a:lnSpc>
              <a:buFont typeface="Arial"/>
              <a:buChar char="•"/>
            </a:pPr>
            <a:r>
              <a:rPr lang="en-US" sz="1400">
                <a:solidFill>
                  <a:srgbClr val="173395"/>
                </a:solidFill>
                <a:latin typeface="Poppins"/>
                <a:ea typeface="Poppins"/>
                <a:cs typeface="Poppins"/>
                <a:sym typeface="Poppins"/>
              </a:rPr>
              <a:t>Het vastleggen van de PZP-gesprekken in het individueel zorgplan (izp).</a:t>
            </a:r>
          </a:p>
          <a:p>
            <a:pPr marL="302261" lvl="1" indent="-151130" algn="l">
              <a:lnSpc>
                <a:spcPts val="2100"/>
              </a:lnSpc>
              <a:buFont typeface="Arial"/>
              <a:buChar char="•"/>
            </a:pPr>
            <a:r>
              <a:rPr lang="en-US" sz="1400">
                <a:solidFill>
                  <a:srgbClr val="173395"/>
                </a:solidFill>
                <a:latin typeface="Poppins"/>
                <a:ea typeface="Poppins"/>
                <a:cs typeface="Poppins"/>
                <a:sym typeface="Poppins"/>
              </a:rPr>
              <a:t>Het transmuraal delen van het izp met de overige betrokken zorgverleners, ten minste met de huisarts.</a:t>
            </a:r>
          </a:p>
        </p:txBody>
      </p:sp>
      <p:grpSp>
        <p:nvGrpSpPr>
          <p:cNvPr id="10" name="Group 10"/>
          <p:cNvGrpSpPr/>
          <p:nvPr/>
        </p:nvGrpSpPr>
        <p:grpSpPr>
          <a:xfrm rot="5400000">
            <a:off x="6387738" y="6251129"/>
            <a:ext cx="999679" cy="6561199"/>
            <a:chOff x="0" y="0"/>
            <a:chExt cx="1332905" cy="8748266"/>
          </a:xfrm>
        </p:grpSpPr>
        <p:sp>
          <p:nvSpPr>
            <p:cNvPr id="11" name="Freeform 11"/>
            <p:cNvSpPr/>
            <p:nvPr/>
          </p:nvSpPr>
          <p:spPr>
            <a:xfrm>
              <a:off x="0" y="0"/>
              <a:ext cx="1332905" cy="8748249"/>
            </a:xfrm>
            <a:custGeom>
              <a:avLst/>
              <a:gdLst/>
              <a:ahLst/>
              <a:cxnLst/>
              <a:rect l="l" t="t" r="r" b="b"/>
              <a:pathLst>
                <a:path w="1332905" h="8748249">
                  <a:moveTo>
                    <a:pt x="509514" y="0"/>
                  </a:moveTo>
                  <a:lnTo>
                    <a:pt x="823391" y="0"/>
                  </a:lnTo>
                  <a:cubicBezTo>
                    <a:pt x="1104788" y="0"/>
                    <a:pt x="1332905" y="228117"/>
                    <a:pt x="1332905" y="509514"/>
                  </a:cubicBezTo>
                  <a:lnTo>
                    <a:pt x="1332905" y="8238735"/>
                  </a:lnTo>
                  <a:cubicBezTo>
                    <a:pt x="1332905" y="8520132"/>
                    <a:pt x="1104788" y="8748249"/>
                    <a:pt x="823391" y="8748249"/>
                  </a:cubicBezTo>
                  <a:lnTo>
                    <a:pt x="509514" y="8748249"/>
                  </a:lnTo>
                  <a:cubicBezTo>
                    <a:pt x="228117" y="8748249"/>
                    <a:pt x="0" y="8520132"/>
                    <a:pt x="0" y="8238735"/>
                  </a:cubicBezTo>
                  <a:lnTo>
                    <a:pt x="0" y="509514"/>
                  </a:lnTo>
                  <a:cubicBezTo>
                    <a:pt x="0" y="228117"/>
                    <a:pt x="228117" y="0"/>
                    <a:pt x="509514" y="0"/>
                  </a:cubicBezTo>
                  <a:close/>
                </a:path>
              </a:pathLst>
            </a:custGeom>
            <a:solidFill>
              <a:srgbClr val="F1ECE3"/>
            </a:solidFill>
          </p:spPr>
          <p:txBody>
            <a:bodyPr/>
            <a:lstStyle/>
            <a:p>
              <a:endParaRPr lang="nl-NL"/>
            </a:p>
          </p:txBody>
        </p:sp>
        <p:sp>
          <p:nvSpPr>
            <p:cNvPr id="12" name="TextBox 12"/>
            <p:cNvSpPr txBox="1"/>
            <p:nvPr/>
          </p:nvSpPr>
          <p:spPr>
            <a:xfrm>
              <a:off x="0" y="-161925"/>
              <a:ext cx="1332905" cy="8910191"/>
            </a:xfrm>
            <a:prstGeom prst="rect">
              <a:avLst/>
            </a:prstGeom>
          </p:spPr>
          <p:txBody>
            <a:bodyPr lIns="50800" tIns="50800" rIns="50800" bIns="50800" rtlCol="0" anchor="t"/>
            <a:lstStyle/>
            <a:p>
              <a:pPr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p:txBody>
        </p:sp>
      </p:grpSp>
      <p:grpSp>
        <p:nvGrpSpPr>
          <p:cNvPr id="13" name="Group 13"/>
          <p:cNvGrpSpPr/>
          <p:nvPr/>
        </p:nvGrpSpPr>
        <p:grpSpPr>
          <a:xfrm>
            <a:off x="7045907" y="2426751"/>
            <a:ext cx="3338719" cy="6049849"/>
            <a:chOff x="0" y="0"/>
            <a:chExt cx="726444" cy="1316337"/>
          </a:xfrm>
        </p:grpSpPr>
        <p:sp>
          <p:nvSpPr>
            <p:cNvPr id="14" name="Freeform 14"/>
            <p:cNvSpPr/>
            <p:nvPr/>
          </p:nvSpPr>
          <p:spPr>
            <a:xfrm>
              <a:off x="0" y="0"/>
              <a:ext cx="726444" cy="1316337"/>
            </a:xfrm>
            <a:custGeom>
              <a:avLst/>
              <a:gdLst/>
              <a:ahLst/>
              <a:cxnLst/>
              <a:rect l="l" t="t" r="r" b="b"/>
              <a:pathLst>
                <a:path w="726444" h="1316337">
                  <a:moveTo>
                    <a:pt x="37101" y="0"/>
                  </a:moveTo>
                  <a:lnTo>
                    <a:pt x="689343" y="0"/>
                  </a:lnTo>
                  <a:cubicBezTo>
                    <a:pt x="699183" y="0"/>
                    <a:pt x="708620" y="3909"/>
                    <a:pt x="715577" y="10867"/>
                  </a:cubicBezTo>
                  <a:cubicBezTo>
                    <a:pt x="722535" y="17825"/>
                    <a:pt x="726444" y="27261"/>
                    <a:pt x="726444" y="37101"/>
                  </a:cubicBezTo>
                  <a:lnTo>
                    <a:pt x="726444" y="1279235"/>
                  </a:lnTo>
                  <a:cubicBezTo>
                    <a:pt x="726444" y="1289075"/>
                    <a:pt x="722535" y="1298512"/>
                    <a:pt x="715577" y="1305470"/>
                  </a:cubicBezTo>
                  <a:cubicBezTo>
                    <a:pt x="708620" y="1312428"/>
                    <a:pt x="699183" y="1316337"/>
                    <a:pt x="689343" y="1316337"/>
                  </a:cubicBezTo>
                  <a:lnTo>
                    <a:pt x="37101" y="1316337"/>
                  </a:lnTo>
                  <a:cubicBezTo>
                    <a:pt x="27261" y="1316337"/>
                    <a:pt x="17825" y="1312428"/>
                    <a:pt x="10867" y="1305470"/>
                  </a:cubicBezTo>
                  <a:cubicBezTo>
                    <a:pt x="3909" y="1298512"/>
                    <a:pt x="0" y="1289075"/>
                    <a:pt x="0" y="1279235"/>
                  </a:cubicBezTo>
                  <a:lnTo>
                    <a:pt x="0" y="37101"/>
                  </a:lnTo>
                  <a:cubicBezTo>
                    <a:pt x="0" y="27261"/>
                    <a:pt x="3909" y="17825"/>
                    <a:pt x="10867" y="10867"/>
                  </a:cubicBezTo>
                  <a:cubicBezTo>
                    <a:pt x="17825" y="3909"/>
                    <a:pt x="27261" y="0"/>
                    <a:pt x="37101" y="0"/>
                  </a:cubicBezTo>
                  <a:close/>
                </a:path>
              </a:pathLst>
            </a:custGeom>
            <a:ln w="19050" cap="sq">
              <a:solidFill>
                <a:srgbClr val="95BAFF"/>
              </a:solidFill>
              <a:prstDash val="solid"/>
              <a:miter/>
            </a:ln>
          </p:spPr>
          <p:txBody>
            <a:bodyPr/>
            <a:lstStyle/>
            <a:p>
              <a:endParaRPr lang="nl-NL"/>
            </a:p>
          </p:txBody>
        </p:sp>
        <p:sp>
          <p:nvSpPr>
            <p:cNvPr id="15" name="TextBox 15"/>
            <p:cNvSpPr txBox="1"/>
            <p:nvPr/>
          </p:nvSpPr>
          <p:spPr>
            <a:xfrm>
              <a:off x="0" y="-85725"/>
              <a:ext cx="726444" cy="1402062"/>
            </a:xfrm>
            <a:prstGeom prst="rect">
              <a:avLst/>
            </a:prstGeom>
          </p:spPr>
          <p:txBody>
            <a:bodyPr lIns="99219" tIns="99219" rIns="99219" bIns="99219" rtlCol="0" anchor="ctr"/>
            <a:lstStyle/>
            <a:p>
              <a:pPr algn="ctr">
                <a:lnSpc>
                  <a:spcPts val="3141"/>
                </a:lnSpc>
              </a:pPr>
              <a:endParaRPr/>
            </a:p>
          </p:txBody>
        </p:sp>
      </p:grpSp>
      <p:sp>
        <p:nvSpPr>
          <p:cNvPr id="16" name="TextBox 16"/>
          <p:cNvSpPr txBox="1"/>
          <p:nvPr/>
        </p:nvSpPr>
        <p:spPr>
          <a:xfrm>
            <a:off x="7179551" y="2572737"/>
            <a:ext cx="3071431" cy="5614035"/>
          </a:xfrm>
          <a:prstGeom prst="rect">
            <a:avLst/>
          </a:prstGeom>
        </p:spPr>
        <p:txBody>
          <a:bodyPr lIns="0" tIns="0" rIns="0" bIns="0" rtlCol="0" anchor="t">
            <a:spAutoFit/>
          </a:bodyPr>
          <a:lstStyle/>
          <a:p>
            <a:pPr algn="l">
              <a:lnSpc>
                <a:spcPts val="2100"/>
              </a:lnSpc>
            </a:pPr>
            <a:r>
              <a:rPr lang="en-US" sz="1400">
                <a:solidFill>
                  <a:srgbClr val="173395"/>
                </a:solidFill>
                <a:latin typeface="Poppins"/>
                <a:ea typeface="Poppins"/>
                <a:cs typeface="Poppins"/>
                <a:sym typeface="Poppins"/>
              </a:rPr>
              <a:t>De hoofdbehandelaar is verantwoordelijk voor het proces en coördinatie van PZP. Zorgverleners stemmen onderling af wie het initiatief neemt voor het starten van PZP. Bij voorkeur is dit iemand die een goede relatie/verstandhouding heeft met de patiënt. De patiënt kan ook zelf het initiatief nemen voor een PZP-gesprek. Een vervolggesprek kan ook door de huisarts worden gevoerd. NB Registratie van de prestatie kan alleen door beroepsbeoefenaren die de poortfunctie uitvoeren. Verpleegkundigen kunnen de gesprekken wel voeren, maar de beroepsbeoefenaar die de poortfunctie uitvoert moet bij ten minste 1 gesprek aanwezig zijn.</a:t>
            </a:r>
          </a:p>
        </p:txBody>
      </p:sp>
      <p:grpSp>
        <p:nvGrpSpPr>
          <p:cNvPr id="17" name="Group 17"/>
          <p:cNvGrpSpPr/>
          <p:nvPr/>
        </p:nvGrpSpPr>
        <p:grpSpPr>
          <a:xfrm>
            <a:off x="10483244" y="2426751"/>
            <a:ext cx="3338719" cy="5193410"/>
            <a:chOff x="0" y="0"/>
            <a:chExt cx="726444" cy="1129991"/>
          </a:xfrm>
        </p:grpSpPr>
        <p:sp>
          <p:nvSpPr>
            <p:cNvPr id="18" name="Freeform 18"/>
            <p:cNvSpPr/>
            <p:nvPr/>
          </p:nvSpPr>
          <p:spPr>
            <a:xfrm>
              <a:off x="0" y="0"/>
              <a:ext cx="726444" cy="1129991"/>
            </a:xfrm>
            <a:custGeom>
              <a:avLst/>
              <a:gdLst/>
              <a:ahLst/>
              <a:cxnLst/>
              <a:rect l="l" t="t" r="r" b="b"/>
              <a:pathLst>
                <a:path w="726444" h="1129991">
                  <a:moveTo>
                    <a:pt x="37101" y="0"/>
                  </a:moveTo>
                  <a:lnTo>
                    <a:pt x="689343" y="0"/>
                  </a:lnTo>
                  <a:cubicBezTo>
                    <a:pt x="699183" y="0"/>
                    <a:pt x="708620" y="3909"/>
                    <a:pt x="715577" y="10867"/>
                  </a:cubicBezTo>
                  <a:cubicBezTo>
                    <a:pt x="722535" y="17825"/>
                    <a:pt x="726444" y="27261"/>
                    <a:pt x="726444" y="37101"/>
                  </a:cubicBezTo>
                  <a:lnTo>
                    <a:pt x="726444" y="1092890"/>
                  </a:lnTo>
                  <a:cubicBezTo>
                    <a:pt x="726444" y="1102730"/>
                    <a:pt x="722535" y="1112167"/>
                    <a:pt x="715577" y="1119124"/>
                  </a:cubicBezTo>
                  <a:cubicBezTo>
                    <a:pt x="708620" y="1126082"/>
                    <a:pt x="699183" y="1129991"/>
                    <a:pt x="689343" y="1129991"/>
                  </a:cubicBezTo>
                  <a:lnTo>
                    <a:pt x="37101" y="1129991"/>
                  </a:lnTo>
                  <a:cubicBezTo>
                    <a:pt x="27261" y="1129991"/>
                    <a:pt x="17825" y="1126082"/>
                    <a:pt x="10867" y="1119124"/>
                  </a:cubicBezTo>
                  <a:cubicBezTo>
                    <a:pt x="3909" y="1112167"/>
                    <a:pt x="0" y="1102730"/>
                    <a:pt x="0" y="1092890"/>
                  </a:cubicBezTo>
                  <a:lnTo>
                    <a:pt x="0" y="37101"/>
                  </a:lnTo>
                  <a:cubicBezTo>
                    <a:pt x="0" y="27261"/>
                    <a:pt x="3909" y="17825"/>
                    <a:pt x="10867" y="10867"/>
                  </a:cubicBezTo>
                  <a:cubicBezTo>
                    <a:pt x="17825" y="3909"/>
                    <a:pt x="27261" y="0"/>
                    <a:pt x="37101" y="0"/>
                  </a:cubicBezTo>
                  <a:close/>
                </a:path>
              </a:pathLst>
            </a:custGeom>
            <a:ln w="19050" cap="sq">
              <a:solidFill>
                <a:srgbClr val="95BAFF"/>
              </a:solidFill>
              <a:prstDash val="solid"/>
              <a:miter/>
            </a:ln>
          </p:spPr>
          <p:txBody>
            <a:bodyPr/>
            <a:lstStyle/>
            <a:p>
              <a:endParaRPr lang="nl-NL"/>
            </a:p>
          </p:txBody>
        </p:sp>
        <p:sp>
          <p:nvSpPr>
            <p:cNvPr id="19" name="TextBox 19"/>
            <p:cNvSpPr txBox="1"/>
            <p:nvPr/>
          </p:nvSpPr>
          <p:spPr>
            <a:xfrm>
              <a:off x="0" y="-85725"/>
              <a:ext cx="726444" cy="1215716"/>
            </a:xfrm>
            <a:prstGeom prst="rect">
              <a:avLst/>
            </a:prstGeom>
          </p:spPr>
          <p:txBody>
            <a:bodyPr lIns="99219" tIns="99219" rIns="99219" bIns="99219" rtlCol="0" anchor="ctr"/>
            <a:lstStyle/>
            <a:p>
              <a:pPr algn="ctr">
                <a:lnSpc>
                  <a:spcPts val="3141"/>
                </a:lnSpc>
              </a:pPr>
              <a:endParaRPr/>
            </a:p>
          </p:txBody>
        </p:sp>
      </p:grpSp>
      <p:sp>
        <p:nvSpPr>
          <p:cNvPr id="20" name="TextBox 20"/>
          <p:cNvSpPr txBox="1"/>
          <p:nvPr/>
        </p:nvSpPr>
        <p:spPr>
          <a:xfrm>
            <a:off x="10616888" y="2572737"/>
            <a:ext cx="3071431" cy="4813935"/>
          </a:xfrm>
          <a:prstGeom prst="rect">
            <a:avLst/>
          </a:prstGeom>
        </p:spPr>
        <p:txBody>
          <a:bodyPr lIns="0" tIns="0" rIns="0" bIns="0" rtlCol="0" anchor="t">
            <a:spAutoFit/>
          </a:bodyPr>
          <a:lstStyle/>
          <a:p>
            <a:pPr algn="l">
              <a:lnSpc>
                <a:spcPts val="2100"/>
              </a:lnSpc>
            </a:pPr>
            <a:r>
              <a:rPr lang="en-US" sz="1400">
                <a:solidFill>
                  <a:srgbClr val="173395"/>
                </a:solidFill>
                <a:latin typeface="Poppins"/>
                <a:ea typeface="Poppins"/>
                <a:cs typeface="Poppins"/>
                <a:sym typeface="Poppins"/>
              </a:rPr>
              <a:t>Het delen van het izp is een voorwaarde voor declaratie van het ozp. Bij wijziging van de situatie van de patiënt of bij verandering van zijn wensen, is een nieuw gesprek en aanpassing van het plan nodig (incl. transmuraal delen). Het delen van het plan mag schriftelijk of digitaal met een digitaal formulier. Dit formulier is al ingebouwd in de EPD’s van de Epic en HiX ziekenhuizen. Er wordt gewerkt aan een informatiestandaard voor digitale gegevensuitwisseling tussen de eerste en tweede lijn, waarin dit formulier wordt verwerkt.</a:t>
            </a:r>
          </a:p>
        </p:txBody>
      </p:sp>
      <p:grpSp>
        <p:nvGrpSpPr>
          <p:cNvPr id="21" name="Group 21"/>
          <p:cNvGrpSpPr/>
          <p:nvPr/>
        </p:nvGrpSpPr>
        <p:grpSpPr>
          <a:xfrm>
            <a:off x="13920581" y="2426751"/>
            <a:ext cx="3338719" cy="5760021"/>
            <a:chOff x="0" y="0"/>
            <a:chExt cx="726444" cy="1253275"/>
          </a:xfrm>
        </p:grpSpPr>
        <p:sp>
          <p:nvSpPr>
            <p:cNvPr id="22" name="Freeform 22"/>
            <p:cNvSpPr/>
            <p:nvPr/>
          </p:nvSpPr>
          <p:spPr>
            <a:xfrm>
              <a:off x="0" y="0"/>
              <a:ext cx="726444" cy="1253275"/>
            </a:xfrm>
            <a:custGeom>
              <a:avLst/>
              <a:gdLst/>
              <a:ahLst/>
              <a:cxnLst/>
              <a:rect l="l" t="t" r="r" b="b"/>
              <a:pathLst>
                <a:path w="726444" h="1253275">
                  <a:moveTo>
                    <a:pt x="37101" y="0"/>
                  </a:moveTo>
                  <a:lnTo>
                    <a:pt x="689343" y="0"/>
                  </a:lnTo>
                  <a:cubicBezTo>
                    <a:pt x="699183" y="0"/>
                    <a:pt x="708620" y="3909"/>
                    <a:pt x="715577" y="10867"/>
                  </a:cubicBezTo>
                  <a:cubicBezTo>
                    <a:pt x="722535" y="17825"/>
                    <a:pt x="726444" y="27261"/>
                    <a:pt x="726444" y="37101"/>
                  </a:cubicBezTo>
                  <a:lnTo>
                    <a:pt x="726444" y="1216174"/>
                  </a:lnTo>
                  <a:cubicBezTo>
                    <a:pt x="726444" y="1226014"/>
                    <a:pt x="722535" y="1235451"/>
                    <a:pt x="715577" y="1242409"/>
                  </a:cubicBezTo>
                  <a:cubicBezTo>
                    <a:pt x="708620" y="1249366"/>
                    <a:pt x="699183" y="1253275"/>
                    <a:pt x="689343" y="1253275"/>
                  </a:cubicBezTo>
                  <a:lnTo>
                    <a:pt x="37101" y="1253275"/>
                  </a:lnTo>
                  <a:cubicBezTo>
                    <a:pt x="27261" y="1253275"/>
                    <a:pt x="17825" y="1249366"/>
                    <a:pt x="10867" y="1242409"/>
                  </a:cubicBezTo>
                  <a:cubicBezTo>
                    <a:pt x="3909" y="1235451"/>
                    <a:pt x="0" y="1226014"/>
                    <a:pt x="0" y="1216174"/>
                  </a:cubicBezTo>
                  <a:lnTo>
                    <a:pt x="0" y="37101"/>
                  </a:lnTo>
                  <a:cubicBezTo>
                    <a:pt x="0" y="27261"/>
                    <a:pt x="3909" y="17825"/>
                    <a:pt x="10867" y="10867"/>
                  </a:cubicBezTo>
                  <a:cubicBezTo>
                    <a:pt x="17825" y="3909"/>
                    <a:pt x="27261" y="0"/>
                    <a:pt x="37101" y="0"/>
                  </a:cubicBezTo>
                  <a:close/>
                </a:path>
              </a:pathLst>
            </a:custGeom>
            <a:ln w="19050" cap="sq">
              <a:solidFill>
                <a:srgbClr val="95BAFF"/>
              </a:solidFill>
              <a:prstDash val="solid"/>
              <a:miter/>
            </a:ln>
          </p:spPr>
          <p:txBody>
            <a:bodyPr/>
            <a:lstStyle/>
            <a:p>
              <a:endParaRPr lang="nl-NL"/>
            </a:p>
          </p:txBody>
        </p:sp>
        <p:sp>
          <p:nvSpPr>
            <p:cNvPr id="23" name="TextBox 23"/>
            <p:cNvSpPr txBox="1"/>
            <p:nvPr/>
          </p:nvSpPr>
          <p:spPr>
            <a:xfrm>
              <a:off x="0" y="-85725"/>
              <a:ext cx="726444" cy="1339000"/>
            </a:xfrm>
            <a:prstGeom prst="rect">
              <a:avLst/>
            </a:prstGeom>
          </p:spPr>
          <p:txBody>
            <a:bodyPr lIns="99219" tIns="99219" rIns="99219" bIns="99219" rtlCol="0" anchor="ctr"/>
            <a:lstStyle/>
            <a:p>
              <a:pPr algn="ctr">
                <a:lnSpc>
                  <a:spcPts val="3141"/>
                </a:lnSpc>
              </a:pPr>
              <a:endParaRPr/>
            </a:p>
          </p:txBody>
        </p:sp>
      </p:grpSp>
      <p:sp>
        <p:nvSpPr>
          <p:cNvPr id="24" name="TextBox 24"/>
          <p:cNvSpPr txBox="1"/>
          <p:nvPr/>
        </p:nvSpPr>
        <p:spPr>
          <a:xfrm>
            <a:off x="14054225" y="2526733"/>
            <a:ext cx="3071431" cy="5347335"/>
          </a:xfrm>
          <a:prstGeom prst="rect">
            <a:avLst/>
          </a:prstGeom>
        </p:spPr>
        <p:txBody>
          <a:bodyPr lIns="0" tIns="0" rIns="0" bIns="0" rtlCol="0" anchor="t">
            <a:spAutoFit/>
          </a:bodyPr>
          <a:lstStyle/>
          <a:p>
            <a:pPr marL="302261" lvl="1" indent="-151130" algn="l">
              <a:lnSpc>
                <a:spcPts val="2100"/>
              </a:lnSpc>
              <a:buFont typeface="Arial"/>
              <a:buChar char="•"/>
            </a:pPr>
            <a:r>
              <a:rPr lang="en-US" sz="1400">
                <a:solidFill>
                  <a:srgbClr val="173395"/>
                </a:solidFill>
                <a:latin typeface="Poppins"/>
                <a:ea typeface="Poppins"/>
                <a:cs typeface="Poppins"/>
                <a:sym typeface="Poppins"/>
              </a:rPr>
              <a:t>Voor gesprekken die vooral betrekking hebben op PZP, kan geen polibezoek of consult op afstand worden geregistreerd. Uit het dossier moet duidelijk worden welk type gesprek is gevoerd.</a:t>
            </a:r>
          </a:p>
          <a:p>
            <a:pPr marL="302261" lvl="1" indent="-151130" algn="l">
              <a:lnSpc>
                <a:spcPts val="2100"/>
              </a:lnSpc>
              <a:buFont typeface="Arial"/>
              <a:buChar char="•"/>
            </a:pPr>
            <a:r>
              <a:rPr lang="en-US" sz="1400">
                <a:solidFill>
                  <a:srgbClr val="173395"/>
                </a:solidFill>
                <a:latin typeface="Poppins"/>
                <a:ea typeface="Poppins"/>
                <a:cs typeface="Poppins"/>
                <a:sym typeface="Poppins"/>
              </a:rPr>
              <a:t>Declaratie is pas mogelijk als alle onderdelen van de prestatie zijn uitgevoerd, dus ook pas ná het delen van het izp.</a:t>
            </a:r>
          </a:p>
          <a:p>
            <a:pPr marL="302261" lvl="1" indent="-151130" algn="l">
              <a:lnSpc>
                <a:spcPts val="2100"/>
              </a:lnSpc>
              <a:buFont typeface="Arial"/>
              <a:buChar char="•"/>
            </a:pPr>
            <a:r>
              <a:rPr lang="en-US" sz="1400">
                <a:solidFill>
                  <a:srgbClr val="173395"/>
                </a:solidFill>
                <a:latin typeface="Poppins"/>
                <a:ea typeface="Poppins"/>
                <a:cs typeface="Poppins"/>
                <a:sym typeface="Poppins"/>
              </a:rPr>
              <a:t>Het ozp mag per patiënt maximaal één keer per 365 dagen gedeclareerd worden, ook als er meerdere specialismen betrokken zijn of er meerdere gesprekken zijn gevoerd die hebben geleid tot een nieuw/aangepast izp.</a:t>
            </a:r>
          </a:p>
        </p:txBody>
      </p:sp>
      <p:sp>
        <p:nvSpPr>
          <p:cNvPr id="25" name="TextBox 25"/>
          <p:cNvSpPr txBox="1"/>
          <p:nvPr/>
        </p:nvSpPr>
        <p:spPr>
          <a:xfrm>
            <a:off x="3798069" y="9127139"/>
            <a:ext cx="6067008" cy="771525"/>
          </a:xfrm>
          <a:prstGeom prst="rect">
            <a:avLst/>
          </a:prstGeom>
        </p:spPr>
        <p:txBody>
          <a:bodyPr lIns="0" tIns="0" rIns="0" bIns="0" rtlCol="0" anchor="t">
            <a:spAutoFit/>
          </a:bodyPr>
          <a:lstStyle/>
          <a:p>
            <a:pPr algn="l">
              <a:lnSpc>
                <a:spcPts val="1559"/>
              </a:lnSpc>
            </a:pPr>
            <a:r>
              <a:rPr lang="en-US" sz="1299" b="1">
                <a:solidFill>
                  <a:srgbClr val="173395"/>
                </a:solidFill>
                <a:latin typeface="Poppins Bold"/>
                <a:ea typeface="Poppins Bold"/>
                <a:cs typeface="Poppins Bold"/>
                <a:sym typeface="Poppins Bold"/>
              </a:rPr>
              <a:t>Hulpmiddelen </a:t>
            </a:r>
          </a:p>
          <a:p>
            <a:pPr algn="l">
              <a:lnSpc>
                <a:spcPts val="1559"/>
              </a:lnSpc>
            </a:pPr>
            <a:r>
              <a:rPr lang="en-US" sz="1299" u="sng">
                <a:solidFill>
                  <a:srgbClr val="B969DD"/>
                </a:solidFill>
                <a:latin typeface="Arial"/>
                <a:ea typeface="Arial"/>
                <a:cs typeface="Arial"/>
                <a:sym typeface="Arial"/>
                <a:hlinkClick r:id="rId3" tooltip="https://palliaweb.nl/getattachment/f6a2eae3-dc14-487c-9459-ec030cbcc41f/Handreiking-financiering-palliatieve-zorg-2026.pdf?lang=nl-NL"/>
              </a:rPr>
              <a:t>Handreiking financiering 2026</a:t>
            </a:r>
          </a:p>
          <a:p>
            <a:pPr algn="l">
              <a:lnSpc>
                <a:spcPts val="1559"/>
              </a:lnSpc>
            </a:pPr>
            <a:r>
              <a:rPr lang="en-US" sz="1299" u="sng">
                <a:solidFill>
                  <a:srgbClr val="B969DD"/>
                </a:solidFill>
                <a:latin typeface="Arial"/>
                <a:ea typeface="Arial"/>
                <a:cs typeface="Arial"/>
                <a:sym typeface="Arial"/>
                <a:hlinkClick r:id="rId4" tooltip="https://palliaweb.nl/getattachment/a3c08965-fb3f-427e-815e-7ae3958e5c97/Handreiking-OZP-PZP-MSZ-2-12-2024.pdf?lang=nl-NL"/>
              </a:rPr>
              <a:t>Handreiking ozp-PZP</a:t>
            </a:r>
          </a:p>
          <a:p>
            <a:pPr algn="l">
              <a:lnSpc>
                <a:spcPts val="1559"/>
              </a:lnSpc>
            </a:pPr>
            <a:r>
              <a:rPr lang="en-US" sz="1299" u="sng">
                <a:solidFill>
                  <a:srgbClr val="B969DD"/>
                </a:solidFill>
                <a:latin typeface="Arial"/>
                <a:ea typeface="Arial"/>
                <a:cs typeface="Arial"/>
                <a:sym typeface="Arial"/>
                <a:hlinkClick r:id="rId5" tooltip="https://palliaweb.nl/getmedia/81d25a52-04de-4264-b27b-2941c3486f28/Factsheet-Betaaltitel-PZP.pdf"/>
              </a:rPr>
              <a:t>Factsheet ozp-PZP</a:t>
            </a:r>
          </a:p>
        </p:txBody>
      </p:sp>
      <p:sp>
        <p:nvSpPr>
          <p:cNvPr id="26" name="Freeform 26"/>
          <p:cNvSpPr/>
          <p:nvPr/>
        </p:nvSpPr>
        <p:spPr>
          <a:xfrm rot="-5400000">
            <a:off x="-4953886" y="4483162"/>
            <a:ext cx="16230600" cy="210740"/>
          </a:xfrm>
          <a:custGeom>
            <a:avLst/>
            <a:gdLst/>
            <a:ahLst/>
            <a:cxnLst/>
            <a:rect l="l" t="t" r="r" b="b"/>
            <a:pathLst>
              <a:path w="16230600" h="210740">
                <a:moveTo>
                  <a:pt x="0" y="0"/>
                </a:moveTo>
                <a:lnTo>
                  <a:pt x="16230600" y="0"/>
                </a:lnTo>
                <a:lnTo>
                  <a:pt x="16230600" y="210739"/>
                </a:lnTo>
                <a:lnTo>
                  <a:pt x="0" y="210739"/>
                </a:lnTo>
                <a:lnTo>
                  <a:pt x="0" y="0"/>
                </a:lnTo>
                <a:close/>
              </a:path>
            </a:pathLst>
          </a:custGeom>
          <a:blipFill>
            <a:blip r:embed="rId6"/>
            <a:stretch>
              <a:fillRect t="-3269505"/>
            </a:stretch>
          </a:blipFill>
        </p:spPr>
        <p:txBody>
          <a:bodyPr/>
          <a:lstStyle/>
          <a:p>
            <a:endParaRPr lang="nl-NL"/>
          </a:p>
        </p:txBody>
      </p:sp>
      <p:grpSp>
        <p:nvGrpSpPr>
          <p:cNvPr id="27" name="Group 27"/>
          <p:cNvGrpSpPr/>
          <p:nvPr/>
        </p:nvGrpSpPr>
        <p:grpSpPr>
          <a:xfrm>
            <a:off x="3606978" y="1575554"/>
            <a:ext cx="3338719" cy="685128"/>
            <a:chOff x="0" y="0"/>
            <a:chExt cx="7037764" cy="1444197"/>
          </a:xfrm>
        </p:grpSpPr>
        <p:sp>
          <p:nvSpPr>
            <p:cNvPr id="28" name="Freeform 28"/>
            <p:cNvSpPr/>
            <p:nvPr/>
          </p:nvSpPr>
          <p:spPr>
            <a:xfrm>
              <a:off x="0" y="0"/>
              <a:ext cx="7037764" cy="1444197"/>
            </a:xfrm>
            <a:custGeom>
              <a:avLst/>
              <a:gdLst/>
              <a:ahLst/>
              <a:cxnLst/>
              <a:rect l="l" t="t" r="r" b="b"/>
              <a:pathLst>
                <a:path w="7037764" h="1444197">
                  <a:moveTo>
                    <a:pt x="23188" y="0"/>
                  </a:moveTo>
                  <a:lnTo>
                    <a:pt x="7014576" y="0"/>
                  </a:lnTo>
                  <a:cubicBezTo>
                    <a:pt x="7027383" y="0"/>
                    <a:pt x="7037764" y="10382"/>
                    <a:pt x="7037764" y="23188"/>
                  </a:cubicBezTo>
                  <a:lnTo>
                    <a:pt x="7037764" y="1421009"/>
                  </a:lnTo>
                  <a:cubicBezTo>
                    <a:pt x="7037764" y="1433816"/>
                    <a:pt x="7027383" y="1444197"/>
                    <a:pt x="7014576" y="1444197"/>
                  </a:cubicBezTo>
                  <a:lnTo>
                    <a:pt x="23188" y="1444197"/>
                  </a:lnTo>
                  <a:cubicBezTo>
                    <a:pt x="10382" y="1444197"/>
                    <a:pt x="0" y="1433816"/>
                    <a:pt x="0" y="1421009"/>
                  </a:cubicBezTo>
                  <a:lnTo>
                    <a:pt x="0" y="23188"/>
                  </a:lnTo>
                  <a:cubicBezTo>
                    <a:pt x="0" y="10382"/>
                    <a:pt x="10382" y="0"/>
                    <a:pt x="23188" y="0"/>
                  </a:cubicBezTo>
                  <a:close/>
                </a:path>
              </a:pathLst>
            </a:custGeom>
            <a:solidFill>
              <a:srgbClr val="95BAFF"/>
            </a:solidFill>
          </p:spPr>
          <p:txBody>
            <a:bodyPr/>
            <a:lstStyle/>
            <a:p>
              <a:endParaRPr lang="nl-NL"/>
            </a:p>
          </p:txBody>
        </p:sp>
        <p:sp>
          <p:nvSpPr>
            <p:cNvPr id="29" name="TextBox 29"/>
            <p:cNvSpPr txBox="1"/>
            <p:nvPr/>
          </p:nvSpPr>
          <p:spPr>
            <a:xfrm>
              <a:off x="0" y="-47625"/>
              <a:ext cx="7037764" cy="1491822"/>
            </a:xfrm>
            <a:prstGeom prst="rect">
              <a:avLst/>
            </a:prstGeom>
          </p:spPr>
          <p:txBody>
            <a:bodyPr lIns="11380" tIns="11380" rIns="11380" bIns="11380" rtlCol="0" anchor="ctr"/>
            <a:lstStyle/>
            <a:p>
              <a:pPr algn="l">
                <a:lnSpc>
                  <a:spcPts val="1960"/>
                </a:lnSpc>
              </a:pPr>
              <a:endParaRPr/>
            </a:p>
          </p:txBody>
        </p:sp>
      </p:grpSp>
      <p:grpSp>
        <p:nvGrpSpPr>
          <p:cNvPr id="30" name="Group 30"/>
          <p:cNvGrpSpPr/>
          <p:nvPr/>
        </p:nvGrpSpPr>
        <p:grpSpPr>
          <a:xfrm>
            <a:off x="7106425" y="1575554"/>
            <a:ext cx="3278201" cy="714362"/>
            <a:chOff x="0" y="0"/>
            <a:chExt cx="6910197" cy="1505821"/>
          </a:xfrm>
        </p:grpSpPr>
        <p:sp>
          <p:nvSpPr>
            <p:cNvPr id="31" name="Freeform 31"/>
            <p:cNvSpPr/>
            <p:nvPr/>
          </p:nvSpPr>
          <p:spPr>
            <a:xfrm>
              <a:off x="0" y="0"/>
              <a:ext cx="6910197" cy="1505821"/>
            </a:xfrm>
            <a:custGeom>
              <a:avLst/>
              <a:gdLst/>
              <a:ahLst/>
              <a:cxnLst/>
              <a:rect l="l" t="t" r="r" b="b"/>
              <a:pathLst>
                <a:path w="6910197" h="1505821">
                  <a:moveTo>
                    <a:pt x="23616" y="0"/>
                  </a:moveTo>
                  <a:lnTo>
                    <a:pt x="6886580" y="0"/>
                  </a:lnTo>
                  <a:cubicBezTo>
                    <a:pt x="6899623" y="0"/>
                    <a:pt x="6910197" y="10573"/>
                    <a:pt x="6910197" y="23616"/>
                  </a:cubicBezTo>
                  <a:lnTo>
                    <a:pt x="6910197" y="1482204"/>
                  </a:lnTo>
                  <a:cubicBezTo>
                    <a:pt x="6910197" y="1495247"/>
                    <a:pt x="6899623" y="1505821"/>
                    <a:pt x="6886580" y="1505821"/>
                  </a:cubicBezTo>
                  <a:lnTo>
                    <a:pt x="23616" y="1505821"/>
                  </a:lnTo>
                  <a:cubicBezTo>
                    <a:pt x="10573" y="1505821"/>
                    <a:pt x="0" y="1495247"/>
                    <a:pt x="0" y="1482204"/>
                  </a:cubicBezTo>
                  <a:lnTo>
                    <a:pt x="0" y="23616"/>
                  </a:lnTo>
                  <a:cubicBezTo>
                    <a:pt x="0" y="10573"/>
                    <a:pt x="10573" y="0"/>
                    <a:pt x="23616" y="0"/>
                  </a:cubicBezTo>
                  <a:close/>
                </a:path>
              </a:pathLst>
            </a:custGeom>
            <a:solidFill>
              <a:srgbClr val="95BAFF"/>
            </a:solidFill>
          </p:spPr>
          <p:txBody>
            <a:bodyPr/>
            <a:lstStyle/>
            <a:p>
              <a:endParaRPr lang="nl-NL"/>
            </a:p>
          </p:txBody>
        </p:sp>
        <p:sp>
          <p:nvSpPr>
            <p:cNvPr id="32" name="TextBox 32"/>
            <p:cNvSpPr txBox="1"/>
            <p:nvPr/>
          </p:nvSpPr>
          <p:spPr>
            <a:xfrm>
              <a:off x="0" y="-47625"/>
              <a:ext cx="6910197" cy="1553446"/>
            </a:xfrm>
            <a:prstGeom prst="rect">
              <a:avLst/>
            </a:prstGeom>
          </p:spPr>
          <p:txBody>
            <a:bodyPr lIns="11380" tIns="11380" rIns="11380" bIns="11380" rtlCol="0" anchor="ctr"/>
            <a:lstStyle/>
            <a:p>
              <a:pPr algn="l">
                <a:lnSpc>
                  <a:spcPts val="1960"/>
                </a:lnSpc>
              </a:pPr>
              <a:endParaRPr/>
            </a:p>
          </p:txBody>
        </p:sp>
      </p:grpSp>
      <p:sp>
        <p:nvSpPr>
          <p:cNvPr id="33" name="Freeform 33" descr="Roos met effen opvulling"/>
          <p:cNvSpPr/>
          <p:nvPr/>
        </p:nvSpPr>
        <p:spPr>
          <a:xfrm>
            <a:off x="3740622" y="1583119"/>
            <a:ext cx="669998" cy="669998"/>
          </a:xfrm>
          <a:custGeom>
            <a:avLst/>
            <a:gdLst/>
            <a:ahLst/>
            <a:cxnLst/>
            <a:rect l="l" t="t" r="r" b="b"/>
            <a:pathLst>
              <a:path w="669998" h="669998">
                <a:moveTo>
                  <a:pt x="0" y="0"/>
                </a:moveTo>
                <a:lnTo>
                  <a:pt x="669997" y="0"/>
                </a:lnTo>
                <a:lnTo>
                  <a:pt x="669997" y="669998"/>
                </a:lnTo>
                <a:lnTo>
                  <a:pt x="0" y="669998"/>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nl-NL"/>
          </a:p>
        </p:txBody>
      </p:sp>
      <p:sp>
        <p:nvSpPr>
          <p:cNvPr id="34" name="TextBox 34"/>
          <p:cNvSpPr txBox="1"/>
          <p:nvPr/>
        </p:nvSpPr>
        <p:spPr>
          <a:xfrm>
            <a:off x="4608587" y="1637460"/>
            <a:ext cx="1869189" cy="542925"/>
          </a:xfrm>
          <a:prstGeom prst="rect">
            <a:avLst/>
          </a:prstGeom>
        </p:spPr>
        <p:txBody>
          <a:bodyPr lIns="0" tIns="0" rIns="0" bIns="0" rtlCol="0" anchor="t">
            <a:spAutoFit/>
          </a:bodyPr>
          <a:lstStyle/>
          <a:p>
            <a:pPr algn="l">
              <a:lnSpc>
                <a:spcPts val="2100"/>
              </a:lnSpc>
              <a:spcBef>
                <a:spcPct val="0"/>
              </a:spcBef>
            </a:pPr>
            <a:r>
              <a:rPr lang="en-US" sz="1500" b="1">
                <a:solidFill>
                  <a:srgbClr val="FFFFFF"/>
                </a:solidFill>
                <a:latin typeface="Poppins Bold"/>
                <a:ea typeface="Poppins Bold"/>
                <a:cs typeface="Poppins Bold"/>
                <a:sym typeface="Poppins Bold"/>
              </a:rPr>
              <a:t> Doel en reikwijdte betaaltitel </a:t>
            </a:r>
          </a:p>
        </p:txBody>
      </p:sp>
      <p:sp>
        <p:nvSpPr>
          <p:cNvPr id="35" name="TextBox 35"/>
          <p:cNvSpPr txBox="1"/>
          <p:nvPr/>
        </p:nvSpPr>
        <p:spPr>
          <a:xfrm>
            <a:off x="8162873" y="1637460"/>
            <a:ext cx="1869189" cy="542925"/>
          </a:xfrm>
          <a:prstGeom prst="rect">
            <a:avLst/>
          </a:prstGeom>
        </p:spPr>
        <p:txBody>
          <a:bodyPr lIns="0" tIns="0" rIns="0" bIns="0" rtlCol="0" anchor="t">
            <a:spAutoFit/>
          </a:bodyPr>
          <a:lstStyle/>
          <a:p>
            <a:pPr algn="l">
              <a:lnSpc>
                <a:spcPts val="2100"/>
              </a:lnSpc>
              <a:spcBef>
                <a:spcPct val="0"/>
              </a:spcBef>
            </a:pPr>
            <a:r>
              <a:rPr lang="en-US" sz="1500" b="1">
                <a:solidFill>
                  <a:srgbClr val="FFFFFF"/>
                </a:solidFill>
                <a:latin typeface="Poppins Bold"/>
                <a:ea typeface="Poppins Bold"/>
                <a:cs typeface="Poppins Bold"/>
                <a:sym typeface="Poppins Bold"/>
              </a:rPr>
              <a:t> Uitvoering PZP-gesprekken</a:t>
            </a:r>
          </a:p>
        </p:txBody>
      </p:sp>
      <p:sp>
        <p:nvSpPr>
          <p:cNvPr id="36" name="Freeform 36" descr="Directiekamer met effen opvulling"/>
          <p:cNvSpPr/>
          <p:nvPr/>
        </p:nvSpPr>
        <p:spPr>
          <a:xfrm>
            <a:off x="7179551" y="1499069"/>
            <a:ext cx="867332" cy="867332"/>
          </a:xfrm>
          <a:custGeom>
            <a:avLst/>
            <a:gdLst/>
            <a:ahLst/>
            <a:cxnLst/>
            <a:rect l="l" t="t" r="r" b="b"/>
            <a:pathLst>
              <a:path w="867332" h="867332">
                <a:moveTo>
                  <a:pt x="0" y="0"/>
                </a:moveTo>
                <a:lnTo>
                  <a:pt x="867333" y="0"/>
                </a:lnTo>
                <a:lnTo>
                  <a:pt x="867333" y="867332"/>
                </a:lnTo>
                <a:lnTo>
                  <a:pt x="0" y="867332"/>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nl-NL"/>
          </a:p>
        </p:txBody>
      </p:sp>
      <p:grpSp>
        <p:nvGrpSpPr>
          <p:cNvPr id="37" name="Group 37"/>
          <p:cNvGrpSpPr/>
          <p:nvPr/>
        </p:nvGrpSpPr>
        <p:grpSpPr>
          <a:xfrm>
            <a:off x="10483244" y="1590171"/>
            <a:ext cx="3338719" cy="685128"/>
            <a:chOff x="0" y="0"/>
            <a:chExt cx="7037764" cy="1444197"/>
          </a:xfrm>
        </p:grpSpPr>
        <p:sp>
          <p:nvSpPr>
            <p:cNvPr id="38" name="Freeform 38"/>
            <p:cNvSpPr/>
            <p:nvPr/>
          </p:nvSpPr>
          <p:spPr>
            <a:xfrm>
              <a:off x="0" y="0"/>
              <a:ext cx="7037764" cy="1444197"/>
            </a:xfrm>
            <a:custGeom>
              <a:avLst/>
              <a:gdLst/>
              <a:ahLst/>
              <a:cxnLst/>
              <a:rect l="l" t="t" r="r" b="b"/>
              <a:pathLst>
                <a:path w="7037764" h="1444197">
                  <a:moveTo>
                    <a:pt x="23188" y="0"/>
                  </a:moveTo>
                  <a:lnTo>
                    <a:pt x="7014576" y="0"/>
                  </a:lnTo>
                  <a:cubicBezTo>
                    <a:pt x="7027383" y="0"/>
                    <a:pt x="7037764" y="10382"/>
                    <a:pt x="7037764" y="23188"/>
                  </a:cubicBezTo>
                  <a:lnTo>
                    <a:pt x="7037764" y="1421009"/>
                  </a:lnTo>
                  <a:cubicBezTo>
                    <a:pt x="7037764" y="1433816"/>
                    <a:pt x="7027383" y="1444197"/>
                    <a:pt x="7014576" y="1444197"/>
                  </a:cubicBezTo>
                  <a:lnTo>
                    <a:pt x="23188" y="1444197"/>
                  </a:lnTo>
                  <a:cubicBezTo>
                    <a:pt x="10382" y="1444197"/>
                    <a:pt x="0" y="1433816"/>
                    <a:pt x="0" y="1421009"/>
                  </a:cubicBezTo>
                  <a:lnTo>
                    <a:pt x="0" y="23188"/>
                  </a:lnTo>
                  <a:cubicBezTo>
                    <a:pt x="0" y="10382"/>
                    <a:pt x="10382" y="0"/>
                    <a:pt x="23188" y="0"/>
                  </a:cubicBezTo>
                  <a:close/>
                </a:path>
              </a:pathLst>
            </a:custGeom>
            <a:solidFill>
              <a:srgbClr val="95BAFF"/>
            </a:solidFill>
          </p:spPr>
          <p:txBody>
            <a:bodyPr/>
            <a:lstStyle/>
            <a:p>
              <a:endParaRPr lang="nl-NL"/>
            </a:p>
          </p:txBody>
        </p:sp>
        <p:sp>
          <p:nvSpPr>
            <p:cNvPr id="39" name="TextBox 39"/>
            <p:cNvSpPr txBox="1"/>
            <p:nvPr/>
          </p:nvSpPr>
          <p:spPr>
            <a:xfrm>
              <a:off x="0" y="-47625"/>
              <a:ext cx="7037764" cy="1491822"/>
            </a:xfrm>
            <a:prstGeom prst="rect">
              <a:avLst/>
            </a:prstGeom>
          </p:spPr>
          <p:txBody>
            <a:bodyPr lIns="11380" tIns="11380" rIns="11380" bIns="11380" rtlCol="0" anchor="ctr"/>
            <a:lstStyle/>
            <a:p>
              <a:pPr algn="l">
                <a:lnSpc>
                  <a:spcPts val="1960"/>
                </a:lnSpc>
              </a:pPr>
              <a:endParaRPr/>
            </a:p>
          </p:txBody>
        </p:sp>
      </p:grpSp>
      <p:sp>
        <p:nvSpPr>
          <p:cNvPr id="40" name="TextBox 40"/>
          <p:cNvSpPr txBox="1"/>
          <p:nvPr/>
        </p:nvSpPr>
        <p:spPr>
          <a:xfrm>
            <a:off x="11441210" y="1637460"/>
            <a:ext cx="1869189" cy="542925"/>
          </a:xfrm>
          <a:prstGeom prst="rect">
            <a:avLst/>
          </a:prstGeom>
        </p:spPr>
        <p:txBody>
          <a:bodyPr lIns="0" tIns="0" rIns="0" bIns="0" rtlCol="0" anchor="t">
            <a:spAutoFit/>
          </a:bodyPr>
          <a:lstStyle/>
          <a:p>
            <a:pPr algn="l">
              <a:lnSpc>
                <a:spcPts val="2100"/>
              </a:lnSpc>
              <a:spcBef>
                <a:spcPct val="0"/>
              </a:spcBef>
            </a:pPr>
            <a:r>
              <a:rPr lang="en-US" sz="1500" b="1">
                <a:solidFill>
                  <a:srgbClr val="FFFFFF"/>
                </a:solidFill>
                <a:latin typeface="Poppins Bold"/>
                <a:ea typeface="Poppins Bold"/>
                <a:cs typeface="Poppins Bold"/>
                <a:sym typeface="Poppins Bold"/>
              </a:rPr>
              <a:t> Vastleggen en delen uitkomsten</a:t>
            </a:r>
          </a:p>
        </p:txBody>
      </p:sp>
      <p:sp>
        <p:nvSpPr>
          <p:cNvPr id="41" name="Freeform 41" descr="Blog met effen opvulling"/>
          <p:cNvSpPr/>
          <p:nvPr/>
        </p:nvSpPr>
        <p:spPr>
          <a:xfrm>
            <a:off x="10616888" y="1605970"/>
            <a:ext cx="624297" cy="624297"/>
          </a:xfrm>
          <a:custGeom>
            <a:avLst/>
            <a:gdLst/>
            <a:ahLst/>
            <a:cxnLst/>
            <a:rect l="l" t="t" r="r" b="b"/>
            <a:pathLst>
              <a:path w="624297" h="624297">
                <a:moveTo>
                  <a:pt x="0" y="0"/>
                </a:moveTo>
                <a:lnTo>
                  <a:pt x="624297" y="0"/>
                </a:lnTo>
                <a:lnTo>
                  <a:pt x="624297" y="624297"/>
                </a:lnTo>
                <a:lnTo>
                  <a:pt x="0" y="624297"/>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nl-NL"/>
          </a:p>
        </p:txBody>
      </p:sp>
      <p:grpSp>
        <p:nvGrpSpPr>
          <p:cNvPr id="42" name="Group 42"/>
          <p:cNvGrpSpPr/>
          <p:nvPr/>
        </p:nvGrpSpPr>
        <p:grpSpPr>
          <a:xfrm>
            <a:off x="13920581" y="1583119"/>
            <a:ext cx="3338719" cy="685128"/>
            <a:chOff x="0" y="0"/>
            <a:chExt cx="7037764" cy="1444197"/>
          </a:xfrm>
        </p:grpSpPr>
        <p:sp>
          <p:nvSpPr>
            <p:cNvPr id="43" name="Freeform 43"/>
            <p:cNvSpPr/>
            <p:nvPr/>
          </p:nvSpPr>
          <p:spPr>
            <a:xfrm>
              <a:off x="0" y="0"/>
              <a:ext cx="7037764" cy="1444197"/>
            </a:xfrm>
            <a:custGeom>
              <a:avLst/>
              <a:gdLst/>
              <a:ahLst/>
              <a:cxnLst/>
              <a:rect l="l" t="t" r="r" b="b"/>
              <a:pathLst>
                <a:path w="7037764" h="1444197">
                  <a:moveTo>
                    <a:pt x="23188" y="0"/>
                  </a:moveTo>
                  <a:lnTo>
                    <a:pt x="7014576" y="0"/>
                  </a:lnTo>
                  <a:cubicBezTo>
                    <a:pt x="7027383" y="0"/>
                    <a:pt x="7037764" y="10382"/>
                    <a:pt x="7037764" y="23188"/>
                  </a:cubicBezTo>
                  <a:lnTo>
                    <a:pt x="7037764" y="1421009"/>
                  </a:lnTo>
                  <a:cubicBezTo>
                    <a:pt x="7037764" y="1433816"/>
                    <a:pt x="7027383" y="1444197"/>
                    <a:pt x="7014576" y="1444197"/>
                  </a:cubicBezTo>
                  <a:lnTo>
                    <a:pt x="23188" y="1444197"/>
                  </a:lnTo>
                  <a:cubicBezTo>
                    <a:pt x="10382" y="1444197"/>
                    <a:pt x="0" y="1433816"/>
                    <a:pt x="0" y="1421009"/>
                  </a:cubicBezTo>
                  <a:lnTo>
                    <a:pt x="0" y="23188"/>
                  </a:lnTo>
                  <a:cubicBezTo>
                    <a:pt x="0" y="10382"/>
                    <a:pt x="10382" y="0"/>
                    <a:pt x="23188" y="0"/>
                  </a:cubicBezTo>
                  <a:close/>
                </a:path>
              </a:pathLst>
            </a:custGeom>
            <a:solidFill>
              <a:srgbClr val="95BAFF"/>
            </a:solidFill>
          </p:spPr>
          <p:txBody>
            <a:bodyPr/>
            <a:lstStyle/>
            <a:p>
              <a:endParaRPr lang="nl-NL"/>
            </a:p>
          </p:txBody>
        </p:sp>
        <p:sp>
          <p:nvSpPr>
            <p:cNvPr id="44" name="TextBox 44"/>
            <p:cNvSpPr txBox="1"/>
            <p:nvPr/>
          </p:nvSpPr>
          <p:spPr>
            <a:xfrm>
              <a:off x="0" y="-47625"/>
              <a:ext cx="7037764" cy="1491822"/>
            </a:xfrm>
            <a:prstGeom prst="rect">
              <a:avLst/>
            </a:prstGeom>
          </p:spPr>
          <p:txBody>
            <a:bodyPr lIns="11380" tIns="11380" rIns="11380" bIns="11380" rtlCol="0" anchor="ctr"/>
            <a:lstStyle/>
            <a:p>
              <a:pPr algn="l">
                <a:lnSpc>
                  <a:spcPts val="1960"/>
                </a:lnSpc>
              </a:pPr>
              <a:endParaRPr/>
            </a:p>
          </p:txBody>
        </p:sp>
      </p:grpSp>
      <p:sp>
        <p:nvSpPr>
          <p:cNvPr id="45" name="TextBox 45"/>
          <p:cNvSpPr txBox="1"/>
          <p:nvPr/>
        </p:nvSpPr>
        <p:spPr>
          <a:xfrm>
            <a:off x="14928151" y="1770810"/>
            <a:ext cx="1869189" cy="276225"/>
          </a:xfrm>
          <a:prstGeom prst="rect">
            <a:avLst/>
          </a:prstGeom>
        </p:spPr>
        <p:txBody>
          <a:bodyPr lIns="0" tIns="0" rIns="0" bIns="0" rtlCol="0" anchor="t">
            <a:spAutoFit/>
          </a:bodyPr>
          <a:lstStyle/>
          <a:p>
            <a:pPr algn="l">
              <a:lnSpc>
                <a:spcPts val="2100"/>
              </a:lnSpc>
              <a:spcBef>
                <a:spcPct val="0"/>
              </a:spcBef>
            </a:pPr>
            <a:r>
              <a:rPr lang="en-US" sz="1500" b="1">
                <a:solidFill>
                  <a:srgbClr val="FFFFFF"/>
                </a:solidFill>
                <a:latin typeface="Poppins Bold"/>
                <a:ea typeface="Poppins Bold"/>
                <a:cs typeface="Poppins Bold"/>
                <a:sym typeface="Poppins Bold"/>
              </a:rPr>
              <a:t> Declaratie </a:t>
            </a:r>
          </a:p>
        </p:txBody>
      </p:sp>
      <p:sp>
        <p:nvSpPr>
          <p:cNvPr id="46" name="Freeform 46" descr="Munten silhouet"/>
          <p:cNvSpPr/>
          <p:nvPr/>
        </p:nvSpPr>
        <p:spPr>
          <a:xfrm>
            <a:off x="14050563" y="1575554"/>
            <a:ext cx="677563" cy="677563"/>
          </a:xfrm>
          <a:custGeom>
            <a:avLst/>
            <a:gdLst/>
            <a:ahLst/>
            <a:cxnLst/>
            <a:rect l="l" t="t" r="r" b="b"/>
            <a:pathLst>
              <a:path w="677563" h="677563">
                <a:moveTo>
                  <a:pt x="0" y="0"/>
                </a:moveTo>
                <a:lnTo>
                  <a:pt x="677563" y="0"/>
                </a:lnTo>
                <a:lnTo>
                  <a:pt x="677563" y="677563"/>
                </a:lnTo>
                <a:lnTo>
                  <a:pt x="0" y="677563"/>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nl-NL"/>
          </a:p>
        </p:txBody>
      </p:sp>
      <p:grpSp>
        <p:nvGrpSpPr>
          <p:cNvPr id="47" name="Group 47"/>
          <p:cNvGrpSpPr/>
          <p:nvPr/>
        </p:nvGrpSpPr>
        <p:grpSpPr>
          <a:xfrm>
            <a:off x="283719" y="9052594"/>
            <a:ext cx="1810498" cy="944552"/>
            <a:chOff x="0" y="0"/>
            <a:chExt cx="3023997" cy="1577645"/>
          </a:xfrm>
        </p:grpSpPr>
        <p:sp>
          <p:nvSpPr>
            <p:cNvPr id="48" name="Freeform 48"/>
            <p:cNvSpPr/>
            <p:nvPr/>
          </p:nvSpPr>
          <p:spPr>
            <a:xfrm>
              <a:off x="0" y="0"/>
              <a:ext cx="3023997" cy="1577594"/>
            </a:xfrm>
            <a:custGeom>
              <a:avLst/>
              <a:gdLst/>
              <a:ahLst/>
              <a:cxnLst/>
              <a:rect l="l" t="t" r="r" b="b"/>
              <a:pathLst>
                <a:path w="3023997" h="1577594">
                  <a:moveTo>
                    <a:pt x="0" y="0"/>
                  </a:moveTo>
                  <a:lnTo>
                    <a:pt x="3023997" y="0"/>
                  </a:lnTo>
                  <a:lnTo>
                    <a:pt x="3023997" y="1577594"/>
                  </a:lnTo>
                  <a:lnTo>
                    <a:pt x="0" y="1577594"/>
                  </a:lnTo>
                  <a:lnTo>
                    <a:pt x="0" y="0"/>
                  </a:lnTo>
                  <a:close/>
                </a:path>
              </a:pathLst>
            </a:custGeom>
            <a:blipFill>
              <a:blip r:embed="rId11"/>
              <a:stretch>
                <a:fillRect l="-9413" t="-2344" r="-8277" b="-15528"/>
              </a:stretch>
            </a:blipFill>
          </p:spPr>
          <p:txBody>
            <a:bodyPr/>
            <a:lstStyle/>
            <a:p>
              <a:endParaRPr lang="nl-NL"/>
            </a:p>
          </p:txBody>
        </p:sp>
      </p:grpSp>
      <p:sp>
        <p:nvSpPr>
          <p:cNvPr id="49" name="TextBox 49"/>
          <p:cNvSpPr txBox="1"/>
          <p:nvPr/>
        </p:nvSpPr>
        <p:spPr>
          <a:xfrm>
            <a:off x="14384793" y="9749495"/>
            <a:ext cx="3392990" cy="247650"/>
          </a:xfrm>
          <a:prstGeom prst="rect">
            <a:avLst/>
          </a:prstGeom>
        </p:spPr>
        <p:txBody>
          <a:bodyPr lIns="0" tIns="0" rIns="0" bIns="0" rtlCol="0" anchor="t">
            <a:spAutoFit/>
          </a:bodyPr>
          <a:lstStyle/>
          <a:p>
            <a:pPr algn="r">
              <a:lnSpc>
                <a:spcPts val="1800"/>
              </a:lnSpc>
            </a:pPr>
            <a:r>
              <a:rPr lang="en-US" sz="1500" b="1">
                <a:solidFill>
                  <a:srgbClr val="173395"/>
                </a:solidFill>
                <a:latin typeface="Poppins Semi-Bold"/>
                <a:ea typeface="Poppins Semi-Bold"/>
                <a:cs typeface="Poppins Semi-Bold"/>
                <a:sym typeface="Poppins Semi-Bold"/>
              </a:rPr>
              <a:t>12</a:t>
            </a:r>
          </a:p>
        </p:txBody>
      </p:sp>
      <p:sp>
        <p:nvSpPr>
          <p:cNvPr id="50" name="TextBox 50"/>
          <p:cNvSpPr txBox="1"/>
          <p:nvPr/>
        </p:nvSpPr>
        <p:spPr>
          <a:xfrm>
            <a:off x="283720" y="596265"/>
            <a:ext cx="1987124" cy="728982"/>
          </a:xfrm>
          <a:prstGeom prst="rect">
            <a:avLst/>
          </a:prstGeom>
        </p:spPr>
        <p:txBody>
          <a:bodyPr wrap="square" lIns="0" tIns="0" rIns="0" bIns="0" rtlCol="0" anchor="t">
            <a:spAutoFit/>
          </a:bodyPr>
          <a:lstStyle/>
          <a:p>
            <a:pPr algn="ctr">
              <a:lnSpc>
                <a:spcPts val="5880"/>
              </a:lnSpc>
            </a:pPr>
            <a:r>
              <a:rPr lang="en-US" sz="4200" dirty="0" err="1">
                <a:solidFill>
                  <a:srgbClr val="173597"/>
                </a:solidFill>
                <a:latin typeface="Poppins"/>
                <a:ea typeface="Poppins"/>
                <a:cs typeface="Poppins"/>
                <a:sym typeface="Poppins"/>
              </a:rPr>
              <a:t>Inhoud</a:t>
            </a:r>
            <a:endParaRPr lang="en-US" sz="4200" dirty="0">
              <a:solidFill>
                <a:srgbClr val="173597"/>
              </a:solidFill>
              <a:latin typeface="Poppins"/>
              <a:ea typeface="Poppins"/>
              <a:cs typeface="Poppins"/>
              <a:sym typeface="Poppins"/>
            </a:endParaRPr>
          </a:p>
        </p:txBody>
      </p:sp>
      <p:sp>
        <p:nvSpPr>
          <p:cNvPr id="51" name="TextBox 51"/>
          <p:cNvSpPr txBox="1"/>
          <p:nvPr/>
        </p:nvSpPr>
        <p:spPr>
          <a:xfrm>
            <a:off x="213540" y="1452902"/>
            <a:ext cx="2769323" cy="7096125"/>
          </a:xfrm>
          <a:prstGeom prst="rect">
            <a:avLst/>
          </a:prstGeom>
        </p:spPr>
        <p:txBody>
          <a:bodyPr lIns="0" tIns="0" rIns="0" bIns="0" rtlCol="0" anchor="t">
            <a:spAutoFit/>
          </a:bodyPr>
          <a:lstStyle/>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2" action="ppaction://hlinksldjump"/>
              </a:rPr>
              <a:t>Leeswijzer</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3" action="ppaction://hlinksldjump"/>
              </a:rPr>
              <a:t>Kernboodschap</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4" action="ppaction://hlinksldjump"/>
              </a:rPr>
              <a:t>Aanleiding en probleemanalyse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5" action="ppaction://hlinksldjump"/>
              </a:rPr>
              <a:t>Visie en doelstelling(en)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6" action="ppaction://hlinksldjump"/>
              </a:rPr>
              <a:t>Doelgroep en afbakening</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7" action="ppaction://hlinksldjump"/>
              </a:rPr>
              <a:t>Projectorganisatie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8" action="ppaction://hlinksldjump"/>
              </a:rPr>
              <a:t>Planning en fasering</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9" action="ppaction://hlinksldjump"/>
              </a:rPr>
              <a:t>Afhankelijkheden en risicoanalyse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0" action="ppaction://hlinksldjump"/>
              </a:rPr>
              <a:t>Monitoring en evaluatie</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1" action="ppaction://hlinksldjump"/>
              </a:rPr>
              <a:t>Communicatie</a:t>
            </a:r>
          </a:p>
          <a:p>
            <a:pPr marL="323850" lvl="1" indent="-161925" algn="l">
              <a:lnSpc>
                <a:spcPts val="3750"/>
              </a:lnSpc>
              <a:buAutoNum type="arabicPeriod"/>
            </a:pPr>
            <a:r>
              <a:rPr lang="en-US" sz="1500" b="1">
                <a:solidFill>
                  <a:srgbClr val="173395"/>
                </a:solidFill>
                <a:latin typeface="Poppins Bold"/>
                <a:ea typeface="Poppins Bold"/>
                <a:cs typeface="Poppins Bold"/>
                <a:sym typeface="Poppins Bold"/>
              </a:rPr>
              <a:t>Randvoorwaarden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2" action="ppaction://hlinksldjump"/>
              </a:rPr>
              <a:t>Succesfactoren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3" action="ppaction://hlinksldjump"/>
              </a:rPr>
              <a:t>Bijlagen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6312621" y="6176012"/>
            <a:ext cx="1149912" cy="6561199"/>
            <a:chOff x="0" y="0"/>
            <a:chExt cx="1533216" cy="8748266"/>
          </a:xfrm>
        </p:grpSpPr>
        <p:sp>
          <p:nvSpPr>
            <p:cNvPr id="3" name="Freeform 3"/>
            <p:cNvSpPr/>
            <p:nvPr/>
          </p:nvSpPr>
          <p:spPr>
            <a:xfrm>
              <a:off x="0" y="0"/>
              <a:ext cx="1533216" cy="8748249"/>
            </a:xfrm>
            <a:custGeom>
              <a:avLst/>
              <a:gdLst/>
              <a:ahLst/>
              <a:cxnLst/>
              <a:rect l="l" t="t" r="r" b="b"/>
              <a:pathLst>
                <a:path w="1533216" h="8748249">
                  <a:moveTo>
                    <a:pt x="442947" y="0"/>
                  </a:moveTo>
                  <a:lnTo>
                    <a:pt x="1090269" y="0"/>
                  </a:lnTo>
                  <a:cubicBezTo>
                    <a:pt x="1207746" y="0"/>
                    <a:pt x="1320411" y="46668"/>
                    <a:pt x="1403480" y="129736"/>
                  </a:cubicBezTo>
                  <a:cubicBezTo>
                    <a:pt x="1486549" y="212805"/>
                    <a:pt x="1533216" y="325470"/>
                    <a:pt x="1533216" y="442947"/>
                  </a:cubicBezTo>
                  <a:lnTo>
                    <a:pt x="1533216" y="8305302"/>
                  </a:lnTo>
                  <a:cubicBezTo>
                    <a:pt x="1533216" y="8422779"/>
                    <a:pt x="1486549" y="8535444"/>
                    <a:pt x="1403480" y="8618513"/>
                  </a:cubicBezTo>
                  <a:cubicBezTo>
                    <a:pt x="1320411" y="8701581"/>
                    <a:pt x="1207746" y="8748249"/>
                    <a:pt x="1090269" y="8748249"/>
                  </a:cubicBezTo>
                  <a:lnTo>
                    <a:pt x="442947" y="8748249"/>
                  </a:lnTo>
                  <a:cubicBezTo>
                    <a:pt x="198314" y="8748249"/>
                    <a:pt x="0" y="8549935"/>
                    <a:pt x="0" y="8305302"/>
                  </a:cubicBezTo>
                  <a:lnTo>
                    <a:pt x="0" y="442947"/>
                  </a:lnTo>
                  <a:cubicBezTo>
                    <a:pt x="0" y="198314"/>
                    <a:pt x="198314" y="0"/>
                    <a:pt x="442947" y="0"/>
                  </a:cubicBezTo>
                  <a:close/>
                </a:path>
              </a:pathLst>
            </a:custGeom>
            <a:solidFill>
              <a:srgbClr val="F1ECE3"/>
            </a:solidFill>
          </p:spPr>
          <p:txBody>
            <a:bodyPr/>
            <a:lstStyle/>
            <a:p>
              <a:endParaRPr lang="nl-NL"/>
            </a:p>
          </p:txBody>
        </p:sp>
        <p:sp>
          <p:nvSpPr>
            <p:cNvPr id="4" name="TextBox 4"/>
            <p:cNvSpPr txBox="1"/>
            <p:nvPr/>
          </p:nvSpPr>
          <p:spPr>
            <a:xfrm>
              <a:off x="0" y="-161925"/>
              <a:ext cx="1533216" cy="8910191"/>
            </a:xfrm>
            <a:prstGeom prst="rect">
              <a:avLst/>
            </a:prstGeom>
          </p:spPr>
          <p:txBody>
            <a:bodyPr lIns="50800" tIns="50800" rIns="50800" bIns="50800" rtlCol="0" anchor="t"/>
            <a:lstStyle/>
            <a:p>
              <a:pPr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p:txBody>
        </p:sp>
      </p:grpSp>
      <p:grpSp>
        <p:nvGrpSpPr>
          <p:cNvPr id="5" name="Group 5"/>
          <p:cNvGrpSpPr/>
          <p:nvPr/>
        </p:nvGrpSpPr>
        <p:grpSpPr>
          <a:xfrm>
            <a:off x="0" y="1295"/>
            <a:ext cx="3056044" cy="10285705"/>
            <a:chOff x="0" y="0"/>
            <a:chExt cx="4074725" cy="13714273"/>
          </a:xfrm>
        </p:grpSpPr>
        <p:sp>
          <p:nvSpPr>
            <p:cNvPr id="6" name="Freeform 6"/>
            <p:cNvSpPr/>
            <p:nvPr/>
          </p:nvSpPr>
          <p:spPr>
            <a:xfrm>
              <a:off x="0" y="0"/>
              <a:ext cx="4074725" cy="13714247"/>
            </a:xfrm>
            <a:custGeom>
              <a:avLst/>
              <a:gdLst/>
              <a:ahLst/>
              <a:cxnLst/>
              <a:rect l="l" t="t" r="r" b="b"/>
              <a:pathLst>
                <a:path w="4074725" h="13714247">
                  <a:moveTo>
                    <a:pt x="0" y="0"/>
                  </a:moveTo>
                  <a:lnTo>
                    <a:pt x="4074725" y="0"/>
                  </a:lnTo>
                  <a:lnTo>
                    <a:pt x="4074725" y="13714247"/>
                  </a:lnTo>
                  <a:lnTo>
                    <a:pt x="0" y="13714247"/>
                  </a:lnTo>
                  <a:close/>
                </a:path>
              </a:pathLst>
            </a:custGeom>
            <a:solidFill>
              <a:srgbClr val="EAF1FF"/>
            </a:solidFill>
          </p:spPr>
          <p:txBody>
            <a:bodyPr/>
            <a:lstStyle/>
            <a:p>
              <a:endParaRPr lang="nl-NL"/>
            </a:p>
          </p:txBody>
        </p:sp>
        <p:sp>
          <p:nvSpPr>
            <p:cNvPr id="7" name="TextBox 7"/>
            <p:cNvSpPr txBox="1"/>
            <p:nvPr/>
          </p:nvSpPr>
          <p:spPr>
            <a:xfrm>
              <a:off x="0" y="-190500"/>
              <a:ext cx="4074725" cy="13904773"/>
            </a:xfrm>
            <a:prstGeom prst="rect">
              <a:avLst/>
            </a:prstGeom>
          </p:spPr>
          <p:txBody>
            <a:bodyPr lIns="50800" tIns="50800" rIns="50800" bIns="50800" rtlCol="0" anchor="t"/>
            <a:lstStyle/>
            <a:p>
              <a:pPr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p:txBody>
        </p:sp>
      </p:grpSp>
      <p:sp>
        <p:nvSpPr>
          <p:cNvPr id="8" name="Freeform 8"/>
          <p:cNvSpPr/>
          <p:nvPr/>
        </p:nvSpPr>
        <p:spPr>
          <a:xfrm rot="-5400000">
            <a:off x="-4953886" y="4483162"/>
            <a:ext cx="16230600" cy="210740"/>
          </a:xfrm>
          <a:custGeom>
            <a:avLst/>
            <a:gdLst/>
            <a:ahLst/>
            <a:cxnLst/>
            <a:rect l="l" t="t" r="r" b="b"/>
            <a:pathLst>
              <a:path w="16230600" h="210740">
                <a:moveTo>
                  <a:pt x="0" y="0"/>
                </a:moveTo>
                <a:lnTo>
                  <a:pt x="16230600" y="0"/>
                </a:lnTo>
                <a:lnTo>
                  <a:pt x="16230600" y="210739"/>
                </a:lnTo>
                <a:lnTo>
                  <a:pt x="0" y="210739"/>
                </a:lnTo>
                <a:lnTo>
                  <a:pt x="0" y="0"/>
                </a:lnTo>
                <a:close/>
              </a:path>
            </a:pathLst>
          </a:custGeom>
          <a:blipFill>
            <a:blip r:embed="rId3"/>
            <a:stretch>
              <a:fillRect t="-3269505"/>
            </a:stretch>
          </a:blipFill>
        </p:spPr>
        <p:txBody>
          <a:bodyPr/>
          <a:lstStyle/>
          <a:p>
            <a:endParaRPr lang="nl-NL"/>
          </a:p>
        </p:txBody>
      </p:sp>
      <p:sp>
        <p:nvSpPr>
          <p:cNvPr id="9" name="AutoShape 9"/>
          <p:cNvSpPr/>
          <p:nvPr/>
        </p:nvSpPr>
        <p:spPr>
          <a:xfrm flipH="1" flipV="1">
            <a:off x="10456213" y="2130429"/>
            <a:ext cx="0" cy="7866716"/>
          </a:xfrm>
          <a:prstGeom prst="line">
            <a:avLst/>
          </a:prstGeom>
          <a:ln w="19050" cap="flat">
            <a:solidFill>
              <a:srgbClr val="173395"/>
            </a:solidFill>
            <a:prstDash val="solid"/>
            <a:headEnd type="none" w="sm" len="sm"/>
            <a:tailEnd type="none" w="sm" len="sm"/>
          </a:ln>
        </p:spPr>
        <p:txBody>
          <a:bodyPr/>
          <a:lstStyle/>
          <a:p>
            <a:endParaRPr lang="nl-NL"/>
          </a:p>
        </p:txBody>
      </p:sp>
      <p:sp>
        <p:nvSpPr>
          <p:cNvPr id="10" name="Freeform 10"/>
          <p:cNvSpPr/>
          <p:nvPr/>
        </p:nvSpPr>
        <p:spPr>
          <a:xfrm flipH="1">
            <a:off x="5237327" y="4768554"/>
            <a:ext cx="2755703" cy="3881272"/>
          </a:xfrm>
          <a:custGeom>
            <a:avLst/>
            <a:gdLst/>
            <a:ahLst/>
            <a:cxnLst/>
            <a:rect l="l" t="t" r="r" b="b"/>
            <a:pathLst>
              <a:path w="2755703" h="3881272">
                <a:moveTo>
                  <a:pt x="2755702" y="0"/>
                </a:moveTo>
                <a:lnTo>
                  <a:pt x="0" y="0"/>
                </a:lnTo>
                <a:lnTo>
                  <a:pt x="0" y="3881272"/>
                </a:lnTo>
                <a:lnTo>
                  <a:pt x="2755702" y="3881272"/>
                </a:lnTo>
                <a:lnTo>
                  <a:pt x="2755702"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nl-NL"/>
          </a:p>
        </p:txBody>
      </p:sp>
      <p:sp>
        <p:nvSpPr>
          <p:cNvPr id="11" name="TextBox 11"/>
          <p:cNvSpPr txBox="1"/>
          <p:nvPr/>
        </p:nvSpPr>
        <p:spPr>
          <a:xfrm>
            <a:off x="3606978" y="2019639"/>
            <a:ext cx="6561199" cy="2748915"/>
          </a:xfrm>
          <a:prstGeom prst="rect">
            <a:avLst/>
          </a:prstGeom>
        </p:spPr>
        <p:txBody>
          <a:bodyPr lIns="0" tIns="0" rIns="0" bIns="0" rtlCol="0" anchor="t">
            <a:spAutoFit/>
          </a:bodyPr>
          <a:lstStyle/>
          <a:p>
            <a:pPr algn="l">
              <a:lnSpc>
                <a:spcPts val="2879"/>
              </a:lnSpc>
            </a:pPr>
            <a:r>
              <a:rPr lang="en-US" sz="1599" b="1">
                <a:solidFill>
                  <a:srgbClr val="173395"/>
                </a:solidFill>
                <a:latin typeface="Poppins Bold"/>
                <a:ea typeface="Poppins Bold"/>
                <a:cs typeface="Poppins Bold"/>
                <a:sym typeface="Poppins Bold"/>
              </a:rPr>
              <a:t>Inleiding </a:t>
            </a:r>
          </a:p>
          <a:p>
            <a:pPr algn="l">
              <a:lnSpc>
                <a:spcPts val="2700"/>
              </a:lnSpc>
            </a:pPr>
            <a:r>
              <a:rPr lang="en-US" sz="1500">
                <a:solidFill>
                  <a:srgbClr val="173395"/>
                </a:solidFill>
                <a:latin typeface="Poppins"/>
                <a:ea typeface="Poppins"/>
                <a:cs typeface="Poppins"/>
                <a:sym typeface="Poppins"/>
              </a:rPr>
              <a:t>Het is van groot belang dat álle zorgverleners in het zorgnetwerk van de patiënt digitaal de gegevens over PZP kunnen inzien. IKNL heeft daarom (in samenwerking met PZNL en CareCodex) het multidisciplinaire project ‘Proactief gegevens delen in de palliatieve fase’ uitgevoerd, om deze brede digitale inzage van de meest actuele geregistreerde gegevens ten behoeve van PZP mogelijk te maken. </a:t>
            </a:r>
          </a:p>
        </p:txBody>
      </p:sp>
      <p:sp>
        <p:nvSpPr>
          <p:cNvPr id="12" name="TextBox 12"/>
          <p:cNvSpPr txBox="1"/>
          <p:nvPr/>
        </p:nvSpPr>
        <p:spPr>
          <a:xfrm>
            <a:off x="3742327" y="8970837"/>
            <a:ext cx="4695854" cy="962025"/>
          </a:xfrm>
          <a:prstGeom prst="rect">
            <a:avLst/>
          </a:prstGeom>
        </p:spPr>
        <p:txBody>
          <a:bodyPr lIns="0" tIns="0" rIns="0" bIns="0" rtlCol="0" anchor="t">
            <a:spAutoFit/>
          </a:bodyPr>
          <a:lstStyle/>
          <a:p>
            <a:pPr algn="l">
              <a:lnSpc>
                <a:spcPts val="1559"/>
              </a:lnSpc>
            </a:pPr>
            <a:r>
              <a:rPr lang="en-US" sz="1299" b="1">
                <a:solidFill>
                  <a:srgbClr val="173395"/>
                </a:solidFill>
                <a:latin typeface="Poppins Bold"/>
                <a:ea typeface="Poppins Bold"/>
                <a:cs typeface="Poppins Bold"/>
                <a:sym typeface="Poppins Bold"/>
              </a:rPr>
              <a:t>Hulpmiddelen </a:t>
            </a:r>
          </a:p>
          <a:p>
            <a:pPr algn="l">
              <a:lnSpc>
                <a:spcPts val="1559"/>
              </a:lnSpc>
            </a:pPr>
            <a:r>
              <a:rPr lang="en-US" sz="1299" u="sng">
                <a:solidFill>
                  <a:srgbClr val="B969DD"/>
                </a:solidFill>
                <a:latin typeface="Poppins"/>
                <a:ea typeface="Poppins"/>
                <a:cs typeface="Poppins"/>
                <a:sym typeface="Poppins"/>
                <a:hlinkClick r:id="rId5" tooltip="https://eur06.safelinks.protection.outlook.com/?url=https%3A%2F%2Fpalliaweb.nl%2Foverzichtspagina-hulpmiddelen%2Funiform-vastleggen-proactieve-zorgplanning-2025&amp;data=05%7C02%7Cj.verlind-debekker%40pznl.nl%7Ccc625ea34fc246e14f9b08de5a564ac1%7Ce2c467cd43b746bd9b7000882041e1ec%7C0%7C0%7C639047524116063441%7CUnknown%7CTWFpbGZsb3d8eyJFbXB0eU1hcGkiOnRydWUsIlYiOiIwLjAuMDAwMCIsIlAiOiJXaW4zMiIsIkFOIjoiTWFpbCIsIldUIjoyfQ%3D%3D%7C0%7C%7C%7C&amp;sdata=P2I0kfVSAsWPSceWnn9fdRknrMmVuYBuofIgD4gv3J0%3D&amp;reserved=0"/>
              </a:rPr>
              <a:t>Informatiestandaard PZP</a:t>
            </a:r>
            <a:r>
              <a:rPr lang="en-US" sz="1299">
                <a:solidFill>
                  <a:srgbClr val="173395"/>
                </a:solidFill>
                <a:latin typeface="Poppins"/>
                <a:ea typeface="Poppins"/>
                <a:cs typeface="Poppins"/>
                <a:sym typeface="Poppins"/>
              </a:rPr>
              <a:t> </a:t>
            </a:r>
          </a:p>
          <a:p>
            <a:pPr algn="l">
              <a:lnSpc>
                <a:spcPts val="1559"/>
              </a:lnSpc>
            </a:pPr>
            <a:r>
              <a:rPr lang="en-US" sz="1299" u="sng">
                <a:solidFill>
                  <a:srgbClr val="B969DD"/>
                </a:solidFill>
                <a:latin typeface="Poppins"/>
                <a:ea typeface="Poppins"/>
                <a:cs typeface="Poppins"/>
                <a:sym typeface="Poppins"/>
                <a:hlinkClick r:id="rId6" tooltip="https://eur06.safelinks.protection.outlook.com/?url=https%3A%2F%2Fpalliaweb.nl%2Frichtlijnen-palliatieve-zorg%2Frichtlijn%2Fproactieve-zorgplanning%2Fvastleggen-van-proactieve-zorgplanning&amp;data=05%7C02%7Cj.verlind-debekker%40pznl.nl%7Ccc625ea34fc246e14f9b08de5a564ac1%7Ce2c467cd43b746bd9b7000882041e1ec%7C0%7C0%7C639047524116102195%7CUnknown%7CTWFpbGZsb3d8eyJFbXB0eU1hcGkiOnRydWUsIlYiOiIwLjAuMDAwMCIsIlAiOiJXaW4zMiIsIkFOIjoiTWFpbCIsIldUIjoyfQ%3D%3D%7C0%7C%7C%7C&amp;sdata=cUVTrnIJueib%2B%2FnRJe4DM9%2F2%2FBeo89C%2F7Rg5AQxgpOg%3D&amp;reserved=0"/>
              </a:rPr>
              <a:t>Richtlijn PZP</a:t>
            </a:r>
          </a:p>
          <a:p>
            <a:pPr algn="l">
              <a:lnSpc>
                <a:spcPts val="1559"/>
              </a:lnSpc>
            </a:pPr>
            <a:r>
              <a:rPr lang="en-US" sz="1299" u="sng">
                <a:solidFill>
                  <a:srgbClr val="B969DD"/>
                </a:solidFill>
                <a:latin typeface="Poppins"/>
                <a:ea typeface="Poppins"/>
                <a:cs typeface="Poppins"/>
                <a:sym typeface="Poppins"/>
                <a:hlinkClick r:id="rId7" tooltip="https://eur06.safelinks.protection.outlook.com/?url=https%3A%2F%2Fpalliaweb.nl%2Fgetattachment%2F4014a4f7-8a70-4e5b-b1f1-29693219842a%2FFormulier_Uniform_vastleggen_proactieve_zorgplanning_richtlijn_Proactieve_Zorgplanning-(1).pdf&amp;data=05%7C02%7Cj.verlind-debekker%40pznl.nl%7Ccc625ea34fc246e14f9b08de5a564ac1%7Ce2c467cd43b746bd9b7000882041e1ec%7C0%7C0%7C639047524116123028%7CUnknown%7CTWFpbGZsb3d8eyJFbXB0eU1hcGkiOnRydWUsIlYiOiIwLjAuMDAwMCIsIlAiOiJXaW4zMiIsIkFOIjoiTWFpbCIsIldUIjoyfQ%3D%3D%7C0%7C%7C%7C&amp;sdata=02W4xLpwB%2BVA87rQUW6Yh8lOVcc3bHPJtVjg%2FnIq44k%3D&amp;reserved=0"/>
              </a:rPr>
              <a:t>Formulier 'Uniform vastleggen PZP’</a:t>
            </a:r>
          </a:p>
          <a:p>
            <a:pPr algn="l">
              <a:lnSpc>
                <a:spcPts val="1559"/>
              </a:lnSpc>
            </a:pPr>
            <a:r>
              <a:rPr lang="en-US" sz="1299" u="sng">
                <a:solidFill>
                  <a:srgbClr val="B969DD"/>
                </a:solidFill>
                <a:latin typeface="Poppins"/>
                <a:ea typeface="Poppins"/>
                <a:cs typeface="Poppins"/>
                <a:sym typeface="Poppins"/>
                <a:hlinkClick r:id="rId8" tooltip="https://iknl.nl/getmedia/8e09fb88-d8e0-4999-b1fb-41626ddeb78c/ROUTEKAART_Proactief-gegevens-delen.pdf"/>
              </a:rPr>
              <a:t>Routekaart Proactief gegevens delen IKNL</a:t>
            </a:r>
          </a:p>
        </p:txBody>
      </p:sp>
      <p:sp>
        <p:nvSpPr>
          <p:cNvPr id="13" name="TextBox 13"/>
          <p:cNvSpPr txBox="1"/>
          <p:nvPr/>
        </p:nvSpPr>
        <p:spPr>
          <a:xfrm>
            <a:off x="10746726" y="2019639"/>
            <a:ext cx="7164944" cy="7892415"/>
          </a:xfrm>
          <a:prstGeom prst="rect">
            <a:avLst/>
          </a:prstGeom>
        </p:spPr>
        <p:txBody>
          <a:bodyPr lIns="0" tIns="0" rIns="0" bIns="0" rtlCol="0" anchor="t">
            <a:spAutoFit/>
          </a:bodyPr>
          <a:lstStyle/>
          <a:p>
            <a:pPr algn="l">
              <a:lnSpc>
                <a:spcPts val="2879"/>
              </a:lnSpc>
            </a:pPr>
            <a:r>
              <a:rPr lang="en-US" sz="1599" b="1">
                <a:solidFill>
                  <a:srgbClr val="173395"/>
                </a:solidFill>
                <a:latin typeface="Poppins Bold"/>
                <a:ea typeface="Poppins Bold"/>
                <a:cs typeface="Poppins Bold"/>
                <a:sym typeface="Poppins Bold"/>
              </a:rPr>
              <a:t>Toelichting </a:t>
            </a:r>
          </a:p>
          <a:p>
            <a:pPr algn="l">
              <a:lnSpc>
                <a:spcPts val="2700"/>
              </a:lnSpc>
            </a:pPr>
            <a:r>
              <a:rPr lang="en-US" sz="1500">
                <a:solidFill>
                  <a:srgbClr val="173395"/>
                </a:solidFill>
                <a:latin typeface="Poppins"/>
                <a:ea typeface="Poppins"/>
                <a:cs typeface="Poppins"/>
                <a:sym typeface="Poppins"/>
              </a:rPr>
              <a:t>Digitale, uniforme vastlegging en beschikbaarheid van PZP-gegevens zorgt er onder meer voor dat (1) de patiënt niet elke keer hetzelfde verhaal hoeft te vertellen en (2) zorgprofessionals meer passende zorg kunnen verlenen doordat zij - ook in een acute situatie - op de hoogte zijn van de meest actuele behandelwensen en –grenzen. Op organisatieniveau leidt het to efficiëntere zorgprocessen en betere zorgcoördinatie. Daarom moet er aandacht zijn voor het: </a:t>
            </a:r>
          </a:p>
          <a:p>
            <a:pPr marL="323850" lvl="1" indent="-161925" algn="l">
              <a:lnSpc>
                <a:spcPts val="2700"/>
              </a:lnSpc>
              <a:buFont typeface="Arial"/>
              <a:buChar char="•"/>
            </a:pPr>
            <a:r>
              <a:rPr lang="en-US" sz="1500">
                <a:solidFill>
                  <a:srgbClr val="173395"/>
                </a:solidFill>
                <a:latin typeface="Poppins"/>
                <a:ea typeface="Poppins"/>
                <a:cs typeface="Poppins"/>
                <a:sym typeface="Poppins"/>
              </a:rPr>
              <a:t>Digitaal raadplegen (kijken wat er al beschikbaar is, gesprek-voorbereiding);</a:t>
            </a:r>
          </a:p>
          <a:p>
            <a:pPr marL="323850" lvl="1" indent="-161925" algn="l">
              <a:lnSpc>
                <a:spcPts val="2700"/>
              </a:lnSpc>
              <a:buFont typeface="Arial"/>
              <a:buChar char="•"/>
            </a:pPr>
            <a:r>
              <a:rPr lang="en-US" sz="1500">
                <a:solidFill>
                  <a:srgbClr val="173395"/>
                </a:solidFill>
                <a:latin typeface="Poppins"/>
                <a:ea typeface="Poppins"/>
                <a:cs typeface="Poppins"/>
                <a:sym typeface="Poppins"/>
              </a:rPr>
              <a:t>Uniform vastleggen (voeren van gesprek, aanvullen nieuwe dingen);</a:t>
            </a:r>
          </a:p>
          <a:p>
            <a:pPr marL="323850" lvl="1" indent="-161925" algn="l">
              <a:lnSpc>
                <a:spcPts val="2700"/>
              </a:lnSpc>
              <a:buFont typeface="Arial"/>
              <a:buChar char="•"/>
            </a:pPr>
            <a:r>
              <a:rPr lang="en-US" sz="1500">
                <a:solidFill>
                  <a:srgbClr val="173395"/>
                </a:solidFill>
                <a:latin typeface="Poppins"/>
                <a:ea typeface="Poppins"/>
                <a:cs typeface="Poppins"/>
                <a:sym typeface="Poppins"/>
              </a:rPr>
              <a:t>Databeschikbaarheid/beschikbaar hebben van gegevens (digitaal beschikbaar maken en delen van de behandelwensen en -grenzen).</a:t>
            </a:r>
          </a:p>
          <a:p>
            <a:pPr algn="l">
              <a:lnSpc>
                <a:spcPts val="2700"/>
              </a:lnSpc>
            </a:pPr>
            <a:endParaRPr lang="en-US" sz="1500">
              <a:solidFill>
                <a:srgbClr val="173395"/>
              </a:solidFill>
              <a:latin typeface="Poppins"/>
              <a:ea typeface="Poppins"/>
              <a:cs typeface="Poppins"/>
              <a:sym typeface="Poppins"/>
            </a:endParaRPr>
          </a:p>
          <a:p>
            <a:pPr algn="l">
              <a:lnSpc>
                <a:spcPts val="2700"/>
              </a:lnSpc>
            </a:pPr>
            <a:r>
              <a:rPr lang="en-US" sz="1500">
                <a:solidFill>
                  <a:srgbClr val="173395"/>
                </a:solidFill>
                <a:latin typeface="Poppins"/>
                <a:ea typeface="Poppins"/>
                <a:cs typeface="Poppins"/>
                <a:sym typeface="Poppins"/>
              </a:rPr>
              <a:t>Eenheid van taal is daarbij van groot belang. PZP-gegevens worden conform de </a:t>
            </a:r>
            <a:r>
              <a:rPr lang="en-US" sz="1500" b="1">
                <a:solidFill>
                  <a:srgbClr val="173395"/>
                </a:solidFill>
                <a:latin typeface="Poppins Semi-Bold"/>
                <a:ea typeface="Poppins Semi-Bold"/>
                <a:cs typeface="Poppins Semi-Bold"/>
                <a:sym typeface="Poppins Semi-Bold"/>
              </a:rPr>
              <a:t>informatiestandaard PZP</a:t>
            </a:r>
            <a:r>
              <a:rPr lang="en-US" sz="1500">
                <a:solidFill>
                  <a:srgbClr val="173395"/>
                </a:solidFill>
                <a:latin typeface="Poppins"/>
                <a:ea typeface="Poppins"/>
                <a:cs typeface="Poppins"/>
                <a:sym typeface="Poppins"/>
              </a:rPr>
              <a:t> geraadpleegd, vastgelegd en beschikbaar gesteld. De informatiestandaard PZP is gebaseerd op de </a:t>
            </a:r>
            <a:r>
              <a:rPr lang="en-US" sz="1500" b="1">
                <a:solidFill>
                  <a:srgbClr val="173395"/>
                </a:solidFill>
                <a:latin typeface="Poppins Semi-Bold"/>
                <a:ea typeface="Poppins Semi-Bold"/>
                <a:cs typeface="Poppins Semi-Bold"/>
                <a:sym typeface="Poppins Semi-Bold"/>
              </a:rPr>
              <a:t>richtlijn PZP</a:t>
            </a:r>
            <a:r>
              <a:rPr lang="en-US" sz="1500">
                <a:solidFill>
                  <a:srgbClr val="173395"/>
                </a:solidFill>
                <a:latin typeface="Poppins"/>
                <a:ea typeface="Poppins"/>
                <a:cs typeface="Poppins"/>
                <a:sym typeface="Poppins"/>
              </a:rPr>
              <a:t> met daarin als bijlage het </a:t>
            </a:r>
            <a:r>
              <a:rPr lang="en-US" sz="1500" b="1">
                <a:solidFill>
                  <a:srgbClr val="173395"/>
                </a:solidFill>
                <a:latin typeface="Poppins Semi-Bold"/>
                <a:ea typeface="Poppins Semi-Bold"/>
                <a:cs typeface="Poppins Semi-Bold"/>
                <a:sym typeface="Poppins Semi-Bold"/>
              </a:rPr>
              <a:t>formulier 'Uniform vastleggen PZP’</a:t>
            </a:r>
            <a:r>
              <a:rPr lang="en-US" sz="1500">
                <a:solidFill>
                  <a:srgbClr val="173395"/>
                </a:solidFill>
                <a:latin typeface="Poppins"/>
                <a:ea typeface="Poppins"/>
                <a:cs typeface="Poppins"/>
                <a:sym typeface="Poppins"/>
              </a:rPr>
              <a:t>. (NB. De informatiestandaard is de technische vertaling van het uniform format).</a:t>
            </a:r>
          </a:p>
          <a:p>
            <a:pPr algn="l">
              <a:lnSpc>
                <a:spcPts val="2700"/>
              </a:lnSpc>
            </a:pPr>
            <a:r>
              <a:rPr lang="en-US" sz="1500">
                <a:solidFill>
                  <a:srgbClr val="173395"/>
                </a:solidFill>
                <a:latin typeface="Poppins"/>
                <a:ea typeface="Poppins"/>
                <a:cs typeface="Poppins"/>
                <a:sym typeface="Poppins"/>
              </a:rPr>
              <a:t>Het organiseren van digitaal raadplegen, vastleggen en transmuraal beschikbaar stellen van PZP-gegevens is een complex proces. Een routekaart voor de te nemen stappen vind je </a:t>
            </a:r>
            <a:r>
              <a:rPr lang="en-US" sz="1500" u="sng">
                <a:solidFill>
                  <a:srgbClr val="B969DD"/>
                </a:solidFill>
                <a:latin typeface="Poppins"/>
                <a:ea typeface="Poppins"/>
                <a:cs typeface="Poppins"/>
                <a:sym typeface="Poppins"/>
                <a:hlinkClick r:id="rId8" tooltip="https://iknl.nl/getmedia/8e09fb88-d8e0-4999-b1fb-41626ddeb78c/ROUTEKAART_Proactief-gegevens-delen.pdf"/>
              </a:rPr>
              <a:t>hier</a:t>
            </a:r>
            <a:r>
              <a:rPr lang="en-US" sz="1500">
                <a:solidFill>
                  <a:srgbClr val="173395"/>
                </a:solidFill>
                <a:latin typeface="Poppins"/>
                <a:ea typeface="Poppins"/>
                <a:cs typeface="Poppins"/>
                <a:sym typeface="Poppins"/>
              </a:rPr>
              <a:t>. </a:t>
            </a:r>
          </a:p>
        </p:txBody>
      </p:sp>
      <p:sp>
        <p:nvSpPr>
          <p:cNvPr id="14" name="TextBox 14"/>
          <p:cNvSpPr txBox="1"/>
          <p:nvPr/>
        </p:nvSpPr>
        <p:spPr>
          <a:xfrm>
            <a:off x="3606978" y="657035"/>
            <a:ext cx="14049753" cy="1238250"/>
          </a:xfrm>
          <a:prstGeom prst="rect">
            <a:avLst/>
          </a:prstGeom>
        </p:spPr>
        <p:txBody>
          <a:bodyPr lIns="0" tIns="0" rIns="0" bIns="0" rtlCol="0" anchor="t">
            <a:spAutoFit/>
          </a:bodyPr>
          <a:lstStyle/>
          <a:p>
            <a:pPr algn="l">
              <a:lnSpc>
                <a:spcPts val="4799"/>
              </a:lnSpc>
            </a:pPr>
            <a:r>
              <a:rPr lang="en-US" sz="3999">
                <a:solidFill>
                  <a:srgbClr val="173395"/>
                </a:solidFill>
                <a:latin typeface="Poppins"/>
                <a:ea typeface="Poppins"/>
                <a:cs typeface="Poppins"/>
                <a:sym typeface="Poppins"/>
              </a:rPr>
              <a:t>Randvoorwaarden | Gegevens raadplegen en (uniform) vastleggen</a:t>
            </a:r>
          </a:p>
        </p:txBody>
      </p:sp>
      <p:grpSp>
        <p:nvGrpSpPr>
          <p:cNvPr id="15" name="Group 15"/>
          <p:cNvGrpSpPr/>
          <p:nvPr/>
        </p:nvGrpSpPr>
        <p:grpSpPr>
          <a:xfrm>
            <a:off x="283719" y="9052594"/>
            <a:ext cx="1810498" cy="944552"/>
            <a:chOff x="0" y="0"/>
            <a:chExt cx="3023997" cy="1577645"/>
          </a:xfrm>
        </p:grpSpPr>
        <p:sp>
          <p:nvSpPr>
            <p:cNvPr id="16" name="Freeform 16"/>
            <p:cNvSpPr/>
            <p:nvPr/>
          </p:nvSpPr>
          <p:spPr>
            <a:xfrm>
              <a:off x="0" y="0"/>
              <a:ext cx="3023997" cy="1577594"/>
            </a:xfrm>
            <a:custGeom>
              <a:avLst/>
              <a:gdLst/>
              <a:ahLst/>
              <a:cxnLst/>
              <a:rect l="l" t="t" r="r" b="b"/>
              <a:pathLst>
                <a:path w="3023997" h="1577594">
                  <a:moveTo>
                    <a:pt x="0" y="0"/>
                  </a:moveTo>
                  <a:lnTo>
                    <a:pt x="3023997" y="0"/>
                  </a:lnTo>
                  <a:lnTo>
                    <a:pt x="3023997" y="1577594"/>
                  </a:lnTo>
                  <a:lnTo>
                    <a:pt x="0" y="1577594"/>
                  </a:lnTo>
                  <a:lnTo>
                    <a:pt x="0" y="0"/>
                  </a:lnTo>
                  <a:close/>
                </a:path>
              </a:pathLst>
            </a:custGeom>
            <a:blipFill>
              <a:blip r:embed="rId9"/>
              <a:stretch>
                <a:fillRect l="-9413" t="-2344" r="-8277" b="-15528"/>
              </a:stretch>
            </a:blipFill>
          </p:spPr>
          <p:txBody>
            <a:bodyPr/>
            <a:lstStyle/>
            <a:p>
              <a:endParaRPr lang="nl-NL"/>
            </a:p>
          </p:txBody>
        </p:sp>
      </p:grpSp>
      <p:sp>
        <p:nvSpPr>
          <p:cNvPr id="17" name="TextBox 17"/>
          <p:cNvSpPr txBox="1"/>
          <p:nvPr/>
        </p:nvSpPr>
        <p:spPr>
          <a:xfrm>
            <a:off x="16062003" y="9749495"/>
            <a:ext cx="1715779" cy="247650"/>
          </a:xfrm>
          <a:prstGeom prst="rect">
            <a:avLst/>
          </a:prstGeom>
        </p:spPr>
        <p:txBody>
          <a:bodyPr lIns="0" tIns="0" rIns="0" bIns="0" rtlCol="0" anchor="t">
            <a:spAutoFit/>
          </a:bodyPr>
          <a:lstStyle/>
          <a:p>
            <a:pPr algn="r">
              <a:lnSpc>
                <a:spcPts val="1800"/>
              </a:lnSpc>
            </a:pPr>
            <a:r>
              <a:rPr lang="en-US" sz="1500" b="1">
                <a:solidFill>
                  <a:srgbClr val="173395"/>
                </a:solidFill>
                <a:latin typeface="Poppins Semi-Bold"/>
                <a:ea typeface="Poppins Semi-Bold"/>
                <a:cs typeface="Poppins Semi-Bold"/>
                <a:sym typeface="Poppins Semi-Bold"/>
              </a:rPr>
              <a:t>13</a:t>
            </a:r>
          </a:p>
        </p:txBody>
      </p:sp>
      <p:sp>
        <p:nvSpPr>
          <p:cNvPr id="18" name="TextBox 18"/>
          <p:cNvSpPr txBox="1"/>
          <p:nvPr/>
        </p:nvSpPr>
        <p:spPr>
          <a:xfrm>
            <a:off x="283719" y="596265"/>
            <a:ext cx="2002281" cy="750570"/>
          </a:xfrm>
          <a:prstGeom prst="rect">
            <a:avLst/>
          </a:prstGeom>
        </p:spPr>
        <p:txBody>
          <a:bodyPr wrap="square" lIns="0" tIns="0" rIns="0" bIns="0" rtlCol="0" anchor="t">
            <a:spAutoFit/>
          </a:bodyPr>
          <a:lstStyle/>
          <a:p>
            <a:pPr algn="ctr">
              <a:lnSpc>
                <a:spcPts val="5880"/>
              </a:lnSpc>
            </a:pPr>
            <a:r>
              <a:rPr lang="en-US" sz="4200" dirty="0" err="1">
                <a:solidFill>
                  <a:srgbClr val="173597"/>
                </a:solidFill>
                <a:latin typeface="Poppins"/>
                <a:ea typeface="Poppins"/>
                <a:cs typeface="Poppins"/>
                <a:sym typeface="Poppins"/>
              </a:rPr>
              <a:t>Inhoud</a:t>
            </a:r>
            <a:endParaRPr lang="en-US" sz="4200" dirty="0">
              <a:solidFill>
                <a:srgbClr val="173597"/>
              </a:solidFill>
              <a:latin typeface="Poppins"/>
              <a:ea typeface="Poppins"/>
              <a:cs typeface="Poppins"/>
              <a:sym typeface="Poppins"/>
            </a:endParaRPr>
          </a:p>
        </p:txBody>
      </p:sp>
      <p:sp>
        <p:nvSpPr>
          <p:cNvPr id="19" name="TextBox 19"/>
          <p:cNvSpPr txBox="1"/>
          <p:nvPr/>
        </p:nvSpPr>
        <p:spPr>
          <a:xfrm>
            <a:off x="213540" y="1452902"/>
            <a:ext cx="2769323" cy="7096125"/>
          </a:xfrm>
          <a:prstGeom prst="rect">
            <a:avLst/>
          </a:prstGeom>
        </p:spPr>
        <p:txBody>
          <a:bodyPr lIns="0" tIns="0" rIns="0" bIns="0" rtlCol="0" anchor="t">
            <a:spAutoFit/>
          </a:bodyPr>
          <a:lstStyle/>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0" action="ppaction://hlinksldjump"/>
              </a:rPr>
              <a:t>Leeswijzer</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1" action="ppaction://hlinksldjump"/>
              </a:rPr>
              <a:t>Kernboodschap</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2" action="ppaction://hlinksldjump"/>
              </a:rPr>
              <a:t>Aanleiding en probleemanalyse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3" action="ppaction://hlinksldjump"/>
              </a:rPr>
              <a:t>Visie en doelstelling(en)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4" action="ppaction://hlinksldjump"/>
              </a:rPr>
              <a:t>Doelgroep en afbakening</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5" action="ppaction://hlinksldjump"/>
              </a:rPr>
              <a:t>Projectorganisatie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6" action="ppaction://hlinksldjump"/>
              </a:rPr>
              <a:t>Planning en fasering</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7" action="ppaction://hlinksldjump"/>
              </a:rPr>
              <a:t>Afhankelijkheden en risicoanalyse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8" action="ppaction://hlinksldjump"/>
              </a:rPr>
              <a:t>Monitoring en evaluatie</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9" action="ppaction://hlinksldjump"/>
              </a:rPr>
              <a:t>Communicatie</a:t>
            </a:r>
          </a:p>
          <a:p>
            <a:pPr marL="323850" lvl="1" indent="-161925" algn="l">
              <a:lnSpc>
                <a:spcPts val="3750"/>
              </a:lnSpc>
              <a:buAutoNum type="arabicPeriod"/>
            </a:pPr>
            <a:r>
              <a:rPr lang="en-US" sz="1500" b="1">
                <a:solidFill>
                  <a:srgbClr val="173395"/>
                </a:solidFill>
                <a:latin typeface="Poppins Bold"/>
                <a:ea typeface="Poppins Bold"/>
                <a:cs typeface="Poppins Bold"/>
                <a:sym typeface="Poppins Bold"/>
              </a:rPr>
              <a:t>Randvoorwaarden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0" action="ppaction://hlinksldjump"/>
              </a:rPr>
              <a:t>Succesfactoren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1" action="ppaction://hlinksldjump"/>
              </a:rPr>
              <a:t>Bijlagen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295"/>
            <a:ext cx="3056044" cy="10285705"/>
            <a:chOff x="0" y="0"/>
            <a:chExt cx="4074725" cy="13714273"/>
          </a:xfrm>
        </p:grpSpPr>
        <p:sp>
          <p:nvSpPr>
            <p:cNvPr id="3" name="Freeform 3"/>
            <p:cNvSpPr/>
            <p:nvPr/>
          </p:nvSpPr>
          <p:spPr>
            <a:xfrm>
              <a:off x="0" y="0"/>
              <a:ext cx="4074725" cy="13714247"/>
            </a:xfrm>
            <a:custGeom>
              <a:avLst/>
              <a:gdLst/>
              <a:ahLst/>
              <a:cxnLst/>
              <a:rect l="l" t="t" r="r" b="b"/>
              <a:pathLst>
                <a:path w="4074725" h="13714247">
                  <a:moveTo>
                    <a:pt x="0" y="0"/>
                  </a:moveTo>
                  <a:lnTo>
                    <a:pt x="4074725" y="0"/>
                  </a:lnTo>
                  <a:lnTo>
                    <a:pt x="4074725" y="13714247"/>
                  </a:lnTo>
                  <a:lnTo>
                    <a:pt x="0" y="13714247"/>
                  </a:lnTo>
                  <a:close/>
                </a:path>
              </a:pathLst>
            </a:custGeom>
            <a:solidFill>
              <a:srgbClr val="EAF1FF"/>
            </a:solidFill>
          </p:spPr>
          <p:txBody>
            <a:bodyPr/>
            <a:lstStyle/>
            <a:p>
              <a:endParaRPr lang="nl-NL"/>
            </a:p>
          </p:txBody>
        </p:sp>
        <p:sp>
          <p:nvSpPr>
            <p:cNvPr id="4" name="TextBox 4"/>
            <p:cNvSpPr txBox="1"/>
            <p:nvPr/>
          </p:nvSpPr>
          <p:spPr>
            <a:xfrm>
              <a:off x="0" y="-190500"/>
              <a:ext cx="4074725" cy="13904773"/>
            </a:xfrm>
            <a:prstGeom prst="rect">
              <a:avLst/>
            </a:prstGeom>
          </p:spPr>
          <p:txBody>
            <a:bodyPr lIns="50800" tIns="50800" rIns="50800" bIns="50800" rtlCol="0" anchor="t"/>
            <a:lstStyle/>
            <a:p>
              <a:pPr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p:txBody>
        </p:sp>
      </p:grpSp>
      <p:grpSp>
        <p:nvGrpSpPr>
          <p:cNvPr id="5" name="Group 5"/>
          <p:cNvGrpSpPr/>
          <p:nvPr/>
        </p:nvGrpSpPr>
        <p:grpSpPr>
          <a:xfrm rot="5400000">
            <a:off x="6183808" y="6047199"/>
            <a:ext cx="1407538" cy="6561199"/>
            <a:chOff x="0" y="0"/>
            <a:chExt cx="1876717" cy="8748266"/>
          </a:xfrm>
        </p:grpSpPr>
        <p:sp>
          <p:nvSpPr>
            <p:cNvPr id="6" name="Freeform 6"/>
            <p:cNvSpPr/>
            <p:nvPr/>
          </p:nvSpPr>
          <p:spPr>
            <a:xfrm>
              <a:off x="0" y="0"/>
              <a:ext cx="1876717" cy="8748249"/>
            </a:xfrm>
            <a:custGeom>
              <a:avLst/>
              <a:gdLst/>
              <a:ahLst/>
              <a:cxnLst/>
              <a:rect l="l" t="t" r="r" b="b"/>
              <a:pathLst>
                <a:path w="1876717" h="8748249">
                  <a:moveTo>
                    <a:pt x="361874" y="0"/>
                  </a:moveTo>
                  <a:lnTo>
                    <a:pt x="1514843" y="0"/>
                  </a:lnTo>
                  <a:cubicBezTo>
                    <a:pt x="1610818" y="0"/>
                    <a:pt x="1702862" y="38126"/>
                    <a:pt x="1770727" y="105990"/>
                  </a:cubicBezTo>
                  <a:cubicBezTo>
                    <a:pt x="1838591" y="173855"/>
                    <a:pt x="1876717" y="265899"/>
                    <a:pt x="1876717" y="361874"/>
                  </a:cubicBezTo>
                  <a:lnTo>
                    <a:pt x="1876717" y="8386376"/>
                  </a:lnTo>
                  <a:cubicBezTo>
                    <a:pt x="1876717" y="8482350"/>
                    <a:pt x="1838591" y="8574394"/>
                    <a:pt x="1770727" y="8642259"/>
                  </a:cubicBezTo>
                  <a:cubicBezTo>
                    <a:pt x="1702862" y="8710123"/>
                    <a:pt x="1610818" y="8748249"/>
                    <a:pt x="1514843" y="8748249"/>
                  </a:cubicBezTo>
                  <a:lnTo>
                    <a:pt x="361874" y="8748249"/>
                  </a:lnTo>
                  <a:cubicBezTo>
                    <a:pt x="265899" y="8748249"/>
                    <a:pt x="173855" y="8710123"/>
                    <a:pt x="105990" y="8642259"/>
                  </a:cubicBezTo>
                  <a:cubicBezTo>
                    <a:pt x="38126" y="8574394"/>
                    <a:pt x="0" y="8482350"/>
                    <a:pt x="0" y="8386376"/>
                  </a:cubicBezTo>
                  <a:lnTo>
                    <a:pt x="0" y="361874"/>
                  </a:lnTo>
                  <a:cubicBezTo>
                    <a:pt x="0" y="265899"/>
                    <a:pt x="38126" y="173855"/>
                    <a:pt x="105990" y="105990"/>
                  </a:cubicBezTo>
                  <a:cubicBezTo>
                    <a:pt x="173855" y="38126"/>
                    <a:pt x="265899" y="0"/>
                    <a:pt x="361874" y="0"/>
                  </a:cubicBezTo>
                  <a:close/>
                </a:path>
              </a:pathLst>
            </a:custGeom>
            <a:solidFill>
              <a:srgbClr val="F1ECE3"/>
            </a:solidFill>
          </p:spPr>
          <p:txBody>
            <a:bodyPr/>
            <a:lstStyle/>
            <a:p>
              <a:endParaRPr lang="nl-NL"/>
            </a:p>
          </p:txBody>
        </p:sp>
        <p:sp>
          <p:nvSpPr>
            <p:cNvPr id="7" name="TextBox 7"/>
            <p:cNvSpPr txBox="1"/>
            <p:nvPr/>
          </p:nvSpPr>
          <p:spPr>
            <a:xfrm>
              <a:off x="0" y="-161925"/>
              <a:ext cx="1876717" cy="8910191"/>
            </a:xfrm>
            <a:prstGeom prst="rect">
              <a:avLst/>
            </a:prstGeom>
          </p:spPr>
          <p:txBody>
            <a:bodyPr lIns="50800" tIns="50800" rIns="50800" bIns="50800" rtlCol="0" anchor="t"/>
            <a:lstStyle/>
            <a:p>
              <a:pPr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p:txBody>
        </p:sp>
      </p:grpSp>
      <p:grpSp>
        <p:nvGrpSpPr>
          <p:cNvPr id="8" name="Group 8"/>
          <p:cNvGrpSpPr/>
          <p:nvPr/>
        </p:nvGrpSpPr>
        <p:grpSpPr>
          <a:xfrm rot="5400000">
            <a:off x="13346565" y="6024191"/>
            <a:ext cx="1407538" cy="6607216"/>
            <a:chOff x="0" y="0"/>
            <a:chExt cx="1876717" cy="8809622"/>
          </a:xfrm>
        </p:grpSpPr>
        <p:sp>
          <p:nvSpPr>
            <p:cNvPr id="9" name="Freeform 9"/>
            <p:cNvSpPr/>
            <p:nvPr/>
          </p:nvSpPr>
          <p:spPr>
            <a:xfrm>
              <a:off x="0" y="0"/>
              <a:ext cx="1876717" cy="8809605"/>
            </a:xfrm>
            <a:custGeom>
              <a:avLst/>
              <a:gdLst/>
              <a:ahLst/>
              <a:cxnLst/>
              <a:rect l="l" t="t" r="r" b="b"/>
              <a:pathLst>
                <a:path w="1876717" h="8809605">
                  <a:moveTo>
                    <a:pt x="361874" y="0"/>
                  </a:moveTo>
                  <a:lnTo>
                    <a:pt x="1514843" y="0"/>
                  </a:lnTo>
                  <a:cubicBezTo>
                    <a:pt x="1610818" y="0"/>
                    <a:pt x="1702862" y="38126"/>
                    <a:pt x="1770727" y="105990"/>
                  </a:cubicBezTo>
                  <a:cubicBezTo>
                    <a:pt x="1838591" y="173855"/>
                    <a:pt x="1876717" y="265899"/>
                    <a:pt x="1876717" y="361874"/>
                  </a:cubicBezTo>
                  <a:lnTo>
                    <a:pt x="1876717" y="8447732"/>
                  </a:lnTo>
                  <a:cubicBezTo>
                    <a:pt x="1876717" y="8543706"/>
                    <a:pt x="1838591" y="8635750"/>
                    <a:pt x="1770727" y="8703614"/>
                  </a:cubicBezTo>
                  <a:cubicBezTo>
                    <a:pt x="1702862" y="8771479"/>
                    <a:pt x="1610818" y="8809605"/>
                    <a:pt x="1514843" y="8809605"/>
                  </a:cubicBezTo>
                  <a:lnTo>
                    <a:pt x="361874" y="8809605"/>
                  </a:lnTo>
                  <a:cubicBezTo>
                    <a:pt x="265899" y="8809605"/>
                    <a:pt x="173855" y="8771479"/>
                    <a:pt x="105990" y="8703614"/>
                  </a:cubicBezTo>
                  <a:cubicBezTo>
                    <a:pt x="38126" y="8635750"/>
                    <a:pt x="0" y="8543706"/>
                    <a:pt x="0" y="8447732"/>
                  </a:cubicBezTo>
                  <a:lnTo>
                    <a:pt x="0" y="361874"/>
                  </a:lnTo>
                  <a:cubicBezTo>
                    <a:pt x="0" y="265899"/>
                    <a:pt x="38126" y="173855"/>
                    <a:pt x="105990" y="105990"/>
                  </a:cubicBezTo>
                  <a:cubicBezTo>
                    <a:pt x="173855" y="38126"/>
                    <a:pt x="265899" y="0"/>
                    <a:pt x="361874" y="0"/>
                  </a:cubicBezTo>
                  <a:close/>
                </a:path>
              </a:pathLst>
            </a:custGeom>
            <a:solidFill>
              <a:srgbClr val="F1ECE3"/>
            </a:solidFill>
          </p:spPr>
          <p:txBody>
            <a:bodyPr/>
            <a:lstStyle/>
            <a:p>
              <a:endParaRPr lang="nl-NL"/>
            </a:p>
          </p:txBody>
        </p:sp>
        <p:sp>
          <p:nvSpPr>
            <p:cNvPr id="10" name="TextBox 10"/>
            <p:cNvSpPr txBox="1"/>
            <p:nvPr/>
          </p:nvSpPr>
          <p:spPr>
            <a:xfrm>
              <a:off x="0" y="-161925"/>
              <a:ext cx="1876717" cy="8971547"/>
            </a:xfrm>
            <a:prstGeom prst="rect">
              <a:avLst/>
            </a:prstGeom>
          </p:spPr>
          <p:txBody>
            <a:bodyPr lIns="50800" tIns="50800" rIns="50800" bIns="50800" rtlCol="0" anchor="t"/>
            <a:lstStyle/>
            <a:p>
              <a:pPr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p:txBody>
        </p:sp>
      </p:grpSp>
      <p:sp>
        <p:nvSpPr>
          <p:cNvPr id="11" name="TextBox 11"/>
          <p:cNvSpPr txBox="1"/>
          <p:nvPr/>
        </p:nvSpPr>
        <p:spPr>
          <a:xfrm>
            <a:off x="10928012" y="8730833"/>
            <a:ext cx="3140810" cy="962025"/>
          </a:xfrm>
          <a:prstGeom prst="rect">
            <a:avLst/>
          </a:prstGeom>
        </p:spPr>
        <p:txBody>
          <a:bodyPr lIns="0" tIns="0" rIns="0" bIns="0" rtlCol="0" anchor="t">
            <a:spAutoFit/>
          </a:bodyPr>
          <a:lstStyle/>
          <a:p>
            <a:pPr algn="l">
              <a:lnSpc>
                <a:spcPts val="1559"/>
              </a:lnSpc>
            </a:pPr>
            <a:r>
              <a:rPr lang="en-US" sz="1299" b="1">
                <a:solidFill>
                  <a:srgbClr val="173395"/>
                </a:solidFill>
                <a:latin typeface="Poppins Bold"/>
                <a:ea typeface="Poppins Bold"/>
                <a:cs typeface="Poppins Bold"/>
                <a:sym typeface="Poppins Bold"/>
              </a:rPr>
              <a:t>Goede voorbeelden </a:t>
            </a:r>
          </a:p>
          <a:p>
            <a:pPr algn="l">
              <a:lnSpc>
                <a:spcPts val="1559"/>
              </a:lnSpc>
            </a:pPr>
            <a:r>
              <a:rPr lang="en-US" sz="1299">
                <a:solidFill>
                  <a:srgbClr val="173395"/>
                </a:solidFill>
                <a:latin typeface="Poppins"/>
                <a:ea typeface="Poppins"/>
                <a:cs typeface="Poppins"/>
                <a:sym typeface="Poppins"/>
              </a:rPr>
              <a:t>E-learnings Radboud UMC: </a:t>
            </a:r>
            <a:r>
              <a:rPr lang="en-US" sz="1299" u="sng">
                <a:solidFill>
                  <a:srgbClr val="B969DD"/>
                </a:solidFill>
                <a:latin typeface="Poppins"/>
                <a:ea typeface="Poppins"/>
                <a:cs typeface="Poppins"/>
                <a:sym typeface="Poppins"/>
                <a:hlinkClick r:id="rId3" tooltip="https://ru.h5p.com/content/1292330782647983117"/>
              </a:rPr>
              <a:t>basis e-learning</a:t>
            </a:r>
            <a:r>
              <a:rPr lang="en-US" sz="1299">
                <a:solidFill>
                  <a:srgbClr val="173395"/>
                </a:solidFill>
                <a:latin typeface="Poppins"/>
                <a:ea typeface="Poppins"/>
                <a:cs typeface="Poppins"/>
                <a:sym typeface="Poppins"/>
              </a:rPr>
              <a:t> en de </a:t>
            </a:r>
            <a:r>
              <a:rPr lang="en-US" sz="1299" u="sng">
                <a:solidFill>
                  <a:srgbClr val="B969DD"/>
                </a:solidFill>
                <a:latin typeface="Poppins"/>
                <a:ea typeface="Poppins"/>
                <a:cs typeface="Poppins"/>
                <a:sym typeface="Poppins"/>
                <a:hlinkClick r:id="rId4" tooltip="https://ru.h5p.com/content/1292332638975766277"/>
              </a:rPr>
              <a:t>gevorderde e-learning</a:t>
            </a:r>
            <a:r>
              <a:rPr lang="en-US" sz="1299">
                <a:solidFill>
                  <a:srgbClr val="173395"/>
                </a:solidFill>
                <a:latin typeface="Poppins"/>
                <a:ea typeface="Poppins"/>
                <a:cs typeface="Poppins"/>
                <a:sym typeface="Poppins"/>
              </a:rPr>
              <a:t> (beide modules zijn getoetst op basis van het hierboven genoemde kader) </a:t>
            </a:r>
          </a:p>
        </p:txBody>
      </p:sp>
      <p:sp>
        <p:nvSpPr>
          <p:cNvPr id="12" name="TextBox 12"/>
          <p:cNvSpPr txBox="1"/>
          <p:nvPr/>
        </p:nvSpPr>
        <p:spPr>
          <a:xfrm>
            <a:off x="3801149" y="8737249"/>
            <a:ext cx="6367028" cy="1152525"/>
          </a:xfrm>
          <a:prstGeom prst="rect">
            <a:avLst/>
          </a:prstGeom>
        </p:spPr>
        <p:txBody>
          <a:bodyPr lIns="0" tIns="0" rIns="0" bIns="0" rtlCol="0" anchor="t">
            <a:spAutoFit/>
          </a:bodyPr>
          <a:lstStyle/>
          <a:p>
            <a:pPr algn="l">
              <a:lnSpc>
                <a:spcPts val="1559"/>
              </a:lnSpc>
            </a:pPr>
            <a:r>
              <a:rPr lang="en-US" sz="1299" b="1">
                <a:solidFill>
                  <a:srgbClr val="173395"/>
                </a:solidFill>
                <a:latin typeface="Poppins Bold"/>
                <a:ea typeface="Poppins Bold"/>
                <a:cs typeface="Poppins Bold"/>
                <a:sym typeface="Poppins Bold"/>
              </a:rPr>
              <a:t>Hulpmiddelen </a:t>
            </a:r>
          </a:p>
          <a:p>
            <a:pPr algn="l">
              <a:lnSpc>
                <a:spcPts val="1559"/>
              </a:lnSpc>
            </a:pPr>
            <a:r>
              <a:rPr lang="en-US" sz="1299" u="sng">
                <a:solidFill>
                  <a:srgbClr val="B969DD"/>
                </a:solidFill>
                <a:latin typeface="Poppins"/>
                <a:ea typeface="Poppins"/>
                <a:cs typeface="Poppins"/>
                <a:sym typeface="Poppins"/>
                <a:hlinkClick r:id="rId5" tooltip="https://palliaweb.nl/onderwijsmaterialen"/>
              </a:rPr>
              <a:t>Palliaweb - onderwijsmaterialen</a:t>
            </a:r>
          </a:p>
          <a:p>
            <a:pPr algn="l">
              <a:lnSpc>
                <a:spcPts val="1559"/>
              </a:lnSpc>
            </a:pPr>
            <a:r>
              <a:rPr lang="en-US" sz="1299" u="sng">
                <a:solidFill>
                  <a:srgbClr val="B969DD"/>
                </a:solidFill>
                <a:latin typeface="Poppins"/>
                <a:ea typeface="Poppins"/>
                <a:cs typeface="Poppins"/>
                <a:sym typeface="Poppins"/>
                <a:hlinkClick r:id="rId6" tooltip="https://palliaweb.nl/onderwijsmaterialen/proactieve-zorgplanning"/>
              </a:rPr>
              <a:t>Palliaweb – docentenhandreiking</a:t>
            </a:r>
          </a:p>
          <a:p>
            <a:pPr algn="l">
              <a:lnSpc>
                <a:spcPts val="1559"/>
              </a:lnSpc>
            </a:pPr>
            <a:r>
              <a:rPr lang="en-US" sz="1299" u="sng">
                <a:solidFill>
                  <a:srgbClr val="B969DD"/>
                </a:solidFill>
                <a:latin typeface="Poppins"/>
                <a:ea typeface="Poppins"/>
                <a:cs typeface="Poppins"/>
                <a:sym typeface="Poppins"/>
                <a:hlinkClick r:id="rId7" tooltip="https://palliaweb.nl/zoeken?searchText=scholing+proactieve+zorgplanning&amp;classname=PZNL.Aid,Subsites.GuidelinePage,PZNL.ThemaOverzicht,PZNL.MeasurementTool"/>
              </a:rPr>
              <a:t>Palliaweb - landelijk kader</a:t>
            </a:r>
          </a:p>
          <a:p>
            <a:pPr algn="l">
              <a:lnSpc>
                <a:spcPts val="1559"/>
              </a:lnSpc>
            </a:pPr>
            <a:r>
              <a:rPr lang="en-US" sz="1299">
                <a:solidFill>
                  <a:srgbClr val="173395"/>
                </a:solidFill>
                <a:latin typeface="Poppins"/>
                <a:ea typeface="Poppins"/>
                <a:cs typeface="Poppins"/>
                <a:sym typeface="Poppins"/>
              </a:rPr>
              <a:t>Proactieve zorg voor mensen met een </a:t>
            </a:r>
            <a:r>
              <a:rPr lang="en-US" sz="1299" b="1">
                <a:solidFill>
                  <a:srgbClr val="173395"/>
                </a:solidFill>
                <a:latin typeface="Poppins Semi-Bold"/>
                <a:ea typeface="Poppins Semi-Bold"/>
                <a:cs typeface="Poppins Semi-Bold"/>
                <a:sym typeface="Poppins Semi-Bold"/>
              </a:rPr>
              <a:t>eerste generatie migratie-achtergrond</a:t>
            </a:r>
            <a:r>
              <a:rPr lang="en-US" sz="1299">
                <a:solidFill>
                  <a:srgbClr val="173395"/>
                </a:solidFill>
                <a:latin typeface="Poppins"/>
                <a:ea typeface="Poppins"/>
                <a:cs typeface="Poppins"/>
                <a:sym typeface="Poppins"/>
              </a:rPr>
              <a:t>. Klik </a:t>
            </a:r>
            <a:r>
              <a:rPr lang="en-US" sz="1299" u="sng">
                <a:solidFill>
                  <a:srgbClr val="B969DD"/>
                </a:solidFill>
                <a:latin typeface="Poppins"/>
                <a:ea typeface="Poppins"/>
                <a:cs typeface="Poppins"/>
                <a:sym typeface="Poppins"/>
                <a:hlinkClick r:id="rId8" tooltip="https://www.pharos.nl/kennisbank/gezondheidszorg-voor-iedereen/"/>
              </a:rPr>
              <a:t>hier</a:t>
            </a:r>
            <a:r>
              <a:rPr lang="en-US" sz="1299">
                <a:solidFill>
                  <a:srgbClr val="173395"/>
                </a:solidFill>
                <a:latin typeface="Poppins"/>
                <a:ea typeface="Poppins"/>
                <a:cs typeface="Poppins"/>
                <a:sym typeface="Poppins"/>
              </a:rPr>
              <a:t> voor meer informatie over cultuursensitieve zorg</a:t>
            </a:r>
            <a:r>
              <a:rPr lang="en-US" sz="1299" u="sng">
                <a:solidFill>
                  <a:srgbClr val="B969DD"/>
                </a:solidFill>
                <a:latin typeface="Poppins"/>
                <a:ea typeface="Poppins"/>
                <a:cs typeface="Poppins"/>
                <a:sym typeface="Poppins"/>
                <a:hlinkClick r:id="rId8" tooltip="https://www.pharos.nl/kennisbank/gezondheidszorg-voor-iedereen/"/>
              </a:rPr>
              <a:t>.</a:t>
            </a:r>
          </a:p>
        </p:txBody>
      </p:sp>
      <p:sp>
        <p:nvSpPr>
          <p:cNvPr id="13" name="TextBox 13"/>
          <p:cNvSpPr txBox="1"/>
          <p:nvPr/>
        </p:nvSpPr>
        <p:spPr>
          <a:xfrm>
            <a:off x="14171587" y="8737249"/>
            <a:ext cx="3182355" cy="771525"/>
          </a:xfrm>
          <a:prstGeom prst="rect">
            <a:avLst/>
          </a:prstGeom>
        </p:spPr>
        <p:txBody>
          <a:bodyPr lIns="0" tIns="0" rIns="0" bIns="0" rtlCol="0" anchor="t">
            <a:spAutoFit/>
          </a:bodyPr>
          <a:lstStyle/>
          <a:p>
            <a:pPr algn="l">
              <a:lnSpc>
                <a:spcPts val="1559"/>
              </a:lnSpc>
            </a:pPr>
            <a:r>
              <a:rPr lang="en-US" sz="1299" b="1">
                <a:solidFill>
                  <a:srgbClr val="173395"/>
                </a:solidFill>
                <a:latin typeface="Poppins Bold"/>
                <a:ea typeface="Poppins Bold"/>
                <a:cs typeface="Poppins Bold"/>
                <a:sym typeface="Poppins Bold"/>
              </a:rPr>
              <a:t>Bronnen</a:t>
            </a:r>
          </a:p>
          <a:p>
            <a:pPr algn="l">
              <a:lnSpc>
                <a:spcPts val="1559"/>
              </a:lnSpc>
            </a:pPr>
            <a:r>
              <a:rPr lang="en-US" sz="1299" u="sng">
                <a:solidFill>
                  <a:srgbClr val="B969DD"/>
                </a:solidFill>
                <a:latin typeface="Poppins"/>
                <a:ea typeface="Poppins"/>
                <a:cs typeface="Poppins"/>
                <a:sym typeface="Poppins"/>
                <a:hlinkClick r:id="rId9" tooltip="https://open.overheid.nl/documenten/52fcdec1-71d5-4695-87bf-e4c46c73d730/file"/>
              </a:rPr>
              <a:t>AZWA</a:t>
            </a:r>
          </a:p>
          <a:p>
            <a:pPr algn="l">
              <a:lnSpc>
                <a:spcPts val="1559"/>
              </a:lnSpc>
            </a:pPr>
            <a:r>
              <a:rPr lang="en-US" sz="1299" u="sng">
                <a:solidFill>
                  <a:srgbClr val="B969DD"/>
                </a:solidFill>
                <a:latin typeface="Poppins"/>
                <a:ea typeface="Poppins"/>
                <a:cs typeface="Poppins"/>
                <a:sym typeface="Poppins"/>
                <a:hlinkClick r:id="rId10" tooltip="https://www.zorginstituutnederland.nl/site/binaries/site-content/collections/documents/2025/07/14/rapport-proactieve-zorgplanning-in-de-oncologie/proactieve-zorgplanning-in-de-oncologie-een-verkenning.pdf"/>
              </a:rPr>
              <a:t>Rapport ZiNL.</a:t>
            </a:r>
            <a:r>
              <a:rPr lang="en-US" sz="1299">
                <a:solidFill>
                  <a:srgbClr val="173395"/>
                </a:solidFill>
                <a:latin typeface="Poppins"/>
                <a:ea typeface="Poppins"/>
                <a:cs typeface="Poppins"/>
                <a:sym typeface="Poppins"/>
              </a:rPr>
              <a:t> PZP in de oncologie – een verkenning (2025)</a:t>
            </a:r>
          </a:p>
        </p:txBody>
      </p:sp>
      <p:sp>
        <p:nvSpPr>
          <p:cNvPr id="14" name="TextBox 14"/>
          <p:cNvSpPr txBox="1"/>
          <p:nvPr/>
        </p:nvSpPr>
        <p:spPr>
          <a:xfrm>
            <a:off x="3606978" y="1708172"/>
            <a:ext cx="6558723" cy="6324600"/>
          </a:xfrm>
          <a:prstGeom prst="rect">
            <a:avLst/>
          </a:prstGeom>
        </p:spPr>
        <p:txBody>
          <a:bodyPr lIns="0" tIns="0" rIns="0" bIns="0" rtlCol="0" anchor="t">
            <a:spAutoFit/>
          </a:bodyPr>
          <a:lstStyle/>
          <a:p>
            <a:pPr algn="l">
              <a:lnSpc>
                <a:spcPts val="2879"/>
              </a:lnSpc>
            </a:pPr>
            <a:r>
              <a:rPr lang="en-US" sz="1599" b="1">
                <a:solidFill>
                  <a:srgbClr val="173395"/>
                </a:solidFill>
                <a:latin typeface="Poppins Bold"/>
                <a:ea typeface="Poppins Bold"/>
                <a:cs typeface="Poppins Bold"/>
                <a:sym typeface="Poppins Bold"/>
              </a:rPr>
              <a:t>Inleiding </a:t>
            </a:r>
          </a:p>
          <a:p>
            <a:pPr algn="l">
              <a:lnSpc>
                <a:spcPts val="2520"/>
              </a:lnSpc>
            </a:pPr>
            <a:r>
              <a:rPr lang="en-US" sz="1400" b="1">
                <a:solidFill>
                  <a:srgbClr val="173395"/>
                </a:solidFill>
                <a:latin typeface="Poppins Semi-Bold"/>
                <a:ea typeface="Poppins Semi-Bold"/>
                <a:cs typeface="Poppins Semi-Bold"/>
                <a:sym typeface="Poppins Semi-Bold"/>
              </a:rPr>
              <a:t>Scholing/deskundigheidsbevordering</a:t>
            </a:r>
            <a:r>
              <a:rPr lang="en-US" sz="1400">
                <a:solidFill>
                  <a:srgbClr val="173395"/>
                </a:solidFill>
                <a:latin typeface="Poppins"/>
                <a:ea typeface="Poppins"/>
                <a:cs typeface="Poppins"/>
                <a:sym typeface="Poppins"/>
              </a:rPr>
              <a:t> op het gebied van PZP is een belangrijk onderdeel van de implementatie van PZP, het is essentieel voor het versterken van deskundigheid bij (generalistische) zorgverleners in de palliatieve zorg. </a:t>
            </a:r>
          </a:p>
          <a:p>
            <a:pPr algn="l">
              <a:lnSpc>
                <a:spcPts val="2520"/>
              </a:lnSpc>
            </a:pPr>
            <a:endParaRPr lang="en-US" sz="1400">
              <a:solidFill>
                <a:srgbClr val="173395"/>
              </a:solidFill>
              <a:latin typeface="Poppins"/>
              <a:ea typeface="Poppins"/>
              <a:cs typeface="Poppins"/>
              <a:sym typeface="Poppins"/>
            </a:endParaRPr>
          </a:p>
          <a:p>
            <a:pPr algn="l">
              <a:lnSpc>
                <a:spcPts val="2520"/>
              </a:lnSpc>
            </a:pPr>
            <a:r>
              <a:rPr lang="en-US" sz="1400">
                <a:solidFill>
                  <a:srgbClr val="173395"/>
                </a:solidFill>
                <a:latin typeface="Poppins"/>
                <a:ea typeface="Poppins"/>
                <a:cs typeface="Poppins"/>
                <a:sym typeface="Poppins"/>
              </a:rPr>
              <a:t>In het Aanvullend Zorg- en Welzijnsakkoord (AZWA) wordt het belang van bij- en nascholing op het gebied van palliatieve zorg/ PZP beschreven. Zo moeten zorg- en welzijnsinstellingen en onderwijsinstellingen een plan opstellen om ervoor te zorgen dat alle zorg- en welzijnsmedewerkers bij- en nascholing ontvangen op het gebied van palliatieve zorg (inclusief het voeren van PZP-gesprekken); ze maken daarbij gebruik wat er is ontwikkeld in het kader van de programma’s Optimaliseren Onderwijs Palliatieve Zorg (O² PZ) en Scholing Palliatieve Zorg.</a:t>
            </a:r>
          </a:p>
          <a:p>
            <a:pPr algn="l">
              <a:lnSpc>
                <a:spcPts val="2520"/>
              </a:lnSpc>
            </a:pPr>
            <a:endParaRPr lang="en-US" sz="1400">
              <a:solidFill>
                <a:srgbClr val="173395"/>
              </a:solidFill>
              <a:latin typeface="Poppins"/>
              <a:ea typeface="Poppins"/>
              <a:cs typeface="Poppins"/>
              <a:sym typeface="Poppins"/>
            </a:endParaRPr>
          </a:p>
          <a:p>
            <a:pPr algn="l">
              <a:lnSpc>
                <a:spcPts val="2520"/>
              </a:lnSpc>
            </a:pPr>
            <a:r>
              <a:rPr lang="en-US" sz="1400">
                <a:solidFill>
                  <a:srgbClr val="173395"/>
                </a:solidFill>
                <a:latin typeface="Poppins"/>
                <a:ea typeface="Poppins"/>
                <a:cs typeface="Poppins"/>
                <a:sym typeface="Poppins"/>
              </a:rPr>
              <a:t>Deskundigheidsbevordering is geen eenmalige actie, maar een </a:t>
            </a:r>
            <a:r>
              <a:rPr lang="en-US" sz="1400" b="1">
                <a:solidFill>
                  <a:srgbClr val="173395"/>
                </a:solidFill>
                <a:latin typeface="Poppins Semi-Bold"/>
                <a:ea typeface="Poppins Semi-Bold"/>
                <a:cs typeface="Poppins Semi-Bold"/>
                <a:sym typeface="Poppins Semi-Bold"/>
              </a:rPr>
              <a:t>continu proces</a:t>
            </a:r>
            <a:r>
              <a:rPr lang="en-US" sz="1400">
                <a:solidFill>
                  <a:srgbClr val="173395"/>
                </a:solidFill>
                <a:latin typeface="Poppins"/>
                <a:ea typeface="Poppins"/>
                <a:cs typeface="Poppins"/>
                <a:sym typeface="Poppins"/>
              </a:rPr>
              <a:t>. Het is belangrijk dat dit niet afhangt van de inzet en visie van de afdeling, maar dat dit breed en duurzaam verankerd is in de ziekenhuisorganisatie. </a:t>
            </a:r>
          </a:p>
          <a:p>
            <a:pPr algn="l">
              <a:lnSpc>
                <a:spcPts val="2520"/>
              </a:lnSpc>
            </a:pPr>
            <a:endParaRPr lang="en-US" sz="1400">
              <a:solidFill>
                <a:srgbClr val="173395"/>
              </a:solidFill>
              <a:latin typeface="Poppins"/>
              <a:ea typeface="Poppins"/>
              <a:cs typeface="Poppins"/>
              <a:sym typeface="Poppins"/>
            </a:endParaRPr>
          </a:p>
        </p:txBody>
      </p:sp>
      <p:sp>
        <p:nvSpPr>
          <p:cNvPr id="15" name="TextBox 15"/>
          <p:cNvSpPr txBox="1"/>
          <p:nvPr/>
        </p:nvSpPr>
        <p:spPr>
          <a:xfrm>
            <a:off x="10746726" y="1708172"/>
            <a:ext cx="7116532" cy="6638925"/>
          </a:xfrm>
          <a:prstGeom prst="rect">
            <a:avLst/>
          </a:prstGeom>
        </p:spPr>
        <p:txBody>
          <a:bodyPr lIns="0" tIns="0" rIns="0" bIns="0" rtlCol="0" anchor="t">
            <a:spAutoFit/>
          </a:bodyPr>
          <a:lstStyle/>
          <a:p>
            <a:pPr algn="l">
              <a:lnSpc>
                <a:spcPts val="2879"/>
              </a:lnSpc>
            </a:pPr>
            <a:r>
              <a:rPr lang="en-US" sz="1599" b="1">
                <a:solidFill>
                  <a:srgbClr val="173395"/>
                </a:solidFill>
                <a:latin typeface="Poppins Bold"/>
                <a:ea typeface="Poppins Bold"/>
                <a:cs typeface="Poppins Bold"/>
                <a:sym typeface="Poppins Bold"/>
              </a:rPr>
              <a:t>Toelichting</a:t>
            </a:r>
          </a:p>
          <a:p>
            <a:pPr algn="l">
              <a:lnSpc>
                <a:spcPts val="2520"/>
              </a:lnSpc>
            </a:pPr>
            <a:r>
              <a:rPr lang="en-US" sz="1400">
                <a:solidFill>
                  <a:srgbClr val="173395"/>
                </a:solidFill>
                <a:latin typeface="Poppins"/>
                <a:ea typeface="Poppins"/>
                <a:cs typeface="Poppins"/>
                <a:sym typeface="Poppins"/>
              </a:rPr>
              <a:t>Wil je aan de slag met bij- en nascholing op het gebied van PZP? Op Palliaweb vind je een uitgebreid overzicht van scholingen, waaronder workshops, e-learnings en webinars over PZP. De workshops stimuleren zorgverleners om tijdig het gesprek aan te gaan over wensen en behoeften van patiënten en naasten, en om samen te werken aan een passend zorgplan. Er is ook een docentenhandreiking, zodat projectleiders zelf workshops kunnen verzorgen. De workshops kunnen gegeven worden in het onderwijs (MBO/HBO/WO) en als (bij)onderwijsmateriaal in de eigen zorgorganisatie. Zie </a:t>
            </a:r>
            <a:r>
              <a:rPr lang="en-US" sz="1400" u="sng">
                <a:solidFill>
                  <a:srgbClr val="B969DD"/>
                </a:solidFill>
                <a:latin typeface="Poppins"/>
                <a:ea typeface="Poppins"/>
                <a:cs typeface="Poppins"/>
                <a:sym typeface="Poppins"/>
                <a:hlinkClick r:id="rId11" action="ppaction://hlinksldjump"/>
              </a:rPr>
              <a:t>bijlage voor een overzicht van hulpmiddelen voor professionals</a:t>
            </a:r>
            <a:r>
              <a:rPr lang="en-US" sz="1400">
                <a:solidFill>
                  <a:srgbClr val="173395"/>
                </a:solidFill>
                <a:latin typeface="Poppins"/>
                <a:ea typeface="Poppins"/>
                <a:cs typeface="Poppins"/>
                <a:sym typeface="Poppins"/>
              </a:rPr>
              <a:t>. </a:t>
            </a:r>
          </a:p>
          <a:p>
            <a:pPr algn="l">
              <a:lnSpc>
                <a:spcPts val="2520"/>
              </a:lnSpc>
            </a:pPr>
            <a:endParaRPr lang="en-US" sz="1400">
              <a:solidFill>
                <a:srgbClr val="173395"/>
              </a:solidFill>
              <a:latin typeface="Poppins"/>
              <a:ea typeface="Poppins"/>
              <a:cs typeface="Poppins"/>
              <a:sym typeface="Poppins"/>
            </a:endParaRPr>
          </a:p>
          <a:p>
            <a:pPr algn="l">
              <a:lnSpc>
                <a:spcPts val="2520"/>
              </a:lnSpc>
            </a:pPr>
            <a:r>
              <a:rPr lang="en-US" sz="1400">
                <a:solidFill>
                  <a:srgbClr val="173395"/>
                </a:solidFill>
                <a:latin typeface="Poppins"/>
                <a:ea typeface="Poppins"/>
                <a:cs typeface="Poppins"/>
                <a:sym typeface="Poppins"/>
              </a:rPr>
              <a:t>Daarnaast heeft Stichting PZNL samen met experts uit 5 ziekenhuizen (Radboudumc, Amsterdam UMC, LUMC, UMC Utrecht en JBZ) landelijke kaders ontwikkeld voor scholing in PZP voor medisch specialisten. Het document is te gebruiken als toetsingsinstrument, om te beoordelen of een training de juiste inhoudelijke thema’s en competentiegebieden omvat en of didactiek en toetsing aansluiten bij de beoogde leeruitkomsten. Deze kaders geven daarmee richting aan de opzet, inhoud en toetsing van trainingen, zodat de kwaliteit en uniformiteit van deskundigheidsbevordering in PZP worden gewaarborgd. Ze sluiten aan bij bestaande standaarden zoals het Kwaliteitskader Palliatieve Zorg, de Richtlijn PZP en het Onderwijsraamwerk Palliatieve Zorg 2.0.</a:t>
            </a:r>
          </a:p>
        </p:txBody>
      </p:sp>
      <p:sp>
        <p:nvSpPr>
          <p:cNvPr id="16" name="TextBox 16"/>
          <p:cNvSpPr txBox="1"/>
          <p:nvPr/>
        </p:nvSpPr>
        <p:spPr>
          <a:xfrm>
            <a:off x="3606978" y="468017"/>
            <a:ext cx="14111235" cy="1238250"/>
          </a:xfrm>
          <a:prstGeom prst="rect">
            <a:avLst/>
          </a:prstGeom>
        </p:spPr>
        <p:txBody>
          <a:bodyPr lIns="0" tIns="0" rIns="0" bIns="0" rtlCol="0" anchor="t">
            <a:spAutoFit/>
          </a:bodyPr>
          <a:lstStyle/>
          <a:p>
            <a:pPr algn="l">
              <a:lnSpc>
                <a:spcPts val="4799"/>
              </a:lnSpc>
            </a:pPr>
            <a:r>
              <a:rPr lang="en-US" sz="3999">
                <a:solidFill>
                  <a:srgbClr val="173395"/>
                </a:solidFill>
                <a:latin typeface="Poppins"/>
                <a:ea typeface="Poppins"/>
                <a:cs typeface="Poppins"/>
                <a:sym typeface="Poppins"/>
              </a:rPr>
              <a:t>Randvoorwaarden | Scholing/deskundigheids-bevordering </a:t>
            </a:r>
          </a:p>
        </p:txBody>
      </p:sp>
      <p:sp>
        <p:nvSpPr>
          <p:cNvPr id="17" name="Freeform 17"/>
          <p:cNvSpPr/>
          <p:nvPr/>
        </p:nvSpPr>
        <p:spPr>
          <a:xfrm rot="-5400000">
            <a:off x="-4953886" y="4483162"/>
            <a:ext cx="16230600" cy="210740"/>
          </a:xfrm>
          <a:custGeom>
            <a:avLst/>
            <a:gdLst/>
            <a:ahLst/>
            <a:cxnLst/>
            <a:rect l="l" t="t" r="r" b="b"/>
            <a:pathLst>
              <a:path w="16230600" h="210740">
                <a:moveTo>
                  <a:pt x="0" y="0"/>
                </a:moveTo>
                <a:lnTo>
                  <a:pt x="16230600" y="0"/>
                </a:lnTo>
                <a:lnTo>
                  <a:pt x="16230600" y="210739"/>
                </a:lnTo>
                <a:lnTo>
                  <a:pt x="0" y="210739"/>
                </a:lnTo>
                <a:lnTo>
                  <a:pt x="0" y="0"/>
                </a:lnTo>
                <a:close/>
              </a:path>
            </a:pathLst>
          </a:custGeom>
          <a:blipFill>
            <a:blip r:embed="rId12"/>
            <a:stretch>
              <a:fillRect t="-3269505"/>
            </a:stretch>
          </a:blipFill>
        </p:spPr>
        <p:txBody>
          <a:bodyPr/>
          <a:lstStyle/>
          <a:p>
            <a:endParaRPr lang="nl-NL"/>
          </a:p>
        </p:txBody>
      </p:sp>
      <p:sp>
        <p:nvSpPr>
          <p:cNvPr id="18" name="AutoShape 18"/>
          <p:cNvSpPr/>
          <p:nvPr/>
        </p:nvSpPr>
        <p:spPr>
          <a:xfrm flipV="1">
            <a:off x="10456213" y="1812947"/>
            <a:ext cx="0" cy="8184199"/>
          </a:xfrm>
          <a:prstGeom prst="line">
            <a:avLst/>
          </a:prstGeom>
          <a:ln w="19050" cap="flat">
            <a:solidFill>
              <a:srgbClr val="173395"/>
            </a:solidFill>
            <a:prstDash val="solid"/>
            <a:headEnd type="none" w="sm" len="sm"/>
            <a:tailEnd type="none" w="sm" len="sm"/>
          </a:ln>
        </p:spPr>
        <p:txBody>
          <a:bodyPr/>
          <a:lstStyle/>
          <a:p>
            <a:endParaRPr lang="nl-NL"/>
          </a:p>
        </p:txBody>
      </p:sp>
      <p:grpSp>
        <p:nvGrpSpPr>
          <p:cNvPr id="19" name="Group 19"/>
          <p:cNvGrpSpPr/>
          <p:nvPr/>
        </p:nvGrpSpPr>
        <p:grpSpPr>
          <a:xfrm>
            <a:off x="283719" y="9052594"/>
            <a:ext cx="1810498" cy="944552"/>
            <a:chOff x="0" y="0"/>
            <a:chExt cx="3023997" cy="1577645"/>
          </a:xfrm>
        </p:grpSpPr>
        <p:sp>
          <p:nvSpPr>
            <p:cNvPr id="20" name="Freeform 20"/>
            <p:cNvSpPr/>
            <p:nvPr/>
          </p:nvSpPr>
          <p:spPr>
            <a:xfrm>
              <a:off x="0" y="0"/>
              <a:ext cx="3023997" cy="1577594"/>
            </a:xfrm>
            <a:custGeom>
              <a:avLst/>
              <a:gdLst/>
              <a:ahLst/>
              <a:cxnLst/>
              <a:rect l="l" t="t" r="r" b="b"/>
              <a:pathLst>
                <a:path w="3023997" h="1577594">
                  <a:moveTo>
                    <a:pt x="0" y="0"/>
                  </a:moveTo>
                  <a:lnTo>
                    <a:pt x="3023997" y="0"/>
                  </a:lnTo>
                  <a:lnTo>
                    <a:pt x="3023997" y="1577594"/>
                  </a:lnTo>
                  <a:lnTo>
                    <a:pt x="0" y="1577594"/>
                  </a:lnTo>
                  <a:lnTo>
                    <a:pt x="0" y="0"/>
                  </a:lnTo>
                  <a:close/>
                </a:path>
              </a:pathLst>
            </a:custGeom>
            <a:blipFill>
              <a:blip r:embed="rId13"/>
              <a:stretch>
                <a:fillRect l="-9413" t="-2344" r="-8277" b="-15528"/>
              </a:stretch>
            </a:blipFill>
          </p:spPr>
          <p:txBody>
            <a:bodyPr/>
            <a:lstStyle/>
            <a:p>
              <a:endParaRPr lang="nl-NL"/>
            </a:p>
          </p:txBody>
        </p:sp>
      </p:grpSp>
      <p:sp>
        <p:nvSpPr>
          <p:cNvPr id="21" name="TextBox 21"/>
          <p:cNvSpPr txBox="1"/>
          <p:nvPr/>
        </p:nvSpPr>
        <p:spPr>
          <a:xfrm>
            <a:off x="14384793" y="9749495"/>
            <a:ext cx="3392990" cy="247650"/>
          </a:xfrm>
          <a:prstGeom prst="rect">
            <a:avLst/>
          </a:prstGeom>
        </p:spPr>
        <p:txBody>
          <a:bodyPr lIns="0" tIns="0" rIns="0" bIns="0" rtlCol="0" anchor="t">
            <a:spAutoFit/>
          </a:bodyPr>
          <a:lstStyle/>
          <a:p>
            <a:pPr algn="r">
              <a:lnSpc>
                <a:spcPts val="1800"/>
              </a:lnSpc>
            </a:pPr>
            <a:r>
              <a:rPr lang="en-US" sz="1500" b="1">
                <a:solidFill>
                  <a:srgbClr val="173395"/>
                </a:solidFill>
                <a:latin typeface="Poppins Semi-Bold"/>
                <a:ea typeface="Poppins Semi-Bold"/>
                <a:cs typeface="Poppins Semi-Bold"/>
                <a:sym typeface="Poppins Semi-Bold"/>
              </a:rPr>
              <a:t>14</a:t>
            </a:r>
          </a:p>
        </p:txBody>
      </p:sp>
      <p:sp>
        <p:nvSpPr>
          <p:cNvPr id="22" name="TextBox 22"/>
          <p:cNvSpPr txBox="1"/>
          <p:nvPr/>
        </p:nvSpPr>
        <p:spPr>
          <a:xfrm>
            <a:off x="283719" y="596265"/>
            <a:ext cx="2078481" cy="750570"/>
          </a:xfrm>
          <a:prstGeom prst="rect">
            <a:avLst/>
          </a:prstGeom>
        </p:spPr>
        <p:txBody>
          <a:bodyPr wrap="square" lIns="0" tIns="0" rIns="0" bIns="0" rtlCol="0" anchor="t">
            <a:spAutoFit/>
          </a:bodyPr>
          <a:lstStyle/>
          <a:p>
            <a:pPr algn="ctr">
              <a:lnSpc>
                <a:spcPts val="5880"/>
              </a:lnSpc>
            </a:pPr>
            <a:r>
              <a:rPr lang="en-US" sz="4200" dirty="0" err="1">
                <a:solidFill>
                  <a:srgbClr val="173597"/>
                </a:solidFill>
                <a:latin typeface="Poppins"/>
                <a:ea typeface="Poppins"/>
                <a:cs typeface="Poppins"/>
                <a:sym typeface="Poppins"/>
              </a:rPr>
              <a:t>Inhoud</a:t>
            </a:r>
            <a:endParaRPr lang="en-US" sz="4200" dirty="0">
              <a:solidFill>
                <a:srgbClr val="173597"/>
              </a:solidFill>
              <a:latin typeface="Poppins"/>
              <a:ea typeface="Poppins"/>
              <a:cs typeface="Poppins"/>
              <a:sym typeface="Poppins"/>
            </a:endParaRPr>
          </a:p>
        </p:txBody>
      </p:sp>
      <p:sp>
        <p:nvSpPr>
          <p:cNvPr id="23" name="TextBox 23"/>
          <p:cNvSpPr txBox="1"/>
          <p:nvPr/>
        </p:nvSpPr>
        <p:spPr>
          <a:xfrm>
            <a:off x="213540" y="1452902"/>
            <a:ext cx="2769323" cy="7096125"/>
          </a:xfrm>
          <a:prstGeom prst="rect">
            <a:avLst/>
          </a:prstGeom>
        </p:spPr>
        <p:txBody>
          <a:bodyPr lIns="0" tIns="0" rIns="0" bIns="0" rtlCol="0" anchor="t">
            <a:spAutoFit/>
          </a:bodyPr>
          <a:lstStyle/>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4" action="ppaction://hlinksldjump"/>
              </a:rPr>
              <a:t>Leeswijzer</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5" action="ppaction://hlinksldjump"/>
              </a:rPr>
              <a:t>Kernboodschap</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6" action="ppaction://hlinksldjump"/>
              </a:rPr>
              <a:t>Aanleiding en probleemanalyse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7" action="ppaction://hlinksldjump"/>
              </a:rPr>
              <a:t>Visie en doelstelling(en)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8" action="ppaction://hlinksldjump"/>
              </a:rPr>
              <a:t>Doelgroep en afbakening</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9" action="ppaction://hlinksldjump"/>
              </a:rPr>
              <a:t>Projectorganisatie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0" action="ppaction://hlinksldjump"/>
              </a:rPr>
              <a:t>Planning en fasering</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1" action="ppaction://hlinksldjump"/>
              </a:rPr>
              <a:t>Afhankelijkheden en risicoanalyse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2" action="ppaction://hlinksldjump"/>
              </a:rPr>
              <a:t>Monitoring en evaluatie</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3" action="ppaction://hlinksldjump"/>
              </a:rPr>
              <a:t>Communicatie</a:t>
            </a:r>
          </a:p>
          <a:p>
            <a:pPr marL="323850" lvl="1" indent="-161925" algn="l">
              <a:lnSpc>
                <a:spcPts val="3750"/>
              </a:lnSpc>
              <a:buAutoNum type="arabicPeriod"/>
            </a:pPr>
            <a:r>
              <a:rPr lang="en-US" sz="1500" b="1">
                <a:solidFill>
                  <a:srgbClr val="173395"/>
                </a:solidFill>
                <a:latin typeface="Poppins Bold"/>
                <a:ea typeface="Poppins Bold"/>
                <a:cs typeface="Poppins Bold"/>
                <a:sym typeface="Poppins Bold"/>
              </a:rPr>
              <a:t>Randvoorwaarden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4" action="ppaction://hlinksldjump"/>
              </a:rPr>
              <a:t>Succesfactoren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5" action="ppaction://hlinksldjump"/>
              </a:rPr>
              <a:t>Bijlagen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6421079" y="6284470"/>
            <a:ext cx="932997" cy="6561199"/>
            <a:chOff x="0" y="0"/>
            <a:chExt cx="1243996" cy="8748266"/>
          </a:xfrm>
        </p:grpSpPr>
        <p:sp>
          <p:nvSpPr>
            <p:cNvPr id="3" name="Freeform 3"/>
            <p:cNvSpPr/>
            <p:nvPr/>
          </p:nvSpPr>
          <p:spPr>
            <a:xfrm>
              <a:off x="0" y="0"/>
              <a:ext cx="1243996" cy="8748249"/>
            </a:xfrm>
            <a:custGeom>
              <a:avLst/>
              <a:gdLst/>
              <a:ahLst/>
              <a:cxnLst/>
              <a:rect l="l" t="t" r="r" b="b"/>
              <a:pathLst>
                <a:path w="1243996" h="8748249">
                  <a:moveTo>
                    <a:pt x="545929" y="0"/>
                  </a:moveTo>
                  <a:lnTo>
                    <a:pt x="698067" y="0"/>
                  </a:lnTo>
                  <a:cubicBezTo>
                    <a:pt x="999576" y="0"/>
                    <a:pt x="1243996" y="244421"/>
                    <a:pt x="1243996" y="545929"/>
                  </a:cubicBezTo>
                  <a:lnTo>
                    <a:pt x="1243996" y="8202319"/>
                  </a:lnTo>
                  <a:cubicBezTo>
                    <a:pt x="1243996" y="8503828"/>
                    <a:pt x="999576" y="8748249"/>
                    <a:pt x="698067" y="8748249"/>
                  </a:cubicBezTo>
                  <a:lnTo>
                    <a:pt x="545929" y="8748249"/>
                  </a:lnTo>
                  <a:cubicBezTo>
                    <a:pt x="244421" y="8748249"/>
                    <a:pt x="0" y="8503828"/>
                    <a:pt x="0" y="8202319"/>
                  </a:cubicBezTo>
                  <a:lnTo>
                    <a:pt x="0" y="545929"/>
                  </a:lnTo>
                  <a:cubicBezTo>
                    <a:pt x="0" y="244421"/>
                    <a:pt x="244421" y="0"/>
                    <a:pt x="545929" y="0"/>
                  </a:cubicBezTo>
                  <a:close/>
                </a:path>
              </a:pathLst>
            </a:custGeom>
            <a:solidFill>
              <a:srgbClr val="F1ECE3"/>
            </a:solidFill>
          </p:spPr>
          <p:txBody>
            <a:bodyPr/>
            <a:lstStyle/>
            <a:p>
              <a:endParaRPr lang="nl-NL"/>
            </a:p>
          </p:txBody>
        </p:sp>
        <p:sp>
          <p:nvSpPr>
            <p:cNvPr id="4" name="TextBox 4"/>
            <p:cNvSpPr txBox="1"/>
            <p:nvPr/>
          </p:nvSpPr>
          <p:spPr>
            <a:xfrm>
              <a:off x="0" y="-161925"/>
              <a:ext cx="1243996" cy="8910191"/>
            </a:xfrm>
            <a:prstGeom prst="rect">
              <a:avLst/>
            </a:prstGeom>
          </p:spPr>
          <p:txBody>
            <a:bodyPr lIns="50800" tIns="50800" rIns="50800" bIns="50800" rtlCol="0" anchor="t"/>
            <a:lstStyle/>
            <a:p>
              <a:pPr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p:txBody>
        </p:sp>
      </p:grpSp>
      <p:grpSp>
        <p:nvGrpSpPr>
          <p:cNvPr id="5" name="Group 5"/>
          <p:cNvGrpSpPr/>
          <p:nvPr/>
        </p:nvGrpSpPr>
        <p:grpSpPr>
          <a:xfrm>
            <a:off x="0" y="1295"/>
            <a:ext cx="3056044" cy="10285705"/>
            <a:chOff x="0" y="0"/>
            <a:chExt cx="4074725" cy="13714273"/>
          </a:xfrm>
        </p:grpSpPr>
        <p:sp>
          <p:nvSpPr>
            <p:cNvPr id="6" name="Freeform 6"/>
            <p:cNvSpPr/>
            <p:nvPr/>
          </p:nvSpPr>
          <p:spPr>
            <a:xfrm>
              <a:off x="0" y="0"/>
              <a:ext cx="4074725" cy="13714247"/>
            </a:xfrm>
            <a:custGeom>
              <a:avLst/>
              <a:gdLst/>
              <a:ahLst/>
              <a:cxnLst/>
              <a:rect l="l" t="t" r="r" b="b"/>
              <a:pathLst>
                <a:path w="4074725" h="13714247">
                  <a:moveTo>
                    <a:pt x="0" y="0"/>
                  </a:moveTo>
                  <a:lnTo>
                    <a:pt x="4074725" y="0"/>
                  </a:lnTo>
                  <a:lnTo>
                    <a:pt x="4074725" y="13714247"/>
                  </a:lnTo>
                  <a:lnTo>
                    <a:pt x="0" y="13714247"/>
                  </a:lnTo>
                  <a:close/>
                </a:path>
              </a:pathLst>
            </a:custGeom>
            <a:solidFill>
              <a:srgbClr val="EAF1FF"/>
            </a:solidFill>
          </p:spPr>
          <p:txBody>
            <a:bodyPr/>
            <a:lstStyle/>
            <a:p>
              <a:endParaRPr lang="nl-NL"/>
            </a:p>
          </p:txBody>
        </p:sp>
        <p:sp>
          <p:nvSpPr>
            <p:cNvPr id="7" name="TextBox 7"/>
            <p:cNvSpPr txBox="1"/>
            <p:nvPr/>
          </p:nvSpPr>
          <p:spPr>
            <a:xfrm>
              <a:off x="0" y="-190500"/>
              <a:ext cx="4074725" cy="13904773"/>
            </a:xfrm>
            <a:prstGeom prst="rect">
              <a:avLst/>
            </a:prstGeom>
          </p:spPr>
          <p:txBody>
            <a:bodyPr lIns="50800" tIns="50800" rIns="50800" bIns="50800" rtlCol="0" anchor="t"/>
            <a:lstStyle/>
            <a:p>
              <a:pPr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p:txBody>
        </p:sp>
      </p:grpSp>
      <p:sp>
        <p:nvSpPr>
          <p:cNvPr id="8" name="Freeform 8"/>
          <p:cNvSpPr/>
          <p:nvPr/>
        </p:nvSpPr>
        <p:spPr>
          <a:xfrm rot="-5400000">
            <a:off x="-4953886" y="4483162"/>
            <a:ext cx="16230600" cy="210740"/>
          </a:xfrm>
          <a:custGeom>
            <a:avLst/>
            <a:gdLst/>
            <a:ahLst/>
            <a:cxnLst/>
            <a:rect l="l" t="t" r="r" b="b"/>
            <a:pathLst>
              <a:path w="16230600" h="210740">
                <a:moveTo>
                  <a:pt x="0" y="0"/>
                </a:moveTo>
                <a:lnTo>
                  <a:pt x="16230600" y="0"/>
                </a:lnTo>
                <a:lnTo>
                  <a:pt x="16230600" y="210739"/>
                </a:lnTo>
                <a:lnTo>
                  <a:pt x="0" y="210739"/>
                </a:lnTo>
                <a:lnTo>
                  <a:pt x="0" y="0"/>
                </a:lnTo>
                <a:close/>
              </a:path>
            </a:pathLst>
          </a:custGeom>
          <a:blipFill>
            <a:blip r:embed="rId3"/>
            <a:stretch>
              <a:fillRect t="-3269505"/>
            </a:stretch>
          </a:blipFill>
        </p:spPr>
        <p:txBody>
          <a:bodyPr/>
          <a:lstStyle/>
          <a:p>
            <a:endParaRPr lang="nl-NL"/>
          </a:p>
        </p:txBody>
      </p:sp>
      <p:sp>
        <p:nvSpPr>
          <p:cNvPr id="9" name="AutoShape 9"/>
          <p:cNvSpPr/>
          <p:nvPr/>
        </p:nvSpPr>
        <p:spPr>
          <a:xfrm flipH="1" flipV="1">
            <a:off x="10456213" y="2658766"/>
            <a:ext cx="0" cy="7338379"/>
          </a:xfrm>
          <a:prstGeom prst="line">
            <a:avLst/>
          </a:prstGeom>
          <a:ln w="19050" cap="flat">
            <a:solidFill>
              <a:srgbClr val="173395"/>
            </a:solidFill>
            <a:prstDash val="solid"/>
            <a:headEnd type="none" w="sm" len="sm"/>
            <a:tailEnd type="none" w="sm" len="sm"/>
          </a:ln>
        </p:spPr>
        <p:txBody>
          <a:bodyPr/>
          <a:lstStyle/>
          <a:p>
            <a:endParaRPr lang="nl-NL"/>
          </a:p>
        </p:txBody>
      </p:sp>
      <p:grpSp>
        <p:nvGrpSpPr>
          <p:cNvPr id="10" name="Group 10"/>
          <p:cNvGrpSpPr/>
          <p:nvPr/>
        </p:nvGrpSpPr>
        <p:grpSpPr>
          <a:xfrm>
            <a:off x="283719" y="9052594"/>
            <a:ext cx="1810498" cy="944552"/>
            <a:chOff x="0" y="0"/>
            <a:chExt cx="3023997" cy="1577645"/>
          </a:xfrm>
        </p:grpSpPr>
        <p:sp>
          <p:nvSpPr>
            <p:cNvPr id="11" name="Freeform 11"/>
            <p:cNvSpPr/>
            <p:nvPr/>
          </p:nvSpPr>
          <p:spPr>
            <a:xfrm>
              <a:off x="0" y="0"/>
              <a:ext cx="3023997" cy="1577594"/>
            </a:xfrm>
            <a:custGeom>
              <a:avLst/>
              <a:gdLst/>
              <a:ahLst/>
              <a:cxnLst/>
              <a:rect l="l" t="t" r="r" b="b"/>
              <a:pathLst>
                <a:path w="3023997" h="1577594">
                  <a:moveTo>
                    <a:pt x="0" y="0"/>
                  </a:moveTo>
                  <a:lnTo>
                    <a:pt x="3023997" y="0"/>
                  </a:lnTo>
                  <a:lnTo>
                    <a:pt x="3023997" y="1577594"/>
                  </a:lnTo>
                  <a:lnTo>
                    <a:pt x="0" y="1577594"/>
                  </a:lnTo>
                  <a:lnTo>
                    <a:pt x="0" y="0"/>
                  </a:lnTo>
                  <a:close/>
                </a:path>
              </a:pathLst>
            </a:custGeom>
            <a:blipFill>
              <a:blip r:embed="rId4"/>
              <a:stretch>
                <a:fillRect l="-9413" t="-2344" r="-8277" b="-15528"/>
              </a:stretch>
            </a:blipFill>
          </p:spPr>
          <p:txBody>
            <a:bodyPr/>
            <a:lstStyle/>
            <a:p>
              <a:endParaRPr lang="nl-NL"/>
            </a:p>
          </p:txBody>
        </p:sp>
      </p:grpSp>
      <p:sp>
        <p:nvSpPr>
          <p:cNvPr id="12" name="TextBox 12"/>
          <p:cNvSpPr txBox="1"/>
          <p:nvPr/>
        </p:nvSpPr>
        <p:spPr>
          <a:xfrm>
            <a:off x="3779650" y="9248775"/>
            <a:ext cx="4365974" cy="581025"/>
          </a:xfrm>
          <a:prstGeom prst="rect">
            <a:avLst/>
          </a:prstGeom>
        </p:spPr>
        <p:txBody>
          <a:bodyPr lIns="0" tIns="0" rIns="0" bIns="0" rtlCol="0" anchor="t">
            <a:spAutoFit/>
          </a:bodyPr>
          <a:lstStyle/>
          <a:p>
            <a:pPr algn="l">
              <a:lnSpc>
                <a:spcPts val="1559"/>
              </a:lnSpc>
            </a:pPr>
            <a:r>
              <a:rPr lang="en-US" sz="1299" b="1">
                <a:solidFill>
                  <a:srgbClr val="173395"/>
                </a:solidFill>
                <a:latin typeface="Poppins Bold"/>
                <a:ea typeface="Poppins Bold"/>
                <a:cs typeface="Poppins Bold"/>
                <a:sym typeface="Poppins Bold"/>
              </a:rPr>
              <a:t>Hulpmiddelen </a:t>
            </a:r>
          </a:p>
          <a:p>
            <a:pPr algn="l">
              <a:lnSpc>
                <a:spcPts val="1559"/>
              </a:lnSpc>
            </a:pPr>
            <a:r>
              <a:rPr lang="en-US" sz="1299" u="sng">
                <a:solidFill>
                  <a:srgbClr val="B969DD"/>
                </a:solidFill>
                <a:latin typeface="Poppins"/>
                <a:ea typeface="Poppins"/>
                <a:cs typeface="Poppins"/>
                <a:sym typeface="Poppins"/>
                <a:hlinkClick r:id="rId5" tooltip="https://www.pharos.nl/kennisbank/gezondheidszorg-voor-iedereen/"/>
              </a:rPr>
              <a:t>Gids van Pharos</a:t>
            </a:r>
          </a:p>
          <a:p>
            <a:pPr algn="l">
              <a:lnSpc>
                <a:spcPts val="1559"/>
              </a:lnSpc>
            </a:pPr>
            <a:r>
              <a:rPr lang="en-US" sz="1299" u="sng">
                <a:solidFill>
                  <a:srgbClr val="B969DD"/>
                </a:solidFill>
                <a:latin typeface="Poppins"/>
                <a:ea typeface="Poppins"/>
                <a:cs typeface="Poppins"/>
                <a:sym typeface="Poppins"/>
                <a:hlinkClick r:id="rId6" tooltip="http://www.pharos.nl/kennisbank/inzet-voorlichtingsfilms-in-gesprek-over-leven-en-dood/"/>
              </a:rPr>
              <a:t>Filmpjes Pharos </a:t>
            </a:r>
          </a:p>
        </p:txBody>
      </p:sp>
      <p:sp>
        <p:nvSpPr>
          <p:cNvPr id="13" name="TextBox 13"/>
          <p:cNvSpPr txBox="1"/>
          <p:nvPr/>
        </p:nvSpPr>
        <p:spPr>
          <a:xfrm>
            <a:off x="3606978" y="2553991"/>
            <a:ext cx="6561199" cy="3792855"/>
          </a:xfrm>
          <a:prstGeom prst="rect">
            <a:avLst/>
          </a:prstGeom>
        </p:spPr>
        <p:txBody>
          <a:bodyPr lIns="0" tIns="0" rIns="0" bIns="0" rtlCol="0" anchor="t">
            <a:spAutoFit/>
          </a:bodyPr>
          <a:lstStyle/>
          <a:p>
            <a:pPr algn="l">
              <a:lnSpc>
                <a:spcPts val="2879"/>
              </a:lnSpc>
            </a:pPr>
            <a:r>
              <a:rPr lang="en-US" sz="1599" b="1">
                <a:solidFill>
                  <a:srgbClr val="173395"/>
                </a:solidFill>
                <a:latin typeface="Poppins Bold"/>
                <a:ea typeface="Poppins Bold"/>
                <a:cs typeface="Poppins Bold"/>
                <a:sym typeface="Poppins Bold"/>
              </a:rPr>
              <a:t>Inleiding </a:t>
            </a:r>
          </a:p>
          <a:p>
            <a:pPr algn="l">
              <a:lnSpc>
                <a:spcPts val="2700"/>
              </a:lnSpc>
            </a:pPr>
            <a:r>
              <a:rPr lang="en-US" sz="1500">
                <a:solidFill>
                  <a:srgbClr val="173395"/>
                </a:solidFill>
                <a:latin typeface="Poppins"/>
                <a:ea typeface="Poppins"/>
                <a:cs typeface="Poppins"/>
                <a:sym typeface="Poppins"/>
              </a:rPr>
              <a:t>In onze multiculturele samenleving werken zorgverleners met mensen uit verschillende culturen. Dat vraagt om extra kennis en begrip. Steeds meer mensen met een migratieachtergrond hebben palliatieve zorg nodig, maar zij maken daar minder gebruik van. Redenen zijn onbekendheid met de zorg, kosten, zorg die niet goed aansluit bij de wensen en behoeften of eerdere negatieve ervaringen. Daarom is cultuursensitieve zorg belangrijk, met aandacht voor lichamelijke, psychische, sociale en spirituele behoeften. </a:t>
            </a:r>
          </a:p>
          <a:p>
            <a:pPr algn="l">
              <a:lnSpc>
                <a:spcPts val="2879"/>
              </a:lnSpc>
            </a:pPr>
            <a:endParaRPr lang="en-US" sz="1500">
              <a:solidFill>
                <a:srgbClr val="173395"/>
              </a:solidFill>
              <a:latin typeface="Poppins"/>
              <a:ea typeface="Poppins"/>
              <a:cs typeface="Poppins"/>
              <a:sym typeface="Poppins"/>
            </a:endParaRPr>
          </a:p>
        </p:txBody>
      </p:sp>
      <p:sp>
        <p:nvSpPr>
          <p:cNvPr id="14" name="TextBox 14"/>
          <p:cNvSpPr txBox="1"/>
          <p:nvPr/>
        </p:nvSpPr>
        <p:spPr>
          <a:xfrm>
            <a:off x="10808638" y="6377003"/>
            <a:ext cx="6743528" cy="2406015"/>
          </a:xfrm>
          <a:prstGeom prst="rect">
            <a:avLst/>
          </a:prstGeom>
        </p:spPr>
        <p:txBody>
          <a:bodyPr lIns="0" tIns="0" rIns="0" bIns="0" rtlCol="0" anchor="t">
            <a:spAutoFit/>
          </a:bodyPr>
          <a:lstStyle/>
          <a:p>
            <a:pPr algn="l">
              <a:lnSpc>
                <a:spcPts val="2879"/>
              </a:lnSpc>
            </a:pPr>
            <a:r>
              <a:rPr lang="en-US" sz="1599" b="1">
                <a:solidFill>
                  <a:srgbClr val="173395"/>
                </a:solidFill>
                <a:latin typeface="Poppins Bold"/>
                <a:ea typeface="Poppins Bold"/>
                <a:cs typeface="Poppins Bold"/>
                <a:sym typeface="Poppins Bold"/>
              </a:rPr>
              <a:t>Toelichting </a:t>
            </a:r>
          </a:p>
          <a:p>
            <a:pPr algn="l">
              <a:lnSpc>
                <a:spcPts val="2700"/>
              </a:lnSpc>
            </a:pPr>
            <a:r>
              <a:rPr lang="en-US" sz="1500">
                <a:solidFill>
                  <a:srgbClr val="173395"/>
                </a:solidFill>
                <a:latin typeface="Poppins"/>
                <a:ea typeface="Poppins"/>
                <a:cs typeface="Poppins"/>
                <a:sym typeface="Poppins"/>
              </a:rPr>
              <a:t>Pharos heeft een gids gemaakt met informatie en praktische tips voor inclusieve zorg. Op hun website vind je ook linkjes naar korte films ‘In gesprek over leven en dood’, die zorgverleners helpen om op een respectvolle en herkenbare manier gesprekken te openen over wensen en zorg in de laatste levensfase. </a:t>
            </a:r>
          </a:p>
          <a:p>
            <a:pPr algn="l">
              <a:lnSpc>
                <a:spcPts val="2700"/>
              </a:lnSpc>
            </a:pPr>
            <a:endParaRPr lang="en-US" sz="1500">
              <a:solidFill>
                <a:srgbClr val="173395"/>
              </a:solidFill>
              <a:latin typeface="Poppins"/>
              <a:ea typeface="Poppins"/>
              <a:cs typeface="Poppins"/>
              <a:sym typeface="Poppins"/>
            </a:endParaRPr>
          </a:p>
        </p:txBody>
      </p:sp>
      <p:sp>
        <p:nvSpPr>
          <p:cNvPr id="15" name="TextBox 15"/>
          <p:cNvSpPr txBox="1"/>
          <p:nvPr/>
        </p:nvSpPr>
        <p:spPr>
          <a:xfrm>
            <a:off x="3606978" y="695135"/>
            <a:ext cx="13830362" cy="603885"/>
          </a:xfrm>
          <a:prstGeom prst="rect">
            <a:avLst/>
          </a:prstGeom>
        </p:spPr>
        <p:txBody>
          <a:bodyPr lIns="0" tIns="0" rIns="0" bIns="0" rtlCol="0" anchor="t">
            <a:spAutoFit/>
          </a:bodyPr>
          <a:lstStyle/>
          <a:p>
            <a:pPr algn="l">
              <a:lnSpc>
                <a:spcPts val="4319"/>
              </a:lnSpc>
            </a:pPr>
            <a:r>
              <a:rPr lang="en-US" sz="3999">
                <a:solidFill>
                  <a:srgbClr val="173395"/>
                </a:solidFill>
                <a:latin typeface="Poppins"/>
                <a:ea typeface="Poppins"/>
                <a:cs typeface="Poppins"/>
                <a:sym typeface="Poppins"/>
              </a:rPr>
              <a:t>Randvoorwaarden | Cultuursensitieve zorg</a:t>
            </a:r>
          </a:p>
        </p:txBody>
      </p:sp>
      <p:sp>
        <p:nvSpPr>
          <p:cNvPr id="16" name="TextBox 16"/>
          <p:cNvSpPr txBox="1"/>
          <p:nvPr/>
        </p:nvSpPr>
        <p:spPr>
          <a:xfrm>
            <a:off x="14384793" y="9749495"/>
            <a:ext cx="3392990" cy="247650"/>
          </a:xfrm>
          <a:prstGeom prst="rect">
            <a:avLst/>
          </a:prstGeom>
        </p:spPr>
        <p:txBody>
          <a:bodyPr lIns="0" tIns="0" rIns="0" bIns="0" rtlCol="0" anchor="t">
            <a:spAutoFit/>
          </a:bodyPr>
          <a:lstStyle/>
          <a:p>
            <a:pPr algn="r">
              <a:lnSpc>
                <a:spcPts val="1800"/>
              </a:lnSpc>
            </a:pPr>
            <a:r>
              <a:rPr lang="en-US" sz="1500" b="1">
                <a:solidFill>
                  <a:srgbClr val="173395"/>
                </a:solidFill>
                <a:latin typeface="Poppins Semi-Bold"/>
                <a:ea typeface="Poppins Semi-Bold"/>
                <a:cs typeface="Poppins Semi-Bold"/>
                <a:sym typeface="Poppins Semi-Bold"/>
              </a:rPr>
              <a:t>15</a:t>
            </a:r>
          </a:p>
        </p:txBody>
      </p:sp>
      <p:sp>
        <p:nvSpPr>
          <p:cNvPr id="17" name="Freeform 17"/>
          <p:cNvSpPr/>
          <p:nvPr/>
        </p:nvSpPr>
        <p:spPr>
          <a:xfrm>
            <a:off x="10808638" y="2658766"/>
            <a:ext cx="5870543" cy="3546786"/>
          </a:xfrm>
          <a:custGeom>
            <a:avLst/>
            <a:gdLst/>
            <a:ahLst/>
            <a:cxnLst/>
            <a:rect l="l" t="t" r="r" b="b"/>
            <a:pathLst>
              <a:path w="5870543" h="3546786">
                <a:moveTo>
                  <a:pt x="0" y="0"/>
                </a:moveTo>
                <a:lnTo>
                  <a:pt x="5870543" y="0"/>
                </a:lnTo>
                <a:lnTo>
                  <a:pt x="5870543" y="3546787"/>
                </a:lnTo>
                <a:lnTo>
                  <a:pt x="0" y="354678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nl-NL"/>
          </a:p>
        </p:txBody>
      </p:sp>
      <p:sp>
        <p:nvSpPr>
          <p:cNvPr id="18" name="TextBox 18"/>
          <p:cNvSpPr txBox="1"/>
          <p:nvPr/>
        </p:nvSpPr>
        <p:spPr>
          <a:xfrm>
            <a:off x="283719" y="596265"/>
            <a:ext cx="2002281" cy="750570"/>
          </a:xfrm>
          <a:prstGeom prst="rect">
            <a:avLst/>
          </a:prstGeom>
        </p:spPr>
        <p:txBody>
          <a:bodyPr wrap="square" lIns="0" tIns="0" rIns="0" bIns="0" rtlCol="0" anchor="t">
            <a:spAutoFit/>
          </a:bodyPr>
          <a:lstStyle/>
          <a:p>
            <a:pPr algn="ctr">
              <a:lnSpc>
                <a:spcPts val="5880"/>
              </a:lnSpc>
            </a:pPr>
            <a:r>
              <a:rPr lang="en-US" sz="4200" dirty="0" err="1">
                <a:solidFill>
                  <a:srgbClr val="173597"/>
                </a:solidFill>
                <a:latin typeface="Poppins"/>
                <a:ea typeface="Poppins"/>
                <a:cs typeface="Poppins"/>
                <a:sym typeface="Poppins"/>
              </a:rPr>
              <a:t>Inhoud</a:t>
            </a:r>
            <a:endParaRPr lang="en-US" sz="4200" dirty="0">
              <a:solidFill>
                <a:srgbClr val="173597"/>
              </a:solidFill>
              <a:latin typeface="Poppins"/>
              <a:ea typeface="Poppins"/>
              <a:cs typeface="Poppins"/>
              <a:sym typeface="Poppins"/>
            </a:endParaRPr>
          </a:p>
        </p:txBody>
      </p:sp>
      <p:sp>
        <p:nvSpPr>
          <p:cNvPr id="19" name="TextBox 19"/>
          <p:cNvSpPr txBox="1"/>
          <p:nvPr/>
        </p:nvSpPr>
        <p:spPr>
          <a:xfrm>
            <a:off x="213540" y="1452902"/>
            <a:ext cx="2769323" cy="7096125"/>
          </a:xfrm>
          <a:prstGeom prst="rect">
            <a:avLst/>
          </a:prstGeom>
        </p:spPr>
        <p:txBody>
          <a:bodyPr lIns="0" tIns="0" rIns="0" bIns="0" rtlCol="0" anchor="t">
            <a:spAutoFit/>
          </a:bodyPr>
          <a:lstStyle/>
          <a:p>
            <a:pPr marL="323850" lvl="1" indent="-161925" algn="l">
              <a:lnSpc>
                <a:spcPts val="3750"/>
              </a:lnSpc>
              <a:buAutoNum type="arabicPeriod"/>
            </a:pPr>
            <a:r>
              <a:rPr lang="en-US" sz="1500" u="sng">
                <a:solidFill>
                  <a:srgbClr val="173395"/>
                </a:solidFill>
                <a:latin typeface="Poppins"/>
                <a:ea typeface="Poppins"/>
                <a:cs typeface="Poppins"/>
                <a:sym typeface="Poppins"/>
                <a:hlinkClick r:id="rId8" action="ppaction://hlinksldjump"/>
              </a:rPr>
              <a:t>Leeswijzer</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9" action="ppaction://hlinksldjump"/>
              </a:rPr>
              <a:t>Kernboodschap</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0" action="ppaction://hlinksldjump"/>
              </a:rPr>
              <a:t>Aanleiding en probleemanalyse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1" action="ppaction://hlinksldjump"/>
              </a:rPr>
              <a:t>Visie en doelstelling(en)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2" action="ppaction://hlinksldjump"/>
              </a:rPr>
              <a:t>Doelgroep en afbakening</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3" action="ppaction://hlinksldjump"/>
              </a:rPr>
              <a:t>Projectorganisatie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4" action="ppaction://hlinksldjump"/>
              </a:rPr>
              <a:t>Planning en fasering</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5" action="ppaction://hlinksldjump"/>
              </a:rPr>
              <a:t>Afhankelijkheden en risicoanalyse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6" action="ppaction://hlinksldjump"/>
              </a:rPr>
              <a:t>Monitoring en evaluatie</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7" action="ppaction://hlinksldjump"/>
              </a:rPr>
              <a:t>Communicatie</a:t>
            </a:r>
          </a:p>
          <a:p>
            <a:pPr marL="323850" lvl="1" indent="-161925" algn="l">
              <a:lnSpc>
                <a:spcPts val="3750"/>
              </a:lnSpc>
              <a:buAutoNum type="arabicPeriod"/>
            </a:pPr>
            <a:r>
              <a:rPr lang="en-US" sz="1500" b="1">
                <a:solidFill>
                  <a:srgbClr val="173395"/>
                </a:solidFill>
                <a:latin typeface="Poppins Bold"/>
                <a:ea typeface="Poppins Bold"/>
                <a:cs typeface="Poppins Bold"/>
                <a:sym typeface="Poppins Bold"/>
              </a:rPr>
              <a:t>Randvoorwaarden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8" action="ppaction://hlinksldjump"/>
              </a:rPr>
              <a:t>Succesfactoren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9" action="ppaction://hlinksldjump"/>
              </a:rPr>
              <a:t>Bijlagen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3487437" y="6165062"/>
            <a:ext cx="1125795" cy="6607216"/>
            <a:chOff x="0" y="0"/>
            <a:chExt cx="1501059" cy="8809622"/>
          </a:xfrm>
        </p:grpSpPr>
        <p:sp>
          <p:nvSpPr>
            <p:cNvPr id="3" name="Freeform 3"/>
            <p:cNvSpPr/>
            <p:nvPr/>
          </p:nvSpPr>
          <p:spPr>
            <a:xfrm>
              <a:off x="0" y="0"/>
              <a:ext cx="1501059" cy="8809605"/>
            </a:xfrm>
            <a:custGeom>
              <a:avLst/>
              <a:gdLst/>
              <a:ahLst/>
              <a:cxnLst/>
              <a:rect l="l" t="t" r="r" b="b"/>
              <a:pathLst>
                <a:path w="1501059" h="8809605">
                  <a:moveTo>
                    <a:pt x="452437" y="0"/>
                  </a:moveTo>
                  <a:lnTo>
                    <a:pt x="1048623" y="0"/>
                  </a:lnTo>
                  <a:cubicBezTo>
                    <a:pt x="1298497" y="0"/>
                    <a:pt x="1501059" y="202563"/>
                    <a:pt x="1501059" y="452437"/>
                  </a:cubicBezTo>
                  <a:lnTo>
                    <a:pt x="1501059" y="8357168"/>
                  </a:lnTo>
                  <a:cubicBezTo>
                    <a:pt x="1501059" y="8607042"/>
                    <a:pt x="1298497" y="8809605"/>
                    <a:pt x="1048623" y="8809605"/>
                  </a:cubicBezTo>
                  <a:lnTo>
                    <a:pt x="452437" y="8809605"/>
                  </a:lnTo>
                  <a:cubicBezTo>
                    <a:pt x="202563" y="8809605"/>
                    <a:pt x="0" y="8607042"/>
                    <a:pt x="0" y="8357168"/>
                  </a:cubicBezTo>
                  <a:lnTo>
                    <a:pt x="0" y="452437"/>
                  </a:lnTo>
                  <a:cubicBezTo>
                    <a:pt x="0" y="202563"/>
                    <a:pt x="202563" y="0"/>
                    <a:pt x="452437" y="0"/>
                  </a:cubicBezTo>
                  <a:close/>
                </a:path>
              </a:pathLst>
            </a:custGeom>
            <a:solidFill>
              <a:srgbClr val="F1ECE3"/>
            </a:solidFill>
          </p:spPr>
          <p:txBody>
            <a:bodyPr/>
            <a:lstStyle/>
            <a:p>
              <a:endParaRPr lang="nl-NL"/>
            </a:p>
          </p:txBody>
        </p:sp>
        <p:sp>
          <p:nvSpPr>
            <p:cNvPr id="4" name="TextBox 4"/>
            <p:cNvSpPr txBox="1"/>
            <p:nvPr/>
          </p:nvSpPr>
          <p:spPr>
            <a:xfrm>
              <a:off x="0" y="-161925"/>
              <a:ext cx="1501059" cy="8971547"/>
            </a:xfrm>
            <a:prstGeom prst="rect">
              <a:avLst/>
            </a:prstGeom>
          </p:spPr>
          <p:txBody>
            <a:bodyPr lIns="50800" tIns="50800" rIns="50800" bIns="50800" rtlCol="0" anchor="t"/>
            <a:lstStyle/>
            <a:p>
              <a:pPr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p:txBody>
        </p:sp>
      </p:grpSp>
      <p:sp>
        <p:nvSpPr>
          <p:cNvPr id="5" name="TextBox 5"/>
          <p:cNvSpPr txBox="1"/>
          <p:nvPr/>
        </p:nvSpPr>
        <p:spPr>
          <a:xfrm>
            <a:off x="10966978" y="8972550"/>
            <a:ext cx="6245874" cy="919480"/>
          </a:xfrm>
          <a:prstGeom prst="rect">
            <a:avLst/>
          </a:prstGeom>
        </p:spPr>
        <p:txBody>
          <a:bodyPr lIns="0" tIns="0" rIns="0" bIns="0" rtlCol="0" anchor="t">
            <a:spAutoFit/>
          </a:bodyPr>
          <a:lstStyle/>
          <a:p>
            <a:pPr algn="l">
              <a:lnSpc>
                <a:spcPts val="1820"/>
              </a:lnSpc>
            </a:pPr>
            <a:r>
              <a:rPr lang="en-US" sz="1300" b="1">
                <a:solidFill>
                  <a:srgbClr val="173395"/>
                </a:solidFill>
                <a:latin typeface="Poppins Bold"/>
                <a:ea typeface="Poppins Bold"/>
                <a:cs typeface="Poppins Bold"/>
                <a:sym typeface="Poppins Bold"/>
              </a:rPr>
              <a:t>Bronnen</a:t>
            </a:r>
          </a:p>
          <a:p>
            <a:pPr algn="l">
              <a:lnSpc>
                <a:spcPts val="1820"/>
              </a:lnSpc>
            </a:pPr>
            <a:r>
              <a:rPr lang="en-US" sz="1300" u="sng">
                <a:solidFill>
                  <a:srgbClr val="B969DD"/>
                </a:solidFill>
                <a:latin typeface="Poppins"/>
                <a:ea typeface="Poppins"/>
                <a:cs typeface="Poppins"/>
                <a:sym typeface="Poppins"/>
                <a:hlinkClick r:id="rId3" tooltip="https://palliaweb.nl/onderzoek/patientenparticipatie-in-de-palliatieve-zorg"/>
              </a:rPr>
              <a:t>Palliaweb patiëntenparticipatie </a:t>
            </a:r>
          </a:p>
          <a:p>
            <a:pPr algn="l">
              <a:lnSpc>
                <a:spcPts val="1820"/>
              </a:lnSpc>
            </a:pPr>
            <a:r>
              <a:rPr lang="en-US" sz="1300" u="sng">
                <a:solidFill>
                  <a:srgbClr val="B969DD"/>
                </a:solidFill>
                <a:latin typeface="Poppins"/>
                <a:ea typeface="Poppins"/>
                <a:cs typeface="Poppins"/>
                <a:sym typeface="Poppins"/>
                <a:hlinkClick r:id="rId4" tooltip="https://overpalliatievezorg.nl"/>
              </a:rPr>
              <a:t>Overpalliatievezorg.nl </a:t>
            </a:r>
          </a:p>
          <a:p>
            <a:pPr algn="l">
              <a:lnSpc>
                <a:spcPts val="1820"/>
              </a:lnSpc>
            </a:pPr>
            <a:r>
              <a:rPr lang="en-US" sz="1300" u="sng">
                <a:solidFill>
                  <a:srgbClr val="B969DD"/>
                </a:solidFill>
                <a:latin typeface="Poppins"/>
                <a:ea typeface="Poppins"/>
                <a:cs typeface="Poppins"/>
                <a:sym typeface="Poppins"/>
                <a:hlinkClick r:id="rId5" tooltip="https://palliaweb.nl/getmedia/19805438-d1b1-4a0e-afa8-29e086e323ed/11042025-Definitief-rapportage-Informatiebehoefte-palliatieve-zorg-of-laatste-levensfase-2024.pdf"/>
              </a:rPr>
              <a:t>Rapportage informatiebehoefte palliatieve zorg</a:t>
            </a:r>
          </a:p>
        </p:txBody>
      </p:sp>
      <p:sp>
        <p:nvSpPr>
          <p:cNvPr id="6" name="TextBox 6"/>
          <p:cNvSpPr txBox="1"/>
          <p:nvPr/>
        </p:nvSpPr>
        <p:spPr>
          <a:xfrm>
            <a:off x="10746726" y="1616878"/>
            <a:ext cx="6843943" cy="6162675"/>
          </a:xfrm>
          <a:prstGeom prst="rect">
            <a:avLst/>
          </a:prstGeom>
        </p:spPr>
        <p:txBody>
          <a:bodyPr lIns="0" tIns="0" rIns="0" bIns="0" rtlCol="0" anchor="t">
            <a:spAutoFit/>
          </a:bodyPr>
          <a:lstStyle/>
          <a:p>
            <a:pPr algn="l">
              <a:lnSpc>
                <a:spcPts val="2700"/>
              </a:lnSpc>
            </a:pPr>
            <a:r>
              <a:rPr lang="en-US" sz="1500" b="1">
                <a:solidFill>
                  <a:srgbClr val="173395"/>
                </a:solidFill>
                <a:latin typeface="Poppins Semi-Bold"/>
                <a:ea typeface="Poppins Semi-Bold"/>
                <a:cs typeface="Poppins Semi-Bold"/>
                <a:sym typeface="Poppins Semi-Bold"/>
              </a:rPr>
              <a:t>Versterken informatievoorziening essentieel onderdeel van implementatie PZP</a:t>
            </a:r>
          </a:p>
          <a:p>
            <a:pPr algn="l">
              <a:lnSpc>
                <a:spcPts val="2700"/>
              </a:lnSpc>
            </a:pPr>
            <a:r>
              <a:rPr lang="en-US" sz="1500">
                <a:solidFill>
                  <a:srgbClr val="173395"/>
                </a:solidFill>
                <a:latin typeface="Poppins"/>
                <a:ea typeface="Poppins"/>
                <a:cs typeface="Poppins"/>
                <a:sym typeface="Poppins"/>
              </a:rPr>
              <a:t>Naast het betrekken van patiënten bij de implementatie van PZP in het ziekenhuis, is de informatievoorziening richting patiënten en naasten een belangrijk onderdeel van het project. </a:t>
            </a:r>
          </a:p>
          <a:p>
            <a:pPr algn="l">
              <a:lnSpc>
                <a:spcPts val="2700"/>
              </a:lnSpc>
            </a:pPr>
            <a:endParaRPr lang="en-US" sz="1500">
              <a:solidFill>
                <a:srgbClr val="173395"/>
              </a:solidFill>
              <a:latin typeface="Poppins"/>
              <a:ea typeface="Poppins"/>
              <a:cs typeface="Poppins"/>
              <a:sym typeface="Poppins"/>
            </a:endParaRPr>
          </a:p>
          <a:p>
            <a:pPr algn="l">
              <a:lnSpc>
                <a:spcPts val="2700"/>
              </a:lnSpc>
            </a:pPr>
            <a:r>
              <a:rPr lang="en-US" sz="1500">
                <a:solidFill>
                  <a:srgbClr val="173395"/>
                </a:solidFill>
                <a:latin typeface="Poppins"/>
                <a:ea typeface="Poppins"/>
                <a:cs typeface="Poppins"/>
                <a:sym typeface="Poppins"/>
              </a:rPr>
              <a:t>Uit het onderzoek </a:t>
            </a:r>
            <a:r>
              <a:rPr lang="en-US" sz="1500" i="1">
                <a:solidFill>
                  <a:srgbClr val="173395"/>
                </a:solidFill>
                <a:latin typeface="Poppins Italics"/>
                <a:ea typeface="Poppins Italics"/>
                <a:cs typeface="Poppins Italics"/>
                <a:sym typeface="Poppins Italics"/>
              </a:rPr>
              <a:t>Informatiebehoefte palliatieve zorg of laatste levensfase (2024)</a:t>
            </a:r>
            <a:r>
              <a:rPr lang="en-US" sz="1500">
                <a:solidFill>
                  <a:srgbClr val="173395"/>
                </a:solidFill>
                <a:latin typeface="Poppins"/>
                <a:ea typeface="Poppins"/>
                <a:cs typeface="Poppins"/>
                <a:sym typeface="Poppins"/>
              </a:rPr>
              <a:t> blijkt dat patiënten vooral behoefte hebben aan </a:t>
            </a:r>
            <a:r>
              <a:rPr lang="en-US" sz="1500" b="1">
                <a:solidFill>
                  <a:srgbClr val="173395"/>
                </a:solidFill>
                <a:latin typeface="Poppins Semi-Bold"/>
                <a:ea typeface="Poppins Semi-Bold"/>
                <a:cs typeface="Poppins Semi-Bold"/>
                <a:sym typeface="Poppins Semi-Bold"/>
              </a:rPr>
              <a:t>duidelijke, toegankelijke informatie</a:t>
            </a:r>
            <a:r>
              <a:rPr lang="en-US" sz="1500">
                <a:solidFill>
                  <a:srgbClr val="173395"/>
                </a:solidFill>
                <a:latin typeface="Poppins"/>
                <a:ea typeface="Poppins"/>
                <a:cs typeface="Poppins"/>
                <a:sym typeface="Poppins"/>
              </a:rPr>
              <a:t>, dat zorgverleners hun </a:t>
            </a:r>
            <a:r>
              <a:rPr lang="en-US" sz="1500" b="1">
                <a:solidFill>
                  <a:srgbClr val="173395"/>
                </a:solidFill>
                <a:latin typeface="Poppins Semi-Bold"/>
                <a:ea typeface="Poppins Semi-Bold"/>
                <a:cs typeface="Poppins Semi-Bold"/>
                <a:sym typeface="Poppins Semi-Bold"/>
              </a:rPr>
              <a:t>wensen tijdig ophalen</a:t>
            </a:r>
            <a:r>
              <a:rPr lang="en-US" sz="1500">
                <a:solidFill>
                  <a:srgbClr val="173395"/>
                </a:solidFill>
                <a:latin typeface="Poppins"/>
                <a:ea typeface="Poppins"/>
                <a:cs typeface="Poppins"/>
                <a:sym typeface="Poppins"/>
              </a:rPr>
              <a:t>, en dat medische gegevens en behandelwensen </a:t>
            </a:r>
            <a:r>
              <a:rPr lang="en-US" sz="1500" b="1">
                <a:solidFill>
                  <a:srgbClr val="173395"/>
                </a:solidFill>
                <a:latin typeface="Poppins Semi-Bold"/>
                <a:ea typeface="Poppins Semi-Bold"/>
                <a:cs typeface="Poppins Semi-Bold"/>
                <a:sym typeface="Poppins Semi-Bold"/>
              </a:rPr>
              <a:t>beter gedeeld</a:t>
            </a:r>
            <a:r>
              <a:rPr lang="en-US" sz="1500">
                <a:solidFill>
                  <a:srgbClr val="173395"/>
                </a:solidFill>
                <a:latin typeface="Poppins"/>
                <a:ea typeface="Poppins"/>
                <a:cs typeface="Poppins"/>
                <a:sym typeface="Poppins"/>
              </a:rPr>
              <a:t> moeten worden. Patiënten willen regie houden – zowel over keuzes als over hun eigen dossier.</a:t>
            </a:r>
          </a:p>
          <a:p>
            <a:pPr algn="l">
              <a:lnSpc>
                <a:spcPts val="2700"/>
              </a:lnSpc>
            </a:pPr>
            <a:endParaRPr lang="en-US" sz="1500">
              <a:solidFill>
                <a:srgbClr val="173395"/>
              </a:solidFill>
              <a:latin typeface="Poppins"/>
              <a:ea typeface="Poppins"/>
              <a:cs typeface="Poppins"/>
              <a:sym typeface="Poppins"/>
            </a:endParaRPr>
          </a:p>
          <a:p>
            <a:pPr marL="323850" lvl="1" indent="-161925" algn="l">
              <a:lnSpc>
                <a:spcPts val="2700"/>
              </a:lnSpc>
              <a:buFont typeface="Arial"/>
              <a:buChar char="•"/>
            </a:pPr>
            <a:r>
              <a:rPr lang="en-US" sz="1500">
                <a:solidFill>
                  <a:srgbClr val="173395"/>
                </a:solidFill>
                <a:latin typeface="Poppins"/>
                <a:ea typeface="Poppins"/>
                <a:cs typeface="Poppins"/>
                <a:sym typeface="Poppins"/>
              </a:rPr>
              <a:t>Bied daartoe heldere uitleg over PZP aan patiënten en naasten, met gebruik van betrouwbare bronnen zoals </a:t>
            </a:r>
            <a:r>
              <a:rPr lang="en-US" sz="1500" b="1">
                <a:solidFill>
                  <a:srgbClr val="173395"/>
                </a:solidFill>
                <a:latin typeface="Poppins Semi-Bold"/>
                <a:ea typeface="Poppins Semi-Bold"/>
                <a:cs typeface="Poppins Semi-Bold"/>
                <a:sym typeface="Poppins Semi-Bold"/>
              </a:rPr>
              <a:t>overpalliatievezorg.nl</a:t>
            </a:r>
            <a:r>
              <a:rPr lang="en-US" sz="1500">
                <a:solidFill>
                  <a:srgbClr val="173395"/>
                </a:solidFill>
                <a:latin typeface="Poppins"/>
                <a:ea typeface="Poppins"/>
                <a:cs typeface="Poppins"/>
                <a:sym typeface="Poppins"/>
              </a:rPr>
              <a:t>.</a:t>
            </a:r>
          </a:p>
          <a:p>
            <a:pPr marL="323850" lvl="1" indent="-161925" algn="l">
              <a:lnSpc>
                <a:spcPts val="2700"/>
              </a:lnSpc>
              <a:buFont typeface="Arial"/>
              <a:buChar char="•"/>
            </a:pPr>
            <a:r>
              <a:rPr lang="en-US" sz="1500">
                <a:solidFill>
                  <a:srgbClr val="173395"/>
                </a:solidFill>
                <a:latin typeface="Poppins"/>
                <a:ea typeface="Poppins"/>
                <a:cs typeface="Poppins"/>
                <a:sym typeface="Poppins"/>
              </a:rPr>
              <a:t>Ondersteun patiënten bij het formuleren en vastleggen van wensen, doelen en behandelgrenzen, en zorg dat deze informatie zichtbaar en overdraagbaar is in alle schakels van de zorg.</a:t>
            </a:r>
          </a:p>
        </p:txBody>
      </p:sp>
      <p:grpSp>
        <p:nvGrpSpPr>
          <p:cNvPr id="7" name="Group 7"/>
          <p:cNvGrpSpPr/>
          <p:nvPr/>
        </p:nvGrpSpPr>
        <p:grpSpPr>
          <a:xfrm rot="5400000">
            <a:off x="6325918" y="6189309"/>
            <a:ext cx="1125795" cy="6558723"/>
            <a:chOff x="0" y="0"/>
            <a:chExt cx="1501059" cy="8744964"/>
          </a:xfrm>
        </p:grpSpPr>
        <p:sp>
          <p:nvSpPr>
            <p:cNvPr id="8" name="Freeform 8"/>
            <p:cNvSpPr/>
            <p:nvPr/>
          </p:nvSpPr>
          <p:spPr>
            <a:xfrm>
              <a:off x="0" y="0"/>
              <a:ext cx="1501059" cy="8744948"/>
            </a:xfrm>
            <a:custGeom>
              <a:avLst/>
              <a:gdLst/>
              <a:ahLst/>
              <a:cxnLst/>
              <a:rect l="l" t="t" r="r" b="b"/>
              <a:pathLst>
                <a:path w="1501059" h="8744948">
                  <a:moveTo>
                    <a:pt x="452437" y="0"/>
                  </a:moveTo>
                  <a:lnTo>
                    <a:pt x="1048623" y="0"/>
                  </a:lnTo>
                  <a:cubicBezTo>
                    <a:pt x="1298497" y="0"/>
                    <a:pt x="1501059" y="202563"/>
                    <a:pt x="1501059" y="452437"/>
                  </a:cubicBezTo>
                  <a:lnTo>
                    <a:pt x="1501059" y="8292511"/>
                  </a:lnTo>
                  <a:cubicBezTo>
                    <a:pt x="1501059" y="8542385"/>
                    <a:pt x="1298497" y="8744948"/>
                    <a:pt x="1048623" y="8744948"/>
                  </a:cubicBezTo>
                  <a:lnTo>
                    <a:pt x="452437" y="8744948"/>
                  </a:lnTo>
                  <a:cubicBezTo>
                    <a:pt x="202563" y="8744948"/>
                    <a:pt x="0" y="8542385"/>
                    <a:pt x="0" y="8292511"/>
                  </a:cubicBezTo>
                  <a:lnTo>
                    <a:pt x="0" y="452437"/>
                  </a:lnTo>
                  <a:cubicBezTo>
                    <a:pt x="0" y="202563"/>
                    <a:pt x="202563" y="0"/>
                    <a:pt x="452437" y="0"/>
                  </a:cubicBezTo>
                  <a:close/>
                </a:path>
              </a:pathLst>
            </a:custGeom>
            <a:solidFill>
              <a:srgbClr val="F1ECE3"/>
            </a:solidFill>
          </p:spPr>
          <p:txBody>
            <a:bodyPr/>
            <a:lstStyle/>
            <a:p>
              <a:endParaRPr lang="nl-NL"/>
            </a:p>
          </p:txBody>
        </p:sp>
        <p:sp>
          <p:nvSpPr>
            <p:cNvPr id="9" name="TextBox 9"/>
            <p:cNvSpPr txBox="1"/>
            <p:nvPr/>
          </p:nvSpPr>
          <p:spPr>
            <a:xfrm>
              <a:off x="0" y="-161925"/>
              <a:ext cx="1501059" cy="8906889"/>
            </a:xfrm>
            <a:prstGeom prst="rect">
              <a:avLst/>
            </a:prstGeom>
          </p:spPr>
          <p:txBody>
            <a:bodyPr lIns="50800" tIns="50800" rIns="50800" bIns="50800" rtlCol="0" anchor="t"/>
            <a:lstStyle/>
            <a:p>
              <a:pPr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p:txBody>
        </p:sp>
      </p:grpSp>
      <p:sp>
        <p:nvSpPr>
          <p:cNvPr id="10" name="TextBox 10"/>
          <p:cNvSpPr txBox="1"/>
          <p:nvPr/>
        </p:nvSpPr>
        <p:spPr>
          <a:xfrm>
            <a:off x="3823546" y="8995444"/>
            <a:ext cx="5106524" cy="690880"/>
          </a:xfrm>
          <a:prstGeom prst="rect">
            <a:avLst/>
          </a:prstGeom>
        </p:spPr>
        <p:txBody>
          <a:bodyPr lIns="0" tIns="0" rIns="0" bIns="0" rtlCol="0" anchor="t">
            <a:spAutoFit/>
          </a:bodyPr>
          <a:lstStyle/>
          <a:p>
            <a:pPr algn="l">
              <a:lnSpc>
                <a:spcPts val="1820"/>
              </a:lnSpc>
            </a:pPr>
            <a:r>
              <a:rPr lang="en-US" sz="1300" b="1">
                <a:solidFill>
                  <a:srgbClr val="173395"/>
                </a:solidFill>
                <a:latin typeface="Poppins Bold"/>
                <a:ea typeface="Poppins Bold"/>
                <a:cs typeface="Poppins Bold"/>
                <a:sym typeface="Poppins Bold"/>
              </a:rPr>
              <a:t>Hulpmiddelen </a:t>
            </a:r>
          </a:p>
          <a:p>
            <a:pPr algn="l">
              <a:lnSpc>
                <a:spcPts val="1820"/>
              </a:lnSpc>
            </a:pPr>
            <a:r>
              <a:rPr lang="en-US" sz="1300" u="sng">
                <a:solidFill>
                  <a:srgbClr val="B969DD"/>
                </a:solidFill>
                <a:latin typeface="Poppins"/>
                <a:ea typeface="Poppins"/>
                <a:cs typeface="Poppins"/>
                <a:sym typeface="Poppins"/>
                <a:hlinkClick r:id="rId6" tooltip="https://rise.articulate.com/share/G5Xwr-Pj3_A3BmgrWtoxBF00k7MtoJAU#/"/>
              </a:rPr>
              <a:t>E-learning voor patiëntvertegenwoordigers</a:t>
            </a:r>
          </a:p>
          <a:p>
            <a:pPr algn="l">
              <a:lnSpc>
                <a:spcPts val="1820"/>
              </a:lnSpc>
            </a:pPr>
            <a:r>
              <a:rPr lang="en-US" sz="1300" u="sng">
                <a:solidFill>
                  <a:srgbClr val="B969DD"/>
                </a:solidFill>
                <a:latin typeface="Poppins"/>
                <a:ea typeface="Poppins"/>
                <a:cs typeface="Poppins"/>
                <a:sym typeface="Poppins"/>
                <a:hlinkClick r:id="rId7" tooltip="https://palliaweb.nl/getmedia/fd757740-b0dc-4974-80c5-0c78ab28da49/Toolkit_Patientenparticipatie_Palliatieve_zorg.pdf"/>
              </a:rPr>
              <a:t>Toolkit betekenisvolle patiëntenparticipatie</a:t>
            </a:r>
          </a:p>
        </p:txBody>
      </p:sp>
      <p:sp>
        <p:nvSpPr>
          <p:cNvPr id="11" name="TextBox 11"/>
          <p:cNvSpPr txBox="1"/>
          <p:nvPr/>
        </p:nvSpPr>
        <p:spPr>
          <a:xfrm>
            <a:off x="3609453" y="1571158"/>
            <a:ext cx="6558723" cy="6216015"/>
          </a:xfrm>
          <a:prstGeom prst="rect">
            <a:avLst/>
          </a:prstGeom>
        </p:spPr>
        <p:txBody>
          <a:bodyPr lIns="0" tIns="0" rIns="0" bIns="0" rtlCol="0" anchor="t">
            <a:spAutoFit/>
          </a:bodyPr>
          <a:lstStyle/>
          <a:p>
            <a:pPr algn="l">
              <a:lnSpc>
                <a:spcPts val="2879"/>
              </a:lnSpc>
            </a:pPr>
            <a:r>
              <a:rPr lang="en-US" sz="1599" b="1">
                <a:solidFill>
                  <a:srgbClr val="173395"/>
                </a:solidFill>
                <a:latin typeface="Poppins Bold"/>
                <a:ea typeface="Poppins Bold"/>
                <a:cs typeface="Poppins Bold"/>
                <a:sym typeface="Poppins Bold"/>
              </a:rPr>
              <a:t>Inleiding </a:t>
            </a:r>
          </a:p>
          <a:p>
            <a:pPr algn="l">
              <a:lnSpc>
                <a:spcPts val="2700"/>
              </a:lnSpc>
            </a:pPr>
            <a:r>
              <a:rPr lang="en-US" sz="1500">
                <a:solidFill>
                  <a:srgbClr val="173395"/>
                </a:solidFill>
                <a:latin typeface="Poppins"/>
                <a:ea typeface="Poppins"/>
                <a:cs typeface="Poppins"/>
                <a:sym typeface="Poppins"/>
              </a:rPr>
              <a:t>Door PZP te organiseren mét patiënten en naasten, ontstaat zorg die beter aansluit op wat voor hen belangrijk is — nu én in de toekomst. </a:t>
            </a:r>
          </a:p>
          <a:p>
            <a:pPr algn="l">
              <a:lnSpc>
                <a:spcPts val="2700"/>
              </a:lnSpc>
            </a:pPr>
            <a:endParaRPr lang="en-US" sz="1500">
              <a:solidFill>
                <a:srgbClr val="173395"/>
              </a:solidFill>
              <a:latin typeface="Poppins"/>
              <a:ea typeface="Poppins"/>
              <a:cs typeface="Poppins"/>
              <a:sym typeface="Poppins"/>
            </a:endParaRPr>
          </a:p>
          <a:p>
            <a:pPr algn="l">
              <a:lnSpc>
                <a:spcPts val="2879"/>
              </a:lnSpc>
            </a:pPr>
            <a:r>
              <a:rPr lang="en-US" sz="1599" b="1">
                <a:solidFill>
                  <a:srgbClr val="173395"/>
                </a:solidFill>
                <a:latin typeface="Poppins Bold"/>
                <a:ea typeface="Poppins Bold"/>
                <a:cs typeface="Poppins Bold"/>
                <a:sym typeface="Poppins Bold"/>
              </a:rPr>
              <a:t>Toelichting </a:t>
            </a:r>
          </a:p>
          <a:p>
            <a:pPr algn="l">
              <a:lnSpc>
                <a:spcPts val="2879"/>
              </a:lnSpc>
            </a:pPr>
            <a:endParaRPr lang="en-US" sz="1599" b="1">
              <a:solidFill>
                <a:srgbClr val="173395"/>
              </a:solidFill>
              <a:latin typeface="Poppins Bold"/>
              <a:ea typeface="Poppins Bold"/>
              <a:cs typeface="Poppins Bold"/>
              <a:sym typeface="Poppins Bold"/>
            </a:endParaRPr>
          </a:p>
          <a:p>
            <a:pPr algn="l">
              <a:lnSpc>
                <a:spcPts val="2700"/>
              </a:lnSpc>
            </a:pPr>
            <a:r>
              <a:rPr lang="en-US" sz="1500" b="1">
                <a:solidFill>
                  <a:srgbClr val="173395"/>
                </a:solidFill>
                <a:latin typeface="Poppins Semi-Bold"/>
                <a:ea typeface="Poppins Semi-Bold"/>
                <a:cs typeface="Poppins Semi-Bold"/>
                <a:sym typeface="Poppins Semi-Bold"/>
              </a:rPr>
              <a:t>Patiëntenparticipatie leidt tot betere zorg</a:t>
            </a:r>
          </a:p>
          <a:p>
            <a:pPr algn="l">
              <a:lnSpc>
                <a:spcPts val="2700"/>
              </a:lnSpc>
            </a:pPr>
            <a:r>
              <a:rPr lang="en-US" sz="1500">
                <a:solidFill>
                  <a:srgbClr val="173395"/>
                </a:solidFill>
                <a:latin typeface="Poppins"/>
                <a:ea typeface="Poppins"/>
                <a:cs typeface="Poppins"/>
                <a:sym typeface="Poppins"/>
              </a:rPr>
              <a:t>Door PZP te organiseren mét patiënten en naasten, ontstaat zorg die beter aansluit op wat voor hen belangrijk is — nu én in de toekomst. Patiënten en naasten hebben unieke kennis en ervaringen die kunnen bijdragen aan betere zorg. Met patiëntenparticipatie benut je hun specifieke ervaringsdeskundigheid. Een krachtige manier om patiënten bij de implementatie van PZP te betrekken is door patiënten mee te laten praten: nodig bijvoorbeeld een vertegenwoordiger uit de cliëntenraad uit in de werkgroep voor PZP‑implementatie. Voor patiëntvertegenwoordigers die weinig kennis hebben van/ervaring hebben met palliatieve zorg bestaat er een e-learning over palliatieve zorg.</a:t>
            </a:r>
          </a:p>
        </p:txBody>
      </p:sp>
      <p:sp>
        <p:nvSpPr>
          <p:cNvPr id="12" name="TextBox 12"/>
          <p:cNvSpPr txBox="1"/>
          <p:nvPr/>
        </p:nvSpPr>
        <p:spPr>
          <a:xfrm>
            <a:off x="3609453" y="714494"/>
            <a:ext cx="10619898" cy="603885"/>
          </a:xfrm>
          <a:prstGeom prst="rect">
            <a:avLst/>
          </a:prstGeom>
        </p:spPr>
        <p:txBody>
          <a:bodyPr lIns="0" tIns="0" rIns="0" bIns="0" rtlCol="0" anchor="t">
            <a:spAutoFit/>
          </a:bodyPr>
          <a:lstStyle/>
          <a:p>
            <a:pPr algn="l">
              <a:lnSpc>
                <a:spcPts val="4319"/>
              </a:lnSpc>
            </a:pPr>
            <a:r>
              <a:rPr lang="en-US" sz="3999">
                <a:solidFill>
                  <a:srgbClr val="173597"/>
                </a:solidFill>
                <a:latin typeface="Poppins"/>
                <a:ea typeface="Poppins"/>
                <a:cs typeface="Poppins"/>
                <a:sym typeface="Poppins"/>
              </a:rPr>
              <a:t>Randvoorwaarden | Patiëntenparticipatie </a:t>
            </a:r>
          </a:p>
        </p:txBody>
      </p:sp>
      <p:grpSp>
        <p:nvGrpSpPr>
          <p:cNvPr id="13" name="Group 13"/>
          <p:cNvGrpSpPr/>
          <p:nvPr/>
        </p:nvGrpSpPr>
        <p:grpSpPr>
          <a:xfrm>
            <a:off x="0" y="1295"/>
            <a:ext cx="3056044" cy="10285705"/>
            <a:chOff x="0" y="0"/>
            <a:chExt cx="4074725" cy="13714273"/>
          </a:xfrm>
        </p:grpSpPr>
        <p:sp>
          <p:nvSpPr>
            <p:cNvPr id="14" name="Freeform 14"/>
            <p:cNvSpPr/>
            <p:nvPr/>
          </p:nvSpPr>
          <p:spPr>
            <a:xfrm>
              <a:off x="0" y="0"/>
              <a:ext cx="4074725" cy="13714247"/>
            </a:xfrm>
            <a:custGeom>
              <a:avLst/>
              <a:gdLst/>
              <a:ahLst/>
              <a:cxnLst/>
              <a:rect l="l" t="t" r="r" b="b"/>
              <a:pathLst>
                <a:path w="4074725" h="13714247">
                  <a:moveTo>
                    <a:pt x="0" y="0"/>
                  </a:moveTo>
                  <a:lnTo>
                    <a:pt x="4074725" y="0"/>
                  </a:lnTo>
                  <a:lnTo>
                    <a:pt x="4074725" y="13714247"/>
                  </a:lnTo>
                  <a:lnTo>
                    <a:pt x="0" y="13714247"/>
                  </a:lnTo>
                  <a:close/>
                </a:path>
              </a:pathLst>
            </a:custGeom>
            <a:solidFill>
              <a:srgbClr val="EAF1FF"/>
            </a:solidFill>
          </p:spPr>
          <p:txBody>
            <a:bodyPr/>
            <a:lstStyle/>
            <a:p>
              <a:endParaRPr lang="nl-NL"/>
            </a:p>
          </p:txBody>
        </p:sp>
        <p:sp>
          <p:nvSpPr>
            <p:cNvPr id="15" name="TextBox 15"/>
            <p:cNvSpPr txBox="1"/>
            <p:nvPr/>
          </p:nvSpPr>
          <p:spPr>
            <a:xfrm>
              <a:off x="0" y="-190500"/>
              <a:ext cx="4074725" cy="13904773"/>
            </a:xfrm>
            <a:prstGeom prst="rect">
              <a:avLst/>
            </a:prstGeom>
          </p:spPr>
          <p:txBody>
            <a:bodyPr lIns="50800" tIns="50800" rIns="50800" bIns="50800" rtlCol="0" anchor="t"/>
            <a:lstStyle/>
            <a:p>
              <a:pPr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p:txBody>
        </p:sp>
      </p:grpSp>
      <p:sp>
        <p:nvSpPr>
          <p:cNvPr id="16" name="Freeform 16"/>
          <p:cNvSpPr/>
          <p:nvPr/>
        </p:nvSpPr>
        <p:spPr>
          <a:xfrm rot="-5400000">
            <a:off x="-4953886" y="4483162"/>
            <a:ext cx="16230600" cy="210740"/>
          </a:xfrm>
          <a:custGeom>
            <a:avLst/>
            <a:gdLst/>
            <a:ahLst/>
            <a:cxnLst/>
            <a:rect l="l" t="t" r="r" b="b"/>
            <a:pathLst>
              <a:path w="16230600" h="210740">
                <a:moveTo>
                  <a:pt x="0" y="0"/>
                </a:moveTo>
                <a:lnTo>
                  <a:pt x="16230600" y="0"/>
                </a:lnTo>
                <a:lnTo>
                  <a:pt x="16230600" y="210739"/>
                </a:lnTo>
                <a:lnTo>
                  <a:pt x="0" y="210739"/>
                </a:lnTo>
                <a:lnTo>
                  <a:pt x="0" y="0"/>
                </a:lnTo>
                <a:close/>
              </a:path>
            </a:pathLst>
          </a:custGeom>
          <a:blipFill>
            <a:blip r:embed="rId8"/>
            <a:stretch>
              <a:fillRect t="-3269505"/>
            </a:stretch>
          </a:blipFill>
        </p:spPr>
        <p:txBody>
          <a:bodyPr/>
          <a:lstStyle/>
          <a:p>
            <a:endParaRPr lang="nl-NL"/>
          </a:p>
        </p:txBody>
      </p:sp>
      <p:sp>
        <p:nvSpPr>
          <p:cNvPr id="17" name="AutoShape 17"/>
          <p:cNvSpPr/>
          <p:nvPr/>
        </p:nvSpPr>
        <p:spPr>
          <a:xfrm flipV="1">
            <a:off x="10456213" y="1652927"/>
            <a:ext cx="0" cy="8344219"/>
          </a:xfrm>
          <a:prstGeom prst="line">
            <a:avLst/>
          </a:prstGeom>
          <a:ln w="19050" cap="flat">
            <a:solidFill>
              <a:srgbClr val="173395"/>
            </a:solidFill>
            <a:prstDash val="solid"/>
            <a:headEnd type="none" w="sm" len="sm"/>
            <a:tailEnd type="none" w="sm" len="sm"/>
          </a:ln>
        </p:spPr>
        <p:txBody>
          <a:bodyPr/>
          <a:lstStyle/>
          <a:p>
            <a:endParaRPr lang="nl-NL"/>
          </a:p>
        </p:txBody>
      </p:sp>
      <p:grpSp>
        <p:nvGrpSpPr>
          <p:cNvPr id="18" name="Group 18"/>
          <p:cNvGrpSpPr/>
          <p:nvPr/>
        </p:nvGrpSpPr>
        <p:grpSpPr>
          <a:xfrm>
            <a:off x="283719" y="9052594"/>
            <a:ext cx="1810498" cy="944552"/>
            <a:chOff x="0" y="0"/>
            <a:chExt cx="3023997" cy="1577645"/>
          </a:xfrm>
        </p:grpSpPr>
        <p:sp>
          <p:nvSpPr>
            <p:cNvPr id="19" name="Freeform 19"/>
            <p:cNvSpPr/>
            <p:nvPr/>
          </p:nvSpPr>
          <p:spPr>
            <a:xfrm>
              <a:off x="0" y="0"/>
              <a:ext cx="3023997" cy="1577594"/>
            </a:xfrm>
            <a:custGeom>
              <a:avLst/>
              <a:gdLst/>
              <a:ahLst/>
              <a:cxnLst/>
              <a:rect l="l" t="t" r="r" b="b"/>
              <a:pathLst>
                <a:path w="3023997" h="1577594">
                  <a:moveTo>
                    <a:pt x="0" y="0"/>
                  </a:moveTo>
                  <a:lnTo>
                    <a:pt x="3023997" y="0"/>
                  </a:lnTo>
                  <a:lnTo>
                    <a:pt x="3023997" y="1577594"/>
                  </a:lnTo>
                  <a:lnTo>
                    <a:pt x="0" y="1577594"/>
                  </a:lnTo>
                  <a:lnTo>
                    <a:pt x="0" y="0"/>
                  </a:lnTo>
                  <a:close/>
                </a:path>
              </a:pathLst>
            </a:custGeom>
            <a:blipFill>
              <a:blip r:embed="rId9"/>
              <a:stretch>
                <a:fillRect l="-9413" t="-2344" r="-8277" b="-15528"/>
              </a:stretch>
            </a:blipFill>
          </p:spPr>
          <p:txBody>
            <a:bodyPr/>
            <a:lstStyle/>
            <a:p>
              <a:endParaRPr lang="nl-NL"/>
            </a:p>
          </p:txBody>
        </p:sp>
      </p:grpSp>
      <p:sp>
        <p:nvSpPr>
          <p:cNvPr id="20" name="TextBox 20"/>
          <p:cNvSpPr txBox="1"/>
          <p:nvPr/>
        </p:nvSpPr>
        <p:spPr>
          <a:xfrm>
            <a:off x="14384793" y="9749495"/>
            <a:ext cx="3392990" cy="247650"/>
          </a:xfrm>
          <a:prstGeom prst="rect">
            <a:avLst/>
          </a:prstGeom>
        </p:spPr>
        <p:txBody>
          <a:bodyPr lIns="0" tIns="0" rIns="0" bIns="0" rtlCol="0" anchor="t">
            <a:spAutoFit/>
          </a:bodyPr>
          <a:lstStyle/>
          <a:p>
            <a:pPr algn="r">
              <a:lnSpc>
                <a:spcPts val="1800"/>
              </a:lnSpc>
            </a:pPr>
            <a:r>
              <a:rPr lang="en-US" sz="1500" b="1">
                <a:solidFill>
                  <a:srgbClr val="173395"/>
                </a:solidFill>
                <a:latin typeface="Poppins Semi-Bold"/>
                <a:ea typeface="Poppins Semi-Bold"/>
                <a:cs typeface="Poppins Semi-Bold"/>
                <a:sym typeface="Poppins Semi-Bold"/>
              </a:rPr>
              <a:t>16</a:t>
            </a:r>
          </a:p>
        </p:txBody>
      </p:sp>
      <p:sp>
        <p:nvSpPr>
          <p:cNvPr id="21" name="TextBox 21"/>
          <p:cNvSpPr txBox="1"/>
          <p:nvPr/>
        </p:nvSpPr>
        <p:spPr>
          <a:xfrm>
            <a:off x="283719" y="596265"/>
            <a:ext cx="2002281" cy="750570"/>
          </a:xfrm>
          <a:prstGeom prst="rect">
            <a:avLst/>
          </a:prstGeom>
        </p:spPr>
        <p:txBody>
          <a:bodyPr wrap="square" lIns="0" tIns="0" rIns="0" bIns="0" rtlCol="0" anchor="t">
            <a:spAutoFit/>
          </a:bodyPr>
          <a:lstStyle/>
          <a:p>
            <a:pPr algn="ctr">
              <a:lnSpc>
                <a:spcPts val="5880"/>
              </a:lnSpc>
            </a:pPr>
            <a:r>
              <a:rPr lang="en-US" sz="4200" dirty="0" err="1">
                <a:solidFill>
                  <a:srgbClr val="173597"/>
                </a:solidFill>
                <a:latin typeface="Poppins"/>
                <a:ea typeface="Poppins"/>
                <a:cs typeface="Poppins"/>
                <a:sym typeface="Poppins"/>
              </a:rPr>
              <a:t>Inhoud</a:t>
            </a:r>
            <a:endParaRPr lang="en-US" sz="4200" dirty="0">
              <a:solidFill>
                <a:srgbClr val="173597"/>
              </a:solidFill>
              <a:latin typeface="Poppins"/>
              <a:ea typeface="Poppins"/>
              <a:cs typeface="Poppins"/>
              <a:sym typeface="Poppins"/>
            </a:endParaRPr>
          </a:p>
        </p:txBody>
      </p:sp>
      <p:sp>
        <p:nvSpPr>
          <p:cNvPr id="22" name="TextBox 22"/>
          <p:cNvSpPr txBox="1"/>
          <p:nvPr/>
        </p:nvSpPr>
        <p:spPr>
          <a:xfrm>
            <a:off x="213540" y="1452902"/>
            <a:ext cx="2769323" cy="7096125"/>
          </a:xfrm>
          <a:prstGeom prst="rect">
            <a:avLst/>
          </a:prstGeom>
        </p:spPr>
        <p:txBody>
          <a:bodyPr lIns="0" tIns="0" rIns="0" bIns="0" rtlCol="0" anchor="t">
            <a:spAutoFit/>
          </a:bodyPr>
          <a:lstStyle/>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0" action="ppaction://hlinksldjump"/>
              </a:rPr>
              <a:t>Leeswijzer</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1" action="ppaction://hlinksldjump"/>
              </a:rPr>
              <a:t>Kernboodschap</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2" action="ppaction://hlinksldjump"/>
              </a:rPr>
              <a:t>Aanleiding en probleemanalyse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3" action="ppaction://hlinksldjump"/>
              </a:rPr>
              <a:t>Visie en doelstelling(en)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4" action="ppaction://hlinksldjump"/>
              </a:rPr>
              <a:t>Doelgroep en afbakening</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5" action="ppaction://hlinksldjump"/>
              </a:rPr>
              <a:t>Projectorganisatie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6" action="ppaction://hlinksldjump"/>
              </a:rPr>
              <a:t>Planning en fasering</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7" action="ppaction://hlinksldjump"/>
              </a:rPr>
              <a:t>Afhankelijkheden en risicoanalyse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8" action="ppaction://hlinksldjump"/>
              </a:rPr>
              <a:t>Monitoring en evaluatie</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9" action="ppaction://hlinksldjump"/>
              </a:rPr>
              <a:t>Communicatie</a:t>
            </a:r>
          </a:p>
          <a:p>
            <a:pPr marL="323850" lvl="1" indent="-161925" algn="l">
              <a:lnSpc>
                <a:spcPts val="3750"/>
              </a:lnSpc>
              <a:buAutoNum type="arabicPeriod"/>
            </a:pPr>
            <a:r>
              <a:rPr lang="en-US" sz="1500" b="1">
                <a:solidFill>
                  <a:srgbClr val="173395"/>
                </a:solidFill>
                <a:latin typeface="Poppins Bold"/>
                <a:ea typeface="Poppins Bold"/>
                <a:cs typeface="Poppins Bold"/>
                <a:sym typeface="Poppins Bold"/>
              </a:rPr>
              <a:t>Randvoorwaarden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0" action="ppaction://hlinksldjump"/>
              </a:rPr>
              <a:t>Succesfactoren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1" action="ppaction://hlinksldjump"/>
              </a:rPr>
              <a:t>Bijlagen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3536004" y="6213630"/>
            <a:ext cx="1028659" cy="6607216"/>
            <a:chOff x="0" y="0"/>
            <a:chExt cx="1371546" cy="8809622"/>
          </a:xfrm>
        </p:grpSpPr>
        <p:sp>
          <p:nvSpPr>
            <p:cNvPr id="3" name="Freeform 3"/>
            <p:cNvSpPr/>
            <p:nvPr/>
          </p:nvSpPr>
          <p:spPr>
            <a:xfrm>
              <a:off x="0" y="0"/>
              <a:ext cx="1371546" cy="8809605"/>
            </a:xfrm>
            <a:custGeom>
              <a:avLst/>
              <a:gdLst/>
              <a:ahLst/>
              <a:cxnLst/>
              <a:rect l="l" t="t" r="r" b="b"/>
              <a:pathLst>
                <a:path w="1371546" h="8809605">
                  <a:moveTo>
                    <a:pt x="495160" y="0"/>
                  </a:moveTo>
                  <a:lnTo>
                    <a:pt x="876386" y="0"/>
                  </a:lnTo>
                  <a:cubicBezTo>
                    <a:pt x="1007711" y="0"/>
                    <a:pt x="1133656" y="52168"/>
                    <a:pt x="1226517" y="145029"/>
                  </a:cubicBezTo>
                  <a:cubicBezTo>
                    <a:pt x="1319377" y="237889"/>
                    <a:pt x="1371546" y="363835"/>
                    <a:pt x="1371546" y="495160"/>
                  </a:cubicBezTo>
                  <a:lnTo>
                    <a:pt x="1371546" y="8314445"/>
                  </a:lnTo>
                  <a:cubicBezTo>
                    <a:pt x="1371546" y="8587915"/>
                    <a:pt x="1149855" y="8809605"/>
                    <a:pt x="876386" y="8809605"/>
                  </a:cubicBezTo>
                  <a:lnTo>
                    <a:pt x="495160" y="8809605"/>
                  </a:lnTo>
                  <a:cubicBezTo>
                    <a:pt x="363835" y="8809605"/>
                    <a:pt x="237889" y="8757437"/>
                    <a:pt x="145029" y="8664576"/>
                  </a:cubicBezTo>
                  <a:cubicBezTo>
                    <a:pt x="52168" y="8571716"/>
                    <a:pt x="0" y="8445770"/>
                    <a:pt x="0" y="8314445"/>
                  </a:cubicBezTo>
                  <a:lnTo>
                    <a:pt x="0" y="495160"/>
                  </a:lnTo>
                  <a:cubicBezTo>
                    <a:pt x="0" y="363835"/>
                    <a:pt x="52168" y="237889"/>
                    <a:pt x="145029" y="145029"/>
                  </a:cubicBezTo>
                  <a:cubicBezTo>
                    <a:pt x="237889" y="52168"/>
                    <a:pt x="363835" y="0"/>
                    <a:pt x="495160" y="0"/>
                  </a:cubicBezTo>
                  <a:close/>
                </a:path>
              </a:pathLst>
            </a:custGeom>
            <a:solidFill>
              <a:srgbClr val="F1ECE3"/>
            </a:solidFill>
          </p:spPr>
          <p:txBody>
            <a:bodyPr/>
            <a:lstStyle/>
            <a:p>
              <a:endParaRPr lang="nl-NL"/>
            </a:p>
          </p:txBody>
        </p:sp>
        <p:sp>
          <p:nvSpPr>
            <p:cNvPr id="4" name="TextBox 4"/>
            <p:cNvSpPr txBox="1"/>
            <p:nvPr/>
          </p:nvSpPr>
          <p:spPr>
            <a:xfrm>
              <a:off x="0" y="-161925"/>
              <a:ext cx="1371546" cy="8971547"/>
            </a:xfrm>
            <a:prstGeom prst="rect">
              <a:avLst/>
            </a:prstGeom>
          </p:spPr>
          <p:txBody>
            <a:bodyPr lIns="50800" tIns="50800" rIns="50800" bIns="50800" rtlCol="0" anchor="t"/>
            <a:lstStyle/>
            <a:p>
              <a:pPr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p:txBody>
        </p:sp>
      </p:grpSp>
      <p:sp>
        <p:nvSpPr>
          <p:cNvPr id="5" name="TextBox 5"/>
          <p:cNvSpPr txBox="1"/>
          <p:nvPr/>
        </p:nvSpPr>
        <p:spPr>
          <a:xfrm>
            <a:off x="11013426" y="9139555"/>
            <a:ext cx="6340516" cy="771525"/>
          </a:xfrm>
          <a:prstGeom prst="rect">
            <a:avLst/>
          </a:prstGeom>
        </p:spPr>
        <p:txBody>
          <a:bodyPr lIns="0" tIns="0" rIns="0" bIns="0" rtlCol="0" anchor="t">
            <a:spAutoFit/>
          </a:bodyPr>
          <a:lstStyle/>
          <a:p>
            <a:pPr algn="l">
              <a:lnSpc>
                <a:spcPts val="1560"/>
              </a:lnSpc>
            </a:pPr>
            <a:r>
              <a:rPr lang="en-US" sz="1300" b="1">
                <a:solidFill>
                  <a:srgbClr val="173395"/>
                </a:solidFill>
                <a:latin typeface="Poppins Bold"/>
                <a:ea typeface="Poppins Bold"/>
                <a:cs typeface="Poppins Bold"/>
                <a:sym typeface="Poppins Bold"/>
              </a:rPr>
              <a:t>Bronnen</a:t>
            </a:r>
          </a:p>
          <a:p>
            <a:pPr algn="l">
              <a:lnSpc>
                <a:spcPts val="1560"/>
              </a:lnSpc>
            </a:pPr>
            <a:r>
              <a:rPr lang="en-US" sz="1300" u="sng">
                <a:solidFill>
                  <a:srgbClr val="B969DD"/>
                </a:solidFill>
                <a:latin typeface="Poppins"/>
                <a:ea typeface="Poppins"/>
                <a:cs typeface="Poppins"/>
                <a:sym typeface="Poppins"/>
                <a:hlinkClick r:id="rId3" action="ppaction://hlinksldjump"/>
              </a:rPr>
              <a:t>Best  practices</a:t>
            </a:r>
          </a:p>
          <a:p>
            <a:pPr algn="l">
              <a:lnSpc>
                <a:spcPts val="1560"/>
              </a:lnSpc>
            </a:pPr>
            <a:r>
              <a:rPr lang="en-US" sz="1300" u="sng">
                <a:solidFill>
                  <a:srgbClr val="B969DD"/>
                </a:solidFill>
                <a:latin typeface="Poppins"/>
                <a:ea typeface="Poppins"/>
                <a:cs typeface="Poppins"/>
                <a:sym typeface="Poppins"/>
                <a:hlinkClick r:id="rId4" tooltip="https://www.internisten.nl/wp-content/uploads/2024/12/Leidraad-proactieve-zorgplanning-in-Nederlandse-ziekenhuizen-2.pdf"/>
              </a:rPr>
              <a:t>Leidraad implementatie pzp Nederlandse Internistenvereniging</a:t>
            </a:r>
          </a:p>
          <a:p>
            <a:pPr algn="l">
              <a:lnSpc>
                <a:spcPts val="1560"/>
              </a:lnSpc>
            </a:pPr>
            <a:r>
              <a:rPr lang="en-US" sz="1300" u="sng">
                <a:solidFill>
                  <a:srgbClr val="B969DD"/>
                </a:solidFill>
                <a:latin typeface="Poppins"/>
                <a:ea typeface="Poppins"/>
                <a:cs typeface="Poppins"/>
                <a:sym typeface="Poppins"/>
                <a:hlinkClick r:id="rId5" tooltip="https://www.zorginstituutnederland.nl/site/binaries/site-content/collections/documents/2025/07/14/rapport-proactieve-zorgplanning-in-de-oncologie/proactieve-zorgplanning-in-de-oncologie-een-verkenning.pdf"/>
              </a:rPr>
              <a:t>Rapport ZiNL pzp in de oncologie</a:t>
            </a:r>
          </a:p>
        </p:txBody>
      </p:sp>
      <p:grpSp>
        <p:nvGrpSpPr>
          <p:cNvPr id="6" name="Group 6"/>
          <p:cNvGrpSpPr/>
          <p:nvPr/>
        </p:nvGrpSpPr>
        <p:grpSpPr>
          <a:xfrm>
            <a:off x="0" y="1295"/>
            <a:ext cx="3056044" cy="10285705"/>
            <a:chOff x="0" y="0"/>
            <a:chExt cx="4074725" cy="13714273"/>
          </a:xfrm>
        </p:grpSpPr>
        <p:sp>
          <p:nvSpPr>
            <p:cNvPr id="7" name="Freeform 7"/>
            <p:cNvSpPr/>
            <p:nvPr/>
          </p:nvSpPr>
          <p:spPr>
            <a:xfrm>
              <a:off x="0" y="0"/>
              <a:ext cx="4074725" cy="13714247"/>
            </a:xfrm>
            <a:custGeom>
              <a:avLst/>
              <a:gdLst/>
              <a:ahLst/>
              <a:cxnLst/>
              <a:rect l="l" t="t" r="r" b="b"/>
              <a:pathLst>
                <a:path w="4074725" h="13714247">
                  <a:moveTo>
                    <a:pt x="0" y="0"/>
                  </a:moveTo>
                  <a:lnTo>
                    <a:pt x="4074725" y="0"/>
                  </a:lnTo>
                  <a:lnTo>
                    <a:pt x="4074725" y="13714247"/>
                  </a:lnTo>
                  <a:lnTo>
                    <a:pt x="0" y="13714247"/>
                  </a:lnTo>
                  <a:close/>
                </a:path>
              </a:pathLst>
            </a:custGeom>
            <a:solidFill>
              <a:srgbClr val="EAF1FF"/>
            </a:solidFill>
          </p:spPr>
          <p:txBody>
            <a:bodyPr/>
            <a:lstStyle/>
            <a:p>
              <a:endParaRPr lang="nl-NL"/>
            </a:p>
          </p:txBody>
        </p:sp>
        <p:sp>
          <p:nvSpPr>
            <p:cNvPr id="8" name="TextBox 8"/>
            <p:cNvSpPr txBox="1"/>
            <p:nvPr/>
          </p:nvSpPr>
          <p:spPr>
            <a:xfrm>
              <a:off x="0" y="-190500"/>
              <a:ext cx="4074725" cy="13904773"/>
            </a:xfrm>
            <a:prstGeom prst="rect">
              <a:avLst/>
            </a:prstGeom>
          </p:spPr>
          <p:txBody>
            <a:bodyPr lIns="50800" tIns="50800" rIns="50800" bIns="50800" rtlCol="0" anchor="t"/>
            <a:lstStyle/>
            <a:p>
              <a:pPr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p:txBody>
        </p:sp>
      </p:grpSp>
      <p:sp>
        <p:nvSpPr>
          <p:cNvPr id="9" name="TextBox 9"/>
          <p:cNvSpPr txBox="1"/>
          <p:nvPr/>
        </p:nvSpPr>
        <p:spPr>
          <a:xfrm>
            <a:off x="3609453" y="726758"/>
            <a:ext cx="3978473" cy="603885"/>
          </a:xfrm>
          <a:prstGeom prst="rect">
            <a:avLst/>
          </a:prstGeom>
        </p:spPr>
        <p:txBody>
          <a:bodyPr lIns="0" tIns="0" rIns="0" bIns="0" rtlCol="0" anchor="t">
            <a:spAutoFit/>
          </a:bodyPr>
          <a:lstStyle/>
          <a:p>
            <a:pPr algn="l">
              <a:lnSpc>
                <a:spcPts val="4319"/>
              </a:lnSpc>
            </a:pPr>
            <a:r>
              <a:rPr lang="en-US" sz="3999">
                <a:solidFill>
                  <a:srgbClr val="173597"/>
                </a:solidFill>
                <a:latin typeface="Poppins"/>
                <a:ea typeface="Poppins"/>
                <a:cs typeface="Poppins"/>
                <a:sym typeface="Poppins"/>
              </a:rPr>
              <a:t>Succesfactoren</a:t>
            </a:r>
          </a:p>
        </p:txBody>
      </p:sp>
      <p:sp>
        <p:nvSpPr>
          <p:cNvPr id="10" name="TextBox 10"/>
          <p:cNvSpPr txBox="1"/>
          <p:nvPr/>
        </p:nvSpPr>
        <p:spPr>
          <a:xfrm>
            <a:off x="10727676" y="1548152"/>
            <a:ext cx="6762578" cy="5634704"/>
          </a:xfrm>
          <a:prstGeom prst="rect">
            <a:avLst/>
          </a:prstGeom>
        </p:spPr>
        <p:txBody>
          <a:bodyPr lIns="0" tIns="0" rIns="0" bIns="0" rtlCol="0" anchor="t">
            <a:spAutoFit/>
          </a:bodyPr>
          <a:lstStyle/>
          <a:p>
            <a:pPr marL="340042" lvl="1" indent="-170021" algn="l">
              <a:lnSpc>
                <a:spcPts val="2835"/>
              </a:lnSpc>
              <a:buFont typeface="Arial"/>
              <a:buChar char="•"/>
            </a:pPr>
            <a:r>
              <a:rPr lang="en-US" sz="1575">
                <a:solidFill>
                  <a:srgbClr val="173395"/>
                </a:solidFill>
                <a:latin typeface="Poppins"/>
                <a:ea typeface="Poppins"/>
                <a:cs typeface="Poppins"/>
                <a:sym typeface="Poppins"/>
              </a:rPr>
              <a:t>Overweeg een </a:t>
            </a:r>
            <a:r>
              <a:rPr lang="en-US" sz="1575" b="1">
                <a:solidFill>
                  <a:srgbClr val="173395"/>
                </a:solidFill>
                <a:latin typeface="Poppins Semi-Bold"/>
                <a:ea typeface="Poppins Semi-Bold"/>
                <a:cs typeface="Poppins Semi-Bold"/>
                <a:sym typeface="Poppins Semi-Bold"/>
              </a:rPr>
              <a:t>gefaseerde aanpak</a:t>
            </a:r>
            <a:r>
              <a:rPr lang="en-US" sz="1575">
                <a:solidFill>
                  <a:srgbClr val="173395"/>
                </a:solidFill>
                <a:latin typeface="Poppins"/>
                <a:ea typeface="Poppins"/>
                <a:cs typeface="Poppins"/>
                <a:sym typeface="Poppins"/>
              </a:rPr>
              <a:t>. Begin bij een of twee vakgroepen/aandoeningen – bijvoorbeeld COPD en hartfalen – en maak bij de uitrol naar andere vakgroepen gebruik van de leerervaringen die je hebt opgedaan. </a:t>
            </a:r>
          </a:p>
          <a:p>
            <a:pPr marL="285036" lvl="1" indent="-142518" algn="l">
              <a:lnSpc>
                <a:spcPts val="2835"/>
              </a:lnSpc>
              <a:buFont typeface="Arial"/>
              <a:buChar char="•"/>
            </a:pPr>
            <a:r>
              <a:rPr lang="en-US" sz="1575">
                <a:solidFill>
                  <a:srgbClr val="173395"/>
                </a:solidFill>
                <a:latin typeface="Poppins"/>
                <a:ea typeface="Poppins"/>
                <a:cs typeface="Poppins"/>
                <a:sym typeface="Poppins"/>
              </a:rPr>
              <a:t>Zorg voor het inbouwen van de informatiestandaard PZP in het elektronisch patiëntendossier. Meer hierover, zie </a:t>
            </a:r>
            <a:r>
              <a:rPr lang="en-US" sz="1575" u="sng">
                <a:solidFill>
                  <a:srgbClr val="B969DD"/>
                </a:solidFill>
                <a:latin typeface="Poppins"/>
                <a:ea typeface="Poppins"/>
                <a:cs typeface="Poppins"/>
                <a:sym typeface="Poppins"/>
                <a:hlinkClick r:id="rId6" action="ppaction://hlinksldjump"/>
              </a:rPr>
              <a:t>link</a:t>
            </a:r>
            <a:r>
              <a:rPr lang="en-US" sz="1575">
                <a:solidFill>
                  <a:srgbClr val="173395"/>
                </a:solidFill>
                <a:latin typeface="Poppins"/>
                <a:ea typeface="Poppins"/>
                <a:cs typeface="Poppins"/>
                <a:sym typeface="Poppins"/>
              </a:rPr>
              <a:t>.</a:t>
            </a:r>
          </a:p>
          <a:p>
            <a:pPr marL="285036" lvl="1" indent="-142518" algn="l">
              <a:lnSpc>
                <a:spcPts val="2835"/>
              </a:lnSpc>
              <a:buFont typeface="Arial"/>
              <a:buChar char="•"/>
            </a:pPr>
            <a:r>
              <a:rPr lang="en-US" sz="1575">
                <a:solidFill>
                  <a:srgbClr val="173395"/>
                </a:solidFill>
                <a:latin typeface="Poppins"/>
                <a:ea typeface="Poppins"/>
                <a:cs typeface="Poppins"/>
                <a:sym typeface="Poppins"/>
              </a:rPr>
              <a:t>Zorg voor </a:t>
            </a:r>
            <a:r>
              <a:rPr lang="en-US" sz="1575" b="1">
                <a:solidFill>
                  <a:srgbClr val="173395"/>
                </a:solidFill>
                <a:latin typeface="Poppins Semi-Bold"/>
                <a:ea typeface="Poppins Semi-Bold"/>
                <a:cs typeface="Poppins Semi-Bold"/>
                <a:sym typeface="Poppins Semi-Bold"/>
              </a:rPr>
              <a:t>passende financiering</a:t>
            </a:r>
            <a:r>
              <a:rPr lang="en-US" sz="1575">
                <a:solidFill>
                  <a:srgbClr val="173395"/>
                </a:solidFill>
                <a:latin typeface="Poppins"/>
                <a:ea typeface="Poppins"/>
                <a:cs typeface="Poppins"/>
                <a:sym typeface="Poppins"/>
              </a:rPr>
              <a:t>. Meer hierover, zie </a:t>
            </a:r>
            <a:r>
              <a:rPr lang="en-US" sz="1575" u="sng">
                <a:solidFill>
                  <a:srgbClr val="B969DD"/>
                </a:solidFill>
                <a:latin typeface="Poppins"/>
                <a:ea typeface="Poppins"/>
                <a:cs typeface="Poppins"/>
                <a:sym typeface="Poppins"/>
                <a:hlinkClick r:id="rId7" action="ppaction://hlinksldjump"/>
              </a:rPr>
              <a:t>link</a:t>
            </a:r>
            <a:r>
              <a:rPr lang="en-US" sz="1575">
                <a:solidFill>
                  <a:srgbClr val="173395"/>
                </a:solidFill>
                <a:latin typeface="Poppins"/>
                <a:ea typeface="Poppins"/>
                <a:cs typeface="Poppins"/>
                <a:sym typeface="Poppins"/>
              </a:rPr>
              <a:t>.</a:t>
            </a:r>
          </a:p>
          <a:p>
            <a:pPr marL="285036" lvl="1" indent="-142518" algn="l">
              <a:lnSpc>
                <a:spcPts val="2835"/>
              </a:lnSpc>
              <a:buFont typeface="Arial"/>
              <a:buChar char="•"/>
            </a:pPr>
            <a:r>
              <a:rPr lang="en-US" sz="1575">
                <a:solidFill>
                  <a:srgbClr val="173395"/>
                </a:solidFill>
                <a:latin typeface="Poppins"/>
                <a:ea typeface="Poppins"/>
                <a:cs typeface="Poppins"/>
                <a:sym typeface="Poppins"/>
              </a:rPr>
              <a:t>Zorg voor een </a:t>
            </a:r>
            <a:r>
              <a:rPr lang="en-US" sz="1575" b="1">
                <a:solidFill>
                  <a:srgbClr val="173395"/>
                </a:solidFill>
                <a:latin typeface="Poppins Semi-Bold"/>
                <a:ea typeface="Poppins Semi-Bold"/>
                <a:cs typeface="Poppins Semi-Bold"/>
                <a:sym typeface="Poppins Semi-Bold"/>
              </a:rPr>
              <a:t>continue cyclus</a:t>
            </a:r>
            <a:r>
              <a:rPr lang="en-US" sz="1575" b="1">
                <a:solidFill>
                  <a:srgbClr val="173395"/>
                </a:solidFill>
                <a:latin typeface="Poppins Bold"/>
                <a:ea typeface="Poppins Bold"/>
                <a:cs typeface="Poppins Bold"/>
                <a:sym typeface="Poppins Bold"/>
              </a:rPr>
              <a:t> </a:t>
            </a:r>
            <a:r>
              <a:rPr lang="en-US" sz="1575">
                <a:solidFill>
                  <a:srgbClr val="173395"/>
                </a:solidFill>
                <a:latin typeface="Poppins"/>
                <a:ea typeface="Poppins"/>
                <a:cs typeface="Poppins"/>
                <a:sym typeface="Poppins"/>
              </a:rPr>
              <a:t>van deskundigheidsbevordering. Zorg ervoor dat verpleegkundigen en medisch specialisten regelmatig een bijscholing kunnen volgen of een training gespreksvaardigheden. Alleen op deze manier wordt pzp een vanzelfsprekend onderdeel van het zorgproces. Zie ook </a:t>
            </a:r>
            <a:r>
              <a:rPr lang="en-US" sz="1575" u="sng">
                <a:solidFill>
                  <a:srgbClr val="B969DD"/>
                </a:solidFill>
                <a:latin typeface="Poppins"/>
                <a:ea typeface="Poppins"/>
                <a:cs typeface="Poppins"/>
                <a:sym typeface="Poppins"/>
                <a:hlinkClick r:id="rId8" action="ppaction://hlinksldjump"/>
              </a:rPr>
              <a:t>link.</a:t>
            </a:r>
          </a:p>
          <a:p>
            <a:pPr marL="285036" lvl="1" indent="-142518" algn="l">
              <a:lnSpc>
                <a:spcPts val="2835"/>
              </a:lnSpc>
              <a:buFont typeface="Arial"/>
              <a:buChar char="•"/>
            </a:pPr>
            <a:r>
              <a:rPr lang="en-US" sz="1575">
                <a:solidFill>
                  <a:srgbClr val="173395"/>
                </a:solidFill>
                <a:latin typeface="Poppins"/>
                <a:ea typeface="Poppins"/>
                <a:cs typeface="Poppins"/>
                <a:sym typeface="Poppins"/>
              </a:rPr>
              <a:t>Zorg voor een goede </a:t>
            </a:r>
            <a:r>
              <a:rPr lang="en-US" sz="1575" b="1">
                <a:solidFill>
                  <a:srgbClr val="173395"/>
                </a:solidFill>
                <a:latin typeface="Poppins Semi-Bold"/>
                <a:ea typeface="Poppins Semi-Bold"/>
                <a:cs typeface="Poppins Semi-Bold"/>
                <a:sym typeface="Poppins Semi-Bold"/>
              </a:rPr>
              <a:t>interne communicatie</a:t>
            </a:r>
            <a:r>
              <a:rPr lang="en-US" sz="1575" b="1">
                <a:solidFill>
                  <a:srgbClr val="173395"/>
                </a:solidFill>
                <a:latin typeface="Poppins Bold"/>
                <a:ea typeface="Poppins Bold"/>
                <a:cs typeface="Poppins Bold"/>
                <a:sym typeface="Poppins Bold"/>
              </a:rPr>
              <a:t> </a:t>
            </a:r>
            <a:r>
              <a:rPr lang="en-US" sz="1575">
                <a:solidFill>
                  <a:srgbClr val="173395"/>
                </a:solidFill>
                <a:latin typeface="Poppins"/>
                <a:ea typeface="Poppins"/>
                <a:cs typeface="Poppins"/>
                <a:sym typeface="Poppins"/>
              </a:rPr>
              <a:t>en </a:t>
            </a:r>
            <a:r>
              <a:rPr lang="en-US" sz="1575" b="1">
                <a:solidFill>
                  <a:srgbClr val="173395"/>
                </a:solidFill>
                <a:latin typeface="Poppins Semi-Bold"/>
                <a:ea typeface="Poppins Semi-Bold"/>
                <a:cs typeface="Poppins Semi-Bold"/>
                <a:sym typeface="Poppins Semi-Bold"/>
              </a:rPr>
              <a:t>bewustwording</a:t>
            </a:r>
            <a:r>
              <a:rPr lang="en-US" sz="1575">
                <a:solidFill>
                  <a:srgbClr val="173395"/>
                </a:solidFill>
                <a:latin typeface="Poppins"/>
                <a:ea typeface="Poppins"/>
                <a:cs typeface="Poppins"/>
                <a:sym typeface="Poppins"/>
              </a:rPr>
              <a:t>. Denk bijvoorbeeld aan een postercampagne of een filmpje. Zie ook </a:t>
            </a:r>
            <a:r>
              <a:rPr lang="en-US" sz="1575" u="sng">
                <a:solidFill>
                  <a:srgbClr val="B969DD"/>
                </a:solidFill>
                <a:latin typeface="Poppins"/>
                <a:ea typeface="Poppins"/>
                <a:cs typeface="Poppins"/>
                <a:sym typeface="Poppins"/>
                <a:hlinkClick r:id="rId9" action="ppaction://hlinksldjump"/>
              </a:rPr>
              <a:t>link</a:t>
            </a:r>
            <a:r>
              <a:rPr lang="en-US" sz="1575">
                <a:solidFill>
                  <a:srgbClr val="173395"/>
                </a:solidFill>
                <a:latin typeface="Poppins"/>
                <a:ea typeface="Poppins"/>
                <a:cs typeface="Poppins"/>
                <a:sym typeface="Poppins"/>
              </a:rPr>
              <a:t>.</a:t>
            </a:r>
          </a:p>
          <a:p>
            <a:pPr marL="285036" lvl="1" indent="-142518" algn="l">
              <a:lnSpc>
                <a:spcPts val="2959"/>
              </a:lnSpc>
            </a:pPr>
            <a:endParaRPr lang="en-US" sz="1575">
              <a:solidFill>
                <a:srgbClr val="173395"/>
              </a:solidFill>
              <a:latin typeface="Poppins"/>
              <a:ea typeface="Poppins"/>
              <a:cs typeface="Poppins"/>
              <a:sym typeface="Poppins"/>
            </a:endParaRPr>
          </a:p>
        </p:txBody>
      </p:sp>
      <p:sp>
        <p:nvSpPr>
          <p:cNvPr id="11" name="TextBox 11"/>
          <p:cNvSpPr txBox="1"/>
          <p:nvPr/>
        </p:nvSpPr>
        <p:spPr>
          <a:xfrm>
            <a:off x="3609453" y="1548152"/>
            <a:ext cx="6558723" cy="7738110"/>
          </a:xfrm>
          <a:prstGeom prst="rect">
            <a:avLst/>
          </a:prstGeom>
        </p:spPr>
        <p:txBody>
          <a:bodyPr lIns="0" tIns="0" rIns="0" bIns="0" rtlCol="0" anchor="t">
            <a:spAutoFit/>
          </a:bodyPr>
          <a:lstStyle/>
          <a:p>
            <a:pPr algn="l">
              <a:lnSpc>
                <a:spcPts val="2835"/>
              </a:lnSpc>
            </a:pPr>
            <a:r>
              <a:rPr lang="en-US" sz="1575">
                <a:solidFill>
                  <a:srgbClr val="173395"/>
                </a:solidFill>
                <a:latin typeface="Poppins"/>
                <a:ea typeface="Poppins"/>
                <a:cs typeface="Poppins"/>
                <a:sym typeface="Poppins"/>
              </a:rPr>
              <a:t>Door vanaf het begin aandacht te hebben voor de succes-factoren, vergroot je de kans op een succesvolle implementatie van PZP in je ziekenhuis. </a:t>
            </a:r>
          </a:p>
          <a:p>
            <a:pPr algn="l">
              <a:lnSpc>
                <a:spcPts val="2835"/>
              </a:lnSpc>
            </a:pPr>
            <a:endParaRPr lang="en-US" sz="1575">
              <a:solidFill>
                <a:srgbClr val="173395"/>
              </a:solidFill>
              <a:latin typeface="Poppins"/>
              <a:ea typeface="Poppins"/>
              <a:cs typeface="Poppins"/>
              <a:sym typeface="Poppins"/>
            </a:endParaRPr>
          </a:p>
          <a:p>
            <a:pPr algn="l">
              <a:lnSpc>
                <a:spcPts val="2835"/>
              </a:lnSpc>
            </a:pPr>
            <a:r>
              <a:rPr lang="en-US" sz="1575" b="1">
                <a:solidFill>
                  <a:srgbClr val="173395"/>
                </a:solidFill>
                <a:latin typeface="Poppins Semi-Bold"/>
                <a:ea typeface="Poppins Semi-Bold"/>
                <a:cs typeface="Poppins Semi-Bold"/>
                <a:sym typeface="Poppins Semi-Bold"/>
              </a:rPr>
              <a:t>Aandachtspunten</a:t>
            </a:r>
            <a:r>
              <a:rPr lang="en-US" sz="1575">
                <a:solidFill>
                  <a:srgbClr val="173395"/>
                </a:solidFill>
                <a:latin typeface="Poppins"/>
                <a:ea typeface="Poppins"/>
                <a:cs typeface="Poppins"/>
                <a:sym typeface="Poppins"/>
              </a:rPr>
              <a:t>:</a:t>
            </a:r>
          </a:p>
          <a:p>
            <a:pPr marL="285036" lvl="1" indent="-142518" algn="l">
              <a:lnSpc>
                <a:spcPts val="2835"/>
              </a:lnSpc>
              <a:buFont typeface="Arial"/>
              <a:buChar char="•"/>
            </a:pPr>
            <a:r>
              <a:rPr lang="en-US" sz="1575">
                <a:solidFill>
                  <a:srgbClr val="173395"/>
                </a:solidFill>
                <a:latin typeface="Poppins"/>
                <a:ea typeface="Poppins"/>
                <a:cs typeface="Poppins"/>
                <a:sym typeface="Poppins"/>
              </a:rPr>
              <a:t>Zet PZP </a:t>
            </a:r>
            <a:r>
              <a:rPr lang="en-US" sz="1575" b="1">
                <a:solidFill>
                  <a:srgbClr val="173395"/>
                </a:solidFill>
                <a:latin typeface="Poppins Semi-Bold"/>
                <a:ea typeface="Poppins Semi-Bold"/>
                <a:cs typeface="Poppins Semi-Bold"/>
                <a:sym typeface="Poppins Semi-Bold"/>
              </a:rPr>
              <a:t>zo vroeg mogelijk</a:t>
            </a:r>
            <a:r>
              <a:rPr lang="en-US" sz="1575">
                <a:solidFill>
                  <a:srgbClr val="173395"/>
                </a:solidFill>
                <a:latin typeface="Poppins"/>
                <a:ea typeface="Poppins"/>
                <a:cs typeface="Poppins"/>
                <a:sym typeface="Poppins"/>
              </a:rPr>
              <a:t> in de palliatieve fase in; na diagnose van een levensbedreigende aandoening of kwetsbaarheid zou er een proactief zorgplanningsgesprek gevoerd moeten worden. </a:t>
            </a:r>
          </a:p>
          <a:p>
            <a:pPr marL="285036" lvl="1" indent="-142518" algn="l">
              <a:lnSpc>
                <a:spcPts val="2835"/>
              </a:lnSpc>
              <a:buFont typeface="Arial"/>
              <a:buChar char="•"/>
            </a:pPr>
            <a:r>
              <a:rPr lang="en-US" sz="1575">
                <a:solidFill>
                  <a:srgbClr val="173395"/>
                </a:solidFill>
                <a:latin typeface="Poppins"/>
                <a:ea typeface="Poppins"/>
                <a:cs typeface="Poppins"/>
                <a:sym typeface="Poppins"/>
              </a:rPr>
              <a:t>Betrek </a:t>
            </a:r>
            <a:r>
              <a:rPr lang="en-US" sz="1575" b="1">
                <a:solidFill>
                  <a:srgbClr val="173395"/>
                </a:solidFill>
                <a:latin typeface="Poppins Semi-Bold"/>
                <a:ea typeface="Poppins Semi-Bold"/>
                <a:cs typeface="Poppins Semi-Bold"/>
                <a:sym typeface="Poppins Semi-Bold"/>
              </a:rPr>
              <a:t>patiënten</a:t>
            </a:r>
            <a:r>
              <a:rPr lang="en-US" sz="1575">
                <a:solidFill>
                  <a:srgbClr val="173395"/>
                </a:solidFill>
                <a:latin typeface="Poppins"/>
                <a:ea typeface="Poppins"/>
                <a:cs typeface="Poppins"/>
                <a:sym typeface="Poppins"/>
              </a:rPr>
              <a:t> in alle fasen van de implementatie. Bijvoorbeeld door een ambassadeur vanuit de cliëntenraad te betrekken bij het implementatietraject. Meer hierover, zie </a:t>
            </a:r>
            <a:r>
              <a:rPr lang="en-US" sz="1575" u="sng">
                <a:solidFill>
                  <a:srgbClr val="B969DD"/>
                </a:solidFill>
                <a:latin typeface="Poppins"/>
                <a:ea typeface="Poppins"/>
                <a:cs typeface="Poppins"/>
                <a:sym typeface="Poppins"/>
                <a:hlinkClick r:id="rId10" action="ppaction://hlinksldjump"/>
              </a:rPr>
              <a:t>link.</a:t>
            </a:r>
          </a:p>
          <a:p>
            <a:pPr marL="285036" lvl="1" indent="-142518" algn="l">
              <a:lnSpc>
                <a:spcPts val="2835"/>
              </a:lnSpc>
              <a:buFont typeface="Arial"/>
              <a:buChar char="•"/>
            </a:pPr>
            <a:r>
              <a:rPr lang="en-US" sz="1575">
                <a:solidFill>
                  <a:srgbClr val="173395"/>
                </a:solidFill>
                <a:latin typeface="Poppins"/>
                <a:ea typeface="Poppins"/>
                <a:cs typeface="Poppins"/>
                <a:sym typeface="Poppins"/>
              </a:rPr>
              <a:t>Zorg voor </a:t>
            </a:r>
            <a:r>
              <a:rPr lang="en-US" sz="1575" b="1">
                <a:solidFill>
                  <a:srgbClr val="173395"/>
                </a:solidFill>
                <a:latin typeface="Poppins Semi-Bold"/>
                <a:ea typeface="Poppins Semi-Bold"/>
                <a:cs typeface="Poppins Semi-Bold"/>
                <a:sym typeface="Poppins Semi-Bold"/>
              </a:rPr>
              <a:t>bestuurlijk draagvlak</a:t>
            </a:r>
            <a:r>
              <a:rPr lang="en-US" sz="1575">
                <a:solidFill>
                  <a:srgbClr val="173395"/>
                </a:solidFill>
                <a:latin typeface="Poppins"/>
                <a:ea typeface="Poppins"/>
                <a:cs typeface="Poppins"/>
                <a:sym typeface="Poppins"/>
              </a:rPr>
              <a:t>. Bijvoorbeeld door PZP op te nemen in het strategisch meerjarenbeleid van het ziekenhuis. Commitment op bestuurlijk niveau zorgt er ook voor dat zorgverleners tijd en middelen hebben om het gesprek te voeren. Meer hierover, zie </a:t>
            </a:r>
            <a:r>
              <a:rPr lang="en-US" sz="1575" u="sng">
                <a:solidFill>
                  <a:srgbClr val="B969DD"/>
                </a:solidFill>
                <a:latin typeface="Poppins"/>
                <a:ea typeface="Poppins"/>
                <a:cs typeface="Poppins"/>
                <a:sym typeface="Poppins"/>
                <a:hlinkClick r:id="rId11" action="ppaction://hlinksldjump"/>
              </a:rPr>
              <a:t>link.</a:t>
            </a:r>
            <a:r>
              <a:rPr lang="en-US" sz="1575">
                <a:solidFill>
                  <a:srgbClr val="173395"/>
                </a:solidFill>
                <a:latin typeface="Poppins"/>
                <a:ea typeface="Poppins"/>
                <a:cs typeface="Poppins"/>
                <a:sym typeface="Poppins"/>
              </a:rPr>
              <a:t> </a:t>
            </a:r>
          </a:p>
          <a:p>
            <a:pPr marL="285036" lvl="1" indent="-142518" algn="l">
              <a:lnSpc>
                <a:spcPts val="2835"/>
              </a:lnSpc>
              <a:buFont typeface="Arial"/>
              <a:buChar char="•"/>
            </a:pPr>
            <a:r>
              <a:rPr lang="en-US" sz="1575">
                <a:solidFill>
                  <a:srgbClr val="173395"/>
                </a:solidFill>
                <a:latin typeface="Poppins"/>
                <a:ea typeface="Poppins"/>
                <a:cs typeface="Poppins"/>
                <a:sym typeface="Poppins"/>
              </a:rPr>
              <a:t>Zorg voor een </a:t>
            </a:r>
            <a:r>
              <a:rPr lang="en-US" sz="1575" b="1">
                <a:solidFill>
                  <a:srgbClr val="173395"/>
                </a:solidFill>
                <a:latin typeface="Poppins Semi-Bold"/>
                <a:ea typeface="Poppins Semi-Bold"/>
                <a:cs typeface="Poppins Semi-Bold"/>
                <a:sym typeface="Poppins Semi-Bold"/>
              </a:rPr>
              <a:t>projectleider én een inhoudelijk ambassadeur.</a:t>
            </a:r>
            <a:r>
              <a:rPr lang="en-US" sz="1575">
                <a:solidFill>
                  <a:srgbClr val="173395"/>
                </a:solidFill>
                <a:latin typeface="Poppins"/>
                <a:ea typeface="Poppins"/>
                <a:cs typeface="Poppins"/>
                <a:sym typeface="Poppins"/>
              </a:rPr>
              <a:t> Je hebt zowel organisatorische ‘trekkracht’ nodig als een inspirerend voorbeeld vanuit de zorg zelf (bijvoorbeeld een medisch specialist die deel uitmaakt van het adviesteam palliatieve zorg). </a:t>
            </a:r>
          </a:p>
        </p:txBody>
      </p:sp>
      <p:sp>
        <p:nvSpPr>
          <p:cNvPr id="12" name="Freeform 12"/>
          <p:cNvSpPr/>
          <p:nvPr/>
        </p:nvSpPr>
        <p:spPr>
          <a:xfrm rot="-5400000">
            <a:off x="-4953886" y="4483162"/>
            <a:ext cx="16230600" cy="210740"/>
          </a:xfrm>
          <a:custGeom>
            <a:avLst/>
            <a:gdLst/>
            <a:ahLst/>
            <a:cxnLst/>
            <a:rect l="l" t="t" r="r" b="b"/>
            <a:pathLst>
              <a:path w="16230600" h="210740">
                <a:moveTo>
                  <a:pt x="0" y="0"/>
                </a:moveTo>
                <a:lnTo>
                  <a:pt x="16230600" y="0"/>
                </a:lnTo>
                <a:lnTo>
                  <a:pt x="16230600" y="210739"/>
                </a:lnTo>
                <a:lnTo>
                  <a:pt x="0" y="210739"/>
                </a:lnTo>
                <a:lnTo>
                  <a:pt x="0" y="0"/>
                </a:lnTo>
                <a:close/>
              </a:path>
            </a:pathLst>
          </a:custGeom>
          <a:blipFill>
            <a:blip r:embed="rId12"/>
            <a:stretch>
              <a:fillRect t="-3269505"/>
            </a:stretch>
          </a:blipFill>
        </p:spPr>
        <p:txBody>
          <a:bodyPr/>
          <a:lstStyle/>
          <a:p>
            <a:endParaRPr lang="nl-NL"/>
          </a:p>
        </p:txBody>
      </p:sp>
      <p:sp>
        <p:nvSpPr>
          <p:cNvPr id="13" name="AutoShape 13"/>
          <p:cNvSpPr/>
          <p:nvPr/>
        </p:nvSpPr>
        <p:spPr>
          <a:xfrm flipV="1">
            <a:off x="10456213" y="1652927"/>
            <a:ext cx="0" cy="8344219"/>
          </a:xfrm>
          <a:prstGeom prst="line">
            <a:avLst/>
          </a:prstGeom>
          <a:ln w="19050" cap="flat">
            <a:solidFill>
              <a:srgbClr val="173395"/>
            </a:solidFill>
            <a:prstDash val="solid"/>
            <a:headEnd type="none" w="sm" len="sm"/>
            <a:tailEnd type="none" w="sm" len="sm"/>
          </a:ln>
        </p:spPr>
        <p:txBody>
          <a:bodyPr/>
          <a:lstStyle/>
          <a:p>
            <a:endParaRPr lang="nl-NL"/>
          </a:p>
        </p:txBody>
      </p:sp>
      <p:grpSp>
        <p:nvGrpSpPr>
          <p:cNvPr id="14" name="Group 14"/>
          <p:cNvGrpSpPr/>
          <p:nvPr/>
        </p:nvGrpSpPr>
        <p:grpSpPr>
          <a:xfrm>
            <a:off x="283719" y="9052594"/>
            <a:ext cx="1810498" cy="944552"/>
            <a:chOff x="0" y="0"/>
            <a:chExt cx="3023997" cy="1577645"/>
          </a:xfrm>
        </p:grpSpPr>
        <p:sp>
          <p:nvSpPr>
            <p:cNvPr id="15" name="Freeform 15"/>
            <p:cNvSpPr/>
            <p:nvPr/>
          </p:nvSpPr>
          <p:spPr>
            <a:xfrm>
              <a:off x="0" y="0"/>
              <a:ext cx="3023997" cy="1577594"/>
            </a:xfrm>
            <a:custGeom>
              <a:avLst/>
              <a:gdLst/>
              <a:ahLst/>
              <a:cxnLst/>
              <a:rect l="l" t="t" r="r" b="b"/>
              <a:pathLst>
                <a:path w="3023997" h="1577594">
                  <a:moveTo>
                    <a:pt x="0" y="0"/>
                  </a:moveTo>
                  <a:lnTo>
                    <a:pt x="3023997" y="0"/>
                  </a:lnTo>
                  <a:lnTo>
                    <a:pt x="3023997" y="1577594"/>
                  </a:lnTo>
                  <a:lnTo>
                    <a:pt x="0" y="1577594"/>
                  </a:lnTo>
                  <a:lnTo>
                    <a:pt x="0" y="0"/>
                  </a:lnTo>
                  <a:close/>
                </a:path>
              </a:pathLst>
            </a:custGeom>
            <a:blipFill>
              <a:blip r:embed="rId13"/>
              <a:stretch>
                <a:fillRect l="-9413" t="-2344" r="-8277" b="-15528"/>
              </a:stretch>
            </a:blipFill>
          </p:spPr>
          <p:txBody>
            <a:bodyPr/>
            <a:lstStyle/>
            <a:p>
              <a:endParaRPr lang="nl-NL"/>
            </a:p>
          </p:txBody>
        </p:sp>
      </p:grpSp>
      <p:sp>
        <p:nvSpPr>
          <p:cNvPr id="16" name="TextBox 16"/>
          <p:cNvSpPr txBox="1"/>
          <p:nvPr/>
        </p:nvSpPr>
        <p:spPr>
          <a:xfrm>
            <a:off x="14384793" y="9749495"/>
            <a:ext cx="3392990" cy="247650"/>
          </a:xfrm>
          <a:prstGeom prst="rect">
            <a:avLst/>
          </a:prstGeom>
        </p:spPr>
        <p:txBody>
          <a:bodyPr lIns="0" tIns="0" rIns="0" bIns="0" rtlCol="0" anchor="t">
            <a:spAutoFit/>
          </a:bodyPr>
          <a:lstStyle/>
          <a:p>
            <a:pPr algn="r">
              <a:lnSpc>
                <a:spcPts val="1800"/>
              </a:lnSpc>
            </a:pPr>
            <a:r>
              <a:rPr lang="en-US" sz="1500" b="1">
                <a:solidFill>
                  <a:srgbClr val="173395"/>
                </a:solidFill>
                <a:latin typeface="Poppins Semi-Bold"/>
                <a:ea typeface="Poppins Semi-Bold"/>
                <a:cs typeface="Poppins Semi-Bold"/>
                <a:sym typeface="Poppins Semi-Bold"/>
              </a:rPr>
              <a:t>17</a:t>
            </a:r>
          </a:p>
        </p:txBody>
      </p:sp>
      <p:sp>
        <p:nvSpPr>
          <p:cNvPr id="17" name="TextBox 17"/>
          <p:cNvSpPr txBox="1"/>
          <p:nvPr/>
        </p:nvSpPr>
        <p:spPr>
          <a:xfrm>
            <a:off x="283719" y="596265"/>
            <a:ext cx="2002281" cy="750570"/>
          </a:xfrm>
          <a:prstGeom prst="rect">
            <a:avLst/>
          </a:prstGeom>
        </p:spPr>
        <p:txBody>
          <a:bodyPr wrap="square" lIns="0" tIns="0" rIns="0" bIns="0" rtlCol="0" anchor="t">
            <a:spAutoFit/>
          </a:bodyPr>
          <a:lstStyle/>
          <a:p>
            <a:pPr algn="ctr">
              <a:lnSpc>
                <a:spcPts val="5880"/>
              </a:lnSpc>
            </a:pPr>
            <a:r>
              <a:rPr lang="en-US" sz="4200" dirty="0" err="1">
                <a:solidFill>
                  <a:srgbClr val="173597"/>
                </a:solidFill>
                <a:latin typeface="Poppins"/>
                <a:ea typeface="Poppins"/>
                <a:cs typeface="Poppins"/>
                <a:sym typeface="Poppins"/>
              </a:rPr>
              <a:t>Inhoud</a:t>
            </a:r>
            <a:endParaRPr lang="en-US" sz="4200" dirty="0">
              <a:solidFill>
                <a:srgbClr val="173597"/>
              </a:solidFill>
              <a:latin typeface="Poppins"/>
              <a:ea typeface="Poppins"/>
              <a:cs typeface="Poppins"/>
              <a:sym typeface="Poppins"/>
            </a:endParaRPr>
          </a:p>
        </p:txBody>
      </p:sp>
      <p:sp>
        <p:nvSpPr>
          <p:cNvPr id="18" name="TextBox 18"/>
          <p:cNvSpPr txBox="1"/>
          <p:nvPr/>
        </p:nvSpPr>
        <p:spPr>
          <a:xfrm>
            <a:off x="213540" y="1452902"/>
            <a:ext cx="2769323" cy="7096125"/>
          </a:xfrm>
          <a:prstGeom prst="rect">
            <a:avLst/>
          </a:prstGeom>
        </p:spPr>
        <p:txBody>
          <a:bodyPr lIns="0" tIns="0" rIns="0" bIns="0" rtlCol="0" anchor="t">
            <a:spAutoFit/>
          </a:bodyPr>
          <a:lstStyle/>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4" action="ppaction://hlinksldjump"/>
              </a:rPr>
              <a:t>Leeswijzer</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5" action="ppaction://hlinksldjump"/>
              </a:rPr>
              <a:t>Kernboodschap</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6" action="ppaction://hlinksldjump"/>
              </a:rPr>
              <a:t>Aanleiding en probleemanalyse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7" action="ppaction://hlinksldjump"/>
              </a:rPr>
              <a:t>Visie en doelstelling(en)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8" action="ppaction://hlinksldjump"/>
              </a:rPr>
              <a:t>Doelgroep en afbakening</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9" action="ppaction://hlinksldjump"/>
              </a:rPr>
              <a:t>Projectorganisatie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0" action="ppaction://hlinksldjump"/>
              </a:rPr>
              <a:t>Planning en fasering</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1" action="ppaction://hlinksldjump"/>
              </a:rPr>
              <a:t>Afhankelijkheden en risicoanalyse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2" action="ppaction://hlinksldjump"/>
              </a:rPr>
              <a:t>Monitoring en evaluatie</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9" action="ppaction://hlinksldjump"/>
              </a:rPr>
              <a:t>Communicatie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1" action="ppaction://hlinksldjump"/>
              </a:rPr>
              <a:t>Randvoorwaarden</a:t>
            </a:r>
          </a:p>
          <a:p>
            <a:pPr marL="323850" lvl="1" indent="-161925" algn="l">
              <a:lnSpc>
                <a:spcPts val="3750"/>
              </a:lnSpc>
              <a:buAutoNum type="arabicPeriod"/>
            </a:pPr>
            <a:r>
              <a:rPr lang="en-US" sz="1500" b="1">
                <a:solidFill>
                  <a:srgbClr val="173395"/>
                </a:solidFill>
                <a:latin typeface="Poppins Bold"/>
                <a:ea typeface="Poppins Bold"/>
                <a:cs typeface="Poppins Bold"/>
                <a:sym typeface="Poppins Bold"/>
              </a:rPr>
              <a:t>Succesfactoren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3" action="ppaction://hlinksldjump"/>
              </a:rPr>
              <a:t>Bijlagen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20777" y="-5867"/>
            <a:ext cx="14976758" cy="8075897"/>
            <a:chOff x="0" y="0"/>
            <a:chExt cx="19969010" cy="10767862"/>
          </a:xfrm>
        </p:grpSpPr>
        <p:sp>
          <p:nvSpPr>
            <p:cNvPr id="3" name="Freeform 3"/>
            <p:cNvSpPr/>
            <p:nvPr/>
          </p:nvSpPr>
          <p:spPr>
            <a:xfrm>
              <a:off x="10725" y="11704"/>
              <a:ext cx="19947539" cy="10744489"/>
            </a:xfrm>
            <a:custGeom>
              <a:avLst/>
              <a:gdLst/>
              <a:ahLst/>
              <a:cxnLst/>
              <a:rect l="l" t="t" r="r" b="b"/>
              <a:pathLst>
                <a:path w="19947539" h="10744489">
                  <a:moveTo>
                    <a:pt x="19947539" y="0"/>
                  </a:moveTo>
                  <a:lnTo>
                    <a:pt x="19947539" y="10744489"/>
                  </a:lnTo>
                  <a:lnTo>
                    <a:pt x="2084348" y="10744489"/>
                  </a:lnTo>
                  <a:cubicBezTo>
                    <a:pt x="933693" y="10744489"/>
                    <a:pt x="0" y="9726220"/>
                    <a:pt x="0" y="8470239"/>
                  </a:cubicBezTo>
                  <a:lnTo>
                    <a:pt x="0" y="0"/>
                  </a:lnTo>
                  <a:lnTo>
                    <a:pt x="19947539" y="0"/>
                  </a:lnTo>
                  <a:close/>
                </a:path>
              </a:pathLst>
            </a:custGeom>
            <a:solidFill>
              <a:srgbClr val="F1ECE3"/>
            </a:solidFill>
          </p:spPr>
          <p:txBody>
            <a:bodyPr/>
            <a:lstStyle/>
            <a:p>
              <a:endParaRPr lang="nl-NL"/>
            </a:p>
          </p:txBody>
        </p:sp>
      </p:grpSp>
      <p:grpSp>
        <p:nvGrpSpPr>
          <p:cNvPr id="4" name="Group 4"/>
          <p:cNvGrpSpPr/>
          <p:nvPr/>
        </p:nvGrpSpPr>
        <p:grpSpPr>
          <a:xfrm rot="-1500000">
            <a:off x="-2403719" y="-306905"/>
            <a:ext cx="23095553" cy="10215915"/>
            <a:chOff x="0" y="0"/>
            <a:chExt cx="30794071" cy="13621220"/>
          </a:xfrm>
        </p:grpSpPr>
        <p:sp>
          <p:nvSpPr>
            <p:cNvPr id="5" name="Freeform 5" descr="Middel 13@4x.png"/>
            <p:cNvSpPr/>
            <p:nvPr/>
          </p:nvSpPr>
          <p:spPr>
            <a:xfrm>
              <a:off x="0" y="0"/>
              <a:ext cx="30794071" cy="13621258"/>
            </a:xfrm>
            <a:custGeom>
              <a:avLst/>
              <a:gdLst/>
              <a:ahLst/>
              <a:cxnLst/>
              <a:rect l="l" t="t" r="r" b="b"/>
              <a:pathLst>
                <a:path w="30794071" h="13621258">
                  <a:moveTo>
                    <a:pt x="0" y="0"/>
                  </a:moveTo>
                  <a:lnTo>
                    <a:pt x="30794071" y="0"/>
                  </a:lnTo>
                  <a:lnTo>
                    <a:pt x="30794071" y="13621258"/>
                  </a:lnTo>
                  <a:lnTo>
                    <a:pt x="0" y="13621258"/>
                  </a:lnTo>
                  <a:lnTo>
                    <a:pt x="0" y="0"/>
                  </a:lnTo>
                  <a:close/>
                </a:path>
              </a:pathLst>
            </a:custGeom>
            <a:blipFill>
              <a:blip r:embed="rId2"/>
              <a:stretch>
                <a:fillRect r="-104"/>
              </a:stretch>
            </a:blipFill>
          </p:spPr>
          <p:txBody>
            <a:bodyPr/>
            <a:lstStyle/>
            <a:p>
              <a:endParaRPr lang="nl-NL"/>
            </a:p>
          </p:txBody>
        </p:sp>
      </p:grpSp>
      <p:grpSp>
        <p:nvGrpSpPr>
          <p:cNvPr id="6" name="Group 6"/>
          <p:cNvGrpSpPr/>
          <p:nvPr/>
        </p:nvGrpSpPr>
        <p:grpSpPr>
          <a:xfrm>
            <a:off x="0" y="1295"/>
            <a:ext cx="3056044" cy="10285705"/>
            <a:chOff x="0" y="0"/>
            <a:chExt cx="4074725" cy="13714273"/>
          </a:xfrm>
        </p:grpSpPr>
        <p:sp>
          <p:nvSpPr>
            <p:cNvPr id="7" name="Freeform 7"/>
            <p:cNvSpPr/>
            <p:nvPr/>
          </p:nvSpPr>
          <p:spPr>
            <a:xfrm>
              <a:off x="0" y="0"/>
              <a:ext cx="4074725" cy="13714247"/>
            </a:xfrm>
            <a:custGeom>
              <a:avLst/>
              <a:gdLst/>
              <a:ahLst/>
              <a:cxnLst/>
              <a:rect l="l" t="t" r="r" b="b"/>
              <a:pathLst>
                <a:path w="4074725" h="13714247">
                  <a:moveTo>
                    <a:pt x="0" y="0"/>
                  </a:moveTo>
                  <a:lnTo>
                    <a:pt x="4074725" y="0"/>
                  </a:lnTo>
                  <a:lnTo>
                    <a:pt x="4074725" y="13714247"/>
                  </a:lnTo>
                  <a:lnTo>
                    <a:pt x="0" y="13714247"/>
                  </a:lnTo>
                  <a:close/>
                </a:path>
              </a:pathLst>
            </a:custGeom>
            <a:solidFill>
              <a:srgbClr val="EAF1FF"/>
            </a:solidFill>
          </p:spPr>
          <p:txBody>
            <a:bodyPr/>
            <a:lstStyle/>
            <a:p>
              <a:endParaRPr lang="nl-NL"/>
            </a:p>
          </p:txBody>
        </p:sp>
        <p:sp>
          <p:nvSpPr>
            <p:cNvPr id="8" name="TextBox 8"/>
            <p:cNvSpPr txBox="1"/>
            <p:nvPr/>
          </p:nvSpPr>
          <p:spPr>
            <a:xfrm>
              <a:off x="0" y="-190500"/>
              <a:ext cx="4074725" cy="13904773"/>
            </a:xfrm>
            <a:prstGeom prst="rect">
              <a:avLst/>
            </a:prstGeom>
          </p:spPr>
          <p:txBody>
            <a:bodyPr lIns="50800" tIns="50800" rIns="50800" bIns="50800" rtlCol="0" anchor="t"/>
            <a:lstStyle/>
            <a:p>
              <a:pPr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p:txBody>
        </p:sp>
      </p:grpSp>
      <p:sp>
        <p:nvSpPr>
          <p:cNvPr id="9" name="TextBox 9"/>
          <p:cNvSpPr txBox="1"/>
          <p:nvPr/>
        </p:nvSpPr>
        <p:spPr>
          <a:xfrm>
            <a:off x="3786434" y="704660"/>
            <a:ext cx="2325653" cy="630878"/>
          </a:xfrm>
          <a:prstGeom prst="rect">
            <a:avLst/>
          </a:prstGeom>
        </p:spPr>
        <p:txBody>
          <a:bodyPr wrap="square" lIns="0" tIns="0" rIns="0" bIns="0" rtlCol="0" anchor="t">
            <a:spAutoFit/>
          </a:bodyPr>
          <a:lstStyle/>
          <a:p>
            <a:pPr algn="l">
              <a:lnSpc>
                <a:spcPts val="4751"/>
              </a:lnSpc>
            </a:pPr>
            <a:r>
              <a:rPr lang="en-US" sz="4399" dirty="0" err="1">
                <a:solidFill>
                  <a:srgbClr val="173395"/>
                </a:solidFill>
                <a:latin typeface="Poppins"/>
                <a:ea typeface="Poppins"/>
                <a:cs typeface="Poppins"/>
                <a:sym typeface="Poppins"/>
              </a:rPr>
              <a:t>Bijlagen</a:t>
            </a:r>
            <a:endParaRPr lang="en-US" sz="4399" dirty="0">
              <a:solidFill>
                <a:srgbClr val="173395"/>
              </a:solidFill>
              <a:latin typeface="Poppins"/>
              <a:ea typeface="Poppins"/>
              <a:cs typeface="Poppins"/>
              <a:sym typeface="Poppins"/>
            </a:endParaRPr>
          </a:p>
        </p:txBody>
      </p:sp>
      <p:sp>
        <p:nvSpPr>
          <p:cNvPr id="10" name="Freeform 10"/>
          <p:cNvSpPr/>
          <p:nvPr/>
        </p:nvSpPr>
        <p:spPr>
          <a:xfrm rot="-5400000">
            <a:off x="-4953886" y="4483162"/>
            <a:ext cx="16230600" cy="210740"/>
          </a:xfrm>
          <a:custGeom>
            <a:avLst/>
            <a:gdLst/>
            <a:ahLst/>
            <a:cxnLst/>
            <a:rect l="l" t="t" r="r" b="b"/>
            <a:pathLst>
              <a:path w="16230600" h="210740">
                <a:moveTo>
                  <a:pt x="0" y="0"/>
                </a:moveTo>
                <a:lnTo>
                  <a:pt x="16230600" y="0"/>
                </a:lnTo>
                <a:lnTo>
                  <a:pt x="16230600" y="210739"/>
                </a:lnTo>
                <a:lnTo>
                  <a:pt x="0" y="210739"/>
                </a:lnTo>
                <a:lnTo>
                  <a:pt x="0" y="0"/>
                </a:lnTo>
                <a:close/>
              </a:path>
            </a:pathLst>
          </a:custGeom>
          <a:blipFill>
            <a:blip r:embed="rId3"/>
            <a:stretch>
              <a:fillRect t="-3269505"/>
            </a:stretch>
          </a:blipFill>
        </p:spPr>
        <p:txBody>
          <a:bodyPr/>
          <a:lstStyle/>
          <a:p>
            <a:endParaRPr lang="nl-NL"/>
          </a:p>
        </p:txBody>
      </p:sp>
      <p:grpSp>
        <p:nvGrpSpPr>
          <p:cNvPr id="11" name="Group 11"/>
          <p:cNvGrpSpPr/>
          <p:nvPr/>
        </p:nvGrpSpPr>
        <p:grpSpPr>
          <a:xfrm>
            <a:off x="293244" y="9052594"/>
            <a:ext cx="1810498" cy="944552"/>
            <a:chOff x="0" y="0"/>
            <a:chExt cx="3023997" cy="1577645"/>
          </a:xfrm>
        </p:grpSpPr>
        <p:sp>
          <p:nvSpPr>
            <p:cNvPr id="12" name="Freeform 12"/>
            <p:cNvSpPr/>
            <p:nvPr/>
          </p:nvSpPr>
          <p:spPr>
            <a:xfrm>
              <a:off x="0" y="0"/>
              <a:ext cx="3023997" cy="1577594"/>
            </a:xfrm>
            <a:custGeom>
              <a:avLst/>
              <a:gdLst/>
              <a:ahLst/>
              <a:cxnLst/>
              <a:rect l="l" t="t" r="r" b="b"/>
              <a:pathLst>
                <a:path w="3023997" h="1577594">
                  <a:moveTo>
                    <a:pt x="0" y="0"/>
                  </a:moveTo>
                  <a:lnTo>
                    <a:pt x="3023997" y="0"/>
                  </a:lnTo>
                  <a:lnTo>
                    <a:pt x="3023997" y="1577594"/>
                  </a:lnTo>
                  <a:lnTo>
                    <a:pt x="0" y="1577594"/>
                  </a:lnTo>
                  <a:lnTo>
                    <a:pt x="0" y="0"/>
                  </a:lnTo>
                  <a:close/>
                </a:path>
              </a:pathLst>
            </a:custGeom>
            <a:blipFill>
              <a:blip r:embed="rId4"/>
              <a:stretch>
                <a:fillRect l="-9413" t="-2344" r="-8277" b="-15528"/>
              </a:stretch>
            </a:blipFill>
          </p:spPr>
          <p:txBody>
            <a:bodyPr/>
            <a:lstStyle/>
            <a:p>
              <a:endParaRPr lang="nl-NL"/>
            </a:p>
          </p:txBody>
        </p:sp>
      </p:grpSp>
      <p:sp>
        <p:nvSpPr>
          <p:cNvPr id="13" name="TextBox 13"/>
          <p:cNvSpPr txBox="1"/>
          <p:nvPr/>
        </p:nvSpPr>
        <p:spPr>
          <a:xfrm>
            <a:off x="14384793" y="9749495"/>
            <a:ext cx="3392990" cy="247650"/>
          </a:xfrm>
          <a:prstGeom prst="rect">
            <a:avLst/>
          </a:prstGeom>
        </p:spPr>
        <p:txBody>
          <a:bodyPr lIns="0" tIns="0" rIns="0" bIns="0" rtlCol="0" anchor="t">
            <a:spAutoFit/>
          </a:bodyPr>
          <a:lstStyle/>
          <a:p>
            <a:pPr algn="r">
              <a:lnSpc>
                <a:spcPts val="1800"/>
              </a:lnSpc>
            </a:pPr>
            <a:r>
              <a:rPr lang="en-US" sz="1500" b="1">
                <a:solidFill>
                  <a:srgbClr val="173395"/>
                </a:solidFill>
                <a:latin typeface="Poppins Semi-Bold"/>
                <a:ea typeface="Poppins Semi-Bold"/>
                <a:cs typeface="Poppins Semi-Bold"/>
                <a:sym typeface="Poppins Semi-Bold"/>
              </a:rPr>
              <a:t>18</a:t>
            </a:r>
          </a:p>
        </p:txBody>
      </p:sp>
      <p:sp>
        <p:nvSpPr>
          <p:cNvPr id="14" name="TextBox 14"/>
          <p:cNvSpPr txBox="1"/>
          <p:nvPr/>
        </p:nvSpPr>
        <p:spPr>
          <a:xfrm>
            <a:off x="283719" y="596265"/>
            <a:ext cx="2002281" cy="750570"/>
          </a:xfrm>
          <a:prstGeom prst="rect">
            <a:avLst/>
          </a:prstGeom>
        </p:spPr>
        <p:txBody>
          <a:bodyPr wrap="square" lIns="0" tIns="0" rIns="0" bIns="0" rtlCol="0" anchor="t">
            <a:spAutoFit/>
          </a:bodyPr>
          <a:lstStyle/>
          <a:p>
            <a:pPr algn="ctr">
              <a:lnSpc>
                <a:spcPts val="5880"/>
              </a:lnSpc>
            </a:pPr>
            <a:r>
              <a:rPr lang="en-US" sz="4200" dirty="0" err="1">
                <a:solidFill>
                  <a:srgbClr val="173597"/>
                </a:solidFill>
                <a:latin typeface="Poppins"/>
                <a:ea typeface="Poppins"/>
                <a:cs typeface="Poppins"/>
                <a:sym typeface="Poppins"/>
              </a:rPr>
              <a:t>Inhoud</a:t>
            </a:r>
            <a:endParaRPr lang="en-US" sz="4200" dirty="0">
              <a:solidFill>
                <a:srgbClr val="173597"/>
              </a:solidFill>
              <a:latin typeface="Poppins"/>
              <a:ea typeface="Poppins"/>
              <a:cs typeface="Poppins"/>
              <a:sym typeface="Poppins"/>
            </a:endParaRPr>
          </a:p>
        </p:txBody>
      </p:sp>
      <p:sp>
        <p:nvSpPr>
          <p:cNvPr id="15" name="TextBox 15"/>
          <p:cNvSpPr txBox="1"/>
          <p:nvPr/>
        </p:nvSpPr>
        <p:spPr>
          <a:xfrm>
            <a:off x="213540" y="1452902"/>
            <a:ext cx="2769323" cy="7096125"/>
          </a:xfrm>
          <a:prstGeom prst="rect">
            <a:avLst/>
          </a:prstGeom>
        </p:spPr>
        <p:txBody>
          <a:bodyPr lIns="0" tIns="0" rIns="0" bIns="0" rtlCol="0" anchor="t">
            <a:spAutoFit/>
          </a:bodyPr>
          <a:lstStyle/>
          <a:p>
            <a:pPr marL="323850" lvl="1" indent="-161925" algn="l">
              <a:lnSpc>
                <a:spcPts val="3750"/>
              </a:lnSpc>
              <a:buAutoNum type="arabicPeriod"/>
            </a:pPr>
            <a:r>
              <a:rPr lang="en-US" sz="1500" u="sng">
                <a:solidFill>
                  <a:srgbClr val="173395"/>
                </a:solidFill>
                <a:latin typeface="Poppins"/>
                <a:ea typeface="Poppins"/>
                <a:cs typeface="Poppins"/>
                <a:sym typeface="Poppins"/>
                <a:hlinkClick r:id="rId5" action="ppaction://hlinksldjump"/>
              </a:rPr>
              <a:t>Leeswijzer</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6" action="ppaction://hlinksldjump"/>
              </a:rPr>
              <a:t>Kernboodschap</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7" action="ppaction://hlinksldjump"/>
              </a:rPr>
              <a:t>Aanleiding en probleemanalyse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8" action="ppaction://hlinksldjump"/>
              </a:rPr>
              <a:t>Visie en doelstelling(en)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9" action="ppaction://hlinksldjump"/>
              </a:rPr>
              <a:t>Doelgroep en afbakening</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0" action="ppaction://hlinksldjump"/>
              </a:rPr>
              <a:t>Projectorganisatie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1" action="ppaction://hlinksldjump"/>
              </a:rPr>
              <a:t>Planning en fasering</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2" action="ppaction://hlinksldjump"/>
              </a:rPr>
              <a:t>Afhankelijkheden en risicoanalyse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3" action="ppaction://hlinksldjump"/>
              </a:rPr>
              <a:t>Monitoring en evaluatie</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4" action="ppaction://hlinksldjump"/>
              </a:rPr>
              <a:t>Communicatie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5" action="ppaction://hlinksldjump"/>
              </a:rPr>
              <a:t>Randvoorwaarden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6" action="ppaction://hlinksldjump"/>
              </a:rPr>
              <a:t>Succesfactoren</a:t>
            </a:r>
          </a:p>
          <a:p>
            <a:pPr marL="323850" lvl="1" indent="-161925" algn="l">
              <a:lnSpc>
                <a:spcPts val="3750"/>
              </a:lnSpc>
              <a:buAutoNum type="arabicPeriod"/>
            </a:pPr>
            <a:r>
              <a:rPr lang="en-US" sz="1500" b="1">
                <a:solidFill>
                  <a:srgbClr val="173395"/>
                </a:solidFill>
                <a:latin typeface="Poppins Bold"/>
                <a:ea typeface="Poppins Bold"/>
                <a:cs typeface="Poppins Bold"/>
                <a:sym typeface="Poppins Bold"/>
              </a:rPr>
              <a:t>Bijlagen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295"/>
            <a:ext cx="3056044" cy="10285705"/>
            <a:chOff x="0" y="0"/>
            <a:chExt cx="4074725" cy="13714273"/>
          </a:xfrm>
        </p:grpSpPr>
        <p:sp>
          <p:nvSpPr>
            <p:cNvPr id="3" name="Freeform 3"/>
            <p:cNvSpPr/>
            <p:nvPr/>
          </p:nvSpPr>
          <p:spPr>
            <a:xfrm>
              <a:off x="0" y="0"/>
              <a:ext cx="4074725" cy="13714247"/>
            </a:xfrm>
            <a:custGeom>
              <a:avLst/>
              <a:gdLst/>
              <a:ahLst/>
              <a:cxnLst/>
              <a:rect l="l" t="t" r="r" b="b"/>
              <a:pathLst>
                <a:path w="4074725" h="13714247">
                  <a:moveTo>
                    <a:pt x="0" y="0"/>
                  </a:moveTo>
                  <a:lnTo>
                    <a:pt x="4074725" y="0"/>
                  </a:lnTo>
                  <a:lnTo>
                    <a:pt x="4074725" y="13714247"/>
                  </a:lnTo>
                  <a:lnTo>
                    <a:pt x="0" y="13714247"/>
                  </a:lnTo>
                  <a:close/>
                </a:path>
              </a:pathLst>
            </a:custGeom>
            <a:solidFill>
              <a:srgbClr val="EAF1FF"/>
            </a:solidFill>
          </p:spPr>
          <p:txBody>
            <a:bodyPr/>
            <a:lstStyle/>
            <a:p>
              <a:endParaRPr lang="nl-NL"/>
            </a:p>
          </p:txBody>
        </p:sp>
        <p:sp>
          <p:nvSpPr>
            <p:cNvPr id="4" name="TextBox 4"/>
            <p:cNvSpPr txBox="1"/>
            <p:nvPr/>
          </p:nvSpPr>
          <p:spPr>
            <a:xfrm>
              <a:off x="0" y="-190500"/>
              <a:ext cx="4074725" cy="13904773"/>
            </a:xfrm>
            <a:prstGeom prst="rect">
              <a:avLst/>
            </a:prstGeom>
          </p:spPr>
          <p:txBody>
            <a:bodyPr lIns="50800" tIns="50800" rIns="50800" bIns="50800" rtlCol="0" anchor="t"/>
            <a:lstStyle/>
            <a:p>
              <a:pPr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p:txBody>
        </p:sp>
      </p:grpSp>
      <p:sp>
        <p:nvSpPr>
          <p:cNvPr id="5" name="Freeform 5"/>
          <p:cNvSpPr/>
          <p:nvPr/>
        </p:nvSpPr>
        <p:spPr>
          <a:xfrm rot="-5400000">
            <a:off x="-4953886" y="4483162"/>
            <a:ext cx="16230600" cy="210740"/>
          </a:xfrm>
          <a:custGeom>
            <a:avLst/>
            <a:gdLst/>
            <a:ahLst/>
            <a:cxnLst/>
            <a:rect l="l" t="t" r="r" b="b"/>
            <a:pathLst>
              <a:path w="16230600" h="210740">
                <a:moveTo>
                  <a:pt x="0" y="0"/>
                </a:moveTo>
                <a:lnTo>
                  <a:pt x="16230600" y="0"/>
                </a:lnTo>
                <a:lnTo>
                  <a:pt x="16230600" y="210739"/>
                </a:lnTo>
                <a:lnTo>
                  <a:pt x="0" y="210739"/>
                </a:lnTo>
                <a:lnTo>
                  <a:pt x="0" y="0"/>
                </a:lnTo>
                <a:close/>
              </a:path>
            </a:pathLst>
          </a:custGeom>
          <a:blipFill>
            <a:blip r:embed="rId3"/>
            <a:stretch>
              <a:fillRect t="-3269505"/>
            </a:stretch>
          </a:blipFill>
        </p:spPr>
        <p:txBody>
          <a:bodyPr/>
          <a:lstStyle/>
          <a:p>
            <a:endParaRPr lang="nl-NL"/>
          </a:p>
        </p:txBody>
      </p:sp>
      <p:grpSp>
        <p:nvGrpSpPr>
          <p:cNvPr id="6" name="Group 6"/>
          <p:cNvGrpSpPr/>
          <p:nvPr/>
        </p:nvGrpSpPr>
        <p:grpSpPr>
          <a:xfrm rot="5400000">
            <a:off x="6304631" y="6168022"/>
            <a:ext cx="1165893" cy="6561199"/>
            <a:chOff x="0" y="0"/>
            <a:chExt cx="1554524" cy="8748266"/>
          </a:xfrm>
        </p:grpSpPr>
        <p:sp>
          <p:nvSpPr>
            <p:cNvPr id="7" name="Freeform 7"/>
            <p:cNvSpPr/>
            <p:nvPr/>
          </p:nvSpPr>
          <p:spPr>
            <a:xfrm>
              <a:off x="0" y="0"/>
              <a:ext cx="1554524" cy="8748249"/>
            </a:xfrm>
            <a:custGeom>
              <a:avLst/>
              <a:gdLst/>
              <a:ahLst/>
              <a:cxnLst/>
              <a:rect l="l" t="t" r="r" b="b"/>
              <a:pathLst>
                <a:path w="1554524" h="8748249">
                  <a:moveTo>
                    <a:pt x="436876" y="0"/>
                  </a:moveTo>
                  <a:lnTo>
                    <a:pt x="1117649" y="0"/>
                  </a:lnTo>
                  <a:cubicBezTo>
                    <a:pt x="1233515" y="0"/>
                    <a:pt x="1344636" y="46028"/>
                    <a:pt x="1426566" y="127958"/>
                  </a:cubicBezTo>
                  <a:cubicBezTo>
                    <a:pt x="1508497" y="209888"/>
                    <a:pt x="1554524" y="321009"/>
                    <a:pt x="1554524" y="436876"/>
                  </a:cubicBezTo>
                  <a:lnTo>
                    <a:pt x="1554524" y="8311373"/>
                  </a:lnTo>
                  <a:cubicBezTo>
                    <a:pt x="1554524" y="8427240"/>
                    <a:pt x="1508497" y="8538361"/>
                    <a:pt x="1426566" y="8620291"/>
                  </a:cubicBezTo>
                  <a:cubicBezTo>
                    <a:pt x="1344636" y="8702221"/>
                    <a:pt x="1233515" y="8748249"/>
                    <a:pt x="1117649" y="8748249"/>
                  </a:cubicBezTo>
                  <a:lnTo>
                    <a:pt x="436876" y="8748249"/>
                  </a:lnTo>
                  <a:cubicBezTo>
                    <a:pt x="321009" y="8748249"/>
                    <a:pt x="209888" y="8702221"/>
                    <a:pt x="127958" y="8620291"/>
                  </a:cubicBezTo>
                  <a:cubicBezTo>
                    <a:pt x="46028" y="8538361"/>
                    <a:pt x="0" y="8427240"/>
                    <a:pt x="0" y="8311373"/>
                  </a:cubicBezTo>
                  <a:lnTo>
                    <a:pt x="0" y="436876"/>
                  </a:lnTo>
                  <a:cubicBezTo>
                    <a:pt x="0" y="321009"/>
                    <a:pt x="46028" y="209888"/>
                    <a:pt x="127958" y="127958"/>
                  </a:cubicBezTo>
                  <a:cubicBezTo>
                    <a:pt x="209888" y="46028"/>
                    <a:pt x="321009" y="0"/>
                    <a:pt x="436876" y="0"/>
                  </a:cubicBezTo>
                  <a:close/>
                </a:path>
              </a:pathLst>
            </a:custGeom>
            <a:solidFill>
              <a:srgbClr val="F1ECE3"/>
            </a:solidFill>
          </p:spPr>
          <p:txBody>
            <a:bodyPr/>
            <a:lstStyle/>
            <a:p>
              <a:endParaRPr lang="nl-NL"/>
            </a:p>
          </p:txBody>
        </p:sp>
        <p:sp>
          <p:nvSpPr>
            <p:cNvPr id="8" name="TextBox 8"/>
            <p:cNvSpPr txBox="1"/>
            <p:nvPr/>
          </p:nvSpPr>
          <p:spPr>
            <a:xfrm>
              <a:off x="0" y="-161925"/>
              <a:ext cx="1554524" cy="8910191"/>
            </a:xfrm>
            <a:prstGeom prst="rect">
              <a:avLst/>
            </a:prstGeom>
          </p:spPr>
          <p:txBody>
            <a:bodyPr lIns="50800" tIns="50800" rIns="50800" bIns="50800" rtlCol="0" anchor="t"/>
            <a:lstStyle/>
            <a:p>
              <a:pPr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p:txBody>
        </p:sp>
      </p:grpSp>
      <p:sp>
        <p:nvSpPr>
          <p:cNvPr id="9" name="AutoShape 9"/>
          <p:cNvSpPr/>
          <p:nvPr/>
        </p:nvSpPr>
        <p:spPr>
          <a:xfrm flipV="1">
            <a:off x="10456213" y="1652927"/>
            <a:ext cx="0" cy="8344219"/>
          </a:xfrm>
          <a:prstGeom prst="line">
            <a:avLst/>
          </a:prstGeom>
          <a:ln w="19050" cap="flat">
            <a:solidFill>
              <a:srgbClr val="173395"/>
            </a:solidFill>
            <a:prstDash val="solid"/>
            <a:headEnd type="none" w="sm" len="sm"/>
            <a:tailEnd type="none" w="sm" len="sm"/>
          </a:ln>
        </p:spPr>
        <p:txBody>
          <a:bodyPr/>
          <a:lstStyle/>
          <a:p>
            <a:endParaRPr lang="nl-NL"/>
          </a:p>
        </p:txBody>
      </p:sp>
      <p:grpSp>
        <p:nvGrpSpPr>
          <p:cNvPr id="10" name="Group 10"/>
          <p:cNvGrpSpPr/>
          <p:nvPr/>
        </p:nvGrpSpPr>
        <p:grpSpPr>
          <a:xfrm>
            <a:off x="283719" y="9052594"/>
            <a:ext cx="1810498" cy="944552"/>
            <a:chOff x="0" y="0"/>
            <a:chExt cx="3023997" cy="1577645"/>
          </a:xfrm>
        </p:grpSpPr>
        <p:sp>
          <p:nvSpPr>
            <p:cNvPr id="11" name="Freeform 11"/>
            <p:cNvSpPr/>
            <p:nvPr/>
          </p:nvSpPr>
          <p:spPr>
            <a:xfrm>
              <a:off x="0" y="0"/>
              <a:ext cx="3023997" cy="1577594"/>
            </a:xfrm>
            <a:custGeom>
              <a:avLst/>
              <a:gdLst/>
              <a:ahLst/>
              <a:cxnLst/>
              <a:rect l="l" t="t" r="r" b="b"/>
              <a:pathLst>
                <a:path w="3023997" h="1577594">
                  <a:moveTo>
                    <a:pt x="0" y="0"/>
                  </a:moveTo>
                  <a:lnTo>
                    <a:pt x="3023997" y="0"/>
                  </a:lnTo>
                  <a:lnTo>
                    <a:pt x="3023997" y="1577594"/>
                  </a:lnTo>
                  <a:lnTo>
                    <a:pt x="0" y="1577594"/>
                  </a:lnTo>
                  <a:lnTo>
                    <a:pt x="0" y="0"/>
                  </a:lnTo>
                  <a:close/>
                </a:path>
              </a:pathLst>
            </a:custGeom>
            <a:blipFill>
              <a:blip r:embed="rId4"/>
              <a:stretch>
                <a:fillRect l="-9413" t="-2344" r="-8277" b="-15528"/>
              </a:stretch>
            </a:blipFill>
          </p:spPr>
          <p:txBody>
            <a:bodyPr/>
            <a:lstStyle/>
            <a:p>
              <a:endParaRPr lang="nl-NL"/>
            </a:p>
          </p:txBody>
        </p:sp>
      </p:grpSp>
      <p:sp>
        <p:nvSpPr>
          <p:cNvPr id="12" name="TextBox 12"/>
          <p:cNvSpPr txBox="1"/>
          <p:nvPr/>
        </p:nvSpPr>
        <p:spPr>
          <a:xfrm>
            <a:off x="3655223" y="1548152"/>
            <a:ext cx="6548578" cy="5027295"/>
          </a:xfrm>
          <a:prstGeom prst="rect">
            <a:avLst/>
          </a:prstGeom>
        </p:spPr>
        <p:txBody>
          <a:bodyPr lIns="0" tIns="0" rIns="0" bIns="0" rtlCol="0" anchor="t">
            <a:spAutoFit/>
          </a:bodyPr>
          <a:lstStyle/>
          <a:p>
            <a:pPr marL="253365" lvl="1" indent="-126683" algn="l">
              <a:lnSpc>
                <a:spcPts val="2520"/>
              </a:lnSpc>
              <a:buFont typeface="Arial"/>
              <a:buChar char="•"/>
            </a:pPr>
            <a:r>
              <a:rPr lang="en-US" sz="1400">
                <a:solidFill>
                  <a:srgbClr val="173395"/>
                </a:solidFill>
                <a:latin typeface="Poppins"/>
                <a:ea typeface="Poppins"/>
                <a:cs typeface="Poppins"/>
                <a:sym typeface="Poppins"/>
              </a:rPr>
              <a:t>Dit document is bedoeld als </a:t>
            </a:r>
            <a:r>
              <a:rPr lang="en-US" sz="1400" b="1">
                <a:solidFill>
                  <a:srgbClr val="173395"/>
                </a:solidFill>
                <a:latin typeface="Poppins Semi-Bold"/>
                <a:ea typeface="Poppins Semi-Bold"/>
                <a:cs typeface="Poppins Semi-Bold"/>
                <a:sym typeface="Poppins Semi-Bold"/>
              </a:rPr>
              <a:t>handvat</a:t>
            </a:r>
            <a:r>
              <a:rPr lang="en-US" sz="1400">
                <a:solidFill>
                  <a:srgbClr val="173395"/>
                </a:solidFill>
                <a:latin typeface="Poppins"/>
                <a:ea typeface="Poppins"/>
                <a:cs typeface="Poppins"/>
                <a:sym typeface="Poppins"/>
              </a:rPr>
              <a:t> voor projectleiders bij de implementatie van proactieve zorgplanning (PZP) binnen het ziekenhuis. Het biedt bouwstenen en aandachtspunten voor je eigen plan van aanpak. </a:t>
            </a:r>
          </a:p>
          <a:p>
            <a:pPr marL="253365" lvl="1" indent="-126683" algn="l">
              <a:lnSpc>
                <a:spcPts val="2520"/>
              </a:lnSpc>
            </a:pPr>
            <a:endParaRPr lang="en-US" sz="1400">
              <a:solidFill>
                <a:srgbClr val="173395"/>
              </a:solidFill>
              <a:latin typeface="Poppins"/>
              <a:ea typeface="Poppins"/>
              <a:cs typeface="Poppins"/>
              <a:sym typeface="Poppins"/>
            </a:endParaRPr>
          </a:p>
          <a:p>
            <a:pPr marL="253365" lvl="1" indent="-126683" algn="l">
              <a:lnSpc>
                <a:spcPts val="2520"/>
              </a:lnSpc>
              <a:buFont typeface="Arial"/>
              <a:buChar char="•"/>
            </a:pPr>
            <a:r>
              <a:rPr lang="en-US" sz="1400">
                <a:solidFill>
                  <a:srgbClr val="173395"/>
                </a:solidFill>
                <a:latin typeface="Poppins"/>
                <a:ea typeface="Poppins"/>
                <a:cs typeface="Poppins"/>
                <a:sym typeface="Poppins"/>
              </a:rPr>
              <a:t>Proactieve zorgplanning is een </a:t>
            </a:r>
            <a:r>
              <a:rPr lang="en-US" sz="1400" b="1">
                <a:solidFill>
                  <a:srgbClr val="173395"/>
                </a:solidFill>
                <a:latin typeface="Poppins Semi-Bold"/>
                <a:ea typeface="Poppins Semi-Bold"/>
                <a:cs typeface="Poppins Semi-Bold"/>
                <a:sym typeface="Poppins Semi-Bold"/>
              </a:rPr>
              <a:t>vast onderdeel </a:t>
            </a:r>
            <a:r>
              <a:rPr lang="en-US" sz="1400">
                <a:solidFill>
                  <a:srgbClr val="173395"/>
                </a:solidFill>
                <a:latin typeface="Poppins"/>
                <a:ea typeface="Poppins"/>
                <a:cs typeface="Poppins"/>
                <a:sym typeface="Poppins"/>
              </a:rPr>
              <a:t>van de zorg voor patiënten in de palliatieve fase. Uit onderzoek blijkt dat dit lang niet overal (structureel) het geval is. PZP wordt vaak geassocieerd met het invullen van de behandelgrenzen in de laatste levensfase. Maar het is meer dan dat</a:t>
            </a:r>
            <a:r>
              <a:rPr lang="en-US" sz="1400" i="1">
                <a:solidFill>
                  <a:srgbClr val="173395"/>
                </a:solidFill>
                <a:latin typeface="Poppins Italics"/>
                <a:ea typeface="Poppins Italics"/>
                <a:cs typeface="Poppins Italics"/>
                <a:sym typeface="Poppins Italics"/>
              </a:rPr>
              <a:t>: PZP is het proces van in gesprek gaan, vooruit denken, plannen en organiseren van gewenste passende zorg (in de palliatieve fase). Dit omvat zowel de fysieke, psychische, sociale als zingevingsdimensie. Met gezamenlijke besluitvorming als leidraad is PZP een continu en dynamisch proces van gesprekken over huidige en toekomstige levensdoelen en keuzes, en welke zorg daar nu en in de toekomst bij past</a:t>
            </a:r>
            <a:r>
              <a:rPr lang="en-US" sz="1400">
                <a:solidFill>
                  <a:srgbClr val="173395"/>
                </a:solidFill>
                <a:latin typeface="Poppins"/>
                <a:ea typeface="Poppins"/>
                <a:cs typeface="Poppins"/>
                <a:sym typeface="Poppins"/>
              </a:rPr>
              <a:t>. </a:t>
            </a:r>
          </a:p>
        </p:txBody>
      </p:sp>
      <p:sp>
        <p:nvSpPr>
          <p:cNvPr id="13" name="TextBox 13"/>
          <p:cNvSpPr txBox="1"/>
          <p:nvPr/>
        </p:nvSpPr>
        <p:spPr>
          <a:xfrm>
            <a:off x="10704275" y="9606620"/>
            <a:ext cx="4037676" cy="390525"/>
          </a:xfrm>
          <a:prstGeom prst="rect">
            <a:avLst/>
          </a:prstGeom>
        </p:spPr>
        <p:txBody>
          <a:bodyPr lIns="0" tIns="0" rIns="0" bIns="0" rtlCol="0" anchor="t">
            <a:spAutoFit/>
          </a:bodyPr>
          <a:lstStyle/>
          <a:p>
            <a:pPr algn="just">
              <a:lnSpc>
                <a:spcPts val="1560"/>
              </a:lnSpc>
            </a:pPr>
            <a:r>
              <a:rPr lang="en-US" sz="1300" b="1">
                <a:solidFill>
                  <a:srgbClr val="173395"/>
                </a:solidFill>
                <a:latin typeface="Poppins Medium"/>
                <a:ea typeface="Poppins Medium"/>
                <a:cs typeface="Poppins Medium"/>
                <a:sym typeface="Poppins Medium"/>
              </a:rPr>
              <a:t>Versiebeheer</a:t>
            </a:r>
          </a:p>
          <a:p>
            <a:pPr algn="just">
              <a:lnSpc>
                <a:spcPts val="1560"/>
              </a:lnSpc>
            </a:pPr>
            <a:r>
              <a:rPr lang="en-US" sz="1300">
                <a:solidFill>
                  <a:srgbClr val="173395"/>
                </a:solidFill>
                <a:latin typeface="Poppins"/>
                <a:ea typeface="Poppins"/>
                <a:cs typeface="Poppins"/>
                <a:sym typeface="Poppins"/>
              </a:rPr>
              <a:t>V1.0 – maart 2026</a:t>
            </a:r>
          </a:p>
        </p:txBody>
      </p:sp>
      <p:sp>
        <p:nvSpPr>
          <p:cNvPr id="14" name="TextBox 14"/>
          <p:cNvSpPr txBox="1"/>
          <p:nvPr/>
        </p:nvSpPr>
        <p:spPr>
          <a:xfrm>
            <a:off x="10704275" y="1548152"/>
            <a:ext cx="6785979" cy="5341620"/>
          </a:xfrm>
          <a:prstGeom prst="rect">
            <a:avLst/>
          </a:prstGeom>
        </p:spPr>
        <p:txBody>
          <a:bodyPr lIns="0" tIns="0" rIns="0" bIns="0" rtlCol="0" anchor="t">
            <a:spAutoFit/>
          </a:bodyPr>
          <a:lstStyle/>
          <a:p>
            <a:pPr marL="302261" lvl="1" indent="-151130" algn="l">
              <a:lnSpc>
                <a:spcPts val="2520"/>
              </a:lnSpc>
              <a:buFont typeface="Arial"/>
              <a:buChar char="•"/>
            </a:pPr>
            <a:r>
              <a:rPr lang="en-US" sz="1400">
                <a:solidFill>
                  <a:srgbClr val="173395"/>
                </a:solidFill>
                <a:latin typeface="Poppins"/>
                <a:ea typeface="Poppins"/>
                <a:cs typeface="Poppins"/>
                <a:sym typeface="Poppins"/>
              </a:rPr>
              <a:t>Een succesvolle implementatie van PZP vereist een </a:t>
            </a:r>
            <a:r>
              <a:rPr lang="en-US" sz="1400" b="1">
                <a:solidFill>
                  <a:srgbClr val="173395"/>
                </a:solidFill>
                <a:latin typeface="Poppins Semi-Bold"/>
                <a:ea typeface="Poppins Semi-Bold"/>
                <a:cs typeface="Poppins Semi-Bold"/>
                <a:sym typeface="Poppins Semi-Bold"/>
              </a:rPr>
              <a:t>breed pakket aan interventies</a:t>
            </a:r>
            <a:r>
              <a:rPr lang="en-US" sz="1400">
                <a:solidFill>
                  <a:srgbClr val="173395"/>
                </a:solidFill>
                <a:latin typeface="Poppins"/>
                <a:ea typeface="Poppins"/>
                <a:cs typeface="Poppins"/>
                <a:sym typeface="Poppins"/>
              </a:rPr>
              <a:t>: van beleid, ICT, opleiding en procesinbedding tot cultuur, samenwerking en monitoring. Door deze elementen samen te brengen — met leiderschap, ruimte, training, ICT-integratie en evaluatie — wordt PZP een natuurlijk en gewaardeerd onderdeel van patiëntgerichte zorg. </a:t>
            </a:r>
          </a:p>
          <a:p>
            <a:pPr marL="253365" lvl="1" indent="-126683" algn="l">
              <a:lnSpc>
                <a:spcPts val="2520"/>
              </a:lnSpc>
            </a:pPr>
            <a:endParaRPr lang="en-US" sz="1400">
              <a:solidFill>
                <a:srgbClr val="173395"/>
              </a:solidFill>
              <a:latin typeface="Poppins"/>
              <a:ea typeface="Poppins"/>
              <a:cs typeface="Poppins"/>
              <a:sym typeface="Poppins"/>
            </a:endParaRPr>
          </a:p>
          <a:p>
            <a:pPr marL="253365" lvl="1" indent="-126683" algn="l">
              <a:lnSpc>
                <a:spcPts val="2520"/>
              </a:lnSpc>
              <a:buFont typeface="Arial"/>
              <a:buChar char="•"/>
            </a:pPr>
            <a:r>
              <a:rPr lang="en-US" sz="1400">
                <a:solidFill>
                  <a:srgbClr val="173395"/>
                </a:solidFill>
                <a:latin typeface="Poppins"/>
                <a:ea typeface="Poppins"/>
                <a:cs typeface="Poppins"/>
                <a:sym typeface="Poppins"/>
              </a:rPr>
              <a:t>Waar mogelijk zijn in dit document verwijzingen opgenomen naar publicaties, hulpmiddelen en formats. Bijvoorbeeld een format voor een communicatieplan, het uniform format voor het vastleggen van gegevens, of een factsheet over bekostiging. Bij alle verwijzingen worden de gebruikte bronnen vermeld. </a:t>
            </a:r>
          </a:p>
          <a:p>
            <a:pPr marL="253365" lvl="1" indent="-126683" algn="l">
              <a:lnSpc>
                <a:spcPts val="2520"/>
              </a:lnSpc>
            </a:pPr>
            <a:endParaRPr lang="en-US" sz="1400">
              <a:solidFill>
                <a:srgbClr val="173395"/>
              </a:solidFill>
              <a:latin typeface="Poppins"/>
              <a:ea typeface="Poppins"/>
              <a:cs typeface="Poppins"/>
              <a:sym typeface="Poppins"/>
            </a:endParaRPr>
          </a:p>
          <a:p>
            <a:pPr marL="253365" lvl="1" indent="-126683" algn="l">
              <a:lnSpc>
                <a:spcPts val="2520"/>
              </a:lnSpc>
              <a:buFont typeface="Arial"/>
              <a:buChar char="•"/>
            </a:pPr>
            <a:r>
              <a:rPr lang="en-US" sz="1400">
                <a:solidFill>
                  <a:srgbClr val="173395"/>
                </a:solidFill>
                <a:latin typeface="Poppins"/>
                <a:ea typeface="Poppins"/>
                <a:cs typeface="Poppins"/>
                <a:sym typeface="Poppins"/>
              </a:rPr>
              <a:t>De handreiking wordt periodiek geüpdatet op basis van nieuwe kennis en inzichten. </a:t>
            </a:r>
          </a:p>
          <a:p>
            <a:pPr marL="253365" lvl="1" indent="-126683" algn="l">
              <a:lnSpc>
                <a:spcPts val="2520"/>
              </a:lnSpc>
            </a:pPr>
            <a:endParaRPr lang="en-US" sz="1400">
              <a:solidFill>
                <a:srgbClr val="173395"/>
              </a:solidFill>
              <a:latin typeface="Poppins"/>
              <a:ea typeface="Poppins"/>
              <a:cs typeface="Poppins"/>
              <a:sym typeface="Poppins"/>
            </a:endParaRPr>
          </a:p>
          <a:p>
            <a:pPr marL="253365" lvl="1" indent="-126683" algn="l">
              <a:lnSpc>
                <a:spcPts val="2520"/>
              </a:lnSpc>
              <a:buFont typeface="Arial"/>
              <a:buChar char="•"/>
            </a:pPr>
            <a:r>
              <a:rPr lang="en-US" sz="1400">
                <a:solidFill>
                  <a:srgbClr val="173395"/>
                </a:solidFill>
                <a:latin typeface="Poppins"/>
                <a:ea typeface="Poppins"/>
                <a:cs typeface="Poppins"/>
                <a:sym typeface="Poppins"/>
              </a:rPr>
              <a:t>Deze handreiking is met de grootst mogelijke zorg samengesteld. Aan de inhoud kunnen echter geen rechten worden ontleend.</a:t>
            </a:r>
          </a:p>
        </p:txBody>
      </p:sp>
      <p:sp>
        <p:nvSpPr>
          <p:cNvPr id="15" name="TextBox 15"/>
          <p:cNvSpPr txBox="1"/>
          <p:nvPr/>
        </p:nvSpPr>
        <p:spPr>
          <a:xfrm>
            <a:off x="3820804" y="8962846"/>
            <a:ext cx="6532074" cy="962025"/>
          </a:xfrm>
          <a:prstGeom prst="rect">
            <a:avLst/>
          </a:prstGeom>
        </p:spPr>
        <p:txBody>
          <a:bodyPr lIns="0" tIns="0" rIns="0" bIns="0" rtlCol="0" anchor="t">
            <a:spAutoFit/>
          </a:bodyPr>
          <a:lstStyle/>
          <a:p>
            <a:pPr algn="l">
              <a:lnSpc>
                <a:spcPts val="1560"/>
              </a:lnSpc>
            </a:pPr>
            <a:r>
              <a:rPr lang="en-US" sz="1300" b="1">
                <a:solidFill>
                  <a:srgbClr val="173395"/>
                </a:solidFill>
                <a:latin typeface="Poppins Bold"/>
                <a:ea typeface="Poppins Bold"/>
                <a:cs typeface="Poppins Bold"/>
                <a:sym typeface="Poppins Bold"/>
              </a:rPr>
              <a:t>Bronnen</a:t>
            </a:r>
          </a:p>
          <a:p>
            <a:pPr algn="l">
              <a:lnSpc>
                <a:spcPts val="1560"/>
              </a:lnSpc>
            </a:pPr>
            <a:r>
              <a:rPr lang="en-US" sz="1300" u="sng">
                <a:solidFill>
                  <a:srgbClr val="B969DD"/>
                </a:solidFill>
                <a:latin typeface="Poppins"/>
                <a:ea typeface="Poppins"/>
                <a:cs typeface="Poppins"/>
                <a:sym typeface="Poppins"/>
                <a:hlinkClick r:id="rId5" tooltip="https://palliaweb.nl/getmedia/b75cbf08-950f-423c-a9ea-f287d6aab5ba/12317-Proactieve-Zorgplanning-20251218100646.pdf"/>
              </a:rPr>
              <a:t>Richtlijn P</a:t>
            </a:r>
            <a:r>
              <a:rPr lang="en-US" sz="1300" u="sng">
                <a:solidFill>
                  <a:srgbClr val="B969DD"/>
                </a:solidFill>
                <a:latin typeface="Poppins"/>
                <a:ea typeface="Poppins"/>
                <a:cs typeface="Poppins"/>
                <a:sym typeface="Poppins"/>
              </a:rPr>
              <a:t>ZP</a:t>
            </a:r>
          </a:p>
          <a:p>
            <a:pPr algn="l">
              <a:lnSpc>
                <a:spcPts val="1560"/>
              </a:lnSpc>
            </a:pPr>
            <a:r>
              <a:rPr lang="en-US" sz="1300" u="sng">
                <a:solidFill>
                  <a:srgbClr val="B969DD"/>
                </a:solidFill>
                <a:latin typeface="Poppins"/>
                <a:ea typeface="Poppins"/>
                <a:cs typeface="Poppins"/>
                <a:sym typeface="Poppins"/>
                <a:hlinkClick r:id="rId6" tooltip="https://www.internisten.nl/wp-content/uploads/2024/12/Leidraad-proactieve-zorgplanning-in-Nederlandse-ziekenhuizen-2.pdf"/>
              </a:rPr>
              <a:t>Leidraad NIV</a:t>
            </a:r>
          </a:p>
          <a:p>
            <a:pPr algn="l">
              <a:lnSpc>
                <a:spcPts val="1560"/>
              </a:lnSpc>
            </a:pPr>
            <a:r>
              <a:rPr lang="en-US" sz="1300" u="sng">
                <a:solidFill>
                  <a:srgbClr val="B969DD"/>
                </a:solidFill>
                <a:latin typeface="Poppins"/>
                <a:ea typeface="Poppins"/>
                <a:cs typeface="Poppins"/>
                <a:sym typeface="Poppins"/>
                <a:hlinkClick r:id="rId7" tooltip="https://www.zorginstituutnederland.nl/site/binaries/site-content/collections/documents/2025/07/14/rapport-proactieve-zorgplanning-in-de-oncologie/proactieve-zorgplanning-in-de-oncologie-een-verkenning.pdf"/>
              </a:rPr>
              <a:t>Rapport ZiNL.</a:t>
            </a:r>
            <a:r>
              <a:rPr lang="en-US" sz="1300">
                <a:solidFill>
                  <a:srgbClr val="173395"/>
                </a:solidFill>
                <a:latin typeface="Poppins"/>
                <a:ea typeface="Poppins"/>
                <a:cs typeface="Poppins"/>
                <a:sym typeface="Poppins"/>
              </a:rPr>
              <a:t> PZP in de oncologie – een verkenning 2025</a:t>
            </a:r>
          </a:p>
          <a:p>
            <a:pPr algn="l">
              <a:lnSpc>
                <a:spcPts val="1560"/>
              </a:lnSpc>
            </a:pPr>
            <a:r>
              <a:rPr lang="en-US" sz="1300" u="sng">
                <a:solidFill>
                  <a:srgbClr val="B969DD"/>
                </a:solidFill>
                <a:latin typeface="Poppins"/>
                <a:ea typeface="Poppins"/>
                <a:cs typeface="Poppins"/>
                <a:sym typeface="Poppins"/>
                <a:hlinkClick r:id="rId8" tooltip="https://palliaweb.nl/richtlijnen-palliatieve-zorg/richtlijn/kwaliteitskader-palliatieve-zorg-nederland"/>
              </a:rPr>
              <a:t>Kwaliteitskader palliatieve zorg</a:t>
            </a:r>
          </a:p>
        </p:txBody>
      </p:sp>
      <p:sp>
        <p:nvSpPr>
          <p:cNvPr id="16" name="TextBox 16"/>
          <p:cNvSpPr txBox="1"/>
          <p:nvPr/>
        </p:nvSpPr>
        <p:spPr>
          <a:xfrm>
            <a:off x="14384793" y="9749495"/>
            <a:ext cx="3392990" cy="247650"/>
          </a:xfrm>
          <a:prstGeom prst="rect">
            <a:avLst/>
          </a:prstGeom>
        </p:spPr>
        <p:txBody>
          <a:bodyPr lIns="0" tIns="0" rIns="0" bIns="0" rtlCol="0" anchor="t">
            <a:spAutoFit/>
          </a:bodyPr>
          <a:lstStyle/>
          <a:p>
            <a:pPr algn="r">
              <a:lnSpc>
                <a:spcPts val="1800"/>
              </a:lnSpc>
            </a:pPr>
            <a:r>
              <a:rPr lang="en-US" sz="1500" b="1">
                <a:solidFill>
                  <a:srgbClr val="173395"/>
                </a:solidFill>
                <a:latin typeface="Poppins Semi-Bold"/>
                <a:ea typeface="Poppins Semi-Bold"/>
                <a:cs typeface="Poppins Semi-Bold"/>
                <a:sym typeface="Poppins Semi-Bold"/>
              </a:rPr>
              <a:t>1</a:t>
            </a:r>
          </a:p>
        </p:txBody>
      </p:sp>
      <p:sp>
        <p:nvSpPr>
          <p:cNvPr id="17" name="TextBox 17"/>
          <p:cNvSpPr txBox="1"/>
          <p:nvPr/>
        </p:nvSpPr>
        <p:spPr>
          <a:xfrm>
            <a:off x="283719" y="596265"/>
            <a:ext cx="2078481" cy="750570"/>
          </a:xfrm>
          <a:prstGeom prst="rect">
            <a:avLst/>
          </a:prstGeom>
        </p:spPr>
        <p:txBody>
          <a:bodyPr wrap="square" lIns="0" tIns="0" rIns="0" bIns="0" rtlCol="0" anchor="t">
            <a:spAutoFit/>
          </a:bodyPr>
          <a:lstStyle/>
          <a:p>
            <a:pPr algn="ctr">
              <a:lnSpc>
                <a:spcPts val="5880"/>
              </a:lnSpc>
            </a:pPr>
            <a:r>
              <a:rPr lang="en-US" sz="4200" dirty="0" err="1">
                <a:solidFill>
                  <a:srgbClr val="173597"/>
                </a:solidFill>
                <a:latin typeface="Poppins"/>
                <a:ea typeface="Poppins"/>
                <a:cs typeface="Poppins"/>
                <a:sym typeface="Poppins"/>
              </a:rPr>
              <a:t>Inhoud</a:t>
            </a:r>
            <a:endParaRPr lang="en-US" sz="4200" dirty="0">
              <a:solidFill>
                <a:srgbClr val="173597"/>
              </a:solidFill>
              <a:latin typeface="Poppins"/>
              <a:ea typeface="Poppins"/>
              <a:cs typeface="Poppins"/>
              <a:sym typeface="Poppins"/>
            </a:endParaRPr>
          </a:p>
        </p:txBody>
      </p:sp>
      <p:sp>
        <p:nvSpPr>
          <p:cNvPr id="18" name="TextBox 18"/>
          <p:cNvSpPr txBox="1"/>
          <p:nvPr/>
        </p:nvSpPr>
        <p:spPr>
          <a:xfrm>
            <a:off x="3606978" y="596265"/>
            <a:ext cx="2643560" cy="750570"/>
          </a:xfrm>
          <a:prstGeom prst="rect">
            <a:avLst/>
          </a:prstGeom>
        </p:spPr>
        <p:txBody>
          <a:bodyPr lIns="0" tIns="0" rIns="0" bIns="0" rtlCol="0" anchor="t">
            <a:spAutoFit/>
          </a:bodyPr>
          <a:lstStyle/>
          <a:p>
            <a:pPr algn="ctr">
              <a:lnSpc>
                <a:spcPts val="5880"/>
              </a:lnSpc>
            </a:pPr>
            <a:r>
              <a:rPr lang="en-US" sz="4200">
                <a:solidFill>
                  <a:srgbClr val="173597"/>
                </a:solidFill>
                <a:latin typeface="Poppins"/>
                <a:ea typeface="Poppins"/>
                <a:cs typeface="Poppins"/>
                <a:sym typeface="Poppins"/>
              </a:rPr>
              <a:t>Leeswijzer</a:t>
            </a:r>
          </a:p>
        </p:txBody>
      </p:sp>
      <p:sp>
        <p:nvSpPr>
          <p:cNvPr id="19" name="TextBox 19"/>
          <p:cNvSpPr txBox="1"/>
          <p:nvPr/>
        </p:nvSpPr>
        <p:spPr>
          <a:xfrm>
            <a:off x="213540" y="1452902"/>
            <a:ext cx="2769323" cy="7572375"/>
          </a:xfrm>
          <a:prstGeom prst="rect">
            <a:avLst/>
          </a:prstGeom>
        </p:spPr>
        <p:txBody>
          <a:bodyPr lIns="0" tIns="0" rIns="0" bIns="0" rtlCol="0" anchor="t">
            <a:spAutoFit/>
          </a:bodyPr>
          <a:lstStyle/>
          <a:p>
            <a:pPr marL="323850" lvl="1" indent="-161925" algn="l">
              <a:lnSpc>
                <a:spcPts val="3750"/>
              </a:lnSpc>
              <a:buAutoNum type="arabicPeriod"/>
            </a:pPr>
            <a:r>
              <a:rPr lang="en-US" sz="1500" b="1">
                <a:solidFill>
                  <a:srgbClr val="173395"/>
                </a:solidFill>
                <a:latin typeface="Poppins Bold"/>
                <a:ea typeface="Poppins Bold"/>
                <a:cs typeface="Poppins Bold"/>
                <a:sym typeface="Poppins Bold"/>
              </a:rPr>
              <a:t>Leeswijzer</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9" action="ppaction://hlinksldjump"/>
              </a:rPr>
              <a:t>Kernboodschap</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0" action="ppaction://hlinksldjump"/>
              </a:rPr>
              <a:t>Aanleiding en probleemanalyse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1" action="ppaction://hlinksldjump"/>
              </a:rPr>
              <a:t>Visie en doelstelling(en)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2" action="ppaction://hlinksldjump"/>
              </a:rPr>
              <a:t>Doelgroep en afbakening</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3" action="ppaction://hlinksldjump"/>
              </a:rPr>
              <a:t>Projectorganisatie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4" action="ppaction://hlinksldjump"/>
              </a:rPr>
              <a:t>Planning en fasering</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5" action="ppaction://hlinksldjump"/>
              </a:rPr>
              <a:t>Afhankelijkheden en risicoanalyse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6" action="ppaction://hlinksldjump"/>
              </a:rPr>
              <a:t>Monitoring en evaluatie</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7" action="ppaction://hlinksldjump"/>
              </a:rPr>
              <a:t>Communicatie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8" action="ppaction://hlinksldjump"/>
              </a:rPr>
              <a:t>Randvoorwaarden</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9" action="ppaction://hlinksldjump"/>
              </a:rPr>
              <a:t>Succesfactoren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0" action="ppaction://hlinksldjump"/>
              </a:rPr>
              <a:t>Bijlagen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09453" y="2156153"/>
            <a:ext cx="13744489" cy="5645766"/>
            <a:chOff x="0" y="0"/>
            <a:chExt cx="19450240" cy="7989494"/>
          </a:xfrm>
        </p:grpSpPr>
        <p:sp>
          <p:nvSpPr>
            <p:cNvPr id="3" name="Freeform 3"/>
            <p:cNvSpPr/>
            <p:nvPr/>
          </p:nvSpPr>
          <p:spPr>
            <a:xfrm>
              <a:off x="0" y="0"/>
              <a:ext cx="19450177" cy="7989443"/>
            </a:xfrm>
            <a:custGeom>
              <a:avLst/>
              <a:gdLst/>
              <a:ahLst/>
              <a:cxnLst/>
              <a:rect l="l" t="t" r="r" b="b"/>
              <a:pathLst>
                <a:path w="19450177" h="7989443">
                  <a:moveTo>
                    <a:pt x="0" y="0"/>
                  </a:moveTo>
                  <a:lnTo>
                    <a:pt x="19450177" y="0"/>
                  </a:lnTo>
                  <a:lnTo>
                    <a:pt x="19450177" y="7989443"/>
                  </a:lnTo>
                  <a:lnTo>
                    <a:pt x="0" y="7989443"/>
                  </a:lnTo>
                  <a:lnTo>
                    <a:pt x="0" y="0"/>
                  </a:lnTo>
                  <a:close/>
                </a:path>
              </a:pathLst>
            </a:custGeom>
            <a:blipFill>
              <a:blip r:embed="rId2"/>
              <a:stretch>
                <a:fillRect r="-5" b="-36940"/>
              </a:stretch>
            </a:blipFill>
          </p:spPr>
          <p:txBody>
            <a:bodyPr/>
            <a:lstStyle/>
            <a:p>
              <a:endParaRPr lang="nl-NL"/>
            </a:p>
          </p:txBody>
        </p:sp>
      </p:grpSp>
      <p:grpSp>
        <p:nvGrpSpPr>
          <p:cNvPr id="4" name="Group 4"/>
          <p:cNvGrpSpPr/>
          <p:nvPr/>
        </p:nvGrpSpPr>
        <p:grpSpPr>
          <a:xfrm rot="5400000">
            <a:off x="13632749" y="6310375"/>
            <a:ext cx="835170" cy="6607216"/>
            <a:chOff x="0" y="0"/>
            <a:chExt cx="1113560" cy="8809622"/>
          </a:xfrm>
        </p:grpSpPr>
        <p:sp>
          <p:nvSpPr>
            <p:cNvPr id="5" name="Freeform 5"/>
            <p:cNvSpPr/>
            <p:nvPr/>
          </p:nvSpPr>
          <p:spPr>
            <a:xfrm>
              <a:off x="0" y="0"/>
              <a:ext cx="1113560" cy="8809605"/>
            </a:xfrm>
            <a:custGeom>
              <a:avLst/>
              <a:gdLst/>
              <a:ahLst/>
              <a:cxnLst/>
              <a:rect l="l" t="t" r="r" b="b"/>
              <a:pathLst>
                <a:path w="1113560" h="8809605">
                  <a:moveTo>
                    <a:pt x="556780" y="0"/>
                  </a:moveTo>
                  <a:lnTo>
                    <a:pt x="556780" y="0"/>
                  </a:lnTo>
                  <a:cubicBezTo>
                    <a:pt x="704447" y="0"/>
                    <a:pt x="846066" y="58661"/>
                    <a:pt x="950483" y="163077"/>
                  </a:cubicBezTo>
                  <a:cubicBezTo>
                    <a:pt x="1054899" y="267494"/>
                    <a:pt x="1113560" y="409113"/>
                    <a:pt x="1113560" y="556780"/>
                  </a:cubicBezTo>
                  <a:lnTo>
                    <a:pt x="1113560" y="8252825"/>
                  </a:lnTo>
                  <a:cubicBezTo>
                    <a:pt x="1113560" y="8560326"/>
                    <a:pt x="864281" y="8809605"/>
                    <a:pt x="556780" y="8809605"/>
                  </a:cubicBezTo>
                  <a:lnTo>
                    <a:pt x="556780" y="8809605"/>
                  </a:lnTo>
                  <a:cubicBezTo>
                    <a:pt x="249279" y="8809605"/>
                    <a:pt x="0" y="8560326"/>
                    <a:pt x="0" y="8252825"/>
                  </a:cubicBezTo>
                  <a:lnTo>
                    <a:pt x="0" y="556780"/>
                  </a:lnTo>
                  <a:cubicBezTo>
                    <a:pt x="0" y="249279"/>
                    <a:pt x="249279" y="0"/>
                    <a:pt x="556780" y="0"/>
                  </a:cubicBezTo>
                  <a:close/>
                </a:path>
              </a:pathLst>
            </a:custGeom>
            <a:solidFill>
              <a:srgbClr val="F1ECE3"/>
            </a:solidFill>
          </p:spPr>
          <p:txBody>
            <a:bodyPr/>
            <a:lstStyle/>
            <a:p>
              <a:endParaRPr lang="nl-NL"/>
            </a:p>
          </p:txBody>
        </p:sp>
        <p:sp>
          <p:nvSpPr>
            <p:cNvPr id="6" name="TextBox 6"/>
            <p:cNvSpPr txBox="1"/>
            <p:nvPr/>
          </p:nvSpPr>
          <p:spPr>
            <a:xfrm>
              <a:off x="0" y="-161925"/>
              <a:ext cx="1113560" cy="8971547"/>
            </a:xfrm>
            <a:prstGeom prst="rect">
              <a:avLst/>
            </a:prstGeom>
          </p:spPr>
          <p:txBody>
            <a:bodyPr lIns="50800" tIns="50800" rIns="50800" bIns="50800" rtlCol="0" anchor="t"/>
            <a:lstStyle/>
            <a:p>
              <a:pPr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p:txBody>
        </p:sp>
      </p:grpSp>
      <p:sp>
        <p:nvSpPr>
          <p:cNvPr id="7" name="TextBox 7"/>
          <p:cNvSpPr txBox="1"/>
          <p:nvPr/>
        </p:nvSpPr>
        <p:spPr>
          <a:xfrm>
            <a:off x="11013426" y="9297271"/>
            <a:ext cx="6340516" cy="581025"/>
          </a:xfrm>
          <a:prstGeom prst="rect">
            <a:avLst/>
          </a:prstGeom>
        </p:spPr>
        <p:txBody>
          <a:bodyPr lIns="0" tIns="0" rIns="0" bIns="0" rtlCol="0" anchor="t">
            <a:spAutoFit/>
          </a:bodyPr>
          <a:lstStyle/>
          <a:p>
            <a:pPr algn="l">
              <a:lnSpc>
                <a:spcPts val="1560"/>
              </a:lnSpc>
            </a:pPr>
            <a:r>
              <a:rPr lang="en-US" sz="1300" b="1">
                <a:solidFill>
                  <a:srgbClr val="173395"/>
                </a:solidFill>
                <a:latin typeface="Poppins Bold"/>
                <a:ea typeface="Poppins Bold"/>
                <a:cs typeface="Poppins Bold"/>
                <a:sym typeface="Poppins Bold"/>
              </a:rPr>
              <a:t>Bronnen</a:t>
            </a:r>
          </a:p>
          <a:p>
            <a:pPr algn="l">
              <a:lnSpc>
                <a:spcPts val="1560"/>
              </a:lnSpc>
            </a:pPr>
            <a:r>
              <a:rPr lang="en-US" sz="1300" u="sng">
                <a:solidFill>
                  <a:srgbClr val="B969DD"/>
                </a:solidFill>
                <a:latin typeface="Poppins"/>
                <a:ea typeface="Poppins"/>
                <a:cs typeface="Poppins"/>
                <a:sym typeface="Poppins"/>
                <a:hlinkClick r:id="rId3" tooltip="https://www.kkpz.nl/"/>
              </a:rPr>
              <a:t>Praatplaat kwaliteitskader palliatieve zorg</a:t>
            </a:r>
          </a:p>
          <a:p>
            <a:pPr algn="l">
              <a:lnSpc>
                <a:spcPts val="1560"/>
              </a:lnSpc>
            </a:pPr>
            <a:r>
              <a:rPr lang="en-US" sz="1300" u="sng">
                <a:solidFill>
                  <a:srgbClr val="B969DD"/>
                </a:solidFill>
                <a:latin typeface="Poppins"/>
                <a:ea typeface="Poppins"/>
                <a:cs typeface="Poppins"/>
                <a:sym typeface="Poppins"/>
                <a:hlinkClick r:id="rId4" tooltip="https://palliaweb.nl/getmedia/2ed39beb-a5e6-4884-b82e-6540c7aa98b5/9474-Kwaliteitskader-palliatieve-zorg-Nederland-20251218100559.pdf"/>
              </a:rPr>
              <a:t>Kwaliteitskader palliatieve zorg</a:t>
            </a:r>
          </a:p>
        </p:txBody>
      </p:sp>
      <p:grpSp>
        <p:nvGrpSpPr>
          <p:cNvPr id="8" name="Group 8"/>
          <p:cNvGrpSpPr/>
          <p:nvPr/>
        </p:nvGrpSpPr>
        <p:grpSpPr>
          <a:xfrm>
            <a:off x="0" y="1295"/>
            <a:ext cx="3056044" cy="10285705"/>
            <a:chOff x="0" y="0"/>
            <a:chExt cx="4074725" cy="13714273"/>
          </a:xfrm>
        </p:grpSpPr>
        <p:sp>
          <p:nvSpPr>
            <p:cNvPr id="9" name="Freeform 9"/>
            <p:cNvSpPr/>
            <p:nvPr/>
          </p:nvSpPr>
          <p:spPr>
            <a:xfrm>
              <a:off x="0" y="0"/>
              <a:ext cx="4074725" cy="13714247"/>
            </a:xfrm>
            <a:custGeom>
              <a:avLst/>
              <a:gdLst/>
              <a:ahLst/>
              <a:cxnLst/>
              <a:rect l="l" t="t" r="r" b="b"/>
              <a:pathLst>
                <a:path w="4074725" h="13714247">
                  <a:moveTo>
                    <a:pt x="0" y="0"/>
                  </a:moveTo>
                  <a:lnTo>
                    <a:pt x="4074725" y="0"/>
                  </a:lnTo>
                  <a:lnTo>
                    <a:pt x="4074725" y="13714247"/>
                  </a:lnTo>
                  <a:lnTo>
                    <a:pt x="0" y="13714247"/>
                  </a:lnTo>
                  <a:close/>
                </a:path>
              </a:pathLst>
            </a:custGeom>
            <a:solidFill>
              <a:srgbClr val="EAF1FF"/>
            </a:solidFill>
          </p:spPr>
          <p:txBody>
            <a:bodyPr/>
            <a:lstStyle/>
            <a:p>
              <a:endParaRPr lang="nl-NL"/>
            </a:p>
          </p:txBody>
        </p:sp>
        <p:sp>
          <p:nvSpPr>
            <p:cNvPr id="10" name="TextBox 10"/>
            <p:cNvSpPr txBox="1"/>
            <p:nvPr/>
          </p:nvSpPr>
          <p:spPr>
            <a:xfrm>
              <a:off x="0" y="-190500"/>
              <a:ext cx="4074725" cy="13904773"/>
            </a:xfrm>
            <a:prstGeom prst="rect">
              <a:avLst/>
            </a:prstGeom>
          </p:spPr>
          <p:txBody>
            <a:bodyPr lIns="50800" tIns="50800" rIns="50800" bIns="50800" rtlCol="0" anchor="t"/>
            <a:lstStyle/>
            <a:p>
              <a:pPr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p:txBody>
        </p:sp>
      </p:grpSp>
      <p:sp>
        <p:nvSpPr>
          <p:cNvPr id="11" name="TextBox 11"/>
          <p:cNvSpPr txBox="1"/>
          <p:nvPr/>
        </p:nvSpPr>
        <p:spPr>
          <a:xfrm>
            <a:off x="3609453" y="726758"/>
            <a:ext cx="10400854" cy="603885"/>
          </a:xfrm>
          <a:prstGeom prst="rect">
            <a:avLst/>
          </a:prstGeom>
        </p:spPr>
        <p:txBody>
          <a:bodyPr lIns="0" tIns="0" rIns="0" bIns="0" rtlCol="0" anchor="t">
            <a:spAutoFit/>
          </a:bodyPr>
          <a:lstStyle/>
          <a:p>
            <a:pPr algn="l">
              <a:lnSpc>
                <a:spcPts val="4319"/>
              </a:lnSpc>
            </a:pPr>
            <a:r>
              <a:rPr lang="en-US" sz="3999">
                <a:solidFill>
                  <a:srgbClr val="173597"/>
                </a:solidFill>
                <a:latin typeface="Poppins"/>
                <a:ea typeface="Poppins"/>
                <a:cs typeface="Poppins"/>
                <a:sym typeface="Poppins"/>
              </a:rPr>
              <a:t>Bijlagen | Kwaliteitskader palliatieve zorg </a:t>
            </a:r>
          </a:p>
        </p:txBody>
      </p:sp>
      <p:sp>
        <p:nvSpPr>
          <p:cNvPr id="12" name="Freeform 12"/>
          <p:cNvSpPr/>
          <p:nvPr/>
        </p:nvSpPr>
        <p:spPr>
          <a:xfrm rot="-5400000">
            <a:off x="-4953886" y="4483162"/>
            <a:ext cx="16230600" cy="210740"/>
          </a:xfrm>
          <a:custGeom>
            <a:avLst/>
            <a:gdLst/>
            <a:ahLst/>
            <a:cxnLst/>
            <a:rect l="l" t="t" r="r" b="b"/>
            <a:pathLst>
              <a:path w="16230600" h="210740">
                <a:moveTo>
                  <a:pt x="0" y="0"/>
                </a:moveTo>
                <a:lnTo>
                  <a:pt x="16230600" y="0"/>
                </a:lnTo>
                <a:lnTo>
                  <a:pt x="16230600" y="210739"/>
                </a:lnTo>
                <a:lnTo>
                  <a:pt x="0" y="210739"/>
                </a:lnTo>
                <a:lnTo>
                  <a:pt x="0" y="0"/>
                </a:lnTo>
                <a:close/>
              </a:path>
            </a:pathLst>
          </a:custGeom>
          <a:blipFill>
            <a:blip r:embed="rId5"/>
            <a:stretch>
              <a:fillRect t="-3269505"/>
            </a:stretch>
          </a:blipFill>
        </p:spPr>
        <p:txBody>
          <a:bodyPr/>
          <a:lstStyle/>
          <a:p>
            <a:endParaRPr lang="nl-NL"/>
          </a:p>
        </p:txBody>
      </p:sp>
      <p:grpSp>
        <p:nvGrpSpPr>
          <p:cNvPr id="13" name="Group 13"/>
          <p:cNvGrpSpPr/>
          <p:nvPr/>
        </p:nvGrpSpPr>
        <p:grpSpPr>
          <a:xfrm>
            <a:off x="283719" y="9052594"/>
            <a:ext cx="1810498" cy="944552"/>
            <a:chOff x="0" y="0"/>
            <a:chExt cx="3023997" cy="1577645"/>
          </a:xfrm>
        </p:grpSpPr>
        <p:sp>
          <p:nvSpPr>
            <p:cNvPr id="14" name="Freeform 14"/>
            <p:cNvSpPr/>
            <p:nvPr/>
          </p:nvSpPr>
          <p:spPr>
            <a:xfrm>
              <a:off x="0" y="0"/>
              <a:ext cx="3023997" cy="1577594"/>
            </a:xfrm>
            <a:custGeom>
              <a:avLst/>
              <a:gdLst/>
              <a:ahLst/>
              <a:cxnLst/>
              <a:rect l="l" t="t" r="r" b="b"/>
              <a:pathLst>
                <a:path w="3023997" h="1577594">
                  <a:moveTo>
                    <a:pt x="0" y="0"/>
                  </a:moveTo>
                  <a:lnTo>
                    <a:pt x="3023997" y="0"/>
                  </a:lnTo>
                  <a:lnTo>
                    <a:pt x="3023997" y="1577594"/>
                  </a:lnTo>
                  <a:lnTo>
                    <a:pt x="0" y="1577594"/>
                  </a:lnTo>
                  <a:lnTo>
                    <a:pt x="0" y="0"/>
                  </a:lnTo>
                  <a:close/>
                </a:path>
              </a:pathLst>
            </a:custGeom>
            <a:blipFill>
              <a:blip r:embed="rId6"/>
              <a:stretch>
                <a:fillRect l="-9413" t="-2344" r="-8277" b="-15528"/>
              </a:stretch>
            </a:blipFill>
          </p:spPr>
          <p:txBody>
            <a:bodyPr/>
            <a:lstStyle/>
            <a:p>
              <a:endParaRPr lang="nl-NL"/>
            </a:p>
          </p:txBody>
        </p:sp>
      </p:grpSp>
      <p:sp>
        <p:nvSpPr>
          <p:cNvPr id="15" name="TextBox 15"/>
          <p:cNvSpPr txBox="1"/>
          <p:nvPr/>
        </p:nvSpPr>
        <p:spPr>
          <a:xfrm>
            <a:off x="14384793" y="9749495"/>
            <a:ext cx="3392990" cy="247650"/>
          </a:xfrm>
          <a:prstGeom prst="rect">
            <a:avLst/>
          </a:prstGeom>
        </p:spPr>
        <p:txBody>
          <a:bodyPr lIns="0" tIns="0" rIns="0" bIns="0" rtlCol="0" anchor="t">
            <a:spAutoFit/>
          </a:bodyPr>
          <a:lstStyle/>
          <a:p>
            <a:pPr algn="r">
              <a:lnSpc>
                <a:spcPts val="1800"/>
              </a:lnSpc>
            </a:pPr>
            <a:r>
              <a:rPr lang="en-US" sz="1500" b="1">
                <a:solidFill>
                  <a:srgbClr val="173395"/>
                </a:solidFill>
                <a:latin typeface="Poppins Semi-Bold"/>
                <a:ea typeface="Poppins Semi-Bold"/>
                <a:cs typeface="Poppins Semi-Bold"/>
                <a:sym typeface="Poppins Semi-Bold"/>
              </a:rPr>
              <a:t>19</a:t>
            </a:r>
          </a:p>
        </p:txBody>
      </p:sp>
      <p:sp>
        <p:nvSpPr>
          <p:cNvPr id="16" name="TextBox 16"/>
          <p:cNvSpPr txBox="1"/>
          <p:nvPr/>
        </p:nvSpPr>
        <p:spPr>
          <a:xfrm>
            <a:off x="283719" y="596265"/>
            <a:ext cx="2154681" cy="750570"/>
          </a:xfrm>
          <a:prstGeom prst="rect">
            <a:avLst/>
          </a:prstGeom>
        </p:spPr>
        <p:txBody>
          <a:bodyPr wrap="square" lIns="0" tIns="0" rIns="0" bIns="0" rtlCol="0" anchor="t">
            <a:spAutoFit/>
          </a:bodyPr>
          <a:lstStyle/>
          <a:p>
            <a:pPr algn="ctr">
              <a:lnSpc>
                <a:spcPts val="5880"/>
              </a:lnSpc>
            </a:pPr>
            <a:r>
              <a:rPr lang="en-US" sz="4200" dirty="0" err="1">
                <a:solidFill>
                  <a:srgbClr val="173597"/>
                </a:solidFill>
                <a:latin typeface="Poppins"/>
                <a:ea typeface="Poppins"/>
                <a:cs typeface="Poppins"/>
                <a:sym typeface="Poppins"/>
              </a:rPr>
              <a:t>Inhoud</a:t>
            </a:r>
            <a:endParaRPr lang="en-US" sz="4200" dirty="0">
              <a:solidFill>
                <a:srgbClr val="173597"/>
              </a:solidFill>
              <a:latin typeface="Poppins"/>
              <a:ea typeface="Poppins"/>
              <a:cs typeface="Poppins"/>
              <a:sym typeface="Poppins"/>
            </a:endParaRPr>
          </a:p>
        </p:txBody>
      </p:sp>
      <p:sp>
        <p:nvSpPr>
          <p:cNvPr id="17" name="TextBox 17"/>
          <p:cNvSpPr txBox="1"/>
          <p:nvPr/>
        </p:nvSpPr>
        <p:spPr>
          <a:xfrm>
            <a:off x="213540" y="1480219"/>
            <a:ext cx="2769323" cy="7572375"/>
          </a:xfrm>
          <a:prstGeom prst="rect">
            <a:avLst/>
          </a:prstGeom>
        </p:spPr>
        <p:txBody>
          <a:bodyPr lIns="0" tIns="0" rIns="0" bIns="0" rtlCol="0" anchor="t">
            <a:spAutoFit/>
          </a:bodyPr>
          <a:lstStyle/>
          <a:p>
            <a:pPr marL="323850" lvl="1" indent="-161925" algn="l">
              <a:lnSpc>
                <a:spcPts val="3750"/>
              </a:lnSpc>
              <a:buAutoNum type="arabicPeriod"/>
            </a:pPr>
            <a:r>
              <a:rPr lang="en-US" sz="1500" u="sng">
                <a:solidFill>
                  <a:srgbClr val="173395"/>
                </a:solidFill>
                <a:latin typeface="Poppins"/>
                <a:ea typeface="Poppins"/>
                <a:cs typeface="Poppins"/>
                <a:sym typeface="Poppins"/>
                <a:hlinkClick r:id="rId7" action="ppaction://hlinksldjump"/>
              </a:rPr>
              <a:t>Leeswijzer</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8" action="ppaction://hlinksldjump"/>
              </a:rPr>
              <a:t>Kernboodschap</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9" action="ppaction://hlinksldjump"/>
              </a:rPr>
              <a:t>Aanleiding en probleemanalyse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0" action="ppaction://hlinksldjump"/>
              </a:rPr>
              <a:t>Visie en doelstelling(en)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1" action="ppaction://hlinksldjump"/>
              </a:rPr>
              <a:t>Doelgroep en afbakening</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2" action="ppaction://hlinksldjump"/>
              </a:rPr>
              <a:t>Projectorganisatie</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3" action="ppaction://hlinksldjump"/>
              </a:rPr>
              <a:t>Planning en fasering</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4" action="ppaction://hlinksldjump"/>
              </a:rPr>
              <a:t>Afhankelijkheden en risicoanalyse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5" action="ppaction://hlinksldjump"/>
              </a:rPr>
              <a:t>Monitoring en evaluatie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6" action="ppaction://hlinksldjump"/>
              </a:rPr>
              <a:t>Communicatie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7" action="ppaction://hlinksldjump"/>
              </a:rPr>
              <a:t>Randvoorwaarden</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8" action="ppaction://hlinksldjump"/>
              </a:rPr>
              <a:t>Succesfactoren</a:t>
            </a:r>
          </a:p>
          <a:p>
            <a:pPr marL="323850" lvl="1" indent="-161925" algn="l">
              <a:lnSpc>
                <a:spcPts val="3750"/>
              </a:lnSpc>
              <a:buAutoNum type="arabicPeriod"/>
            </a:pPr>
            <a:r>
              <a:rPr lang="en-US" sz="1500" b="1">
                <a:solidFill>
                  <a:srgbClr val="173395"/>
                </a:solidFill>
                <a:latin typeface="Poppins Bold"/>
                <a:ea typeface="Poppins Bold"/>
                <a:cs typeface="Poppins Bold"/>
                <a:sym typeface="Poppins Bold"/>
                <a:hlinkClick r:id="rId19" action="ppaction://hlinksldjump"/>
              </a:rPr>
              <a:t>Bijlagen</a:t>
            </a:r>
          </a:p>
          <a:p>
            <a:pPr algn="l">
              <a:lnSpc>
                <a:spcPts val="3750"/>
              </a:lnSpc>
            </a:pPr>
            <a:endParaRPr lang="en-US" sz="1500" b="1">
              <a:solidFill>
                <a:srgbClr val="173395"/>
              </a:solidFill>
              <a:latin typeface="Poppins Bold"/>
              <a:ea typeface="Poppins Bold"/>
              <a:cs typeface="Poppins Bold"/>
              <a:sym typeface="Poppins Bold"/>
              <a:hlinkClick r:id="rId19" action="ppaction://hlinksldjum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295"/>
            <a:ext cx="3056044" cy="10285705"/>
            <a:chOff x="0" y="0"/>
            <a:chExt cx="4074725" cy="13714273"/>
          </a:xfrm>
        </p:grpSpPr>
        <p:sp>
          <p:nvSpPr>
            <p:cNvPr id="3" name="Freeform 3"/>
            <p:cNvSpPr/>
            <p:nvPr/>
          </p:nvSpPr>
          <p:spPr>
            <a:xfrm>
              <a:off x="0" y="0"/>
              <a:ext cx="4074725" cy="13714247"/>
            </a:xfrm>
            <a:custGeom>
              <a:avLst/>
              <a:gdLst/>
              <a:ahLst/>
              <a:cxnLst/>
              <a:rect l="l" t="t" r="r" b="b"/>
              <a:pathLst>
                <a:path w="4074725" h="13714247">
                  <a:moveTo>
                    <a:pt x="0" y="0"/>
                  </a:moveTo>
                  <a:lnTo>
                    <a:pt x="4074725" y="0"/>
                  </a:lnTo>
                  <a:lnTo>
                    <a:pt x="4074725" y="13714247"/>
                  </a:lnTo>
                  <a:lnTo>
                    <a:pt x="0" y="13714247"/>
                  </a:lnTo>
                  <a:close/>
                </a:path>
              </a:pathLst>
            </a:custGeom>
            <a:solidFill>
              <a:srgbClr val="EAF1FF"/>
            </a:solidFill>
          </p:spPr>
          <p:txBody>
            <a:bodyPr/>
            <a:lstStyle/>
            <a:p>
              <a:endParaRPr lang="nl-NL"/>
            </a:p>
          </p:txBody>
        </p:sp>
        <p:sp>
          <p:nvSpPr>
            <p:cNvPr id="4" name="TextBox 4"/>
            <p:cNvSpPr txBox="1"/>
            <p:nvPr/>
          </p:nvSpPr>
          <p:spPr>
            <a:xfrm>
              <a:off x="0" y="-190500"/>
              <a:ext cx="4074725" cy="13904773"/>
            </a:xfrm>
            <a:prstGeom prst="rect">
              <a:avLst/>
            </a:prstGeom>
          </p:spPr>
          <p:txBody>
            <a:bodyPr lIns="50800" tIns="50800" rIns="50800" bIns="50800" rtlCol="0" anchor="t"/>
            <a:lstStyle/>
            <a:p>
              <a:pPr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p:txBody>
        </p:sp>
      </p:grpSp>
      <p:sp>
        <p:nvSpPr>
          <p:cNvPr id="5" name="TextBox 5"/>
          <p:cNvSpPr txBox="1"/>
          <p:nvPr/>
        </p:nvSpPr>
        <p:spPr>
          <a:xfrm>
            <a:off x="3606978" y="726758"/>
            <a:ext cx="10100965" cy="603885"/>
          </a:xfrm>
          <a:prstGeom prst="rect">
            <a:avLst/>
          </a:prstGeom>
        </p:spPr>
        <p:txBody>
          <a:bodyPr lIns="0" tIns="0" rIns="0" bIns="0" rtlCol="0" anchor="t">
            <a:spAutoFit/>
          </a:bodyPr>
          <a:lstStyle/>
          <a:p>
            <a:pPr algn="l">
              <a:lnSpc>
                <a:spcPts val="4319"/>
              </a:lnSpc>
            </a:pPr>
            <a:r>
              <a:rPr lang="en-US" sz="3999">
                <a:solidFill>
                  <a:srgbClr val="173597"/>
                </a:solidFill>
                <a:latin typeface="Poppins"/>
                <a:ea typeface="Poppins"/>
                <a:cs typeface="Poppins"/>
                <a:sym typeface="Poppins"/>
              </a:rPr>
              <a:t>Bijlagen | Analyse verschuiving van zorg</a:t>
            </a:r>
          </a:p>
        </p:txBody>
      </p:sp>
      <p:sp>
        <p:nvSpPr>
          <p:cNvPr id="6" name="TextBox 6"/>
          <p:cNvSpPr txBox="1"/>
          <p:nvPr/>
        </p:nvSpPr>
        <p:spPr>
          <a:xfrm>
            <a:off x="3606978" y="1548152"/>
            <a:ext cx="6456357" cy="7892415"/>
          </a:xfrm>
          <a:prstGeom prst="rect">
            <a:avLst/>
          </a:prstGeom>
        </p:spPr>
        <p:txBody>
          <a:bodyPr lIns="0" tIns="0" rIns="0" bIns="0" rtlCol="0" anchor="t">
            <a:spAutoFit/>
          </a:bodyPr>
          <a:lstStyle/>
          <a:p>
            <a:pPr algn="l">
              <a:lnSpc>
                <a:spcPts val="2879"/>
              </a:lnSpc>
            </a:pPr>
            <a:r>
              <a:rPr lang="en-US" sz="1599" b="1">
                <a:solidFill>
                  <a:srgbClr val="173395"/>
                </a:solidFill>
                <a:latin typeface="Poppins Bold"/>
                <a:ea typeface="Poppins Bold"/>
                <a:cs typeface="Poppins Bold"/>
                <a:sym typeface="Poppins Bold"/>
              </a:rPr>
              <a:t>Inleiding </a:t>
            </a:r>
          </a:p>
          <a:p>
            <a:pPr algn="l">
              <a:lnSpc>
                <a:spcPts val="2700"/>
              </a:lnSpc>
            </a:pPr>
            <a:r>
              <a:rPr lang="en-US" sz="1500">
                <a:solidFill>
                  <a:srgbClr val="173395"/>
                </a:solidFill>
                <a:latin typeface="Poppins"/>
                <a:ea typeface="Poppins"/>
                <a:cs typeface="Poppins"/>
                <a:sym typeface="Poppins"/>
              </a:rPr>
              <a:t>De invoering van proactieve zorgplanning (PZP) binnen het ziekenhuis brengt waarschijnlijk verschuivingen met zich mee. PZP-gesprekken vragen capaciteit op de ene plek, maar leiden mogelijk tot afname van zorggebruik op andere plekken binnen het ziekenhuis. </a:t>
            </a:r>
          </a:p>
          <a:p>
            <a:pPr algn="l">
              <a:lnSpc>
                <a:spcPts val="2700"/>
              </a:lnSpc>
            </a:pPr>
            <a:endParaRPr lang="en-US" sz="1500">
              <a:solidFill>
                <a:srgbClr val="173395"/>
              </a:solidFill>
              <a:latin typeface="Poppins"/>
              <a:ea typeface="Poppins"/>
              <a:cs typeface="Poppins"/>
              <a:sym typeface="Poppins"/>
            </a:endParaRPr>
          </a:p>
          <a:p>
            <a:pPr algn="l">
              <a:lnSpc>
                <a:spcPts val="2700"/>
              </a:lnSpc>
            </a:pPr>
            <a:r>
              <a:rPr lang="en-US" sz="1500">
                <a:solidFill>
                  <a:srgbClr val="173395"/>
                </a:solidFill>
                <a:latin typeface="Poppins"/>
                <a:ea typeface="Poppins"/>
                <a:cs typeface="Poppins"/>
                <a:sym typeface="Poppins"/>
              </a:rPr>
              <a:t>Het voeren van PZP‑gesprekken vraagt tijd en inzet van professionals, wat in eerste instantie leidt tot extra capaciteits-beslag. Tegelijkertijd blijkt uit onderzoek dat PZP leidt tot een afname van potentieel niet‑passende zorg, zoals IC‑opnames, SEH‑bezoeken en het inzetten van intensieve behandelingen zoals chemotherapie in de laatste levensmaand. Uit onderzoeken blijkt dat de zorgkosten per patiënt bij inzet van PZP per saldo dalen. Door de niet-passende zorg terug te dringen ontstaat ruimte binnen het ziekenhuis, die kan worden ingezet om wachtlijsten terug te dringen en de toenemende zorgvraag als gevolg van vergrijzing op te vangen. Het creëren en optimaal benutten van deze vrijgekomen capaciteit vraagt echter om </a:t>
            </a:r>
            <a:r>
              <a:rPr lang="en-US" sz="1500" b="1">
                <a:solidFill>
                  <a:srgbClr val="173395"/>
                </a:solidFill>
                <a:latin typeface="Poppins Semi-Bold"/>
                <a:ea typeface="Poppins Semi-Bold"/>
                <a:cs typeface="Poppins Semi-Bold"/>
                <a:sym typeface="Poppins Semi-Bold"/>
              </a:rPr>
              <a:t>expliciete beleidskeuzes</a:t>
            </a:r>
            <a:r>
              <a:rPr lang="en-US" sz="1500" b="1">
                <a:solidFill>
                  <a:srgbClr val="173395"/>
                </a:solidFill>
                <a:latin typeface="Poppins Bold"/>
                <a:ea typeface="Poppins Bold"/>
                <a:cs typeface="Poppins Bold"/>
                <a:sym typeface="Poppins Bold"/>
              </a:rPr>
              <a:t> </a:t>
            </a:r>
            <a:r>
              <a:rPr lang="en-US" sz="1500">
                <a:solidFill>
                  <a:srgbClr val="173395"/>
                </a:solidFill>
                <a:latin typeface="Poppins"/>
                <a:ea typeface="Poppins"/>
                <a:cs typeface="Poppins"/>
                <a:sym typeface="Poppins"/>
              </a:rPr>
              <a:t>van het ziekenhuisbestuur, zodat PZP duurzaam wordt ingebed en het potentieel maximaal kan worden benut. </a:t>
            </a:r>
          </a:p>
          <a:p>
            <a:pPr algn="l">
              <a:lnSpc>
                <a:spcPts val="2700"/>
              </a:lnSpc>
            </a:pPr>
            <a:endParaRPr lang="en-US" sz="1500">
              <a:solidFill>
                <a:srgbClr val="173395"/>
              </a:solidFill>
              <a:latin typeface="Poppins"/>
              <a:ea typeface="Poppins"/>
              <a:cs typeface="Poppins"/>
              <a:sym typeface="Poppins"/>
            </a:endParaRPr>
          </a:p>
          <a:p>
            <a:pPr algn="l">
              <a:lnSpc>
                <a:spcPts val="2700"/>
              </a:lnSpc>
            </a:pPr>
            <a:endParaRPr lang="en-US" sz="1500">
              <a:solidFill>
                <a:srgbClr val="173395"/>
              </a:solidFill>
              <a:latin typeface="Poppins"/>
              <a:ea typeface="Poppins"/>
              <a:cs typeface="Poppins"/>
              <a:sym typeface="Poppins"/>
            </a:endParaRPr>
          </a:p>
        </p:txBody>
      </p:sp>
      <p:sp>
        <p:nvSpPr>
          <p:cNvPr id="7" name="TextBox 7"/>
          <p:cNvSpPr txBox="1"/>
          <p:nvPr/>
        </p:nvSpPr>
        <p:spPr>
          <a:xfrm>
            <a:off x="10742896" y="1548152"/>
            <a:ext cx="7034886" cy="7549515"/>
          </a:xfrm>
          <a:prstGeom prst="rect">
            <a:avLst/>
          </a:prstGeom>
        </p:spPr>
        <p:txBody>
          <a:bodyPr lIns="0" tIns="0" rIns="0" bIns="0" rtlCol="0" anchor="t">
            <a:spAutoFit/>
          </a:bodyPr>
          <a:lstStyle/>
          <a:p>
            <a:pPr algn="l">
              <a:lnSpc>
                <a:spcPts val="2879"/>
              </a:lnSpc>
            </a:pPr>
            <a:r>
              <a:rPr lang="en-US" sz="1599" b="1">
                <a:solidFill>
                  <a:srgbClr val="173395"/>
                </a:solidFill>
                <a:latin typeface="Poppins Bold"/>
                <a:ea typeface="Poppins Bold"/>
                <a:cs typeface="Poppins Bold"/>
                <a:sym typeface="Poppins Bold"/>
              </a:rPr>
              <a:t>Toelichting </a:t>
            </a:r>
          </a:p>
          <a:p>
            <a:pPr algn="l">
              <a:lnSpc>
                <a:spcPts val="2700"/>
              </a:lnSpc>
            </a:pPr>
            <a:r>
              <a:rPr lang="en-US" sz="1500">
                <a:solidFill>
                  <a:srgbClr val="173395"/>
                </a:solidFill>
                <a:latin typeface="Poppins"/>
                <a:ea typeface="Poppins"/>
                <a:cs typeface="Poppins"/>
                <a:sym typeface="Poppins"/>
              </a:rPr>
              <a:t>Om meer zicht te krijgen op de verschuiving van zorg en de mogelijke herallocatie van middelen, breng je in de eerste plaats in kaart hoeveel patiënten er per jaar gemarkeerd worden en/of wat de omvang is van de populatie patiënten bij wie PZP-gesprekken standaard onderdeel van het zorgproces worden. Zo kun je per afdeling in kaart brengen welke capaciteit nodig is om deze PZP-gesprekken in te voeren (en krijg je dus ook inzicht in wat je – op korte termijn – mogelijk moet laten). Verder maak je een inschatting van het aantal gesprekken dat je gemiddeld per patiënt verwacht te voeren in de loop van het jaar en wat de kosten daarvan zijn. Dit kun je afzetten tegen de opbrengst van de ozp’s PZP. Je kunt hierbij gebruik maken van het EPD (waarbij je kijkt naar de meest voorkomende DBC’s per afdeling) of van aandoening-specifieke dashboards. De volgende stap is dan het opstellen van scenario’s voor de toekomst. </a:t>
            </a:r>
          </a:p>
          <a:p>
            <a:pPr algn="l">
              <a:lnSpc>
                <a:spcPts val="2700"/>
              </a:lnSpc>
            </a:pPr>
            <a:r>
              <a:rPr lang="en-US" sz="1500">
                <a:solidFill>
                  <a:srgbClr val="173395"/>
                </a:solidFill>
                <a:latin typeface="Poppins"/>
                <a:ea typeface="Poppins"/>
                <a:cs typeface="Poppins"/>
                <a:sym typeface="Poppins"/>
              </a:rPr>
              <a:t>Punten waar je rekening mee moet houden zijn onder meer de verdeling van de opbrengsten over de verschillende vakgroepen bij multimorbiditeit, de inkomstenderving van de reguliere DBC’s door een verschuiving van capaciteit naar PZP-gesprekken en tot slot het effect van PZP op het gebruik van de SEH, de IC, ligdagen, de inzet van chemo-therapie etc., waarmee de groeiende zorgvraag kan worden opgevangen.</a:t>
            </a:r>
          </a:p>
          <a:p>
            <a:pPr algn="l">
              <a:lnSpc>
                <a:spcPts val="2700"/>
              </a:lnSpc>
            </a:pPr>
            <a:endParaRPr lang="en-US" sz="1500">
              <a:solidFill>
                <a:srgbClr val="173395"/>
              </a:solidFill>
              <a:latin typeface="Poppins"/>
              <a:ea typeface="Poppins"/>
              <a:cs typeface="Poppins"/>
              <a:sym typeface="Poppins"/>
            </a:endParaRPr>
          </a:p>
        </p:txBody>
      </p:sp>
      <p:grpSp>
        <p:nvGrpSpPr>
          <p:cNvPr id="8" name="Group 8"/>
          <p:cNvGrpSpPr/>
          <p:nvPr/>
        </p:nvGrpSpPr>
        <p:grpSpPr>
          <a:xfrm>
            <a:off x="13862584" y="9211068"/>
            <a:ext cx="3477957" cy="741903"/>
            <a:chOff x="0" y="0"/>
            <a:chExt cx="15457391" cy="3230880"/>
          </a:xfrm>
        </p:grpSpPr>
        <p:sp>
          <p:nvSpPr>
            <p:cNvPr id="9" name="Freeform 9"/>
            <p:cNvSpPr/>
            <p:nvPr/>
          </p:nvSpPr>
          <p:spPr>
            <a:xfrm>
              <a:off x="5080" y="12700"/>
              <a:ext cx="15442151" cy="3205480"/>
            </a:xfrm>
            <a:custGeom>
              <a:avLst/>
              <a:gdLst/>
              <a:ahLst/>
              <a:cxnLst/>
              <a:rect l="l" t="t" r="r" b="b"/>
              <a:pathLst>
                <a:path w="15442151" h="3205480">
                  <a:moveTo>
                    <a:pt x="14652211" y="3205480"/>
                  </a:moveTo>
                  <a:lnTo>
                    <a:pt x="0" y="3205480"/>
                  </a:lnTo>
                  <a:lnTo>
                    <a:pt x="791210" y="1602740"/>
                  </a:lnTo>
                  <a:lnTo>
                    <a:pt x="0" y="0"/>
                  </a:lnTo>
                  <a:lnTo>
                    <a:pt x="14652211" y="0"/>
                  </a:lnTo>
                  <a:lnTo>
                    <a:pt x="15442151" y="1602740"/>
                  </a:lnTo>
                  <a:lnTo>
                    <a:pt x="14652211" y="3205480"/>
                  </a:lnTo>
                  <a:close/>
                </a:path>
              </a:pathLst>
            </a:custGeom>
            <a:solidFill>
              <a:srgbClr val="035783"/>
            </a:solidFill>
          </p:spPr>
          <p:txBody>
            <a:bodyPr/>
            <a:lstStyle/>
            <a:p>
              <a:endParaRPr lang="nl-NL"/>
            </a:p>
          </p:txBody>
        </p:sp>
      </p:grpSp>
      <p:sp>
        <p:nvSpPr>
          <p:cNvPr id="10" name="TextBox 10"/>
          <p:cNvSpPr txBox="1"/>
          <p:nvPr/>
        </p:nvSpPr>
        <p:spPr>
          <a:xfrm>
            <a:off x="14384793" y="9458194"/>
            <a:ext cx="2509663" cy="228600"/>
          </a:xfrm>
          <a:prstGeom prst="rect">
            <a:avLst/>
          </a:prstGeom>
        </p:spPr>
        <p:txBody>
          <a:bodyPr lIns="0" tIns="0" rIns="0" bIns="0" rtlCol="0" anchor="t">
            <a:spAutoFit/>
          </a:bodyPr>
          <a:lstStyle/>
          <a:p>
            <a:pPr algn="ctr">
              <a:lnSpc>
                <a:spcPts val="1680"/>
              </a:lnSpc>
            </a:pPr>
            <a:r>
              <a:rPr lang="en-US" sz="1400">
                <a:solidFill>
                  <a:srgbClr val="FFFFFF"/>
                </a:solidFill>
                <a:latin typeface="Poppins"/>
                <a:ea typeface="Poppins"/>
                <a:cs typeface="Poppins"/>
                <a:sym typeface="Poppins"/>
              </a:rPr>
              <a:t>Toekomstscenario’s</a:t>
            </a:r>
          </a:p>
        </p:txBody>
      </p:sp>
      <p:sp>
        <p:nvSpPr>
          <p:cNvPr id="11" name="Freeform 11"/>
          <p:cNvSpPr/>
          <p:nvPr/>
        </p:nvSpPr>
        <p:spPr>
          <a:xfrm rot="-5400000">
            <a:off x="-4953886" y="4483162"/>
            <a:ext cx="16230600" cy="210740"/>
          </a:xfrm>
          <a:custGeom>
            <a:avLst/>
            <a:gdLst/>
            <a:ahLst/>
            <a:cxnLst/>
            <a:rect l="l" t="t" r="r" b="b"/>
            <a:pathLst>
              <a:path w="16230600" h="210740">
                <a:moveTo>
                  <a:pt x="0" y="0"/>
                </a:moveTo>
                <a:lnTo>
                  <a:pt x="16230600" y="0"/>
                </a:lnTo>
                <a:lnTo>
                  <a:pt x="16230600" y="210739"/>
                </a:lnTo>
                <a:lnTo>
                  <a:pt x="0" y="210739"/>
                </a:lnTo>
                <a:lnTo>
                  <a:pt x="0" y="0"/>
                </a:lnTo>
                <a:close/>
              </a:path>
            </a:pathLst>
          </a:custGeom>
          <a:blipFill>
            <a:blip r:embed="rId3"/>
            <a:stretch>
              <a:fillRect t="-3269505"/>
            </a:stretch>
          </a:blipFill>
        </p:spPr>
        <p:txBody>
          <a:bodyPr/>
          <a:lstStyle/>
          <a:p>
            <a:endParaRPr lang="nl-NL"/>
          </a:p>
        </p:txBody>
      </p:sp>
      <p:sp>
        <p:nvSpPr>
          <p:cNvPr id="12" name="AutoShape 12"/>
          <p:cNvSpPr/>
          <p:nvPr/>
        </p:nvSpPr>
        <p:spPr>
          <a:xfrm flipH="1" flipV="1">
            <a:off x="10456213" y="1652927"/>
            <a:ext cx="17076" cy="7086600"/>
          </a:xfrm>
          <a:prstGeom prst="line">
            <a:avLst/>
          </a:prstGeom>
          <a:ln w="19050" cap="flat">
            <a:solidFill>
              <a:srgbClr val="173395"/>
            </a:solidFill>
            <a:prstDash val="solid"/>
            <a:headEnd type="none" w="sm" len="sm"/>
            <a:tailEnd type="none" w="sm" len="sm"/>
          </a:ln>
        </p:spPr>
        <p:txBody>
          <a:bodyPr/>
          <a:lstStyle/>
          <a:p>
            <a:endParaRPr lang="nl-NL"/>
          </a:p>
        </p:txBody>
      </p:sp>
      <p:grpSp>
        <p:nvGrpSpPr>
          <p:cNvPr id="13" name="Group 13"/>
          <p:cNvGrpSpPr/>
          <p:nvPr/>
        </p:nvGrpSpPr>
        <p:grpSpPr>
          <a:xfrm>
            <a:off x="283719" y="9052594"/>
            <a:ext cx="1810498" cy="944552"/>
            <a:chOff x="0" y="0"/>
            <a:chExt cx="3023997" cy="1577645"/>
          </a:xfrm>
        </p:grpSpPr>
        <p:sp>
          <p:nvSpPr>
            <p:cNvPr id="14" name="Freeform 14"/>
            <p:cNvSpPr/>
            <p:nvPr/>
          </p:nvSpPr>
          <p:spPr>
            <a:xfrm>
              <a:off x="0" y="0"/>
              <a:ext cx="3023997" cy="1577594"/>
            </a:xfrm>
            <a:custGeom>
              <a:avLst/>
              <a:gdLst/>
              <a:ahLst/>
              <a:cxnLst/>
              <a:rect l="l" t="t" r="r" b="b"/>
              <a:pathLst>
                <a:path w="3023997" h="1577594">
                  <a:moveTo>
                    <a:pt x="0" y="0"/>
                  </a:moveTo>
                  <a:lnTo>
                    <a:pt x="3023997" y="0"/>
                  </a:lnTo>
                  <a:lnTo>
                    <a:pt x="3023997" y="1577594"/>
                  </a:lnTo>
                  <a:lnTo>
                    <a:pt x="0" y="1577594"/>
                  </a:lnTo>
                  <a:lnTo>
                    <a:pt x="0" y="0"/>
                  </a:lnTo>
                  <a:close/>
                </a:path>
              </a:pathLst>
            </a:custGeom>
            <a:blipFill>
              <a:blip r:embed="rId4"/>
              <a:stretch>
                <a:fillRect l="-9413" t="-2344" r="-8277" b="-15528"/>
              </a:stretch>
            </a:blipFill>
          </p:spPr>
          <p:txBody>
            <a:bodyPr/>
            <a:lstStyle/>
            <a:p>
              <a:endParaRPr lang="nl-NL"/>
            </a:p>
          </p:txBody>
        </p:sp>
      </p:grpSp>
      <p:sp>
        <p:nvSpPr>
          <p:cNvPr id="15" name="TextBox 15"/>
          <p:cNvSpPr txBox="1"/>
          <p:nvPr/>
        </p:nvSpPr>
        <p:spPr>
          <a:xfrm>
            <a:off x="14384793" y="9749495"/>
            <a:ext cx="3392990" cy="247650"/>
          </a:xfrm>
          <a:prstGeom prst="rect">
            <a:avLst/>
          </a:prstGeom>
        </p:spPr>
        <p:txBody>
          <a:bodyPr lIns="0" tIns="0" rIns="0" bIns="0" rtlCol="0" anchor="t">
            <a:spAutoFit/>
          </a:bodyPr>
          <a:lstStyle/>
          <a:p>
            <a:pPr algn="r">
              <a:lnSpc>
                <a:spcPts val="1800"/>
              </a:lnSpc>
            </a:pPr>
            <a:r>
              <a:rPr lang="en-US" sz="1500" b="1">
                <a:solidFill>
                  <a:srgbClr val="173395"/>
                </a:solidFill>
                <a:latin typeface="Poppins Semi-Bold"/>
                <a:ea typeface="Poppins Semi-Bold"/>
                <a:cs typeface="Poppins Semi-Bold"/>
                <a:sym typeface="Poppins Semi-Bold"/>
              </a:rPr>
              <a:t>20</a:t>
            </a:r>
          </a:p>
        </p:txBody>
      </p:sp>
      <p:grpSp>
        <p:nvGrpSpPr>
          <p:cNvPr id="16" name="Group 16"/>
          <p:cNvGrpSpPr/>
          <p:nvPr/>
        </p:nvGrpSpPr>
        <p:grpSpPr>
          <a:xfrm>
            <a:off x="7047420" y="9211068"/>
            <a:ext cx="3477957" cy="741903"/>
            <a:chOff x="0" y="0"/>
            <a:chExt cx="15457391" cy="3230880"/>
          </a:xfrm>
        </p:grpSpPr>
        <p:sp>
          <p:nvSpPr>
            <p:cNvPr id="17" name="Freeform 17"/>
            <p:cNvSpPr/>
            <p:nvPr/>
          </p:nvSpPr>
          <p:spPr>
            <a:xfrm>
              <a:off x="5080" y="12700"/>
              <a:ext cx="15442151" cy="3205480"/>
            </a:xfrm>
            <a:custGeom>
              <a:avLst/>
              <a:gdLst/>
              <a:ahLst/>
              <a:cxnLst/>
              <a:rect l="l" t="t" r="r" b="b"/>
              <a:pathLst>
                <a:path w="15442151" h="3205480">
                  <a:moveTo>
                    <a:pt x="14652211" y="3205480"/>
                  </a:moveTo>
                  <a:lnTo>
                    <a:pt x="0" y="3205480"/>
                  </a:lnTo>
                  <a:lnTo>
                    <a:pt x="791210" y="1602740"/>
                  </a:lnTo>
                  <a:lnTo>
                    <a:pt x="0" y="0"/>
                  </a:lnTo>
                  <a:lnTo>
                    <a:pt x="14652211" y="0"/>
                  </a:lnTo>
                  <a:lnTo>
                    <a:pt x="15442151" y="1602740"/>
                  </a:lnTo>
                  <a:lnTo>
                    <a:pt x="14652211" y="3205480"/>
                  </a:lnTo>
                  <a:close/>
                </a:path>
              </a:pathLst>
            </a:custGeom>
            <a:solidFill>
              <a:srgbClr val="95BAFF"/>
            </a:solidFill>
          </p:spPr>
          <p:txBody>
            <a:bodyPr/>
            <a:lstStyle/>
            <a:p>
              <a:endParaRPr lang="nl-NL"/>
            </a:p>
          </p:txBody>
        </p:sp>
      </p:grpSp>
      <p:grpSp>
        <p:nvGrpSpPr>
          <p:cNvPr id="18" name="Group 18"/>
          <p:cNvGrpSpPr/>
          <p:nvPr/>
        </p:nvGrpSpPr>
        <p:grpSpPr>
          <a:xfrm>
            <a:off x="10424222" y="9211068"/>
            <a:ext cx="3541597" cy="741903"/>
            <a:chOff x="0" y="0"/>
            <a:chExt cx="15740231" cy="3230880"/>
          </a:xfrm>
        </p:grpSpPr>
        <p:sp>
          <p:nvSpPr>
            <p:cNvPr id="19" name="Freeform 19"/>
            <p:cNvSpPr/>
            <p:nvPr/>
          </p:nvSpPr>
          <p:spPr>
            <a:xfrm>
              <a:off x="5080" y="12700"/>
              <a:ext cx="15724992" cy="3205480"/>
            </a:xfrm>
            <a:custGeom>
              <a:avLst/>
              <a:gdLst/>
              <a:ahLst/>
              <a:cxnLst/>
              <a:rect l="l" t="t" r="r" b="b"/>
              <a:pathLst>
                <a:path w="15724992" h="3205480">
                  <a:moveTo>
                    <a:pt x="14935051" y="3205480"/>
                  </a:moveTo>
                  <a:lnTo>
                    <a:pt x="0" y="3205480"/>
                  </a:lnTo>
                  <a:lnTo>
                    <a:pt x="791210" y="1602740"/>
                  </a:lnTo>
                  <a:lnTo>
                    <a:pt x="0" y="0"/>
                  </a:lnTo>
                  <a:lnTo>
                    <a:pt x="14935051" y="0"/>
                  </a:lnTo>
                  <a:lnTo>
                    <a:pt x="15724992" y="1602740"/>
                  </a:lnTo>
                  <a:lnTo>
                    <a:pt x="14935051" y="3205480"/>
                  </a:lnTo>
                  <a:close/>
                </a:path>
              </a:pathLst>
            </a:custGeom>
            <a:solidFill>
              <a:srgbClr val="173395"/>
            </a:solidFill>
          </p:spPr>
          <p:txBody>
            <a:bodyPr/>
            <a:lstStyle/>
            <a:p>
              <a:endParaRPr lang="nl-NL"/>
            </a:p>
          </p:txBody>
        </p:sp>
      </p:grpSp>
      <p:sp>
        <p:nvSpPr>
          <p:cNvPr id="20" name="TextBox 20"/>
          <p:cNvSpPr txBox="1"/>
          <p:nvPr/>
        </p:nvSpPr>
        <p:spPr>
          <a:xfrm>
            <a:off x="11375183" y="9458194"/>
            <a:ext cx="1639676" cy="228600"/>
          </a:xfrm>
          <a:prstGeom prst="rect">
            <a:avLst/>
          </a:prstGeom>
        </p:spPr>
        <p:txBody>
          <a:bodyPr lIns="0" tIns="0" rIns="0" bIns="0" rtlCol="0" anchor="t">
            <a:spAutoFit/>
          </a:bodyPr>
          <a:lstStyle/>
          <a:p>
            <a:pPr algn="ctr">
              <a:lnSpc>
                <a:spcPts val="1680"/>
              </a:lnSpc>
            </a:pPr>
            <a:r>
              <a:rPr lang="en-US" sz="1400">
                <a:solidFill>
                  <a:srgbClr val="FFFFFF"/>
                </a:solidFill>
                <a:latin typeface="Poppins"/>
                <a:ea typeface="Poppins"/>
                <a:cs typeface="Poppins"/>
                <a:sym typeface="Poppins"/>
              </a:rPr>
              <a:t>Impact</a:t>
            </a:r>
          </a:p>
        </p:txBody>
      </p:sp>
      <p:sp>
        <p:nvSpPr>
          <p:cNvPr id="21" name="TextBox 21"/>
          <p:cNvSpPr txBox="1"/>
          <p:nvPr/>
        </p:nvSpPr>
        <p:spPr>
          <a:xfrm>
            <a:off x="7966561" y="9366395"/>
            <a:ext cx="1639676" cy="438150"/>
          </a:xfrm>
          <a:prstGeom prst="rect">
            <a:avLst/>
          </a:prstGeom>
        </p:spPr>
        <p:txBody>
          <a:bodyPr lIns="0" tIns="0" rIns="0" bIns="0" rtlCol="0" anchor="t">
            <a:spAutoFit/>
          </a:bodyPr>
          <a:lstStyle/>
          <a:p>
            <a:pPr algn="ctr">
              <a:lnSpc>
                <a:spcPts val="1680"/>
              </a:lnSpc>
            </a:pPr>
            <a:r>
              <a:rPr lang="en-US" sz="1400">
                <a:solidFill>
                  <a:srgbClr val="FFFFFF"/>
                </a:solidFill>
                <a:latin typeface="Poppins"/>
                <a:ea typeface="Poppins"/>
                <a:cs typeface="Poppins"/>
                <a:sym typeface="Poppins"/>
              </a:rPr>
              <a:t>Wat betekent dit per afdeling</a:t>
            </a:r>
          </a:p>
        </p:txBody>
      </p:sp>
      <p:grpSp>
        <p:nvGrpSpPr>
          <p:cNvPr id="22" name="Group 22"/>
          <p:cNvGrpSpPr/>
          <p:nvPr/>
        </p:nvGrpSpPr>
        <p:grpSpPr>
          <a:xfrm>
            <a:off x="3606978" y="9211068"/>
            <a:ext cx="3541597" cy="741903"/>
            <a:chOff x="0" y="0"/>
            <a:chExt cx="15740231" cy="3230880"/>
          </a:xfrm>
        </p:grpSpPr>
        <p:sp>
          <p:nvSpPr>
            <p:cNvPr id="23" name="Freeform 23"/>
            <p:cNvSpPr/>
            <p:nvPr/>
          </p:nvSpPr>
          <p:spPr>
            <a:xfrm>
              <a:off x="5080" y="12700"/>
              <a:ext cx="15724992" cy="3205480"/>
            </a:xfrm>
            <a:custGeom>
              <a:avLst/>
              <a:gdLst/>
              <a:ahLst/>
              <a:cxnLst/>
              <a:rect l="l" t="t" r="r" b="b"/>
              <a:pathLst>
                <a:path w="15724992" h="3205480">
                  <a:moveTo>
                    <a:pt x="14935051" y="3205480"/>
                  </a:moveTo>
                  <a:lnTo>
                    <a:pt x="0" y="3205480"/>
                  </a:lnTo>
                  <a:lnTo>
                    <a:pt x="791210" y="1602740"/>
                  </a:lnTo>
                  <a:lnTo>
                    <a:pt x="0" y="0"/>
                  </a:lnTo>
                  <a:lnTo>
                    <a:pt x="14935051" y="0"/>
                  </a:lnTo>
                  <a:lnTo>
                    <a:pt x="15724992" y="1602740"/>
                  </a:lnTo>
                  <a:lnTo>
                    <a:pt x="14935051" y="3205480"/>
                  </a:lnTo>
                  <a:close/>
                </a:path>
              </a:pathLst>
            </a:custGeom>
            <a:solidFill>
              <a:srgbClr val="D2E1FF"/>
            </a:solidFill>
          </p:spPr>
          <p:txBody>
            <a:bodyPr/>
            <a:lstStyle/>
            <a:p>
              <a:endParaRPr lang="nl-NL"/>
            </a:p>
          </p:txBody>
        </p:sp>
      </p:grpSp>
      <p:sp>
        <p:nvSpPr>
          <p:cNvPr id="24" name="TextBox 24"/>
          <p:cNvSpPr txBox="1"/>
          <p:nvPr/>
        </p:nvSpPr>
        <p:spPr>
          <a:xfrm>
            <a:off x="4462688" y="9366395"/>
            <a:ext cx="1765582" cy="438150"/>
          </a:xfrm>
          <a:prstGeom prst="rect">
            <a:avLst/>
          </a:prstGeom>
        </p:spPr>
        <p:txBody>
          <a:bodyPr lIns="0" tIns="0" rIns="0" bIns="0" rtlCol="0" anchor="t">
            <a:spAutoFit/>
          </a:bodyPr>
          <a:lstStyle/>
          <a:p>
            <a:pPr algn="ctr">
              <a:lnSpc>
                <a:spcPts val="1679"/>
              </a:lnSpc>
            </a:pPr>
            <a:r>
              <a:rPr lang="en-US" sz="1399">
                <a:solidFill>
                  <a:srgbClr val="FFFFFF"/>
                </a:solidFill>
                <a:latin typeface="Poppins"/>
                <a:ea typeface="Poppins"/>
                <a:cs typeface="Poppins"/>
                <a:sym typeface="Poppins"/>
              </a:rPr>
              <a:t>Omvang populatie in kaart brengen</a:t>
            </a:r>
          </a:p>
        </p:txBody>
      </p:sp>
      <p:sp>
        <p:nvSpPr>
          <p:cNvPr id="25" name="TextBox 25"/>
          <p:cNvSpPr txBox="1"/>
          <p:nvPr/>
        </p:nvSpPr>
        <p:spPr>
          <a:xfrm>
            <a:off x="283719" y="596265"/>
            <a:ext cx="2154681" cy="750570"/>
          </a:xfrm>
          <a:prstGeom prst="rect">
            <a:avLst/>
          </a:prstGeom>
        </p:spPr>
        <p:txBody>
          <a:bodyPr wrap="square" lIns="0" tIns="0" rIns="0" bIns="0" rtlCol="0" anchor="t">
            <a:spAutoFit/>
          </a:bodyPr>
          <a:lstStyle/>
          <a:p>
            <a:pPr algn="ctr">
              <a:lnSpc>
                <a:spcPts val="5880"/>
              </a:lnSpc>
            </a:pPr>
            <a:r>
              <a:rPr lang="en-US" sz="4200" dirty="0" err="1">
                <a:solidFill>
                  <a:srgbClr val="173597"/>
                </a:solidFill>
                <a:latin typeface="Poppins"/>
                <a:ea typeface="Poppins"/>
                <a:cs typeface="Poppins"/>
                <a:sym typeface="Poppins"/>
              </a:rPr>
              <a:t>Inhoud</a:t>
            </a:r>
            <a:endParaRPr lang="en-US" sz="4200" dirty="0">
              <a:solidFill>
                <a:srgbClr val="173597"/>
              </a:solidFill>
              <a:latin typeface="Poppins"/>
              <a:ea typeface="Poppins"/>
              <a:cs typeface="Poppins"/>
              <a:sym typeface="Poppins"/>
            </a:endParaRPr>
          </a:p>
        </p:txBody>
      </p:sp>
      <p:sp>
        <p:nvSpPr>
          <p:cNvPr id="26" name="TextBox 26"/>
          <p:cNvSpPr txBox="1"/>
          <p:nvPr/>
        </p:nvSpPr>
        <p:spPr>
          <a:xfrm>
            <a:off x="213540" y="1480219"/>
            <a:ext cx="2769323" cy="7572375"/>
          </a:xfrm>
          <a:prstGeom prst="rect">
            <a:avLst/>
          </a:prstGeom>
        </p:spPr>
        <p:txBody>
          <a:bodyPr lIns="0" tIns="0" rIns="0" bIns="0" rtlCol="0" anchor="t">
            <a:spAutoFit/>
          </a:bodyPr>
          <a:lstStyle/>
          <a:p>
            <a:pPr marL="323850" lvl="1" indent="-161925" algn="l">
              <a:lnSpc>
                <a:spcPts val="3750"/>
              </a:lnSpc>
              <a:buAutoNum type="arabicPeriod"/>
            </a:pPr>
            <a:r>
              <a:rPr lang="en-US" sz="1500" u="sng">
                <a:solidFill>
                  <a:srgbClr val="173395"/>
                </a:solidFill>
                <a:latin typeface="Poppins"/>
                <a:ea typeface="Poppins"/>
                <a:cs typeface="Poppins"/>
                <a:sym typeface="Poppins"/>
                <a:hlinkClick r:id="rId5" action="ppaction://hlinksldjump"/>
              </a:rPr>
              <a:t>Leeswijzer</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6" action="ppaction://hlinksldjump"/>
              </a:rPr>
              <a:t>Kernboodschap</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7" action="ppaction://hlinksldjump"/>
              </a:rPr>
              <a:t>Aanleiding en probleemanalyse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8" action="ppaction://hlinksldjump"/>
              </a:rPr>
              <a:t>Visie en doelstelling(en)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9" action="ppaction://hlinksldjump"/>
              </a:rPr>
              <a:t>Doelgroep en afbakening</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0" action="ppaction://hlinksldjump"/>
              </a:rPr>
              <a:t>Projectorganisatie</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1" action="ppaction://hlinksldjump"/>
              </a:rPr>
              <a:t>Planning en fasering</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2" action="ppaction://hlinksldjump"/>
              </a:rPr>
              <a:t>Afhankelijkheden en risicoanalyse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3" action="ppaction://hlinksldjump"/>
              </a:rPr>
              <a:t>Monitoring en evaluatie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4" action="ppaction://hlinksldjump"/>
              </a:rPr>
              <a:t>Communicatie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5" action="ppaction://hlinksldjump"/>
              </a:rPr>
              <a:t>Randvoorwaarden</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6" action="ppaction://hlinksldjump"/>
              </a:rPr>
              <a:t>Succesfactoren</a:t>
            </a:r>
          </a:p>
          <a:p>
            <a:pPr marL="323850" lvl="1" indent="-161925" algn="l">
              <a:lnSpc>
                <a:spcPts val="3750"/>
              </a:lnSpc>
              <a:buAutoNum type="arabicPeriod"/>
            </a:pPr>
            <a:r>
              <a:rPr lang="en-US" sz="1500" b="1">
                <a:solidFill>
                  <a:srgbClr val="173395"/>
                </a:solidFill>
                <a:latin typeface="Poppins Bold"/>
                <a:ea typeface="Poppins Bold"/>
                <a:cs typeface="Poppins Bold"/>
                <a:sym typeface="Poppins Bold"/>
                <a:hlinkClick r:id="rId17" action="ppaction://hlinksldjump"/>
              </a:rPr>
              <a:t>Bijlagen</a:t>
            </a:r>
          </a:p>
          <a:p>
            <a:pPr algn="l">
              <a:lnSpc>
                <a:spcPts val="3750"/>
              </a:lnSpc>
            </a:pPr>
            <a:endParaRPr lang="en-US" sz="1500" b="1">
              <a:solidFill>
                <a:srgbClr val="173395"/>
              </a:solidFill>
              <a:latin typeface="Poppins Bold"/>
              <a:ea typeface="Poppins Bold"/>
              <a:cs typeface="Poppins Bold"/>
              <a:sym typeface="Poppins Bold"/>
              <a:hlinkClick r:id="rId17" action="ppaction://hlinksldjum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606978" y="1548152"/>
            <a:ext cx="6510967" cy="6196965"/>
          </a:xfrm>
          <a:prstGeom prst="rect">
            <a:avLst/>
          </a:prstGeom>
        </p:spPr>
        <p:txBody>
          <a:bodyPr lIns="0" tIns="0" rIns="0" bIns="0" rtlCol="0" anchor="t">
            <a:spAutoFit/>
          </a:bodyPr>
          <a:lstStyle/>
          <a:p>
            <a:pPr algn="l">
              <a:lnSpc>
                <a:spcPts val="2879"/>
              </a:lnSpc>
            </a:pPr>
            <a:r>
              <a:rPr lang="en-US" sz="1599" b="1">
                <a:solidFill>
                  <a:srgbClr val="173395"/>
                </a:solidFill>
                <a:latin typeface="Poppins Bold"/>
                <a:ea typeface="Poppins Bold"/>
                <a:cs typeface="Poppins Bold"/>
                <a:sym typeface="Poppins Bold"/>
              </a:rPr>
              <a:t>Inleiding</a:t>
            </a:r>
          </a:p>
          <a:p>
            <a:pPr algn="l">
              <a:lnSpc>
                <a:spcPts val="2700"/>
              </a:lnSpc>
            </a:pPr>
            <a:r>
              <a:rPr lang="en-US" sz="1500">
                <a:solidFill>
                  <a:srgbClr val="173395"/>
                </a:solidFill>
                <a:latin typeface="Poppins"/>
                <a:ea typeface="Poppins"/>
                <a:cs typeface="Poppins"/>
                <a:sym typeface="Poppins"/>
              </a:rPr>
              <a:t>Op Palliaweb is een breed scala aan hulpmiddelen te vinden voor zorgprofessionals over palliatieve zorg in het algemeen en PZP in het bijzonder. Deze hulpmiddelen geven meer inzicht in het belang van PZP en helpen zorgprofessionals het gesprek met patiënten en naasten te voeren. </a:t>
            </a:r>
          </a:p>
          <a:p>
            <a:pPr algn="l">
              <a:lnSpc>
                <a:spcPts val="2700"/>
              </a:lnSpc>
            </a:pPr>
            <a:endParaRPr lang="en-US" sz="1500">
              <a:solidFill>
                <a:srgbClr val="173395"/>
              </a:solidFill>
              <a:latin typeface="Poppins"/>
              <a:ea typeface="Poppins"/>
              <a:cs typeface="Poppins"/>
              <a:sym typeface="Poppins"/>
            </a:endParaRPr>
          </a:p>
          <a:p>
            <a:pPr algn="l">
              <a:lnSpc>
                <a:spcPts val="2879"/>
              </a:lnSpc>
            </a:pPr>
            <a:r>
              <a:rPr lang="en-US" sz="1599" b="1">
                <a:solidFill>
                  <a:srgbClr val="173395"/>
                </a:solidFill>
                <a:latin typeface="Poppins Bold"/>
                <a:ea typeface="Poppins Bold"/>
                <a:cs typeface="Poppins Bold"/>
                <a:sym typeface="Poppins Bold"/>
              </a:rPr>
              <a:t>Toelichting </a:t>
            </a:r>
          </a:p>
          <a:p>
            <a:pPr algn="l">
              <a:lnSpc>
                <a:spcPts val="2700"/>
              </a:lnSpc>
            </a:pPr>
            <a:r>
              <a:rPr lang="en-US" sz="1500">
                <a:solidFill>
                  <a:srgbClr val="173395"/>
                </a:solidFill>
                <a:latin typeface="Poppins"/>
                <a:ea typeface="Poppins"/>
                <a:cs typeface="Poppins"/>
                <a:sym typeface="Poppins"/>
              </a:rPr>
              <a:t>Palliaweb bevat verschillende soorten informatie voor zorgprofessionals die helpen bij de PZP-gesprekken. Zo zijn er </a:t>
            </a:r>
            <a:r>
              <a:rPr lang="en-US" sz="1500" b="1">
                <a:solidFill>
                  <a:srgbClr val="173395"/>
                </a:solidFill>
                <a:latin typeface="Poppins Semi-Bold"/>
                <a:ea typeface="Poppins Semi-Bold"/>
                <a:cs typeface="Poppins Semi-Bold"/>
                <a:sym typeface="Poppins Semi-Bold"/>
              </a:rPr>
              <a:t>themapagina’s met verdiepende informatie</a:t>
            </a:r>
            <a:r>
              <a:rPr lang="en-US" sz="1500">
                <a:solidFill>
                  <a:srgbClr val="173395"/>
                </a:solidFill>
                <a:latin typeface="Poppins"/>
                <a:ea typeface="Poppins"/>
                <a:cs typeface="Poppins"/>
                <a:sym typeface="Poppins"/>
              </a:rPr>
              <a:t>, bijvoorbeeld over het belang van PZP in het algemeen of over effectieve communicatie. Daarnaast zijn er in de </a:t>
            </a:r>
            <a:r>
              <a:rPr lang="en-US" sz="1500" b="1">
                <a:solidFill>
                  <a:srgbClr val="173395"/>
                </a:solidFill>
                <a:latin typeface="Poppins Semi-Bold"/>
                <a:ea typeface="Poppins Semi-Bold"/>
                <a:cs typeface="Poppins Semi-Bold"/>
                <a:sym typeface="Poppins Semi-Bold"/>
              </a:rPr>
              <a:t>webshop (gratis) hulpmiddelen</a:t>
            </a:r>
            <a:r>
              <a:rPr lang="en-US" sz="1500" b="1">
                <a:solidFill>
                  <a:srgbClr val="173395"/>
                </a:solidFill>
                <a:latin typeface="Poppins Bold"/>
                <a:ea typeface="Poppins Bold"/>
                <a:cs typeface="Poppins Bold"/>
                <a:sym typeface="Poppins Bold"/>
              </a:rPr>
              <a:t> </a:t>
            </a:r>
            <a:r>
              <a:rPr lang="en-US" sz="1500">
                <a:solidFill>
                  <a:srgbClr val="173395"/>
                </a:solidFill>
                <a:latin typeface="Poppins"/>
                <a:ea typeface="Poppins"/>
                <a:cs typeface="Poppins"/>
                <a:sym typeface="Poppins"/>
              </a:rPr>
              <a:t>te vinden die gedownload kunnen worden en binnen de eigen organisatie gebruikt kunnen worden. De website overpalliatievezorg.nl kan gebruikt worden in de </a:t>
            </a:r>
            <a:r>
              <a:rPr lang="en-US" sz="1500" b="1">
                <a:solidFill>
                  <a:srgbClr val="173395"/>
                </a:solidFill>
                <a:latin typeface="Poppins Semi-Bold"/>
                <a:ea typeface="Poppins Semi-Bold"/>
                <a:cs typeface="Poppins Semi-Bold"/>
                <a:sym typeface="Poppins Semi-Bold"/>
              </a:rPr>
              <a:t>communicatie met patiënten</a:t>
            </a:r>
            <a:r>
              <a:rPr lang="en-US" sz="1500" b="1">
                <a:solidFill>
                  <a:srgbClr val="173395"/>
                </a:solidFill>
                <a:latin typeface="Poppins Bold"/>
                <a:ea typeface="Poppins Bold"/>
                <a:cs typeface="Poppins Bold"/>
                <a:sym typeface="Poppins Bold"/>
              </a:rPr>
              <a:t> </a:t>
            </a:r>
            <a:r>
              <a:rPr lang="en-US" sz="1500">
                <a:solidFill>
                  <a:srgbClr val="173395"/>
                </a:solidFill>
                <a:latin typeface="Poppins"/>
                <a:ea typeface="Poppins"/>
                <a:cs typeface="Poppins"/>
                <a:sym typeface="Poppins"/>
              </a:rPr>
              <a:t>en hun naasten. Tot slot bevat Palliaweb een overzicht van </a:t>
            </a:r>
            <a:r>
              <a:rPr lang="en-US" sz="1500" b="1">
                <a:solidFill>
                  <a:srgbClr val="173395"/>
                </a:solidFill>
                <a:latin typeface="Poppins Semi-Bold"/>
                <a:ea typeface="Poppins Semi-Bold"/>
                <a:cs typeface="Poppins Semi-Bold"/>
                <a:sym typeface="Poppins Semi-Bold"/>
              </a:rPr>
              <a:t>belangrijke overige bronnen</a:t>
            </a:r>
            <a:r>
              <a:rPr lang="en-US" sz="1500" b="1">
                <a:solidFill>
                  <a:srgbClr val="173395"/>
                </a:solidFill>
                <a:latin typeface="Poppins Bold"/>
                <a:ea typeface="Poppins Bold"/>
                <a:cs typeface="Poppins Bold"/>
                <a:sym typeface="Poppins Bold"/>
              </a:rPr>
              <a:t> </a:t>
            </a:r>
            <a:r>
              <a:rPr lang="en-US" sz="1500">
                <a:solidFill>
                  <a:srgbClr val="173395"/>
                </a:solidFill>
                <a:latin typeface="Poppins"/>
                <a:ea typeface="Poppins"/>
                <a:cs typeface="Poppins"/>
                <a:sym typeface="Poppins"/>
              </a:rPr>
              <a:t>en andere hulpmiddelen voor zorgprofessionals. </a:t>
            </a:r>
          </a:p>
        </p:txBody>
      </p:sp>
      <p:grpSp>
        <p:nvGrpSpPr>
          <p:cNvPr id="3" name="Group 3"/>
          <p:cNvGrpSpPr/>
          <p:nvPr/>
        </p:nvGrpSpPr>
        <p:grpSpPr>
          <a:xfrm rot="5400000">
            <a:off x="6242181" y="6105572"/>
            <a:ext cx="1290792" cy="6561199"/>
            <a:chOff x="0" y="0"/>
            <a:chExt cx="1721057" cy="8748266"/>
          </a:xfrm>
        </p:grpSpPr>
        <p:sp>
          <p:nvSpPr>
            <p:cNvPr id="4" name="Freeform 4"/>
            <p:cNvSpPr/>
            <p:nvPr/>
          </p:nvSpPr>
          <p:spPr>
            <a:xfrm>
              <a:off x="0" y="0"/>
              <a:ext cx="1721057" cy="8748249"/>
            </a:xfrm>
            <a:custGeom>
              <a:avLst/>
              <a:gdLst/>
              <a:ahLst/>
              <a:cxnLst/>
              <a:rect l="l" t="t" r="r" b="b"/>
              <a:pathLst>
                <a:path w="1721057" h="8748249">
                  <a:moveTo>
                    <a:pt x="394603" y="0"/>
                  </a:moveTo>
                  <a:lnTo>
                    <a:pt x="1326454" y="0"/>
                  </a:lnTo>
                  <a:cubicBezTo>
                    <a:pt x="1431109" y="0"/>
                    <a:pt x="1531478" y="41574"/>
                    <a:pt x="1605480" y="115577"/>
                  </a:cubicBezTo>
                  <a:cubicBezTo>
                    <a:pt x="1679483" y="189579"/>
                    <a:pt x="1721057" y="289948"/>
                    <a:pt x="1721057" y="394603"/>
                  </a:cubicBezTo>
                  <a:lnTo>
                    <a:pt x="1721057" y="8353646"/>
                  </a:lnTo>
                  <a:cubicBezTo>
                    <a:pt x="1721057" y="8458302"/>
                    <a:pt x="1679483" y="8558670"/>
                    <a:pt x="1605480" y="8632672"/>
                  </a:cubicBezTo>
                  <a:cubicBezTo>
                    <a:pt x="1531478" y="8706675"/>
                    <a:pt x="1431109" y="8748249"/>
                    <a:pt x="1326454" y="8748249"/>
                  </a:cubicBezTo>
                  <a:lnTo>
                    <a:pt x="394603" y="8748249"/>
                  </a:lnTo>
                  <a:cubicBezTo>
                    <a:pt x="289948" y="8748249"/>
                    <a:pt x="189579" y="8706675"/>
                    <a:pt x="115577" y="8632672"/>
                  </a:cubicBezTo>
                  <a:cubicBezTo>
                    <a:pt x="41574" y="8558670"/>
                    <a:pt x="0" y="8458302"/>
                    <a:pt x="0" y="8353646"/>
                  </a:cubicBezTo>
                  <a:lnTo>
                    <a:pt x="0" y="394603"/>
                  </a:lnTo>
                  <a:cubicBezTo>
                    <a:pt x="0" y="289948"/>
                    <a:pt x="41574" y="189579"/>
                    <a:pt x="115577" y="115577"/>
                  </a:cubicBezTo>
                  <a:cubicBezTo>
                    <a:pt x="189579" y="41574"/>
                    <a:pt x="289948" y="0"/>
                    <a:pt x="394603" y="0"/>
                  </a:cubicBezTo>
                  <a:close/>
                </a:path>
              </a:pathLst>
            </a:custGeom>
            <a:solidFill>
              <a:srgbClr val="F1ECE3"/>
            </a:solidFill>
          </p:spPr>
          <p:txBody>
            <a:bodyPr/>
            <a:lstStyle/>
            <a:p>
              <a:endParaRPr lang="nl-NL"/>
            </a:p>
          </p:txBody>
        </p:sp>
        <p:sp>
          <p:nvSpPr>
            <p:cNvPr id="5" name="TextBox 5"/>
            <p:cNvSpPr txBox="1"/>
            <p:nvPr/>
          </p:nvSpPr>
          <p:spPr>
            <a:xfrm>
              <a:off x="0" y="-161925"/>
              <a:ext cx="1721057" cy="8910191"/>
            </a:xfrm>
            <a:prstGeom prst="rect">
              <a:avLst/>
            </a:prstGeom>
          </p:spPr>
          <p:txBody>
            <a:bodyPr lIns="50800" tIns="50800" rIns="50800" bIns="50800" rtlCol="0" anchor="t"/>
            <a:lstStyle/>
            <a:p>
              <a:pPr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p:txBody>
        </p:sp>
      </p:grpSp>
      <p:grpSp>
        <p:nvGrpSpPr>
          <p:cNvPr id="6" name="Group 6"/>
          <p:cNvGrpSpPr/>
          <p:nvPr/>
        </p:nvGrpSpPr>
        <p:grpSpPr>
          <a:xfrm rot="5400000">
            <a:off x="13404938" y="6082563"/>
            <a:ext cx="1290792" cy="6607216"/>
            <a:chOff x="0" y="0"/>
            <a:chExt cx="1721057" cy="8809622"/>
          </a:xfrm>
        </p:grpSpPr>
        <p:sp>
          <p:nvSpPr>
            <p:cNvPr id="7" name="Freeform 7"/>
            <p:cNvSpPr/>
            <p:nvPr/>
          </p:nvSpPr>
          <p:spPr>
            <a:xfrm>
              <a:off x="0" y="0"/>
              <a:ext cx="1721057" cy="8809605"/>
            </a:xfrm>
            <a:custGeom>
              <a:avLst/>
              <a:gdLst/>
              <a:ahLst/>
              <a:cxnLst/>
              <a:rect l="l" t="t" r="r" b="b"/>
              <a:pathLst>
                <a:path w="1721057" h="8809605">
                  <a:moveTo>
                    <a:pt x="394603" y="0"/>
                  </a:moveTo>
                  <a:lnTo>
                    <a:pt x="1326454" y="0"/>
                  </a:lnTo>
                  <a:cubicBezTo>
                    <a:pt x="1431109" y="0"/>
                    <a:pt x="1531478" y="41574"/>
                    <a:pt x="1605480" y="115577"/>
                  </a:cubicBezTo>
                  <a:cubicBezTo>
                    <a:pt x="1679483" y="189579"/>
                    <a:pt x="1721057" y="289948"/>
                    <a:pt x="1721057" y="394603"/>
                  </a:cubicBezTo>
                  <a:lnTo>
                    <a:pt x="1721057" y="8415002"/>
                  </a:lnTo>
                  <a:cubicBezTo>
                    <a:pt x="1721057" y="8632935"/>
                    <a:pt x="1544387" y="8809605"/>
                    <a:pt x="1326454" y="8809605"/>
                  </a:cubicBezTo>
                  <a:lnTo>
                    <a:pt x="394603" y="8809605"/>
                  </a:lnTo>
                  <a:cubicBezTo>
                    <a:pt x="289948" y="8809605"/>
                    <a:pt x="189579" y="8768031"/>
                    <a:pt x="115577" y="8694028"/>
                  </a:cubicBezTo>
                  <a:cubicBezTo>
                    <a:pt x="41574" y="8620026"/>
                    <a:pt x="0" y="8519657"/>
                    <a:pt x="0" y="8415002"/>
                  </a:cubicBezTo>
                  <a:lnTo>
                    <a:pt x="0" y="394603"/>
                  </a:lnTo>
                  <a:cubicBezTo>
                    <a:pt x="0" y="289948"/>
                    <a:pt x="41574" y="189579"/>
                    <a:pt x="115577" y="115577"/>
                  </a:cubicBezTo>
                  <a:cubicBezTo>
                    <a:pt x="189579" y="41574"/>
                    <a:pt x="289948" y="0"/>
                    <a:pt x="394603" y="0"/>
                  </a:cubicBezTo>
                  <a:close/>
                </a:path>
              </a:pathLst>
            </a:custGeom>
            <a:solidFill>
              <a:srgbClr val="F1ECE3"/>
            </a:solidFill>
          </p:spPr>
          <p:txBody>
            <a:bodyPr/>
            <a:lstStyle/>
            <a:p>
              <a:endParaRPr lang="nl-NL"/>
            </a:p>
          </p:txBody>
        </p:sp>
        <p:sp>
          <p:nvSpPr>
            <p:cNvPr id="8" name="TextBox 8"/>
            <p:cNvSpPr txBox="1"/>
            <p:nvPr/>
          </p:nvSpPr>
          <p:spPr>
            <a:xfrm>
              <a:off x="0" y="-161925"/>
              <a:ext cx="1721057" cy="8971547"/>
            </a:xfrm>
            <a:prstGeom prst="rect">
              <a:avLst/>
            </a:prstGeom>
          </p:spPr>
          <p:txBody>
            <a:bodyPr lIns="50800" tIns="50800" rIns="50800" bIns="50800" rtlCol="0" anchor="t"/>
            <a:lstStyle/>
            <a:p>
              <a:pPr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p:txBody>
        </p:sp>
      </p:grpSp>
      <p:sp>
        <p:nvSpPr>
          <p:cNvPr id="9" name="TextBox 9"/>
          <p:cNvSpPr txBox="1"/>
          <p:nvPr/>
        </p:nvSpPr>
        <p:spPr>
          <a:xfrm>
            <a:off x="10932463" y="8920820"/>
            <a:ext cx="5508621" cy="771525"/>
          </a:xfrm>
          <a:prstGeom prst="rect">
            <a:avLst/>
          </a:prstGeom>
        </p:spPr>
        <p:txBody>
          <a:bodyPr lIns="0" tIns="0" rIns="0" bIns="0" rtlCol="0" anchor="t">
            <a:spAutoFit/>
          </a:bodyPr>
          <a:lstStyle/>
          <a:p>
            <a:pPr algn="l">
              <a:lnSpc>
                <a:spcPts val="1560"/>
              </a:lnSpc>
            </a:pPr>
            <a:r>
              <a:rPr lang="en-US" sz="1300" b="1">
                <a:solidFill>
                  <a:srgbClr val="173395"/>
                </a:solidFill>
                <a:latin typeface="Poppins Bold"/>
                <a:ea typeface="Poppins Bold"/>
                <a:cs typeface="Poppins Bold"/>
                <a:sym typeface="Poppins Bold"/>
              </a:rPr>
              <a:t>Overige bronnen</a:t>
            </a:r>
          </a:p>
          <a:p>
            <a:pPr algn="l">
              <a:lnSpc>
                <a:spcPts val="1560"/>
              </a:lnSpc>
            </a:pPr>
            <a:r>
              <a:rPr lang="en-US" sz="1300" u="sng">
                <a:solidFill>
                  <a:srgbClr val="B969DD"/>
                </a:solidFill>
                <a:latin typeface="Poppins"/>
                <a:ea typeface="Poppins"/>
                <a:cs typeface="Poppins"/>
                <a:sym typeface="Poppins"/>
                <a:hlinkClick r:id="rId3" tooltip="https://palliaweb.nl/richtlijnen-palliatieve-zorg/richtlijn/proactieve-zorgplanning"/>
              </a:rPr>
              <a:t>Richtlijn PZP</a:t>
            </a:r>
            <a:r>
              <a:rPr lang="en-US" sz="1300" b="1" u="sng">
                <a:solidFill>
                  <a:srgbClr val="B969DD"/>
                </a:solidFill>
                <a:latin typeface="Poppins Bold"/>
                <a:ea typeface="Poppins Bold"/>
                <a:cs typeface="Poppins Bold"/>
                <a:sym typeface="Poppins Bold"/>
                <a:hlinkClick r:id="rId3" tooltip="https://palliaweb.nl/richtlijnen-palliatieve-zorg/richtlijn/proactieve-zorgplanning"/>
              </a:rPr>
              <a:t> </a:t>
            </a:r>
            <a:r>
              <a:rPr lang="en-US" sz="1300" u="sng">
                <a:solidFill>
                  <a:srgbClr val="B969DD"/>
                </a:solidFill>
                <a:latin typeface="Poppins"/>
                <a:ea typeface="Poppins"/>
                <a:cs typeface="Poppins"/>
                <a:sym typeface="Poppins"/>
                <a:hlinkClick r:id="rId3" tooltip="https://palliaweb.nl/richtlijnen-palliatieve-zorg/richtlijn/proactieve-zorgplanning"/>
              </a:rPr>
              <a:t>(Palliaweb)</a:t>
            </a:r>
          </a:p>
          <a:p>
            <a:pPr algn="l">
              <a:lnSpc>
                <a:spcPts val="1560"/>
              </a:lnSpc>
            </a:pPr>
            <a:r>
              <a:rPr lang="en-US" sz="1300" u="sng">
                <a:solidFill>
                  <a:srgbClr val="B969DD"/>
                </a:solidFill>
                <a:latin typeface="Poppins"/>
                <a:ea typeface="Poppins"/>
                <a:cs typeface="Poppins"/>
                <a:sym typeface="Poppins"/>
                <a:hlinkClick r:id="rId4" tooltip="https://palliaweb.nl/richtlijnen-palliatieve-zorg/richtlijn/kwaliteitskader-palliatieve-zorg-nederland"/>
              </a:rPr>
              <a:t>Kwaliteitskader palliatieve zorg</a:t>
            </a:r>
          </a:p>
          <a:p>
            <a:pPr algn="l">
              <a:lnSpc>
                <a:spcPts val="1560"/>
              </a:lnSpc>
            </a:pPr>
            <a:r>
              <a:rPr lang="en-US" sz="1300" u="sng">
                <a:solidFill>
                  <a:srgbClr val="B969DD"/>
                </a:solidFill>
                <a:latin typeface="Poppins"/>
                <a:ea typeface="Poppins"/>
                <a:cs typeface="Poppins"/>
                <a:sym typeface="Poppins"/>
                <a:hlinkClick r:id="rId5" tooltip="https://palliaweb.nl/overzichtspagina-hulpmiddelen?searchText=&amp;categoryids=651,776,652,653,654,655,656,658&amp;categoryids=663#submit-scroll-anchor"/>
              </a:rPr>
              <a:t>Overige hulpmiddelen PZP voor zorgprofessionals (Palliaweb)</a:t>
            </a:r>
          </a:p>
        </p:txBody>
      </p:sp>
      <p:grpSp>
        <p:nvGrpSpPr>
          <p:cNvPr id="10" name="Group 10"/>
          <p:cNvGrpSpPr/>
          <p:nvPr/>
        </p:nvGrpSpPr>
        <p:grpSpPr>
          <a:xfrm>
            <a:off x="19050" y="1295"/>
            <a:ext cx="3056044" cy="10285705"/>
            <a:chOff x="0" y="0"/>
            <a:chExt cx="4074725" cy="13714273"/>
          </a:xfrm>
        </p:grpSpPr>
        <p:sp>
          <p:nvSpPr>
            <p:cNvPr id="11" name="Freeform 11"/>
            <p:cNvSpPr/>
            <p:nvPr/>
          </p:nvSpPr>
          <p:spPr>
            <a:xfrm>
              <a:off x="0" y="0"/>
              <a:ext cx="4074725" cy="13714247"/>
            </a:xfrm>
            <a:custGeom>
              <a:avLst/>
              <a:gdLst/>
              <a:ahLst/>
              <a:cxnLst/>
              <a:rect l="l" t="t" r="r" b="b"/>
              <a:pathLst>
                <a:path w="4074725" h="13714247">
                  <a:moveTo>
                    <a:pt x="0" y="0"/>
                  </a:moveTo>
                  <a:lnTo>
                    <a:pt x="4074725" y="0"/>
                  </a:lnTo>
                  <a:lnTo>
                    <a:pt x="4074725" y="13714247"/>
                  </a:lnTo>
                  <a:lnTo>
                    <a:pt x="0" y="13714247"/>
                  </a:lnTo>
                  <a:close/>
                </a:path>
              </a:pathLst>
            </a:custGeom>
            <a:solidFill>
              <a:srgbClr val="EAF1FF"/>
            </a:solidFill>
          </p:spPr>
          <p:txBody>
            <a:bodyPr/>
            <a:lstStyle/>
            <a:p>
              <a:endParaRPr lang="nl-NL"/>
            </a:p>
          </p:txBody>
        </p:sp>
        <p:sp>
          <p:nvSpPr>
            <p:cNvPr id="12" name="TextBox 12"/>
            <p:cNvSpPr txBox="1"/>
            <p:nvPr/>
          </p:nvSpPr>
          <p:spPr>
            <a:xfrm>
              <a:off x="0" y="-190500"/>
              <a:ext cx="4074725" cy="13904773"/>
            </a:xfrm>
            <a:prstGeom prst="rect">
              <a:avLst/>
            </a:prstGeom>
          </p:spPr>
          <p:txBody>
            <a:bodyPr lIns="50800" tIns="50800" rIns="50800" bIns="50800" rtlCol="0" anchor="t"/>
            <a:lstStyle/>
            <a:p>
              <a:pPr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p:txBody>
        </p:sp>
      </p:grpSp>
      <p:sp>
        <p:nvSpPr>
          <p:cNvPr id="13" name="TextBox 13"/>
          <p:cNvSpPr txBox="1"/>
          <p:nvPr/>
        </p:nvSpPr>
        <p:spPr>
          <a:xfrm>
            <a:off x="3767090" y="8920820"/>
            <a:ext cx="6350855" cy="962025"/>
          </a:xfrm>
          <a:prstGeom prst="rect">
            <a:avLst/>
          </a:prstGeom>
        </p:spPr>
        <p:txBody>
          <a:bodyPr lIns="0" tIns="0" rIns="0" bIns="0" rtlCol="0" anchor="t">
            <a:spAutoFit/>
          </a:bodyPr>
          <a:lstStyle/>
          <a:p>
            <a:pPr algn="l">
              <a:lnSpc>
                <a:spcPts val="1560"/>
              </a:lnSpc>
            </a:pPr>
            <a:r>
              <a:rPr lang="en-US" sz="1300" b="1">
                <a:solidFill>
                  <a:srgbClr val="173395"/>
                </a:solidFill>
                <a:latin typeface="Poppins Bold"/>
                <a:ea typeface="Poppins Bold"/>
                <a:cs typeface="Poppins Bold"/>
                <a:sym typeface="Poppins Bold"/>
              </a:rPr>
              <a:t>Hulpmiddelen in de communicatie met patiënten en naasten</a:t>
            </a:r>
            <a:r>
              <a:rPr lang="en-US" sz="1300">
                <a:solidFill>
                  <a:srgbClr val="173395"/>
                </a:solidFill>
                <a:latin typeface="Poppins"/>
                <a:ea typeface="Poppins"/>
                <a:cs typeface="Poppins"/>
                <a:sym typeface="Poppins"/>
              </a:rPr>
              <a:t> </a:t>
            </a:r>
          </a:p>
          <a:p>
            <a:pPr algn="l">
              <a:lnSpc>
                <a:spcPts val="1560"/>
              </a:lnSpc>
            </a:pPr>
            <a:r>
              <a:rPr lang="en-US" sz="1300" u="sng">
                <a:solidFill>
                  <a:srgbClr val="B969DD"/>
                </a:solidFill>
                <a:latin typeface="Poppins"/>
                <a:ea typeface="Poppins"/>
                <a:cs typeface="Poppins"/>
                <a:sym typeface="Poppins"/>
                <a:hlinkClick r:id="rId6" tooltip="https://overpalliatievezorg.nl/zorg-en-hulp/praten-over-de-laatste-levensfase"/>
              </a:rPr>
              <a:t>Praten over de laatste levensfase</a:t>
            </a:r>
          </a:p>
          <a:p>
            <a:pPr algn="l">
              <a:lnSpc>
                <a:spcPts val="1560"/>
              </a:lnSpc>
            </a:pPr>
            <a:r>
              <a:rPr lang="en-US" sz="1300" u="sng">
                <a:solidFill>
                  <a:srgbClr val="B969DD"/>
                </a:solidFill>
                <a:latin typeface="Poppins"/>
                <a:ea typeface="Poppins"/>
                <a:cs typeface="Poppins"/>
                <a:sym typeface="Poppins"/>
                <a:hlinkClick r:id="rId7" tooltip="https://overpalliatievezorg.nl/keuzes/wensen-vastleggen"/>
              </a:rPr>
              <a:t>Wensen vastleggen </a:t>
            </a:r>
          </a:p>
          <a:p>
            <a:pPr algn="l">
              <a:lnSpc>
                <a:spcPts val="1560"/>
              </a:lnSpc>
            </a:pPr>
            <a:r>
              <a:rPr lang="en-US" sz="1300" u="sng">
                <a:solidFill>
                  <a:srgbClr val="B969DD"/>
                </a:solidFill>
                <a:latin typeface="Poppins"/>
                <a:ea typeface="Poppins"/>
                <a:cs typeface="Poppins"/>
                <a:sym typeface="Poppins"/>
                <a:hlinkClick r:id="rId8" tooltip="https://overpalliatievezorg.nl/leventothetlaatst"/>
              </a:rPr>
              <a:t>Leven tot het laatst</a:t>
            </a:r>
          </a:p>
          <a:p>
            <a:pPr algn="l">
              <a:lnSpc>
                <a:spcPts val="1560"/>
              </a:lnSpc>
            </a:pPr>
            <a:r>
              <a:rPr lang="en-US" sz="1300" u="sng">
                <a:solidFill>
                  <a:srgbClr val="B969DD"/>
                </a:solidFill>
                <a:latin typeface="Poppins"/>
                <a:ea typeface="Poppins"/>
                <a:cs typeface="Poppins"/>
                <a:sym typeface="Poppins"/>
                <a:hlinkClick r:id="rId9" tooltip="https://overpalliatievezorg.nl/zorg-en-hulp/ongeneeslijk-niet-uitbehandeld"/>
              </a:rPr>
              <a:t>Ongeneeslijk. Niet uitbehandeld</a:t>
            </a:r>
          </a:p>
        </p:txBody>
      </p:sp>
      <p:sp>
        <p:nvSpPr>
          <p:cNvPr id="14" name="TextBox 14"/>
          <p:cNvSpPr txBox="1"/>
          <p:nvPr/>
        </p:nvSpPr>
        <p:spPr>
          <a:xfrm>
            <a:off x="10799113" y="1548152"/>
            <a:ext cx="6843943" cy="6183630"/>
          </a:xfrm>
          <a:prstGeom prst="rect">
            <a:avLst/>
          </a:prstGeom>
        </p:spPr>
        <p:txBody>
          <a:bodyPr lIns="0" tIns="0" rIns="0" bIns="0" rtlCol="0" anchor="t">
            <a:spAutoFit/>
          </a:bodyPr>
          <a:lstStyle/>
          <a:p>
            <a:pPr algn="l">
              <a:lnSpc>
                <a:spcPts val="2700"/>
              </a:lnSpc>
            </a:pPr>
            <a:r>
              <a:rPr lang="en-US" sz="1500" b="1">
                <a:solidFill>
                  <a:srgbClr val="173395"/>
                </a:solidFill>
                <a:latin typeface="Poppins Semi-Bold"/>
                <a:ea typeface="Poppins Semi-Bold"/>
                <a:cs typeface="Poppins Semi-Bold"/>
                <a:sym typeface="Poppins Semi-Bold"/>
              </a:rPr>
              <a:t>Relevante themapagina's op Palliaweb</a:t>
            </a:r>
          </a:p>
          <a:p>
            <a:pPr marL="262413" lvl="1" indent="-131207" algn="l">
              <a:lnSpc>
                <a:spcPts val="2609"/>
              </a:lnSpc>
              <a:buFont typeface="Arial"/>
              <a:buChar char="•"/>
            </a:pPr>
            <a:r>
              <a:rPr lang="en-US" sz="1449" u="sng">
                <a:solidFill>
                  <a:srgbClr val="B969DD"/>
                </a:solidFill>
                <a:latin typeface="Poppins"/>
                <a:ea typeface="Poppins"/>
                <a:cs typeface="Poppins"/>
                <a:sym typeface="Poppins"/>
                <a:hlinkClick r:id="rId10" tooltip="https://palliaweb.nl/zorgpraktijk/proactieve-zorgplanning"/>
              </a:rPr>
              <a:t>Wat is PZP en waarom is het zo belangrijk? </a:t>
            </a:r>
          </a:p>
          <a:p>
            <a:pPr marL="262413" lvl="1" indent="-131207" algn="l">
              <a:lnSpc>
                <a:spcPts val="2609"/>
              </a:lnSpc>
              <a:buFont typeface="Arial"/>
              <a:buChar char="•"/>
            </a:pPr>
            <a:r>
              <a:rPr lang="en-US" sz="1449" u="sng">
                <a:solidFill>
                  <a:srgbClr val="B969DD"/>
                </a:solidFill>
                <a:latin typeface="Poppins"/>
                <a:ea typeface="Poppins"/>
                <a:cs typeface="Poppins"/>
                <a:sym typeface="Poppins"/>
                <a:hlinkClick r:id="rId11" tooltip="https://palliaweb.nl/zorgpraktijk/effectieve-communicatie"/>
              </a:rPr>
              <a:t>Effectieve communicatie tussen patiënt en zorgverlener</a:t>
            </a:r>
          </a:p>
          <a:p>
            <a:pPr marL="262413" lvl="1" indent="-131207" algn="l">
              <a:lnSpc>
                <a:spcPts val="2609"/>
              </a:lnSpc>
              <a:buFont typeface="Arial"/>
              <a:buChar char="•"/>
            </a:pPr>
            <a:r>
              <a:rPr lang="en-US" sz="1449" u="sng">
                <a:solidFill>
                  <a:srgbClr val="B969DD"/>
                </a:solidFill>
                <a:latin typeface="Poppins"/>
                <a:ea typeface="Poppins"/>
                <a:cs typeface="Poppins"/>
                <a:sym typeface="Poppins"/>
                <a:hlinkClick r:id="rId12" tooltip="https://palliaweb.nl/zorgpraktijk/consultatie"/>
              </a:rPr>
              <a:t>Consultatiemogelijkheden bij complexe casuïstiek</a:t>
            </a:r>
            <a:r>
              <a:rPr lang="en-US" sz="1449">
                <a:solidFill>
                  <a:srgbClr val="000000"/>
                </a:solidFill>
                <a:latin typeface="Poppins"/>
                <a:ea typeface="Poppins"/>
                <a:cs typeface="Poppins"/>
                <a:sym typeface="Poppins"/>
              </a:rPr>
              <a:t> </a:t>
            </a:r>
          </a:p>
          <a:p>
            <a:pPr marL="262413" lvl="1" indent="-131207" algn="l">
              <a:lnSpc>
                <a:spcPts val="2609"/>
              </a:lnSpc>
              <a:buFont typeface="Arial"/>
              <a:buChar char="•"/>
            </a:pPr>
            <a:r>
              <a:rPr lang="en-US" sz="1449" u="sng">
                <a:solidFill>
                  <a:srgbClr val="B969DD"/>
                </a:solidFill>
                <a:latin typeface="Poppins"/>
                <a:ea typeface="Poppins"/>
                <a:cs typeface="Poppins"/>
                <a:sym typeface="Poppins"/>
                <a:hlinkClick r:id="rId13" tooltip="https://palliaweb.nl/zorgpraktijk/praktijkteam"/>
              </a:rPr>
              <a:t>Praktijkteam palliatieve zorg</a:t>
            </a:r>
          </a:p>
          <a:p>
            <a:pPr algn="l">
              <a:lnSpc>
                <a:spcPts val="2609"/>
              </a:lnSpc>
            </a:pPr>
            <a:endParaRPr lang="en-US" sz="1449" u="sng">
              <a:solidFill>
                <a:srgbClr val="B969DD"/>
              </a:solidFill>
              <a:latin typeface="Poppins"/>
              <a:ea typeface="Poppins"/>
              <a:cs typeface="Poppins"/>
              <a:sym typeface="Poppins"/>
              <a:hlinkClick r:id="rId13" tooltip="https://palliaweb.nl/zorgpraktijk/praktijkteam"/>
            </a:endParaRPr>
          </a:p>
          <a:p>
            <a:pPr algn="l">
              <a:lnSpc>
                <a:spcPts val="2700"/>
              </a:lnSpc>
            </a:pPr>
            <a:r>
              <a:rPr lang="en-US" sz="1500" b="1" u="sng">
                <a:solidFill>
                  <a:srgbClr val="B969DD"/>
                </a:solidFill>
                <a:latin typeface="Poppins Semi-Bold"/>
                <a:ea typeface="Poppins Semi-Bold"/>
                <a:cs typeface="Poppins Semi-Bold"/>
                <a:sym typeface="Poppins Semi-Bold"/>
                <a:hlinkClick r:id="rId14" tooltip="https://eur06.safelinks.protection.outlook.com/?url=https%3A%2F%2Fshop.pznl.nl%2Fvoor-zorgverleners%2Fgezamenlijke-besluitvorming%2F&amp;data=05%7C02%7Cj.verlind-debekker%40pznl.nl%7Cda39c037ef1641c322a208de64a0662b%7Ce2c467cd43b746bd9b7000882041e1ec%7C0%7C0%7C639058837231420903%7CUnknown%7CTWFpbGZsb3d8eyJFbXB0eU1hcGkiOnRydWUsIlYiOiIwLjAuMDAwMCIsIlAiOiJXaW4zMiIsIkFOIjoiTWFpbCIsIldUIjoyfQ%3D%3D%7C0%7C%7C%7C&amp;sdata=OsjicmRB%2FNj6GUVyMuF8tXELR5wSwDrvmNb%2B2dISS40%3D&amp;reserved=0"/>
              </a:rPr>
              <a:t>Basishulpmiddelen voor zorgprofessionals</a:t>
            </a:r>
          </a:p>
          <a:p>
            <a:pPr marL="313054" lvl="1" indent="-156527" algn="l">
              <a:lnSpc>
                <a:spcPts val="2609"/>
              </a:lnSpc>
              <a:buFont typeface="Arial"/>
              <a:buChar char="•"/>
            </a:pPr>
            <a:r>
              <a:rPr lang="en-US" sz="1449" b="1">
                <a:solidFill>
                  <a:srgbClr val="173395"/>
                </a:solidFill>
                <a:latin typeface="Poppins Semi-Bold"/>
                <a:ea typeface="Poppins Semi-Bold"/>
                <a:cs typeface="Poppins Semi-Bold"/>
                <a:sym typeface="Poppins Semi-Bold"/>
              </a:rPr>
              <a:t>VISIE gesprekskaart PZP</a:t>
            </a:r>
            <a:r>
              <a:rPr lang="en-US" sz="1449">
                <a:solidFill>
                  <a:srgbClr val="173395"/>
                </a:solidFill>
                <a:latin typeface="Poppins"/>
                <a:ea typeface="Poppins"/>
                <a:cs typeface="Poppins"/>
                <a:sym typeface="Poppins"/>
              </a:rPr>
              <a:t>: deze gesprekskaart is een hulpmiddel voor het voeren van gesprekken over PZP met wilsbekwame volwassenen, bedoeld voor artsen, verpleegkundigen, verpleegkundig specialisten en physician assistants.</a:t>
            </a:r>
          </a:p>
          <a:p>
            <a:pPr marL="262413" lvl="1" indent="-131207" algn="l">
              <a:lnSpc>
                <a:spcPts val="2609"/>
              </a:lnSpc>
              <a:buFont typeface="Arial"/>
              <a:buChar char="•"/>
            </a:pPr>
            <a:r>
              <a:rPr lang="en-US" sz="1449" b="1">
                <a:solidFill>
                  <a:srgbClr val="173395"/>
                </a:solidFill>
                <a:latin typeface="Poppins Semi-Bold"/>
                <a:ea typeface="Poppins Semi-Bold"/>
                <a:cs typeface="Poppins Semi-Bold"/>
                <a:sym typeface="Poppins Semi-Bold"/>
              </a:rPr>
              <a:t>Beslisschijf palliatief redeneren</a:t>
            </a:r>
            <a:r>
              <a:rPr lang="en-US" sz="1449">
                <a:solidFill>
                  <a:srgbClr val="173395"/>
                </a:solidFill>
                <a:latin typeface="Poppins"/>
                <a:ea typeface="Poppins"/>
                <a:cs typeface="Poppins"/>
                <a:sym typeface="Poppins"/>
              </a:rPr>
              <a:t>: de beslisschijf geeft in vier fasen de methode Palliatief redeneren weer. De schijf is ontwikkeld voor zorgverleners in de palliatieve zorg en is zowel individueel te gebruiken als tijdens besprekingen in het multidisciplinair behandelteam.</a:t>
            </a:r>
          </a:p>
          <a:p>
            <a:pPr marL="262413" lvl="1" indent="-131207" algn="l">
              <a:lnSpc>
                <a:spcPts val="2609"/>
              </a:lnSpc>
              <a:buFont typeface="Arial"/>
              <a:buChar char="•"/>
            </a:pPr>
            <a:r>
              <a:rPr lang="en-US" sz="1449" b="1">
                <a:solidFill>
                  <a:srgbClr val="173395"/>
                </a:solidFill>
                <a:latin typeface="Poppins Semi-Bold"/>
                <a:ea typeface="Poppins Semi-Bold"/>
                <a:cs typeface="Poppins Semi-Bold"/>
                <a:sym typeface="Poppins Semi-Bold"/>
              </a:rPr>
              <a:t>USD-4D Zakkaartje</a:t>
            </a:r>
            <a:r>
              <a:rPr lang="en-US" sz="1449">
                <a:solidFill>
                  <a:srgbClr val="173395"/>
                </a:solidFill>
                <a:latin typeface="Poppins"/>
                <a:ea typeface="Poppins"/>
                <a:cs typeface="Poppins"/>
                <a:sym typeface="Poppins"/>
              </a:rPr>
              <a:t>:</a:t>
            </a:r>
            <a:r>
              <a:rPr lang="en-US" sz="1449" b="1">
                <a:solidFill>
                  <a:srgbClr val="173395"/>
                </a:solidFill>
                <a:latin typeface="Poppins Bold"/>
                <a:ea typeface="Poppins Bold"/>
                <a:cs typeface="Poppins Bold"/>
                <a:sym typeface="Poppins Bold"/>
              </a:rPr>
              <a:t> </a:t>
            </a:r>
            <a:r>
              <a:rPr lang="en-US" sz="1449">
                <a:solidFill>
                  <a:srgbClr val="173395"/>
                </a:solidFill>
                <a:latin typeface="Poppins"/>
                <a:ea typeface="Poppins"/>
                <a:cs typeface="Poppins"/>
                <a:sym typeface="Poppins"/>
              </a:rPr>
              <a:t>zakkaartje voor zorgprofessionals over het inzetten van het USD-4D (Utrecht Symptoom Dagboek - 4-dimensioneel) als hulpmiddel voor het gesprek met patiënten over ervaren klachten en zorgen.</a:t>
            </a:r>
          </a:p>
        </p:txBody>
      </p:sp>
      <p:sp>
        <p:nvSpPr>
          <p:cNvPr id="15" name="TextBox 15"/>
          <p:cNvSpPr txBox="1"/>
          <p:nvPr/>
        </p:nvSpPr>
        <p:spPr>
          <a:xfrm>
            <a:off x="3606978" y="726758"/>
            <a:ext cx="11964888" cy="603885"/>
          </a:xfrm>
          <a:prstGeom prst="rect">
            <a:avLst/>
          </a:prstGeom>
        </p:spPr>
        <p:txBody>
          <a:bodyPr lIns="0" tIns="0" rIns="0" bIns="0" rtlCol="0" anchor="t">
            <a:spAutoFit/>
          </a:bodyPr>
          <a:lstStyle/>
          <a:p>
            <a:pPr algn="l">
              <a:lnSpc>
                <a:spcPts val="4319"/>
              </a:lnSpc>
            </a:pPr>
            <a:r>
              <a:rPr lang="en-US" sz="3999">
                <a:solidFill>
                  <a:srgbClr val="173395"/>
                </a:solidFill>
                <a:latin typeface="Poppins"/>
                <a:ea typeface="Poppins"/>
                <a:cs typeface="Poppins"/>
                <a:sym typeface="Poppins"/>
              </a:rPr>
              <a:t>Bijlagen | Hulpmiddelen voor zorgprofessionals</a:t>
            </a:r>
            <a:r>
              <a:rPr lang="en-US" sz="3999" b="1">
                <a:solidFill>
                  <a:srgbClr val="173395"/>
                </a:solidFill>
                <a:latin typeface="Poppins Bold"/>
                <a:ea typeface="Poppins Bold"/>
                <a:cs typeface="Poppins Bold"/>
                <a:sym typeface="Poppins Bold"/>
              </a:rPr>
              <a:t> </a:t>
            </a:r>
          </a:p>
        </p:txBody>
      </p:sp>
      <p:sp>
        <p:nvSpPr>
          <p:cNvPr id="16" name="Freeform 16"/>
          <p:cNvSpPr/>
          <p:nvPr/>
        </p:nvSpPr>
        <p:spPr>
          <a:xfrm rot="-5400000">
            <a:off x="-4953886" y="4483162"/>
            <a:ext cx="16230600" cy="210740"/>
          </a:xfrm>
          <a:custGeom>
            <a:avLst/>
            <a:gdLst/>
            <a:ahLst/>
            <a:cxnLst/>
            <a:rect l="l" t="t" r="r" b="b"/>
            <a:pathLst>
              <a:path w="16230600" h="210740">
                <a:moveTo>
                  <a:pt x="0" y="0"/>
                </a:moveTo>
                <a:lnTo>
                  <a:pt x="16230600" y="0"/>
                </a:lnTo>
                <a:lnTo>
                  <a:pt x="16230600" y="210739"/>
                </a:lnTo>
                <a:lnTo>
                  <a:pt x="0" y="210739"/>
                </a:lnTo>
                <a:lnTo>
                  <a:pt x="0" y="0"/>
                </a:lnTo>
                <a:close/>
              </a:path>
            </a:pathLst>
          </a:custGeom>
          <a:blipFill>
            <a:blip r:embed="rId15"/>
            <a:stretch>
              <a:fillRect t="-3269505"/>
            </a:stretch>
          </a:blipFill>
        </p:spPr>
        <p:txBody>
          <a:bodyPr/>
          <a:lstStyle/>
          <a:p>
            <a:endParaRPr lang="nl-NL"/>
          </a:p>
        </p:txBody>
      </p:sp>
      <p:sp>
        <p:nvSpPr>
          <p:cNvPr id="17" name="AutoShape 17"/>
          <p:cNvSpPr/>
          <p:nvPr/>
        </p:nvSpPr>
        <p:spPr>
          <a:xfrm flipV="1">
            <a:off x="10456213" y="1652927"/>
            <a:ext cx="0" cy="8344219"/>
          </a:xfrm>
          <a:prstGeom prst="line">
            <a:avLst/>
          </a:prstGeom>
          <a:ln w="19050" cap="flat">
            <a:solidFill>
              <a:srgbClr val="173395"/>
            </a:solidFill>
            <a:prstDash val="solid"/>
            <a:headEnd type="none" w="sm" len="sm"/>
            <a:tailEnd type="none" w="sm" len="sm"/>
          </a:ln>
        </p:spPr>
        <p:txBody>
          <a:bodyPr/>
          <a:lstStyle/>
          <a:p>
            <a:endParaRPr lang="nl-NL"/>
          </a:p>
        </p:txBody>
      </p:sp>
      <p:grpSp>
        <p:nvGrpSpPr>
          <p:cNvPr id="18" name="Group 18"/>
          <p:cNvGrpSpPr/>
          <p:nvPr/>
        </p:nvGrpSpPr>
        <p:grpSpPr>
          <a:xfrm>
            <a:off x="283719" y="9052594"/>
            <a:ext cx="1810498" cy="944552"/>
            <a:chOff x="0" y="0"/>
            <a:chExt cx="3023997" cy="1577645"/>
          </a:xfrm>
        </p:grpSpPr>
        <p:sp>
          <p:nvSpPr>
            <p:cNvPr id="19" name="Freeform 19"/>
            <p:cNvSpPr/>
            <p:nvPr/>
          </p:nvSpPr>
          <p:spPr>
            <a:xfrm>
              <a:off x="0" y="0"/>
              <a:ext cx="3023997" cy="1577594"/>
            </a:xfrm>
            <a:custGeom>
              <a:avLst/>
              <a:gdLst/>
              <a:ahLst/>
              <a:cxnLst/>
              <a:rect l="l" t="t" r="r" b="b"/>
              <a:pathLst>
                <a:path w="3023997" h="1577594">
                  <a:moveTo>
                    <a:pt x="0" y="0"/>
                  </a:moveTo>
                  <a:lnTo>
                    <a:pt x="3023997" y="0"/>
                  </a:lnTo>
                  <a:lnTo>
                    <a:pt x="3023997" y="1577594"/>
                  </a:lnTo>
                  <a:lnTo>
                    <a:pt x="0" y="1577594"/>
                  </a:lnTo>
                  <a:lnTo>
                    <a:pt x="0" y="0"/>
                  </a:lnTo>
                  <a:close/>
                </a:path>
              </a:pathLst>
            </a:custGeom>
            <a:blipFill>
              <a:blip r:embed="rId16"/>
              <a:stretch>
                <a:fillRect l="-9413" t="-2344" r="-8277" b="-15528"/>
              </a:stretch>
            </a:blipFill>
          </p:spPr>
          <p:txBody>
            <a:bodyPr/>
            <a:lstStyle/>
            <a:p>
              <a:endParaRPr lang="nl-NL"/>
            </a:p>
          </p:txBody>
        </p:sp>
      </p:grpSp>
      <p:sp>
        <p:nvSpPr>
          <p:cNvPr id="20" name="TextBox 20"/>
          <p:cNvSpPr txBox="1"/>
          <p:nvPr/>
        </p:nvSpPr>
        <p:spPr>
          <a:xfrm>
            <a:off x="14384793" y="9749495"/>
            <a:ext cx="3392990" cy="247650"/>
          </a:xfrm>
          <a:prstGeom prst="rect">
            <a:avLst/>
          </a:prstGeom>
        </p:spPr>
        <p:txBody>
          <a:bodyPr lIns="0" tIns="0" rIns="0" bIns="0" rtlCol="0" anchor="t">
            <a:spAutoFit/>
          </a:bodyPr>
          <a:lstStyle/>
          <a:p>
            <a:pPr algn="r">
              <a:lnSpc>
                <a:spcPts val="1800"/>
              </a:lnSpc>
            </a:pPr>
            <a:r>
              <a:rPr lang="en-US" sz="1500" b="1">
                <a:solidFill>
                  <a:srgbClr val="173395"/>
                </a:solidFill>
                <a:latin typeface="Poppins Semi-Bold"/>
                <a:ea typeface="Poppins Semi-Bold"/>
                <a:cs typeface="Poppins Semi-Bold"/>
                <a:sym typeface="Poppins Semi-Bold"/>
              </a:rPr>
              <a:t>21</a:t>
            </a:r>
          </a:p>
        </p:txBody>
      </p:sp>
      <p:sp>
        <p:nvSpPr>
          <p:cNvPr id="21" name="TextBox 21"/>
          <p:cNvSpPr txBox="1"/>
          <p:nvPr/>
        </p:nvSpPr>
        <p:spPr>
          <a:xfrm>
            <a:off x="283719" y="596265"/>
            <a:ext cx="2002281" cy="750570"/>
          </a:xfrm>
          <a:prstGeom prst="rect">
            <a:avLst/>
          </a:prstGeom>
        </p:spPr>
        <p:txBody>
          <a:bodyPr wrap="square" lIns="0" tIns="0" rIns="0" bIns="0" rtlCol="0" anchor="t">
            <a:spAutoFit/>
          </a:bodyPr>
          <a:lstStyle/>
          <a:p>
            <a:pPr algn="ctr">
              <a:lnSpc>
                <a:spcPts val="5880"/>
              </a:lnSpc>
            </a:pPr>
            <a:r>
              <a:rPr lang="en-US" sz="4200" dirty="0" err="1">
                <a:solidFill>
                  <a:srgbClr val="173597"/>
                </a:solidFill>
                <a:latin typeface="Poppins"/>
                <a:ea typeface="Poppins"/>
                <a:cs typeface="Poppins"/>
                <a:sym typeface="Poppins"/>
              </a:rPr>
              <a:t>Inhoud</a:t>
            </a:r>
            <a:endParaRPr lang="en-US" sz="4200" dirty="0">
              <a:solidFill>
                <a:srgbClr val="173597"/>
              </a:solidFill>
              <a:latin typeface="Poppins"/>
              <a:ea typeface="Poppins"/>
              <a:cs typeface="Poppins"/>
              <a:sym typeface="Poppins"/>
            </a:endParaRPr>
          </a:p>
        </p:txBody>
      </p:sp>
      <p:sp>
        <p:nvSpPr>
          <p:cNvPr id="22" name="TextBox 22"/>
          <p:cNvSpPr txBox="1"/>
          <p:nvPr/>
        </p:nvSpPr>
        <p:spPr>
          <a:xfrm>
            <a:off x="213540" y="1480219"/>
            <a:ext cx="2769323" cy="7572375"/>
          </a:xfrm>
          <a:prstGeom prst="rect">
            <a:avLst/>
          </a:prstGeom>
        </p:spPr>
        <p:txBody>
          <a:bodyPr lIns="0" tIns="0" rIns="0" bIns="0" rtlCol="0" anchor="t">
            <a:spAutoFit/>
          </a:bodyPr>
          <a:lstStyle/>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7" action="ppaction://hlinksldjump"/>
              </a:rPr>
              <a:t>Leeswijzer</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8" action="ppaction://hlinksldjump"/>
              </a:rPr>
              <a:t>Kernboodschap</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9" action="ppaction://hlinksldjump"/>
              </a:rPr>
              <a:t>Aanleiding en probleemanalyse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0" action="ppaction://hlinksldjump"/>
              </a:rPr>
              <a:t>Visie en doelstelling(en)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1" action="ppaction://hlinksldjump"/>
              </a:rPr>
              <a:t>Doelgroep en afbakening</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2" action="ppaction://hlinksldjump"/>
              </a:rPr>
              <a:t>Projectorganisatie</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3" action="ppaction://hlinksldjump"/>
              </a:rPr>
              <a:t>Planning en fasering</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4" action="ppaction://hlinksldjump"/>
              </a:rPr>
              <a:t>Afhankelijkheden en risicoanalyse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5" action="ppaction://hlinksldjump"/>
              </a:rPr>
              <a:t>Monitoring en evaluatie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6" action="ppaction://hlinksldjump"/>
              </a:rPr>
              <a:t>Communicatie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7" action="ppaction://hlinksldjump"/>
              </a:rPr>
              <a:t>Randvoorwaarden</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8" action="ppaction://hlinksldjump"/>
              </a:rPr>
              <a:t>Succesfactoren</a:t>
            </a:r>
          </a:p>
          <a:p>
            <a:pPr marL="323850" lvl="1" indent="-161925" algn="l">
              <a:lnSpc>
                <a:spcPts val="3750"/>
              </a:lnSpc>
              <a:buAutoNum type="arabicPeriod"/>
            </a:pPr>
            <a:r>
              <a:rPr lang="en-US" sz="1500" b="1">
                <a:solidFill>
                  <a:srgbClr val="173395"/>
                </a:solidFill>
                <a:latin typeface="Poppins Bold"/>
                <a:ea typeface="Poppins Bold"/>
                <a:cs typeface="Poppins Bold"/>
                <a:sym typeface="Poppins Bold"/>
                <a:hlinkClick r:id="rId29" action="ppaction://hlinksldjump"/>
              </a:rPr>
              <a:t>Bijlagen</a:t>
            </a:r>
          </a:p>
          <a:p>
            <a:pPr algn="l">
              <a:lnSpc>
                <a:spcPts val="3750"/>
              </a:lnSpc>
            </a:pPr>
            <a:endParaRPr lang="en-US" sz="1500" b="1">
              <a:solidFill>
                <a:srgbClr val="173395"/>
              </a:solidFill>
              <a:latin typeface="Poppins Bold"/>
              <a:ea typeface="Poppins Bold"/>
              <a:cs typeface="Poppins Bold"/>
              <a:sym typeface="Poppins Bold"/>
              <a:hlinkClick r:id="rId29" action="ppaction://hlinksldjum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295"/>
            <a:ext cx="3056044" cy="10285705"/>
            <a:chOff x="0" y="0"/>
            <a:chExt cx="4074725" cy="13714273"/>
          </a:xfrm>
        </p:grpSpPr>
        <p:sp>
          <p:nvSpPr>
            <p:cNvPr id="3" name="Freeform 3"/>
            <p:cNvSpPr/>
            <p:nvPr/>
          </p:nvSpPr>
          <p:spPr>
            <a:xfrm>
              <a:off x="0" y="0"/>
              <a:ext cx="4074725" cy="13714247"/>
            </a:xfrm>
            <a:custGeom>
              <a:avLst/>
              <a:gdLst/>
              <a:ahLst/>
              <a:cxnLst/>
              <a:rect l="l" t="t" r="r" b="b"/>
              <a:pathLst>
                <a:path w="4074725" h="13714247">
                  <a:moveTo>
                    <a:pt x="0" y="0"/>
                  </a:moveTo>
                  <a:lnTo>
                    <a:pt x="4074725" y="0"/>
                  </a:lnTo>
                  <a:lnTo>
                    <a:pt x="4074725" y="13714247"/>
                  </a:lnTo>
                  <a:lnTo>
                    <a:pt x="0" y="13714247"/>
                  </a:lnTo>
                  <a:close/>
                </a:path>
              </a:pathLst>
            </a:custGeom>
            <a:solidFill>
              <a:srgbClr val="EAF1FF"/>
            </a:solidFill>
          </p:spPr>
          <p:txBody>
            <a:bodyPr/>
            <a:lstStyle/>
            <a:p>
              <a:endParaRPr lang="nl-NL"/>
            </a:p>
          </p:txBody>
        </p:sp>
        <p:sp>
          <p:nvSpPr>
            <p:cNvPr id="4" name="TextBox 4"/>
            <p:cNvSpPr txBox="1"/>
            <p:nvPr/>
          </p:nvSpPr>
          <p:spPr>
            <a:xfrm>
              <a:off x="0" y="-190500"/>
              <a:ext cx="4074725" cy="13904773"/>
            </a:xfrm>
            <a:prstGeom prst="rect">
              <a:avLst/>
            </a:prstGeom>
          </p:spPr>
          <p:txBody>
            <a:bodyPr lIns="50800" tIns="50800" rIns="50800" bIns="50800" rtlCol="0" anchor="t"/>
            <a:lstStyle/>
            <a:p>
              <a:pPr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p:txBody>
        </p:sp>
      </p:grpSp>
      <p:sp>
        <p:nvSpPr>
          <p:cNvPr id="5" name="TextBox 5"/>
          <p:cNvSpPr txBox="1"/>
          <p:nvPr/>
        </p:nvSpPr>
        <p:spPr>
          <a:xfrm>
            <a:off x="3682123" y="726758"/>
            <a:ext cx="7604522" cy="603885"/>
          </a:xfrm>
          <a:prstGeom prst="rect">
            <a:avLst/>
          </a:prstGeom>
        </p:spPr>
        <p:txBody>
          <a:bodyPr lIns="0" tIns="0" rIns="0" bIns="0" rtlCol="0" anchor="t">
            <a:spAutoFit/>
          </a:bodyPr>
          <a:lstStyle/>
          <a:p>
            <a:pPr algn="l">
              <a:lnSpc>
                <a:spcPts val="4319"/>
              </a:lnSpc>
            </a:pPr>
            <a:r>
              <a:rPr lang="en-US" sz="3999">
                <a:solidFill>
                  <a:srgbClr val="173597"/>
                </a:solidFill>
                <a:latin typeface="Poppins"/>
                <a:ea typeface="Poppins"/>
                <a:cs typeface="Poppins"/>
                <a:sym typeface="Poppins"/>
              </a:rPr>
              <a:t>Bijlagen | Goede voorbeelden </a:t>
            </a:r>
          </a:p>
        </p:txBody>
      </p:sp>
      <p:sp>
        <p:nvSpPr>
          <p:cNvPr id="6" name="Freeform 6"/>
          <p:cNvSpPr/>
          <p:nvPr/>
        </p:nvSpPr>
        <p:spPr>
          <a:xfrm rot="-5400000">
            <a:off x="-4953886" y="4483162"/>
            <a:ext cx="16230600" cy="210740"/>
          </a:xfrm>
          <a:custGeom>
            <a:avLst/>
            <a:gdLst/>
            <a:ahLst/>
            <a:cxnLst/>
            <a:rect l="l" t="t" r="r" b="b"/>
            <a:pathLst>
              <a:path w="16230600" h="210740">
                <a:moveTo>
                  <a:pt x="0" y="0"/>
                </a:moveTo>
                <a:lnTo>
                  <a:pt x="16230600" y="0"/>
                </a:lnTo>
                <a:lnTo>
                  <a:pt x="16230600" y="210739"/>
                </a:lnTo>
                <a:lnTo>
                  <a:pt x="0" y="210739"/>
                </a:lnTo>
                <a:lnTo>
                  <a:pt x="0" y="0"/>
                </a:lnTo>
                <a:close/>
              </a:path>
            </a:pathLst>
          </a:custGeom>
          <a:blipFill>
            <a:blip r:embed="rId3"/>
            <a:stretch>
              <a:fillRect t="-3269505"/>
            </a:stretch>
          </a:blipFill>
        </p:spPr>
        <p:txBody>
          <a:bodyPr/>
          <a:lstStyle/>
          <a:p>
            <a:endParaRPr lang="nl-NL"/>
          </a:p>
        </p:txBody>
      </p:sp>
      <p:grpSp>
        <p:nvGrpSpPr>
          <p:cNvPr id="7" name="Group 7"/>
          <p:cNvGrpSpPr/>
          <p:nvPr/>
        </p:nvGrpSpPr>
        <p:grpSpPr>
          <a:xfrm>
            <a:off x="12907641" y="1746919"/>
            <a:ext cx="4351659" cy="3264794"/>
            <a:chOff x="0" y="0"/>
            <a:chExt cx="1444513" cy="1083733"/>
          </a:xfrm>
        </p:grpSpPr>
        <p:sp>
          <p:nvSpPr>
            <p:cNvPr id="8" name="Freeform 8"/>
            <p:cNvSpPr/>
            <p:nvPr/>
          </p:nvSpPr>
          <p:spPr>
            <a:xfrm>
              <a:off x="0" y="0"/>
              <a:ext cx="1444513" cy="1083733"/>
            </a:xfrm>
            <a:custGeom>
              <a:avLst/>
              <a:gdLst/>
              <a:ahLst/>
              <a:cxnLst/>
              <a:rect l="l" t="t" r="r" b="b"/>
              <a:pathLst>
                <a:path w="1444513" h="1083733">
                  <a:moveTo>
                    <a:pt x="35581" y="0"/>
                  </a:moveTo>
                  <a:lnTo>
                    <a:pt x="1408932" y="0"/>
                  </a:lnTo>
                  <a:cubicBezTo>
                    <a:pt x="1418369" y="0"/>
                    <a:pt x="1427419" y="3749"/>
                    <a:pt x="1434092" y="10422"/>
                  </a:cubicBezTo>
                  <a:cubicBezTo>
                    <a:pt x="1440765" y="17094"/>
                    <a:pt x="1444513" y="26145"/>
                    <a:pt x="1444513" y="35581"/>
                  </a:cubicBezTo>
                  <a:lnTo>
                    <a:pt x="1444513" y="1048152"/>
                  </a:lnTo>
                  <a:cubicBezTo>
                    <a:pt x="1444513" y="1067803"/>
                    <a:pt x="1428583" y="1083733"/>
                    <a:pt x="1408932" y="1083733"/>
                  </a:cubicBezTo>
                  <a:lnTo>
                    <a:pt x="35581" y="1083733"/>
                  </a:lnTo>
                  <a:cubicBezTo>
                    <a:pt x="15930" y="1083733"/>
                    <a:pt x="0" y="1067803"/>
                    <a:pt x="0" y="1048152"/>
                  </a:cubicBezTo>
                  <a:lnTo>
                    <a:pt x="0" y="35581"/>
                  </a:lnTo>
                  <a:cubicBezTo>
                    <a:pt x="0" y="15930"/>
                    <a:pt x="15930" y="0"/>
                    <a:pt x="35581" y="0"/>
                  </a:cubicBezTo>
                  <a:close/>
                </a:path>
              </a:pathLst>
            </a:custGeom>
            <a:solidFill>
              <a:srgbClr val="FF89BE"/>
            </a:solidFill>
          </p:spPr>
          <p:txBody>
            <a:bodyPr/>
            <a:lstStyle/>
            <a:p>
              <a:endParaRPr lang="nl-NL"/>
            </a:p>
          </p:txBody>
        </p:sp>
        <p:sp>
          <p:nvSpPr>
            <p:cNvPr id="9" name="TextBox 9"/>
            <p:cNvSpPr txBox="1"/>
            <p:nvPr/>
          </p:nvSpPr>
          <p:spPr>
            <a:xfrm>
              <a:off x="0" y="-19050"/>
              <a:ext cx="1444513" cy="1102783"/>
            </a:xfrm>
            <a:prstGeom prst="rect">
              <a:avLst/>
            </a:prstGeom>
          </p:spPr>
          <p:txBody>
            <a:bodyPr lIns="50800" tIns="50800" rIns="50800" bIns="50800" rtlCol="0" anchor="ctr"/>
            <a:lstStyle/>
            <a:p>
              <a:pPr algn="ctr">
                <a:lnSpc>
                  <a:spcPts val="2160"/>
                </a:lnSpc>
              </a:pPr>
              <a:endParaRPr/>
            </a:p>
          </p:txBody>
        </p:sp>
      </p:grpSp>
      <p:grpSp>
        <p:nvGrpSpPr>
          <p:cNvPr id="10" name="Group 10"/>
          <p:cNvGrpSpPr/>
          <p:nvPr/>
        </p:nvGrpSpPr>
        <p:grpSpPr>
          <a:xfrm>
            <a:off x="8294882" y="1746919"/>
            <a:ext cx="4351659" cy="3264794"/>
            <a:chOff x="0" y="0"/>
            <a:chExt cx="1444513" cy="1083733"/>
          </a:xfrm>
        </p:grpSpPr>
        <p:sp>
          <p:nvSpPr>
            <p:cNvPr id="11" name="Freeform 11"/>
            <p:cNvSpPr/>
            <p:nvPr/>
          </p:nvSpPr>
          <p:spPr>
            <a:xfrm>
              <a:off x="0" y="0"/>
              <a:ext cx="1444513" cy="1083733"/>
            </a:xfrm>
            <a:custGeom>
              <a:avLst/>
              <a:gdLst/>
              <a:ahLst/>
              <a:cxnLst/>
              <a:rect l="l" t="t" r="r" b="b"/>
              <a:pathLst>
                <a:path w="1444513" h="1083733">
                  <a:moveTo>
                    <a:pt x="35581" y="0"/>
                  </a:moveTo>
                  <a:lnTo>
                    <a:pt x="1408932" y="0"/>
                  </a:lnTo>
                  <a:cubicBezTo>
                    <a:pt x="1418369" y="0"/>
                    <a:pt x="1427419" y="3749"/>
                    <a:pt x="1434092" y="10422"/>
                  </a:cubicBezTo>
                  <a:cubicBezTo>
                    <a:pt x="1440765" y="17094"/>
                    <a:pt x="1444513" y="26145"/>
                    <a:pt x="1444513" y="35581"/>
                  </a:cubicBezTo>
                  <a:lnTo>
                    <a:pt x="1444513" y="1048152"/>
                  </a:lnTo>
                  <a:cubicBezTo>
                    <a:pt x="1444513" y="1067803"/>
                    <a:pt x="1428583" y="1083733"/>
                    <a:pt x="1408932" y="1083733"/>
                  </a:cubicBezTo>
                  <a:lnTo>
                    <a:pt x="35581" y="1083733"/>
                  </a:lnTo>
                  <a:cubicBezTo>
                    <a:pt x="15930" y="1083733"/>
                    <a:pt x="0" y="1067803"/>
                    <a:pt x="0" y="1048152"/>
                  </a:cubicBezTo>
                  <a:lnTo>
                    <a:pt x="0" y="35581"/>
                  </a:lnTo>
                  <a:cubicBezTo>
                    <a:pt x="0" y="15930"/>
                    <a:pt x="15930" y="0"/>
                    <a:pt x="35581" y="0"/>
                  </a:cubicBezTo>
                  <a:close/>
                </a:path>
              </a:pathLst>
            </a:custGeom>
            <a:solidFill>
              <a:srgbClr val="F1ECE3"/>
            </a:solidFill>
          </p:spPr>
          <p:txBody>
            <a:bodyPr/>
            <a:lstStyle/>
            <a:p>
              <a:endParaRPr lang="nl-NL"/>
            </a:p>
          </p:txBody>
        </p:sp>
        <p:sp>
          <p:nvSpPr>
            <p:cNvPr id="12" name="TextBox 12"/>
            <p:cNvSpPr txBox="1"/>
            <p:nvPr/>
          </p:nvSpPr>
          <p:spPr>
            <a:xfrm>
              <a:off x="0" y="-19050"/>
              <a:ext cx="1444513" cy="1102783"/>
            </a:xfrm>
            <a:prstGeom prst="rect">
              <a:avLst/>
            </a:prstGeom>
          </p:spPr>
          <p:txBody>
            <a:bodyPr lIns="50800" tIns="50800" rIns="50800" bIns="50800" rtlCol="0" anchor="ctr"/>
            <a:lstStyle/>
            <a:p>
              <a:pPr algn="ctr">
                <a:lnSpc>
                  <a:spcPts val="2160"/>
                </a:lnSpc>
              </a:pPr>
              <a:endParaRPr/>
            </a:p>
          </p:txBody>
        </p:sp>
      </p:grpSp>
      <p:grpSp>
        <p:nvGrpSpPr>
          <p:cNvPr id="13" name="Group 13"/>
          <p:cNvGrpSpPr/>
          <p:nvPr/>
        </p:nvGrpSpPr>
        <p:grpSpPr>
          <a:xfrm>
            <a:off x="3682123" y="1746919"/>
            <a:ext cx="4351659" cy="3264794"/>
            <a:chOff x="0" y="0"/>
            <a:chExt cx="1444513" cy="1083733"/>
          </a:xfrm>
        </p:grpSpPr>
        <p:sp>
          <p:nvSpPr>
            <p:cNvPr id="14" name="Freeform 14"/>
            <p:cNvSpPr/>
            <p:nvPr/>
          </p:nvSpPr>
          <p:spPr>
            <a:xfrm>
              <a:off x="0" y="0"/>
              <a:ext cx="1444513" cy="1083733"/>
            </a:xfrm>
            <a:custGeom>
              <a:avLst/>
              <a:gdLst/>
              <a:ahLst/>
              <a:cxnLst/>
              <a:rect l="l" t="t" r="r" b="b"/>
              <a:pathLst>
                <a:path w="1444513" h="1083733">
                  <a:moveTo>
                    <a:pt x="35581" y="0"/>
                  </a:moveTo>
                  <a:lnTo>
                    <a:pt x="1408932" y="0"/>
                  </a:lnTo>
                  <a:cubicBezTo>
                    <a:pt x="1418369" y="0"/>
                    <a:pt x="1427419" y="3749"/>
                    <a:pt x="1434092" y="10422"/>
                  </a:cubicBezTo>
                  <a:cubicBezTo>
                    <a:pt x="1440765" y="17094"/>
                    <a:pt x="1444513" y="26145"/>
                    <a:pt x="1444513" y="35581"/>
                  </a:cubicBezTo>
                  <a:lnTo>
                    <a:pt x="1444513" y="1048152"/>
                  </a:lnTo>
                  <a:cubicBezTo>
                    <a:pt x="1444513" y="1067803"/>
                    <a:pt x="1428583" y="1083733"/>
                    <a:pt x="1408932" y="1083733"/>
                  </a:cubicBezTo>
                  <a:lnTo>
                    <a:pt x="35581" y="1083733"/>
                  </a:lnTo>
                  <a:cubicBezTo>
                    <a:pt x="15930" y="1083733"/>
                    <a:pt x="0" y="1067803"/>
                    <a:pt x="0" y="1048152"/>
                  </a:cubicBezTo>
                  <a:lnTo>
                    <a:pt x="0" y="35581"/>
                  </a:lnTo>
                  <a:cubicBezTo>
                    <a:pt x="0" y="15930"/>
                    <a:pt x="15930" y="0"/>
                    <a:pt x="35581" y="0"/>
                  </a:cubicBezTo>
                  <a:close/>
                </a:path>
              </a:pathLst>
            </a:custGeom>
            <a:solidFill>
              <a:srgbClr val="D3E1FF"/>
            </a:solidFill>
          </p:spPr>
          <p:txBody>
            <a:bodyPr/>
            <a:lstStyle/>
            <a:p>
              <a:endParaRPr lang="nl-NL"/>
            </a:p>
          </p:txBody>
        </p:sp>
        <p:sp>
          <p:nvSpPr>
            <p:cNvPr id="15" name="TextBox 15"/>
            <p:cNvSpPr txBox="1"/>
            <p:nvPr/>
          </p:nvSpPr>
          <p:spPr>
            <a:xfrm>
              <a:off x="0" y="-19050"/>
              <a:ext cx="1444513" cy="1102783"/>
            </a:xfrm>
            <a:prstGeom prst="rect">
              <a:avLst/>
            </a:prstGeom>
          </p:spPr>
          <p:txBody>
            <a:bodyPr lIns="50800" tIns="50800" rIns="50800" bIns="50800" rtlCol="0" anchor="ctr"/>
            <a:lstStyle/>
            <a:p>
              <a:pPr algn="ctr">
                <a:lnSpc>
                  <a:spcPts val="2160"/>
                </a:lnSpc>
              </a:pPr>
              <a:endParaRPr/>
            </a:p>
          </p:txBody>
        </p:sp>
      </p:grpSp>
      <p:sp>
        <p:nvSpPr>
          <p:cNvPr id="16" name="TextBox 16"/>
          <p:cNvSpPr txBox="1"/>
          <p:nvPr/>
        </p:nvSpPr>
        <p:spPr>
          <a:xfrm>
            <a:off x="4049957" y="2286436"/>
            <a:ext cx="3615991" cy="669719"/>
          </a:xfrm>
          <a:prstGeom prst="rect">
            <a:avLst/>
          </a:prstGeom>
        </p:spPr>
        <p:txBody>
          <a:bodyPr lIns="0" tIns="0" rIns="0" bIns="0" rtlCol="0" anchor="t">
            <a:spAutoFit/>
          </a:bodyPr>
          <a:lstStyle/>
          <a:p>
            <a:pPr marL="0" lvl="0" indent="0" algn="l">
              <a:lnSpc>
                <a:spcPts val="4570"/>
              </a:lnSpc>
              <a:spcBef>
                <a:spcPct val="0"/>
              </a:spcBef>
            </a:pPr>
            <a:r>
              <a:rPr lang="en-US" sz="5077">
                <a:solidFill>
                  <a:srgbClr val="173597"/>
                </a:solidFill>
                <a:latin typeface="Poppins"/>
                <a:ea typeface="Poppins"/>
                <a:cs typeface="Poppins"/>
                <a:sym typeface="Poppins"/>
              </a:rPr>
              <a:t>01</a:t>
            </a:r>
          </a:p>
        </p:txBody>
      </p:sp>
      <p:sp>
        <p:nvSpPr>
          <p:cNvPr id="17" name="TextBox 17"/>
          <p:cNvSpPr txBox="1"/>
          <p:nvPr/>
        </p:nvSpPr>
        <p:spPr>
          <a:xfrm>
            <a:off x="8662716" y="2286436"/>
            <a:ext cx="3615991" cy="669719"/>
          </a:xfrm>
          <a:prstGeom prst="rect">
            <a:avLst/>
          </a:prstGeom>
        </p:spPr>
        <p:txBody>
          <a:bodyPr lIns="0" tIns="0" rIns="0" bIns="0" rtlCol="0" anchor="t">
            <a:spAutoFit/>
          </a:bodyPr>
          <a:lstStyle/>
          <a:p>
            <a:pPr marL="0" lvl="0" indent="0" algn="l">
              <a:lnSpc>
                <a:spcPts val="4570"/>
              </a:lnSpc>
              <a:spcBef>
                <a:spcPct val="0"/>
              </a:spcBef>
            </a:pPr>
            <a:r>
              <a:rPr lang="en-US" sz="5077">
                <a:solidFill>
                  <a:srgbClr val="173597"/>
                </a:solidFill>
                <a:latin typeface="Poppins"/>
                <a:ea typeface="Poppins"/>
                <a:cs typeface="Poppins"/>
                <a:sym typeface="Poppins"/>
              </a:rPr>
              <a:t>02</a:t>
            </a:r>
          </a:p>
        </p:txBody>
      </p:sp>
      <p:sp>
        <p:nvSpPr>
          <p:cNvPr id="18" name="TextBox 18"/>
          <p:cNvSpPr txBox="1"/>
          <p:nvPr/>
        </p:nvSpPr>
        <p:spPr>
          <a:xfrm>
            <a:off x="13273180" y="2286436"/>
            <a:ext cx="3620581" cy="669719"/>
          </a:xfrm>
          <a:prstGeom prst="rect">
            <a:avLst/>
          </a:prstGeom>
        </p:spPr>
        <p:txBody>
          <a:bodyPr lIns="0" tIns="0" rIns="0" bIns="0" rtlCol="0" anchor="t">
            <a:spAutoFit/>
          </a:bodyPr>
          <a:lstStyle/>
          <a:p>
            <a:pPr marL="0" lvl="0" indent="0" algn="l">
              <a:lnSpc>
                <a:spcPts val="4570"/>
              </a:lnSpc>
              <a:spcBef>
                <a:spcPct val="0"/>
              </a:spcBef>
            </a:pPr>
            <a:r>
              <a:rPr lang="en-US" sz="5077">
                <a:solidFill>
                  <a:srgbClr val="173597"/>
                </a:solidFill>
                <a:latin typeface="Poppins"/>
                <a:ea typeface="Poppins"/>
                <a:cs typeface="Poppins"/>
                <a:sym typeface="Poppins"/>
              </a:rPr>
              <a:t>03</a:t>
            </a:r>
          </a:p>
        </p:txBody>
      </p:sp>
      <p:sp>
        <p:nvSpPr>
          <p:cNvPr id="19" name="TextBox 19"/>
          <p:cNvSpPr txBox="1"/>
          <p:nvPr/>
        </p:nvSpPr>
        <p:spPr>
          <a:xfrm>
            <a:off x="4156755" y="4266196"/>
            <a:ext cx="3615991" cy="295275"/>
          </a:xfrm>
          <a:prstGeom prst="rect">
            <a:avLst/>
          </a:prstGeom>
        </p:spPr>
        <p:txBody>
          <a:bodyPr lIns="0" tIns="0" rIns="0" bIns="0" rtlCol="0" anchor="t">
            <a:spAutoFit/>
          </a:bodyPr>
          <a:lstStyle/>
          <a:p>
            <a:pPr marL="0" lvl="0" indent="0" algn="l">
              <a:lnSpc>
                <a:spcPts val="2325"/>
              </a:lnSpc>
            </a:pPr>
            <a:r>
              <a:rPr lang="en-US" sz="1500">
                <a:solidFill>
                  <a:srgbClr val="173597"/>
                </a:solidFill>
                <a:latin typeface="Poppins"/>
                <a:ea typeface="Poppins"/>
                <a:cs typeface="Poppins"/>
                <a:sym typeface="Poppins"/>
              </a:rPr>
              <a:t>Ketenbrede aanpak PZP - leidraad </a:t>
            </a:r>
          </a:p>
        </p:txBody>
      </p:sp>
      <p:sp>
        <p:nvSpPr>
          <p:cNvPr id="20" name="TextBox 20"/>
          <p:cNvSpPr txBox="1"/>
          <p:nvPr/>
        </p:nvSpPr>
        <p:spPr>
          <a:xfrm>
            <a:off x="8662716" y="4215875"/>
            <a:ext cx="3615991" cy="590550"/>
          </a:xfrm>
          <a:prstGeom prst="rect">
            <a:avLst/>
          </a:prstGeom>
        </p:spPr>
        <p:txBody>
          <a:bodyPr lIns="0" tIns="0" rIns="0" bIns="0" rtlCol="0" anchor="t">
            <a:spAutoFit/>
          </a:bodyPr>
          <a:lstStyle/>
          <a:p>
            <a:pPr marL="0" lvl="0" indent="0" algn="l">
              <a:lnSpc>
                <a:spcPts val="2325"/>
              </a:lnSpc>
            </a:pPr>
            <a:r>
              <a:rPr lang="en-US" sz="1500">
                <a:solidFill>
                  <a:srgbClr val="173597"/>
                </a:solidFill>
                <a:latin typeface="Poppins"/>
                <a:ea typeface="Poppins"/>
                <a:cs typeface="Poppins"/>
                <a:sym typeface="Poppins"/>
              </a:rPr>
              <a:t>Transitie in de zorg – implementatie PZP</a:t>
            </a:r>
          </a:p>
        </p:txBody>
      </p:sp>
      <p:sp>
        <p:nvSpPr>
          <p:cNvPr id="21" name="TextBox 21"/>
          <p:cNvSpPr txBox="1"/>
          <p:nvPr/>
        </p:nvSpPr>
        <p:spPr>
          <a:xfrm>
            <a:off x="13273180" y="4266196"/>
            <a:ext cx="3620581" cy="295275"/>
          </a:xfrm>
          <a:prstGeom prst="rect">
            <a:avLst/>
          </a:prstGeom>
        </p:spPr>
        <p:txBody>
          <a:bodyPr lIns="0" tIns="0" rIns="0" bIns="0" rtlCol="0" anchor="t">
            <a:spAutoFit/>
          </a:bodyPr>
          <a:lstStyle/>
          <a:p>
            <a:pPr marL="0" lvl="0" indent="0" algn="l">
              <a:lnSpc>
                <a:spcPts val="2325"/>
              </a:lnSpc>
            </a:pPr>
            <a:r>
              <a:rPr lang="en-US" sz="1500">
                <a:solidFill>
                  <a:srgbClr val="173597"/>
                </a:solidFill>
                <a:latin typeface="Poppins"/>
                <a:ea typeface="Poppins"/>
                <a:cs typeface="Poppins"/>
                <a:sym typeface="Poppins"/>
              </a:rPr>
              <a:t>Postercampagne</a:t>
            </a:r>
          </a:p>
        </p:txBody>
      </p:sp>
      <p:grpSp>
        <p:nvGrpSpPr>
          <p:cNvPr id="22" name="Group 22"/>
          <p:cNvGrpSpPr/>
          <p:nvPr/>
        </p:nvGrpSpPr>
        <p:grpSpPr>
          <a:xfrm>
            <a:off x="12907641" y="5259362"/>
            <a:ext cx="4351659" cy="3264794"/>
            <a:chOff x="0" y="0"/>
            <a:chExt cx="1444513" cy="1083733"/>
          </a:xfrm>
        </p:grpSpPr>
        <p:sp>
          <p:nvSpPr>
            <p:cNvPr id="23" name="Freeform 23"/>
            <p:cNvSpPr/>
            <p:nvPr/>
          </p:nvSpPr>
          <p:spPr>
            <a:xfrm>
              <a:off x="0" y="0"/>
              <a:ext cx="1444513" cy="1083733"/>
            </a:xfrm>
            <a:custGeom>
              <a:avLst/>
              <a:gdLst/>
              <a:ahLst/>
              <a:cxnLst/>
              <a:rect l="l" t="t" r="r" b="b"/>
              <a:pathLst>
                <a:path w="1444513" h="1083733">
                  <a:moveTo>
                    <a:pt x="35581" y="0"/>
                  </a:moveTo>
                  <a:lnTo>
                    <a:pt x="1408932" y="0"/>
                  </a:lnTo>
                  <a:cubicBezTo>
                    <a:pt x="1418369" y="0"/>
                    <a:pt x="1427419" y="3749"/>
                    <a:pt x="1434092" y="10422"/>
                  </a:cubicBezTo>
                  <a:cubicBezTo>
                    <a:pt x="1440765" y="17094"/>
                    <a:pt x="1444513" y="26145"/>
                    <a:pt x="1444513" y="35581"/>
                  </a:cubicBezTo>
                  <a:lnTo>
                    <a:pt x="1444513" y="1048152"/>
                  </a:lnTo>
                  <a:cubicBezTo>
                    <a:pt x="1444513" y="1067803"/>
                    <a:pt x="1428583" y="1083733"/>
                    <a:pt x="1408932" y="1083733"/>
                  </a:cubicBezTo>
                  <a:lnTo>
                    <a:pt x="35581" y="1083733"/>
                  </a:lnTo>
                  <a:cubicBezTo>
                    <a:pt x="15930" y="1083733"/>
                    <a:pt x="0" y="1067803"/>
                    <a:pt x="0" y="1048152"/>
                  </a:cubicBezTo>
                  <a:lnTo>
                    <a:pt x="0" y="35581"/>
                  </a:lnTo>
                  <a:cubicBezTo>
                    <a:pt x="0" y="15930"/>
                    <a:pt x="15930" y="0"/>
                    <a:pt x="35581" y="0"/>
                  </a:cubicBezTo>
                  <a:close/>
                </a:path>
              </a:pathLst>
            </a:custGeom>
            <a:solidFill>
              <a:srgbClr val="FF89BE"/>
            </a:solidFill>
          </p:spPr>
          <p:txBody>
            <a:bodyPr/>
            <a:lstStyle/>
            <a:p>
              <a:endParaRPr lang="nl-NL"/>
            </a:p>
          </p:txBody>
        </p:sp>
        <p:sp>
          <p:nvSpPr>
            <p:cNvPr id="24" name="TextBox 24"/>
            <p:cNvSpPr txBox="1"/>
            <p:nvPr/>
          </p:nvSpPr>
          <p:spPr>
            <a:xfrm>
              <a:off x="0" y="-19050"/>
              <a:ext cx="1444513" cy="1102783"/>
            </a:xfrm>
            <a:prstGeom prst="rect">
              <a:avLst/>
            </a:prstGeom>
          </p:spPr>
          <p:txBody>
            <a:bodyPr lIns="50800" tIns="50800" rIns="50800" bIns="50800" rtlCol="0" anchor="ctr"/>
            <a:lstStyle/>
            <a:p>
              <a:pPr algn="ctr">
                <a:lnSpc>
                  <a:spcPts val="2160"/>
                </a:lnSpc>
              </a:pPr>
              <a:endParaRPr/>
            </a:p>
          </p:txBody>
        </p:sp>
      </p:grpSp>
      <p:grpSp>
        <p:nvGrpSpPr>
          <p:cNvPr id="25" name="Group 25"/>
          <p:cNvGrpSpPr/>
          <p:nvPr/>
        </p:nvGrpSpPr>
        <p:grpSpPr>
          <a:xfrm>
            <a:off x="8294882" y="5259362"/>
            <a:ext cx="4351659" cy="3264794"/>
            <a:chOff x="0" y="0"/>
            <a:chExt cx="1444513" cy="1083733"/>
          </a:xfrm>
        </p:grpSpPr>
        <p:sp>
          <p:nvSpPr>
            <p:cNvPr id="26" name="Freeform 26"/>
            <p:cNvSpPr/>
            <p:nvPr/>
          </p:nvSpPr>
          <p:spPr>
            <a:xfrm>
              <a:off x="0" y="0"/>
              <a:ext cx="1444513" cy="1083733"/>
            </a:xfrm>
            <a:custGeom>
              <a:avLst/>
              <a:gdLst/>
              <a:ahLst/>
              <a:cxnLst/>
              <a:rect l="l" t="t" r="r" b="b"/>
              <a:pathLst>
                <a:path w="1444513" h="1083733">
                  <a:moveTo>
                    <a:pt x="35581" y="0"/>
                  </a:moveTo>
                  <a:lnTo>
                    <a:pt x="1408932" y="0"/>
                  </a:lnTo>
                  <a:cubicBezTo>
                    <a:pt x="1418369" y="0"/>
                    <a:pt x="1427419" y="3749"/>
                    <a:pt x="1434092" y="10422"/>
                  </a:cubicBezTo>
                  <a:cubicBezTo>
                    <a:pt x="1440765" y="17094"/>
                    <a:pt x="1444513" y="26145"/>
                    <a:pt x="1444513" y="35581"/>
                  </a:cubicBezTo>
                  <a:lnTo>
                    <a:pt x="1444513" y="1048152"/>
                  </a:lnTo>
                  <a:cubicBezTo>
                    <a:pt x="1444513" y="1067803"/>
                    <a:pt x="1428583" y="1083733"/>
                    <a:pt x="1408932" y="1083733"/>
                  </a:cubicBezTo>
                  <a:lnTo>
                    <a:pt x="35581" y="1083733"/>
                  </a:lnTo>
                  <a:cubicBezTo>
                    <a:pt x="15930" y="1083733"/>
                    <a:pt x="0" y="1067803"/>
                    <a:pt x="0" y="1048152"/>
                  </a:cubicBezTo>
                  <a:lnTo>
                    <a:pt x="0" y="35581"/>
                  </a:lnTo>
                  <a:cubicBezTo>
                    <a:pt x="0" y="15930"/>
                    <a:pt x="15930" y="0"/>
                    <a:pt x="35581" y="0"/>
                  </a:cubicBezTo>
                  <a:close/>
                </a:path>
              </a:pathLst>
            </a:custGeom>
            <a:solidFill>
              <a:srgbClr val="F1ECE3"/>
            </a:solidFill>
          </p:spPr>
          <p:txBody>
            <a:bodyPr/>
            <a:lstStyle/>
            <a:p>
              <a:endParaRPr lang="nl-NL"/>
            </a:p>
          </p:txBody>
        </p:sp>
        <p:sp>
          <p:nvSpPr>
            <p:cNvPr id="27" name="TextBox 27"/>
            <p:cNvSpPr txBox="1"/>
            <p:nvPr/>
          </p:nvSpPr>
          <p:spPr>
            <a:xfrm>
              <a:off x="0" y="-19050"/>
              <a:ext cx="1444513" cy="1102783"/>
            </a:xfrm>
            <a:prstGeom prst="rect">
              <a:avLst/>
            </a:prstGeom>
          </p:spPr>
          <p:txBody>
            <a:bodyPr lIns="50800" tIns="50800" rIns="50800" bIns="50800" rtlCol="0" anchor="ctr"/>
            <a:lstStyle/>
            <a:p>
              <a:pPr algn="ctr">
                <a:lnSpc>
                  <a:spcPts val="2160"/>
                </a:lnSpc>
              </a:pPr>
              <a:endParaRPr/>
            </a:p>
          </p:txBody>
        </p:sp>
      </p:grpSp>
      <p:grpSp>
        <p:nvGrpSpPr>
          <p:cNvPr id="28" name="Group 28"/>
          <p:cNvGrpSpPr/>
          <p:nvPr/>
        </p:nvGrpSpPr>
        <p:grpSpPr>
          <a:xfrm>
            <a:off x="3682123" y="5259362"/>
            <a:ext cx="4351659" cy="3264794"/>
            <a:chOff x="0" y="0"/>
            <a:chExt cx="1444513" cy="1083733"/>
          </a:xfrm>
        </p:grpSpPr>
        <p:sp>
          <p:nvSpPr>
            <p:cNvPr id="29" name="Freeform 29"/>
            <p:cNvSpPr/>
            <p:nvPr/>
          </p:nvSpPr>
          <p:spPr>
            <a:xfrm>
              <a:off x="0" y="0"/>
              <a:ext cx="1444513" cy="1083733"/>
            </a:xfrm>
            <a:custGeom>
              <a:avLst/>
              <a:gdLst/>
              <a:ahLst/>
              <a:cxnLst/>
              <a:rect l="l" t="t" r="r" b="b"/>
              <a:pathLst>
                <a:path w="1444513" h="1083733">
                  <a:moveTo>
                    <a:pt x="35581" y="0"/>
                  </a:moveTo>
                  <a:lnTo>
                    <a:pt x="1408932" y="0"/>
                  </a:lnTo>
                  <a:cubicBezTo>
                    <a:pt x="1418369" y="0"/>
                    <a:pt x="1427419" y="3749"/>
                    <a:pt x="1434092" y="10422"/>
                  </a:cubicBezTo>
                  <a:cubicBezTo>
                    <a:pt x="1440765" y="17094"/>
                    <a:pt x="1444513" y="26145"/>
                    <a:pt x="1444513" y="35581"/>
                  </a:cubicBezTo>
                  <a:lnTo>
                    <a:pt x="1444513" y="1048152"/>
                  </a:lnTo>
                  <a:cubicBezTo>
                    <a:pt x="1444513" y="1067803"/>
                    <a:pt x="1428583" y="1083733"/>
                    <a:pt x="1408932" y="1083733"/>
                  </a:cubicBezTo>
                  <a:lnTo>
                    <a:pt x="35581" y="1083733"/>
                  </a:lnTo>
                  <a:cubicBezTo>
                    <a:pt x="15930" y="1083733"/>
                    <a:pt x="0" y="1067803"/>
                    <a:pt x="0" y="1048152"/>
                  </a:cubicBezTo>
                  <a:lnTo>
                    <a:pt x="0" y="35581"/>
                  </a:lnTo>
                  <a:cubicBezTo>
                    <a:pt x="0" y="15930"/>
                    <a:pt x="15930" y="0"/>
                    <a:pt x="35581" y="0"/>
                  </a:cubicBezTo>
                  <a:close/>
                </a:path>
              </a:pathLst>
            </a:custGeom>
            <a:solidFill>
              <a:srgbClr val="D3E1FF"/>
            </a:solidFill>
          </p:spPr>
          <p:txBody>
            <a:bodyPr/>
            <a:lstStyle/>
            <a:p>
              <a:endParaRPr lang="nl-NL"/>
            </a:p>
          </p:txBody>
        </p:sp>
        <p:sp>
          <p:nvSpPr>
            <p:cNvPr id="30" name="TextBox 30"/>
            <p:cNvSpPr txBox="1"/>
            <p:nvPr/>
          </p:nvSpPr>
          <p:spPr>
            <a:xfrm>
              <a:off x="0" y="-19050"/>
              <a:ext cx="1444513" cy="1102783"/>
            </a:xfrm>
            <a:prstGeom prst="rect">
              <a:avLst/>
            </a:prstGeom>
          </p:spPr>
          <p:txBody>
            <a:bodyPr lIns="50800" tIns="50800" rIns="50800" bIns="50800" rtlCol="0" anchor="ctr"/>
            <a:lstStyle/>
            <a:p>
              <a:pPr algn="ctr">
                <a:lnSpc>
                  <a:spcPts val="2160"/>
                </a:lnSpc>
              </a:pPr>
              <a:endParaRPr/>
            </a:p>
          </p:txBody>
        </p:sp>
      </p:grpSp>
      <p:sp>
        <p:nvSpPr>
          <p:cNvPr id="31" name="TextBox 31"/>
          <p:cNvSpPr txBox="1"/>
          <p:nvPr/>
        </p:nvSpPr>
        <p:spPr>
          <a:xfrm>
            <a:off x="4049957" y="5798880"/>
            <a:ext cx="3615991" cy="669719"/>
          </a:xfrm>
          <a:prstGeom prst="rect">
            <a:avLst/>
          </a:prstGeom>
        </p:spPr>
        <p:txBody>
          <a:bodyPr lIns="0" tIns="0" rIns="0" bIns="0" rtlCol="0" anchor="t">
            <a:spAutoFit/>
          </a:bodyPr>
          <a:lstStyle/>
          <a:p>
            <a:pPr marL="0" lvl="0" indent="0" algn="l">
              <a:lnSpc>
                <a:spcPts val="4570"/>
              </a:lnSpc>
              <a:spcBef>
                <a:spcPct val="0"/>
              </a:spcBef>
            </a:pPr>
            <a:r>
              <a:rPr lang="en-US" sz="5077">
                <a:solidFill>
                  <a:srgbClr val="173597"/>
                </a:solidFill>
                <a:latin typeface="Poppins"/>
                <a:ea typeface="Poppins"/>
                <a:cs typeface="Poppins"/>
                <a:sym typeface="Poppins"/>
              </a:rPr>
              <a:t>04</a:t>
            </a:r>
          </a:p>
        </p:txBody>
      </p:sp>
      <p:sp>
        <p:nvSpPr>
          <p:cNvPr id="32" name="TextBox 32"/>
          <p:cNvSpPr txBox="1"/>
          <p:nvPr/>
        </p:nvSpPr>
        <p:spPr>
          <a:xfrm>
            <a:off x="8662716" y="5798880"/>
            <a:ext cx="3615991" cy="669719"/>
          </a:xfrm>
          <a:prstGeom prst="rect">
            <a:avLst/>
          </a:prstGeom>
        </p:spPr>
        <p:txBody>
          <a:bodyPr lIns="0" tIns="0" rIns="0" bIns="0" rtlCol="0" anchor="t">
            <a:spAutoFit/>
          </a:bodyPr>
          <a:lstStyle/>
          <a:p>
            <a:pPr marL="0" lvl="0" indent="0" algn="l">
              <a:lnSpc>
                <a:spcPts val="4570"/>
              </a:lnSpc>
              <a:spcBef>
                <a:spcPct val="0"/>
              </a:spcBef>
            </a:pPr>
            <a:r>
              <a:rPr lang="en-US" sz="5077">
                <a:solidFill>
                  <a:srgbClr val="173597"/>
                </a:solidFill>
                <a:latin typeface="Poppins"/>
                <a:ea typeface="Poppins"/>
                <a:cs typeface="Poppins"/>
                <a:sym typeface="Poppins"/>
              </a:rPr>
              <a:t>05</a:t>
            </a:r>
          </a:p>
        </p:txBody>
      </p:sp>
      <p:sp>
        <p:nvSpPr>
          <p:cNvPr id="33" name="TextBox 33"/>
          <p:cNvSpPr txBox="1"/>
          <p:nvPr/>
        </p:nvSpPr>
        <p:spPr>
          <a:xfrm>
            <a:off x="13273180" y="5798880"/>
            <a:ext cx="3620581" cy="669719"/>
          </a:xfrm>
          <a:prstGeom prst="rect">
            <a:avLst/>
          </a:prstGeom>
        </p:spPr>
        <p:txBody>
          <a:bodyPr lIns="0" tIns="0" rIns="0" bIns="0" rtlCol="0" anchor="t">
            <a:spAutoFit/>
          </a:bodyPr>
          <a:lstStyle/>
          <a:p>
            <a:pPr marL="0" lvl="0" indent="0" algn="l">
              <a:lnSpc>
                <a:spcPts val="4570"/>
              </a:lnSpc>
              <a:spcBef>
                <a:spcPct val="0"/>
              </a:spcBef>
            </a:pPr>
            <a:r>
              <a:rPr lang="en-US" sz="5077">
                <a:solidFill>
                  <a:srgbClr val="173597"/>
                </a:solidFill>
                <a:latin typeface="Poppins"/>
                <a:ea typeface="Poppins"/>
                <a:cs typeface="Poppins"/>
                <a:sym typeface="Poppins"/>
              </a:rPr>
              <a:t>06</a:t>
            </a:r>
          </a:p>
        </p:txBody>
      </p:sp>
      <p:sp>
        <p:nvSpPr>
          <p:cNvPr id="34" name="TextBox 34"/>
          <p:cNvSpPr txBox="1"/>
          <p:nvPr/>
        </p:nvSpPr>
        <p:spPr>
          <a:xfrm>
            <a:off x="4156755" y="7778640"/>
            <a:ext cx="3615991" cy="295275"/>
          </a:xfrm>
          <a:prstGeom prst="rect">
            <a:avLst/>
          </a:prstGeom>
        </p:spPr>
        <p:txBody>
          <a:bodyPr lIns="0" tIns="0" rIns="0" bIns="0" rtlCol="0" anchor="t">
            <a:spAutoFit/>
          </a:bodyPr>
          <a:lstStyle/>
          <a:p>
            <a:pPr marL="0" lvl="0" indent="0" algn="l">
              <a:lnSpc>
                <a:spcPts val="2325"/>
              </a:lnSpc>
            </a:pPr>
            <a:r>
              <a:rPr lang="en-US" sz="1500">
                <a:solidFill>
                  <a:srgbClr val="173597"/>
                </a:solidFill>
                <a:latin typeface="Poppins"/>
                <a:ea typeface="Poppins"/>
                <a:cs typeface="Poppins"/>
                <a:sym typeface="Poppins"/>
              </a:rPr>
              <a:t>Toolkit implementatie PZP bij COPD</a:t>
            </a:r>
          </a:p>
        </p:txBody>
      </p:sp>
      <p:sp>
        <p:nvSpPr>
          <p:cNvPr id="35" name="TextBox 35"/>
          <p:cNvSpPr txBox="1"/>
          <p:nvPr/>
        </p:nvSpPr>
        <p:spPr>
          <a:xfrm>
            <a:off x="8662432" y="7786569"/>
            <a:ext cx="3615991" cy="295275"/>
          </a:xfrm>
          <a:prstGeom prst="rect">
            <a:avLst/>
          </a:prstGeom>
        </p:spPr>
        <p:txBody>
          <a:bodyPr lIns="0" tIns="0" rIns="0" bIns="0" rtlCol="0" anchor="t">
            <a:spAutoFit/>
          </a:bodyPr>
          <a:lstStyle/>
          <a:p>
            <a:pPr marL="0" lvl="0" indent="0" algn="l">
              <a:lnSpc>
                <a:spcPts val="2325"/>
              </a:lnSpc>
            </a:pPr>
            <a:r>
              <a:rPr lang="en-US" sz="1500">
                <a:solidFill>
                  <a:srgbClr val="173597"/>
                </a:solidFill>
                <a:latin typeface="Poppins"/>
                <a:ea typeface="Poppins"/>
                <a:cs typeface="Poppins"/>
                <a:sym typeface="Poppins"/>
              </a:rPr>
              <a:t>Implementatie PZP bij hartfalen</a:t>
            </a:r>
          </a:p>
        </p:txBody>
      </p:sp>
      <p:sp>
        <p:nvSpPr>
          <p:cNvPr id="36" name="TextBox 36"/>
          <p:cNvSpPr txBox="1"/>
          <p:nvPr/>
        </p:nvSpPr>
        <p:spPr>
          <a:xfrm>
            <a:off x="13341866" y="7773524"/>
            <a:ext cx="3620581" cy="288943"/>
          </a:xfrm>
          <a:prstGeom prst="rect">
            <a:avLst/>
          </a:prstGeom>
        </p:spPr>
        <p:txBody>
          <a:bodyPr lIns="0" tIns="0" rIns="0" bIns="0" rtlCol="0" anchor="t">
            <a:spAutoFit/>
          </a:bodyPr>
          <a:lstStyle/>
          <a:p>
            <a:pPr marL="0" lvl="0" indent="0" algn="l">
              <a:lnSpc>
                <a:spcPts val="2213"/>
              </a:lnSpc>
            </a:pPr>
            <a:r>
              <a:rPr lang="en-US" sz="1428">
                <a:solidFill>
                  <a:srgbClr val="173597"/>
                </a:solidFill>
                <a:latin typeface="Poppins"/>
                <a:ea typeface="Poppins"/>
                <a:cs typeface="Poppins"/>
                <a:sym typeface="Poppins"/>
              </a:rPr>
              <a:t>Implementatie PZP</a:t>
            </a:r>
          </a:p>
        </p:txBody>
      </p:sp>
      <p:grpSp>
        <p:nvGrpSpPr>
          <p:cNvPr id="37" name="Group 37"/>
          <p:cNvGrpSpPr/>
          <p:nvPr/>
        </p:nvGrpSpPr>
        <p:grpSpPr>
          <a:xfrm>
            <a:off x="4320471" y="2852801"/>
            <a:ext cx="3074964" cy="1249290"/>
            <a:chOff x="0" y="0"/>
            <a:chExt cx="4813944" cy="1955800"/>
          </a:xfrm>
        </p:grpSpPr>
        <p:sp>
          <p:nvSpPr>
            <p:cNvPr id="38" name="Freeform 38" descr="Afbeelding met Graphics, logo, grafische vormgeving, Lettertype  Door AI gegenereerde inhoud is mogelijk onjuist.">
              <a:hlinkClick r:id="rId4" tooltip="https://www.voorbereidinglaatstelevensfase.nl/site/download/1MgS9HpMJmqJ?type=open"/>
            </p:cNvPr>
            <p:cNvSpPr/>
            <p:nvPr/>
          </p:nvSpPr>
          <p:spPr>
            <a:xfrm>
              <a:off x="0" y="0"/>
              <a:ext cx="4813944" cy="1955800"/>
            </a:xfrm>
            <a:custGeom>
              <a:avLst/>
              <a:gdLst/>
              <a:ahLst/>
              <a:cxnLst/>
              <a:rect l="l" t="t" r="r" b="b"/>
              <a:pathLst>
                <a:path w="4813944" h="1955800">
                  <a:moveTo>
                    <a:pt x="302127" y="0"/>
                  </a:moveTo>
                  <a:lnTo>
                    <a:pt x="4511817" y="0"/>
                  </a:lnTo>
                  <a:cubicBezTo>
                    <a:pt x="4678677" y="0"/>
                    <a:pt x="4813944" y="135267"/>
                    <a:pt x="4813944" y="302127"/>
                  </a:cubicBezTo>
                  <a:lnTo>
                    <a:pt x="4813944" y="1653673"/>
                  </a:lnTo>
                  <a:cubicBezTo>
                    <a:pt x="4813944" y="1733802"/>
                    <a:pt x="4782113" y="1810649"/>
                    <a:pt x="4725453" y="1867309"/>
                  </a:cubicBezTo>
                  <a:cubicBezTo>
                    <a:pt x="4668793" y="1923969"/>
                    <a:pt x="4591946" y="1955800"/>
                    <a:pt x="4511817" y="1955800"/>
                  </a:cubicBezTo>
                  <a:lnTo>
                    <a:pt x="302127" y="1955800"/>
                  </a:lnTo>
                  <a:cubicBezTo>
                    <a:pt x="221998" y="1955800"/>
                    <a:pt x="145151" y="1923969"/>
                    <a:pt x="88491" y="1867309"/>
                  </a:cubicBezTo>
                  <a:cubicBezTo>
                    <a:pt x="31831" y="1810649"/>
                    <a:pt x="0" y="1733802"/>
                    <a:pt x="0" y="1653673"/>
                  </a:cubicBezTo>
                  <a:lnTo>
                    <a:pt x="0" y="302127"/>
                  </a:lnTo>
                  <a:cubicBezTo>
                    <a:pt x="0" y="221998"/>
                    <a:pt x="31831" y="145151"/>
                    <a:pt x="88491" y="88491"/>
                  </a:cubicBezTo>
                  <a:cubicBezTo>
                    <a:pt x="145151" y="31831"/>
                    <a:pt x="221998" y="0"/>
                    <a:pt x="302127" y="0"/>
                  </a:cubicBezTo>
                  <a:close/>
                </a:path>
              </a:pathLst>
            </a:custGeom>
            <a:blipFill>
              <a:blip r:embed="rId5"/>
              <a:stretch>
                <a:fillRect l="-652" r="-652"/>
              </a:stretch>
            </a:blipFill>
          </p:spPr>
          <p:txBody>
            <a:bodyPr/>
            <a:lstStyle/>
            <a:p>
              <a:endParaRPr lang="nl-NL"/>
            </a:p>
          </p:txBody>
        </p:sp>
      </p:grpSp>
      <p:grpSp>
        <p:nvGrpSpPr>
          <p:cNvPr id="39" name="Group 39"/>
          <p:cNvGrpSpPr/>
          <p:nvPr/>
        </p:nvGrpSpPr>
        <p:grpSpPr>
          <a:xfrm>
            <a:off x="8662432" y="2525825"/>
            <a:ext cx="4124298" cy="1807046"/>
            <a:chOff x="0" y="0"/>
            <a:chExt cx="4347644" cy="1904904"/>
          </a:xfrm>
        </p:grpSpPr>
        <p:sp>
          <p:nvSpPr>
            <p:cNvPr id="40" name="Freeform 40" descr="Reinier de Graaf Ziekenhuis | STZ">
              <a:hlinkClick r:id="rId6" tooltip="https://palliaweb.nl/publicaties/proactieve-zorgplanning-in-ziekenhuis"/>
            </p:cNvPr>
            <p:cNvSpPr/>
            <p:nvPr/>
          </p:nvSpPr>
          <p:spPr>
            <a:xfrm>
              <a:off x="0" y="0"/>
              <a:ext cx="4347695" cy="1904904"/>
            </a:xfrm>
            <a:custGeom>
              <a:avLst/>
              <a:gdLst/>
              <a:ahLst/>
              <a:cxnLst/>
              <a:rect l="l" t="t" r="r" b="b"/>
              <a:pathLst>
                <a:path w="4347695" h="1904904">
                  <a:moveTo>
                    <a:pt x="0" y="0"/>
                  </a:moveTo>
                  <a:lnTo>
                    <a:pt x="4347695" y="0"/>
                  </a:lnTo>
                  <a:lnTo>
                    <a:pt x="4347695" y="1904904"/>
                  </a:lnTo>
                  <a:lnTo>
                    <a:pt x="0" y="1904904"/>
                  </a:lnTo>
                  <a:lnTo>
                    <a:pt x="0" y="0"/>
                  </a:lnTo>
                  <a:close/>
                </a:path>
              </a:pathLst>
            </a:custGeom>
            <a:blipFill>
              <a:blip r:embed="rId7"/>
              <a:stretch>
                <a:fillRect l="-1" t="-16150" b="-16150"/>
              </a:stretch>
            </a:blipFill>
          </p:spPr>
          <p:txBody>
            <a:bodyPr/>
            <a:lstStyle/>
            <a:p>
              <a:endParaRPr lang="nl-NL"/>
            </a:p>
          </p:txBody>
        </p:sp>
      </p:grpSp>
      <p:grpSp>
        <p:nvGrpSpPr>
          <p:cNvPr id="41" name="Group 41"/>
          <p:cNvGrpSpPr/>
          <p:nvPr/>
        </p:nvGrpSpPr>
        <p:grpSpPr>
          <a:xfrm>
            <a:off x="13811595" y="2950933"/>
            <a:ext cx="2681122" cy="1053028"/>
            <a:chOff x="0" y="0"/>
            <a:chExt cx="3574830" cy="1404037"/>
          </a:xfrm>
        </p:grpSpPr>
        <p:sp>
          <p:nvSpPr>
            <p:cNvPr id="42" name="Freeform 42" descr="Amphia | Breda">
              <a:hlinkClick r:id="rId8" tooltip="https://www.youtube.com/watch?v=0IkkPAIPg-c"/>
            </p:cNvPr>
            <p:cNvSpPr/>
            <p:nvPr/>
          </p:nvSpPr>
          <p:spPr>
            <a:xfrm>
              <a:off x="0" y="0"/>
              <a:ext cx="3574855" cy="1404032"/>
            </a:xfrm>
            <a:custGeom>
              <a:avLst/>
              <a:gdLst/>
              <a:ahLst/>
              <a:cxnLst/>
              <a:rect l="l" t="t" r="r" b="b"/>
              <a:pathLst>
                <a:path w="3574855" h="1404032">
                  <a:moveTo>
                    <a:pt x="0" y="0"/>
                  </a:moveTo>
                  <a:lnTo>
                    <a:pt x="3574855" y="0"/>
                  </a:lnTo>
                  <a:lnTo>
                    <a:pt x="3574855" y="1404032"/>
                  </a:lnTo>
                  <a:lnTo>
                    <a:pt x="0" y="1404032"/>
                  </a:lnTo>
                  <a:lnTo>
                    <a:pt x="0" y="0"/>
                  </a:lnTo>
                  <a:close/>
                </a:path>
              </a:pathLst>
            </a:custGeom>
            <a:blipFill>
              <a:blip r:embed="rId9"/>
              <a:stretch>
                <a:fillRect t="-62392" b="-62393"/>
              </a:stretch>
            </a:blipFill>
          </p:spPr>
          <p:txBody>
            <a:bodyPr/>
            <a:lstStyle/>
            <a:p>
              <a:endParaRPr lang="nl-NL"/>
            </a:p>
          </p:txBody>
        </p:sp>
      </p:grpSp>
      <p:grpSp>
        <p:nvGrpSpPr>
          <p:cNvPr id="43" name="Group 43"/>
          <p:cNvGrpSpPr/>
          <p:nvPr/>
        </p:nvGrpSpPr>
        <p:grpSpPr>
          <a:xfrm>
            <a:off x="5229790" y="6344232"/>
            <a:ext cx="1192638" cy="1362813"/>
            <a:chOff x="0" y="0"/>
            <a:chExt cx="2036323" cy="2326881"/>
          </a:xfrm>
        </p:grpSpPr>
        <p:sp>
          <p:nvSpPr>
            <p:cNvPr id="44" name="Freeform 44" descr="Over ons - Palliatievezorg bij copd">
              <a:hlinkClick r:id="rId10" tooltip="https://palliatievezorgcopd.nl/"/>
            </p:cNvPr>
            <p:cNvSpPr/>
            <p:nvPr/>
          </p:nvSpPr>
          <p:spPr>
            <a:xfrm>
              <a:off x="0" y="0"/>
              <a:ext cx="2036273" cy="2326894"/>
            </a:xfrm>
            <a:custGeom>
              <a:avLst/>
              <a:gdLst/>
              <a:ahLst/>
              <a:cxnLst/>
              <a:rect l="l" t="t" r="r" b="b"/>
              <a:pathLst>
                <a:path w="2036273" h="2326894">
                  <a:moveTo>
                    <a:pt x="0" y="0"/>
                  </a:moveTo>
                  <a:lnTo>
                    <a:pt x="2036273" y="0"/>
                  </a:lnTo>
                  <a:lnTo>
                    <a:pt x="2036273" y="2326894"/>
                  </a:lnTo>
                  <a:lnTo>
                    <a:pt x="0" y="2326894"/>
                  </a:lnTo>
                  <a:lnTo>
                    <a:pt x="0" y="0"/>
                  </a:lnTo>
                  <a:close/>
                </a:path>
              </a:pathLst>
            </a:custGeom>
            <a:blipFill>
              <a:blip r:embed="rId11"/>
              <a:stretch>
                <a:fillRect l="-653" r="-655"/>
              </a:stretch>
            </a:blipFill>
          </p:spPr>
          <p:txBody>
            <a:bodyPr/>
            <a:lstStyle/>
            <a:p>
              <a:endParaRPr lang="nl-NL"/>
            </a:p>
          </p:txBody>
        </p:sp>
      </p:grpSp>
      <p:grpSp>
        <p:nvGrpSpPr>
          <p:cNvPr id="45" name="Group 45"/>
          <p:cNvGrpSpPr/>
          <p:nvPr/>
        </p:nvGrpSpPr>
        <p:grpSpPr>
          <a:xfrm>
            <a:off x="8875011" y="6260141"/>
            <a:ext cx="3191402" cy="1446904"/>
            <a:chOff x="0" y="0"/>
            <a:chExt cx="5024191" cy="2277847"/>
          </a:xfrm>
        </p:grpSpPr>
        <p:sp>
          <p:nvSpPr>
            <p:cNvPr id="46" name="Freeform 46" descr="Werken bij VieCuri - Werken bij VieCuri">
              <a:hlinkClick r:id="rId12" tooltip="https://www.viecuri.nl/patienteninformatie/cardiologie/hartfalenpoli/gesprek-tijdige-zorgplanning-bij-chronisch-hartfalen/"/>
            </p:cNvPr>
            <p:cNvSpPr/>
            <p:nvPr/>
          </p:nvSpPr>
          <p:spPr>
            <a:xfrm>
              <a:off x="0" y="0"/>
              <a:ext cx="5024178" cy="2277872"/>
            </a:xfrm>
            <a:custGeom>
              <a:avLst/>
              <a:gdLst/>
              <a:ahLst/>
              <a:cxnLst/>
              <a:rect l="l" t="t" r="r" b="b"/>
              <a:pathLst>
                <a:path w="5024178" h="2277872">
                  <a:moveTo>
                    <a:pt x="0" y="0"/>
                  </a:moveTo>
                  <a:lnTo>
                    <a:pt x="5024178" y="0"/>
                  </a:lnTo>
                  <a:lnTo>
                    <a:pt x="5024178" y="2277872"/>
                  </a:lnTo>
                  <a:lnTo>
                    <a:pt x="0" y="2277872"/>
                  </a:lnTo>
                  <a:lnTo>
                    <a:pt x="0" y="0"/>
                  </a:lnTo>
                  <a:close/>
                </a:path>
              </a:pathLst>
            </a:custGeom>
            <a:blipFill>
              <a:blip r:embed="rId13"/>
              <a:stretch>
                <a:fillRect l="-119390" t="-16188" b="-17556"/>
              </a:stretch>
            </a:blipFill>
          </p:spPr>
          <p:txBody>
            <a:bodyPr/>
            <a:lstStyle/>
            <a:p>
              <a:endParaRPr lang="nl-NL"/>
            </a:p>
          </p:txBody>
        </p:sp>
      </p:grpSp>
      <p:grpSp>
        <p:nvGrpSpPr>
          <p:cNvPr id="47" name="Group 47"/>
          <p:cNvGrpSpPr/>
          <p:nvPr/>
        </p:nvGrpSpPr>
        <p:grpSpPr>
          <a:xfrm>
            <a:off x="13713341" y="6044811"/>
            <a:ext cx="2992842" cy="1662233"/>
            <a:chOff x="0" y="0"/>
            <a:chExt cx="4464595" cy="2479650"/>
          </a:xfrm>
        </p:grpSpPr>
        <p:sp>
          <p:nvSpPr>
            <p:cNvPr id="48" name="Freeform 48">
              <a:hlinkClick r:id="rId14" tooltip="https://www.olvg.nl/proactieve-zorgplanning/"/>
            </p:cNvPr>
            <p:cNvSpPr/>
            <p:nvPr/>
          </p:nvSpPr>
          <p:spPr>
            <a:xfrm>
              <a:off x="0" y="0"/>
              <a:ext cx="4464557" cy="2479675"/>
            </a:xfrm>
            <a:custGeom>
              <a:avLst/>
              <a:gdLst/>
              <a:ahLst/>
              <a:cxnLst/>
              <a:rect l="l" t="t" r="r" b="b"/>
              <a:pathLst>
                <a:path w="4464557" h="2479675">
                  <a:moveTo>
                    <a:pt x="0" y="0"/>
                  </a:moveTo>
                  <a:lnTo>
                    <a:pt x="4464557" y="0"/>
                  </a:lnTo>
                  <a:lnTo>
                    <a:pt x="4464557" y="2479675"/>
                  </a:lnTo>
                  <a:lnTo>
                    <a:pt x="0" y="2479675"/>
                  </a:lnTo>
                  <a:lnTo>
                    <a:pt x="0" y="0"/>
                  </a:lnTo>
                  <a:close/>
                </a:path>
              </a:pathLst>
            </a:custGeom>
            <a:blipFill>
              <a:blip r:embed="rId15"/>
              <a:stretch>
                <a:fillRect l="-653" t="-1" r="-654"/>
              </a:stretch>
            </a:blipFill>
          </p:spPr>
          <p:txBody>
            <a:bodyPr/>
            <a:lstStyle/>
            <a:p>
              <a:endParaRPr lang="nl-NL"/>
            </a:p>
          </p:txBody>
        </p:sp>
      </p:grpSp>
      <p:grpSp>
        <p:nvGrpSpPr>
          <p:cNvPr id="49" name="Group 49"/>
          <p:cNvGrpSpPr/>
          <p:nvPr/>
        </p:nvGrpSpPr>
        <p:grpSpPr>
          <a:xfrm>
            <a:off x="283719" y="9052594"/>
            <a:ext cx="1810498" cy="944552"/>
            <a:chOff x="0" y="0"/>
            <a:chExt cx="3023997" cy="1577645"/>
          </a:xfrm>
        </p:grpSpPr>
        <p:sp>
          <p:nvSpPr>
            <p:cNvPr id="50" name="Freeform 50"/>
            <p:cNvSpPr/>
            <p:nvPr/>
          </p:nvSpPr>
          <p:spPr>
            <a:xfrm>
              <a:off x="0" y="0"/>
              <a:ext cx="3023997" cy="1577594"/>
            </a:xfrm>
            <a:custGeom>
              <a:avLst/>
              <a:gdLst/>
              <a:ahLst/>
              <a:cxnLst/>
              <a:rect l="l" t="t" r="r" b="b"/>
              <a:pathLst>
                <a:path w="3023997" h="1577594">
                  <a:moveTo>
                    <a:pt x="0" y="0"/>
                  </a:moveTo>
                  <a:lnTo>
                    <a:pt x="3023997" y="0"/>
                  </a:lnTo>
                  <a:lnTo>
                    <a:pt x="3023997" y="1577594"/>
                  </a:lnTo>
                  <a:lnTo>
                    <a:pt x="0" y="1577594"/>
                  </a:lnTo>
                  <a:lnTo>
                    <a:pt x="0" y="0"/>
                  </a:lnTo>
                  <a:close/>
                </a:path>
              </a:pathLst>
            </a:custGeom>
            <a:blipFill>
              <a:blip r:embed="rId16"/>
              <a:stretch>
                <a:fillRect l="-9413" t="-2344" r="-8277" b="-15528"/>
              </a:stretch>
            </a:blipFill>
          </p:spPr>
          <p:txBody>
            <a:bodyPr/>
            <a:lstStyle/>
            <a:p>
              <a:endParaRPr lang="nl-NL"/>
            </a:p>
          </p:txBody>
        </p:sp>
      </p:grpSp>
      <p:sp>
        <p:nvSpPr>
          <p:cNvPr id="51" name="TextBox 51"/>
          <p:cNvSpPr txBox="1"/>
          <p:nvPr/>
        </p:nvSpPr>
        <p:spPr>
          <a:xfrm>
            <a:off x="14384793" y="9749495"/>
            <a:ext cx="3392990" cy="247650"/>
          </a:xfrm>
          <a:prstGeom prst="rect">
            <a:avLst/>
          </a:prstGeom>
        </p:spPr>
        <p:txBody>
          <a:bodyPr lIns="0" tIns="0" rIns="0" bIns="0" rtlCol="0" anchor="t">
            <a:spAutoFit/>
          </a:bodyPr>
          <a:lstStyle/>
          <a:p>
            <a:pPr algn="r">
              <a:lnSpc>
                <a:spcPts val="1800"/>
              </a:lnSpc>
            </a:pPr>
            <a:r>
              <a:rPr lang="en-US" sz="1500" b="1">
                <a:solidFill>
                  <a:srgbClr val="173395"/>
                </a:solidFill>
                <a:latin typeface="Poppins Semi-Bold"/>
                <a:ea typeface="Poppins Semi-Bold"/>
                <a:cs typeface="Poppins Semi-Bold"/>
                <a:sym typeface="Poppins Semi-Bold"/>
              </a:rPr>
              <a:t>22</a:t>
            </a:r>
          </a:p>
        </p:txBody>
      </p:sp>
      <p:sp>
        <p:nvSpPr>
          <p:cNvPr id="52" name="TextBox 52"/>
          <p:cNvSpPr txBox="1"/>
          <p:nvPr/>
        </p:nvSpPr>
        <p:spPr>
          <a:xfrm>
            <a:off x="283719" y="596265"/>
            <a:ext cx="2002281" cy="750570"/>
          </a:xfrm>
          <a:prstGeom prst="rect">
            <a:avLst/>
          </a:prstGeom>
        </p:spPr>
        <p:txBody>
          <a:bodyPr wrap="square" lIns="0" tIns="0" rIns="0" bIns="0" rtlCol="0" anchor="t">
            <a:spAutoFit/>
          </a:bodyPr>
          <a:lstStyle/>
          <a:p>
            <a:pPr algn="ctr">
              <a:lnSpc>
                <a:spcPts val="5880"/>
              </a:lnSpc>
            </a:pPr>
            <a:r>
              <a:rPr lang="en-US" sz="4200" dirty="0" err="1">
                <a:solidFill>
                  <a:srgbClr val="173597"/>
                </a:solidFill>
                <a:latin typeface="Poppins"/>
                <a:ea typeface="Poppins"/>
                <a:cs typeface="Poppins"/>
                <a:sym typeface="Poppins"/>
              </a:rPr>
              <a:t>Inhoud</a:t>
            </a:r>
            <a:endParaRPr lang="en-US" sz="4200" dirty="0">
              <a:solidFill>
                <a:srgbClr val="173597"/>
              </a:solidFill>
              <a:latin typeface="Poppins"/>
              <a:ea typeface="Poppins"/>
              <a:cs typeface="Poppins"/>
              <a:sym typeface="Poppins"/>
            </a:endParaRPr>
          </a:p>
        </p:txBody>
      </p:sp>
      <p:sp>
        <p:nvSpPr>
          <p:cNvPr id="53" name="TextBox 53"/>
          <p:cNvSpPr txBox="1"/>
          <p:nvPr/>
        </p:nvSpPr>
        <p:spPr>
          <a:xfrm>
            <a:off x="213540" y="1480219"/>
            <a:ext cx="2769323" cy="7572375"/>
          </a:xfrm>
          <a:prstGeom prst="rect">
            <a:avLst/>
          </a:prstGeom>
        </p:spPr>
        <p:txBody>
          <a:bodyPr lIns="0" tIns="0" rIns="0" bIns="0" rtlCol="0" anchor="t">
            <a:spAutoFit/>
          </a:bodyPr>
          <a:lstStyle/>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7" action="ppaction://hlinksldjump"/>
              </a:rPr>
              <a:t>Leeswijzer</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8" action="ppaction://hlinksldjump"/>
              </a:rPr>
              <a:t>Kernboodschap</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9" action="ppaction://hlinksldjump"/>
              </a:rPr>
              <a:t>Aanleiding en probleemanalyse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0" action="ppaction://hlinksldjump"/>
              </a:rPr>
              <a:t>Visie en doelstelling(en)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1" action="ppaction://hlinksldjump"/>
              </a:rPr>
              <a:t>Doelgroep en afbakening</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2" action="ppaction://hlinksldjump"/>
              </a:rPr>
              <a:t>Projectorganisatie</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3" action="ppaction://hlinksldjump"/>
              </a:rPr>
              <a:t>Planning en fasering</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4" action="ppaction://hlinksldjump"/>
              </a:rPr>
              <a:t>Afhankelijkheden en risicoanalyse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5" action="ppaction://hlinksldjump"/>
              </a:rPr>
              <a:t>Monitoring en evaluatie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6" action="ppaction://hlinksldjump"/>
              </a:rPr>
              <a:t>Communicatie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7" action="ppaction://hlinksldjump"/>
              </a:rPr>
              <a:t>Randvoorwaarden</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8" action="ppaction://hlinksldjump"/>
              </a:rPr>
              <a:t>Succesfactoren</a:t>
            </a:r>
          </a:p>
          <a:p>
            <a:pPr marL="323850" lvl="1" indent="-161925" algn="l">
              <a:lnSpc>
                <a:spcPts val="3750"/>
              </a:lnSpc>
              <a:buAutoNum type="arabicPeriod"/>
            </a:pPr>
            <a:r>
              <a:rPr lang="en-US" sz="1500" b="1">
                <a:solidFill>
                  <a:srgbClr val="173395"/>
                </a:solidFill>
                <a:latin typeface="Poppins Bold"/>
                <a:ea typeface="Poppins Bold"/>
                <a:cs typeface="Poppins Bold"/>
                <a:sym typeface="Poppins Bold"/>
                <a:hlinkClick r:id="rId29" action="ppaction://hlinksldjump"/>
              </a:rPr>
              <a:t>Bijlagen</a:t>
            </a:r>
          </a:p>
          <a:p>
            <a:pPr algn="l">
              <a:lnSpc>
                <a:spcPts val="3750"/>
              </a:lnSpc>
            </a:pPr>
            <a:endParaRPr lang="en-US" sz="1500" b="1">
              <a:solidFill>
                <a:srgbClr val="173395"/>
              </a:solidFill>
              <a:latin typeface="Poppins Bold"/>
              <a:ea typeface="Poppins Bold"/>
              <a:cs typeface="Poppins Bold"/>
              <a:sym typeface="Poppins Bold"/>
              <a:hlinkClick r:id="rId29" action="ppaction://hlinksldjum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295"/>
            <a:ext cx="3053042" cy="10285705"/>
            <a:chOff x="0" y="0"/>
            <a:chExt cx="4070723" cy="13714273"/>
          </a:xfrm>
        </p:grpSpPr>
        <p:sp>
          <p:nvSpPr>
            <p:cNvPr id="3" name="Freeform 3"/>
            <p:cNvSpPr/>
            <p:nvPr/>
          </p:nvSpPr>
          <p:spPr>
            <a:xfrm>
              <a:off x="0" y="0"/>
              <a:ext cx="4070722" cy="13714247"/>
            </a:xfrm>
            <a:custGeom>
              <a:avLst/>
              <a:gdLst/>
              <a:ahLst/>
              <a:cxnLst/>
              <a:rect l="l" t="t" r="r" b="b"/>
              <a:pathLst>
                <a:path w="4070722" h="13714247">
                  <a:moveTo>
                    <a:pt x="0" y="0"/>
                  </a:moveTo>
                  <a:lnTo>
                    <a:pt x="4070722" y="0"/>
                  </a:lnTo>
                  <a:lnTo>
                    <a:pt x="4070722" y="13714247"/>
                  </a:lnTo>
                  <a:lnTo>
                    <a:pt x="0" y="13714247"/>
                  </a:lnTo>
                  <a:close/>
                </a:path>
              </a:pathLst>
            </a:custGeom>
            <a:solidFill>
              <a:srgbClr val="EAF1FF"/>
            </a:solidFill>
          </p:spPr>
          <p:txBody>
            <a:bodyPr/>
            <a:lstStyle/>
            <a:p>
              <a:endParaRPr lang="nl-NL"/>
            </a:p>
          </p:txBody>
        </p:sp>
        <p:sp>
          <p:nvSpPr>
            <p:cNvPr id="4" name="TextBox 4"/>
            <p:cNvSpPr txBox="1"/>
            <p:nvPr/>
          </p:nvSpPr>
          <p:spPr>
            <a:xfrm>
              <a:off x="0" y="-200025"/>
              <a:ext cx="4070723" cy="13914298"/>
            </a:xfrm>
            <a:prstGeom prst="rect">
              <a:avLst/>
            </a:prstGeom>
          </p:spPr>
          <p:txBody>
            <a:bodyPr lIns="50800" tIns="50800" rIns="50800" bIns="50800" rtlCol="0" anchor="t"/>
            <a:lstStyle/>
            <a:p>
              <a:pPr algn="l">
                <a:lnSpc>
                  <a:spcPts val="3750"/>
                </a:lnSpc>
                <a:spcBef>
                  <a:spcPct val="0"/>
                </a:spcBef>
              </a:pPr>
              <a:endParaRPr/>
            </a:p>
          </p:txBody>
        </p:sp>
      </p:grpSp>
      <p:sp>
        <p:nvSpPr>
          <p:cNvPr id="5" name="Freeform 5"/>
          <p:cNvSpPr/>
          <p:nvPr/>
        </p:nvSpPr>
        <p:spPr>
          <a:xfrm rot="-5400000">
            <a:off x="-4953886" y="4483162"/>
            <a:ext cx="16230600" cy="210740"/>
          </a:xfrm>
          <a:custGeom>
            <a:avLst/>
            <a:gdLst/>
            <a:ahLst/>
            <a:cxnLst/>
            <a:rect l="l" t="t" r="r" b="b"/>
            <a:pathLst>
              <a:path w="16230600" h="210740">
                <a:moveTo>
                  <a:pt x="0" y="0"/>
                </a:moveTo>
                <a:lnTo>
                  <a:pt x="16230600" y="0"/>
                </a:lnTo>
                <a:lnTo>
                  <a:pt x="16230600" y="210739"/>
                </a:lnTo>
                <a:lnTo>
                  <a:pt x="0" y="210739"/>
                </a:lnTo>
                <a:lnTo>
                  <a:pt x="0" y="0"/>
                </a:lnTo>
                <a:close/>
              </a:path>
            </a:pathLst>
          </a:custGeom>
          <a:blipFill>
            <a:blip r:embed="rId2"/>
            <a:stretch>
              <a:fillRect t="-3269505"/>
            </a:stretch>
          </a:blipFill>
        </p:spPr>
        <p:txBody>
          <a:bodyPr/>
          <a:lstStyle/>
          <a:p>
            <a:endParaRPr lang="nl-NL"/>
          </a:p>
        </p:txBody>
      </p:sp>
      <p:sp>
        <p:nvSpPr>
          <p:cNvPr id="6" name="AutoShape 6"/>
          <p:cNvSpPr/>
          <p:nvPr/>
        </p:nvSpPr>
        <p:spPr>
          <a:xfrm flipV="1">
            <a:off x="10456213" y="1652927"/>
            <a:ext cx="0" cy="8344219"/>
          </a:xfrm>
          <a:prstGeom prst="line">
            <a:avLst/>
          </a:prstGeom>
          <a:ln w="19050" cap="flat">
            <a:solidFill>
              <a:srgbClr val="173395"/>
            </a:solidFill>
            <a:prstDash val="solid"/>
            <a:headEnd type="none" w="sm" len="sm"/>
            <a:tailEnd type="none" w="sm" len="sm"/>
          </a:ln>
        </p:spPr>
        <p:txBody>
          <a:bodyPr/>
          <a:lstStyle/>
          <a:p>
            <a:endParaRPr lang="nl-NL"/>
          </a:p>
        </p:txBody>
      </p:sp>
      <p:grpSp>
        <p:nvGrpSpPr>
          <p:cNvPr id="7" name="Group 7"/>
          <p:cNvGrpSpPr/>
          <p:nvPr/>
        </p:nvGrpSpPr>
        <p:grpSpPr>
          <a:xfrm>
            <a:off x="283719" y="9052594"/>
            <a:ext cx="1810498" cy="944552"/>
            <a:chOff x="0" y="0"/>
            <a:chExt cx="3023997" cy="1577645"/>
          </a:xfrm>
        </p:grpSpPr>
        <p:sp>
          <p:nvSpPr>
            <p:cNvPr id="8" name="Freeform 8"/>
            <p:cNvSpPr/>
            <p:nvPr/>
          </p:nvSpPr>
          <p:spPr>
            <a:xfrm>
              <a:off x="0" y="0"/>
              <a:ext cx="3023997" cy="1577594"/>
            </a:xfrm>
            <a:custGeom>
              <a:avLst/>
              <a:gdLst/>
              <a:ahLst/>
              <a:cxnLst/>
              <a:rect l="l" t="t" r="r" b="b"/>
              <a:pathLst>
                <a:path w="3023997" h="1577594">
                  <a:moveTo>
                    <a:pt x="0" y="0"/>
                  </a:moveTo>
                  <a:lnTo>
                    <a:pt x="3023997" y="0"/>
                  </a:lnTo>
                  <a:lnTo>
                    <a:pt x="3023997" y="1577594"/>
                  </a:lnTo>
                  <a:lnTo>
                    <a:pt x="0" y="1577594"/>
                  </a:lnTo>
                  <a:lnTo>
                    <a:pt x="0" y="0"/>
                  </a:lnTo>
                  <a:close/>
                </a:path>
              </a:pathLst>
            </a:custGeom>
            <a:blipFill>
              <a:blip r:embed="rId3"/>
              <a:stretch>
                <a:fillRect l="-9413" t="-2344" r="-8277" b="-15528"/>
              </a:stretch>
            </a:blipFill>
          </p:spPr>
          <p:txBody>
            <a:bodyPr/>
            <a:lstStyle/>
            <a:p>
              <a:endParaRPr lang="nl-NL"/>
            </a:p>
          </p:txBody>
        </p:sp>
      </p:grpSp>
      <p:sp>
        <p:nvSpPr>
          <p:cNvPr id="9" name="TextBox 9"/>
          <p:cNvSpPr txBox="1"/>
          <p:nvPr/>
        </p:nvSpPr>
        <p:spPr>
          <a:xfrm>
            <a:off x="3606978" y="1548152"/>
            <a:ext cx="6548578" cy="7534275"/>
          </a:xfrm>
          <a:prstGeom prst="rect">
            <a:avLst/>
          </a:prstGeom>
        </p:spPr>
        <p:txBody>
          <a:bodyPr lIns="0" tIns="0" rIns="0" bIns="0" rtlCol="0" anchor="t">
            <a:spAutoFit/>
          </a:bodyPr>
          <a:lstStyle/>
          <a:p>
            <a:pPr algn="l">
              <a:lnSpc>
                <a:spcPts val="2700"/>
              </a:lnSpc>
            </a:pPr>
            <a:r>
              <a:rPr lang="en-US" sz="1500">
                <a:solidFill>
                  <a:srgbClr val="173395"/>
                </a:solidFill>
                <a:latin typeface="Poppins"/>
                <a:ea typeface="Poppins"/>
                <a:cs typeface="Poppins"/>
                <a:sym typeface="Poppins"/>
              </a:rPr>
              <a:t>Het stimuleren van PZP binnen de ziekenhuizen is een van de speerpunten van NPPZ II. Een goede inbedding van PZP in de ziekenhuizen is belangrijk, omdat patiënten de diagnose van een ernstige ziekte vaak in het ziekenhuis ontvangen en daar langdurig behandeld worden. De focus op de ziekenhuizen sluit ook aan bij de pakketagenda Passende Zorg van het Zorginstituut, waar proactieve zorgplanning in het ziekenhuis deel van uitmaakt. </a:t>
            </a:r>
          </a:p>
          <a:p>
            <a:pPr algn="l">
              <a:lnSpc>
                <a:spcPts val="2700"/>
              </a:lnSpc>
            </a:pPr>
            <a:endParaRPr lang="en-US" sz="1500">
              <a:solidFill>
                <a:srgbClr val="173395"/>
              </a:solidFill>
              <a:latin typeface="Poppins"/>
              <a:ea typeface="Poppins"/>
              <a:cs typeface="Poppins"/>
              <a:sym typeface="Poppins"/>
            </a:endParaRPr>
          </a:p>
          <a:p>
            <a:pPr algn="l">
              <a:lnSpc>
                <a:spcPts val="2700"/>
              </a:lnSpc>
            </a:pPr>
            <a:r>
              <a:rPr lang="en-US" sz="1500" b="1">
                <a:solidFill>
                  <a:srgbClr val="173395"/>
                </a:solidFill>
                <a:latin typeface="Poppins Medium"/>
                <a:ea typeface="Poppins Medium"/>
                <a:cs typeface="Poppins Medium"/>
                <a:sym typeface="Poppins Medium"/>
              </a:rPr>
              <a:t>Belangrijke aandachtspunten bij de implementatie van PZP die terugkomen in deze handreiking: </a:t>
            </a:r>
          </a:p>
          <a:p>
            <a:pPr algn="l">
              <a:lnSpc>
                <a:spcPts val="2700"/>
              </a:lnSpc>
            </a:pPr>
            <a:endParaRPr lang="en-US" sz="1500" b="1">
              <a:solidFill>
                <a:srgbClr val="173395"/>
              </a:solidFill>
              <a:latin typeface="Poppins Medium"/>
              <a:ea typeface="Poppins Medium"/>
              <a:cs typeface="Poppins Medium"/>
              <a:sym typeface="Poppins Medium"/>
            </a:endParaRPr>
          </a:p>
          <a:p>
            <a:pPr marL="271462" lvl="1" indent="-135731" algn="l">
              <a:lnSpc>
                <a:spcPts val="2700"/>
              </a:lnSpc>
              <a:buFont typeface="Arial"/>
              <a:buChar char="•"/>
            </a:pPr>
            <a:r>
              <a:rPr lang="en-US" sz="1500">
                <a:solidFill>
                  <a:srgbClr val="173395"/>
                </a:solidFill>
                <a:latin typeface="Poppins"/>
                <a:ea typeface="Poppins"/>
                <a:cs typeface="Poppins"/>
                <a:sym typeface="Poppins"/>
              </a:rPr>
              <a:t>Proactieve zorgplanning (PZP) is een vast onderdeel van de zorg voor patiënten in de palliatieve fase. </a:t>
            </a:r>
          </a:p>
          <a:p>
            <a:pPr marL="271462" lvl="1" indent="-135731" algn="l">
              <a:lnSpc>
                <a:spcPts val="2700"/>
              </a:lnSpc>
              <a:buFont typeface="Arial"/>
              <a:buChar char="•"/>
            </a:pPr>
            <a:r>
              <a:rPr lang="en-US" sz="1500">
                <a:solidFill>
                  <a:srgbClr val="173395"/>
                </a:solidFill>
                <a:latin typeface="Poppins"/>
                <a:ea typeface="Poppins"/>
                <a:cs typeface="Poppins"/>
                <a:sym typeface="Poppins"/>
              </a:rPr>
              <a:t>Het is belangrijk om vroegtijdig te starten met proactieve zorgplanningsgesprekken. Start met palliatieve zorg zodra bekend is dat een patiënt niet meer beter wordt. </a:t>
            </a:r>
          </a:p>
          <a:p>
            <a:pPr marL="271462" lvl="1" indent="-135731" algn="l">
              <a:lnSpc>
                <a:spcPts val="2700"/>
              </a:lnSpc>
              <a:buFont typeface="Arial"/>
              <a:buChar char="•"/>
            </a:pPr>
            <a:r>
              <a:rPr lang="en-US" sz="1500">
                <a:solidFill>
                  <a:srgbClr val="173395"/>
                </a:solidFill>
                <a:latin typeface="Poppins"/>
                <a:ea typeface="Poppins"/>
                <a:cs typeface="Poppins"/>
                <a:sym typeface="Poppins"/>
              </a:rPr>
              <a:t>Succesvolle implementatie in ziekenhuizen vraagt om urgentiebesef, een heldere visie, bestuurlijk draagvlak en een sterke projectorganisatie. Maak daarbij gebruik van ambassadeurs vanuit elke afdeling en vakgroep. </a:t>
            </a:r>
          </a:p>
          <a:p>
            <a:pPr marL="271462" lvl="1" indent="-135731" algn="l">
              <a:lnSpc>
                <a:spcPts val="2700"/>
              </a:lnSpc>
              <a:buFont typeface="Arial"/>
              <a:buChar char="•"/>
            </a:pPr>
            <a:r>
              <a:rPr lang="en-US" sz="1500">
                <a:solidFill>
                  <a:srgbClr val="173395"/>
                </a:solidFill>
                <a:latin typeface="Poppins"/>
                <a:ea typeface="Poppins"/>
                <a:cs typeface="Poppins"/>
                <a:sym typeface="Poppins"/>
              </a:rPr>
              <a:t>Borg de structurele aandacht voor scholing en deskundigheidsbevordering. </a:t>
            </a:r>
          </a:p>
        </p:txBody>
      </p:sp>
      <p:sp>
        <p:nvSpPr>
          <p:cNvPr id="10" name="TextBox 10"/>
          <p:cNvSpPr txBox="1"/>
          <p:nvPr/>
        </p:nvSpPr>
        <p:spPr>
          <a:xfrm>
            <a:off x="3606978" y="726758"/>
            <a:ext cx="9912841" cy="603885"/>
          </a:xfrm>
          <a:prstGeom prst="rect">
            <a:avLst/>
          </a:prstGeom>
        </p:spPr>
        <p:txBody>
          <a:bodyPr lIns="0" tIns="0" rIns="0" bIns="0" rtlCol="0" anchor="t">
            <a:spAutoFit/>
          </a:bodyPr>
          <a:lstStyle/>
          <a:p>
            <a:pPr algn="l">
              <a:lnSpc>
                <a:spcPts val="4319"/>
              </a:lnSpc>
            </a:pPr>
            <a:r>
              <a:rPr lang="en-US" sz="3999">
                <a:solidFill>
                  <a:srgbClr val="173395"/>
                </a:solidFill>
                <a:latin typeface="Poppins"/>
                <a:ea typeface="Poppins"/>
                <a:cs typeface="Poppins"/>
                <a:sym typeface="Poppins"/>
              </a:rPr>
              <a:t>Kernboodschap</a:t>
            </a:r>
          </a:p>
        </p:txBody>
      </p:sp>
      <p:sp>
        <p:nvSpPr>
          <p:cNvPr id="11" name="TextBox 11"/>
          <p:cNvSpPr txBox="1"/>
          <p:nvPr/>
        </p:nvSpPr>
        <p:spPr>
          <a:xfrm>
            <a:off x="14384793" y="9749495"/>
            <a:ext cx="3392990" cy="247650"/>
          </a:xfrm>
          <a:prstGeom prst="rect">
            <a:avLst/>
          </a:prstGeom>
        </p:spPr>
        <p:txBody>
          <a:bodyPr lIns="0" tIns="0" rIns="0" bIns="0" rtlCol="0" anchor="t">
            <a:spAutoFit/>
          </a:bodyPr>
          <a:lstStyle/>
          <a:p>
            <a:pPr algn="r">
              <a:lnSpc>
                <a:spcPts val="1800"/>
              </a:lnSpc>
            </a:pPr>
            <a:r>
              <a:rPr lang="en-US" sz="1500" b="1">
                <a:solidFill>
                  <a:srgbClr val="173395"/>
                </a:solidFill>
                <a:latin typeface="Poppins Semi-Bold"/>
                <a:ea typeface="Poppins Semi-Bold"/>
                <a:cs typeface="Poppins Semi-Bold"/>
                <a:sym typeface="Poppins Semi-Bold"/>
              </a:rPr>
              <a:t>2</a:t>
            </a:r>
          </a:p>
        </p:txBody>
      </p:sp>
      <p:sp>
        <p:nvSpPr>
          <p:cNvPr id="12" name="TextBox 12"/>
          <p:cNvSpPr txBox="1"/>
          <p:nvPr/>
        </p:nvSpPr>
        <p:spPr>
          <a:xfrm>
            <a:off x="10808638" y="1548152"/>
            <a:ext cx="6548578" cy="3762375"/>
          </a:xfrm>
          <a:prstGeom prst="rect">
            <a:avLst/>
          </a:prstGeom>
        </p:spPr>
        <p:txBody>
          <a:bodyPr lIns="0" tIns="0" rIns="0" bIns="0" rtlCol="0" anchor="t">
            <a:spAutoFit/>
          </a:bodyPr>
          <a:lstStyle/>
          <a:p>
            <a:pPr marL="323850" lvl="1" indent="-161925" algn="l">
              <a:lnSpc>
                <a:spcPts val="2700"/>
              </a:lnSpc>
              <a:buFont typeface="Arial"/>
              <a:buChar char="•"/>
            </a:pPr>
            <a:r>
              <a:rPr lang="en-US" sz="1500">
                <a:solidFill>
                  <a:srgbClr val="173395"/>
                </a:solidFill>
                <a:latin typeface="Poppins"/>
                <a:ea typeface="Poppins"/>
                <a:cs typeface="Poppins"/>
                <a:sym typeface="Poppins"/>
              </a:rPr>
              <a:t>Daarnaast zijn de randvoorwaarden op het gebied van ICT (uniform raadplegen, vastleggen en delen van PZP‑gegevens) en passende financiering van belang voor een succesvolle implementatie van PZP.</a:t>
            </a:r>
          </a:p>
          <a:p>
            <a:pPr marL="271462" lvl="1" indent="-135731" algn="l">
              <a:lnSpc>
                <a:spcPts val="2700"/>
              </a:lnSpc>
              <a:buFont typeface="Arial"/>
              <a:buChar char="•"/>
            </a:pPr>
            <a:r>
              <a:rPr lang="en-US" sz="1500">
                <a:solidFill>
                  <a:srgbClr val="173395"/>
                </a:solidFill>
                <a:latin typeface="Poppins"/>
                <a:ea typeface="Poppins"/>
                <a:cs typeface="Poppins"/>
                <a:sym typeface="Poppins"/>
              </a:rPr>
              <a:t>Systematische monitoring en evaluatie zorgt voor de borging van een continue leercyclus. </a:t>
            </a:r>
          </a:p>
          <a:p>
            <a:pPr marL="271462" lvl="1" indent="-135731" algn="l">
              <a:lnSpc>
                <a:spcPts val="2700"/>
              </a:lnSpc>
              <a:buFont typeface="Arial"/>
              <a:buChar char="•"/>
            </a:pPr>
            <a:r>
              <a:rPr lang="en-US" sz="1500">
                <a:solidFill>
                  <a:srgbClr val="173395"/>
                </a:solidFill>
                <a:latin typeface="Poppins"/>
                <a:ea typeface="Poppins"/>
                <a:cs typeface="Poppins"/>
                <a:sym typeface="Poppins"/>
              </a:rPr>
              <a:t>Maak gebruik van alle hulpmiddelen op </a:t>
            </a:r>
            <a:r>
              <a:rPr lang="en-US" sz="1500" u="sng">
                <a:solidFill>
                  <a:srgbClr val="B969DD"/>
                </a:solidFill>
                <a:latin typeface="Poppins"/>
                <a:ea typeface="Poppins"/>
                <a:cs typeface="Poppins"/>
                <a:sym typeface="Poppins"/>
                <a:hlinkClick r:id="rId4" tooltip="https://www.palliaweb.nl"/>
              </a:rPr>
              <a:t>Palliaweb</a:t>
            </a:r>
            <a:r>
              <a:rPr lang="en-US" sz="1500">
                <a:solidFill>
                  <a:srgbClr val="173395"/>
                </a:solidFill>
                <a:latin typeface="Poppins"/>
                <a:ea typeface="Poppins"/>
                <a:cs typeface="Poppins"/>
                <a:sym typeface="Poppins"/>
              </a:rPr>
              <a:t> die er zijn voor deskundigheidsbevordering, gespreksvoering, patiënten-participatie, etc. </a:t>
            </a:r>
          </a:p>
          <a:p>
            <a:pPr marL="271462" lvl="1" indent="-135731" algn="l">
              <a:lnSpc>
                <a:spcPts val="2700"/>
              </a:lnSpc>
              <a:buFont typeface="Arial"/>
              <a:buChar char="•"/>
            </a:pPr>
            <a:r>
              <a:rPr lang="en-US" sz="1500">
                <a:solidFill>
                  <a:srgbClr val="173395"/>
                </a:solidFill>
                <a:latin typeface="Poppins"/>
                <a:ea typeface="Poppins"/>
                <a:cs typeface="Poppins"/>
                <a:sym typeface="Poppins"/>
              </a:rPr>
              <a:t>Door een integrale aanpak wordt PZP een vanzelfsprekend en duurzaam onderdeel van patiëntgerichte zorg.</a:t>
            </a:r>
          </a:p>
        </p:txBody>
      </p:sp>
      <p:sp>
        <p:nvSpPr>
          <p:cNvPr id="13" name="TextBox 13"/>
          <p:cNvSpPr txBox="1"/>
          <p:nvPr/>
        </p:nvSpPr>
        <p:spPr>
          <a:xfrm>
            <a:off x="283720" y="596265"/>
            <a:ext cx="2119242" cy="728982"/>
          </a:xfrm>
          <a:prstGeom prst="rect">
            <a:avLst/>
          </a:prstGeom>
        </p:spPr>
        <p:txBody>
          <a:bodyPr wrap="square" lIns="0" tIns="0" rIns="0" bIns="0" rtlCol="0" anchor="t">
            <a:spAutoFit/>
          </a:bodyPr>
          <a:lstStyle/>
          <a:p>
            <a:pPr algn="ctr">
              <a:lnSpc>
                <a:spcPts val="5880"/>
              </a:lnSpc>
            </a:pPr>
            <a:r>
              <a:rPr lang="en-US" sz="4200" dirty="0" err="1">
                <a:solidFill>
                  <a:srgbClr val="173597"/>
                </a:solidFill>
                <a:latin typeface="Poppins"/>
                <a:ea typeface="Poppins"/>
                <a:cs typeface="Poppins"/>
                <a:sym typeface="Poppins"/>
              </a:rPr>
              <a:t>Inhoud</a:t>
            </a:r>
            <a:endParaRPr lang="en-US" sz="4200" dirty="0">
              <a:solidFill>
                <a:srgbClr val="173597"/>
              </a:solidFill>
              <a:latin typeface="Poppins"/>
              <a:ea typeface="Poppins"/>
              <a:cs typeface="Poppins"/>
              <a:sym typeface="Poppins"/>
            </a:endParaRPr>
          </a:p>
        </p:txBody>
      </p:sp>
      <p:sp>
        <p:nvSpPr>
          <p:cNvPr id="14" name="TextBox 14"/>
          <p:cNvSpPr txBox="1"/>
          <p:nvPr/>
        </p:nvSpPr>
        <p:spPr>
          <a:xfrm>
            <a:off x="213540" y="1452902"/>
            <a:ext cx="2769323" cy="7096125"/>
          </a:xfrm>
          <a:prstGeom prst="rect">
            <a:avLst/>
          </a:prstGeom>
        </p:spPr>
        <p:txBody>
          <a:bodyPr lIns="0" tIns="0" rIns="0" bIns="0" rtlCol="0" anchor="t">
            <a:spAutoFit/>
          </a:bodyPr>
          <a:lstStyle/>
          <a:p>
            <a:pPr marL="323850" lvl="1" indent="-161925" algn="l">
              <a:lnSpc>
                <a:spcPts val="3750"/>
              </a:lnSpc>
              <a:buAutoNum type="arabicPeriod"/>
            </a:pPr>
            <a:r>
              <a:rPr lang="en-US" sz="1500" u="sng">
                <a:solidFill>
                  <a:srgbClr val="173395"/>
                </a:solidFill>
                <a:latin typeface="Poppins"/>
                <a:ea typeface="Poppins"/>
                <a:cs typeface="Poppins"/>
                <a:sym typeface="Poppins"/>
                <a:hlinkClick r:id="rId5" action="ppaction://hlinksldjump"/>
              </a:rPr>
              <a:t>Leeswijzer</a:t>
            </a:r>
          </a:p>
          <a:p>
            <a:pPr marL="323850" lvl="1" indent="-161925" algn="l">
              <a:lnSpc>
                <a:spcPts val="3750"/>
              </a:lnSpc>
              <a:buAutoNum type="arabicPeriod"/>
            </a:pPr>
            <a:r>
              <a:rPr lang="en-US" sz="1500" b="1">
                <a:solidFill>
                  <a:srgbClr val="173395"/>
                </a:solidFill>
                <a:latin typeface="Poppins Bold"/>
                <a:ea typeface="Poppins Bold"/>
                <a:cs typeface="Poppins Bold"/>
                <a:sym typeface="Poppins Bold"/>
              </a:rPr>
              <a:t>Kernboodschap</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6" action="ppaction://hlinksldjump"/>
              </a:rPr>
              <a:t>Aanleiding en probleemanalyse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7" action="ppaction://hlinksldjump"/>
              </a:rPr>
              <a:t>Visie en doelstelling(en)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8" action="ppaction://hlinksldjump"/>
              </a:rPr>
              <a:t>Doelgroep en afbakening</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9" action="ppaction://hlinksldjump"/>
              </a:rPr>
              <a:t>Projectorganisatie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0" action="ppaction://hlinksldjump"/>
              </a:rPr>
              <a:t>Planning en fasering</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1" action="ppaction://hlinksldjump"/>
              </a:rPr>
              <a:t>Afhankelijkheden en risicoanalyse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2" action="ppaction://hlinksldjump"/>
              </a:rPr>
              <a:t>Monitoring en evaluatie</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3" action="ppaction://hlinksldjump"/>
              </a:rPr>
              <a:t>Communicatie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4" action="ppaction://hlinksldjump"/>
              </a:rPr>
              <a:t>Randvoorwaarden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5" action="ppaction://hlinksldjump"/>
              </a:rPr>
              <a:t>Succesfactoren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6" action="ppaction://hlinksldjump"/>
              </a:rPr>
              <a:t>Bijlagen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6304631" y="6168022"/>
            <a:ext cx="1165893" cy="6561199"/>
            <a:chOff x="0" y="0"/>
            <a:chExt cx="1554524" cy="8748266"/>
          </a:xfrm>
        </p:grpSpPr>
        <p:sp>
          <p:nvSpPr>
            <p:cNvPr id="3" name="Freeform 3"/>
            <p:cNvSpPr/>
            <p:nvPr/>
          </p:nvSpPr>
          <p:spPr>
            <a:xfrm>
              <a:off x="0" y="0"/>
              <a:ext cx="1554524" cy="8748249"/>
            </a:xfrm>
            <a:custGeom>
              <a:avLst/>
              <a:gdLst/>
              <a:ahLst/>
              <a:cxnLst/>
              <a:rect l="l" t="t" r="r" b="b"/>
              <a:pathLst>
                <a:path w="1554524" h="8748249">
                  <a:moveTo>
                    <a:pt x="436876" y="0"/>
                  </a:moveTo>
                  <a:lnTo>
                    <a:pt x="1117649" y="0"/>
                  </a:lnTo>
                  <a:cubicBezTo>
                    <a:pt x="1233515" y="0"/>
                    <a:pt x="1344636" y="46028"/>
                    <a:pt x="1426566" y="127958"/>
                  </a:cubicBezTo>
                  <a:cubicBezTo>
                    <a:pt x="1508497" y="209888"/>
                    <a:pt x="1554524" y="321009"/>
                    <a:pt x="1554524" y="436876"/>
                  </a:cubicBezTo>
                  <a:lnTo>
                    <a:pt x="1554524" y="8311373"/>
                  </a:lnTo>
                  <a:cubicBezTo>
                    <a:pt x="1554524" y="8427240"/>
                    <a:pt x="1508497" y="8538361"/>
                    <a:pt x="1426566" y="8620291"/>
                  </a:cubicBezTo>
                  <a:cubicBezTo>
                    <a:pt x="1344636" y="8702221"/>
                    <a:pt x="1233515" y="8748249"/>
                    <a:pt x="1117649" y="8748249"/>
                  </a:cubicBezTo>
                  <a:lnTo>
                    <a:pt x="436876" y="8748249"/>
                  </a:lnTo>
                  <a:cubicBezTo>
                    <a:pt x="321009" y="8748249"/>
                    <a:pt x="209888" y="8702221"/>
                    <a:pt x="127958" y="8620291"/>
                  </a:cubicBezTo>
                  <a:cubicBezTo>
                    <a:pt x="46028" y="8538361"/>
                    <a:pt x="0" y="8427240"/>
                    <a:pt x="0" y="8311373"/>
                  </a:cubicBezTo>
                  <a:lnTo>
                    <a:pt x="0" y="436876"/>
                  </a:lnTo>
                  <a:cubicBezTo>
                    <a:pt x="0" y="321009"/>
                    <a:pt x="46028" y="209888"/>
                    <a:pt x="127958" y="127958"/>
                  </a:cubicBezTo>
                  <a:cubicBezTo>
                    <a:pt x="209888" y="46028"/>
                    <a:pt x="321009" y="0"/>
                    <a:pt x="436876" y="0"/>
                  </a:cubicBezTo>
                  <a:close/>
                </a:path>
              </a:pathLst>
            </a:custGeom>
            <a:solidFill>
              <a:srgbClr val="F1ECE3"/>
            </a:solidFill>
          </p:spPr>
          <p:txBody>
            <a:bodyPr/>
            <a:lstStyle/>
            <a:p>
              <a:endParaRPr lang="nl-NL"/>
            </a:p>
          </p:txBody>
        </p:sp>
        <p:sp>
          <p:nvSpPr>
            <p:cNvPr id="4" name="TextBox 4"/>
            <p:cNvSpPr txBox="1"/>
            <p:nvPr/>
          </p:nvSpPr>
          <p:spPr>
            <a:xfrm>
              <a:off x="0" y="-161925"/>
              <a:ext cx="1554524" cy="8910191"/>
            </a:xfrm>
            <a:prstGeom prst="rect">
              <a:avLst/>
            </a:prstGeom>
          </p:spPr>
          <p:txBody>
            <a:bodyPr lIns="50800" tIns="50800" rIns="50800" bIns="50800" rtlCol="0" anchor="t"/>
            <a:lstStyle/>
            <a:p>
              <a:pPr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p:txBody>
        </p:sp>
      </p:grpSp>
      <p:sp>
        <p:nvSpPr>
          <p:cNvPr id="5" name="Freeform 5"/>
          <p:cNvSpPr/>
          <p:nvPr/>
        </p:nvSpPr>
        <p:spPr>
          <a:xfrm rot="-5400000">
            <a:off x="-4953886" y="4483162"/>
            <a:ext cx="16230600" cy="210740"/>
          </a:xfrm>
          <a:custGeom>
            <a:avLst/>
            <a:gdLst/>
            <a:ahLst/>
            <a:cxnLst/>
            <a:rect l="l" t="t" r="r" b="b"/>
            <a:pathLst>
              <a:path w="16230600" h="210740">
                <a:moveTo>
                  <a:pt x="0" y="0"/>
                </a:moveTo>
                <a:lnTo>
                  <a:pt x="16230600" y="0"/>
                </a:lnTo>
                <a:lnTo>
                  <a:pt x="16230600" y="210739"/>
                </a:lnTo>
                <a:lnTo>
                  <a:pt x="0" y="210739"/>
                </a:lnTo>
                <a:lnTo>
                  <a:pt x="0" y="0"/>
                </a:lnTo>
                <a:close/>
              </a:path>
            </a:pathLst>
          </a:custGeom>
          <a:blipFill>
            <a:blip r:embed="rId3"/>
            <a:stretch>
              <a:fillRect t="-3269505"/>
            </a:stretch>
          </a:blipFill>
        </p:spPr>
        <p:txBody>
          <a:bodyPr/>
          <a:lstStyle/>
          <a:p>
            <a:endParaRPr lang="nl-NL"/>
          </a:p>
        </p:txBody>
      </p:sp>
      <p:grpSp>
        <p:nvGrpSpPr>
          <p:cNvPr id="6" name="Group 6"/>
          <p:cNvGrpSpPr/>
          <p:nvPr/>
        </p:nvGrpSpPr>
        <p:grpSpPr>
          <a:xfrm>
            <a:off x="0" y="1295"/>
            <a:ext cx="3056044" cy="10285705"/>
            <a:chOff x="0" y="0"/>
            <a:chExt cx="4074725" cy="13714273"/>
          </a:xfrm>
        </p:grpSpPr>
        <p:sp>
          <p:nvSpPr>
            <p:cNvPr id="7" name="Freeform 7"/>
            <p:cNvSpPr/>
            <p:nvPr/>
          </p:nvSpPr>
          <p:spPr>
            <a:xfrm>
              <a:off x="0" y="0"/>
              <a:ext cx="4074725" cy="13714247"/>
            </a:xfrm>
            <a:custGeom>
              <a:avLst/>
              <a:gdLst/>
              <a:ahLst/>
              <a:cxnLst/>
              <a:rect l="l" t="t" r="r" b="b"/>
              <a:pathLst>
                <a:path w="4074725" h="13714247">
                  <a:moveTo>
                    <a:pt x="0" y="0"/>
                  </a:moveTo>
                  <a:lnTo>
                    <a:pt x="4074725" y="0"/>
                  </a:lnTo>
                  <a:lnTo>
                    <a:pt x="4074725" y="13714247"/>
                  </a:lnTo>
                  <a:lnTo>
                    <a:pt x="0" y="13714247"/>
                  </a:lnTo>
                  <a:close/>
                </a:path>
              </a:pathLst>
            </a:custGeom>
            <a:solidFill>
              <a:srgbClr val="EAF1FF"/>
            </a:solidFill>
          </p:spPr>
          <p:txBody>
            <a:bodyPr/>
            <a:lstStyle/>
            <a:p>
              <a:endParaRPr lang="nl-NL"/>
            </a:p>
          </p:txBody>
        </p:sp>
        <p:sp>
          <p:nvSpPr>
            <p:cNvPr id="8" name="TextBox 8"/>
            <p:cNvSpPr txBox="1"/>
            <p:nvPr/>
          </p:nvSpPr>
          <p:spPr>
            <a:xfrm>
              <a:off x="0" y="-190500"/>
              <a:ext cx="4074725" cy="13904773"/>
            </a:xfrm>
            <a:prstGeom prst="rect">
              <a:avLst/>
            </a:prstGeom>
          </p:spPr>
          <p:txBody>
            <a:bodyPr lIns="50800" tIns="50800" rIns="50800" bIns="50800" rtlCol="0" anchor="t"/>
            <a:lstStyle/>
            <a:p>
              <a:pPr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p:txBody>
        </p:sp>
      </p:grpSp>
      <p:sp>
        <p:nvSpPr>
          <p:cNvPr id="9" name="AutoShape 9"/>
          <p:cNvSpPr/>
          <p:nvPr/>
        </p:nvSpPr>
        <p:spPr>
          <a:xfrm flipV="1">
            <a:off x="10456213" y="1652927"/>
            <a:ext cx="0" cy="8344219"/>
          </a:xfrm>
          <a:prstGeom prst="line">
            <a:avLst/>
          </a:prstGeom>
          <a:ln w="19050" cap="flat">
            <a:solidFill>
              <a:srgbClr val="173395"/>
            </a:solidFill>
            <a:prstDash val="solid"/>
            <a:headEnd type="none" w="sm" len="sm"/>
            <a:tailEnd type="none" w="sm" len="sm"/>
          </a:ln>
        </p:spPr>
        <p:txBody>
          <a:bodyPr/>
          <a:lstStyle/>
          <a:p>
            <a:endParaRPr lang="nl-NL"/>
          </a:p>
        </p:txBody>
      </p:sp>
      <p:sp>
        <p:nvSpPr>
          <p:cNvPr id="10" name="TextBox 10"/>
          <p:cNvSpPr txBox="1"/>
          <p:nvPr/>
        </p:nvSpPr>
        <p:spPr>
          <a:xfrm>
            <a:off x="3578126" y="724019"/>
            <a:ext cx="9912841" cy="603885"/>
          </a:xfrm>
          <a:prstGeom prst="rect">
            <a:avLst/>
          </a:prstGeom>
        </p:spPr>
        <p:txBody>
          <a:bodyPr lIns="0" tIns="0" rIns="0" bIns="0" rtlCol="0" anchor="t">
            <a:spAutoFit/>
          </a:bodyPr>
          <a:lstStyle/>
          <a:p>
            <a:pPr algn="l">
              <a:lnSpc>
                <a:spcPts val="4319"/>
              </a:lnSpc>
            </a:pPr>
            <a:r>
              <a:rPr lang="en-US" sz="3999">
                <a:solidFill>
                  <a:srgbClr val="173395"/>
                </a:solidFill>
                <a:latin typeface="Poppins"/>
                <a:ea typeface="Poppins"/>
                <a:cs typeface="Poppins"/>
                <a:sym typeface="Poppins"/>
              </a:rPr>
              <a:t>Aanleiding en probleemanalyse </a:t>
            </a:r>
          </a:p>
        </p:txBody>
      </p:sp>
      <p:grpSp>
        <p:nvGrpSpPr>
          <p:cNvPr id="11" name="Group 11"/>
          <p:cNvGrpSpPr/>
          <p:nvPr/>
        </p:nvGrpSpPr>
        <p:grpSpPr>
          <a:xfrm rot="5400000">
            <a:off x="13467387" y="6145013"/>
            <a:ext cx="1165893" cy="6607216"/>
            <a:chOff x="0" y="0"/>
            <a:chExt cx="1554524" cy="8809622"/>
          </a:xfrm>
        </p:grpSpPr>
        <p:sp>
          <p:nvSpPr>
            <p:cNvPr id="12" name="Freeform 12"/>
            <p:cNvSpPr/>
            <p:nvPr/>
          </p:nvSpPr>
          <p:spPr>
            <a:xfrm>
              <a:off x="0" y="0"/>
              <a:ext cx="1554524" cy="8809605"/>
            </a:xfrm>
            <a:custGeom>
              <a:avLst/>
              <a:gdLst/>
              <a:ahLst/>
              <a:cxnLst/>
              <a:rect l="l" t="t" r="r" b="b"/>
              <a:pathLst>
                <a:path w="1554524" h="8809605">
                  <a:moveTo>
                    <a:pt x="436876" y="0"/>
                  </a:moveTo>
                  <a:lnTo>
                    <a:pt x="1117649" y="0"/>
                  </a:lnTo>
                  <a:cubicBezTo>
                    <a:pt x="1233515" y="0"/>
                    <a:pt x="1344636" y="46028"/>
                    <a:pt x="1426566" y="127958"/>
                  </a:cubicBezTo>
                  <a:cubicBezTo>
                    <a:pt x="1508497" y="209888"/>
                    <a:pt x="1554524" y="321009"/>
                    <a:pt x="1554524" y="436876"/>
                  </a:cubicBezTo>
                  <a:lnTo>
                    <a:pt x="1554524" y="8372729"/>
                  </a:lnTo>
                  <a:cubicBezTo>
                    <a:pt x="1554524" y="8488596"/>
                    <a:pt x="1508497" y="8599717"/>
                    <a:pt x="1426566" y="8681647"/>
                  </a:cubicBezTo>
                  <a:cubicBezTo>
                    <a:pt x="1344636" y="8763577"/>
                    <a:pt x="1233515" y="8809605"/>
                    <a:pt x="1117649" y="8809605"/>
                  </a:cubicBezTo>
                  <a:lnTo>
                    <a:pt x="436876" y="8809605"/>
                  </a:lnTo>
                  <a:cubicBezTo>
                    <a:pt x="321009" y="8809605"/>
                    <a:pt x="209888" y="8763577"/>
                    <a:pt x="127958" y="8681647"/>
                  </a:cubicBezTo>
                  <a:cubicBezTo>
                    <a:pt x="46028" y="8599717"/>
                    <a:pt x="0" y="8488596"/>
                    <a:pt x="0" y="8372729"/>
                  </a:cubicBezTo>
                  <a:lnTo>
                    <a:pt x="0" y="436876"/>
                  </a:lnTo>
                  <a:cubicBezTo>
                    <a:pt x="0" y="321009"/>
                    <a:pt x="46028" y="209888"/>
                    <a:pt x="127958" y="127958"/>
                  </a:cubicBezTo>
                  <a:cubicBezTo>
                    <a:pt x="209888" y="46028"/>
                    <a:pt x="321009" y="0"/>
                    <a:pt x="436876" y="0"/>
                  </a:cubicBezTo>
                  <a:close/>
                </a:path>
              </a:pathLst>
            </a:custGeom>
            <a:solidFill>
              <a:srgbClr val="F1ECE3"/>
            </a:solidFill>
          </p:spPr>
          <p:txBody>
            <a:bodyPr/>
            <a:lstStyle/>
            <a:p>
              <a:endParaRPr lang="nl-NL"/>
            </a:p>
          </p:txBody>
        </p:sp>
        <p:sp>
          <p:nvSpPr>
            <p:cNvPr id="13" name="TextBox 13"/>
            <p:cNvSpPr txBox="1"/>
            <p:nvPr/>
          </p:nvSpPr>
          <p:spPr>
            <a:xfrm>
              <a:off x="0" y="-161925"/>
              <a:ext cx="1554524" cy="8971547"/>
            </a:xfrm>
            <a:prstGeom prst="rect">
              <a:avLst/>
            </a:prstGeom>
          </p:spPr>
          <p:txBody>
            <a:bodyPr lIns="50800" tIns="50800" rIns="50800" bIns="50800" rtlCol="0" anchor="t"/>
            <a:lstStyle/>
            <a:p>
              <a:pPr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p:txBody>
        </p:sp>
      </p:grpSp>
      <p:sp>
        <p:nvSpPr>
          <p:cNvPr id="14" name="TextBox 14"/>
          <p:cNvSpPr txBox="1"/>
          <p:nvPr/>
        </p:nvSpPr>
        <p:spPr>
          <a:xfrm>
            <a:off x="11043927" y="8962846"/>
            <a:ext cx="6215373" cy="962025"/>
          </a:xfrm>
          <a:prstGeom prst="rect">
            <a:avLst/>
          </a:prstGeom>
        </p:spPr>
        <p:txBody>
          <a:bodyPr lIns="0" tIns="0" rIns="0" bIns="0" rtlCol="0" anchor="t">
            <a:spAutoFit/>
          </a:bodyPr>
          <a:lstStyle/>
          <a:p>
            <a:pPr algn="l">
              <a:lnSpc>
                <a:spcPts val="1559"/>
              </a:lnSpc>
            </a:pPr>
            <a:r>
              <a:rPr lang="en-US" sz="1299" b="1">
                <a:solidFill>
                  <a:srgbClr val="173395"/>
                </a:solidFill>
                <a:latin typeface="Poppins Bold"/>
                <a:ea typeface="Poppins Bold"/>
                <a:cs typeface="Poppins Bold"/>
                <a:sym typeface="Poppins Bold"/>
              </a:rPr>
              <a:t>Rapporten/ artikelen </a:t>
            </a:r>
          </a:p>
          <a:p>
            <a:pPr algn="l">
              <a:lnSpc>
                <a:spcPts val="1559"/>
              </a:lnSpc>
            </a:pPr>
            <a:r>
              <a:rPr lang="en-US" sz="1299">
                <a:solidFill>
                  <a:srgbClr val="173395"/>
                </a:solidFill>
                <a:latin typeface="Poppins"/>
                <a:ea typeface="Poppins"/>
                <a:cs typeface="Poppins"/>
                <a:sym typeface="Poppins"/>
              </a:rPr>
              <a:t>Onderzoek van Boddaert et al. (</a:t>
            </a:r>
            <a:r>
              <a:rPr lang="en-US" sz="1299" u="sng">
                <a:solidFill>
                  <a:srgbClr val="B969DD"/>
                </a:solidFill>
                <a:latin typeface="Poppins"/>
                <a:ea typeface="Poppins"/>
                <a:cs typeface="Poppins"/>
                <a:sym typeface="Poppins"/>
                <a:hlinkClick r:id="rId4" tooltip="https://pmc.ncbi.nlm.nih.gov/articles/PMC9120402/pdf/bmjspcare-2020-002302.pdf"/>
              </a:rPr>
              <a:t>potentieel niet-passende zorg</a:t>
            </a:r>
            <a:r>
              <a:rPr lang="en-US" sz="1299">
                <a:solidFill>
                  <a:srgbClr val="173395"/>
                </a:solidFill>
                <a:latin typeface="Poppins"/>
                <a:ea typeface="Poppins"/>
                <a:cs typeface="Poppins"/>
                <a:sym typeface="Poppins"/>
              </a:rPr>
              <a:t>)</a:t>
            </a:r>
          </a:p>
          <a:p>
            <a:pPr algn="l">
              <a:lnSpc>
                <a:spcPts val="1559"/>
              </a:lnSpc>
            </a:pPr>
            <a:r>
              <a:rPr lang="en-US" sz="1299">
                <a:solidFill>
                  <a:srgbClr val="173395"/>
                </a:solidFill>
                <a:latin typeface="Poppins"/>
                <a:ea typeface="Poppins"/>
                <a:cs typeface="Poppins"/>
                <a:sym typeface="Poppins"/>
              </a:rPr>
              <a:t>Onderzoek van Pereira et al. </a:t>
            </a:r>
            <a:r>
              <a:rPr lang="en-US" sz="1299" u="none">
                <a:solidFill>
                  <a:srgbClr val="173395"/>
                </a:solidFill>
                <a:latin typeface="Poppins"/>
                <a:ea typeface="Poppins"/>
                <a:cs typeface="Poppins"/>
                <a:sym typeface="Poppins"/>
              </a:rPr>
              <a:t>(</a:t>
            </a:r>
            <a:r>
              <a:rPr lang="en-US" sz="1299" u="sng">
                <a:solidFill>
                  <a:srgbClr val="B969DD"/>
                </a:solidFill>
                <a:latin typeface="Poppins"/>
                <a:ea typeface="Poppins"/>
                <a:cs typeface="Poppins"/>
                <a:sym typeface="Poppins"/>
                <a:hlinkClick r:id="rId5" tooltip="https://ijic.org/articles/10.5334/ijic.7504"/>
              </a:rPr>
              <a:t>potentieel niet-passende zorg</a:t>
            </a:r>
            <a:r>
              <a:rPr lang="en-US" sz="1299">
                <a:solidFill>
                  <a:srgbClr val="1936A2"/>
                </a:solidFill>
                <a:latin typeface="Poppins"/>
                <a:ea typeface="Poppins"/>
                <a:cs typeface="Poppins"/>
                <a:sym typeface="Poppins"/>
              </a:rPr>
              <a:t>)</a:t>
            </a:r>
          </a:p>
          <a:p>
            <a:pPr algn="l">
              <a:lnSpc>
                <a:spcPts val="1559"/>
              </a:lnSpc>
            </a:pPr>
            <a:r>
              <a:rPr lang="en-US" sz="1299">
                <a:solidFill>
                  <a:srgbClr val="173395"/>
                </a:solidFill>
                <a:latin typeface="Poppins"/>
                <a:ea typeface="Poppins"/>
                <a:cs typeface="Poppins"/>
                <a:sym typeface="Poppins"/>
              </a:rPr>
              <a:t>Onderzoek van Coster et al. (</a:t>
            </a:r>
            <a:r>
              <a:rPr lang="en-US" sz="1299" u="sng">
                <a:solidFill>
                  <a:srgbClr val="B969DD"/>
                </a:solidFill>
                <a:latin typeface="Poppins"/>
                <a:ea typeface="Poppins"/>
                <a:cs typeface="Poppins"/>
                <a:sym typeface="Poppins"/>
                <a:hlinkClick r:id="rId6" tooltip="https://link.springer.com/article/10.1007/s12471-022-01705-8"/>
              </a:rPr>
              <a:t>PZP hartfalen</a:t>
            </a:r>
            <a:r>
              <a:rPr lang="en-US" sz="1299">
                <a:solidFill>
                  <a:srgbClr val="173395"/>
                </a:solidFill>
                <a:latin typeface="Poppins"/>
                <a:ea typeface="Poppins"/>
                <a:cs typeface="Poppins"/>
                <a:sym typeface="Poppins"/>
              </a:rPr>
              <a:t>)</a:t>
            </a:r>
          </a:p>
          <a:p>
            <a:pPr algn="l">
              <a:lnSpc>
                <a:spcPts val="1559"/>
              </a:lnSpc>
            </a:pPr>
            <a:r>
              <a:rPr lang="en-US" sz="1299">
                <a:solidFill>
                  <a:srgbClr val="173395"/>
                </a:solidFill>
                <a:latin typeface="Poppins"/>
                <a:ea typeface="Poppins"/>
                <a:cs typeface="Poppins"/>
                <a:sym typeface="Poppins"/>
              </a:rPr>
              <a:t>Rapport ‘</a:t>
            </a:r>
            <a:r>
              <a:rPr lang="en-US" sz="1299" u="sng">
                <a:solidFill>
                  <a:srgbClr val="B969DD"/>
                </a:solidFill>
                <a:latin typeface="Poppins"/>
                <a:ea typeface="Poppins"/>
                <a:cs typeface="Poppins"/>
                <a:sym typeface="Poppins"/>
                <a:hlinkClick r:id="rId7" tooltip="https://gupta-strategists.nl/storage/files/De-olifant-de-kamer-uit.pdf"/>
              </a:rPr>
              <a:t>De olifant de kamer uit</a:t>
            </a:r>
            <a:r>
              <a:rPr lang="en-US" sz="1299">
                <a:solidFill>
                  <a:srgbClr val="173395"/>
                </a:solidFill>
                <a:latin typeface="Poppins"/>
                <a:ea typeface="Poppins"/>
                <a:cs typeface="Poppins"/>
                <a:sym typeface="Poppins"/>
              </a:rPr>
              <a:t>’</a:t>
            </a:r>
          </a:p>
        </p:txBody>
      </p:sp>
      <p:sp>
        <p:nvSpPr>
          <p:cNvPr id="15" name="TextBox 15"/>
          <p:cNvSpPr txBox="1"/>
          <p:nvPr/>
        </p:nvSpPr>
        <p:spPr>
          <a:xfrm>
            <a:off x="3820804" y="8962846"/>
            <a:ext cx="4365974" cy="962025"/>
          </a:xfrm>
          <a:prstGeom prst="rect">
            <a:avLst/>
          </a:prstGeom>
        </p:spPr>
        <p:txBody>
          <a:bodyPr lIns="0" tIns="0" rIns="0" bIns="0" rtlCol="0" anchor="t">
            <a:spAutoFit/>
          </a:bodyPr>
          <a:lstStyle/>
          <a:p>
            <a:pPr algn="l">
              <a:lnSpc>
                <a:spcPts val="1559"/>
              </a:lnSpc>
            </a:pPr>
            <a:r>
              <a:rPr lang="en-US" sz="1299" b="1">
                <a:solidFill>
                  <a:srgbClr val="173395"/>
                </a:solidFill>
                <a:latin typeface="Poppins Bold"/>
                <a:ea typeface="Poppins Bold"/>
                <a:cs typeface="Poppins Bold"/>
                <a:sym typeface="Poppins Bold"/>
              </a:rPr>
              <a:t>Hulpmiddelen </a:t>
            </a:r>
          </a:p>
          <a:p>
            <a:pPr algn="l">
              <a:lnSpc>
                <a:spcPts val="1559"/>
              </a:lnSpc>
            </a:pPr>
            <a:r>
              <a:rPr lang="en-US" sz="1299" u="sng">
                <a:solidFill>
                  <a:srgbClr val="B969DD"/>
                </a:solidFill>
                <a:latin typeface="Poppins"/>
                <a:ea typeface="Poppins"/>
                <a:cs typeface="Poppins"/>
                <a:sym typeface="Poppins"/>
                <a:hlinkClick r:id="rId8" tooltip="https://www.zonmw.nl/sites/zonmw/files/2025-09/10-tips-bij-het-maken-van-een-implementatieplan.pdf"/>
              </a:rPr>
              <a:t>Tips ZonMW</a:t>
            </a:r>
            <a:r>
              <a:rPr lang="en-US" sz="1299">
                <a:solidFill>
                  <a:srgbClr val="173395"/>
                </a:solidFill>
                <a:latin typeface="Poppins"/>
                <a:ea typeface="Poppins"/>
                <a:cs typeface="Poppins"/>
                <a:sym typeface="Poppins"/>
              </a:rPr>
              <a:t> implementatieplan</a:t>
            </a:r>
          </a:p>
          <a:p>
            <a:pPr algn="l">
              <a:lnSpc>
                <a:spcPts val="1559"/>
              </a:lnSpc>
            </a:pPr>
            <a:r>
              <a:rPr lang="en-US" sz="1299" u="sng">
                <a:solidFill>
                  <a:srgbClr val="B969DD"/>
                </a:solidFill>
                <a:latin typeface="Poppins"/>
                <a:ea typeface="Poppins"/>
                <a:cs typeface="Poppins"/>
                <a:sym typeface="Poppins"/>
                <a:hlinkClick r:id="rId9" tooltip="https://leansixsigmagroep.nl/lean-agile-en-six-sigma/5-why/"/>
              </a:rPr>
              <a:t>probleemanalyse Leansixsigmagroep</a:t>
            </a:r>
            <a:r>
              <a:rPr lang="en-US" sz="1299">
                <a:solidFill>
                  <a:srgbClr val="173395"/>
                </a:solidFill>
                <a:latin typeface="Poppins"/>
                <a:ea typeface="Poppins"/>
                <a:cs typeface="Poppins"/>
                <a:sym typeface="Poppins"/>
              </a:rPr>
              <a:t> </a:t>
            </a:r>
          </a:p>
          <a:p>
            <a:pPr algn="l">
              <a:lnSpc>
                <a:spcPts val="1559"/>
              </a:lnSpc>
            </a:pPr>
            <a:r>
              <a:rPr lang="en-US" sz="1299" u="sng">
                <a:solidFill>
                  <a:srgbClr val="B969DD"/>
                </a:solidFill>
                <a:latin typeface="Poppins"/>
                <a:ea typeface="Poppins"/>
                <a:cs typeface="Poppins"/>
                <a:sym typeface="Poppins"/>
                <a:hlinkClick r:id="rId10" tooltip="https://www.nivel.nl/sites/default/files/bestanden/1003826_0.pdf"/>
              </a:rPr>
              <a:t>handreiking implementatie Nivel (2020)</a:t>
            </a:r>
            <a:r>
              <a:rPr lang="en-US" sz="1299">
                <a:solidFill>
                  <a:srgbClr val="173395"/>
                </a:solidFill>
                <a:latin typeface="Poppins"/>
                <a:ea typeface="Poppins"/>
                <a:cs typeface="Poppins"/>
                <a:sym typeface="Poppins"/>
              </a:rPr>
              <a:t> </a:t>
            </a:r>
          </a:p>
          <a:p>
            <a:pPr algn="l">
              <a:lnSpc>
                <a:spcPts val="1559"/>
              </a:lnSpc>
            </a:pPr>
            <a:r>
              <a:rPr lang="en-US" sz="1299" u="sng">
                <a:solidFill>
                  <a:srgbClr val="B969DD"/>
                </a:solidFill>
                <a:latin typeface="Poppins"/>
                <a:ea typeface="Poppins"/>
                <a:cs typeface="Poppins"/>
                <a:sym typeface="Poppins"/>
                <a:hlinkClick r:id="rId11" tooltip="https://managementmodellensite.nl/acht-veranderstappen-kotter/"/>
              </a:rPr>
              <a:t>Model Kotter veranderstappen</a:t>
            </a:r>
          </a:p>
        </p:txBody>
      </p:sp>
      <p:sp>
        <p:nvSpPr>
          <p:cNvPr id="16" name="TextBox 16"/>
          <p:cNvSpPr txBox="1"/>
          <p:nvPr/>
        </p:nvSpPr>
        <p:spPr>
          <a:xfrm>
            <a:off x="7425818" y="9153346"/>
            <a:ext cx="2878188" cy="581025"/>
          </a:xfrm>
          <a:prstGeom prst="rect">
            <a:avLst/>
          </a:prstGeom>
        </p:spPr>
        <p:txBody>
          <a:bodyPr lIns="0" tIns="0" rIns="0" bIns="0" rtlCol="0" anchor="t">
            <a:spAutoFit/>
          </a:bodyPr>
          <a:lstStyle/>
          <a:p>
            <a:pPr algn="l">
              <a:lnSpc>
                <a:spcPts val="1559"/>
              </a:lnSpc>
            </a:pPr>
            <a:r>
              <a:rPr lang="en-US" sz="1299" u="sng">
                <a:solidFill>
                  <a:srgbClr val="B969DD"/>
                </a:solidFill>
                <a:latin typeface="Poppins"/>
                <a:ea typeface="Poppins"/>
                <a:cs typeface="Poppins"/>
                <a:sym typeface="Poppins"/>
                <a:hlinkClick r:id="rId12" tooltip="https://www.internisten.nl/wp-content/uploads/2024/12/Leidraad-proactieve-zorgplanning-in-Nederlandse-ziekenhuizen-2.pdf"/>
              </a:rPr>
              <a:t>Leidraad NIV</a:t>
            </a:r>
          </a:p>
          <a:p>
            <a:pPr algn="l">
              <a:lnSpc>
                <a:spcPts val="1559"/>
              </a:lnSpc>
            </a:pPr>
            <a:r>
              <a:rPr lang="en-US" sz="1299" u="sng">
                <a:solidFill>
                  <a:srgbClr val="B969DD"/>
                </a:solidFill>
                <a:latin typeface="Poppins"/>
                <a:ea typeface="Poppins"/>
                <a:cs typeface="Poppins"/>
                <a:sym typeface="Poppins"/>
                <a:hlinkClick r:id="rId13" tooltip="https://palliaweb.nl/onderzoek/kerncijfers-palliatieve-zorg/kerncijfers-behoefte-aan-palliatieve-zorg"/>
              </a:rPr>
              <a:t>kerncijfers op Palliaweb</a:t>
            </a:r>
          </a:p>
          <a:p>
            <a:pPr algn="l">
              <a:lnSpc>
                <a:spcPts val="1559"/>
              </a:lnSpc>
            </a:pPr>
            <a:r>
              <a:rPr lang="en-US" sz="1299" u="sng">
                <a:solidFill>
                  <a:srgbClr val="B969DD"/>
                </a:solidFill>
                <a:latin typeface="Poppins"/>
                <a:ea typeface="Poppins"/>
                <a:cs typeface="Poppins"/>
                <a:sym typeface="Poppins"/>
                <a:hlinkClick r:id="rId14" tooltip="https://palliaweb.nl/overzichtspagina-hulpmiddelen/zelfevaluatie-palliatieve-zorg-voor-zorgorganisati"/>
              </a:rPr>
              <a:t>zelfevaluatie palliatieve zorg</a:t>
            </a:r>
          </a:p>
        </p:txBody>
      </p:sp>
      <p:sp>
        <p:nvSpPr>
          <p:cNvPr id="17" name="TextBox 17"/>
          <p:cNvSpPr txBox="1"/>
          <p:nvPr/>
        </p:nvSpPr>
        <p:spPr>
          <a:xfrm>
            <a:off x="3578126" y="1548152"/>
            <a:ext cx="6561983" cy="4463415"/>
          </a:xfrm>
          <a:prstGeom prst="rect">
            <a:avLst/>
          </a:prstGeom>
        </p:spPr>
        <p:txBody>
          <a:bodyPr lIns="0" tIns="0" rIns="0" bIns="0" rtlCol="0" anchor="t">
            <a:spAutoFit/>
          </a:bodyPr>
          <a:lstStyle/>
          <a:p>
            <a:pPr algn="l">
              <a:lnSpc>
                <a:spcPts val="2879"/>
              </a:lnSpc>
            </a:pPr>
            <a:r>
              <a:rPr lang="en-US" sz="1599" b="1">
                <a:solidFill>
                  <a:srgbClr val="173395"/>
                </a:solidFill>
                <a:latin typeface="Poppins Bold"/>
                <a:ea typeface="Poppins Bold"/>
                <a:cs typeface="Poppins Bold"/>
                <a:sym typeface="Poppins Bold"/>
              </a:rPr>
              <a:t>Inleiding </a:t>
            </a:r>
          </a:p>
          <a:p>
            <a:pPr algn="l">
              <a:lnSpc>
                <a:spcPts val="2700"/>
              </a:lnSpc>
            </a:pPr>
            <a:r>
              <a:rPr lang="en-US" sz="1500">
                <a:solidFill>
                  <a:srgbClr val="173395"/>
                </a:solidFill>
                <a:latin typeface="Poppins"/>
                <a:ea typeface="Poppins"/>
                <a:cs typeface="Poppins"/>
                <a:sym typeface="Poppins"/>
              </a:rPr>
              <a:t>PZP moet een doorlopend onderdeel zijn van het zorgpad. Een te late start van PZP-gesprekken is volgens het Nivel één van de grootste knelpunten in zorgorganisaties. </a:t>
            </a:r>
          </a:p>
          <a:p>
            <a:pPr algn="l">
              <a:lnSpc>
                <a:spcPts val="2700"/>
              </a:lnSpc>
            </a:pPr>
            <a:endParaRPr lang="en-US" sz="1500">
              <a:solidFill>
                <a:srgbClr val="173395"/>
              </a:solidFill>
              <a:latin typeface="Poppins"/>
              <a:ea typeface="Poppins"/>
              <a:cs typeface="Poppins"/>
              <a:sym typeface="Poppins"/>
            </a:endParaRPr>
          </a:p>
          <a:p>
            <a:pPr algn="l">
              <a:lnSpc>
                <a:spcPts val="2700"/>
              </a:lnSpc>
            </a:pPr>
            <a:r>
              <a:rPr lang="en-US" sz="1500">
                <a:solidFill>
                  <a:srgbClr val="173395"/>
                </a:solidFill>
                <a:latin typeface="Poppins"/>
                <a:ea typeface="Poppins"/>
                <a:cs typeface="Poppins"/>
                <a:sym typeface="Poppins"/>
              </a:rPr>
              <a:t>Wil je PZP een structurele plek geven in het zorgproces van het ziekenhuis en patiënten tijdig markeren, dan is het creëren van  urgentiebesef een belangrijke stap in het veranderproces.</a:t>
            </a:r>
          </a:p>
          <a:p>
            <a:pPr algn="l">
              <a:lnSpc>
                <a:spcPts val="2700"/>
              </a:lnSpc>
            </a:pPr>
            <a:endParaRPr lang="en-US" sz="1500">
              <a:solidFill>
                <a:srgbClr val="173395"/>
              </a:solidFill>
              <a:latin typeface="Poppins"/>
              <a:ea typeface="Poppins"/>
              <a:cs typeface="Poppins"/>
              <a:sym typeface="Poppins"/>
            </a:endParaRPr>
          </a:p>
          <a:p>
            <a:pPr algn="l">
              <a:lnSpc>
                <a:spcPts val="2700"/>
              </a:lnSpc>
            </a:pPr>
            <a:r>
              <a:rPr lang="en-US" sz="1500">
                <a:solidFill>
                  <a:srgbClr val="173395"/>
                </a:solidFill>
                <a:latin typeface="Poppins"/>
                <a:ea typeface="Poppins"/>
                <a:cs typeface="Poppins"/>
                <a:sym typeface="Poppins"/>
              </a:rPr>
              <a:t>Daarnaast maak je je verhaal krachtiger door aandacht te besteden aan de opbrengsten van palliatieve zorg en proactieve zorgplanning en de impact op potentieel niet-passende zorg. </a:t>
            </a:r>
          </a:p>
          <a:p>
            <a:pPr algn="l">
              <a:lnSpc>
                <a:spcPts val="2700"/>
              </a:lnSpc>
            </a:pPr>
            <a:endParaRPr lang="en-US" sz="1500">
              <a:solidFill>
                <a:srgbClr val="173395"/>
              </a:solidFill>
              <a:latin typeface="Poppins"/>
              <a:ea typeface="Poppins"/>
              <a:cs typeface="Poppins"/>
              <a:sym typeface="Poppins"/>
            </a:endParaRPr>
          </a:p>
        </p:txBody>
      </p:sp>
      <p:sp>
        <p:nvSpPr>
          <p:cNvPr id="18" name="TextBox 18"/>
          <p:cNvSpPr txBox="1"/>
          <p:nvPr/>
        </p:nvSpPr>
        <p:spPr>
          <a:xfrm>
            <a:off x="10746726" y="1548152"/>
            <a:ext cx="6512574" cy="6863715"/>
          </a:xfrm>
          <a:prstGeom prst="rect">
            <a:avLst/>
          </a:prstGeom>
        </p:spPr>
        <p:txBody>
          <a:bodyPr lIns="0" tIns="0" rIns="0" bIns="0" rtlCol="0" anchor="t">
            <a:spAutoFit/>
          </a:bodyPr>
          <a:lstStyle/>
          <a:p>
            <a:pPr algn="l">
              <a:lnSpc>
                <a:spcPts val="2879"/>
              </a:lnSpc>
            </a:pPr>
            <a:r>
              <a:rPr lang="en-US" sz="1599" b="1">
                <a:solidFill>
                  <a:srgbClr val="173395"/>
                </a:solidFill>
                <a:latin typeface="Poppins Bold"/>
                <a:ea typeface="Poppins Bold"/>
                <a:cs typeface="Poppins Bold"/>
                <a:sym typeface="Poppins Bold"/>
              </a:rPr>
              <a:t>Toelichting </a:t>
            </a:r>
          </a:p>
          <a:p>
            <a:pPr marL="323850" lvl="1" indent="-161925" algn="l">
              <a:lnSpc>
                <a:spcPts val="2700"/>
              </a:lnSpc>
              <a:buFont typeface="Arial"/>
              <a:buChar char="•"/>
            </a:pPr>
            <a:r>
              <a:rPr lang="en-US" sz="1500" b="1">
                <a:solidFill>
                  <a:srgbClr val="173395"/>
                </a:solidFill>
                <a:latin typeface="Poppins Bold"/>
                <a:ea typeface="Poppins Bold"/>
                <a:cs typeface="Poppins Bold"/>
                <a:sym typeface="Poppins Bold"/>
              </a:rPr>
              <a:t>Probleem</a:t>
            </a:r>
            <a:r>
              <a:rPr lang="en-US" sz="1500">
                <a:solidFill>
                  <a:srgbClr val="173395"/>
                </a:solidFill>
                <a:latin typeface="Poppins"/>
                <a:ea typeface="Poppins"/>
                <a:cs typeface="Poppins"/>
                <a:sym typeface="Poppins"/>
              </a:rPr>
              <a:t> |  Wat is het probleem, wie ervaart het probleem, hoe groot is het probleem? </a:t>
            </a:r>
          </a:p>
          <a:p>
            <a:pPr marL="323850" lvl="1" indent="-161925" algn="l">
              <a:lnSpc>
                <a:spcPts val="2700"/>
              </a:lnSpc>
              <a:buFont typeface="Arial"/>
              <a:buChar char="•"/>
            </a:pPr>
            <a:r>
              <a:rPr lang="en-US" sz="1500" b="1">
                <a:solidFill>
                  <a:srgbClr val="173395"/>
                </a:solidFill>
                <a:latin typeface="Poppins Bold"/>
                <a:ea typeface="Poppins Bold"/>
                <a:cs typeface="Poppins Bold"/>
                <a:sym typeface="Poppins Bold"/>
              </a:rPr>
              <a:t>Huidige situatie</a:t>
            </a:r>
            <a:r>
              <a:rPr lang="en-US" sz="1500">
                <a:solidFill>
                  <a:srgbClr val="173395"/>
                </a:solidFill>
                <a:latin typeface="Poppins"/>
                <a:ea typeface="Poppins"/>
                <a:cs typeface="Poppins"/>
                <a:sym typeface="Poppins"/>
              </a:rPr>
              <a:t> |</a:t>
            </a:r>
            <a:r>
              <a:rPr lang="en-US" sz="1500" b="1">
                <a:solidFill>
                  <a:srgbClr val="173395"/>
                </a:solidFill>
                <a:latin typeface="Poppins Bold"/>
                <a:ea typeface="Poppins Bold"/>
                <a:cs typeface="Poppins Bold"/>
                <a:sym typeface="Poppins Bold"/>
              </a:rPr>
              <a:t>  </a:t>
            </a:r>
            <a:r>
              <a:rPr lang="en-US" sz="1500">
                <a:solidFill>
                  <a:srgbClr val="173395"/>
                </a:solidFill>
                <a:latin typeface="Poppins"/>
                <a:ea typeface="Poppins"/>
                <a:cs typeface="Poppins"/>
                <a:sym typeface="Poppins"/>
              </a:rPr>
              <a:t>Beschrijf de huidige situatie op het gebied van PZP, bijvoorbeeld door een </a:t>
            </a:r>
            <a:r>
              <a:rPr lang="en-US" sz="1500" b="1">
                <a:solidFill>
                  <a:srgbClr val="173395"/>
                </a:solidFill>
                <a:latin typeface="Poppins Semi-Bold"/>
                <a:ea typeface="Poppins Semi-Bold"/>
                <a:cs typeface="Poppins Semi-Bold"/>
                <a:sym typeface="Poppins Semi-Bold"/>
              </a:rPr>
              <a:t>zelfevaluatie</a:t>
            </a:r>
            <a:r>
              <a:rPr lang="en-US" sz="1500" b="1">
                <a:solidFill>
                  <a:srgbClr val="173395"/>
                </a:solidFill>
                <a:latin typeface="Poppins Bold"/>
                <a:ea typeface="Poppins Bold"/>
                <a:cs typeface="Poppins Bold"/>
                <a:sym typeface="Poppins Bold"/>
              </a:rPr>
              <a:t> </a:t>
            </a:r>
            <a:r>
              <a:rPr lang="en-US" sz="1500">
                <a:solidFill>
                  <a:srgbClr val="173395"/>
                </a:solidFill>
                <a:latin typeface="Poppins"/>
                <a:ea typeface="Poppins"/>
                <a:cs typeface="Poppins"/>
                <a:sym typeface="Poppins"/>
              </a:rPr>
              <a:t>uit te voeren en/of door </a:t>
            </a:r>
            <a:r>
              <a:rPr lang="en-US" sz="1500" b="1">
                <a:solidFill>
                  <a:srgbClr val="173395"/>
                </a:solidFill>
                <a:latin typeface="Poppins Semi-Bold"/>
                <a:ea typeface="Poppins Semi-Bold"/>
                <a:cs typeface="Poppins Semi-Bold"/>
                <a:sym typeface="Poppins Semi-Bold"/>
              </a:rPr>
              <a:t>cijfermatig inzicht </a:t>
            </a:r>
            <a:r>
              <a:rPr lang="en-US" sz="1500">
                <a:solidFill>
                  <a:srgbClr val="173395"/>
                </a:solidFill>
                <a:latin typeface="Poppins"/>
                <a:ea typeface="Poppins"/>
                <a:cs typeface="Poppins"/>
                <a:sym typeface="Poppins"/>
              </a:rPr>
              <a:t>te bieden in de huidige situatie (zoals het aantal DBC’s palliatieve zorg en het aantal keren dat de ozp-PZP is gedeclareerd), gerelateerd aan het aantal patiënten dat jaarlijks wordt gemarkeerd voor de palliatieve fase. </a:t>
            </a:r>
          </a:p>
          <a:p>
            <a:pPr marL="323850" lvl="1" indent="-161925" algn="l">
              <a:lnSpc>
                <a:spcPts val="2700"/>
              </a:lnSpc>
              <a:buFont typeface="Arial"/>
              <a:buChar char="•"/>
            </a:pPr>
            <a:r>
              <a:rPr lang="en-US" sz="1500" b="1">
                <a:solidFill>
                  <a:srgbClr val="173395"/>
                </a:solidFill>
                <a:latin typeface="Poppins Bold"/>
                <a:ea typeface="Poppins Bold"/>
                <a:cs typeface="Poppins Bold"/>
                <a:sym typeface="Poppins Bold"/>
              </a:rPr>
              <a:t>Ervaren urgentie </a:t>
            </a:r>
            <a:r>
              <a:rPr lang="en-US" sz="1500">
                <a:solidFill>
                  <a:srgbClr val="173395"/>
                </a:solidFill>
                <a:latin typeface="Poppins"/>
                <a:ea typeface="Poppins"/>
                <a:cs typeface="Poppins"/>
                <a:sym typeface="Poppins"/>
              </a:rPr>
              <a:t>|</a:t>
            </a:r>
            <a:r>
              <a:rPr lang="en-US" sz="1500" b="1">
                <a:solidFill>
                  <a:srgbClr val="173395"/>
                </a:solidFill>
                <a:latin typeface="Poppins Bold"/>
                <a:ea typeface="Poppins Bold"/>
                <a:cs typeface="Poppins Bold"/>
                <a:sym typeface="Poppins Bold"/>
              </a:rPr>
              <a:t>  </a:t>
            </a:r>
            <a:r>
              <a:rPr lang="en-US" sz="1500">
                <a:solidFill>
                  <a:srgbClr val="173395"/>
                </a:solidFill>
                <a:latin typeface="Poppins"/>
                <a:ea typeface="Poppins"/>
                <a:cs typeface="Poppins"/>
                <a:sym typeface="Poppins"/>
              </a:rPr>
              <a:t>Breng in kaart hoe verschillende groepen medewerkers de urgentie</a:t>
            </a:r>
            <a:r>
              <a:rPr lang="en-US" sz="1500" b="1">
                <a:solidFill>
                  <a:srgbClr val="173395"/>
                </a:solidFill>
                <a:latin typeface="Poppins Bold"/>
                <a:ea typeface="Poppins Bold"/>
                <a:cs typeface="Poppins Bold"/>
                <a:sym typeface="Poppins Bold"/>
              </a:rPr>
              <a:t> </a:t>
            </a:r>
            <a:r>
              <a:rPr lang="en-US" sz="1500">
                <a:solidFill>
                  <a:srgbClr val="173395"/>
                </a:solidFill>
                <a:latin typeface="Poppins"/>
                <a:ea typeface="Poppins"/>
                <a:cs typeface="Poppins"/>
                <a:sym typeface="Poppins"/>
              </a:rPr>
              <a:t>ervaren, wat een mogelijke oplossing is voor het probleem en hoe veranderbereid de organisatie is. </a:t>
            </a:r>
          </a:p>
          <a:p>
            <a:pPr marL="323850" lvl="1" indent="-161925" algn="l">
              <a:lnSpc>
                <a:spcPts val="2700"/>
              </a:lnSpc>
              <a:buFont typeface="Arial"/>
              <a:buChar char="•"/>
            </a:pPr>
            <a:r>
              <a:rPr lang="en-US" sz="1500" b="1">
                <a:solidFill>
                  <a:srgbClr val="173395"/>
                </a:solidFill>
                <a:latin typeface="Poppins Bold"/>
                <a:ea typeface="Poppins Bold"/>
                <a:cs typeface="Poppins Bold"/>
                <a:sym typeface="Poppins Bold"/>
              </a:rPr>
              <a:t>Onderbouwing </a:t>
            </a:r>
            <a:r>
              <a:rPr lang="en-US" sz="1500">
                <a:solidFill>
                  <a:srgbClr val="173395"/>
                </a:solidFill>
                <a:latin typeface="Poppins"/>
                <a:ea typeface="Poppins"/>
                <a:cs typeface="Poppins"/>
                <a:sym typeface="Poppins"/>
              </a:rPr>
              <a:t>|</a:t>
            </a:r>
            <a:r>
              <a:rPr lang="en-US" sz="1500" b="1">
                <a:solidFill>
                  <a:srgbClr val="173395"/>
                </a:solidFill>
                <a:latin typeface="Poppins Bold"/>
                <a:ea typeface="Poppins Bold"/>
                <a:cs typeface="Poppins Bold"/>
                <a:sym typeface="Poppins Bold"/>
              </a:rPr>
              <a:t>  </a:t>
            </a:r>
            <a:r>
              <a:rPr lang="en-US" sz="1500">
                <a:solidFill>
                  <a:srgbClr val="173395"/>
                </a:solidFill>
                <a:latin typeface="Poppins"/>
                <a:ea typeface="Poppins"/>
                <a:cs typeface="Poppins"/>
                <a:sym typeface="Poppins"/>
              </a:rPr>
              <a:t>Onderbouw de urgentie met de </a:t>
            </a:r>
            <a:r>
              <a:rPr lang="en-US" sz="1500" b="1">
                <a:solidFill>
                  <a:srgbClr val="173395"/>
                </a:solidFill>
                <a:latin typeface="Poppins Semi-Bold"/>
                <a:ea typeface="Poppins Semi-Bold"/>
                <a:cs typeface="Poppins Semi-Bold"/>
                <a:sym typeface="Poppins Semi-Bold"/>
              </a:rPr>
              <a:t>kerncijfers palliatieve zorg </a:t>
            </a:r>
            <a:r>
              <a:rPr lang="en-US" sz="1500">
                <a:solidFill>
                  <a:srgbClr val="173395"/>
                </a:solidFill>
                <a:latin typeface="Poppins"/>
                <a:ea typeface="Poppins"/>
                <a:cs typeface="Poppins"/>
                <a:sym typeface="Poppins"/>
              </a:rPr>
              <a:t>voor de eigen regio:</a:t>
            </a:r>
          </a:p>
          <a:p>
            <a:pPr marL="647700" lvl="2" indent="-215900" algn="l">
              <a:lnSpc>
                <a:spcPts val="2700"/>
              </a:lnSpc>
              <a:buFont typeface="Arial"/>
              <a:buChar char="⚬"/>
            </a:pPr>
            <a:r>
              <a:rPr lang="en-US" sz="1500">
                <a:solidFill>
                  <a:srgbClr val="173395"/>
                </a:solidFill>
                <a:latin typeface="Poppins"/>
                <a:ea typeface="Poppins"/>
                <a:cs typeface="Poppins"/>
                <a:sym typeface="Poppins"/>
              </a:rPr>
              <a:t>Aantal niet-onverwacht overledenen, uitgesplitst naar doodsoorzaak</a:t>
            </a:r>
          </a:p>
          <a:p>
            <a:pPr marL="647700" lvl="2" indent="-215900" algn="l">
              <a:lnSpc>
                <a:spcPts val="2700"/>
              </a:lnSpc>
              <a:buFont typeface="Arial"/>
              <a:buChar char="⚬"/>
            </a:pPr>
            <a:r>
              <a:rPr lang="en-US" sz="1500">
                <a:solidFill>
                  <a:srgbClr val="173395"/>
                </a:solidFill>
                <a:latin typeface="Poppins"/>
                <a:ea typeface="Poppins"/>
                <a:cs typeface="Poppins"/>
                <a:sym typeface="Poppins"/>
              </a:rPr>
              <a:t>Locatie van overlijden </a:t>
            </a:r>
          </a:p>
          <a:p>
            <a:pPr marL="647700" lvl="2" indent="-215900" algn="l">
              <a:lnSpc>
                <a:spcPts val="2700"/>
              </a:lnSpc>
              <a:buFont typeface="Arial"/>
              <a:buChar char="⚬"/>
            </a:pPr>
            <a:r>
              <a:rPr lang="en-US" sz="1500">
                <a:solidFill>
                  <a:srgbClr val="173395"/>
                </a:solidFill>
                <a:latin typeface="Poppins"/>
                <a:ea typeface="Poppins"/>
                <a:cs typeface="Poppins"/>
                <a:sym typeface="Poppins"/>
              </a:rPr>
              <a:t>Potentieel niet-passende zorg</a:t>
            </a:r>
          </a:p>
          <a:p>
            <a:pPr marL="323850" lvl="1" indent="-161925" algn="l">
              <a:lnSpc>
                <a:spcPts val="2700"/>
              </a:lnSpc>
              <a:buFont typeface="Arial"/>
              <a:buChar char="•"/>
            </a:pPr>
            <a:r>
              <a:rPr lang="en-US" sz="1500" b="1">
                <a:solidFill>
                  <a:srgbClr val="173395"/>
                </a:solidFill>
                <a:latin typeface="Poppins Bold"/>
                <a:ea typeface="Poppins Bold"/>
                <a:cs typeface="Poppins Bold"/>
                <a:sym typeface="Poppins Bold"/>
              </a:rPr>
              <a:t>Opbrengsten van palliatieve zorg </a:t>
            </a:r>
            <a:r>
              <a:rPr lang="en-US" sz="1500">
                <a:solidFill>
                  <a:srgbClr val="173395"/>
                </a:solidFill>
                <a:latin typeface="Poppins"/>
                <a:ea typeface="Poppins"/>
                <a:cs typeface="Poppins"/>
                <a:sym typeface="Poppins"/>
              </a:rPr>
              <a:t>|  Benoem de opbrengsten van palliatieve zorg (waaronder PZP).</a:t>
            </a:r>
          </a:p>
        </p:txBody>
      </p:sp>
      <p:grpSp>
        <p:nvGrpSpPr>
          <p:cNvPr id="19" name="Group 19"/>
          <p:cNvGrpSpPr/>
          <p:nvPr/>
        </p:nvGrpSpPr>
        <p:grpSpPr>
          <a:xfrm>
            <a:off x="283719" y="9052594"/>
            <a:ext cx="1810498" cy="944552"/>
            <a:chOff x="0" y="0"/>
            <a:chExt cx="3023997" cy="1577645"/>
          </a:xfrm>
        </p:grpSpPr>
        <p:sp>
          <p:nvSpPr>
            <p:cNvPr id="20" name="Freeform 20"/>
            <p:cNvSpPr/>
            <p:nvPr/>
          </p:nvSpPr>
          <p:spPr>
            <a:xfrm>
              <a:off x="0" y="0"/>
              <a:ext cx="3023997" cy="1577594"/>
            </a:xfrm>
            <a:custGeom>
              <a:avLst/>
              <a:gdLst/>
              <a:ahLst/>
              <a:cxnLst/>
              <a:rect l="l" t="t" r="r" b="b"/>
              <a:pathLst>
                <a:path w="3023997" h="1577594">
                  <a:moveTo>
                    <a:pt x="0" y="0"/>
                  </a:moveTo>
                  <a:lnTo>
                    <a:pt x="3023997" y="0"/>
                  </a:lnTo>
                  <a:lnTo>
                    <a:pt x="3023997" y="1577594"/>
                  </a:lnTo>
                  <a:lnTo>
                    <a:pt x="0" y="1577594"/>
                  </a:lnTo>
                  <a:lnTo>
                    <a:pt x="0" y="0"/>
                  </a:lnTo>
                  <a:close/>
                </a:path>
              </a:pathLst>
            </a:custGeom>
            <a:blipFill>
              <a:blip r:embed="rId15"/>
              <a:stretch>
                <a:fillRect l="-9413" t="-2344" r="-8277" b="-15528"/>
              </a:stretch>
            </a:blipFill>
          </p:spPr>
          <p:txBody>
            <a:bodyPr/>
            <a:lstStyle/>
            <a:p>
              <a:endParaRPr lang="nl-NL"/>
            </a:p>
          </p:txBody>
        </p:sp>
      </p:grpSp>
      <p:sp>
        <p:nvSpPr>
          <p:cNvPr id="21" name="TextBox 21"/>
          <p:cNvSpPr txBox="1"/>
          <p:nvPr/>
        </p:nvSpPr>
        <p:spPr>
          <a:xfrm>
            <a:off x="14384793" y="9749495"/>
            <a:ext cx="3392990" cy="247650"/>
          </a:xfrm>
          <a:prstGeom prst="rect">
            <a:avLst/>
          </a:prstGeom>
        </p:spPr>
        <p:txBody>
          <a:bodyPr lIns="0" tIns="0" rIns="0" bIns="0" rtlCol="0" anchor="t">
            <a:spAutoFit/>
          </a:bodyPr>
          <a:lstStyle/>
          <a:p>
            <a:pPr algn="r">
              <a:lnSpc>
                <a:spcPts val="1800"/>
              </a:lnSpc>
            </a:pPr>
            <a:r>
              <a:rPr lang="en-US" sz="1500" b="1">
                <a:solidFill>
                  <a:srgbClr val="173395"/>
                </a:solidFill>
                <a:latin typeface="Poppins Semi-Bold"/>
                <a:ea typeface="Poppins Semi-Bold"/>
                <a:cs typeface="Poppins Semi-Bold"/>
                <a:sym typeface="Poppins Semi-Bold"/>
              </a:rPr>
              <a:t>3</a:t>
            </a:r>
          </a:p>
        </p:txBody>
      </p:sp>
      <p:sp>
        <p:nvSpPr>
          <p:cNvPr id="22" name="TextBox 22"/>
          <p:cNvSpPr txBox="1"/>
          <p:nvPr/>
        </p:nvSpPr>
        <p:spPr>
          <a:xfrm>
            <a:off x="283719" y="596265"/>
            <a:ext cx="2002281" cy="750570"/>
          </a:xfrm>
          <a:prstGeom prst="rect">
            <a:avLst/>
          </a:prstGeom>
        </p:spPr>
        <p:txBody>
          <a:bodyPr wrap="square" lIns="0" tIns="0" rIns="0" bIns="0" rtlCol="0" anchor="t">
            <a:spAutoFit/>
          </a:bodyPr>
          <a:lstStyle/>
          <a:p>
            <a:pPr algn="ctr">
              <a:lnSpc>
                <a:spcPts val="5880"/>
              </a:lnSpc>
            </a:pPr>
            <a:r>
              <a:rPr lang="en-US" sz="4200" dirty="0" err="1">
                <a:solidFill>
                  <a:srgbClr val="173597"/>
                </a:solidFill>
                <a:latin typeface="Poppins"/>
                <a:ea typeface="Poppins"/>
                <a:cs typeface="Poppins"/>
                <a:sym typeface="Poppins"/>
              </a:rPr>
              <a:t>Inhoud</a:t>
            </a:r>
            <a:endParaRPr lang="en-US" sz="4200" dirty="0">
              <a:solidFill>
                <a:srgbClr val="173597"/>
              </a:solidFill>
              <a:latin typeface="Poppins"/>
              <a:ea typeface="Poppins"/>
              <a:cs typeface="Poppins"/>
              <a:sym typeface="Poppins"/>
            </a:endParaRPr>
          </a:p>
        </p:txBody>
      </p:sp>
      <p:sp>
        <p:nvSpPr>
          <p:cNvPr id="23" name="TextBox 23"/>
          <p:cNvSpPr txBox="1"/>
          <p:nvPr/>
        </p:nvSpPr>
        <p:spPr>
          <a:xfrm>
            <a:off x="213540" y="1452902"/>
            <a:ext cx="2769323" cy="7096125"/>
          </a:xfrm>
          <a:prstGeom prst="rect">
            <a:avLst/>
          </a:prstGeom>
        </p:spPr>
        <p:txBody>
          <a:bodyPr lIns="0" tIns="0" rIns="0" bIns="0" rtlCol="0" anchor="t">
            <a:spAutoFit/>
          </a:bodyPr>
          <a:lstStyle/>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6" action="ppaction://hlinksldjump"/>
              </a:rPr>
              <a:t>Leeswijzer</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7" action="ppaction://hlinksldjump"/>
              </a:rPr>
              <a:t>Kernboodschap</a:t>
            </a:r>
          </a:p>
          <a:p>
            <a:pPr marL="323850" lvl="1" indent="-161925" algn="l">
              <a:lnSpc>
                <a:spcPts val="3750"/>
              </a:lnSpc>
              <a:buAutoNum type="arabicPeriod"/>
            </a:pPr>
            <a:r>
              <a:rPr lang="en-US" sz="1500" b="1">
                <a:solidFill>
                  <a:srgbClr val="173395"/>
                </a:solidFill>
                <a:latin typeface="Poppins Bold"/>
                <a:ea typeface="Poppins Bold"/>
                <a:cs typeface="Poppins Bold"/>
                <a:sym typeface="Poppins Bold"/>
              </a:rPr>
              <a:t>Aanleiding &amp; probleemanalyse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8" action="ppaction://hlinksldjump"/>
              </a:rPr>
              <a:t>Visie en doelstelling(en)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9" action="ppaction://hlinksldjump"/>
              </a:rPr>
              <a:t>Doelgroep en afbakening</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0" action="ppaction://hlinksldjump"/>
              </a:rPr>
              <a:t>Projectorganisatie</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1" action="ppaction://hlinksldjump"/>
              </a:rPr>
              <a:t>Planning en fasering</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2" action="ppaction://hlinksldjump"/>
              </a:rPr>
              <a:t>Afhankelijkheden en risicoanalyse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3" action="ppaction://hlinksldjump"/>
              </a:rPr>
              <a:t>Monitoring en evaluatie</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4" action="ppaction://hlinksldjump"/>
              </a:rPr>
              <a:t>Communicatie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5" action="ppaction://hlinksldjump"/>
              </a:rPr>
              <a:t>Randvoorwaarden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6" action="ppaction://hlinksldjump"/>
              </a:rPr>
              <a:t>Succesfactoren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7" action="ppaction://hlinksldjump"/>
              </a:rPr>
              <a:t>Bijlagen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6551898" y="6224664"/>
            <a:ext cx="827561" cy="6717401"/>
            <a:chOff x="0" y="0"/>
            <a:chExt cx="1103414" cy="8956535"/>
          </a:xfrm>
        </p:grpSpPr>
        <p:sp>
          <p:nvSpPr>
            <p:cNvPr id="3" name="Freeform 3"/>
            <p:cNvSpPr/>
            <p:nvPr/>
          </p:nvSpPr>
          <p:spPr>
            <a:xfrm>
              <a:off x="0" y="0"/>
              <a:ext cx="1103414" cy="8956518"/>
            </a:xfrm>
            <a:custGeom>
              <a:avLst/>
              <a:gdLst/>
              <a:ahLst/>
              <a:cxnLst/>
              <a:rect l="l" t="t" r="r" b="b"/>
              <a:pathLst>
                <a:path w="1103414" h="8956518">
                  <a:moveTo>
                    <a:pt x="551707" y="0"/>
                  </a:moveTo>
                  <a:lnTo>
                    <a:pt x="551707" y="0"/>
                  </a:lnTo>
                  <a:cubicBezTo>
                    <a:pt x="856407" y="0"/>
                    <a:pt x="1103414" y="247008"/>
                    <a:pt x="1103414" y="551707"/>
                  </a:cubicBezTo>
                  <a:lnTo>
                    <a:pt x="1103414" y="8404810"/>
                  </a:lnTo>
                  <a:cubicBezTo>
                    <a:pt x="1103414" y="8709510"/>
                    <a:pt x="856407" y="8956518"/>
                    <a:pt x="551707" y="8956518"/>
                  </a:cubicBezTo>
                  <a:lnTo>
                    <a:pt x="551707" y="8956518"/>
                  </a:lnTo>
                  <a:cubicBezTo>
                    <a:pt x="247008" y="8956518"/>
                    <a:pt x="0" y="8709510"/>
                    <a:pt x="0" y="8404810"/>
                  </a:cubicBezTo>
                  <a:lnTo>
                    <a:pt x="0" y="551707"/>
                  </a:lnTo>
                  <a:cubicBezTo>
                    <a:pt x="0" y="247008"/>
                    <a:pt x="247008" y="0"/>
                    <a:pt x="551707" y="0"/>
                  </a:cubicBezTo>
                  <a:close/>
                </a:path>
              </a:pathLst>
            </a:custGeom>
            <a:solidFill>
              <a:srgbClr val="F1ECE3"/>
            </a:solidFill>
          </p:spPr>
          <p:txBody>
            <a:bodyPr/>
            <a:lstStyle/>
            <a:p>
              <a:endParaRPr lang="nl-NL"/>
            </a:p>
          </p:txBody>
        </p:sp>
        <p:sp>
          <p:nvSpPr>
            <p:cNvPr id="4" name="TextBox 4"/>
            <p:cNvSpPr txBox="1"/>
            <p:nvPr/>
          </p:nvSpPr>
          <p:spPr>
            <a:xfrm>
              <a:off x="0" y="-161925"/>
              <a:ext cx="1103414" cy="9118460"/>
            </a:xfrm>
            <a:prstGeom prst="rect">
              <a:avLst/>
            </a:prstGeom>
          </p:spPr>
          <p:txBody>
            <a:bodyPr lIns="50800" tIns="50800" rIns="50800" bIns="50800" rtlCol="0" anchor="t"/>
            <a:lstStyle/>
            <a:p>
              <a:pPr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p:txBody>
        </p:sp>
      </p:grpSp>
      <p:sp>
        <p:nvSpPr>
          <p:cNvPr id="5" name="TextBox 5"/>
          <p:cNvSpPr txBox="1"/>
          <p:nvPr/>
        </p:nvSpPr>
        <p:spPr>
          <a:xfrm>
            <a:off x="3798032" y="9285372"/>
            <a:ext cx="4365974" cy="581025"/>
          </a:xfrm>
          <a:prstGeom prst="rect">
            <a:avLst/>
          </a:prstGeom>
        </p:spPr>
        <p:txBody>
          <a:bodyPr lIns="0" tIns="0" rIns="0" bIns="0" rtlCol="0" anchor="t">
            <a:spAutoFit/>
          </a:bodyPr>
          <a:lstStyle/>
          <a:p>
            <a:pPr algn="l">
              <a:lnSpc>
                <a:spcPts val="1560"/>
              </a:lnSpc>
            </a:pPr>
            <a:r>
              <a:rPr lang="en-US" sz="1300" b="1">
                <a:solidFill>
                  <a:srgbClr val="173395"/>
                </a:solidFill>
                <a:latin typeface="Poppins Bold"/>
                <a:ea typeface="Poppins Bold"/>
                <a:cs typeface="Poppins Bold"/>
                <a:sym typeface="Poppins Bold"/>
              </a:rPr>
              <a:t>Hulpmiddelen </a:t>
            </a:r>
          </a:p>
          <a:p>
            <a:pPr algn="l">
              <a:lnSpc>
                <a:spcPts val="1560"/>
              </a:lnSpc>
            </a:pPr>
            <a:r>
              <a:rPr lang="en-US" sz="1300" u="sng">
                <a:solidFill>
                  <a:srgbClr val="B969DD"/>
                </a:solidFill>
                <a:latin typeface="Poppins"/>
                <a:ea typeface="Poppins"/>
                <a:cs typeface="Poppins"/>
                <a:sym typeface="Poppins"/>
                <a:hlinkClick r:id="rId3" tooltip="https://www.zonmw.nl/sites/zonmw/files/2025-09/10-tips-bij-het-maken-van-een-implementatieplan.pdf"/>
              </a:rPr>
              <a:t>Tips ZonMW</a:t>
            </a:r>
            <a:r>
              <a:rPr lang="en-US" sz="1300">
                <a:solidFill>
                  <a:srgbClr val="173395"/>
                </a:solidFill>
                <a:latin typeface="Poppins"/>
                <a:ea typeface="Poppins"/>
                <a:cs typeface="Poppins"/>
                <a:sym typeface="Poppins"/>
              </a:rPr>
              <a:t> implementatieplan</a:t>
            </a:r>
          </a:p>
          <a:p>
            <a:pPr algn="l">
              <a:lnSpc>
                <a:spcPts val="1560"/>
              </a:lnSpc>
            </a:pPr>
            <a:r>
              <a:rPr lang="en-US" sz="1300" u="sng">
                <a:solidFill>
                  <a:srgbClr val="B969DD"/>
                </a:solidFill>
                <a:latin typeface="Poppins"/>
                <a:ea typeface="Poppins"/>
                <a:cs typeface="Poppins"/>
                <a:sym typeface="Poppins"/>
                <a:hlinkClick r:id="rId4" tooltip="https://www.lean.nl/wat-is-de-smart-methode/"/>
              </a:rPr>
              <a:t>SMART-methode</a:t>
            </a:r>
          </a:p>
        </p:txBody>
      </p:sp>
      <p:sp>
        <p:nvSpPr>
          <p:cNvPr id="6" name="TextBox 6"/>
          <p:cNvSpPr txBox="1"/>
          <p:nvPr/>
        </p:nvSpPr>
        <p:spPr>
          <a:xfrm>
            <a:off x="6751482" y="9475872"/>
            <a:ext cx="3102322" cy="390525"/>
          </a:xfrm>
          <a:prstGeom prst="rect">
            <a:avLst/>
          </a:prstGeom>
        </p:spPr>
        <p:txBody>
          <a:bodyPr lIns="0" tIns="0" rIns="0" bIns="0" rtlCol="0" anchor="t">
            <a:spAutoFit/>
          </a:bodyPr>
          <a:lstStyle/>
          <a:p>
            <a:pPr algn="l">
              <a:lnSpc>
                <a:spcPts val="1560"/>
              </a:lnSpc>
            </a:pPr>
            <a:r>
              <a:rPr lang="en-US" sz="1300" u="sng">
                <a:solidFill>
                  <a:srgbClr val="B969DD"/>
                </a:solidFill>
                <a:latin typeface="Poppins"/>
                <a:ea typeface="Poppins"/>
                <a:cs typeface="Poppins"/>
                <a:sym typeface="Poppins"/>
                <a:hlinkClick r:id="rId5" tooltip="https://managementmodellensite.nl/acht-veranderstappen-kotter/"/>
              </a:rPr>
              <a:t>Model Kotter veranderstappen</a:t>
            </a:r>
          </a:p>
          <a:p>
            <a:pPr algn="l">
              <a:lnSpc>
                <a:spcPts val="1560"/>
              </a:lnSpc>
            </a:pPr>
            <a:r>
              <a:rPr lang="en-US" sz="1300" u="sng">
                <a:solidFill>
                  <a:srgbClr val="B969DD"/>
                </a:solidFill>
                <a:latin typeface="Poppins"/>
                <a:ea typeface="Poppins"/>
                <a:cs typeface="Poppins"/>
                <a:sym typeface="Poppins"/>
                <a:hlinkClick r:id="rId6" tooltip="https://www.nivel.nl/sites/default/files/bestanden/1003826_0.pdf"/>
              </a:rPr>
              <a:t>handreiking Nivel</a:t>
            </a:r>
          </a:p>
        </p:txBody>
      </p:sp>
      <p:grpSp>
        <p:nvGrpSpPr>
          <p:cNvPr id="7" name="Group 7"/>
          <p:cNvGrpSpPr/>
          <p:nvPr/>
        </p:nvGrpSpPr>
        <p:grpSpPr>
          <a:xfrm>
            <a:off x="0" y="1295"/>
            <a:ext cx="3056044" cy="10285705"/>
            <a:chOff x="0" y="0"/>
            <a:chExt cx="4074725" cy="13714273"/>
          </a:xfrm>
        </p:grpSpPr>
        <p:sp>
          <p:nvSpPr>
            <p:cNvPr id="8" name="Freeform 8"/>
            <p:cNvSpPr/>
            <p:nvPr/>
          </p:nvSpPr>
          <p:spPr>
            <a:xfrm>
              <a:off x="0" y="0"/>
              <a:ext cx="4074725" cy="13714247"/>
            </a:xfrm>
            <a:custGeom>
              <a:avLst/>
              <a:gdLst/>
              <a:ahLst/>
              <a:cxnLst/>
              <a:rect l="l" t="t" r="r" b="b"/>
              <a:pathLst>
                <a:path w="4074725" h="13714247">
                  <a:moveTo>
                    <a:pt x="0" y="0"/>
                  </a:moveTo>
                  <a:lnTo>
                    <a:pt x="4074725" y="0"/>
                  </a:lnTo>
                  <a:lnTo>
                    <a:pt x="4074725" y="13714247"/>
                  </a:lnTo>
                  <a:lnTo>
                    <a:pt x="0" y="13714247"/>
                  </a:lnTo>
                  <a:close/>
                </a:path>
              </a:pathLst>
            </a:custGeom>
            <a:solidFill>
              <a:srgbClr val="EAF1FF"/>
            </a:solidFill>
          </p:spPr>
          <p:txBody>
            <a:bodyPr/>
            <a:lstStyle/>
            <a:p>
              <a:endParaRPr lang="nl-NL"/>
            </a:p>
          </p:txBody>
        </p:sp>
        <p:sp>
          <p:nvSpPr>
            <p:cNvPr id="9" name="TextBox 9"/>
            <p:cNvSpPr txBox="1"/>
            <p:nvPr/>
          </p:nvSpPr>
          <p:spPr>
            <a:xfrm>
              <a:off x="0" y="-190500"/>
              <a:ext cx="4074725" cy="13904773"/>
            </a:xfrm>
            <a:prstGeom prst="rect">
              <a:avLst/>
            </a:prstGeom>
          </p:spPr>
          <p:txBody>
            <a:bodyPr lIns="50800" tIns="50800" rIns="50800" bIns="50800" rtlCol="0" anchor="t"/>
            <a:lstStyle/>
            <a:p>
              <a:pPr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p:txBody>
        </p:sp>
      </p:grpSp>
      <p:sp>
        <p:nvSpPr>
          <p:cNvPr id="10" name="TextBox 10"/>
          <p:cNvSpPr txBox="1"/>
          <p:nvPr/>
        </p:nvSpPr>
        <p:spPr>
          <a:xfrm>
            <a:off x="3606978" y="695135"/>
            <a:ext cx="9681103" cy="603885"/>
          </a:xfrm>
          <a:prstGeom prst="rect">
            <a:avLst/>
          </a:prstGeom>
        </p:spPr>
        <p:txBody>
          <a:bodyPr lIns="0" tIns="0" rIns="0" bIns="0" rtlCol="0" anchor="t">
            <a:spAutoFit/>
          </a:bodyPr>
          <a:lstStyle/>
          <a:p>
            <a:pPr algn="l">
              <a:lnSpc>
                <a:spcPts val="4319"/>
              </a:lnSpc>
            </a:pPr>
            <a:r>
              <a:rPr lang="en-US" sz="3999">
                <a:solidFill>
                  <a:srgbClr val="173395"/>
                </a:solidFill>
                <a:latin typeface="Poppins"/>
                <a:ea typeface="Poppins"/>
                <a:cs typeface="Poppins"/>
                <a:sym typeface="Poppins"/>
              </a:rPr>
              <a:t>Visie en doelstelling(en)</a:t>
            </a:r>
          </a:p>
        </p:txBody>
      </p:sp>
      <p:sp>
        <p:nvSpPr>
          <p:cNvPr id="11" name="TextBox 11"/>
          <p:cNvSpPr txBox="1"/>
          <p:nvPr/>
        </p:nvSpPr>
        <p:spPr>
          <a:xfrm>
            <a:off x="10746726" y="1548152"/>
            <a:ext cx="6868285" cy="6863715"/>
          </a:xfrm>
          <a:prstGeom prst="rect">
            <a:avLst/>
          </a:prstGeom>
        </p:spPr>
        <p:txBody>
          <a:bodyPr lIns="0" tIns="0" rIns="0" bIns="0" rtlCol="0" anchor="t">
            <a:spAutoFit/>
          </a:bodyPr>
          <a:lstStyle/>
          <a:p>
            <a:pPr algn="l">
              <a:lnSpc>
                <a:spcPts val="2879"/>
              </a:lnSpc>
            </a:pPr>
            <a:r>
              <a:rPr lang="en-US" sz="1599" b="1">
                <a:solidFill>
                  <a:srgbClr val="173395"/>
                </a:solidFill>
                <a:latin typeface="Poppins Bold"/>
                <a:ea typeface="Poppins Bold"/>
                <a:cs typeface="Poppins Bold"/>
                <a:sym typeface="Poppins Bold"/>
              </a:rPr>
              <a:t>Toelichting </a:t>
            </a:r>
          </a:p>
          <a:p>
            <a:pPr algn="l">
              <a:lnSpc>
                <a:spcPts val="2700"/>
              </a:lnSpc>
            </a:pPr>
            <a:r>
              <a:rPr lang="en-US" sz="1500">
                <a:solidFill>
                  <a:srgbClr val="173395"/>
                </a:solidFill>
                <a:latin typeface="Poppins"/>
                <a:ea typeface="Poppins"/>
                <a:cs typeface="Poppins"/>
                <a:sym typeface="Poppins"/>
              </a:rPr>
              <a:t>Bij de doelstelling(en) beschrijf je wat je wil bereiken met dit project. Aandachtspunten bij het formuleren van de doelen:</a:t>
            </a:r>
          </a:p>
          <a:p>
            <a:pPr marL="323850" lvl="1" indent="-161925" algn="l">
              <a:lnSpc>
                <a:spcPts val="2700"/>
              </a:lnSpc>
              <a:buFont typeface="Arial"/>
              <a:buChar char="•"/>
            </a:pPr>
            <a:r>
              <a:rPr lang="en-US" sz="1500">
                <a:solidFill>
                  <a:srgbClr val="173395"/>
                </a:solidFill>
                <a:latin typeface="Poppins"/>
                <a:ea typeface="Poppins"/>
                <a:cs typeface="Poppins"/>
                <a:sym typeface="Poppins"/>
              </a:rPr>
              <a:t>Formuleer je doelen zo SMART mogelijk. Dit betekent dat de doelen:</a:t>
            </a:r>
          </a:p>
          <a:p>
            <a:pPr marL="647700" lvl="2" indent="-215900" algn="l">
              <a:lnSpc>
                <a:spcPts val="2700"/>
              </a:lnSpc>
              <a:buFont typeface="Arial"/>
              <a:buChar char="⚬"/>
            </a:pPr>
            <a:r>
              <a:rPr lang="en-US" sz="1500">
                <a:solidFill>
                  <a:srgbClr val="173395"/>
                </a:solidFill>
                <a:latin typeface="Poppins"/>
                <a:ea typeface="Poppins"/>
                <a:cs typeface="Poppins"/>
                <a:sym typeface="Poppins"/>
              </a:rPr>
              <a:t>Specifiek (beschrijf zo precies mogelijk wie, wat, wanneer gaat doen),</a:t>
            </a:r>
          </a:p>
          <a:p>
            <a:pPr marL="647700" lvl="2" indent="-215900" algn="l">
              <a:lnSpc>
                <a:spcPts val="2700"/>
              </a:lnSpc>
              <a:buFont typeface="Arial"/>
              <a:buChar char="⚬"/>
            </a:pPr>
            <a:r>
              <a:rPr lang="en-US" sz="1500">
                <a:solidFill>
                  <a:srgbClr val="173395"/>
                </a:solidFill>
                <a:latin typeface="Poppins"/>
                <a:ea typeface="Poppins"/>
                <a:cs typeface="Poppins"/>
                <a:sym typeface="Poppins"/>
              </a:rPr>
              <a:t>Meetbaar (zodat je kunt bepalen of het doel gehaald is),</a:t>
            </a:r>
          </a:p>
          <a:p>
            <a:pPr marL="647700" lvl="2" indent="-215900" algn="l">
              <a:lnSpc>
                <a:spcPts val="2700"/>
              </a:lnSpc>
              <a:buFont typeface="Arial"/>
              <a:buChar char="⚬"/>
            </a:pPr>
            <a:r>
              <a:rPr lang="en-US" sz="1500">
                <a:solidFill>
                  <a:srgbClr val="173395"/>
                </a:solidFill>
                <a:latin typeface="Poppins"/>
                <a:ea typeface="Poppins"/>
                <a:cs typeface="Poppins"/>
                <a:sym typeface="Poppins"/>
              </a:rPr>
              <a:t>Acceptabel (draagvlak bij de uitvoerders van het plan),</a:t>
            </a:r>
          </a:p>
          <a:p>
            <a:pPr marL="647700" lvl="2" indent="-215900" algn="l">
              <a:lnSpc>
                <a:spcPts val="2700"/>
              </a:lnSpc>
              <a:buFont typeface="Arial"/>
              <a:buChar char="⚬"/>
            </a:pPr>
            <a:r>
              <a:rPr lang="en-US" sz="1500">
                <a:solidFill>
                  <a:srgbClr val="173395"/>
                </a:solidFill>
                <a:latin typeface="Poppins"/>
                <a:ea typeface="Poppins"/>
                <a:cs typeface="Poppins"/>
                <a:sym typeface="Poppins"/>
              </a:rPr>
              <a:t>Realistisch (het moet een haalbaar doel zijn, binnen de tijd en middelen die je hebt),</a:t>
            </a:r>
          </a:p>
          <a:p>
            <a:pPr marL="647700" lvl="2" indent="-215900" algn="l">
              <a:lnSpc>
                <a:spcPts val="2700"/>
              </a:lnSpc>
              <a:buFont typeface="Arial"/>
              <a:buChar char="⚬"/>
            </a:pPr>
            <a:r>
              <a:rPr lang="en-US" sz="1500">
                <a:solidFill>
                  <a:srgbClr val="173395"/>
                </a:solidFill>
                <a:latin typeface="Poppins"/>
                <a:ea typeface="Poppins"/>
                <a:cs typeface="Poppins"/>
                <a:sym typeface="Poppins"/>
              </a:rPr>
              <a:t>Tijdgebonden zijn (wat is de deadline).</a:t>
            </a:r>
          </a:p>
          <a:p>
            <a:pPr marL="323850" lvl="1" indent="-161925" algn="l">
              <a:lnSpc>
                <a:spcPts val="2700"/>
              </a:lnSpc>
              <a:buFont typeface="Arial"/>
              <a:buChar char="•"/>
            </a:pPr>
            <a:r>
              <a:rPr lang="en-US" sz="1500">
                <a:solidFill>
                  <a:srgbClr val="173395"/>
                </a:solidFill>
                <a:latin typeface="Poppins"/>
                <a:ea typeface="Poppins"/>
                <a:cs typeface="Poppins"/>
                <a:sym typeface="Poppins"/>
              </a:rPr>
              <a:t>Kijk bij het formuleren van de doelstelling ook naar de huidige situatie en naar ontwikkelingen binnen en buiten het ziekenhuis. Ga na of een fasering gewenst/ nodig is. </a:t>
            </a:r>
          </a:p>
          <a:p>
            <a:pPr marL="323850" lvl="1" indent="-161925" algn="l">
              <a:lnSpc>
                <a:spcPts val="2700"/>
              </a:lnSpc>
              <a:buFont typeface="Arial"/>
              <a:buChar char="•"/>
            </a:pPr>
            <a:r>
              <a:rPr lang="en-US" sz="1500">
                <a:solidFill>
                  <a:srgbClr val="173395"/>
                </a:solidFill>
                <a:latin typeface="Poppins"/>
                <a:ea typeface="Poppins"/>
                <a:cs typeface="Poppins"/>
                <a:sym typeface="Poppins"/>
              </a:rPr>
              <a:t>Zorg ervoor dat het doel aansluit bij de doelstellingen van het ziekenhuis. </a:t>
            </a:r>
          </a:p>
          <a:p>
            <a:pPr marL="323850" lvl="1" indent="-161925" algn="l">
              <a:lnSpc>
                <a:spcPts val="2700"/>
              </a:lnSpc>
              <a:buFont typeface="Arial"/>
              <a:buChar char="•"/>
            </a:pPr>
            <a:r>
              <a:rPr lang="en-US" sz="1500">
                <a:solidFill>
                  <a:srgbClr val="173395"/>
                </a:solidFill>
                <a:latin typeface="Poppins"/>
                <a:ea typeface="Poppins"/>
                <a:cs typeface="Poppins"/>
                <a:sym typeface="Poppins"/>
              </a:rPr>
              <a:t>Zorg ervoor dat PZP onderdeel wordt van ziekenhuisbrede (strategische) beleidsdocumenten.</a:t>
            </a:r>
          </a:p>
          <a:p>
            <a:pPr algn="l">
              <a:lnSpc>
                <a:spcPts val="2700"/>
              </a:lnSpc>
            </a:pPr>
            <a:endParaRPr lang="en-US" sz="1500">
              <a:solidFill>
                <a:srgbClr val="173395"/>
              </a:solidFill>
              <a:latin typeface="Poppins"/>
              <a:ea typeface="Poppins"/>
              <a:cs typeface="Poppins"/>
              <a:sym typeface="Poppins"/>
            </a:endParaRPr>
          </a:p>
          <a:p>
            <a:pPr algn="l">
              <a:lnSpc>
                <a:spcPts val="2700"/>
              </a:lnSpc>
            </a:pPr>
            <a:endParaRPr lang="en-US" sz="1500">
              <a:solidFill>
                <a:srgbClr val="173395"/>
              </a:solidFill>
              <a:latin typeface="Poppins"/>
              <a:ea typeface="Poppins"/>
              <a:cs typeface="Poppins"/>
              <a:sym typeface="Poppins"/>
            </a:endParaRPr>
          </a:p>
        </p:txBody>
      </p:sp>
      <p:sp>
        <p:nvSpPr>
          <p:cNvPr id="12" name="TextBox 12"/>
          <p:cNvSpPr txBox="1"/>
          <p:nvPr/>
        </p:nvSpPr>
        <p:spPr>
          <a:xfrm>
            <a:off x="3616503" y="1548152"/>
            <a:ext cx="6839711" cy="7473315"/>
          </a:xfrm>
          <a:prstGeom prst="rect">
            <a:avLst/>
          </a:prstGeom>
        </p:spPr>
        <p:txBody>
          <a:bodyPr lIns="0" tIns="0" rIns="0" bIns="0" rtlCol="0" anchor="t">
            <a:spAutoFit/>
          </a:bodyPr>
          <a:lstStyle/>
          <a:p>
            <a:pPr algn="l">
              <a:lnSpc>
                <a:spcPts val="2879"/>
              </a:lnSpc>
            </a:pPr>
            <a:r>
              <a:rPr lang="en-US" sz="1599" b="1">
                <a:solidFill>
                  <a:srgbClr val="173395"/>
                </a:solidFill>
                <a:latin typeface="Poppins Bold"/>
                <a:ea typeface="Poppins Bold"/>
                <a:cs typeface="Poppins Bold"/>
                <a:sym typeface="Poppins Bold"/>
              </a:rPr>
              <a:t>Inleiding</a:t>
            </a:r>
          </a:p>
          <a:p>
            <a:pPr algn="l">
              <a:lnSpc>
                <a:spcPts val="2700"/>
              </a:lnSpc>
            </a:pPr>
            <a:r>
              <a:rPr lang="en-US" sz="1500">
                <a:solidFill>
                  <a:srgbClr val="173395"/>
                </a:solidFill>
                <a:latin typeface="Poppins"/>
                <a:ea typeface="Poppins"/>
                <a:cs typeface="Poppins"/>
                <a:sym typeface="Poppins"/>
              </a:rPr>
              <a:t>Met een visie beschrijf je de stip op de horizon. Een goede visie beschrijft een inspirerend toekomstperspectief en geeft richting aan de (activiteiten van de) organisatie. Het creëren (en uitdragen!) van een concrete, realistische en eenvoudige visie is een belangrijke stap in het veranderproces, waarbij gemeenschappelijke waarden worden gezocht en de gewenste gedragsverandering wordt benoemd. </a:t>
            </a:r>
          </a:p>
          <a:p>
            <a:pPr algn="l">
              <a:lnSpc>
                <a:spcPts val="2700"/>
              </a:lnSpc>
            </a:pPr>
            <a:r>
              <a:rPr lang="en-US" sz="1500">
                <a:solidFill>
                  <a:srgbClr val="173395"/>
                </a:solidFill>
                <a:latin typeface="Poppins"/>
                <a:ea typeface="Poppins"/>
                <a:cs typeface="Poppins"/>
                <a:sym typeface="Poppins"/>
              </a:rPr>
              <a:t>Neem daarbij inzichten en perspectieven mee van externe stakeholders (zoals: wat zijn de ambities van zorgverzekeraars) en ontwikkelingen buiten de organisatie (zoals: regionale ontwikkelingen en ontwikkelingen op het gebied van digitale gegevensuitwisseling). </a:t>
            </a:r>
          </a:p>
          <a:p>
            <a:pPr algn="l">
              <a:lnSpc>
                <a:spcPts val="2160"/>
              </a:lnSpc>
            </a:pPr>
            <a:endParaRPr lang="en-US" sz="1500">
              <a:solidFill>
                <a:srgbClr val="173395"/>
              </a:solidFill>
              <a:latin typeface="Poppins"/>
              <a:ea typeface="Poppins"/>
              <a:cs typeface="Poppins"/>
              <a:sym typeface="Poppins"/>
            </a:endParaRPr>
          </a:p>
          <a:p>
            <a:pPr algn="l">
              <a:lnSpc>
                <a:spcPts val="2700"/>
              </a:lnSpc>
            </a:pPr>
            <a:r>
              <a:rPr lang="en-US" sz="1500">
                <a:solidFill>
                  <a:srgbClr val="173395"/>
                </a:solidFill>
                <a:latin typeface="Poppins"/>
                <a:ea typeface="Poppins"/>
                <a:cs typeface="Poppins"/>
                <a:sym typeface="Poppins"/>
              </a:rPr>
              <a:t>Vertaal vervolgens de visie naar concrete en haalbare doelstellingen. Het Nivel heeft in de handreiking PZP de kerndoelen als volgt geformuleerd: </a:t>
            </a:r>
          </a:p>
          <a:p>
            <a:pPr marL="323850" lvl="1" indent="-161925" algn="l">
              <a:lnSpc>
                <a:spcPts val="2700"/>
              </a:lnSpc>
              <a:buFont typeface="Arial"/>
              <a:buChar char="•"/>
            </a:pPr>
            <a:r>
              <a:rPr lang="en-US" sz="1500" b="1">
                <a:solidFill>
                  <a:srgbClr val="173395"/>
                </a:solidFill>
                <a:latin typeface="Poppins Bold"/>
                <a:ea typeface="Poppins Bold"/>
                <a:cs typeface="Poppins Bold"/>
                <a:sym typeface="Poppins Bold"/>
              </a:rPr>
              <a:t>Vroegtijdige inzet PZP </a:t>
            </a:r>
            <a:r>
              <a:rPr lang="en-US" sz="1500">
                <a:solidFill>
                  <a:srgbClr val="173395"/>
                </a:solidFill>
                <a:latin typeface="Poppins"/>
                <a:ea typeface="Poppins"/>
                <a:cs typeface="Poppins"/>
                <a:sym typeface="Poppins"/>
              </a:rPr>
              <a:t>|  Verkennen van waarden en voorkeuren van patiënten vóórdat acute zorgvragen ontstaan.</a:t>
            </a:r>
          </a:p>
          <a:p>
            <a:pPr marL="323850" lvl="1" indent="-161925" algn="l">
              <a:lnSpc>
                <a:spcPts val="2700"/>
              </a:lnSpc>
              <a:buFont typeface="Arial"/>
              <a:buChar char="•"/>
            </a:pPr>
            <a:r>
              <a:rPr lang="en-US" sz="1500" b="1">
                <a:solidFill>
                  <a:srgbClr val="173395"/>
                </a:solidFill>
                <a:latin typeface="Poppins Bold"/>
                <a:ea typeface="Poppins Bold"/>
                <a:cs typeface="Poppins Bold"/>
                <a:sym typeface="Poppins Bold"/>
              </a:rPr>
              <a:t>Samen beslissen </a:t>
            </a:r>
            <a:r>
              <a:rPr lang="en-US" sz="1500">
                <a:solidFill>
                  <a:srgbClr val="173395"/>
                </a:solidFill>
                <a:latin typeface="Poppins"/>
                <a:ea typeface="Poppins"/>
                <a:cs typeface="Poppins"/>
                <a:sym typeface="Poppins"/>
              </a:rPr>
              <a:t>|  Gezamenlijke besluitvorming als leidend principe.</a:t>
            </a:r>
          </a:p>
          <a:p>
            <a:pPr marL="323850" lvl="1" indent="-161925" algn="l">
              <a:lnSpc>
                <a:spcPts val="2700"/>
              </a:lnSpc>
              <a:buFont typeface="Arial"/>
              <a:buChar char="•"/>
            </a:pPr>
            <a:r>
              <a:rPr lang="en-US" sz="1500" b="1">
                <a:solidFill>
                  <a:srgbClr val="173395"/>
                </a:solidFill>
                <a:latin typeface="Poppins Bold"/>
                <a:ea typeface="Poppins Bold"/>
                <a:cs typeface="Poppins Bold"/>
                <a:sym typeface="Poppins Bold"/>
              </a:rPr>
              <a:t>Borging </a:t>
            </a:r>
            <a:r>
              <a:rPr lang="en-US" sz="1500">
                <a:solidFill>
                  <a:srgbClr val="173395"/>
                </a:solidFill>
                <a:latin typeface="Poppins"/>
                <a:ea typeface="Poppins"/>
                <a:cs typeface="Poppins"/>
                <a:sym typeface="Poppins"/>
              </a:rPr>
              <a:t>|  Borging in systemen en organisatie, zodat actuele informatie over wensen en grenzen toegankelijk is in acute situaties. </a:t>
            </a:r>
          </a:p>
          <a:p>
            <a:pPr algn="l">
              <a:lnSpc>
                <a:spcPts val="2700"/>
              </a:lnSpc>
            </a:pPr>
            <a:endParaRPr lang="en-US" sz="1500">
              <a:solidFill>
                <a:srgbClr val="173395"/>
              </a:solidFill>
              <a:latin typeface="Poppins"/>
              <a:ea typeface="Poppins"/>
              <a:cs typeface="Poppins"/>
              <a:sym typeface="Poppins"/>
            </a:endParaRPr>
          </a:p>
        </p:txBody>
      </p:sp>
      <p:sp>
        <p:nvSpPr>
          <p:cNvPr id="13" name="TextBox 13"/>
          <p:cNvSpPr txBox="1"/>
          <p:nvPr/>
        </p:nvSpPr>
        <p:spPr>
          <a:xfrm>
            <a:off x="213540" y="1452902"/>
            <a:ext cx="2769323" cy="7096125"/>
          </a:xfrm>
          <a:prstGeom prst="rect">
            <a:avLst/>
          </a:prstGeom>
        </p:spPr>
        <p:txBody>
          <a:bodyPr lIns="0" tIns="0" rIns="0" bIns="0" rtlCol="0" anchor="t">
            <a:spAutoFit/>
          </a:bodyPr>
          <a:lstStyle/>
          <a:p>
            <a:pPr marL="323850" lvl="1" indent="-161925" algn="l">
              <a:lnSpc>
                <a:spcPts val="3750"/>
              </a:lnSpc>
              <a:buAutoNum type="arabicPeriod"/>
            </a:pPr>
            <a:r>
              <a:rPr lang="en-US" sz="1500" u="sng">
                <a:solidFill>
                  <a:srgbClr val="173395"/>
                </a:solidFill>
                <a:latin typeface="Poppins"/>
                <a:ea typeface="Poppins"/>
                <a:cs typeface="Poppins"/>
                <a:sym typeface="Poppins"/>
                <a:hlinkClick r:id="rId7" action="ppaction://hlinksldjump"/>
              </a:rPr>
              <a:t>Leeswijzer</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8" action="ppaction://hlinksldjump"/>
              </a:rPr>
              <a:t>Kernboodschap</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9" action="ppaction://hlinksldjump"/>
              </a:rPr>
              <a:t>Aanleiding en probleemanalyse</a:t>
            </a:r>
          </a:p>
          <a:p>
            <a:pPr marL="323850" lvl="1" indent="-161925" algn="l">
              <a:lnSpc>
                <a:spcPts val="3750"/>
              </a:lnSpc>
              <a:buAutoNum type="arabicPeriod"/>
            </a:pPr>
            <a:r>
              <a:rPr lang="en-US" sz="1500" b="1">
                <a:solidFill>
                  <a:srgbClr val="173395"/>
                </a:solidFill>
                <a:latin typeface="Poppins Bold"/>
                <a:ea typeface="Poppins Bold"/>
                <a:cs typeface="Poppins Bold"/>
                <a:sym typeface="Poppins Bold"/>
              </a:rPr>
              <a:t>Visie en doelstelling(en)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0" action="ppaction://hlinksldjump"/>
              </a:rPr>
              <a:t>Doelgroep en afbakening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1" action="ppaction://hlinksldjump"/>
              </a:rPr>
              <a:t>Projectorganisatie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2" action="ppaction://hlinksldjump"/>
              </a:rPr>
              <a:t>Planning en fasering</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3" action="ppaction://hlinksldjump"/>
              </a:rPr>
              <a:t>Afhankelijkheden en risicoanalyse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4" action="ppaction://hlinksldjump"/>
              </a:rPr>
              <a:t>Monitoring en evaluatie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5" action="ppaction://hlinksldjump"/>
              </a:rPr>
              <a:t>Communicatie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6" action="ppaction://hlinksldjump"/>
              </a:rPr>
              <a:t>Randvoorwaarden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7" action="ppaction://hlinksldjump"/>
              </a:rPr>
              <a:t>Succesfactoren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8" action="ppaction://hlinksldjump"/>
              </a:rPr>
              <a:t>Bijlagen</a:t>
            </a:r>
          </a:p>
        </p:txBody>
      </p:sp>
      <p:sp>
        <p:nvSpPr>
          <p:cNvPr id="14" name="Freeform 14"/>
          <p:cNvSpPr/>
          <p:nvPr/>
        </p:nvSpPr>
        <p:spPr>
          <a:xfrm rot="-5400000">
            <a:off x="-4953886" y="4483162"/>
            <a:ext cx="16230600" cy="210740"/>
          </a:xfrm>
          <a:custGeom>
            <a:avLst/>
            <a:gdLst/>
            <a:ahLst/>
            <a:cxnLst/>
            <a:rect l="l" t="t" r="r" b="b"/>
            <a:pathLst>
              <a:path w="16230600" h="210740">
                <a:moveTo>
                  <a:pt x="0" y="0"/>
                </a:moveTo>
                <a:lnTo>
                  <a:pt x="16230600" y="0"/>
                </a:lnTo>
                <a:lnTo>
                  <a:pt x="16230600" y="210739"/>
                </a:lnTo>
                <a:lnTo>
                  <a:pt x="0" y="210739"/>
                </a:lnTo>
                <a:lnTo>
                  <a:pt x="0" y="0"/>
                </a:lnTo>
                <a:close/>
              </a:path>
            </a:pathLst>
          </a:custGeom>
          <a:blipFill>
            <a:blip r:embed="rId19"/>
            <a:stretch>
              <a:fillRect t="-3269505"/>
            </a:stretch>
          </a:blipFill>
        </p:spPr>
        <p:txBody>
          <a:bodyPr/>
          <a:lstStyle/>
          <a:p>
            <a:endParaRPr lang="nl-NL"/>
          </a:p>
        </p:txBody>
      </p:sp>
      <p:sp>
        <p:nvSpPr>
          <p:cNvPr id="15" name="AutoShape 15"/>
          <p:cNvSpPr/>
          <p:nvPr/>
        </p:nvSpPr>
        <p:spPr>
          <a:xfrm flipV="1">
            <a:off x="10601470" y="1652927"/>
            <a:ext cx="0" cy="8344219"/>
          </a:xfrm>
          <a:prstGeom prst="line">
            <a:avLst/>
          </a:prstGeom>
          <a:ln w="19050" cap="flat">
            <a:solidFill>
              <a:srgbClr val="173395"/>
            </a:solidFill>
            <a:prstDash val="solid"/>
            <a:headEnd type="none" w="sm" len="sm"/>
            <a:tailEnd type="none" w="sm" len="sm"/>
          </a:ln>
        </p:spPr>
        <p:txBody>
          <a:bodyPr/>
          <a:lstStyle/>
          <a:p>
            <a:endParaRPr lang="nl-NL"/>
          </a:p>
        </p:txBody>
      </p:sp>
      <p:grpSp>
        <p:nvGrpSpPr>
          <p:cNvPr id="16" name="Group 16"/>
          <p:cNvGrpSpPr/>
          <p:nvPr/>
        </p:nvGrpSpPr>
        <p:grpSpPr>
          <a:xfrm>
            <a:off x="283719" y="9052594"/>
            <a:ext cx="1810498" cy="944552"/>
            <a:chOff x="0" y="0"/>
            <a:chExt cx="3023997" cy="1577645"/>
          </a:xfrm>
        </p:grpSpPr>
        <p:sp>
          <p:nvSpPr>
            <p:cNvPr id="17" name="Freeform 17"/>
            <p:cNvSpPr/>
            <p:nvPr/>
          </p:nvSpPr>
          <p:spPr>
            <a:xfrm>
              <a:off x="0" y="0"/>
              <a:ext cx="3023997" cy="1577594"/>
            </a:xfrm>
            <a:custGeom>
              <a:avLst/>
              <a:gdLst/>
              <a:ahLst/>
              <a:cxnLst/>
              <a:rect l="l" t="t" r="r" b="b"/>
              <a:pathLst>
                <a:path w="3023997" h="1577594">
                  <a:moveTo>
                    <a:pt x="0" y="0"/>
                  </a:moveTo>
                  <a:lnTo>
                    <a:pt x="3023997" y="0"/>
                  </a:lnTo>
                  <a:lnTo>
                    <a:pt x="3023997" y="1577594"/>
                  </a:lnTo>
                  <a:lnTo>
                    <a:pt x="0" y="1577594"/>
                  </a:lnTo>
                  <a:lnTo>
                    <a:pt x="0" y="0"/>
                  </a:lnTo>
                  <a:close/>
                </a:path>
              </a:pathLst>
            </a:custGeom>
            <a:blipFill>
              <a:blip r:embed="rId20"/>
              <a:stretch>
                <a:fillRect l="-9413" t="-2344" r="-8277" b="-15528"/>
              </a:stretch>
            </a:blipFill>
          </p:spPr>
          <p:txBody>
            <a:bodyPr/>
            <a:lstStyle/>
            <a:p>
              <a:endParaRPr lang="nl-NL"/>
            </a:p>
          </p:txBody>
        </p:sp>
      </p:grpSp>
      <p:sp>
        <p:nvSpPr>
          <p:cNvPr id="18" name="TextBox 18"/>
          <p:cNvSpPr txBox="1"/>
          <p:nvPr/>
        </p:nvSpPr>
        <p:spPr>
          <a:xfrm>
            <a:off x="14384793" y="9749495"/>
            <a:ext cx="3392990" cy="247650"/>
          </a:xfrm>
          <a:prstGeom prst="rect">
            <a:avLst/>
          </a:prstGeom>
        </p:spPr>
        <p:txBody>
          <a:bodyPr lIns="0" tIns="0" rIns="0" bIns="0" rtlCol="0" anchor="t">
            <a:spAutoFit/>
          </a:bodyPr>
          <a:lstStyle/>
          <a:p>
            <a:pPr algn="r">
              <a:lnSpc>
                <a:spcPts val="1800"/>
              </a:lnSpc>
            </a:pPr>
            <a:r>
              <a:rPr lang="en-US" sz="1500" b="1">
                <a:solidFill>
                  <a:srgbClr val="173395"/>
                </a:solidFill>
                <a:latin typeface="Poppins Semi-Bold"/>
                <a:ea typeface="Poppins Semi-Bold"/>
                <a:cs typeface="Poppins Semi-Bold"/>
                <a:sym typeface="Poppins Semi-Bold"/>
              </a:rPr>
              <a:t>4</a:t>
            </a:r>
          </a:p>
        </p:txBody>
      </p:sp>
      <p:sp>
        <p:nvSpPr>
          <p:cNvPr id="19" name="TextBox 19"/>
          <p:cNvSpPr txBox="1"/>
          <p:nvPr/>
        </p:nvSpPr>
        <p:spPr>
          <a:xfrm>
            <a:off x="283719" y="596265"/>
            <a:ext cx="2002281" cy="750570"/>
          </a:xfrm>
          <a:prstGeom prst="rect">
            <a:avLst/>
          </a:prstGeom>
        </p:spPr>
        <p:txBody>
          <a:bodyPr wrap="square" lIns="0" tIns="0" rIns="0" bIns="0" rtlCol="0" anchor="t">
            <a:spAutoFit/>
          </a:bodyPr>
          <a:lstStyle/>
          <a:p>
            <a:pPr algn="ctr">
              <a:lnSpc>
                <a:spcPts val="5880"/>
              </a:lnSpc>
            </a:pPr>
            <a:r>
              <a:rPr lang="en-US" sz="4200" dirty="0" err="1">
                <a:solidFill>
                  <a:srgbClr val="173597"/>
                </a:solidFill>
                <a:latin typeface="Poppins"/>
                <a:ea typeface="Poppins"/>
                <a:cs typeface="Poppins"/>
                <a:sym typeface="Poppins"/>
              </a:rPr>
              <a:t>Inhoud</a:t>
            </a:r>
            <a:endParaRPr lang="en-US" sz="4200" dirty="0">
              <a:solidFill>
                <a:srgbClr val="173597"/>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295"/>
            <a:ext cx="3056044" cy="10285705"/>
            <a:chOff x="0" y="0"/>
            <a:chExt cx="4074725" cy="13714273"/>
          </a:xfrm>
        </p:grpSpPr>
        <p:sp>
          <p:nvSpPr>
            <p:cNvPr id="3" name="Freeform 3"/>
            <p:cNvSpPr/>
            <p:nvPr/>
          </p:nvSpPr>
          <p:spPr>
            <a:xfrm>
              <a:off x="0" y="0"/>
              <a:ext cx="4074725" cy="13714247"/>
            </a:xfrm>
            <a:custGeom>
              <a:avLst/>
              <a:gdLst/>
              <a:ahLst/>
              <a:cxnLst/>
              <a:rect l="l" t="t" r="r" b="b"/>
              <a:pathLst>
                <a:path w="4074725" h="13714247">
                  <a:moveTo>
                    <a:pt x="0" y="0"/>
                  </a:moveTo>
                  <a:lnTo>
                    <a:pt x="4074725" y="0"/>
                  </a:lnTo>
                  <a:lnTo>
                    <a:pt x="4074725" y="13714247"/>
                  </a:lnTo>
                  <a:lnTo>
                    <a:pt x="0" y="13714247"/>
                  </a:lnTo>
                  <a:close/>
                </a:path>
              </a:pathLst>
            </a:custGeom>
            <a:solidFill>
              <a:srgbClr val="EAF1FF"/>
            </a:solidFill>
          </p:spPr>
          <p:txBody>
            <a:bodyPr/>
            <a:lstStyle/>
            <a:p>
              <a:endParaRPr lang="nl-NL"/>
            </a:p>
          </p:txBody>
        </p:sp>
        <p:sp>
          <p:nvSpPr>
            <p:cNvPr id="4" name="TextBox 4"/>
            <p:cNvSpPr txBox="1"/>
            <p:nvPr/>
          </p:nvSpPr>
          <p:spPr>
            <a:xfrm>
              <a:off x="0" y="-190500"/>
              <a:ext cx="4074725" cy="13904773"/>
            </a:xfrm>
            <a:prstGeom prst="rect">
              <a:avLst/>
            </a:prstGeom>
          </p:spPr>
          <p:txBody>
            <a:bodyPr lIns="50800" tIns="50800" rIns="50800" bIns="50800" rtlCol="0" anchor="t"/>
            <a:lstStyle/>
            <a:p>
              <a:pPr algn="l">
                <a:lnSpc>
                  <a:spcPts val="3600"/>
                </a:lnSpc>
              </a:pPr>
              <a:endParaRPr/>
            </a:p>
            <a:p>
              <a:pPr marL="271462" lvl="1" indent="-135731" algn="l">
                <a:lnSpc>
                  <a:spcPts val="3600"/>
                </a:lnSpc>
              </a:pPr>
              <a:endParaRPr/>
            </a:p>
            <a:p>
              <a:pPr marL="271462" lvl="1" indent="-135731" algn="l">
                <a:lnSpc>
                  <a:spcPts val="3600"/>
                </a:lnSpc>
              </a:pPr>
              <a:endParaRPr/>
            </a:p>
            <a:p>
              <a:pPr marL="271462" lvl="1" indent="-135731" algn="l">
                <a:lnSpc>
                  <a:spcPts val="3600"/>
                </a:lnSpc>
              </a:pPr>
              <a:endParaRPr/>
            </a:p>
            <a:p>
              <a:pPr marL="271462" lvl="1" indent="-135731" algn="l">
                <a:lnSpc>
                  <a:spcPts val="3600"/>
                </a:lnSpc>
              </a:pPr>
              <a:endParaRPr/>
            </a:p>
          </p:txBody>
        </p:sp>
      </p:grpSp>
      <p:sp>
        <p:nvSpPr>
          <p:cNvPr id="5" name="Freeform 5"/>
          <p:cNvSpPr/>
          <p:nvPr/>
        </p:nvSpPr>
        <p:spPr>
          <a:xfrm rot="-5400000">
            <a:off x="-4953886" y="4483162"/>
            <a:ext cx="16230600" cy="210740"/>
          </a:xfrm>
          <a:custGeom>
            <a:avLst/>
            <a:gdLst/>
            <a:ahLst/>
            <a:cxnLst/>
            <a:rect l="l" t="t" r="r" b="b"/>
            <a:pathLst>
              <a:path w="16230600" h="210740">
                <a:moveTo>
                  <a:pt x="0" y="0"/>
                </a:moveTo>
                <a:lnTo>
                  <a:pt x="16230600" y="0"/>
                </a:lnTo>
                <a:lnTo>
                  <a:pt x="16230600" y="210739"/>
                </a:lnTo>
                <a:lnTo>
                  <a:pt x="0" y="210739"/>
                </a:lnTo>
                <a:lnTo>
                  <a:pt x="0" y="0"/>
                </a:lnTo>
                <a:close/>
              </a:path>
            </a:pathLst>
          </a:custGeom>
          <a:blipFill>
            <a:blip r:embed="rId3"/>
            <a:stretch>
              <a:fillRect t="-3269505"/>
            </a:stretch>
          </a:blipFill>
        </p:spPr>
        <p:txBody>
          <a:bodyPr/>
          <a:lstStyle/>
          <a:p>
            <a:endParaRPr lang="nl-NL"/>
          </a:p>
        </p:txBody>
      </p:sp>
      <p:grpSp>
        <p:nvGrpSpPr>
          <p:cNvPr id="6" name="Group 6"/>
          <p:cNvGrpSpPr/>
          <p:nvPr/>
        </p:nvGrpSpPr>
        <p:grpSpPr>
          <a:xfrm rot="5400000">
            <a:off x="6500943" y="6364334"/>
            <a:ext cx="773268" cy="6561199"/>
            <a:chOff x="0" y="0"/>
            <a:chExt cx="1031024" cy="8748266"/>
          </a:xfrm>
        </p:grpSpPr>
        <p:sp>
          <p:nvSpPr>
            <p:cNvPr id="7" name="Freeform 7"/>
            <p:cNvSpPr/>
            <p:nvPr/>
          </p:nvSpPr>
          <p:spPr>
            <a:xfrm>
              <a:off x="0" y="0"/>
              <a:ext cx="1031024" cy="8748249"/>
            </a:xfrm>
            <a:custGeom>
              <a:avLst/>
              <a:gdLst/>
              <a:ahLst/>
              <a:cxnLst/>
              <a:rect l="l" t="t" r="r" b="b"/>
              <a:pathLst>
                <a:path w="1031024" h="8748249">
                  <a:moveTo>
                    <a:pt x="515512" y="0"/>
                  </a:moveTo>
                  <a:lnTo>
                    <a:pt x="515512" y="0"/>
                  </a:lnTo>
                  <a:cubicBezTo>
                    <a:pt x="652234" y="0"/>
                    <a:pt x="783357" y="54313"/>
                    <a:pt x="880034" y="150990"/>
                  </a:cubicBezTo>
                  <a:cubicBezTo>
                    <a:pt x="976711" y="247667"/>
                    <a:pt x="1031024" y="378790"/>
                    <a:pt x="1031024" y="515512"/>
                  </a:cubicBezTo>
                  <a:lnTo>
                    <a:pt x="1031024" y="8232737"/>
                  </a:lnTo>
                  <a:cubicBezTo>
                    <a:pt x="1031024" y="8369460"/>
                    <a:pt x="976711" y="8500582"/>
                    <a:pt x="880034" y="8597259"/>
                  </a:cubicBezTo>
                  <a:cubicBezTo>
                    <a:pt x="783357" y="8693936"/>
                    <a:pt x="652234" y="8748249"/>
                    <a:pt x="515512" y="8748249"/>
                  </a:cubicBezTo>
                  <a:lnTo>
                    <a:pt x="515512" y="8748249"/>
                  </a:lnTo>
                  <a:cubicBezTo>
                    <a:pt x="230803" y="8748249"/>
                    <a:pt x="0" y="8517447"/>
                    <a:pt x="0" y="8232737"/>
                  </a:cubicBezTo>
                  <a:lnTo>
                    <a:pt x="0" y="515512"/>
                  </a:lnTo>
                  <a:cubicBezTo>
                    <a:pt x="0" y="230803"/>
                    <a:pt x="230803" y="0"/>
                    <a:pt x="515512" y="0"/>
                  </a:cubicBezTo>
                  <a:close/>
                </a:path>
              </a:pathLst>
            </a:custGeom>
            <a:solidFill>
              <a:srgbClr val="F1ECE3"/>
            </a:solidFill>
          </p:spPr>
          <p:txBody>
            <a:bodyPr/>
            <a:lstStyle/>
            <a:p>
              <a:endParaRPr lang="nl-NL"/>
            </a:p>
          </p:txBody>
        </p:sp>
        <p:sp>
          <p:nvSpPr>
            <p:cNvPr id="8" name="TextBox 8"/>
            <p:cNvSpPr txBox="1"/>
            <p:nvPr/>
          </p:nvSpPr>
          <p:spPr>
            <a:xfrm>
              <a:off x="0" y="-161925"/>
              <a:ext cx="1031024" cy="8910191"/>
            </a:xfrm>
            <a:prstGeom prst="rect">
              <a:avLst/>
            </a:prstGeom>
          </p:spPr>
          <p:txBody>
            <a:bodyPr lIns="50800" tIns="50800" rIns="50800" bIns="50800" rtlCol="0" anchor="t"/>
            <a:lstStyle/>
            <a:p>
              <a:pPr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p:txBody>
        </p:sp>
      </p:grpSp>
      <p:sp>
        <p:nvSpPr>
          <p:cNvPr id="9" name="AutoShape 9"/>
          <p:cNvSpPr/>
          <p:nvPr/>
        </p:nvSpPr>
        <p:spPr>
          <a:xfrm flipV="1">
            <a:off x="10456213" y="1652927"/>
            <a:ext cx="0" cy="8344219"/>
          </a:xfrm>
          <a:prstGeom prst="line">
            <a:avLst/>
          </a:prstGeom>
          <a:ln w="19050" cap="flat">
            <a:solidFill>
              <a:srgbClr val="173395"/>
            </a:solidFill>
            <a:prstDash val="solid"/>
            <a:headEnd type="none" w="sm" len="sm"/>
            <a:tailEnd type="none" w="sm" len="sm"/>
          </a:ln>
        </p:spPr>
        <p:txBody>
          <a:bodyPr/>
          <a:lstStyle/>
          <a:p>
            <a:endParaRPr lang="nl-NL"/>
          </a:p>
        </p:txBody>
      </p:sp>
      <p:sp>
        <p:nvSpPr>
          <p:cNvPr id="10" name="TextBox 10"/>
          <p:cNvSpPr txBox="1"/>
          <p:nvPr/>
        </p:nvSpPr>
        <p:spPr>
          <a:xfrm>
            <a:off x="3606978" y="695135"/>
            <a:ext cx="7436950" cy="603885"/>
          </a:xfrm>
          <a:prstGeom prst="rect">
            <a:avLst/>
          </a:prstGeom>
        </p:spPr>
        <p:txBody>
          <a:bodyPr lIns="0" tIns="0" rIns="0" bIns="0" rtlCol="0" anchor="t">
            <a:spAutoFit/>
          </a:bodyPr>
          <a:lstStyle/>
          <a:p>
            <a:pPr algn="l">
              <a:lnSpc>
                <a:spcPts val="4319"/>
              </a:lnSpc>
            </a:pPr>
            <a:r>
              <a:rPr lang="en-US" sz="3999">
                <a:solidFill>
                  <a:srgbClr val="173395"/>
                </a:solidFill>
                <a:latin typeface="Poppins"/>
                <a:ea typeface="Poppins"/>
                <a:cs typeface="Poppins"/>
                <a:sym typeface="Poppins"/>
              </a:rPr>
              <a:t>Doelgroep en afbakening </a:t>
            </a:r>
          </a:p>
        </p:txBody>
      </p:sp>
      <p:sp>
        <p:nvSpPr>
          <p:cNvPr id="11" name="TextBox 11"/>
          <p:cNvSpPr txBox="1"/>
          <p:nvPr/>
        </p:nvSpPr>
        <p:spPr>
          <a:xfrm>
            <a:off x="3606978" y="1548152"/>
            <a:ext cx="6561199" cy="4463415"/>
          </a:xfrm>
          <a:prstGeom prst="rect">
            <a:avLst/>
          </a:prstGeom>
        </p:spPr>
        <p:txBody>
          <a:bodyPr lIns="0" tIns="0" rIns="0" bIns="0" rtlCol="0" anchor="t">
            <a:spAutoFit/>
          </a:bodyPr>
          <a:lstStyle/>
          <a:p>
            <a:pPr algn="l">
              <a:lnSpc>
                <a:spcPts val="2879"/>
              </a:lnSpc>
            </a:pPr>
            <a:r>
              <a:rPr lang="en-US" sz="1599" b="1">
                <a:solidFill>
                  <a:srgbClr val="173395"/>
                </a:solidFill>
                <a:latin typeface="Poppins Bold"/>
                <a:ea typeface="Poppins Bold"/>
                <a:cs typeface="Poppins Bold"/>
                <a:sym typeface="Poppins Bold"/>
              </a:rPr>
              <a:t>Inleiding </a:t>
            </a:r>
          </a:p>
          <a:p>
            <a:pPr algn="l">
              <a:lnSpc>
                <a:spcPts val="2700"/>
              </a:lnSpc>
            </a:pPr>
            <a:r>
              <a:rPr lang="en-US" sz="1500">
                <a:solidFill>
                  <a:srgbClr val="173395"/>
                </a:solidFill>
                <a:latin typeface="Poppins"/>
                <a:ea typeface="Poppins"/>
                <a:cs typeface="Poppins"/>
                <a:sym typeface="Poppins"/>
              </a:rPr>
              <a:t>PZP is relevant voor alle patiënten met een levensbedreigende aandoening of kwetsbaarheid. Bij de implementatie kan worden gekozen voor een gefaseerde aanpak, bijvoorbeeld door te starten met afdelingen waar PZP nog minder is ingebed. Of juist te starten bij de afdelingen waar de energie zit. </a:t>
            </a:r>
          </a:p>
          <a:p>
            <a:pPr algn="l">
              <a:lnSpc>
                <a:spcPts val="2700"/>
              </a:lnSpc>
            </a:pPr>
            <a:endParaRPr lang="en-US" sz="1500">
              <a:solidFill>
                <a:srgbClr val="173395"/>
              </a:solidFill>
              <a:latin typeface="Poppins"/>
              <a:ea typeface="Poppins"/>
              <a:cs typeface="Poppins"/>
              <a:sym typeface="Poppins"/>
            </a:endParaRPr>
          </a:p>
          <a:p>
            <a:pPr algn="l">
              <a:lnSpc>
                <a:spcPts val="2700"/>
              </a:lnSpc>
            </a:pPr>
            <a:r>
              <a:rPr lang="en-US" sz="1500">
                <a:solidFill>
                  <a:srgbClr val="173395"/>
                </a:solidFill>
                <a:latin typeface="Poppins"/>
                <a:ea typeface="Poppins"/>
                <a:cs typeface="Poppins"/>
                <a:sym typeface="Poppins"/>
              </a:rPr>
              <a:t>Welke insteek je ook kiest, het is belangrijk om de kenmerken van iedere doelgroep te analyseren en helder te beschrijven wat er per groep moet veranderen in kennis, houding en gedrag. </a:t>
            </a:r>
          </a:p>
          <a:p>
            <a:pPr algn="l">
              <a:lnSpc>
                <a:spcPts val="2700"/>
              </a:lnSpc>
            </a:pPr>
            <a:r>
              <a:rPr lang="en-US" sz="1500">
                <a:solidFill>
                  <a:srgbClr val="173395"/>
                </a:solidFill>
                <a:latin typeface="Poppins"/>
                <a:ea typeface="Poppins"/>
                <a:cs typeface="Poppins"/>
                <a:sym typeface="Poppins"/>
              </a:rPr>
              <a:t>Daarnaast is het belangrijk de scope van het project duidelijk af te bakenen: wat valt er wel en niet binnen het project.</a:t>
            </a:r>
          </a:p>
          <a:p>
            <a:pPr algn="l">
              <a:lnSpc>
                <a:spcPts val="2700"/>
              </a:lnSpc>
            </a:pPr>
            <a:endParaRPr lang="en-US" sz="1500">
              <a:solidFill>
                <a:srgbClr val="173395"/>
              </a:solidFill>
              <a:latin typeface="Poppins"/>
              <a:ea typeface="Poppins"/>
              <a:cs typeface="Poppins"/>
              <a:sym typeface="Poppins"/>
            </a:endParaRPr>
          </a:p>
        </p:txBody>
      </p:sp>
      <p:sp>
        <p:nvSpPr>
          <p:cNvPr id="12" name="TextBox 12"/>
          <p:cNvSpPr txBox="1"/>
          <p:nvPr/>
        </p:nvSpPr>
        <p:spPr>
          <a:xfrm>
            <a:off x="10803876" y="1548152"/>
            <a:ext cx="6589797" cy="6520815"/>
          </a:xfrm>
          <a:prstGeom prst="rect">
            <a:avLst/>
          </a:prstGeom>
        </p:spPr>
        <p:txBody>
          <a:bodyPr lIns="0" tIns="0" rIns="0" bIns="0" rtlCol="0" anchor="t">
            <a:spAutoFit/>
          </a:bodyPr>
          <a:lstStyle/>
          <a:p>
            <a:pPr algn="l">
              <a:lnSpc>
                <a:spcPts val="2879"/>
              </a:lnSpc>
            </a:pPr>
            <a:r>
              <a:rPr lang="en-US" sz="1599" b="1">
                <a:solidFill>
                  <a:srgbClr val="173395"/>
                </a:solidFill>
                <a:latin typeface="Poppins Bold"/>
                <a:ea typeface="Poppins Bold"/>
                <a:cs typeface="Poppins Bold"/>
                <a:sym typeface="Poppins Bold"/>
              </a:rPr>
              <a:t>Toelichting </a:t>
            </a:r>
          </a:p>
          <a:p>
            <a:pPr algn="l">
              <a:lnSpc>
                <a:spcPts val="2700"/>
              </a:lnSpc>
            </a:pPr>
            <a:r>
              <a:rPr lang="en-US" sz="1500">
                <a:solidFill>
                  <a:srgbClr val="173395"/>
                </a:solidFill>
                <a:latin typeface="Poppins"/>
                <a:ea typeface="Poppins"/>
                <a:cs typeface="Poppins"/>
                <a:sym typeface="Poppins"/>
              </a:rPr>
              <a:t>Aandachtspunten:</a:t>
            </a:r>
          </a:p>
          <a:p>
            <a:pPr marL="323850" lvl="1" indent="-161925" algn="l">
              <a:lnSpc>
                <a:spcPts val="2700"/>
              </a:lnSpc>
              <a:buFont typeface="Arial"/>
              <a:buChar char="•"/>
            </a:pPr>
            <a:r>
              <a:rPr lang="en-US" sz="1500">
                <a:solidFill>
                  <a:srgbClr val="173395"/>
                </a:solidFill>
                <a:latin typeface="Poppins"/>
                <a:ea typeface="Poppins"/>
                <a:cs typeface="Poppins"/>
                <a:sym typeface="Poppins"/>
              </a:rPr>
              <a:t>PZP is relevant voor </a:t>
            </a:r>
            <a:r>
              <a:rPr lang="en-US" sz="1500" b="1">
                <a:solidFill>
                  <a:srgbClr val="173395"/>
                </a:solidFill>
                <a:latin typeface="Poppins Semi-Bold"/>
                <a:ea typeface="Poppins Semi-Bold"/>
                <a:cs typeface="Poppins Semi-Bold"/>
                <a:sym typeface="Poppins Semi-Bold"/>
              </a:rPr>
              <a:t>alle patiënten die te maken hebben met een levensbedreigende aandoening of kwetsbaarheid</a:t>
            </a:r>
            <a:r>
              <a:rPr lang="en-US" sz="1500">
                <a:solidFill>
                  <a:srgbClr val="173395"/>
                </a:solidFill>
                <a:latin typeface="Poppins"/>
                <a:ea typeface="Poppins"/>
                <a:cs typeface="Poppins"/>
                <a:sym typeface="Poppins"/>
              </a:rPr>
              <a:t>.</a:t>
            </a:r>
          </a:p>
          <a:p>
            <a:pPr marL="323850" lvl="1" indent="-161925" algn="l">
              <a:lnSpc>
                <a:spcPts val="2700"/>
              </a:lnSpc>
              <a:buFont typeface="Arial"/>
              <a:buChar char="•"/>
            </a:pPr>
            <a:r>
              <a:rPr lang="en-US" sz="1500">
                <a:solidFill>
                  <a:srgbClr val="173395"/>
                </a:solidFill>
                <a:latin typeface="Poppins"/>
                <a:ea typeface="Poppins"/>
                <a:cs typeface="Poppins"/>
                <a:sym typeface="Poppins"/>
              </a:rPr>
              <a:t>Je kunt ervoor kiezen om bij de implementatie van PZP in het ziekenhuis een fasering aan te brengen in de doelgroepen, bijvoorbeeld door te starten bij afdelingen waar de implementatie van PZP in het ziekenhuis nog achterblijft (denk aan een pilot bij patiënten met hartfalen of COPD). Zie ook de </a:t>
            </a:r>
            <a:r>
              <a:rPr lang="en-US" sz="1500" u="sng">
                <a:solidFill>
                  <a:srgbClr val="B969DD"/>
                </a:solidFill>
                <a:latin typeface="Poppins"/>
                <a:ea typeface="Poppins"/>
                <a:cs typeface="Poppins"/>
                <a:sym typeface="Poppins"/>
                <a:hlinkClick r:id="rId4" action="ppaction://hlinksldjump"/>
              </a:rPr>
              <a:t>goede voorbeelden</a:t>
            </a:r>
            <a:r>
              <a:rPr lang="en-US" sz="1500">
                <a:solidFill>
                  <a:srgbClr val="173395"/>
                </a:solidFill>
                <a:latin typeface="Poppins"/>
                <a:ea typeface="Poppins"/>
                <a:cs typeface="Poppins"/>
                <a:sym typeface="Poppins"/>
              </a:rPr>
              <a:t>.</a:t>
            </a:r>
          </a:p>
          <a:p>
            <a:pPr marL="323850" lvl="1" indent="-161925" algn="l">
              <a:lnSpc>
                <a:spcPts val="2700"/>
              </a:lnSpc>
              <a:buFont typeface="Arial"/>
              <a:buChar char="•"/>
            </a:pPr>
            <a:r>
              <a:rPr lang="en-US" sz="1500">
                <a:solidFill>
                  <a:srgbClr val="173395"/>
                </a:solidFill>
                <a:latin typeface="Poppins"/>
                <a:ea typeface="Poppins"/>
                <a:cs typeface="Poppins"/>
                <a:sym typeface="Poppins"/>
              </a:rPr>
              <a:t>Bedenk of je start met nieuwe patiënten, of dat je een ‘inhaalslag’ wilt gaan maken bij patiënten waarbij de</a:t>
            </a:r>
            <a:r>
              <a:rPr lang="en-US" sz="1500" u="sng">
                <a:solidFill>
                  <a:srgbClr val="173395"/>
                </a:solidFill>
                <a:latin typeface="Poppins"/>
                <a:ea typeface="Poppins"/>
                <a:cs typeface="Poppins"/>
                <a:sym typeface="Poppins"/>
              </a:rPr>
              <a:t> </a:t>
            </a:r>
            <a:r>
              <a:rPr lang="en-US" sz="1500">
                <a:solidFill>
                  <a:srgbClr val="173395"/>
                </a:solidFill>
                <a:latin typeface="Poppins"/>
                <a:ea typeface="Poppins"/>
                <a:cs typeface="Poppins"/>
                <a:sym typeface="Poppins"/>
              </a:rPr>
              <a:t>palliatieve fase al gemarkeerd is. </a:t>
            </a:r>
          </a:p>
          <a:p>
            <a:pPr marL="323850" lvl="1" indent="-161925" algn="l">
              <a:lnSpc>
                <a:spcPts val="2700"/>
              </a:lnSpc>
              <a:buFont typeface="Arial"/>
              <a:buChar char="•"/>
            </a:pPr>
            <a:r>
              <a:rPr lang="en-US" sz="1500">
                <a:solidFill>
                  <a:srgbClr val="173395"/>
                </a:solidFill>
                <a:latin typeface="Poppins"/>
                <a:ea typeface="Poppins"/>
                <a:cs typeface="Poppins"/>
                <a:sym typeface="Poppins"/>
              </a:rPr>
              <a:t>Analyseer de (verschillende) doelgroep(en).</a:t>
            </a:r>
          </a:p>
          <a:p>
            <a:pPr marL="323850" lvl="1" indent="-161925" algn="l">
              <a:lnSpc>
                <a:spcPts val="2700"/>
              </a:lnSpc>
              <a:buFont typeface="Arial"/>
              <a:buChar char="•"/>
            </a:pPr>
            <a:r>
              <a:rPr lang="en-US" sz="1500">
                <a:solidFill>
                  <a:srgbClr val="173395"/>
                </a:solidFill>
                <a:latin typeface="Poppins"/>
                <a:ea typeface="Poppins"/>
                <a:cs typeface="Poppins"/>
                <a:sym typeface="Poppins"/>
              </a:rPr>
              <a:t>Beschrijf de kenmerken van de doelgroepen zodat je daar later je aanpak op kunt aanpassen. </a:t>
            </a:r>
          </a:p>
          <a:p>
            <a:pPr marL="323850" lvl="1" indent="-161925" algn="l">
              <a:lnSpc>
                <a:spcPts val="2700"/>
              </a:lnSpc>
              <a:buFont typeface="Arial"/>
              <a:buChar char="•"/>
            </a:pPr>
            <a:r>
              <a:rPr lang="en-US" sz="1500">
                <a:solidFill>
                  <a:srgbClr val="173395"/>
                </a:solidFill>
                <a:latin typeface="Poppins"/>
                <a:ea typeface="Poppins"/>
                <a:cs typeface="Poppins"/>
                <a:sym typeface="Poppins"/>
              </a:rPr>
              <a:t>Beschrijf per doelgroep wat er moet veranderen in kennis, houding en gedrag. </a:t>
            </a:r>
          </a:p>
          <a:p>
            <a:pPr algn="l">
              <a:lnSpc>
                <a:spcPts val="2700"/>
              </a:lnSpc>
            </a:pPr>
            <a:endParaRPr lang="en-US" sz="1500">
              <a:solidFill>
                <a:srgbClr val="173395"/>
              </a:solidFill>
              <a:latin typeface="Poppins"/>
              <a:ea typeface="Poppins"/>
              <a:cs typeface="Poppins"/>
              <a:sym typeface="Poppins"/>
            </a:endParaRPr>
          </a:p>
        </p:txBody>
      </p:sp>
      <p:sp>
        <p:nvSpPr>
          <p:cNvPr id="13" name="TextBox 13"/>
          <p:cNvSpPr txBox="1"/>
          <p:nvPr/>
        </p:nvSpPr>
        <p:spPr>
          <a:xfrm>
            <a:off x="213540" y="1452902"/>
            <a:ext cx="2769323" cy="7572375"/>
          </a:xfrm>
          <a:prstGeom prst="rect">
            <a:avLst/>
          </a:prstGeom>
        </p:spPr>
        <p:txBody>
          <a:bodyPr lIns="0" tIns="0" rIns="0" bIns="0" rtlCol="0" anchor="t">
            <a:spAutoFit/>
          </a:bodyPr>
          <a:lstStyle/>
          <a:p>
            <a:pPr marL="323850" lvl="1" indent="-161925" algn="l">
              <a:lnSpc>
                <a:spcPts val="3750"/>
              </a:lnSpc>
              <a:buAutoNum type="arabicPeriod"/>
            </a:pPr>
            <a:r>
              <a:rPr lang="en-US" sz="1500" u="sng">
                <a:solidFill>
                  <a:srgbClr val="173395"/>
                </a:solidFill>
                <a:latin typeface="Poppins"/>
                <a:ea typeface="Poppins"/>
                <a:cs typeface="Poppins"/>
                <a:sym typeface="Poppins"/>
                <a:hlinkClick r:id="rId5" action="ppaction://hlinksldjump"/>
              </a:rPr>
              <a:t>Leeswijzer</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6" action="ppaction://hlinksldjump"/>
              </a:rPr>
              <a:t>Kernboodschap</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7" action="ppaction://hlinksldjump"/>
              </a:rPr>
              <a:t>Aanleiding en probleemanalyse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8" action="ppaction://hlinksldjump"/>
              </a:rPr>
              <a:t>Visie en doelstelling(en)</a:t>
            </a:r>
          </a:p>
          <a:p>
            <a:pPr marL="323850" lvl="1" indent="-161925" algn="l">
              <a:lnSpc>
                <a:spcPts val="3750"/>
              </a:lnSpc>
              <a:buAutoNum type="arabicPeriod"/>
            </a:pPr>
            <a:r>
              <a:rPr lang="en-US" sz="1500" b="1">
                <a:solidFill>
                  <a:srgbClr val="173395"/>
                </a:solidFill>
                <a:latin typeface="Poppins Bold"/>
                <a:ea typeface="Poppins Bold"/>
                <a:cs typeface="Poppins Bold"/>
                <a:sym typeface="Poppins Bold"/>
              </a:rPr>
              <a:t>Doelgroep en afbakening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9" action="ppaction://hlinksldjump"/>
              </a:rPr>
              <a:t>Projectorganisatie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0" action="ppaction://hlinksldjump"/>
              </a:rPr>
              <a:t>Planning en fasering</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1" action="ppaction://hlinksldjump"/>
              </a:rPr>
              <a:t>Afhankelijkheden en risicoanalyse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2" action="ppaction://hlinksldjump"/>
              </a:rPr>
              <a:t>Monitoring en evaluatie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3" action="ppaction://hlinksldjump"/>
              </a:rPr>
              <a:t>Communicatie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4" action="ppaction://hlinksldjump"/>
              </a:rPr>
              <a:t>Randvoorwaarden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5" action="ppaction://hlinksldjump"/>
              </a:rPr>
              <a:t>Succesfactoren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6" action="ppaction://hlinksldjump"/>
              </a:rPr>
              <a:t>Bijlagen</a:t>
            </a:r>
          </a:p>
        </p:txBody>
      </p:sp>
      <p:sp>
        <p:nvSpPr>
          <p:cNvPr id="14" name="TextBox 14"/>
          <p:cNvSpPr txBox="1"/>
          <p:nvPr/>
        </p:nvSpPr>
        <p:spPr>
          <a:xfrm>
            <a:off x="3853477" y="9343846"/>
            <a:ext cx="4365974" cy="581025"/>
          </a:xfrm>
          <a:prstGeom prst="rect">
            <a:avLst/>
          </a:prstGeom>
        </p:spPr>
        <p:txBody>
          <a:bodyPr lIns="0" tIns="0" rIns="0" bIns="0" rtlCol="0" anchor="t">
            <a:spAutoFit/>
          </a:bodyPr>
          <a:lstStyle/>
          <a:p>
            <a:pPr algn="l">
              <a:lnSpc>
                <a:spcPts val="1560"/>
              </a:lnSpc>
            </a:pPr>
            <a:r>
              <a:rPr lang="en-US" sz="1300" b="1">
                <a:solidFill>
                  <a:srgbClr val="173395"/>
                </a:solidFill>
                <a:latin typeface="Poppins Bold"/>
                <a:ea typeface="Poppins Bold"/>
                <a:cs typeface="Poppins Bold"/>
                <a:sym typeface="Poppins Bold"/>
              </a:rPr>
              <a:t>Hulpmiddelen </a:t>
            </a:r>
          </a:p>
          <a:p>
            <a:pPr algn="l">
              <a:lnSpc>
                <a:spcPts val="1560"/>
              </a:lnSpc>
            </a:pPr>
            <a:r>
              <a:rPr lang="en-US" sz="1300" u="sng">
                <a:solidFill>
                  <a:srgbClr val="B969DD"/>
                </a:solidFill>
                <a:latin typeface="Poppins"/>
                <a:ea typeface="Poppins"/>
                <a:cs typeface="Poppins"/>
                <a:sym typeface="Poppins"/>
                <a:hlinkClick r:id="rId17" tooltip="https://www.zonmw.nl/sites/zonmw/files/2025-09/10-tips-bij-het-maken-van-een-implementatieplan.pdf"/>
              </a:rPr>
              <a:t>Tips ZonMW</a:t>
            </a:r>
            <a:r>
              <a:rPr lang="en-US" sz="1300">
                <a:solidFill>
                  <a:srgbClr val="173395"/>
                </a:solidFill>
                <a:latin typeface="Poppins"/>
                <a:ea typeface="Poppins"/>
                <a:cs typeface="Poppins"/>
                <a:sym typeface="Poppins"/>
              </a:rPr>
              <a:t> implementatieplan</a:t>
            </a:r>
          </a:p>
          <a:p>
            <a:pPr algn="l">
              <a:lnSpc>
                <a:spcPts val="1560"/>
              </a:lnSpc>
            </a:pPr>
            <a:r>
              <a:rPr lang="en-US" sz="1300" u="sng">
                <a:solidFill>
                  <a:srgbClr val="B969DD"/>
                </a:solidFill>
                <a:latin typeface="Poppins"/>
                <a:ea typeface="Poppins"/>
                <a:cs typeface="Poppins"/>
                <a:sym typeface="Poppins"/>
                <a:hlinkClick r:id="rId18" tooltip="https://www.zonmw.nl/sites/zonmw/files/2025-12/Format-Implementatieplan.pdf"/>
              </a:rPr>
              <a:t>Format implementatieplan</a:t>
            </a:r>
            <a:r>
              <a:rPr lang="en-US" sz="1300">
                <a:solidFill>
                  <a:srgbClr val="173395"/>
                </a:solidFill>
                <a:latin typeface="Poppins"/>
                <a:ea typeface="Poppins"/>
                <a:cs typeface="Poppins"/>
                <a:sym typeface="Poppins"/>
              </a:rPr>
              <a:t> ZonMW </a:t>
            </a:r>
          </a:p>
        </p:txBody>
      </p:sp>
      <p:grpSp>
        <p:nvGrpSpPr>
          <p:cNvPr id="15" name="Group 15"/>
          <p:cNvGrpSpPr/>
          <p:nvPr/>
        </p:nvGrpSpPr>
        <p:grpSpPr>
          <a:xfrm rot="5400000">
            <a:off x="13663700" y="6341326"/>
            <a:ext cx="773268" cy="6607216"/>
            <a:chOff x="0" y="0"/>
            <a:chExt cx="1031024" cy="8809622"/>
          </a:xfrm>
        </p:grpSpPr>
        <p:sp>
          <p:nvSpPr>
            <p:cNvPr id="16" name="Freeform 16"/>
            <p:cNvSpPr/>
            <p:nvPr/>
          </p:nvSpPr>
          <p:spPr>
            <a:xfrm>
              <a:off x="0" y="0"/>
              <a:ext cx="1031024" cy="8809605"/>
            </a:xfrm>
            <a:custGeom>
              <a:avLst/>
              <a:gdLst/>
              <a:ahLst/>
              <a:cxnLst/>
              <a:rect l="l" t="t" r="r" b="b"/>
              <a:pathLst>
                <a:path w="1031024" h="8809605">
                  <a:moveTo>
                    <a:pt x="515512" y="0"/>
                  </a:moveTo>
                  <a:lnTo>
                    <a:pt x="515512" y="0"/>
                  </a:lnTo>
                  <a:cubicBezTo>
                    <a:pt x="652234" y="0"/>
                    <a:pt x="783357" y="54313"/>
                    <a:pt x="880034" y="150990"/>
                  </a:cubicBezTo>
                  <a:cubicBezTo>
                    <a:pt x="976711" y="247667"/>
                    <a:pt x="1031024" y="378790"/>
                    <a:pt x="1031024" y="515512"/>
                  </a:cubicBezTo>
                  <a:lnTo>
                    <a:pt x="1031024" y="8294093"/>
                  </a:lnTo>
                  <a:cubicBezTo>
                    <a:pt x="1031024" y="8578803"/>
                    <a:pt x="800221" y="8809605"/>
                    <a:pt x="515512" y="8809605"/>
                  </a:cubicBezTo>
                  <a:lnTo>
                    <a:pt x="515512" y="8809605"/>
                  </a:lnTo>
                  <a:cubicBezTo>
                    <a:pt x="230803" y="8809605"/>
                    <a:pt x="0" y="8578803"/>
                    <a:pt x="0" y="8294093"/>
                  </a:cubicBezTo>
                  <a:lnTo>
                    <a:pt x="0" y="515512"/>
                  </a:lnTo>
                  <a:cubicBezTo>
                    <a:pt x="0" y="230803"/>
                    <a:pt x="230803" y="0"/>
                    <a:pt x="515512" y="0"/>
                  </a:cubicBezTo>
                  <a:close/>
                </a:path>
              </a:pathLst>
            </a:custGeom>
            <a:solidFill>
              <a:srgbClr val="F1ECE3"/>
            </a:solidFill>
          </p:spPr>
          <p:txBody>
            <a:bodyPr/>
            <a:lstStyle/>
            <a:p>
              <a:endParaRPr lang="nl-NL"/>
            </a:p>
          </p:txBody>
        </p:sp>
        <p:sp>
          <p:nvSpPr>
            <p:cNvPr id="17" name="TextBox 17"/>
            <p:cNvSpPr txBox="1"/>
            <p:nvPr/>
          </p:nvSpPr>
          <p:spPr>
            <a:xfrm>
              <a:off x="0" y="-161925"/>
              <a:ext cx="1031024" cy="8971547"/>
            </a:xfrm>
            <a:prstGeom prst="rect">
              <a:avLst/>
            </a:prstGeom>
          </p:spPr>
          <p:txBody>
            <a:bodyPr lIns="50800" tIns="50800" rIns="50800" bIns="50800" rtlCol="0" anchor="t"/>
            <a:lstStyle/>
            <a:p>
              <a:pPr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p:txBody>
        </p:sp>
      </p:grpSp>
      <p:sp>
        <p:nvSpPr>
          <p:cNvPr id="18" name="TextBox 18"/>
          <p:cNvSpPr txBox="1"/>
          <p:nvPr/>
        </p:nvSpPr>
        <p:spPr>
          <a:xfrm>
            <a:off x="11018188" y="9343846"/>
            <a:ext cx="4662326" cy="390525"/>
          </a:xfrm>
          <a:prstGeom prst="rect">
            <a:avLst/>
          </a:prstGeom>
        </p:spPr>
        <p:txBody>
          <a:bodyPr lIns="0" tIns="0" rIns="0" bIns="0" rtlCol="0" anchor="t">
            <a:spAutoFit/>
          </a:bodyPr>
          <a:lstStyle/>
          <a:p>
            <a:pPr algn="l">
              <a:lnSpc>
                <a:spcPts val="1560"/>
              </a:lnSpc>
            </a:pPr>
            <a:r>
              <a:rPr lang="en-US" sz="1300" b="1">
                <a:solidFill>
                  <a:srgbClr val="173395"/>
                </a:solidFill>
                <a:latin typeface="Poppins Bold"/>
                <a:ea typeface="Poppins Bold"/>
                <a:cs typeface="Poppins Bold"/>
                <a:sym typeface="Poppins Bold"/>
              </a:rPr>
              <a:t>Bronnen</a:t>
            </a:r>
          </a:p>
          <a:p>
            <a:pPr algn="l">
              <a:lnSpc>
                <a:spcPts val="1560"/>
              </a:lnSpc>
            </a:pPr>
            <a:r>
              <a:rPr lang="en-US" sz="1300" u="sng">
                <a:solidFill>
                  <a:srgbClr val="B969DD"/>
                </a:solidFill>
                <a:latin typeface="Poppins"/>
                <a:ea typeface="Poppins"/>
                <a:cs typeface="Poppins"/>
                <a:sym typeface="Poppins"/>
                <a:hlinkClick r:id="rId19" tooltip="https://palliaweb.nl/getmedia/2ed39beb-a5e6-4884-b82e-6540c7aa98b5/9474-Kwaliteitskader-palliatieve-zorg-Nederland-20251218100559.pdf"/>
              </a:rPr>
              <a:t>Kwaliteitskader palliatieve zorg</a:t>
            </a:r>
          </a:p>
        </p:txBody>
      </p:sp>
      <p:grpSp>
        <p:nvGrpSpPr>
          <p:cNvPr id="19" name="Group 19"/>
          <p:cNvGrpSpPr/>
          <p:nvPr/>
        </p:nvGrpSpPr>
        <p:grpSpPr>
          <a:xfrm>
            <a:off x="283719" y="9052594"/>
            <a:ext cx="1810498" cy="944552"/>
            <a:chOff x="0" y="0"/>
            <a:chExt cx="3023997" cy="1577645"/>
          </a:xfrm>
        </p:grpSpPr>
        <p:sp>
          <p:nvSpPr>
            <p:cNvPr id="20" name="Freeform 20"/>
            <p:cNvSpPr/>
            <p:nvPr/>
          </p:nvSpPr>
          <p:spPr>
            <a:xfrm>
              <a:off x="0" y="0"/>
              <a:ext cx="3023997" cy="1577594"/>
            </a:xfrm>
            <a:custGeom>
              <a:avLst/>
              <a:gdLst/>
              <a:ahLst/>
              <a:cxnLst/>
              <a:rect l="l" t="t" r="r" b="b"/>
              <a:pathLst>
                <a:path w="3023997" h="1577594">
                  <a:moveTo>
                    <a:pt x="0" y="0"/>
                  </a:moveTo>
                  <a:lnTo>
                    <a:pt x="3023997" y="0"/>
                  </a:lnTo>
                  <a:lnTo>
                    <a:pt x="3023997" y="1577594"/>
                  </a:lnTo>
                  <a:lnTo>
                    <a:pt x="0" y="1577594"/>
                  </a:lnTo>
                  <a:lnTo>
                    <a:pt x="0" y="0"/>
                  </a:lnTo>
                  <a:close/>
                </a:path>
              </a:pathLst>
            </a:custGeom>
            <a:blipFill>
              <a:blip r:embed="rId20"/>
              <a:stretch>
                <a:fillRect l="-9413" t="-2344" r="-8277" b="-15528"/>
              </a:stretch>
            </a:blipFill>
          </p:spPr>
          <p:txBody>
            <a:bodyPr/>
            <a:lstStyle/>
            <a:p>
              <a:endParaRPr lang="nl-NL"/>
            </a:p>
          </p:txBody>
        </p:sp>
      </p:grpSp>
      <p:sp>
        <p:nvSpPr>
          <p:cNvPr id="21" name="TextBox 21"/>
          <p:cNvSpPr txBox="1"/>
          <p:nvPr/>
        </p:nvSpPr>
        <p:spPr>
          <a:xfrm>
            <a:off x="14384793" y="9749495"/>
            <a:ext cx="3392990" cy="247650"/>
          </a:xfrm>
          <a:prstGeom prst="rect">
            <a:avLst/>
          </a:prstGeom>
        </p:spPr>
        <p:txBody>
          <a:bodyPr lIns="0" tIns="0" rIns="0" bIns="0" rtlCol="0" anchor="t">
            <a:spAutoFit/>
          </a:bodyPr>
          <a:lstStyle/>
          <a:p>
            <a:pPr algn="r">
              <a:lnSpc>
                <a:spcPts val="1800"/>
              </a:lnSpc>
            </a:pPr>
            <a:r>
              <a:rPr lang="en-US" sz="1500" b="1">
                <a:solidFill>
                  <a:srgbClr val="173395"/>
                </a:solidFill>
                <a:latin typeface="Poppins Semi-Bold"/>
                <a:ea typeface="Poppins Semi-Bold"/>
                <a:cs typeface="Poppins Semi-Bold"/>
                <a:sym typeface="Poppins Semi-Bold"/>
              </a:rPr>
              <a:t>5</a:t>
            </a:r>
          </a:p>
        </p:txBody>
      </p:sp>
      <p:sp>
        <p:nvSpPr>
          <p:cNvPr id="22" name="TextBox 22"/>
          <p:cNvSpPr txBox="1"/>
          <p:nvPr/>
        </p:nvSpPr>
        <p:spPr>
          <a:xfrm>
            <a:off x="283719" y="596265"/>
            <a:ext cx="2002281" cy="750570"/>
          </a:xfrm>
          <a:prstGeom prst="rect">
            <a:avLst/>
          </a:prstGeom>
        </p:spPr>
        <p:txBody>
          <a:bodyPr wrap="square" lIns="0" tIns="0" rIns="0" bIns="0" rtlCol="0" anchor="t">
            <a:spAutoFit/>
          </a:bodyPr>
          <a:lstStyle/>
          <a:p>
            <a:pPr algn="ctr">
              <a:lnSpc>
                <a:spcPts val="5880"/>
              </a:lnSpc>
            </a:pPr>
            <a:r>
              <a:rPr lang="en-US" sz="4200" dirty="0" err="1">
                <a:solidFill>
                  <a:srgbClr val="173597"/>
                </a:solidFill>
                <a:latin typeface="Poppins"/>
                <a:ea typeface="Poppins"/>
                <a:cs typeface="Poppins"/>
                <a:sym typeface="Poppins"/>
              </a:rPr>
              <a:t>Inhoud</a:t>
            </a:r>
            <a:endParaRPr lang="en-US" sz="4200" dirty="0">
              <a:solidFill>
                <a:srgbClr val="173597"/>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295"/>
            <a:ext cx="3056044" cy="10285705"/>
            <a:chOff x="0" y="0"/>
            <a:chExt cx="4074725" cy="13714273"/>
          </a:xfrm>
        </p:grpSpPr>
        <p:sp>
          <p:nvSpPr>
            <p:cNvPr id="3" name="Freeform 3"/>
            <p:cNvSpPr/>
            <p:nvPr/>
          </p:nvSpPr>
          <p:spPr>
            <a:xfrm>
              <a:off x="0" y="0"/>
              <a:ext cx="4074725" cy="13714247"/>
            </a:xfrm>
            <a:custGeom>
              <a:avLst/>
              <a:gdLst/>
              <a:ahLst/>
              <a:cxnLst/>
              <a:rect l="l" t="t" r="r" b="b"/>
              <a:pathLst>
                <a:path w="4074725" h="13714247">
                  <a:moveTo>
                    <a:pt x="0" y="0"/>
                  </a:moveTo>
                  <a:lnTo>
                    <a:pt x="4074725" y="0"/>
                  </a:lnTo>
                  <a:lnTo>
                    <a:pt x="4074725" y="13714247"/>
                  </a:lnTo>
                  <a:lnTo>
                    <a:pt x="0" y="13714247"/>
                  </a:lnTo>
                  <a:close/>
                </a:path>
              </a:pathLst>
            </a:custGeom>
            <a:solidFill>
              <a:srgbClr val="EAF1FF"/>
            </a:solidFill>
          </p:spPr>
          <p:txBody>
            <a:bodyPr/>
            <a:lstStyle/>
            <a:p>
              <a:endParaRPr lang="nl-NL"/>
            </a:p>
          </p:txBody>
        </p:sp>
        <p:sp>
          <p:nvSpPr>
            <p:cNvPr id="4" name="TextBox 4"/>
            <p:cNvSpPr txBox="1"/>
            <p:nvPr/>
          </p:nvSpPr>
          <p:spPr>
            <a:xfrm>
              <a:off x="0" y="-190500"/>
              <a:ext cx="4074725" cy="13904773"/>
            </a:xfrm>
            <a:prstGeom prst="rect">
              <a:avLst/>
            </a:prstGeom>
          </p:spPr>
          <p:txBody>
            <a:bodyPr lIns="50800" tIns="50800" rIns="50800" bIns="50800" rtlCol="0" anchor="t"/>
            <a:lstStyle/>
            <a:p>
              <a:pPr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p:txBody>
        </p:sp>
      </p:grpSp>
      <p:sp>
        <p:nvSpPr>
          <p:cNvPr id="5" name="TextBox 5"/>
          <p:cNvSpPr txBox="1"/>
          <p:nvPr/>
        </p:nvSpPr>
        <p:spPr>
          <a:xfrm>
            <a:off x="3606978" y="1548152"/>
            <a:ext cx="6561199" cy="3434715"/>
          </a:xfrm>
          <a:prstGeom prst="rect">
            <a:avLst/>
          </a:prstGeom>
        </p:spPr>
        <p:txBody>
          <a:bodyPr lIns="0" tIns="0" rIns="0" bIns="0" rtlCol="0" anchor="t">
            <a:spAutoFit/>
          </a:bodyPr>
          <a:lstStyle/>
          <a:p>
            <a:pPr algn="l">
              <a:lnSpc>
                <a:spcPts val="2879"/>
              </a:lnSpc>
            </a:pPr>
            <a:r>
              <a:rPr lang="en-US" sz="1599" b="1">
                <a:solidFill>
                  <a:srgbClr val="173395"/>
                </a:solidFill>
                <a:latin typeface="Poppins Bold"/>
                <a:ea typeface="Poppins Bold"/>
                <a:cs typeface="Poppins Bold"/>
                <a:sym typeface="Poppins Bold"/>
              </a:rPr>
              <a:t>Inleiding </a:t>
            </a:r>
          </a:p>
          <a:p>
            <a:pPr algn="l">
              <a:lnSpc>
                <a:spcPts val="2700"/>
              </a:lnSpc>
            </a:pPr>
            <a:r>
              <a:rPr lang="en-US" sz="1500">
                <a:solidFill>
                  <a:srgbClr val="173395"/>
                </a:solidFill>
                <a:latin typeface="Poppins"/>
                <a:ea typeface="Poppins"/>
                <a:cs typeface="Poppins"/>
                <a:sym typeface="Poppins"/>
              </a:rPr>
              <a:t>Een sterke projectorganisatie is cruciaal omdat proactieve zorgplanning ingrijpt in bestaande werkprocessen, meerdere disciplines raakt en vraagt om consistente samenwerking. Zonder duidelijke rollen, duidelijkheid over mandaat, besluitvorming en structuur verzandt de implementatie al snel in losse initiatieven die elkaar niet versterken. Een goed georganiseerde aanpak zorgt voor richting, eigenaarschap en tempo, waardoor projectleiders daadwerkelijk verandering kunnen realiseren in de drukke ziekenhuispraktijk.</a:t>
            </a:r>
          </a:p>
        </p:txBody>
      </p:sp>
      <p:sp>
        <p:nvSpPr>
          <p:cNvPr id="6" name="TextBox 6"/>
          <p:cNvSpPr txBox="1"/>
          <p:nvPr/>
        </p:nvSpPr>
        <p:spPr>
          <a:xfrm>
            <a:off x="3606978" y="695135"/>
            <a:ext cx="4627662" cy="603885"/>
          </a:xfrm>
          <a:prstGeom prst="rect">
            <a:avLst/>
          </a:prstGeom>
        </p:spPr>
        <p:txBody>
          <a:bodyPr lIns="0" tIns="0" rIns="0" bIns="0" rtlCol="0" anchor="t">
            <a:spAutoFit/>
          </a:bodyPr>
          <a:lstStyle/>
          <a:p>
            <a:pPr algn="l">
              <a:lnSpc>
                <a:spcPts val="4319"/>
              </a:lnSpc>
            </a:pPr>
            <a:r>
              <a:rPr lang="en-US" sz="3999">
                <a:solidFill>
                  <a:srgbClr val="173395"/>
                </a:solidFill>
                <a:latin typeface="Poppins"/>
                <a:ea typeface="Poppins"/>
                <a:cs typeface="Poppins"/>
                <a:sym typeface="Poppins"/>
              </a:rPr>
              <a:t>Projectorganisatie</a:t>
            </a:r>
          </a:p>
        </p:txBody>
      </p:sp>
      <p:sp>
        <p:nvSpPr>
          <p:cNvPr id="7" name="TextBox 7"/>
          <p:cNvSpPr txBox="1"/>
          <p:nvPr/>
        </p:nvSpPr>
        <p:spPr>
          <a:xfrm>
            <a:off x="3606978" y="5246363"/>
            <a:ext cx="6561199" cy="3091815"/>
          </a:xfrm>
          <a:prstGeom prst="rect">
            <a:avLst/>
          </a:prstGeom>
        </p:spPr>
        <p:txBody>
          <a:bodyPr lIns="0" tIns="0" rIns="0" bIns="0" rtlCol="0" anchor="t">
            <a:spAutoFit/>
          </a:bodyPr>
          <a:lstStyle/>
          <a:p>
            <a:pPr algn="l">
              <a:lnSpc>
                <a:spcPts val="2879"/>
              </a:lnSpc>
            </a:pPr>
            <a:r>
              <a:rPr lang="en-US" sz="1599" b="1">
                <a:solidFill>
                  <a:srgbClr val="173395"/>
                </a:solidFill>
                <a:latin typeface="Poppins Bold"/>
                <a:ea typeface="Poppins Bold"/>
                <a:cs typeface="Poppins Bold"/>
                <a:sym typeface="Poppins Bold"/>
              </a:rPr>
              <a:t>Toelichting</a:t>
            </a:r>
          </a:p>
          <a:p>
            <a:pPr algn="l">
              <a:lnSpc>
                <a:spcPts val="2700"/>
              </a:lnSpc>
            </a:pPr>
            <a:r>
              <a:rPr lang="en-US" sz="1500">
                <a:solidFill>
                  <a:srgbClr val="173395"/>
                </a:solidFill>
                <a:latin typeface="Poppins"/>
                <a:ea typeface="Poppins"/>
                <a:cs typeface="Poppins"/>
                <a:sym typeface="Poppins"/>
              </a:rPr>
              <a:t>Aandachtspunten bij de inrichting van de projectorganisatie:</a:t>
            </a:r>
          </a:p>
          <a:p>
            <a:pPr marL="323850" lvl="1" indent="-161925" algn="l">
              <a:lnSpc>
                <a:spcPts val="2700"/>
              </a:lnSpc>
              <a:buFont typeface="Arial"/>
              <a:buChar char="•"/>
            </a:pPr>
            <a:r>
              <a:rPr lang="en-US" sz="1500">
                <a:solidFill>
                  <a:srgbClr val="173395"/>
                </a:solidFill>
                <a:latin typeface="Poppins"/>
                <a:ea typeface="Poppins"/>
                <a:cs typeface="Poppins"/>
                <a:sym typeface="Poppins"/>
              </a:rPr>
              <a:t>Zorg voor een interne </a:t>
            </a:r>
            <a:r>
              <a:rPr lang="en-US" sz="1500" b="1">
                <a:solidFill>
                  <a:srgbClr val="173395"/>
                </a:solidFill>
                <a:latin typeface="Poppins Semi-Bold"/>
                <a:ea typeface="Poppins Semi-Bold"/>
                <a:cs typeface="Poppins Semi-Bold"/>
                <a:sym typeface="Poppins Semi-Bold"/>
              </a:rPr>
              <a:t>opdrachtgever</a:t>
            </a:r>
            <a:r>
              <a:rPr lang="en-US" sz="1500">
                <a:solidFill>
                  <a:srgbClr val="173395"/>
                </a:solidFill>
                <a:latin typeface="Poppins"/>
                <a:ea typeface="Poppins"/>
                <a:cs typeface="Poppins"/>
                <a:sym typeface="Poppins"/>
              </a:rPr>
              <a:t>, liefst iemand vanuit directie/hoger management. Zie link voor een toelichting op het belang van </a:t>
            </a:r>
            <a:r>
              <a:rPr lang="en-US" sz="1500" b="1" u="sng">
                <a:solidFill>
                  <a:srgbClr val="B969DD"/>
                </a:solidFill>
                <a:latin typeface="Poppins Semi-Bold"/>
                <a:ea typeface="Poppins Semi-Bold"/>
                <a:cs typeface="Poppins Semi-Bold"/>
                <a:sym typeface="Poppins Semi-Bold"/>
                <a:hlinkClick r:id="rId3" action="ppaction://hlinksldjump"/>
              </a:rPr>
              <a:t>bestuurlijk draagvlak</a:t>
            </a:r>
            <a:r>
              <a:rPr lang="en-US" sz="1500">
                <a:solidFill>
                  <a:srgbClr val="173395"/>
                </a:solidFill>
                <a:latin typeface="Poppins"/>
                <a:ea typeface="Poppins"/>
                <a:cs typeface="Poppins"/>
                <a:sym typeface="Poppins"/>
              </a:rPr>
              <a:t>.</a:t>
            </a:r>
          </a:p>
          <a:p>
            <a:pPr marL="323850" lvl="1" indent="-161925" algn="l">
              <a:lnSpc>
                <a:spcPts val="2700"/>
              </a:lnSpc>
              <a:buFont typeface="Arial"/>
              <a:buChar char="•"/>
            </a:pPr>
            <a:r>
              <a:rPr lang="en-US" sz="1500">
                <a:solidFill>
                  <a:srgbClr val="173395"/>
                </a:solidFill>
                <a:latin typeface="Poppins"/>
                <a:ea typeface="Poppins"/>
                <a:cs typeface="Poppins"/>
                <a:sym typeface="Poppins"/>
              </a:rPr>
              <a:t>Zorg voor een duidelijke verdeling van </a:t>
            </a:r>
            <a:r>
              <a:rPr lang="en-US" sz="1500" b="1">
                <a:solidFill>
                  <a:srgbClr val="173395"/>
                </a:solidFill>
                <a:latin typeface="Poppins Semi-Bold"/>
                <a:ea typeface="Poppins Semi-Bold"/>
                <a:cs typeface="Poppins Semi-Bold"/>
                <a:sym typeface="Poppins Semi-Bold"/>
              </a:rPr>
              <a:t>rollen en</a:t>
            </a:r>
            <a:r>
              <a:rPr lang="en-US" sz="1500" b="1">
                <a:solidFill>
                  <a:srgbClr val="173395"/>
                </a:solidFill>
                <a:latin typeface="Poppins Bold"/>
                <a:ea typeface="Poppins Bold"/>
                <a:cs typeface="Poppins Bold"/>
                <a:sym typeface="Poppins Bold"/>
              </a:rPr>
              <a:t> </a:t>
            </a:r>
            <a:r>
              <a:rPr lang="en-US" sz="1500" b="1">
                <a:solidFill>
                  <a:srgbClr val="173395"/>
                </a:solidFill>
                <a:latin typeface="Poppins Semi-Bold"/>
                <a:ea typeface="Poppins Semi-Bold"/>
                <a:cs typeface="Poppins Semi-Bold"/>
                <a:sym typeface="Poppins Semi-Bold"/>
              </a:rPr>
              <a:t>verantwoordelijkheden</a:t>
            </a:r>
            <a:r>
              <a:rPr lang="en-US" sz="1500">
                <a:solidFill>
                  <a:srgbClr val="173395"/>
                </a:solidFill>
                <a:latin typeface="Poppins"/>
                <a:ea typeface="Poppins"/>
                <a:cs typeface="Poppins"/>
                <a:sym typeface="Poppins"/>
              </a:rPr>
              <a:t>, zodat voor iedereen duidelijk is wie waarop aanspreekbaar is. Je kunt hiervoor gebruik maken van een RASCI-matrix.</a:t>
            </a:r>
          </a:p>
        </p:txBody>
      </p:sp>
      <p:sp>
        <p:nvSpPr>
          <p:cNvPr id="8" name="TextBox 8"/>
          <p:cNvSpPr txBox="1"/>
          <p:nvPr/>
        </p:nvSpPr>
        <p:spPr>
          <a:xfrm>
            <a:off x="10794351" y="1548152"/>
            <a:ext cx="6695903" cy="6505575"/>
          </a:xfrm>
          <a:prstGeom prst="rect">
            <a:avLst/>
          </a:prstGeom>
        </p:spPr>
        <p:txBody>
          <a:bodyPr lIns="0" tIns="0" rIns="0" bIns="0" rtlCol="0" anchor="t">
            <a:spAutoFit/>
          </a:bodyPr>
          <a:lstStyle/>
          <a:p>
            <a:pPr marL="271462" lvl="1" indent="-135731" algn="l">
              <a:lnSpc>
                <a:spcPts val="2700"/>
              </a:lnSpc>
              <a:buFont typeface="Arial"/>
              <a:buChar char="•"/>
            </a:pPr>
            <a:r>
              <a:rPr lang="en-US" sz="1500">
                <a:solidFill>
                  <a:srgbClr val="173395"/>
                </a:solidFill>
                <a:latin typeface="Poppins"/>
                <a:ea typeface="Poppins"/>
                <a:cs typeface="Poppins"/>
                <a:sym typeface="Poppins"/>
              </a:rPr>
              <a:t>Een belangrijke succesfactor: maak gebruik van zorgverleners die PZP een warm hart toedragen en als </a:t>
            </a:r>
            <a:r>
              <a:rPr lang="en-US" sz="1500" b="1">
                <a:solidFill>
                  <a:srgbClr val="173395"/>
                </a:solidFill>
                <a:latin typeface="Poppins Semi-Bold"/>
                <a:ea typeface="Poppins Semi-Bold"/>
                <a:cs typeface="Poppins Semi-Bold"/>
                <a:sym typeface="Poppins Semi-Bold"/>
              </a:rPr>
              <a:t>ambassadeur</a:t>
            </a:r>
            <a:r>
              <a:rPr lang="en-US" sz="1500">
                <a:solidFill>
                  <a:srgbClr val="173395"/>
                </a:solidFill>
                <a:latin typeface="Poppins"/>
                <a:ea typeface="Poppins"/>
                <a:cs typeface="Poppins"/>
                <a:sym typeface="Poppins"/>
              </a:rPr>
              <a:t> binnen de organisatie kunnen optreden (bij voorkeur van elke verpleegafdeling een verpleegkundige en een medisch specialist van elke vakgroep). In het rapport van het Zorginstituut wordt gesproken over </a:t>
            </a:r>
            <a:r>
              <a:rPr lang="en-US" sz="1500" b="1">
                <a:solidFill>
                  <a:srgbClr val="173395"/>
                </a:solidFill>
                <a:latin typeface="Poppins Semi-Bold"/>
                <a:ea typeface="Poppins Semi-Bold"/>
                <a:cs typeface="Poppins Semi-Bold"/>
                <a:sym typeface="Poppins Semi-Bold"/>
              </a:rPr>
              <a:t>aanjagers op de werkvloer</a:t>
            </a:r>
            <a:r>
              <a:rPr lang="en-US" sz="1500">
                <a:solidFill>
                  <a:srgbClr val="173395"/>
                </a:solidFill>
                <a:latin typeface="Poppins"/>
                <a:ea typeface="Poppins"/>
                <a:cs typeface="Poppins"/>
                <a:sym typeface="Poppins"/>
              </a:rPr>
              <a:t>, omdat het aanjagen beter kan gebeuren vanuit de werkvloer dan ‘top down’. Aanjagers/kartrekkers op de afdeling/binnen de vakgroep zorgen er ook voor dat PZP niet bij een project of pilot blijft, maar dat het duurzaam wordt ingebed.</a:t>
            </a:r>
          </a:p>
          <a:p>
            <a:pPr marL="271462" lvl="1" indent="-135731" algn="l">
              <a:lnSpc>
                <a:spcPts val="2700"/>
              </a:lnSpc>
              <a:buFont typeface="Arial"/>
              <a:buChar char="•"/>
            </a:pPr>
            <a:r>
              <a:rPr lang="en-US" sz="1500">
                <a:solidFill>
                  <a:srgbClr val="173395"/>
                </a:solidFill>
                <a:latin typeface="Poppins"/>
                <a:ea typeface="Poppins"/>
                <a:cs typeface="Poppins"/>
                <a:sym typeface="Poppins"/>
              </a:rPr>
              <a:t>Stel een </a:t>
            </a:r>
            <a:r>
              <a:rPr lang="en-US" sz="1500" b="1">
                <a:solidFill>
                  <a:srgbClr val="173395"/>
                </a:solidFill>
                <a:latin typeface="Poppins Semi-Bold"/>
                <a:ea typeface="Poppins Semi-Bold"/>
                <a:cs typeface="Poppins Semi-Bold"/>
                <a:sym typeface="Poppins Semi-Bold"/>
              </a:rPr>
              <a:t>werkgroep</a:t>
            </a:r>
            <a:r>
              <a:rPr lang="en-US" sz="1500">
                <a:solidFill>
                  <a:srgbClr val="173395"/>
                </a:solidFill>
                <a:latin typeface="Poppins"/>
                <a:ea typeface="Poppins"/>
                <a:cs typeface="Poppins"/>
                <a:sym typeface="Poppins"/>
              </a:rPr>
              <a:t> samen met naast een vertegenwoordiging van verpleegkundigen/medisch specialisten ook vertegenwoordigers vanuit HR, ICT, Zorgverkoop, Financiën en Communicatie. Indien wenselijk kun je hiervoor subwerkgroepen inrichten. </a:t>
            </a:r>
          </a:p>
          <a:p>
            <a:pPr marL="271462" lvl="1" indent="-135731" algn="l">
              <a:lnSpc>
                <a:spcPts val="2700"/>
              </a:lnSpc>
              <a:buFont typeface="Arial"/>
              <a:buChar char="•"/>
            </a:pPr>
            <a:r>
              <a:rPr lang="en-US" sz="1500" b="1">
                <a:solidFill>
                  <a:srgbClr val="173395"/>
                </a:solidFill>
                <a:latin typeface="Poppins Semi-Bold"/>
                <a:ea typeface="Poppins Semi-Bold"/>
                <a:cs typeface="Poppins Semi-Bold"/>
                <a:sym typeface="Poppins Semi-Bold"/>
              </a:rPr>
              <a:t>Transmurale samenwerking</a:t>
            </a:r>
            <a:r>
              <a:rPr lang="en-US" sz="1500" b="1">
                <a:solidFill>
                  <a:srgbClr val="173395"/>
                </a:solidFill>
                <a:latin typeface="Poppins Bold"/>
                <a:ea typeface="Poppins Bold"/>
                <a:cs typeface="Poppins Bold"/>
                <a:sym typeface="Poppins Bold"/>
              </a:rPr>
              <a:t> </a:t>
            </a:r>
            <a:r>
              <a:rPr lang="en-US" sz="1500">
                <a:solidFill>
                  <a:srgbClr val="173395"/>
                </a:solidFill>
                <a:latin typeface="Poppins"/>
                <a:ea typeface="Poppins"/>
                <a:cs typeface="Poppins"/>
                <a:sym typeface="Poppins"/>
              </a:rPr>
              <a:t>is van groot belang. Vroegtijdige betrokkenheid van vertegenwoordigers uit de eerste lijn (huisarts, specialist ouderengeneeskunde) is aan te bevelen. </a:t>
            </a:r>
          </a:p>
          <a:p>
            <a:pPr marL="271462" lvl="1" indent="-135731" algn="l">
              <a:lnSpc>
                <a:spcPts val="2700"/>
              </a:lnSpc>
              <a:buFont typeface="Arial"/>
              <a:buChar char="•"/>
            </a:pPr>
            <a:r>
              <a:rPr lang="en-US" sz="1500">
                <a:solidFill>
                  <a:srgbClr val="173395"/>
                </a:solidFill>
                <a:latin typeface="Poppins"/>
                <a:ea typeface="Poppins"/>
                <a:cs typeface="Poppins"/>
                <a:sym typeface="Poppins"/>
              </a:rPr>
              <a:t>Stel de </a:t>
            </a:r>
            <a:r>
              <a:rPr lang="en-US" sz="1500" b="1">
                <a:solidFill>
                  <a:srgbClr val="173395"/>
                </a:solidFill>
                <a:latin typeface="Poppins Semi-Bold"/>
                <a:ea typeface="Poppins Semi-Bold"/>
                <a:cs typeface="Poppins Semi-Bold"/>
                <a:sym typeface="Poppins Semi-Bold"/>
              </a:rPr>
              <a:t>overlegstructuur</a:t>
            </a:r>
            <a:r>
              <a:rPr lang="en-US" sz="1500" b="1">
                <a:solidFill>
                  <a:srgbClr val="173395"/>
                </a:solidFill>
                <a:latin typeface="Poppins Bold"/>
                <a:ea typeface="Poppins Bold"/>
                <a:cs typeface="Poppins Bold"/>
                <a:sym typeface="Poppins Bold"/>
              </a:rPr>
              <a:t> </a:t>
            </a:r>
            <a:r>
              <a:rPr lang="en-US" sz="1500">
                <a:solidFill>
                  <a:srgbClr val="173395"/>
                </a:solidFill>
                <a:latin typeface="Poppins"/>
                <a:ea typeface="Poppins"/>
                <a:cs typeface="Poppins"/>
                <a:sym typeface="Poppins"/>
              </a:rPr>
              <a:t>vast (soort overleggen, deelnemers, voorzitter, frequentie, etc.).</a:t>
            </a:r>
          </a:p>
        </p:txBody>
      </p:sp>
      <p:grpSp>
        <p:nvGrpSpPr>
          <p:cNvPr id="9" name="Group 9"/>
          <p:cNvGrpSpPr/>
          <p:nvPr/>
        </p:nvGrpSpPr>
        <p:grpSpPr>
          <a:xfrm rot="5400000">
            <a:off x="13387775" y="6065400"/>
            <a:ext cx="1325119" cy="6607216"/>
            <a:chOff x="0" y="0"/>
            <a:chExt cx="1766825" cy="8809622"/>
          </a:xfrm>
        </p:grpSpPr>
        <p:sp>
          <p:nvSpPr>
            <p:cNvPr id="10" name="Freeform 10"/>
            <p:cNvSpPr/>
            <p:nvPr/>
          </p:nvSpPr>
          <p:spPr>
            <a:xfrm>
              <a:off x="0" y="0"/>
              <a:ext cx="1766825" cy="8809605"/>
            </a:xfrm>
            <a:custGeom>
              <a:avLst/>
              <a:gdLst/>
              <a:ahLst/>
              <a:cxnLst/>
              <a:rect l="l" t="t" r="r" b="b"/>
              <a:pathLst>
                <a:path w="1766825" h="8809605">
                  <a:moveTo>
                    <a:pt x="384381" y="0"/>
                  </a:moveTo>
                  <a:lnTo>
                    <a:pt x="1382444" y="0"/>
                  </a:lnTo>
                  <a:cubicBezTo>
                    <a:pt x="1484388" y="0"/>
                    <a:pt x="1582157" y="40497"/>
                    <a:pt x="1654243" y="112583"/>
                  </a:cubicBezTo>
                  <a:cubicBezTo>
                    <a:pt x="1726328" y="184668"/>
                    <a:pt x="1766825" y="282437"/>
                    <a:pt x="1766825" y="384381"/>
                  </a:cubicBezTo>
                  <a:lnTo>
                    <a:pt x="1766825" y="8425224"/>
                  </a:lnTo>
                  <a:cubicBezTo>
                    <a:pt x="1766825" y="8527168"/>
                    <a:pt x="1726328" y="8624937"/>
                    <a:pt x="1654243" y="8697023"/>
                  </a:cubicBezTo>
                  <a:cubicBezTo>
                    <a:pt x="1582157" y="8769107"/>
                    <a:pt x="1484388" y="8809605"/>
                    <a:pt x="1382444" y="8809605"/>
                  </a:cubicBezTo>
                  <a:lnTo>
                    <a:pt x="384381" y="8809605"/>
                  </a:lnTo>
                  <a:cubicBezTo>
                    <a:pt x="282437" y="8809605"/>
                    <a:pt x="184668" y="8769107"/>
                    <a:pt x="112583" y="8697023"/>
                  </a:cubicBezTo>
                  <a:cubicBezTo>
                    <a:pt x="40497" y="8624937"/>
                    <a:pt x="0" y="8527168"/>
                    <a:pt x="0" y="8425224"/>
                  </a:cubicBezTo>
                  <a:lnTo>
                    <a:pt x="0" y="384381"/>
                  </a:lnTo>
                  <a:cubicBezTo>
                    <a:pt x="0" y="282437"/>
                    <a:pt x="40497" y="184668"/>
                    <a:pt x="112583" y="112583"/>
                  </a:cubicBezTo>
                  <a:cubicBezTo>
                    <a:pt x="184668" y="40497"/>
                    <a:pt x="282437" y="0"/>
                    <a:pt x="384381" y="0"/>
                  </a:cubicBezTo>
                  <a:close/>
                </a:path>
              </a:pathLst>
            </a:custGeom>
            <a:solidFill>
              <a:srgbClr val="F1ECE3"/>
            </a:solidFill>
          </p:spPr>
          <p:txBody>
            <a:bodyPr/>
            <a:lstStyle/>
            <a:p>
              <a:endParaRPr lang="nl-NL"/>
            </a:p>
          </p:txBody>
        </p:sp>
        <p:sp>
          <p:nvSpPr>
            <p:cNvPr id="11" name="TextBox 11"/>
            <p:cNvSpPr txBox="1"/>
            <p:nvPr/>
          </p:nvSpPr>
          <p:spPr>
            <a:xfrm>
              <a:off x="0" y="-161925"/>
              <a:ext cx="1766825" cy="8971547"/>
            </a:xfrm>
            <a:prstGeom prst="rect">
              <a:avLst/>
            </a:prstGeom>
          </p:spPr>
          <p:txBody>
            <a:bodyPr lIns="50800" tIns="50800" rIns="50800" bIns="50800" rtlCol="0" anchor="t"/>
            <a:lstStyle/>
            <a:p>
              <a:pPr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p:txBody>
        </p:sp>
      </p:grpSp>
      <p:sp>
        <p:nvSpPr>
          <p:cNvPr id="12" name="TextBox 12"/>
          <p:cNvSpPr txBox="1"/>
          <p:nvPr/>
        </p:nvSpPr>
        <p:spPr>
          <a:xfrm>
            <a:off x="10970563" y="8823994"/>
            <a:ext cx="2577145" cy="390525"/>
          </a:xfrm>
          <a:prstGeom prst="rect">
            <a:avLst/>
          </a:prstGeom>
        </p:spPr>
        <p:txBody>
          <a:bodyPr lIns="0" tIns="0" rIns="0" bIns="0" rtlCol="0" anchor="t">
            <a:spAutoFit/>
          </a:bodyPr>
          <a:lstStyle/>
          <a:p>
            <a:pPr algn="l">
              <a:lnSpc>
                <a:spcPts val="1560"/>
              </a:lnSpc>
            </a:pPr>
            <a:r>
              <a:rPr lang="en-US" sz="1300" b="1">
                <a:solidFill>
                  <a:srgbClr val="173395"/>
                </a:solidFill>
                <a:latin typeface="Poppins Bold"/>
                <a:ea typeface="Poppins Bold"/>
                <a:cs typeface="Poppins Bold"/>
                <a:sym typeface="Poppins Bold"/>
              </a:rPr>
              <a:t>Goede voorbeelden </a:t>
            </a:r>
          </a:p>
          <a:p>
            <a:pPr algn="l">
              <a:lnSpc>
                <a:spcPts val="1560"/>
              </a:lnSpc>
            </a:pPr>
            <a:r>
              <a:rPr lang="en-US" sz="1300" u="sng">
                <a:solidFill>
                  <a:srgbClr val="B969DD"/>
                </a:solidFill>
                <a:latin typeface="Poppins"/>
                <a:ea typeface="Poppins"/>
                <a:cs typeface="Poppins"/>
                <a:sym typeface="Poppins"/>
                <a:hlinkClick r:id="rId4" tooltip="https://www.olvg.nl/proactieve-zorgplanning/"/>
              </a:rPr>
              <a:t>Goed voorbeeld: OLVG</a:t>
            </a:r>
            <a:r>
              <a:rPr lang="en-US" sz="1300" b="1">
                <a:solidFill>
                  <a:srgbClr val="173395"/>
                </a:solidFill>
                <a:latin typeface="Poppins Bold"/>
                <a:ea typeface="Poppins Bold"/>
                <a:cs typeface="Poppins Bold"/>
                <a:sym typeface="Poppins Bold"/>
              </a:rPr>
              <a:t> </a:t>
            </a:r>
          </a:p>
        </p:txBody>
      </p:sp>
      <p:grpSp>
        <p:nvGrpSpPr>
          <p:cNvPr id="13" name="Group 13"/>
          <p:cNvGrpSpPr/>
          <p:nvPr/>
        </p:nvGrpSpPr>
        <p:grpSpPr>
          <a:xfrm rot="5400000">
            <a:off x="6225018" y="6088409"/>
            <a:ext cx="1325119" cy="6561199"/>
            <a:chOff x="0" y="0"/>
            <a:chExt cx="1766825" cy="8748266"/>
          </a:xfrm>
        </p:grpSpPr>
        <p:sp>
          <p:nvSpPr>
            <p:cNvPr id="14" name="Freeform 14"/>
            <p:cNvSpPr/>
            <p:nvPr/>
          </p:nvSpPr>
          <p:spPr>
            <a:xfrm>
              <a:off x="0" y="0"/>
              <a:ext cx="1766825" cy="8748249"/>
            </a:xfrm>
            <a:custGeom>
              <a:avLst/>
              <a:gdLst/>
              <a:ahLst/>
              <a:cxnLst/>
              <a:rect l="l" t="t" r="r" b="b"/>
              <a:pathLst>
                <a:path w="1766825" h="8748249">
                  <a:moveTo>
                    <a:pt x="384381" y="0"/>
                  </a:moveTo>
                  <a:lnTo>
                    <a:pt x="1382444" y="0"/>
                  </a:lnTo>
                  <a:cubicBezTo>
                    <a:pt x="1484388" y="0"/>
                    <a:pt x="1582157" y="40497"/>
                    <a:pt x="1654243" y="112583"/>
                  </a:cubicBezTo>
                  <a:cubicBezTo>
                    <a:pt x="1726328" y="184668"/>
                    <a:pt x="1766825" y="282437"/>
                    <a:pt x="1766825" y="384381"/>
                  </a:cubicBezTo>
                  <a:lnTo>
                    <a:pt x="1766825" y="8363868"/>
                  </a:lnTo>
                  <a:cubicBezTo>
                    <a:pt x="1766825" y="8465812"/>
                    <a:pt x="1726328" y="8563581"/>
                    <a:pt x="1654243" y="8635667"/>
                  </a:cubicBezTo>
                  <a:cubicBezTo>
                    <a:pt x="1582157" y="8707751"/>
                    <a:pt x="1484388" y="8748249"/>
                    <a:pt x="1382444" y="8748249"/>
                  </a:cubicBezTo>
                  <a:lnTo>
                    <a:pt x="384381" y="8748249"/>
                  </a:lnTo>
                  <a:cubicBezTo>
                    <a:pt x="282437" y="8748249"/>
                    <a:pt x="184668" y="8707751"/>
                    <a:pt x="112583" y="8635667"/>
                  </a:cubicBezTo>
                  <a:cubicBezTo>
                    <a:pt x="40497" y="8563581"/>
                    <a:pt x="0" y="8465812"/>
                    <a:pt x="0" y="8363868"/>
                  </a:cubicBezTo>
                  <a:lnTo>
                    <a:pt x="0" y="384381"/>
                  </a:lnTo>
                  <a:cubicBezTo>
                    <a:pt x="0" y="282437"/>
                    <a:pt x="40497" y="184668"/>
                    <a:pt x="112583" y="112583"/>
                  </a:cubicBezTo>
                  <a:cubicBezTo>
                    <a:pt x="184668" y="40497"/>
                    <a:pt x="282437" y="0"/>
                    <a:pt x="384381" y="0"/>
                  </a:cubicBezTo>
                  <a:close/>
                </a:path>
              </a:pathLst>
            </a:custGeom>
            <a:solidFill>
              <a:srgbClr val="F1ECE3"/>
            </a:solidFill>
          </p:spPr>
          <p:txBody>
            <a:bodyPr/>
            <a:lstStyle/>
            <a:p>
              <a:endParaRPr lang="nl-NL"/>
            </a:p>
          </p:txBody>
        </p:sp>
        <p:sp>
          <p:nvSpPr>
            <p:cNvPr id="15" name="TextBox 15"/>
            <p:cNvSpPr txBox="1"/>
            <p:nvPr/>
          </p:nvSpPr>
          <p:spPr>
            <a:xfrm>
              <a:off x="0" y="-161925"/>
              <a:ext cx="1766825" cy="8910191"/>
            </a:xfrm>
            <a:prstGeom prst="rect">
              <a:avLst/>
            </a:prstGeom>
          </p:spPr>
          <p:txBody>
            <a:bodyPr lIns="50800" tIns="50800" rIns="50800" bIns="50800" rtlCol="0" anchor="t"/>
            <a:lstStyle/>
            <a:p>
              <a:pPr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p:txBody>
        </p:sp>
      </p:grpSp>
      <p:sp>
        <p:nvSpPr>
          <p:cNvPr id="16" name="TextBox 16"/>
          <p:cNvSpPr txBox="1"/>
          <p:nvPr/>
        </p:nvSpPr>
        <p:spPr>
          <a:xfrm>
            <a:off x="3786322" y="8777075"/>
            <a:ext cx="6440865" cy="581025"/>
          </a:xfrm>
          <a:prstGeom prst="rect">
            <a:avLst/>
          </a:prstGeom>
        </p:spPr>
        <p:txBody>
          <a:bodyPr lIns="0" tIns="0" rIns="0" bIns="0" rtlCol="0" anchor="t">
            <a:spAutoFit/>
          </a:bodyPr>
          <a:lstStyle/>
          <a:p>
            <a:pPr algn="l">
              <a:lnSpc>
                <a:spcPts val="1560"/>
              </a:lnSpc>
            </a:pPr>
            <a:r>
              <a:rPr lang="en-US" sz="1300" b="1">
                <a:solidFill>
                  <a:srgbClr val="173395"/>
                </a:solidFill>
                <a:latin typeface="Poppins Bold"/>
                <a:ea typeface="Poppins Bold"/>
                <a:cs typeface="Poppins Bold"/>
                <a:sym typeface="Poppins Bold"/>
              </a:rPr>
              <a:t>Hulpmiddelen </a:t>
            </a:r>
          </a:p>
          <a:p>
            <a:pPr algn="l">
              <a:lnSpc>
                <a:spcPts val="1560"/>
              </a:lnSpc>
            </a:pPr>
            <a:r>
              <a:rPr lang="en-US" sz="1300" u="sng">
                <a:solidFill>
                  <a:srgbClr val="B969DD"/>
                </a:solidFill>
                <a:latin typeface="Poppins"/>
                <a:ea typeface="Poppins"/>
                <a:cs typeface="Poppins"/>
                <a:sym typeface="Poppins"/>
                <a:hlinkClick r:id="rId5" tooltip="https://www.zorginstituutnederland.nl/site/binaries/site-content/collections/documents/2025/07/14/rapport-proactieve-zorgplanning-in-de-oncologie/proactieve-zorgplanning-in-de-oncologie-een-verkenning.pdf"/>
              </a:rPr>
              <a:t>Rapport ZiNL. </a:t>
            </a:r>
            <a:r>
              <a:rPr lang="en-US" sz="1300">
                <a:solidFill>
                  <a:srgbClr val="173395"/>
                </a:solidFill>
                <a:latin typeface="Poppins"/>
                <a:ea typeface="Poppins"/>
                <a:cs typeface="Poppins"/>
                <a:sym typeface="Poppins"/>
              </a:rPr>
              <a:t>pzp in de oncologie – een  verkenning (2025).</a:t>
            </a:r>
          </a:p>
          <a:p>
            <a:pPr algn="l">
              <a:lnSpc>
                <a:spcPts val="1560"/>
              </a:lnSpc>
            </a:pPr>
            <a:r>
              <a:rPr lang="en-US" sz="1300" u="sng">
                <a:solidFill>
                  <a:srgbClr val="B969DD"/>
                </a:solidFill>
                <a:latin typeface="Poppins"/>
                <a:ea typeface="Poppins"/>
                <a:cs typeface="Poppins"/>
                <a:sym typeface="Poppins"/>
                <a:hlinkClick r:id="rId6" tooltip="https://www.zorginzicht.nl/ontwikkeltools/rasci-matrix-voor-werkgroepen"/>
              </a:rPr>
              <a:t>RASCI-tabel Zorginstituut</a:t>
            </a:r>
          </a:p>
        </p:txBody>
      </p:sp>
      <p:sp>
        <p:nvSpPr>
          <p:cNvPr id="17" name="TextBox 17"/>
          <p:cNvSpPr txBox="1"/>
          <p:nvPr/>
        </p:nvSpPr>
        <p:spPr>
          <a:xfrm>
            <a:off x="3786322" y="9348575"/>
            <a:ext cx="5768760" cy="581025"/>
          </a:xfrm>
          <a:prstGeom prst="rect">
            <a:avLst/>
          </a:prstGeom>
        </p:spPr>
        <p:txBody>
          <a:bodyPr lIns="0" tIns="0" rIns="0" bIns="0" rtlCol="0" anchor="t">
            <a:spAutoFit/>
          </a:bodyPr>
          <a:lstStyle/>
          <a:p>
            <a:pPr algn="l">
              <a:lnSpc>
                <a:spcPts val="1560"/>
              </a:lnSpc>
            </a:pPr>
            <a:r>
              <a:rPr lang="en-US" sz="1300" u="sng">
                <a:solidFill>
                  <a:srgbClr val="B969DD"/>
                </a:solidFill>
                <a:latin typeface="Poppins"/>
                <a:ea typeface="Poppins"/>
                <a:cs typeface="Poppins"/>
                <a:sym typeface="Poppins"/>
                <a:hlinkClick r:id="rId7" tooltip="https://www.zonmw.nl/sites/zonmw/files/2025-09/10-tips-bij-het-maken-van-een-implementatieplan.pdf"/>
              </a:rPr>
              <a:t>Tips ZonMW</a:t>
            </a:r>
            <a:r>
              <a:rPr lang="en-US" sz="1300">
                <a:solidFill>
                  <a:srgbClr val="173395"/>
                </a:solidFill>
                <a:latin typeface="Poppins"/>
                <a:ea typeface="Poppins"/>
                <a:cs typeface="Poppins"/>
                <a:sym typeface="Poppins"/>
              </a:rPr>
              <a:t> implementatieplan</a:t>
            </a:r>
          </a:p>
          <a:p>
            <a:pPr algn="l">
              <a:lnSpc>
                <a:spcPts val="1560"/>
              </a:lnSpc>
            </a:pPr>
            <a:r>
              <a:rPr lang="en-US" sz="1300" u="sng">
                <a:solidFill>
                  <a:srgbClr val="B969DD"/>
                </a:solidFill>
                <a:latin typeface="Poppins"/>
                <a:ea typeface="Poppins"/>
                <a:cs typeface="Poppins"/>
                <a:sym typeface="Poppins"/>
                <a:hlinkClick r:id="rId8" tooltip="https://www.zonmw.nl/sites/zonmw/files/2025-12/Format-Implementatieplan.pdf"/>
              </a:rPr>
              <a:t>Format implementatieplan</a:t>
            </a:r>
            <a:r>
              <a:rPr lang="en-US" sz="1300">
                <a:solidFill>
                  <a:srgbClr val="173395"/>
                </a:solidFill>
                <a:latin typeface="Poppins"/>
                <a:ea typeface="Poppins"/>
                <a:cs typeface="Poppins"/>
                <a:sym typeface="Poppins"/>
              </a:rPr>
              <a:t> ZonMW</a:t>
            </a:r>
          </a:p>
          <a:p>
            <a:pPr algn="l">
              <a:lnSpc>
                <a:spcPts val="1560"/>
              </a:lnSpc>
            </a:pPr>
            <a:r>
              <a:rPr lang="en-US" sz="1300" u="sng">
                <a:solidFill>
                  <a:srgbClr val="B969DD"/>
                </a:solidFill>
                <a:latin typeface="Poppins"/>
                <a:ea typeface="Poppins"/>
                <a:cs typeface="Poppins"/>
                <a:sym typeface="Poppins"/>
                <a:hlinkClick r:id="rId9" tooltip="https://managementmodellensite.nl/acht-veranderstappen-kotter/"/>
              </a:rPr>
              <a:t>Model Kotter veranderstappen</a:t>
            </a:r>
          </a:p>
        </p:txBody>
      </p:sp>
      <p:sp>
        <p:nvSpPr>
          <p:cNvPr id="18" name="TextBox 18"/>
          <p:cNvSpPr txBox="1"/>
          <p:nvPr/>
        </p:nvSpPr>
        <p:spPr>
          <a:xfrm>
            <a:off x="213540" y="1452902"/>
            <a:ext cx="2769323" cy="7096125"/>
          </a:xfrm>
          <a:prstGeom prst="rect">
            <a:avLst/>
          </a:prstGeom>
        </p:spPr>
        <p:txBody>
          <a:bodyPr lIns="0" tIns="0" rIns="0" bIns="0" rtlCol="0" anchor="t">
            <a:spAutoFit/>
          </a:bodyPr>
          <a:lstStyle/>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0" action="ppaction://hlinksldjump"/>
              </a:rPr>
              <a:t>Leeswijzer</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1" action="ppaction://hlinksldjump"/>
              </a:rPr>
              <a:t>Kernboodschap</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2" action="ppaction://hlinksldjump"/>
              </a:rPr>
              <a:t>Aanleiding en probleemanalyse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3" action="ppaction://hlinksldjump"/>
              </a:rPr>
              <a:t>Visie en doelstelling(en)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4" action="ppaction://hlinksldjump"/>
              </a:rPr>
              <a:t>Doelgroep en afbakening</a:t>
            </a:r>
          </a:p>
          <a:p>
            <a:pPr marL="323850" lvl="1" indent="-161925" algn="l">
              <a:lnSpc>
                <a:spcPts val="3750"/>
              </a:lnSpc>
              <a:buAutoNum type="arabicPeriod"/>
            </a:pPr>
            <a:r>
              <a:rPr lang="en-US" sz="1500" b="1">
                <a:solidFill>
                  <a:srgbClr val="173395"/>
                </a:solidFill>
                <a:latin typeface="Poppins Bold"/>
                <a:ea typeface="Poppins Bold"/>
                <a:cs typeface="Poppins Bold"/>
                <a:sym typeface="Poppins Bold"/>
              </a:rPr>
              <a:t>Projectorganisatie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5" action="ppaction://hlinksldjump"/>
              </a:rPr>
              <a:t>Planning en fasering</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6" action="ppaction://hlinksldjump"/>
              </a:rPr>
              <a:t>Afhankelijkheden en risicoanalyse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7" action="ppaction://hlinksldjump"/>
              </a:rPr>
              <a:t>Monitoring en evaluatie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8" action="ppaction://hlinksldjump"/>
              </a:rPr>
              <a:t>Communicatie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3" action="ppaction://hlinksldjump"/>
              </a:rPr>
              <a:t>Randvoorwaarden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9" action="ppaction://hlinksldjump"/>
              </a:rPr>
              <a:t>Succesfactoren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20" action="ppaction://hlinksldjump"/>
              </a:rPr>
              <a:t>Bijlagen</a:t>
            </a:r>
          </a:p>
        </p:txBody>
      </p:sp>
      <p:sp>
        <p:nvSpPr>
          <p:cNvPr id="19" name="Freeform 19"/>
          <p:cNvSpPr/>
          <p:nvPr/>
        </p:nvSpPr>
        <p:spPr>
          <a:xfrm rot="-5400000">
            <a:off x="-4953886" y="4483162"/>
            <a:ext cx="16230600" cy="210740"/>
          </a:xfrm>
          <a:custGeom>
            <a:avLst/>
            <a:gdLst/>
            <a:ahLst/>
            <a:cxnLst/>
            <a:rect l="l" t="t" r="r" b="b"/>
            <a:pathLst>
              <a:path w="16230600" h="210740">
                <a:moveTo>
                  <a:pt x="0" y="0"/>
                </a:moveTo>
                <a:lnTo>
                  <a:pt x="16230600" y="0"/>
                </a:lnTo>
                <a:lnTo>
                  <a:pt x="16230600" y="210739"/>
                </a:lnTo>
                <a:lnTo>
                  <a:pt x="0" y="210739"/>
                </a:lnTo>
                <a:lnTo>
                  <a:pt x="0" y="0"/>
                </a:lnTo>
                <a:close/>
              </a:path>
            </a:pathLst>
          </a:custGeom>
          <a:blipFill>
            <a:blip r:embed="rId21"/>
            <a:stretch>
              <a:fillRect t="-3269505"/>
            </a:stretch>
          </a:blipFill>
        </p:spPr>
        <p:txBody>
          <a:bodyPr/>
          <a:lstStyle/>
          <a:p>
            <a:endParaRPr lang="nl-NL"/>
          </a:p>
        </p:txBody>
      </p:sp>
      <p:sp>
        <p:nvSpPr>
          <p:cNvPr id="20" name="AutoShape 20"/>
          <p:cNvSpPr/>
          <p:nvPr/>
        </p:nvSpPr>
        <p:spPr>
          <a:xfrm flipV="1">
            <a:off x="10456213" y="1652927"/>
            <a:ext cx="0" cy="8344219"/>
          </a:xfrm>
          <a:prstGeom prst="line">
            <a:avLst/>
          </a:prstGeom>
          <a:ln w="19050" cap="flat">
            <a:solidFill>
              <a:srgbClr val="173395"/>
            </a:solidFill>
            <a:prstDash val="solid"/>
            <a:headEnd type="none" w="sm" len="sm"/>
            <a:tailEnd type="none" w="sm" len="sm"/>
          </a:ln>
        </p:spPr>
        <p:txBody>
          <a:bodyPr/>
          <a:lstStyle/>
          <a:p>
            <a:endParaRPr lang="nl-NL"/>
          </a:p>
        </p:txBody>
      </p:sp>
      <p:grpSp>
        <p:nvGrpSpPr>
          <p:cNvPr id="21" name="Group 21"/>
          <p:cNvGrpSpPr/>
          <p:nvPr/>
        </p:nvGrpSpPr>
        <p:grpSpPr>
          <a:xfrm>
            <a:off x="283719" y="9052594"/>
            <a:ext cx="1810498" cy="944552"/>
            <a:chOff x="0" y="0"/>
            <a:chExt cx="3023997" cy="1577645"/>
          </a:xfrm>
        </p:grpSpPr>
        <p:sp>
          <p:nvSpPr>
            <p:cNvPr id="22" name="Freeform 22"/>
            <p:cNvSpPr/>
            <p:nvPr/>
          </p:nvSpPr>
          <p:spPr>
            <a:xfrm>
              <a:off x="0" y="0"/>
              <a:ext cx="3023997" cy="1577594"/>
            </a:xfrm>
            <a:custGeom>
              <a:avLst/>
              <a:gdLst/>
              <a:ahLst/>
              <a:cxnLst/>
              <a:rect l="l" t="t" r="r" b="b"/>
              <a:pathLst>
                <a:path w="3023997" h="1577594">
                  <a:moveTo>
                    <a:pt x="0" y="0"/>
                  </a:moveTo>
                  <a:lnTo>
                    <a:pt x="3023997" y="0"/>
                  </a:lnTo>
                  <a:lnTo>
                    <a:pt x="3023997" y="1577594"/>
                  </a:lnTo>
                  <a:lnTo>
                    <a:pt x="0" y="1577594"/>
                  </a:lnTo>
                  <a:lnTo>
                    <a:pt x="0" y="0"/>
                  </a:lnTo>
                  <a:close/>
                </a:path>
              </a:pathLst>
            </a:custGeom>
            <a:blipFill>
              <a:blip r:embed="rId22"/>
              <a:stretch>
                <a:fillRect l="-9413" t="-2344" r="-8277" b="-15528"/>
              </a:stretch>
            </a:blipFill>
          </p:spPr>
          <p:txBody>
            <a:bodyPr/>
            <a:lstStyle/>
            <a:p>
              <a:endParaRPr lang="nl-NL"/>
            </a:p>
          </p:txBody>
        </p:sp>
      </p:grpSp>
      <p:sp>
        <p:nvSpPr>
          <p:cNvPr id="23" name="TextBox 23"/>
          <p:cNvSpPr txBox="1"/>
          <p:nvPr/>
        </p:nvSpPr>
        <p:spPr>
          <a:xfrm>
            <a:off x="14384793" y="9749495"/>
            <a:ext cx="3392990" cy="247650"/>
          </a:xfrm>
          <a:prstGeom prst="rect">
            <a:avLst/>
          </a:prstGeom>
        </p:spPr>
        <p:txBody>
          <a:bodyPr lIns="0" tIns="0" rIns="0" bIns="0" rtlCol="0" anchor="t">
            <a:spAutoFit/>
          </a:bodyPr>
          <a:lstStyle/>
          <a:p>
            <a:pPr algn="r">
              <a:lnSpc>
                <a:spcPts val="1800"/>
              </a:lnSpc>
            </a:pPr>
            <a:r>
              <a:rPr lang="en-US" sz="1500" b="1">
                <a:solidFill>
                  <a:srgbClr val="173395"/>
                </a:solidFill>
                <a:latin typeface="Poppins Semi-Bold"/>
                <a:ea typeface="Poppins Semi-Bold"/>
                <a:cs typeface="Poppins Semi-Bold"/>
                <a:sym typeface="Poppins Semi-Bold"/>
              </a:rPr>
              <a:t>6</a:t>
            </a:r>
          </a:p>
        </p:txBody>
      </p:sp>
      <p:sp>
        <p:nvSpPr>
          <p:cNvPr id="24" name="TextBox 24"/>
          <p:cNvSpPr txBox="1"/>
          <p:nvPr/>
        </p:nvSpPr>
        <p:spPr>
          <a:xfrm>
            <a:off x="283719" y="596265"/>
            <a:ext cx="2002281" cy="750570"/>
          </a:xfrm>
          <a:prstGeom prst="rect">
            <a:avLst/>
          </a:prstGeom>
        </p:spPr>
        <p:txBody>
          <a:bodyPr wrap="square" lIns="0" tIns="0" rIns="0" bIns="0" rtlCol="0" anchor="t">
            <a:spAutoFit/>
          </a:bodyPr>
          <a:lstStyle/>
          <a:p>
            <a:pPr algn="ctr">
              <a:lnSpc>
                <a:spcPts val="5880"/>
              </a:lnSpc>
            </a:pPr>
            <a:r>
              <a:rPr lang="en-US" sz="4200" dirty="0" err="1">
                <a:solidFill>
                  <a:srgbClr val="173597"/>
                </a:solidFill>
                <a:latin typeface="Poppins"/>
                <a:ea typeface="Poppins"/>
                <a:cs typeface="Poppins"/>
                <a:sym typeface="Poppins"/>
              </a:rPr>
              <a:t>Inhoud</a:t>
            </a:r>
            <a:endParaRPr lang="en-US" sz="4200" dirty="0">
              <a:solidFill>
                <a:srgbClr val="173597"/>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6435671" y="6299062"/>
            <a:ext cx="903812" cy="6561199"/>
            <a:chOff x="0" y="0"/>
            <a:chExt cx="1205083" cy="8748266"/>
          </a:xfrm>
        </p:grpSpPr>
        <p:sp>
          <p:nvSpPr>
            <p:cNvPr id="3" name="Freeform 3"/>
            <p:cNvSpPr/>
            <p:nvPr/>
          </p:nvSpPr>
          <p:spPr>
            <a:xfrm>
              <a:off x="0" y="0"/>
              <a:ext cx="1205083" cy="8748249"/>
            </a:xfrm>
            <a:custGeom>
              <a:avLst/>
              <a:gdLst/>
              <a:ahLst/>
              <a:cxnLst/>
              <a:rect l="l" t="t" r="r" b="b"/>
              <a:pathLst>
                <a:path w="1205083" h="8748249">
                  <a:moveTo>
                    <a:pt x="563558" y="0"/>
                  </a:moveTo>
                  <a:lnTo>
                    <a:pt x="641525" y="0"/>
                  </a:lnTo>
                  <a:cubicBezTo>
                    <a:pt x="790990" y="0"/>
                    <a:pt x="934333" y="59375"/>
                    <a:pt x="1040021" y="165062"/>
                  </a:cubicBezTo>
                  <a:cubicBezTo>
                    <a:pt x="1145708" y="270750"/>
                    <a:pt x="1205083" y="414093"/>
                    <a:pt x="1205083" y="563558"/>
                  </a:cubicBezTo>
                  <a:lnTo>
                    <a:pt x="1205083" y="8184691"/>
                  </a:lnTo>
                  <a:cubicBezTo>
                    <a:pt x="1205083" y="8495936"/>
                    <a:pt x="952769" y="8748249"/>
                    <a:pt x="641525" y="8748249"/>
                  </a:cubicBezTo>
                  <a:lnTo>
                    <a:pt x="563558" y="8748249"/>
                  </a:lnTo>
                  <a:cubicBezTo>
                    <a:pt x="252314" y="8748249"/>
                    <a:pt x="0" y="8495936"/>
                    <a:pt x="0" y="8184691"/>
                  </a:cubicBezTo>
                  <a:lnTo>
                    <a:pt x="0" y="563558"/>
                  </a:lnTo>
                  <a:cubicBezTo>
                    <a:pt x="0" y="252314"/>
                    <a:pt x="252314" y="0"/>
                    <a:pt x="563558" y="0"/>
                  </a:cubicBezTo>
                  <a:close/>
                </a:path>
              </a:pathLst>
            </a:custGeom>
            <a:solidFill>
              <a:srgbClr val="F1ECE3"/>
            </a:solidFill>
          </p:spPr>
          <p:txBody>
            <a:bodyPr/>
            <a:lstStyle/>
            <a:p>
              <a:endParaRPr lang="nl-NL"/>
            </a:p>
          </p:txBody>
        </p:sp>
        <p:sp>
          <p:nvSpPr>
            <p:cNvPr id="4" name="TextBox 4"/>
            <p:cNvSpPr txBox="1"/>
            <p:nvPr/>
          </p:nvSpPr>
          <p:spPr>
            <a:xfrm>
              <a:off x="0" y="-161925"/>
              <a:ext cx="1205083" cy="8910191"/>
            </a:xfrm>
            <a:prstGeom prst="rect">
              <a:avLst/>
            </a:prstGeom>
          </p:spPr>
          <p:txBody>
            <a:bodyPr lIns="50800" tIns="50800" rIns="50800" bIns="50800" rtlCol="0" anchor="t"/>
            <a:lstStyle/>
            <a:p>
              <a:pPr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p:txBody>
        </p:sp>
      </p:grpSp>
      <p:grpSp>
        <p:nvGrpSpPr>
          <p:cNvPr id="5" name="Group 5"/>
          <p:cNvGrpSpPr/>
          <p:nvPr/>
        </p:nvGrpSpPr>
        <p:grpSpPr>
          <a:xfrm>
            <a:off x="0" y="1295"/>
            <a:ext cx="3056044" cy="10285705"/>
            <a:chOff x="0" y="0"/>
            <a:chExt cx="4074725" cy="13714273"/>
          </a:xfrm>
        </p:grpSpPr>
        <p:sp>
          <p:nvSpPr>
            <p:cNvPr id="6" name="Freeform 6"/>
            <p:cNvSpPr/>
            <p:nvPr/>
          </p:nvSpPr>
          <p:spPr>
            <a:xfrm>
              <a:off x="0" y="0"/>
              <a:ext cx="4074725" cy="13714247"/>
            </a:xfrm>
            <a:custGeom>
              <a:avLst/>
              <a:gdLst/>
              <a:ahLst/>
              <a:cxnLst/>
              <a:rect l="l" t="t" r="r" b="b"/>
              <a:pathLst>
                <a:path w="4074725" h="13714247">
                  <a:moveTo>
                    <a:pt x="0" y="0"/>
                  </a:moveTo>
                  <a:lnTo>
                    <a:pt x="4074725" y="0"/>
                  </a:lnTo>
                  <a:lnTo>
                    <a:pt x="4074725" y="13714247"/>
                  </a:lnTo>
                  <a:lnTo>
                    <a:pt x="0" y="13714247"/>
                  </a:lnTo>
                  <a:close/>
                </a:path>
              </a:pathLst>
            </a:custGeom>
            <a:solidFill>
              <a:srgbClr val="EAF1FF"/>
            </a:solidFill>
          </p:spPr>
          <p:txBody>
            <a:bodyPr/>
            <a:lstStyle/>
            <a:p>
              <a:endParaRPr lang="nl-NL"/>
            </a:p>
          </p:txBody>
        </p:sp>
        <p:sp>
          <p:nvSpPr>
            <p:cNvPr id="7" name="TextBox 7"/>
            <p:cNvSpPr txBox="1"/>
            <p:nvPr/>
          </p:nvSpPr>
          <p:spPr>
            <a:xfrm>
              <a:off x="0" y="-190500"/>
              <a:ext cx="4074725" cy="13904773"/>
            </a:xfrm>
            <a:prstGeom prst="rect">
              <a:avLst/>
            </a:prstGeom>
          </p:spPr>
          <p:txBody>
            <a:bodyPr lIns="50800" tIns="50800" rIns="50800" bIns="50800" rtlCol="0" anchor="t"/>
            <a:lstStyle/>
            <a:p>
              <a:pPr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p:txBody>
        </p:sp>
      </p:grpSp>
      <p:sp>
        <p:nvSpPr>
          <p:cNvPr id="8" name="Freeform 8"/>
          <p:cNvSpPr/>
          <p:nvPr/>
        </p:nvSpPr>
        <p:spPr>
          <a:xfrm rot="-5400000">
            <a:off x="-4953886" y="4483162"/>
            <a:ext cx="16230600" cy="210740"/>
          </a:xfrm>
          <a:custGeom>
            <a:avLst/>
            <a:gdLst/>
            <a:ahLst/>
            <a:cxnLst/>
            <a:rect l="l" t="t" r="r" b="b"/>
            <a:pathLst>
              <a:path w="16230600" h="210740">
                <a:moveTo>
                  <a:pt x="0" y="0"/>
                </a:moveTo>
                <a:lnTo>
                  <a:pt x="16230600" y="0"/>
                </a:lnTo>
                <a:lnTo>
                  <a:pt x="16230600" y="210739"/>
                </a:lnTo>
                <a:lnTo>
                  <a:pt x="0" y="210739"/>
                </a:lnTo>
                <a:lnTo>
                  <a:pt x="0" y="0"/>
                </a:lnTo>
                <a:close/>
              </a:path>
            </a:pathLst>
          </a:custGeom>
          <a:blipFill>
            <a:blip r:embed="rId3"/>
            <a:stretch>
              <a:fillRect t="-3269505"/>
            </a:stretch>
          </a:blipFill>
        </p:spPr>
        <p:txBody>
          <a:bodyPr/>
          <a:lstStyle/>
          <a:p>
            <a:endParaRPr lang="nl-NL"/>
          </a:p>
        </p:txBody>
      </p:sp>
      <p:sp>
        <p:nvSpPr>
          <p:cNvPr id="9" name="AutoShape 9"/>
          <p:cNvSpPr/>
          <p:nvPr/>
        </p:nvSpPr>
        <p:spPr>
          <a:xfrm flipV="1">
            <a:off x="10456213" y="1652927"/>
            <a:ext cx="0" cy="8344219"/>
          </a:xfrm>
          <a:prstGeom prst="line">
            <a:avLst/>
          </a:prstGeom>
          <a:ln w="19050" cap="flat">
            <a:solidFill>
              <a:srgbClr val="173395"/>
            </a:solidFill>
            <a:prstDash val="solid"/>
            <a:headEnd type="none" w="sm" len="sm"/>
            <a:tailEnd type="none" w="sm" len="sm"/>
          </a:ln>
        </p:spPr>
        <p:txBody>
          <a:bodyPr/>
          <a:lstStyle/>
          <a:p>
            <a:endParaRPr lang="nl-NL"/>
          </a:p>
        </p:txBody>
      </p:sp>
      <p:sp>
        <p:nvSpPr>
          <p:cNvPr id="10" name="Freeform 10"/>
          <p:cNvSpPr/>
          <p:nvPr/>
        </p:nvSpPr>
        <p:spPr>
          <a:xfrm>
            <a:off x="3795154" y="1953349"/>
            <a:ext cx="5912424" cy="2305845"/>
          </a:xfrm>
          <a:custGeom>
            <a:avLst/>
            <a:gdLst/>
            <a:ahLst/>
            <a:cxnLst/>
            <a:rect l="l" t="t" r="r" b="b"/>
            <a:pathLst>
              <a:path w="5912424" h="2305845">
                <a:moveTo>
                  <a:pt x="0" y="0"/>
                </a:moveTo>
                <a:lnTo>
                  <a:pt x="5912424" y="0"/>
                </a:lnTo>
                <a:lnTo>
                  <a:pt x="5912424" y="2305846"/>
                </a:lnTo>
                <a:lnTo>
                  <a:pt x="0" y="230584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nl-NL"/>
          </a:p>
        </p:txBody>
      </p:sp>
      <p:sp>
        <p:nvSpPr>
          <p:cNvPr id="11" name="TextBox 11"/>
          <p:cNvSpPr txBox="1"/>
          <p:nvPr/>
        </p:nvSpPr>
        <p:spPr>
          <a:xfrm>
            <a:off x="3767090" y="9220200"/>
            <a:ext cx="4365974" cy="690880"/>
          </a:xfrm>
          <a:prstGeom prst="rect">
            <a:avLst/>
          </a:prstGeom>
        </p:spPr>
        <p:txBody>
          <a:bodyPr lIns="0" tIns="0" rIns="0" bIns="0" rtlCol="0" anchor="t">
            <a:spAutoFit/>
          </a:bodyPr>
          <a:lstStyle/>
          <a:p>
            <a:pPr algn="l">
              <a:lnSpc>
                <a:spcPts val="1819"/>
              </a:lnSpc>
            </a:pPr>
            <a:r>
              <a:rPr lang="en-US" sz="1299" b="1">
                <a:solidFill>
                  <a:srgbClr val="173395"/>
                </a:solidFill>
                <a:latin typeface="Poppins Bold"/>
                <a:ea typeface="Poppins Bold"/>
                <a:cs typeface="Poppins Bold"/>
                <a:sym typeface="Poppins Bold"/>
              </a:rPr>
              <a:t>Hulpmiddelen </a:t>
            </a:r>
          </a:p>
          <a:p>
            <a:pPr algn="l">
              <a:lnSpc>
                <a:spcPts val="1819"/>
              </a:lnSpc>
            </a:pPr>
            <a:r>
              <a:rPr lang="en-US" sz="1299" u="sng">
                <a:solidFill>
                  <a:srgbClr val="B969DD"/>
                </a:solidFill>
                <a:latin typeface="Poppins"/>
                <a:ea typeface="Poppins"/>
                <a:cs typeface="Poppins"/>
                <a:sym typeface="Poppins"/>
                <a:hlinkClick r:id="rId5" tooltip="https://www.zonmw.nl/sites/zonmw/files/2025-09/10-tips-bij-het-maken-van-een-implementatieplan.pdf"/>
              </a:rPr>
              <a:t>Tips ZonMW</a:t>
            </a:r>
            <a:r>
              <a:rPr lang="en-US" sz="1299">
                <a:solidFill>
                  <a:srgbClr val="173395"/>
                </a:solidFill>
                <a:latin typeface="Poppins"/>
                <a:ea typeface="Poppins"/>
                <a:cs typeface="Poppins"/>
                <a:sym typeface="Poppins"/>
              </a:rPr>
              <a:t> implementatieplan</a:t>
            </a:r>
          </a:p>
          <a:p>
            <a:pPr algn="l">
              <a:lnSpc>
                <a:spcPts val="1819"/>
              </a:lnSpc>
            </a:pPr>
            <a:r>
              <a:rPr lang="en-US" sz="1299" u="sng">
                <a:solidFill>
                  <a:srgbClr val="B969DD"/>
                </a:solidFill>
                <a:latin typeface="Poppins"/>
                <a:ea typeface="Poppins"/>
                <a:cs typeface="Poppins"/>
                <a:sym typeface="Poppins"/>
                <a:hlinkClick r:id="rId6" tooltip="https://www.zonmw.nl/sites/zonmw/files/2025-12/Format-Implementatieplan.pdf"/>
              </a:rPr>
              <a:t>Format implementatieplan</a:t>
            </a:r>
            <a:r>
              <a:rPr lang="en-US" sz="1299">
                <a:solidFill>
                  <a:srgbClr val="173395"/>
                </a:solidFill>
                <a:latin typeface="Poppins"/>
                <a:ea typeface="Poppins"/>
                <a:cs typeface="Poppins"/>
                <a:sym typeface="Poppins"/>
              </a:rPr>
              <a:t> ZonMW </a:t>
            </a:r>
          </a:p>
        </p:txBody>
      </p:sp>
      <p:sp>
        <p:nvSpPr>
          <p:cNvPr id="12" name="TextBox 12"/>
          <p:cNvSpPr txBox="1"/>
          <p:nvPr/>
        </p:nvSpPr>
        <p:spPr>
          <a:xfrm>
            <a:off x="10746726" y="1548152"/>
            <a:ext cx="6743528" cy="7206615"/>
          </a:xfrm>
          <a:prstGeom prst="rect">
            <a:avLst/>
          </a:prstGeom>
        </p:spPr>
        <p:txBody>
          <a:bodyPr lIns="0" tIns="0" rIns="0" bIns="0" rtlCol="0" anchor="t">
            <a:spAutoFit/>
          </a:bodyPr>
          <a:lstStyle/>
          <a:p>
            <a:pPr algn="l">
              <a:lnSpc>
                <a:spcPts val="2879"/>
              </a:lnSpc>
            </a:pPr>
            <a:r>
              <a:rPr lang="en-US" sz="1599" b="1">
                <a:solidFill>
                  <a:srgbClr val="173395"/>
                </a:solidFill>
                <a:latin typeface="Poppins Bold"/>
                <a:ea typeface="Poppins Bold"/>
                <a:cs typeface="Poppins Bold"/>
                <a:sym typeface="Poppins Bold"/>
              </a:rPr>
              <a:t>Toelichting</a:t>
            </a:r>
          </a:p>
          <a:p>
            <a:pPr algn="l">
              <a:lnSpc>
                <a:spcPts val="2700"/>
              </a:lnSpc>
            </a:pPr>
            <a:r>
              <a:rPr lang="en-US" sz="1500">
                <a:solidFill>
                  <a:srgbClr val="173395"/>
                </a:solidFill>
                <a:latin typeface="Poppins"/>
                <a:ea typeface="Poppins"/>
                <a:cs typeface="Poppins"/>
                <a:sym typeface="Poppins"/>
              </a:rPr>
              <a:t>Een goede planning is belangrijk, dit zorgt ervoor dat betrokken teams weten wanneer welke stappen worden verwacht, welke middelen nodig zijn en hoe de voortgang wordt bewaakt. Zorg voor commitment vooraf op de doelen en de planning. Dit voorkomt dat cruciale activiteiten, zoals scholing, procesaanpassingen of technische inrichting, te laat worden opgepakt of elkaar onbedoeld vertragen. </a:t>
            </a:r>
          </a:p>
          <a:p>
            <a:pPr algn="l">
              <a:lnSpc>
                <a:spcPts val="2700"/>
              </a:lnSpc>
            </a:pPr>
            <a:r>
              <a:rPr lang="en-US" sz="1500">
                <a:solidFill>
                  <a:srgbClr val="173395"/>
                </a:solidFill>
                <a:latin typeface="Poppins"/>
                <a:ea typeface="Poppins"/>
                <a:cs typeface="Poppins"/>
                <a:sym typeface="Poppins"/>
              </a:rPr>
              <a:t>Bovendien creëert een transparante planning draagvlak: professionals zien hoe hun inzet past binnen het grotere geheel en kunnen tijdig anticiperen op veranderingen in hun werkproces. Daarmee vormt een solide planning niet alleen de ruggengraat van de implementatie, maar ook een belangrijke voorwaarde voor duurzame borging van proactieve zorgplanning in de dagelijkse praktijk.</a:t>
            </a:r>
          </a:p>
          <a:p>
            <a:pPr algn="l">
              <a:lnSpc>
                <a:spcPts val="2700"/>
              </a:lnSpc>
            </a:pPr>
            <a:endParaRPr lang="en-US" sz="1500">
              <a:solidFill>
                <a:srgbClr val="173395"/>
              </a:solidFill>
              <a:latin typeface="Poppins"/>
              <a:ea typeface="Poppins"/>
              <a:cs typeface="Poppins"/>
              <a:sym typeface="Poppins"/>
            </a:endParaRPr>
          </a:p>
          <a:p>
            <a:pPr algn="l">
              <a:lnSpc>
                <a:spcPts val="2700"/>
              </a:lnSpc>
            </a:pPr>
            <a:r>
              <a:rPr lang="en-US" sz="1500">
                <a:solidFill>
                  <a:srgbClr val="173395"/>
                </a:solidFill>
                <a:latin typeface="Poppins"/>
                <a:ea typeface="Poppins"/>
                <a:cs typeface="Poppins"/>
                <a:sym typeface="Poppins"/>
              </a:rPr>
              <a:t>Geef in de planning de mijlpalen aan en besteed periodiek aandacht aan de planning in de bijeenkomsten van de projectgroep. </a:t>
            </a:r>
          </a:p>
          <a:p>
            <a:pPr algn="l">
              <a:lnSpc>
                <a:spcPts val="2700"/>
              </a:lnSpc>
            </a:pPr>
            <a:r>
              <a:rPr lang="en-US" sz="1500">
                <a:solidFill>
                  <a:srgbClr val="173395"/>
                </a:solidFill>
                <a:latin typeface="Poppins"/>
                <a:ea typeface="Poppins"/>
                <a:cs typeface="Poppins"/>
                <a:sym typeface="Poppins"/>
              </a:rPr>
              <a:t>Zoals bij het onderwerp ‘doelgroep &amp; afbakening’ al is aangegeven, kun je ervoor kiezen om een fasering in te bouwen. Bijvoorbeeld door te starten met twee vakgroepen/aandoeningen. Op deze manier doe je waardevolle ervaring op bij een deel van de organisatie, die je kunt gebruiken bij de uitrol naar de rest van de organisatie. </a:t>
            </a:r>
          </a:p>
        </p:txBody>
      </p:sp>
      <p:sp>
        <p:nvSpPr>
          <p:cNvPr id="13" name="TextBox 13"/>
          <p:cNvSpPr txBox="1"/>
          <p:nvPr/>
        </p:nvSpPr>
        <p:spPr>
          <a:xfrm>
            <a:off x="3576136" y="4620925"/>
            <a:ext cx="6561199" cy="2406015"/>
          </a:xfrm>
          <a:prstGeom prst="rect">
            <a:avLst/>
          </a:prstGeom>
        </p:spPr>
        <p:txBody>
          <a:bodyPr lIns="0" tIns="0" rIns="0" bIns="0" rtlCol="0" anchor="t">
            <a:spAutoFit/>
          </a:bodyPr>
          <a:lstStyle/>
          <a:p>
            <a:pPr algn="l">
              <a:lnSpc>
                <a:spcPts val="2879"/>
              </a:lnSpc>
            </a:pPr>
            <a:r>
              <a:rPr lang="en-US" sz="1599" b="1">
                <a:solidFill>
                  <a:srgbClr val="173395"/>
                </a:solidFill>
                <a:latin typeface="Poppins Bold"/>
                <a:ea typeface="Poppins Bold"/>
                <a:cs typeface="Poppins Bold"/>
                <a:sym typeface="Poppins Bold"/>
              </a:rPr>
              <a:t>Inleiding </a:t>
            </a:r>
          </a:p>
          <a:p>
            <a:pPr algn="l">
              <a:lnSpc>
                <a:spcPts val="2700"/>
              </a:lnSpc>
            </a:pPr>
            <a:r>
              <a:rPr lang="en-US" sz="1500">
                <a:solidFill>
                  <a:srgbClr val="173395"/>
                </a:solidFill>
                <a:latin typeface="Poppins"/>
                <a:ea typeface="Poppins"/>
                <a:cs typeface="Poppins"/>
                <a:sym typeface="Poppins"/>
              </a:rPr>
              <a:t>Een zorgvuldige en realistische planning is essentieel voor een succesvolle implementatie van proactieve zorgplanning in ziekenhuizen. Omdat deze werkwijze meerdere disciplines raakt </a:t>
            </a:r>
          </a:p>
          <a:p>
            <a:pPr algn="l">
              <a:lnSpc>
                <a:spcPts val="2700"/>
              </a:lnSpc>
            </a:pPr>
            <a:r>
              <a:rPr lang="en-US" sz="1500">
                <a:solidFill>
                  <a:srgbClr val="173395"/>
                </a:solidFill>
                <a:latin typeface="Poppins"/>
                <a:ea typeface="Poppins"/>
                <a:cs typeface="Poppins"/>
                <a:sym typeface="Poppins"/>
              </a:rPr>
              <a:t>– van medisch specialisten en verpleegkundigen tot ICT‑ondersteuning en management – vraagt de invoering om duidelijke fasering, heldere mijlpalen en een gedeeld tijdspad. </a:t>
            </a:r>
          </a:p>
        </p:txBody>
      </p:sp>
      <p:sp>
        <p:nvSpPr>
          <p:cNvPr id="14" name="TextBox 14"/>
          <p:cNvSpPr txBox="1"/>
          <p:nvPr/>
        </p:nvSpPr>
        <p:spPr>
          <a:xfrm>
            <a:off x="3606978" y="726758"/>
            <a:ext cx="5326539" cy="603885"/>
          </a:xfrm>
          <a:prstGeom prst="rect">
            <a:avLst/>
          </a:prstGeom>
        </p:spPr>
        <p:txBody>
          <a:bodyPr lIns="0" tIns="0" rIns="0" bIns="0" rtlCol="0" anchor="t">
            <a:spAutoFit/>
          </a:bodyPr>
          <a:lstStyle/>
          <a:p>
            <a:pPr algn="l">
              <a:lnSpc>
                <a:spcPts val="4319"/>
              </a:lnSpc>
            </a:pPr>
            <a:r>
              <a:rPr lang="en-US" sz="3999">
                <a:solidFill>
                  <a:srgbClr val="173395"/>
                </a:solidFill>
                <a:latin typeface="Poppins"/>
                <a:ea typeface="Poppins"/>
                <a:cs typeface="Poppins"/>
                <a:sym typeface="Poppins"/>
              </a:rPr>
              <a:t>Planning en fasering </a:t>
            </a:r>
          </a:p>
        </p:txBody>
      </p:sp>
      <p:sp>
        <p:nvSpPr>
          <p:cNvPr id="15" name="TextBox 15"/>
          <p:cNvSpPr txBox="1"/>
          <p:nvPr/>
        </p:nvSpPr>
        <p:spPr>
          <a:xfrm>
            <a:off x="213540" y="1452902"/>
            <a:ext cx="2769323" cy="7096125"/>
          </a:xfrm>
          <a:prstGeom prst="rect">
            <a:avLst/>
          </a:prstGeom>
        </p:spPr>
        <p:txBody>
          <a:bodyPr lIns="0" tIns="0" rIns="0" bIns="0" rtlCol="0" anchor="t">
            <a:spAutoFit/>
          </a:bodyPr>
          <a:lstStyle/>
          <a:p>
            <a:pPr marL="323850" lvl="1" indent="-161925" algn="l">
              <a:lnSpc>
                <a:spcPts val="3750"/>
              </a:lnSpc>
              <a:buAutoNum type="arabicPeriod"/>
            </a:pPr>
            <a:r>
              <a:rPr lang="en-US" sz="1500" u="sng">
                <a:solidFill>
                  <a:srgbClr val="173395"/>
                </a:solidFill>
                <a:latin typeface="Poppins"/>
                <a:ea typeface="Poppins"/>
                <a:cs typeface="Poppins"/>
                <a:sym typeface="Poppins"/>
                <a:hlinkClick r:id="rId7" action="ppaction://hlinksldjump"/>
              </a:rPr>
              <a:t>Leeswijzer</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8" action="ppaction://hlinksldjump"/>
              </a:rPr>
              <a:t>Kernboodschap</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9" action="ppaction://hlinksldjump"/>
              </a:rPr>
              <a:t>Aanleiding en probleemanalyse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0" action="ppaction://hlinksldjump"/>
              </a:rPr>
              <a:t>Visie en doelstelling(en)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1" action="ppaction://hlinksldjump"/>
              </a:rPr>
              <a:t>Doelgroep en afbakening</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2" action="ppaction://hlinksldjump"/>
              </a:rPr>
              <a:t>Projectorganisatie </a:t>
            </a:r>
          </a:p>
          <a:p>
            <a:pPr marL="323850" lvl="1" indent="-161925" algn="l">
              <a:lnSpc>
                <a:spcPts val="3750"/>
              </a:lnSpc>
              <a:buAutoNum type="arabicPeriod"/>
            </a:pPr>
            <a:r>
              <a:rPr lang="en-US" sz="1500" b="1">
                <a:solidFill>
                  <a:srgbClr val="173395"/>
                </a:solidFill>
                <a:latin typeface="Poppins Bold"/>
                <a:ea typeface="Poppins Bold"/>
                <a:cs typeface="Poppins Bold"/>
                <a:sym typeface="Poppins Bold"/>
              </a:rPr>
              <a:t>Planning en fasering</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3" action="ppaction://hlinksldjump"/>
              </a:rPr>
              <a:t>Afhankelijkheden en risicoanalyse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4" action="ppaction://hlinksldjump"/>
              </a:rPr>
              <a:t>Monitoring en evaluatie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5" action="ppaction://hlinksldjump"/>
              </a:rPr>
              <a:t>Communicatie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6" action="ppaction://hlinksldjump"/>
              </a:rPr>
              <a:t>Randvoorwaarden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7" action="ppaction://hlinksldjump"/>
              </a:rPr>
              <a:t>Succesfactoren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8" action="ppaction://hlinksldjump"/>
              </a:rPr>
              <a:t>Bijlagen</a:t>
            </a:r>
          </a:p>
        </p:txBody>
      </p:sp>
      <p:grpSp>
        <p:nvGrpSpPr>
          <p:cNvPr id="16" name="Group 16"/>
          <p:cNvGrpSpPr/>
          <p:nvPr/>
        </p:nvGrpSpPr>
        <p:grpSpPr>
          <a:xfrm>
            <a:off x="283719" y="9052594"/>
            <a:ext cx="1810498" cy="944552"/>
            <a:chOff x="0" y="0"/>
            <a:chExt cx="3023997" cy="1577645"/>
          </a:xfrm>
        </p:grpSpPr>
        <p:sp>
          <p:nvSpPr>
            <p:cNvPr id="17" name="Freeform 17"/>
            <p:cNvSpPr/>
            <p:nvPr/>
          </p:nvSpPr>
          <p:spPr>
            <a:xfrm>
              <a:off x="0" y="0"/>
              <a:ext cx="3023997" cy="1577594"/>
            </a:xfrm>
            <a:custGeom>
              <a:avLst/>
              <a:gdLst/>
              <a:ahLst/>
              <a:cxnLst/>
              <a:rect l="l" t="t" r="r" b="b"/>
              <a:pathLst>
                <a:path w="3023997" h="1577594">
                  <a:moveTo>
                    <a:pt x="0" y="0"/>
                  </a:moveTo>
                  <a:lnTo>
                    <a:pt x="3023997" y="0"/>
                  </a:lnTo>
                  <a:lnTo>
                    <a:pt x="3023997" y="1577594"/>
                  </a:lnTo>
                  <a:lnTo>
                    <a:pt x="0" y="1577594"/>
                  </a:lnTo>
                  <a:lnTo>
                    <a:pt x="0" y="0"/>
                  </a:lnTo>
                  <a:close/>
                </a:path>
              </a:pathLst>
            </a:custGeom>
            <a:blipFill>
              <a:blip r:embed="rId19"/>
              <a:stretch>
                <a:fillRect l="-9413" t="-2344" r="-8277" b="-15528"/>
              </a:stretch>
            </a:blipFill>
          </p:spPr>
          <p:txBody>
            <a:bodyPr/>
            <a:lstStyle/>
            <a:p>
              <a:endParaRPr lang="nl-NL"/>
            </a:p>
          </p:txBody>
        </p:sp>
      </p:grpSp>
      <p:sp>
        <p:nvSpPr>
          <p:cNvPr id="18" name="TextBox 18"/>
          <p:cNvSpPr txBox="1"/>
          <p:nvPr/>
        </p:nvSpPr>
        <p:spPr>
          <a:xfrm>
            <a:off x="14384793" y="9749495"/>
            <a:ext cx="3392990" cy="247650"/>
          </a:xfrm>
          <a:prstGeom prst="rect">
            <a:avLst/>
          </a:prstGeom>
        </p:spPr>
        <p:txBody>
          <a:bodyPr lIns="0" tIns="0" rIns="0" bIns="0" rtlCol="0" anchor="t">
            <a:spAutoFit/>
          </a:bodyPr>
          <a:lstStyle/>
          <a:p>
            <a:pPr algn="r">
              <a:lnSpc>
                <a:spcPts val="1800"/>
              </a:lnSpc>
            </a:pPr>
            <a:r>
              <a:rPr lang="en-US" sz="1500" b="1">
                <a:solidFill>
                  <a:srgbClr val="173395"/>
                </a:solidFill>
                <a:latin typeface="Poppins Semi-Bold"/>
                <a:ea typeface="Poppins Semi-Bold"/>
                <a:cs typeface="Poppins Semi-Bold"/>
                <a:sym typeface="Poppins Semi-Bold"/>
              </a:rPr>
              <a:t>7</a:t>
            </a:r>
          </a:p>
        </p:txBody>
      </p:sp>
      <p:sp>
        <p:nvSpPr>
          <p:cNvPr id="19" name="TextBox 19"/>
          <p:cNvSpPr txBox="1"/>
          <p:nvPr/>
        </p:nvSpPr>
        <p:spPr>
          <a:xfrm>
            <a:off x="283719" y="596265"/>
            <a:ext cx="2002281" cy="750570"/>
          </a:xfrm>
          <a:prstGeom prst="rect">
            <a:avLst/>
          </a:prstGeom>
        </p:spPr>
        <p:txBody>
          <a:bodyPr wrap="square" lIns="0" tIns="0" rIns="0" bIns="0" rtlCol="0" anchor="t">
            <a:spAutoFit/>
          </a:bodyPr>
          <a:lstStyle/>
          <a:p>
            <a:pPr algn="ctr">
              <a:lnSpc>
                <a:spcPts val="5880"/>
              </a:lnSpc>
            </a:pPr>
            <a:r>
              <a:rPr lang="en-US" sz="4200" dirty="0" err="1">
                <a:solidFill>
                  <a:srgbClr val="173597"/>
                </a:solidFill>
                <a:latin typeface="Poppins"/>
                <a:ea typeface="Poppins"/>
                <a:cs typeface="Poppins"/>
                <a:sym typeface="Poppins"/>
              </a:rPr>
              <a:t>Inhoud</a:t>
            </a:r>
            <a:endParaRPr lang="en-US" sz="4200" dirty="0">
              <a:solidFill>
                <a:srgbClr val="173597"/>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746726" y="1548152"/>
            <a:ext cx="6952863" cy="5819775"/>
          </a:xfrm>
          <a:prstGeom prst="rect">
            <a:avLst/>
          </a:prstGeom>
        </p:spPr>
        <p:txBody>
          <a:bodyPr lIns="0" tIns="0" rIns="0" bIns="0" rtlCol="0" anchor="t">
            <a:spAutoFit/>
          </a:bodyPr>
          <a:lstStyle/>
          <a:p>
            <a:pPr algn="l">
              <a:lnSpc>
                <a:spcPts val="2700"/>
              </a:lnSpc>
            </a:pPr>
            <a:r>
              <a:rPr lang="en-US" sz="1500">
                <a:solidFill>
                  <a:srgbClr val="173395"/>
                </a:solidFill>
                <a:latin typeface="Poppins"/>
                <a:ea typeface="Poppins"/>
                <a:cs typeface="Poppins"/>
                <a:sym typeface="Poppins"/>
              </a:rPr>
              <a:t>Dit doe je door vooraf inzichtelijk te maken welke processen, systemen, teams en externe factoren invloed kunnen hebben op de implementatie en door de belangrijkste risico’s in kaart te brengen. Met een gestructureerde risicoanalyse kun je inschatten hoe groot de kans is dat het risico zich voordoet én wat de impact is van dit risico. Op die manier kun je een prioritering aanbrengen en vooraf strategieën bedenken om de belangrijkste risico’s te mitigeren. </a:t>
            </a:r>
          </a:p>
          <a:p>
            <a:pPr algn="l">
              <a:lnSpc>
                <a:spcPts val="2700"/>
              </a:lnSpc>
            </a:pPr>
            <a:r>
              <a:rPr lang="en-US" sz="1500">
                <a:solidFill>
                  <a:srgbClr val="173395"/>
                </a:solidFill>
                <a:latin typeface="Poppins"/>
                <a:ea typeface="Poppins"/>
                <a:cs typeface="Poppins"/>
                <a:sym typeface="Poppins"/>
              </a:rPr>
              <a:t>Denk aan risico’s op het gebied van planning, weerstand onder medisch specialisten, etc. Voor het raadplegen, vastleggen en uitwisselen van gegevens kun je denken aan risico’s op het gebied van:</a:t>
            </a:r>
          </a:p>
          <a:p>
            <a:pPr marL="271462" lvl="1" indent="-135731" algn="l">
              <a:lnSpc>
                <a:spcPts val="2700"/>
              </a:lnSpc>
              <a:buFont typeface="Arial"/>
              <a:buChar char="•"/>
            </a:pPr>
            <a:r>
              <a:rPr lang="en-US" sz="1500">
                <a:solidFill>
                  <a:srgbClr val="173395"/>
                </a:solidFill>
                <a:latin typeface="Poppins"/>
                <a:ea typeface="Poppins"/>
                <a:cs typeface="Poppins"/>
                <a:sym typeface="Poppins"/>
              </a:rPr>
              <a:t>Interoperabiliteitsproblemen tussen verschillende IT-systemen;</a:t>
            </a:r>
          </a:p>
          <a:p>
            <a:pPr marL="271462" lvl="1" indent="-135731" algn="l">
              <a:lnSpc>
                <a:spcPts val="2700"/>
              </a:lnSpc>
              <a:buFont typeface="Arial"/>
              <a:buChar char="•"/>
            </a:pPr>
            <a:r>
              <a:rPr lang="en-US" sz="1500">
                <a:solidFill>
                  <a:srgbClr val="173395"/>
                </a:solidFill>
                <a:latin typeface="Poppins"/>
                <a:ea typeface="Poppins"/>
                <a:cs typeface="Poppins"/>
                <a:sym typeface="Poppins"/>
              </a:rPr>
              <a:t>Beperkte capaciteit en beschikbaarheid van leveranciers voor inbouwen informatiestandaard PZP;</a:t>
            </a:r>
          </a:p>
          <a:p>
            <a:pPr marL="271462" lvl="1" indent="-135731" algn="l">
              <a:lnSpc>
                <a:spcPts val="2700"/>
              </a:lnSpc>
              <a:buFont typeface="Arial"/>
              <a:buChar char="•"/>
            </a:pPr>
            <a:r>
              <a:rPr lang="en-US" sz="1500">
                <a:solidFill>
                  <a:srgbClr val="173395"/>
                </a:solidFill>
                <a:latin typeface="Poppins"/>
                <a:ea typeface="Poppins"/>
                <a:cs typeface="Poppins"/>
                <a:sym typeface="Poppins"/>
              </a:rPr>
              <a:t>Vertraging door afhankelijkheid van bijvoorbeeld een andere Usecase </a:t>
            </a:r>
          </a:p>
          <a:p>
            <a:pPr marL="271462" lvl="1" indent="-135731" algn="l">
              <a:lnSpc>
                <a:spcPts val="2700"/>
              </a:lnSpc>
              <a:buFont typeface="Arial"/>
              <a:buChar char="•"/>
            </a:pPr>
            <a:r>
              <a:rPr lang="en-US" sz="1500">
                <a:solidFill>
                  <a:srgbClr val="173395"/>
                </a:solidFill>
                <a:latin typeface="Poppins"/>
                <a:ea typeface="Poppins"/>
                <a:cs typeface="Poppins"/>
                <a:sym typeface="Poppins"/>
              </a:rPr>
              <a:t>Privacy en Data Security-zorgen.</a:t>
            </a:r>
          </a:p>
          <a:p>
            <a:pPr algn="l">
              <a:lnSpc>
                <a:spcPts val="2700"/>
              </a:lnSpc>
            </a:pPr>
            <a:endParaRPr lang="en-US" sz="1500">
              <a:solidFill>
                <a:srgbClr val="173395"/>
              </a:solidFill>
              <a:latin typeface="Poppins"/>
              <a:ea typeface="Poppins"/>
              <a:cs typeface="Poppins"/>
              <a:sym typeface="Poppins"/>
            </a:endParaRPr>
          </a:p>
          <a:p>
            <a:pPr algn="l">
              <a:lnSpc>
                <a:spcPts val="2700"/>
              </a:lnSpc>
            </a:pPr>
            <a:r>
              <a:rPr lang="en-US" sz="1500">
                <a:solidFill>
                  <a:srgbClr val="173395"/>
                </a:solidFill>
                <a:latin typeface="Poppins"/>
                <a:ea typeface="Poppins"/>
                <a:cs typeface="Poppins"/>
                <a:sym typeface="Poppins"/>
              </a:rPr>
              <a:t>Je kunt gebruik maken van onderstaand format voor de risicoanalyse.</a:t>
            </a:r>
          </a:p>
        </p:txBody>
      </p:sp>
      <p:graphicFrame>
        <p:nvGraphicFramePr>
          <p:cNvPr id="3" name="Table 3"/>
          <p:cNvGraphicFramePr>
            <a:graphicFrameLocks noGrp="1"/>
          </p:cNvGraphicFramePr>
          <p:nvPr/>
        </p:nvGraphicFramePr>
        <p:xfrm>
          <a:off x="3606978" y="7792803"/>
          <a:ext cx="14017163" cy="1098049"/>
        </p:xfrm>
        <a:graphic>
          <a:graphicData uri="http://schemas.openxmlformats.org/drawingml/2006/table">
            <a:tbl>
              <a:tblPr/>
              <a:tblGrid>
                <a:gridCol w="911391">
                  <a:extLst>
                    <a:ext uri="{9D8B030D-6E8A-4147-A177-3AD203B41FA5}">
                      <a16:colId xmlns:a16="http://schemas.microsoft.com/office/drawing/2014/main" val="20000"/>
                    </a:ext>
                  </a:extLst>
                </a:gridCol>
                <a:gridCol w="4343162">
                  <a:extLst>
                    <a:ext uri="{9D8B030D-6E8A-4147-A177-3AD203B41FA5}">
                      <a16:colId xmlns:a16="http://schemas.microsoft.com/office/drawing/2014/main" val="20001"/>
                    </a:ext>
                  </a:extLst>
                </a:gridCol>
                <a:gridCol w="3123146">
                  <a:extLst>
                    <a:ext uri="{9D8B030D-6E8A-4147-A177-3AD203B41FA5}">
                      <a16:colId xmlns:a16="http://schemas.microsoft.com/office/drawing/2014/main" val="20002"/>
                    </a:ext>
                  </a:extLst>
                </a:gridCol>
                <a:gridCol w="2765559">
                  <a:extLst>
                    <a:ext uri="{9D8B030D-6E8A-4147-A177-3AD203B41FA5}">
                      <a16:colId xmlns:a16="http://schemas.microsoft.com/office/drawing/2014/main" val="20003"/>
                    </a:ext>
                  </a:extLst>
                </a:gridCol>
                <a:gridCol w="2873905">
                  <a:extLst>
                    <a:ext uri="{9D8B030D-6E8A-4147-A177-3AD203B41FA5}">
                      <a16:colId xmlns:a16="http://schemas.microsoft.com/office/drawing/2014/main" val="20004"/>
                    </a:ext>
                  </a:extLst>
                </a:gridCol>
              </a:tblGrid>
              <a:tr h="657990">
                <a:tc>
                  <a:txBody>
                    <a:bodyPr/>
                    <a:lstStyle/>
                    <a:p>
                      <a:pPr algn="ctr">
                        <a:lnSpc>
                          <a:spcPts val="1980"/>
                        </a:lnSpc>
                        <a:defRPr/>
                      </a:pPr>
                      <a:r>
                        <a:rPr lang="en-US" sz="1650" b="1">
                          <a:solidFill>
                            <a:srgbClr val="FFFFFF"/>
                          </a:solidFill>
                          <a:latin typeface="Poppins Bold"/>
                          <a:ea typeface="Poppins Bold"/>
                          <a:cs typeface="Poppins Bold"/>
                          <a:sym typeface="Poppins Bold"/>
                        </a:rPr>
                        <a:t>Risico</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2E1FF"/>
                    </a:solidFill>
                  </a:tcPr>
                </a:tc>
                <a:tc>
                  <a:txBody>
                    <a:bodyPr/>
                    <a:lstStyle/>
                    <a:p>
                      <a:pPr algn="ctr">
                        <a:lnSpc>
                          <a:spcPts val="1980"/>
                        </a:lnSpc>
                        <a:defRPr/>
                      </a:pPr>
                      <a:r>
                        <a:rPr lang="en-US" sz="1650" b="1">
                          <a:solidFill>
                            <a:srgbClr val="FFFFFF"/>
                          </a:solidFill>
                          <a:latin typeface="Poppins Bold"/>
                          <a:ea typeface="Poppins Bold"/>
                          <a:cs typeface="Poppins Bold"/>
                          <a:sym typeface="Poppins Bold"/>
                        </a:rPr>
                        <a:t>Kans dat het risico zich voordoet (1-5)</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95BAFF"/>
                    </a:solidFill>
                  </a:tcPr>
                </a:tc>
                <a:tc>
                  <a:txBody>
                    <a:bodyPr/>
                    <a:lstStyle/>
                    <a:p>
                      <a:pPr algn="ctr">
                        <a:lnSpc>
                          <a:spcPts val="1980"/>
                        </a:lnSpc>
                        <a:defRPr/>
                      </a:pPr>
                      <a:r>
                        <a:rPr lang="en-US" sz="1650" b="1">
                          <a:solidFill>
                            <a:srgbClr val="FFFFFF"/>
                          </a:solidFill>
                          <a:latin typeface="Poppins Bold"/>
                          <a:ea typeface="Poppins Bold"/>
                          <a:cs typeface="Poppins Bold"/>
                          <a:sym typeface="Poppins Bold"/>
                        </a:rPr>
                        <a:t>Impact van het risico (1-5)</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173395"/>
                    </a:solidFill>
                  </a:tcPr>
                </a:tc>
                <a:tc>
                  <a:txBody>
                    <a:bodyPr/>
                    <a:lstStyle/>
                    <a:p>
                      <a:pPr algn="ctr">
                        <a:lnSpc>
                          <a:spcPts val="1980"/>
                        </a:lnSpc>
                        <a:defRPr/>
                      </a:pPr>
                      <a:r>
                        <a:rPr lang="en-US" sz="1650" b="1">
                          <a:solidFill>
                            <a:srgbClr val="FFFFFF"/>
                          </a:solidFill>
                          <a:latin typeface="Poppins Bold"/>
                          <a:ea typeface="Poppins Bold"/>
                          <a:cs typeface="Poppins Bold"/>
                          <a:sym typeface="Poppins Bold"/>
                        </a:rPr>
                        <a:t>Score (kans * impact) </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035783"/>
                    </a:solidFill>
                  </a:tcPr>
                </a:tc>
                <a:tc>
                  <a:txBody>
                    <a:bodyPr/>
                    <a:lstStyle/>
                    <a:p>
                      <a:pPr algn="ctr">
                        <a:lnSpc>
                          <a:spcPts val="1980"/>
                        </a:lnSpc>
                        <a:defRPr/>
                      </a:pPr>
                      <a:r>
                        <a:rPr lang="en-US" sz="1650" b="1">
                          <a:solidFill>
                            <a:srgbClr val="FFFFFF"/>
                          </a:solidFill>
                          <a:latin typeface="Poppins Bold"/>
                          <a:ea typeface="Poppins Bold"/>
                          <a:cs typeface="Poppins Bold"/>
                          <a:sym typeface="Poppins Bold"/>
                        </a:rPr>
                        <a:t>Mitigerende maatregel</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FF89BC"/>
                    </a:solidFill>
                  </a:tcPr>
                </a:tc>
                <a:extLst>
                  <a:ext uri="{0D108BD9-81ED-4DB2-BD59-A6C34878D82A}">
                    <a16:rowId xmlns:a16="http://schemas.microsoft.com/office/drawing/2014/main" val="10000"/>
                  </a:ext>
                </a:extLst>
              </a:tr>
              <a:tr h="440059">
                <a:tc>
                  <a:txBody>
                    <a:bodyPr/>
                    <a:lstStyle/>
                    <a:p>
                      <a:pPr algn="l">
                        <a:lnSpc>
                          <a:spcPts val="1679"/>
                        </a:lnSpc>
                        <a:defRPr/>
                      </a:pP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7E8EF"/>
                    </a:solidFill>
                  </a:tcPr>
                </a:tc>
                <a:tc>
                  <a:txBody>
                    <a:bodyPr/>
                    <a:lstStyle/>
                    <a:p>
                      <a:pPr algn="l">
                        <a:lnSpc>
                          <a:spcPts val="1679"/>
                        </a:lnSpc>
                        <a:defRPr/>
                      </a:pP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7E8EF"/>
                    </a:solidFill>
                  </a:tcPr>
                </a:tc>
                <a:tc>
                  <a:txBody>
                    <a:bodyPr/>
                    <a:lstStyle/>
                    <a:p>
                      <a:pPr algn="l">
                        <a:lnSpc>
                          <a:spcPts val="1679"/>
                        </a:lnSpc>
                        <a:defRPr/>
                      </a:pP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7E8EF"/>
                    </a:solidFill>
                  </a:tcPr>
                </a:tc>
                <a:tc>
                  <a:txBody>
                    <a:bodyPr/>
                    <a:lstStyle/>
                    <a:p>
                      <a:pPr algn="l">
                        <a:lnSpc>
                          <a:spcPts val="1679"/>
                        </a:lnSpc>
                        <a:defRPr/>
                      </a:pP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7E8EF"/>
                    </a:solidFill>
                  </a:tcPr>
                </a:tc>
                <a:tc>
                  <a:txBody>
                    <a:bodyPr/>
                    <a:lstStyle/>
                    <a:p>
                      <a:pPr algn="l">
                        <a:lnSpc>
                          <a:spcPts val="1679"/>
                        </a:lnSpc>
                        <a:defRPr/>
                      </a:pP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7E8EF"/>
                    </a:solidFill>
                  </a:tcPr>
                </a:tc>
                <a:extLst>
                  <a:ext uri="{0D108BD9-81ED-4DB2-BD59-A6C34878D82A}">
                    <a16:rowId xmlns:a16="http://schemas.microsoft.com/office/drawing/2014/main" val="10001"/>
                  </a:ext>
                </a:extLst>
              </a:tr>
            </a:tbl>
          </a:graphicData>
        </a:graphic>
      </p:graphicFrame>
      <p:grpSp>
        <p:nvGrpSpPr>
          <p:cNvPr id="4" name="Group 4"/>
          <p:cNvGrpSpPr/>
          <p:nvPr/>
        </p:nvGrpSpPr>
        <p:grpSpPr>
          <a:xfrm rot="5400000">
            <a:off x="6557550" y="6420941"/>
            <a:ext cx="660054" cy="6561199"/>
            <a:chOff x="0" y="0"/>
            <a:chExt cx="880073" cy="8748266"/>
          </a:xfrm>
        </p:grpSpPr>
        <p:sp>
          <p:nvSpPr>
            <p:cNvPr id="5" name="Freeform 5"/>
            <p:cNvSpPr/>
            <p:nvPr/>
          </p:nvSpPr>
          <p:spPr>
            <a:xfrm>
              <a:off x="0" y="0"/>
              <a:ext cx="880073" cy="8748249"/>
            </a:xfrm>
            <a:custGeom>
              <a:avLst/>
              <a:gdLst/>
              <a:ahLst/>
              <a:cxnLst/>
              <a:rect l="l" t="t" r="r" b="b"/>
              <a:pathLst>
                <a:path w="880073" h="8748249">
                  <a:moveTo>
                    <a:pt x="440036" y="0"/>
                  </a:moveTo>
                  <a:lnTo>
                    <a:pt x="440036" y="0"/>
                  </a:lnTo>
                  <a:cubicBezTo>
                    <a:pt x="683062" y="0"/>
                    <a:pt x="880073" y="197011"/>
                    <a:pt x="880073" y="440036"/>
                  </a:cubicBezTo>
                  <a:lnTo>
                    <a:pt x="880073" y="8308212"/>
                  </a:lnTo>
                  <a:cubicBezTo>
                    <a:pt x="880073" y="8551238"/>
                    <a:pt x="683062" y="8748249"/>
                    <a:pt x="440036" y="8748249"/>
                  </a:cubicBezTo>
                  <a:lnTo>
                    <a:pt x="440036" y="8748249"/>
                  </a:lnTo>
                  <a:cubicBezTo>
                    <a:pt x="197011" y="8748249"/>
                    <a:pt x="0" y="8551238"/>
                    <a:pt x="0" y="8308212"/>
                  </a:cubicBezTo>
                  <a:lnTo>
                    <a:pt x="0" y="440036"/>
                  </a:lnTo>
                  <a:cubicBezTo>
                    <a:pt x="0" y="197011"/>
                    <a:pt x="197011" y="0"/>
                    <a:pt x="440036" y="0"/>
                  </a:cubicBezTo>
                  <a:close/>
                </a:path>
              </a:pathLst>
            </a:custGeom>
            <a:solidFill>
              <a:srgbClr val="F1ECE3"/>
            </a:solidFill>
          </p:spPr>
          <p:txBody>
            <a:bodyPr/>
            <a:lstStyle/>
            <a:p>
              <a:endParaRPr lang="nl-NL"/>
            </a:p>
          </p:txBody>
        </p:sp>
        <p:sp>
          <p:nvSpPr>
            <p:cNvPr id="6" name="TextBox 6"/>
            <p:cNvSpPr txBox="1"/>
            <p:nvPr/>
          </p:nvSpPr>
          <p:spPr>
            <a:xfrm>
              <a:off x="0" y="-161925"/>
              <a:ext cx="880073" cy="8910191"/>
            </a:xfrm>
            <a:prstGeom prst="rect">
              <a:avLst/>
            </a:prstGeom>
          </p:spPr>
          <p:txBody>
            <a:bodyPr lIns="50800" tIns="50800" rIns="50800" bIns="50800" rtlCol="0" anchor="t"/>
            <a:lstStyle/>
            <a:p>
              <a:pPr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a:p>
              <a:pPr marL="235267" lvl="1" indent="-117634" algn="l">
                <a:lnSpc>
                  <a:spcPts val="3119"/>
                </a:lnSpc>
              </a:pPr>
              <a:endParaRPr/>
            </a:p>
          </p:txBody>
        </p:sp>
      </p:grpSp>
      <p:sp>
        <p:nvSpPr>
          <p:cNvPr id="7" name="TextBox 7"/>
          <p:cNvSpPr txBox="1"/>
          <p:nvPr/>
        </p:nvSpPr>
        <p:spPr>
          <a:xfrm>
            <a:off x="3767090" y="9470096"/>
            <a:ext cx="2008337" cy="462280"/>
          </a:xfrm>
          <a:prstGeom prst="rect">
            <a:avLst/>
          </a:prstGeom>
        </p:spPr>
        <p:txBody>
          <a:bodyPr lIns="0" tIns="0" rIns="0" bIns="0" rtlCol="0" anchor="t">
            <a:spAutoFit/>
          </a:bodyPr>
          <a:lstStyle/>
          <a:p>
            <a:pPr algn="l">
              <a:lnSpc>
                <a:spcPts val="1819"/>
              </a:lnSpc>
            </a:pPr>
            <a:r>
              <a:rPr lang="en-US" sz="1299" b="1">
                <a:solidFill>
                  <a:srgbClr val="173395"/>
                </a:solidFill>
                <a:latin typeface="Poppins Bold"/>
                <a:ea typeface="Poppins Bold"/>
                <a:cs typeface="Poppins Bold"/>
                <a:sym typeface="Poppins Bold"/>
              </a:rPr>
              <a:t>Hulpmiddelen</a:t>
            </a:r>
            <a:r>
              <a:rPr lang="en-US" sz="1299">
                <a:solidFill>
                  <a:srgbClr val="173395"/>
                </a:solidFill>
                <a:latin typeface="Poppins"/>
                <a:ea typeface="Poppins"/>
                <a:cs typeface="Poppins"/>
                <a:sym typeface="Poppins"/>
              </a:rPr>
              <a:t> </a:t>
            </a:r>
          </a:p>
          <a:p>
            <a:pPr algn="l">
              <a:lnSpc>
                <a:spcPts val="1819"/>
              </a:lnSpc>
            </a:pPr>
            <a:r>
              <a:rPr lang="en-US" sz="1299" u="sng">
                <a:solidFill>
                  <a:srgbClr val="B969DD"/>
                </a:solidFill>
                <a:latin typeface="Poppins"/>
                <a:ea typeface="Poppins"/>
                <a:cs typeface="Poppins"/>
                <a:sym typeface="Poppins"/>
                <a:hlinkClick r:id="rId3" tooltip="https://managementmodellensite.nl/verandercasus-5-implementatieplan/"/>
              </a:rPr>
              <a:t>Model risicoanalyse</a:t>
            </a:r>
          </a:p>
        </p:txBody>
      </p:sp>
      <p:grpSp>
        <p:nvGrpSpPr>
          <p:cNvPr id="8" name="Group 8"/>
          <p:cNvGrpSpPr/>
          <p:nvPr/>
        </p:nvGrpSpPr>
        <p:grpSpPr>
          <a:xfrm>
            <a:off x="0" y="1295"/>
            <a:ext cx="3056044" cy="10285705"/>
            <a:chOff x="0" y="0"/>
            <a:chExt cx="4074725" cy="13714273"/>
          </a:xfrm>
        </p:grpSpPr>
        <p:sp>
          <p:nvSpPr>
            <p:cNvPr id="9" name="Freeform 9"/>
            <p:cNvSpPr/>
            <p:nvPr/>
          </p:nvSpPr>
          <p:spPr>
            <a:xfrm>
              <a:off x="0" y="0"/>
              <a:ext cx="4074725" cy="13714247"/>
            </a:xfrm>
            <a:custGeom>
              <a:avLst/>
              <a:gdLst/>
              <a:ahLst/>
              <a:cxnLst/>
              <a:rect l="l" t="t" r="r" b="b"/>
              <a:pathLst>
                <a:path w="4074725" h="13714247">
                  <a:moveTo>
                    <a:pt x="0" y="0"/>
                  </a:moveTo>
                  <a:lnTo>
                    <a:pt x="4074725" y="0"/>
                  </a:lnTo>
                  <a:lnTo>
                    <a:pt x="4074725" y="13714247"/>
                  </a:lnTo>
                  <a:lnTo>
                    <a:pt x="0" y="13714247"/>
                  </a:lnTo>
                  <a:close/>
                </a:path>
              </a:pathLst>
            </a:custGeom>
            <a:solidFill>
              <a:srgbClr val="EAF1FF"/>
            </a:solidFill>
          </p:spPr>
          <p:txBody>
            <a:bodyPr/>
            <a:lstStyle/>
            <a:p>
              <a:endParaRPr lang="nl-NL"/>
            </a:p>
          </p:txBody>
        </p:sp>
        <p:sp>
          <p:nvSpPr>
            <p:cNvPr id="10" name="TextBox 10"/>
            <p:cNvSpPr txBox="1"/>
            <p:nvPr/>
          </p:nvSpPr>
          <p:spPr>
            <a:xfrm>
              <a:off x="0" y="-190500"/>
              <a:ext cx="4074725" cy="13904773"/>
            </a:xfrm>
            <a:prstGeom prst="rect">
              <a:avLst/>
            </a:prstGeom>
          </p:spPr>
          <p:txBody>
            <a:bodyPr lIns="50800" tIns="50800" rIns="50800" bIns="50800" rtlCol="0" anchor="t"/>
            <a:lstStyle/>
            <a:p>
              <a:pPr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a:p>
              <a:pPr marL="285036" lvl="1" indent="-142518" algn="l">
                <a:lnSpc>
                  <a:spcPts val="3779"/>
                </a:lnSpc>
              </a:pPr>
              <a:endParaRPr/>
            </a:p>
          </p:txBody>
        </p:sp>
      </p:grpSp>
      <p:sp>
        <p:nvSpPr>
          <p:cNvPr id="11" name="TextBox 11"/>
          <p:cNvSpPr txBox="1"/>
          <p:nvPr/>
        </p:nvSpPr>
        <p:spPr>
          <a:xfrm>
            <a:off x="213540" y="1452902"/>
            <a:ext cx="2769323" cy="7096125"/>
          </a:xfrm>
          <a:prstGeom prst="rect">
            <a:avLst/>
          </a:prstGeom>
        </p:spPr>
        <p:txBody>
          <a:bodyPr lIns="0" tIns="0" rIns="0" bIns="0" rtlCol="0" anchor="t">
            <a:spAutoFit/>
          </a:bodyPr>
          <a:lstStyle/>
          <a:p>
            <a:pPr marL="323850" lvl="1" indent="-161925" algn="l">
              <a:lnSpc>
                <a:spcPts val="3750"/>
              </a:lnSpc>
              <a:buAutoNum type="arabicPeriod"/>
            </a:pPr>
            <a:r>
              <a:rPr lang="en-US" sz="1500" u="sng">
                <a:solidFill>
                  <a:srgbClr val="173395"/>
                </a:solidFill>
                <a:latin typeface="Poppins"/>
                <a:ea typeface="Poppins"/>
                <a:cs typeface="Poppins"/>
                <a:sym typeface="Poppins"/>
                <a:hlinkClick r:id="rId4" action="ppaction://hlinksldjump"/>
              </a:rPr>
              <a:t>Leeswijzer</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5" action="ppaction://hlinksldjump"/>
              </a:rPr>
              <a:t>Kernboodschap</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6" action="ppaction://hlinksldjump"/>
              </a:rPr>
              <a:t>Aanleiding en probleemanalyse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7" action="ppaction://hlinksldjump"/>
              </a:rPr>
              <a:t>Visie en doelstelling(en)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8" action="ppaction://hlinksldjump"/>
              </a:rPr>
              <a:t>Doelgroep en afbakening</a:t>
            </a:r>
            <a:r>
              <a:rPr lang="en-US" sz="1500">
                <a:solidFill>
                  <a:srgbClr val="173395"/>
                </a:solidFill>
                <a:latin typeface="Poppins"/>
                <a:ea typeface="Poppins"/>
                <a:cs typeface="Poppins"/>
                <a:sym typeface="Poppins"/>
              </a:rPr>
              <a:t> </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9" action="ppaction://hlinksldjump"/>
              </a:rPr>
              <a:t>Projectorganisatie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0" action="ppaction://hlinksldjump"/>
              </a:rPr>
              <a:t>Planning en fasering</a:t>
            </a:r>
          </a:p>
          <a:p>
            <a:pPr marL="323850" lvl="1" indent="-161925" algn="l">
              <a:lnSpc>
                <a:spcPts val="3750"/>
              </a:lnSpc>
              <a:buAutoNum type="arabicPeriod"/>
            </a:pPr>
            <a:r>
              <a:rPr lang="en-US" sz="1500" b="1">
                <a:solidFill>
                  <a:srgbClr val="173395"/>
                </a:solidFill>
                <a:latin typeface="Poppins Bold"/>
                <a:ea typeface="Poppins Bold"/>
                <a:cs typeface="Poppins Bold"/>
                <a:sym typeface="Poppins Bold"/>
              </a:rPr>
              <a:t>Afhankelijkheden en risicoanalyse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1" action="ppaction://hlinksldjump"/>
              </a:rPr>
              <a:t>Monitoring en evaluatie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2" action="ppaction://hlinksldjump"/>
              </a:rPr>
              <a:t>Communicatie</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3" action="ppaction://hlinksldjump"/>
              </a:rPr>
              <a:t>Randvoorwaarden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4" action="ppaction://hlinksldjump"/>
              </a:rPr>
              <a:t>Succesfactoren</a:t>
            </a:r>
          </a:p>
          <a:p>
            <a:pPr marL="323850" lvl="1" indent="-161925" algn="l">
              <a:lnSpc>
                <a:spcPts val="3750"/>
              </a:lnSpc>
              <a:buAutoNum type="arabicPeriod"/>
            </a:pPr>
            <a:r>
              <a:rPr lang="en-US" sz="1500" u="sng">
                <a:solidFill>
                  <a:srgbClr val="173395"/>
                </a:solidFill>
                <a:latin typeface="Poppins"/>
                <a:ea typeface="Poppins"/>
                <a:cs typeface="Poppins"/>
                <a:sym typeface="Poppins"/>
                <a:hlinkClick r:id="rId15" action="ppaction://hlinksldjump"/>
              </a:rPr>
              <a:t>Bijlagen</a:t>
            </a:r>
          </a:p>
        </p:txBody>
      </p:sp>
      <p:sp>
        <p:nvSpPr>
          <p:cNvPr id="12" name="TextBox 12"/>
          <p:cNvSpPr txBox="1"/>
          <p:nvPr/>
        </p:nvSpPr>
        <p:spPr>
          <a:xfrm>
            <a:off x="3606978" y="1548152"/>
            <a:ext cx="6561199" cy="6216015"/>
          </a:xfrm>
          <a:prstGeom prst="rect">
            <a:avLst/>
          </a:prstGeom>
        </p:spPr>
        <p:txBody>
          <a:bodyPr lIns="0" tIns="0" rIns="0" bIns="0" rtlCol="0" anchor="t">
            <a:spAutoFit/>
          </a:bodyPr>
          <a:lstStyle/>
          <a:p>
            <a:pPr algn="l">
              <a:lnSpc>
                <a:spcPts val="2879"/>
              </a:lnSpc>
            </a:pPr>
            <a:r>
              <a:rPr lang="en-US" sz="1599" b="1">
                <a:solidFill>
                  <a:srgbClr val="173395"/>
                </a:solidFill>
                <a:latin typeface="Poppins Bold"/>
                <a:ea typeface="Poppins Bold"/>
                <a:cs typeface="Poppins Bold"/>
                <a:sym typeface="Poppins Bold"/>
              </a:rPr>
              <a:t>Inleiding </a:t>
            </a:r>
          </a:p>
          <a:p>
            <a:pPr algn="l">
              <a:lnSpc>
                <a:spcPts val="2700"/>
              </a:lnSpc>
            </a:pPr>
            <a:r>
              <a:rPr lang="en-US" sz="1500">
                <a:solidFill>
                  <a:srgbClr val="173395"/>
                </a:solidFill>
                <a:latin typeface="Poppins"/>
                <a:ea typeface="Poppins"/>
                <a:cs typeface="Poppins"/>
                <a:sym typeface="Poppins"/>
              </a:rPr>
              <a:t>Een succesvolle implementatie staat of valt met het tijdig identificeren van alle relevante afhankelijkheden en zaken die het realiseren van de doelstellingen in gevaar kunnen brengen. </a:t>
            </a:r>
          </a:p>
          <a:p>
            <a:pPr algn="l">
              <a:lnSpc>
                <a:spcPts val="2879"/>
              </a:lnSpc>
            </a:pPr>
            <a:endParaRPr lang="en-US" sz="1500">
              <a:solidFill>
                <a:srgbClr val="173395"/>
              </a:solidFill>
              <a:latin typeface="Poppins"/>
              <a:ea typeface="Poppins"/>
              <a:cs typeface="Poppins"/>
              <a:sym typeface="Poppins"/>
            </a:endParaRPr>
          </a:p>
          <a:p>
            <a:pPr algn="l">
              <a:lnSpc>
                <a:spcPts val="2879"/>
              </a:lnSpc>
            </a:pPr>
            <a:r>
              <a:rPr lang="en-US" sz="1599" b="1">
                <a:solidFill>
                  <a:srgbClr val="173395"/>
                </a:solidFill>
                <a:latin typeface="Poppins Bold"/>
                <a:ea typeface="Poppins Bold"/>
                <a:cs typeface="Poppins Bold"/>
                <a:sym typeface="Poppins Bold"/>
              </a:rPr>
              <a:t>Toelichting</a:t>
            </a:r>
          </a:p>
          <a:p>
            <a:pPr algn="l">
              <a:lnSpc>
                <a:spcPts val="2700"/>
              </a:lnSpc>
            </a:pPr>
            <a:r>
              <a:rPr lang="en-US" sz="1500">
                <a:solidFill>
                  <a:srgbClr val="173395"/>
                </a:solidFill>
                <a:latin typeface="Poppins"/>
                <a:ea typeface="Poppins"/>
                <a:cs typeface="Poppins"/>
                <a:sym typeface="Poppins"/>
              </a:rPr>
              <a:t>Het in kaart brengen van afhankelijkheden draagt bij aan een voorspelbare planning, een betere samenwerking tussen betrokken partijen en een hogere kans op een soepele en tijdige implementatie van PZP. Maak inzichtelijk welke andere projecten er lopen binnen het ziekenhuis die raakvlakken hebben met of invloed hebben op dit project. Wellicht is een combinatie mogelijk en kun je elkaar zelfs versterken. </a:t>
            </a:r>
          </a:p>
          <a:p>
            <a:pPr algn="l">
              <a:lnSpc>
                <a:spcPts val="2700"/>
              </a:lnSpc>
            </a:pPr>
            <a:r>
              <a:rPr lang="en-US" sz="1500">
                <a:solidFill>
                  <a:srgbClr val="173395"/>
                </a:solidFill>
                <a:latin typeface="Poppins"/>
                <a:ea typeface="Poppins"/>
                <a:cs typeface="Poppins"/>
                <a:sym typeface="Poppins"/>
              </a:rPr>
              <a:t>Ook een risicoanalyse is van belang. Door vooraf na te denken over mogelijke risico’s, kun je in een vroeg stadium nadenken over mitigerende maatregelen voor de risico’s met de hoogste waarschijnlijkheid en impact. </a:t>
            </a:r>
          </a:p>
          <a:p>
            <a:pPr algn="l">
              <a:lnSpc>
                <a:spcPts val="2700"/>
              </a:lnSpc>
            </a:pPr>
            <a:endParaRPr lang="en-US" sz="1500">
              <a:solidFill>
                <a:srgbClr val="173395"/>
              </a:solidFill>
              <a:latin typeface="Poppins"/>
              <a:ea typeface="Poppins"/>
              <a:cs typeface="Poppins"/>
              <a:sym typeface="Poppins"/>
            </a:endParaRPr>
          </a:p>
        </p:txBody>
      </p:sp>
      <p:sp>
        <p:nvSpPr>
          <p:cNvPr id="13" name="TextBox 13"/>
          <p:cNvSpPr txBox="1"/>
          <p:nvPr/>
        </p:nvSpPr>
        <p:spPr>
          <a:xfrm>
            <a:off x="3606978" y="726758"/>
            <a:ext cx="8728551" cy="603885"/>
          </a:xfrm>
          <a:prstGeom prst="rect">
            <a:avLst/>
          </a:prstGeom>
        </p:spPr>
        <p:txBody>
          <a:bodyPr lIns="0" tIns="0" rIns="0" bIns="0" rtlCol="0" anchor="t">
            <a:spAutoFit/>
          </a:bodyPr>
          <a:lstStyle/>
          <a:p>
            <a:pPr algn="l">
              <a:lnSpc>
                <a:spcPts val="4319"/>
              </a:lnSpc>
            </a:pPr>
            <a:r>
              <a:rPr lang="en-US" sz="3999">
                <a:solidFill>
                  <a:srgbClr val="173597"/>
                </a:solidFill>
                <a:latin typeface="Poppins"/>
                <a:ea typeface="Poppins"/>
                <a:cs typeface="Poppins"/>
                <a:sym typeface="Poppins"/>
              </a:rPr>
              <a:t>Afhankelijkheden en risicoanalyse </a:t>
            </a:r>
          </a:p>
        </p:txBody>
      </p:sp>
      <p:sp>
        <p:nvSpPr>
          <p:cNvPr id="14" name="Freeform 14"/>
          <p:cNvSpPr/>
          <p:nvPr/>
        </p:nvSpPr>
        <p:spPr>
          <a:xfrm rot="-5400000">
            <a:off x="-4953886" y="4483162"/>
            <a:ext cx="16230600" cy="210740"/>
          </a:xfrm>
          <a:custGeom>
            <a:avLst/>
            <a:gdLst/>
            <a:ahLst/>
            <a:cxnLst/>
            <a:rect l="l" t="t" r="r" b="b"/>
            <a:pathLst>
              <a:path w="16230600" h="210740">
                <a:moveTo>
                  <a:pt x="0" y="0"/>
                </a:moveTo>
                <a:lnTo>
                  <a:pt x="16230600" y="0"/>
                </a:lnTo>
                <a:lnTo>
                  <a:pt x="16230600" y="210739"/>
                </a:lnTo>
                <a:lnTo>
                  <a:pt x="0" y="210739"/>
                </a:lnTo>
                <a:lnTo>
                  <a:pt x="0" y="0"/>
                </a:lnTo>
                <a:close/>
              </a:path>
            </a:pathLst>
          </a:custGeom>
          <a:blipFill>
            <a:blip r:embed="rId16"/>
            <a:stretch>
              <a:fillRect t="-3269505"/>
            </a:stretch>
          </a:blipFill>
        </p:spPr>
        <p:txBody>
          <a:bodyPr/>
          <a:lstStyle/>
          <a:p>
            <a:endParaRPr lang="nl-NL"/>
          </a:p>
        </p:txBody>
      </p:sp>
      <p:sp>
        <p:nvSpPr>
          <p:cNvPr id="15" name="AutoShape 15"/>
          <p:cNvSpPr/>
          <p:nvPr/>
        </p:nvSpPr>
        <p:spPr>
          <a:xfrm flipV="1">
            <a:off x="10456213" y="1652927"/>
            <a:ext cx="0" cy="5715000"/>
          </a:xfrm>
          <a:prstGeom prst="line">
            <a:avLst/>
          </a:prstGeom>
          <a:ln w="19050" cap="flat">
            <a:solidFill>
              <a:srgbClr val="173395"/>
            </a:solidFill>
            <a:prstDash val="solid"/>
            <a:headEnd type="none" w="sm" len="sm"/>
            <a:tailEnd type="none" w="sm" len="sm"/>
          </a:ln>
        </p:spPr>
        <p:txBody>
          <a:bodyPr/>
          <a:lstStyle/>
          <a:p>
            <a:endParaRPr lang="nl-NL"/>
          </a:p>
        </p:txBody>
      </p:sp>
      <p:grpSp>
        <p:nvGrpSpPr>
          <p:cNvPr id="16" name="Group 16"/>
          <p:cNvGrpSpPr/>
          <p:nvPr/>
        </p:nvGrpSpPr>
        <p:grpSpPr>
          <a:xfrm>
            <a:off x="283719" y="9052594"/>
            <a:ext cx="1810498" cy="944552"/>
            <a:chOff x="0" y="0"/>
            <a:chExt cx="3023997" cy="1577645"/>
          </a:xfrm>
        </p:grpSpPr>
        <p:sp>
          <p:nvSpPr>
            <p:cNvPr id="17" name="Freeform 17"/>
            <p:cNvSpPr/>
            <p:nvPr/>
          </p:nvSpPr>
          <p:spPr>
            <a:xfrm>
              <a:off x="0" y="0"/>
              <a:ext cx="3023997" cy="1577594"/>
            </a:xfrm>
            <a:custGeom>
              <a:avLst/>
              <a:gdLst/>
              <a:ahLst/>
              <a:cxnLst/>
              <a:rect l="l" t="t" r="r" b="b"/>
              <a:pathLst>
                <a:path w="3023997" h="1577594">
                  <a:moveTo>
                    <a:pt x="0" y="0"/>
                  </a:moveTo>
                  <a:lnTo>
                    <a:pt x="3023997" y="0"/>
                  </a:lnTo>
                  <a:lnTo>
                    <a:pt x="3023997" y="1577594"/>
                  </a:lnTo>
                  <a:lnTo>
                    <a:pt x="0" y="1577594"/>
                  </a:lnTo>
                  <a:lnTo>
                    <a:pt x="0" y="0"/>
                  </a:lnTo>
                  <a:close/>
                </a:path>
              </a:pathLst>
            </a:custGeom>
            <a:blipFill>
              <a:blip r:embed="rId17"/>
              <a:stretch>
                <a:fillRect l="-9413" t="-2344" r="-8277" b="-15528"/>
              </a:stretch>
            </a:blipFill>
          </p:spPr>
          <p:txBody>
            <a:bodyPr/>
            <a:lstStyle/>
            <a:p>
              <a:endParaRPr lang="nl-NL"/>
            </a:p>
          </p:txBody>
        </p:sp>
      </p:grpSp>
      <p:sp>
        <p:nvSpPr>
          <p:cNvPr id="18" name="TextBox 18"/>
          <p:cNvSpPr txBox="1"/>
          <p:nvPr/>
        </p:nvSpPr>
        <p:spPr>
          <a:xfrm>
            <a:off x="14384793" y="9749495"/>
            <a:ext cx="3392990" cy="247650"/>
          </a:xfrm>
          <a:prstGeom prst="rect">
            <a:avLst/>
          </a:prstGeom>
        </p:spPr>
        <p:txBody>
          <a:bodyPr lIns="0" tIns="0" rIns="0" bIns="0" rtlCol="0" anchor="t">
            <a:spAutoFit/>
          </a:bodyPr>
          <a:lstStyle/>
          <a:p>
            <a:pPr algn="r">
              <a:lnSpc>
                <a:spcPts val="1800"/>
              </a:lnSpc>
            </a:pPr>
            <a:r>
              <a:rPr lang="en-US" sz="1500" b="1">
                <a:solidFill>
                  <a:srgbClr val="173395"/>
                </a:solidFill>
                <a:latin typeface="Poppins Semi-Bold"/>
                <a:ea typeface="Poppins Semi-Bold"/>
                <a:cs typeface="Poppins Semi-Bold"/>
                <a:sym typeface="Poppins Semi-Bold"/>
              </a:rPr>
              <a:t>8</a:t>
            </a:r>
          </a:p>
        </p:txBody>
      </p:sp>
      <p:sp>
        <p:nvSpPr>
          <p:cNvPr id="19" name="TextBox 19"/>
          <p:cNvSpPr txBox="1"/>
          <p:nvPr/>
        </p:nvSpPr>
        <p:spPr>
          <a:xfrm>
            <a:off x="283719" y="596265"/>
            <a:ext cx="2078481" cy="750570"/>
          </a:xfrm>
          <a:prstGeom prst="rect">
            <a:avLst/>
          </a:prstGeom>
        </p:spPr>
        <p:txBody>
          <a:bodyPr wrap="square" lIns="0" tIns="0" rIns="0" bIns="0" rtlCol="0" anchor="t">
            <a:spAutoFit/>
          </a:bodyPr>
          <a:lstStyle/>
          <a:p>
            <a:pPr algn="ctr">
              <a:lnSpc>
                <a:spcPts val="5880"/>
              </a:lnSpc>
            </a:pPr>
            <a:r>
              <a:rPr lang="en-US" sz="4200" dirty="0" err="1">
                <a:solidFill>
                  <a:srgbClr val="173597"/>
                </a:solidFill>
                <a:latin typeface="Poppins"/>
                <a:ea typeface="Poppins"/>
                <a:cs typeface="Poppins"/>
                <a:sym typeface="Poppins"/>
              </a:rPr>
              <a:t>Inhoud</a:t>
            </a:r>
            <a:endParaRPr lang="en-US" sz="4200" dirty="0">
              <a:solidFill>
                <a:srgbClr val="173597"/>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6771</Words>
  <Application>Microsoft Macintosh PowerPoint</Application>
  <PresentationFormat>Aangepast</PresentationFormat>
  <Paragraphs>912</Paragraphs>
  <Slides>23</Slides>
  <Notes>19</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23</vt:i4>
      </vt:variant>
    </vt:vector>
  </HeadingPairs>
  <TitlesOfParts>
    <vt:vector size="32" baseType="lpstr">
      <vt:lpstr>Poppins Semi-Bold</vt:lpstr>
      <vt:lpstr>Calibri</vt:lpstr>
      <vt:lpstr>Poppins Bold</vt:lpstr>
      <vt:lpstr>Poppins Italics</vt:lpstr>
      <vt:lpstr>Poppins Medium</vt:lpstr>
      <vt:lpstr>Poppins Light</vt:lpstr>
      <vt:lpstr>Poppins</vt:lpstr>
      <vt:lpstr>Arial</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Handreiking implementatie proactieve zorgplanning  ziekenhuizen_v0.95_niet opgemaakt.pptx</dc:title>
  <cp:lastModifiedBy>Annelies van der Ouw</cp:lastModifiedBy>
  <cp:revision>2</cp:revision>
  <dcterms:created xsi:type="dcterms:W3CDTF">2006-08-16T00:00:00Z</dcterms:created>
  <dcterms:modified xsi:type="dcterms:W3CDTF">2026-04-01T11:30:07Z</dcterms:modified>
  <dc:identifier>DAHBxDkgbCM</dc:identifier>
</cp:coreProperties>
</file>