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4"/>
  </p:notesMasterIdLst>
  <p:sldIdLst>
    <p:sldId id="257" r:id="rId2"/>
    <p:sldId id="258" r:id="rId3"/>
    <p:sldId id="259" r:id="rId4"/>
    <p:sldId id="261" r:id="rId5"/>
    <p:sldId id="262" r:id="rId6"/>
    <p:sldId id="263" r:id="rId7"/>
    <p:sldId id="265" r:id="rId8"/>
    <p:sldId id="264" r:id="rId9"/>
    <p:sldId id="266" r:id="rId10"/>
    <p:sldId id="268" r:id="rId11"/>
    <p:sldId id="267" r:id="rId12"/>
    <p:sldId id="260"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368C"/>
    <a:srgbClr val="8F3D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714"/>
  </p:normalViewPr>
  <p:slideViewPr>
    <p:cSldViewPr snapToGrid="0">
      <p:cViewPr varScale="1">
        <p:scale>
          <a:sx n="110" d="100"/>
          <a:sy n="110" d="100"/>
        </p:scale>
        <p:origin x="164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D55AC6-AA0B-471E-B849-6D8E037AF43C}" type="datetimeFigureOut">
              <a:rPr lang="nl-NL" smtClean="0"/>
              <a:t>09-05-2023</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52DD65-CA53-45EB-83CD-3C7AEA5B7CB6}" type="slidenum">
              <a:rPr lang="nl-NL" smtClean="0"/>
              <a:t>‹nr.›</a:t>
            </a:fld>
            <a:endParaRPr lang="nl-NL"/>
          </a:p>
        </p:txBody>
      </p:sp>
    </p:spTree>
    <p:extLst>
      <p:ext uri="{BB962C8B-B14F-4D97-AF65-F5344CB8AC3E}">
        <p14:creationId xmlns:p14="http://schemas.microsoft.com/office/powerpoint/2010/main" val="343186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rijksoverheid.nl/onderwerpen/levenseinde-en-euthanasie/zorgvuldigheidseisen"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Geen eigen verhalen</a:t>
            </a:r>
            <a:r>
              <a:rPr lang="nl-NL" baseline="0" dirty="0" smtClean="0"/>
              <a:t> op individueel niveau</a:t>
            </a:r>
          </a:p>
          <a:p>
            <a:r>
              <a:rPr lang="nl-NL" baseline="0" dirty="0" smtClean="0"/>
              <a:t>Wel algemene vragen beantwoorden</a:t>
            </a:r>
            <a:endParaRPr lang="nl-NL" dirty="0"/>
          </a:p>
        </p:txBody>
      </p:sp>
      <p:sp>
        <p:nvSpPr>
          <p:cNvPr id="4" name="Tijdelijke aanduiding voor dianummer 3"/>
          <p:cNvSpPr>
            <a:spLocks noGrp="1"/>
          </p:cNvSpPr>
          <p:nvPr>
            <p:ph type="sldNum" sz="quarter" idx="10"/>
          </p:nvPr>
        </p:nvSpPr>
        <p:spPr/>
        <p:txBody>
          <a:bodyPr/>
          <a:lstStyle/>
          <a:p>
            <a:fld id="{7852DD65-CA53-45EB-83CD-3C7AEA5B7CB6}" type="slidenum">
              <a:rPr lang="nl-NL" smtClean="0"/>
              <a:t>2</a:t>
            </a:fld>
            <a:endParaRPr lang="nl-NL"/>
          </a:p>
        </p:txBody>
      </p:sp>
    </p:spTree>
    <p:extLst>
      <p:ext uri="{BB962C8B-B14F-4D97-AF65-F5344CB8AC3E}">
        <p14:creationId xmlns:p14="http://schemas.microsoft.com/office/powerpoint/2010/main" val="273132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Als je vindt dat je ondraaglijk lijdt en er is geen verbetering mogelijk, dan kun je je arts om euthanasie vragen.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smtClean="0"/>
              <a:t>Je arts zal je veel vragen stellen, want zij mag niet zomaar euthanasie geven. Zij moet zeker weten dat je verzoek aan de </a:t>
            </a:r>
            <a:r>
              <a:rPr lang="nl-NL" dirty="0" smtClean="0">
                <a:hlinkClick r:id="rId3"/>
              </a:rPr>
              <a:t>wettelijke eisen</a:t>
            </a:r>
            <a:r>
              <a:rPr lang="nl-NL" dirty="0" smtClean="0"/>
              <a:t> voldoet. </a:t>
            </a:r>
          </a:p>
          <a:p>
            <a:endParaRPr lang="nl-NL" dirty="0"/>
          </a:p>
        </p:txBody>
      </p:sp>
      <p:sp>
        <p:nvSpPr>
          <p:cNvPr id="4" name="Tijdelijke aanduiding voor dianummer 3"/>
          <p:cNvSpPr>
            <a:spLocks noGrp="1"/>
          </p:cNvSpPr>
          <p:nvPr>
            <p:ph type="sldNum" sz="quarter" idx="10"/>
          </p:nvPr>
        </p:nvSpPr>
        <p:spPr/>
        <p:txBody>
          <a:bodyPr/>
          <a:lstStyle/>
          <a:p>
            <a:fld id="{7852DD65-CA53-45EB-83CD-3C7AEA5B7CB6}" type="slidenum">
              <a:rPr lang="nl-NL" smtClean="0"/>
              <a:t>5</a:t>
            </a:fld>
            <a:endParaRPr lang="nl-NL"/>
          </a:p>
        </p:txBody>
      </p:sp>
    </p:spTree>
    <p:extLst>
      <p:ext uri="{BB962C8B-B14F-4D97-AF65-F5344CB8AC3E}">
        <p14:creationId xmlns:p14="http://schemas.microsoft.com/office/powerpoint/2010/main" val="3544736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dirty="0" smtClean="0">
                <a:solidFill>
                  <a:srgbClr val="8F3D15"/>
                </a:solidFill>
                <a:latin typeface="Open Sans" panose="020B0606030504020204" pitchFamily="34" charset="0"/>
              </a:rPr>
              <a:t>(kleinschalig, verstandelijke beperking, doelgroep)</a:t>
            </a:r>
            <a:endParaRPr lang="nl-NL" dirty="0"/>
          </a:p>
        </p:txBody>
      </p:sp>
      <p:sp>
        <p:nvSpPr>
          <p:cNvPr id="4" name="Tijdelijke aanduiding voor dianummer 3"/>
          <p:cNvSpPr>
            <a:spLocks noGrp="1"/>
          </p:cNvSpPr>
          <p:nvPr>
            <p:ph type="sldNum" sz="quarter" idx="10"/>
          </p:nvPr>
        </p:nvSpPr>
        <p:spPr/>
        <p:txBody>
          <a:bodyPr/>
          <a:lstStyle/>
          <a:p>
            <a:fld id="{7852DD65-CA53-45EB-83CD-3C7AEA5B7CB6}" type="slidenum">
              <a:rPr lang="nl-NL" smtClean="0"/>
              <a:t>6</a:t>
            </a:fld>
            <a:endParaRPr lang="nl-NL"/>
          </a:p>
        </p:txBody>
      </p:sp>
    </p:spTree>
    <p:extLst>
      <p:ext uri="{BB962C8B-B14F-4D97-AF65-F5344CB8AC3E}">
        <p14:creationId xmlns:p14="http://schemas.microsoft.com/office/powerpoint/2010/main" val="55997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852DD65-CA53-45EB-83CD-3C7AEA5B7CB6}" type="slidenum">
              <a:rPr lang="nl-NL" smtClean="0"/>
              <a:t>7</a:t>
            </a:fld>
            <a:endParaRPr lang="nl-NL"/>
          </a:p>
        </p:txBody>
      </p:sp>
    </p:spTree>
    <p:extLst>
      <p:ext uri="{BB962C8B-B14F-4D97-AF65-F5344CB8AC3E}">
        <p14:creationId xmlns:p14="http://schemas.microsoft.com/office/powerpoint/2010/main" val="357944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500" dirty="0" smtClean="0">
                <a:latin typeface="Aharoni" panose="02010803020104030203" pitchFamily="2" charset="-79"/>
                <a:cs typeface="Aharoni" panose="02010803020104030203" pitchFamily="2" charset="-79"/>
              </a:rPr>
              <a:t>Het is belangrijk om je goed op het gesprek voor te bereiden. Schrijf de punten die jij belangrijk vindt op papier, zodat je niets vergeet. Misschien moet je belangrijke en moeilijke beslissingen nemen. Je kunt zelf googelen, maar je kunt ook de arts vóór het gesprek om meer informatie vragen.  </a:t>
            </a:r>
          </a:p>
          <a:p>
            <a:r>
              <a:rPr lang="nl-NL" sz="1500" dirty="0" smtClean="0">
                <a:latin typeface="Aharoni" panose="02010803020104030203" pitchFamily="2" charset="-79"/>
                <a:cs typeface="Aharoni" panose="02010803020104030203" pitchFamily="2" charset="-79"/>
              </a:rPr>
              <a:t>Het kan helpen om deze drie vragen als start te gebruiken:</a:t>
            </a:r>
          </a:p>
          <a:p>
            <a:pPr lvl="1"/>
            <a:r>
              <a:rPr lang="nl-NL" sz="1000" dirty="0" smtClean="0">
                <a:latin typeface="Aharoni" panose="02010803020104030203" pitchFamily="2" charset="-79"/>
                <a:cs typeface="Aharoni" panose="02010803020104030203" pitchFamily="2" charset="-79"/>
              </a:rPr>
              <a:t>Wat zijn mijn mogelijkheden?</a:t>
            </a:r>
          </a:p>
          <a:p>
            <a:pPr lvl="1"/>
            <a:r>
              <a:rPr lang="nl-NL" sz="1000" dirty="0" smtClean="0">
                <a:latin typeface="Aharoni" panose="02010803020104030203" pitchFamily="2" charset="-79"/>
                <a:cs typeface="Aharoni" panose="02010803020104030203" pitchFamily="2" charset="-79"/>
              </a:rPr>
              <a:t>Wat zijn daar de voor- en nadelen van?</a:t>
            </a:r>
          </a:p>
          <a:p>
            <a:pPr lvl="1"/>
            <a:r>
              <a:rPr lang="nl-NL" sz="1000" dirty="0" smtClean="0">
                <a:latin typeface="Aharoni" panose="02010803020104030203" pitchFamily="2" charset="-79"/>
                <a:cs typeface="Aharoni" panose="02010803020104030203" pitchFamily="2" charset="-79"/>
              </a:rPr>
              <a:t>Wat betekent dat voor mij?</a:t>
            </a:r>
          </a:p>
          <a:p>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7852DD65-CA53-45EB-83CD-3C7AEA5B7CB6}" type="slidenum">
              <a:rPr lang="nl-NL" smtClean="0"/>
              <a:t>8</a:t>
            </a:fld>
            <a:endParaRPr lang="nl-NL"/>
          </a:p>
        </p:txBody>
      </p:sp>
    </p:spTree>
    <p:extLst>
      <p:ext uri="{BB962C8B-B14F-4D97-AF65-F5344CB8AC3E}">
        <p14:creationId xmlns:p14="http://schemas.microsoft.com/office/powerpoint/2010/main" val="1737513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Informeer</a:t>
            </a:r>
            <a:r>
              <a:rPr lang="nl-NL" baseline="0" dirty="0" smtClean="0"/>
              <a:t> naasten over je keuzes</a:t>
            </a:r>
            <a:endParaRPr lang="nl-NL" dirty="0"/>
          </a:p>
        </p:txBody>
      </p:sp>
      <p:sp>
        <p:nvSpPr>
          <p:cNvPr id="4" name="Tijdelijke aanduiding voor dianummer 3"/>
          <p:cNvSpPr>
            <a:spLocks noGrp="1"/>
          </p:cNvSpPr>
          <p:nvPr>
            <p:ph type="sldNum" sz="quarter" idx="10"/>
          </p:nvPr>
        </p:nvSpPr>
        <p:spPr/>
        <p:txBody>
          <a:bodyPr/>
          <a:lstStyle/>
          <a:p>
            <a:fld id="{7852DD65-CA53-45EB-83CD-3C7AEA5B7CB6}" type="slidenum">
              <a:rPr lang="nl-NL" smtClean="0"/>
              <a:t>9</a:t>
            </a:fld>
            <a:endParaRPr lang="nl-NL"/>
          </a:p>
        </p:txBody>
      </p:sp>
    </p:spTree>
    <p:extLst>
      <p:ext uri="{BB962C8B-B14F-4D97-AF65-F5344CB8AC3E}">
        <p14:creationId xmlns:p14="http://schemas.microsoft.com/office/powerpoint/2010/main" val="2698584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In volgende presentatie</a:t>
            </a:r>
            <a:r>
              <a:rPr lang="nl-NL" baseline="0" dirty="0" smtClean="0"/>
              <a:t> van Solidez uitgebreidere informatie</a:t>
            </a:r>
            <a:endParaRPr lang="nl-NL" dirty="0"/>
          </a:p>
        </p:txBody>
      </p:sp>
      <p:sp>
        <p:nvSpPr>
          <p:cNvPr id="4" name="Tijdelijke aanduiding voor dianummer 3"/>
          <p:cNvSpPr>
            <a:spLocks noGrp="1"/>
          </p:cNvSpPr>
          <p:nvPr>
            <p:ph type="sldNum" sz="quarter" idx="10"/>
          </p:nvPr>
        </p:nvSpPr>
        <p:spPr/>
        <p:txBody>
          <a:bodyPr/>
          <a:lstStyle/>
          <a:p>
            <a:fld id="{7852DD65-CA53-45EB-83CD-3C7AEA5B7CB6}" type="slidenum">
              <a:rPr lang="nl-NL" smtClean="0"/>
              <a:t>10</a:t>
            </a:fld>
            <a:endParaRPr lang="nl-NL"/>
          </a:p>
        </p:txBody>
      </p:sp>
    </p:spTree>
    <p:extLst>
      <p:ext uri="{BB962C8B-B14F-4D97-AF65-F5344CB8AC3E}">
        <p14:creationId xmlns:p14="http://schemas.microsoft.com/office/powerpoint/2010/main" val="1214889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Zolang er voorraad is, meestal</a:t>
            </a:r>
            <a:r>
              <a:rPr lang="nl-NL" baseline="0" dirty="0" smtClean="0"/>
              <a:t> kosteloos.</a:t>
            </a:r>
            <a:endParaRPr lang="nl-NL" dirty="0"/>
          </a:p>
        </p:txBody>
      </p:sp>
      <p:sp>
        <p:nvSpPr>
          <p:cNvPr id="4" name="Tijdelijke aanduiding voor dianummer 3"/>
          <p:cNvSpPr>
            <a:spLocks noGrp="1"/>
          </p:cNvSpPr>
          <p:nvPr>
            <p:ph type="sldNum" sz="quarter" idx="10"/>
          </p:nvPr>
        </p:nvSpPr>
        <p:spPr/>
        <p:txBody>
          <a:bodyPr/>
          <a:lstStyle/>
          <a:p>
            <a:fld id="{7852DD65-CA53-45EB-83CD-3C7AEA5B7CB6}" type="slidenum">
              <a:rPr lang="nl-NL" smtClean="0"/>
              <a:t>11</a:t>
            </a:fld>
            <a:endParaRPr lang="nl-NL"/>
          </a:p>
        </p:txBody>
      </p:sp>
    </p:spTree>
    <p:extLst>
      <p:ext uri="{BB962C8B-B14F-4D97-AF65-F5344CB8AC3E}">
        <p14:creationId xmlns:p14="http://schemas.microsoft.com/office/powerpoint/2010/main" val="3162818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nl-NL"/>
              <a:t>Klik om stijl te bewerken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59258A43-B5DE-C748-B730-E16676738C95}" type="datetimeFigureOut">
              <a:rPr lang="nl-NL" smtClean="0"/>
              <a:t>09-05-2023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D6268788-884A-C44D-9A99-55CFAC24E2AC}" type="slidenum">
              <a:rPr lang="nl-NL" smtClean="0"/>
              <a:t>‹nr.›</a:t>
            </a:fld>
            <a:endParaRPr lang="nl-NL"/>
          </a:p>
        </p:txBody>
      </p:sp>
    </p:spTree>
    <p:extLst>
      <p:ext uri="{BB962C8B-B14F-4D97-AF65-F5344CB8AC3E}">
        <p14:creationId xmlns:p14="http://schemas.microsoft.com/office/powerpoint/2010/main" val="3033934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9258A43-B5DE-C748-B730-E16676738C95}" type="datetimeFigureOut">
              <a:rPr lang="nl-NL" smtClean="0"/>
              <a:t>09-05-2023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D6268788-884A-C44D-9A99-55CFAC24E2AC}" type="slidenum">
              <a:rPr lang="nl-NL" smtClean="0"/>
              <a:t>‹nr.›</a:t>
            </a:fld>
            <a:endParaRPr lang="nl-NL"/>
          </a:p>
        </p:txBody>
      </p:sp>
    </p:spTree>
    <p:extLst>
      <p:ext uri="{BB962C8B-B14F-4D97-AF65-F5344CB8AC3E}">
        <p14:creationId xmlns:p14="http://schemas.microsoft.com/office/powerpoint/2010/main" val="560175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9258A43-B5DE-C748-B730-E16676738C95}" type="datetimeFigureOut">
              <a:rPr lang="nl-NL" smtClean="0"/>
              <a:t>09-05-2023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D6268788-884A-C44D-9A99-55CFAC24E2AC}" type="slidenum">
              <a:rPr lang="nl-NL" smtClean="0"/>
              <a:t>‹nr.›</a:t>
            </a:fld>
            <a:endParaRPr lang="nl-NL"/>
          </a:p>
        </p:txBody>
      </p:sp>
    </p:spTree>
    <p:extLst>
      <p:ext uri="{BB962C8B-B14F-4D97-AF65-F5344CB8AC3E}">
        <p14:creationId xmlns:p14="http://schemas.microsoft.com/office/powerpoint/2010/main" val="3534484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9258A43-B5DE-C748-B730-E16676738C95}" type="datetimeFigureOut">
              <a:rPr lang="nl-NL" smtClean="0"/>
              <a:t>09-05-2023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D6268788-884A-C44D-9A99-55CFAC24E2AC}" type="slidenum">
              <a:rPr lang="nl-NL" smtClean="0"/>
              <a:t>‹nr.›</a:t>
            </a:fld>
            <a:endParaRPr lang="nl-NL"/>
          </a:p>
        </p:txBody>
      </p:sp>
    </p:spTree>
    <p:extLst>
      <p:ext uri="{BB962C8B-B14F-4D97-AF65-F5344CB8AC3E}">
        <p14:creationId xmlns:p14="http://schemas.microsoft.com/office/powerpoint/2010/main" val="3598999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nl-NL"/>
              <a:t>Klik om stijl te bewerken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59258A43-B5DE-C748-B730-E16676738C95}" type="datetimeFigureOut">
              <a:rPr lang="nl-NL" smtClean="0"/>
              <a:t>09-05-2023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D6268788-884A-C44D-9A99-55CFAC24E2AC}" type="slidenum">
              <a:rPr lang="nl-NL" smtClean="0"/>
              <a:t>‹nr.›</a:t>
            </a:fld>
            <a:endParaRPr lang="nl-NL"/>
          </a:p>
        </p:txBody>
      </p:sp>
    </p:spTree>
    <p:extLst>
      <p:ext uri="{BB962C8B-B14F-4D97-AF65-F5344CB8AC3E}">
        <p14:creationId xmlns:p14="http://schemas.microsoft.com/office/powerpoint/2010/main" val="2550730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59258A43-B5DE-C748-B730-E16676738C95}" type="datetimeFigureOut">
              <a:rPr lang="nl-NL" smtClean="0"/>
              <a:t>09-05-2023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D6268788-884A-C44D-9A99-55CFAC24E2AC}" type="slidenum">
              <a:rPr lang="nl-NL" smtClean="0"/>
              <a:t>‹nr.›</a:t>
            </a:fld>
            <a:endParaRPr lang="nl-NL"/>
          </a:p>
        </p:txBody>
      </p:sp>
    </p:spTree>
    <p:extLst>
      <p:ext uri="{BB962C8B-B14F-4D97-AF65-F5344CB8AC3E}">
        <p14:creationId xmlns:p14="http://schemas.microsoft.com/office/powerpoint/2010/main" val="1202923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nl-NL"/>
              <a:t>Klik om stijl te bewerken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629842" y="2505075"/>
            <a:ext cx="3868340"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4629150" y="2505075"/>
            <a:ext cx="3887391"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59258A43-B5DE-C748-B730-E16676738C95}" type="datetimeFigureOut">
              <a:rPr lang="nl-NL" smtClean="0"/>
              <a:t>09-05-2023</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D6268788-884A-C44D-9A99-55CFAC24E2AC}" type="slidenum">
              <a:rPr lang="nl-NL" smtClean="0"/>
              <a:t>‹nr.›</a:t>
            </a:fld>
            <a:endParaRPr lang="nl-NL"/>
          </a:p>
        </p:txBody>
      </p:sp>
    </p:spTree>
    <p:extLst>
      <p:ext uri="{BB962C8B-B14F-4D97-AF65-F5344CB8AC3E}">
        <p14:creationId xmlns:p14="http://schemas.microsoft.com/office/powerpoint/2010/main" val="4104897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59258A43-B5DE-C748-B730-E16676738C95}" type="datetimeFigureOut">
              <a:rPr lang="nl-NL" smtClean="0"/>
              <a:t>09-05-2023</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D6268788-884A-C44D-9A99-55CFAC24E2AC}" type="slidenum">
              <a:rPr lang="nl-NL" smtClean="0"/>
              <a:t>‹nr.›</a:t>
            </a:fld>
            <a:endParaRPr lang="nl-NL"/>
          </a:p>
        </p:txBody>
      </p:sp>
    </p:spTree>
    <p:extLst>
      <p:ext uri="{BB962C8B-B14F-4D97-AF65-F5344CB8AC3E}">
        <p14:creationId xmlns:p14="http://schemas.microsoft.com/office/powerpoint/2010/main" val="2165521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258A43-B5DE-C748-B730-E16676738C95}" type="datetimeFigureOut">
              <a:rPr lang="nl-NL" smtClean="0"/>
              <a:t>09-05-2023</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D6268788-884A-C44D-9A99-55CFAC24E2AC}" type="slidenum">
              <a:rPr lang="nl-NL" smtClean="0"/>
              <a:t>‹nr.›</a:t>
            </a:fld>
            <a:endParaRPr lang="nl-NL"/>
          </a:p>
        </p:txBody>
      </p:sp>
    </p:spTree>
    <p:extLst>
      <p:ext uri="{BB962C8B-B14F-4D97-AF65-F5344CB8AC3E}">
        <p14:creationId xmlns:p14="http://schemas.microsoft.com/office/powerpoint/2010/main" val="939436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stijl te bewerken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59258A43-B5DE-C748-B730-E16676738C95}" type="datetimeFigureOut">
              <a:rPr lang="nl-NL" smtClean="0"/>
              <a:t>09-05-2023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D6268788-884A-C44D-9A99-55CFAC24E2AC}" type="slidenum">
              <a:rPr lang="nl-NL" smtClean="0"/>
              <a:t>‹nr.›</a:t>
            </a:fld>
            <a:endParaRPr lang="nl-NL"/>
          </a:p>
        </p:txBody>
      </p:sp>
    </p:spTree>
    <p:extLst>
      <p:ext uri="{BB962C8B-B14F-4D97-AF65-F5344CB8AC3E}">
        <p14:creationId xmlns:p14="http://schemas.microsoft.com/office/powerpoint/2010/main" val="1436345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59258A43-B5DE-C748-B730-E16676738C95}" type="datetimeFigureOut">
              <a:rPr lang="nl-NL" smtClean="0"/>
              <a:t>09-05-2023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D6268788-884A-C44D-9A99-55CFAC24E2AC}" type="slidenum">
              <a:rPr lang="nl-NL" smtClean="0"/>
              <a:t>‹nr.›</a:t>
            </a:fld>
            <a:endParaRPr lang="nl-NL"/>
          </a:p>
        </p:txBody>
      </p:sp>
    </p:spTree>
    <p:extLst>
      <p:ext uri="{BB962C8B-B14F-4D97-AF65-F5344CB8AC3E}">
        <p14:creationId xmlns:p14="http://schemas.microsoft.com/office/powerpoint/2010/main" val="3949300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258A43-B5DE-C748-B730-E16676738C95}" type="datetimeFigureOut">
              <a:rPr lang="nl-NL" smtClean="0"/>
              <a:t>09-05-2023</a:t>
            </a:fld>
            <a:endParaRPr lang="nl-N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268788-884A-C44D-9A99-55CFAC24E2AC}" type="slidenum">
              <a:rPr lang="nl-NL" smtClean="0"/>
              <a:t>‹nr.›</a:t>
            </a:fld>
            <a:endParaRPr lang="nl-NL"/>
          </a:p>
        </p:txBody>
      </p:sp>
    </p:spTree>
    <p:extLst>
      <p:ext uri="{BB962C8B-B14F-4D97-AF65-F5344CB8AC3E}">
        <p14:creationId xmlns:p14="http://schemas.microsoft.com/office/powerpoint/2010/main" val="34678614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6.jpg"/><Relationship Id="rId7"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1.jpg"/><Relationship Id="rId10" Type="http://schemas.openxmlformats.org/officeDocument/2006/relationships/image" Target="../media/image17.jpg"/><Relationship Id="rId4" Type="http://schemas.openxmlformats.org/officeDocument/2006/relationships/image" Target="../media/image9.jpeg"/><Relationship Id="rId9"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www.youtube.com/watch?v=J0JRC7ZSNO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overpalliatievezorg.nl/" TargetMode="External"/><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overpalliatievezorg.n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knmg.nl/advies-richtlijnen/scen-steun-en-consultatie-bij-euthanasie/over-scen.ht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3goedevragen.n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4D12C720-D557-5288-B9BC-C68BC6D17B16}"/>
              </a:ext>
            </a:extLst>
          </p:cNvPr>
          <p:cNvSpPr txBox="1">
            <a:spLocks/>
          </p:cNvSpPr>
          <p:nvPr/>
        </p:nvSpPr>
        <p:spPr>
          <a:xfrm>
            <a:off x="4123944" y="1197863"/>
            <a:ext cx="4392168" cy="667513"/>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nl-NL" sz="4000" dirty="0">
                <a:solidFill>
                  <a:srgbClr val="82368C"/>
                </a:solidFill>
                <a:latin typeface="Bitter" pitchFamily="2" charset="77"/>
              </a:rPr>
              <a:t>Welkom</a:t>
            </a:r>
          </a:p>
        </p:txBody>
      </p:sp>
      <p:sp>
        <p:nvSpPr>
          <p:cNvPr id="5" name="Titel 1">
            <a:extLst>
              <a:ext uri="{FF2B5EF4-FFF2-40B4-BE49-F238E27FC236}">
                <a16:creationId xmlns:a16="http://schemas.microsoft.com/office/drawing/2014/main" id="{17341B65-A525-3968-5B2A-FA05D0FF835F}"/>
              </a:ext>
            </a:extLst>
          </p:cNvPr>
          <p:cNvSpPr txBox="1">
            <a:spLocks/>
          </p:cNvSpPr>
          <p:nvPr/>
        </p:nvSpPr>
        <p:spPr>
          <a:xfrm>
            <a:off x="4764024" y="1990779"/>
            <a:ext cx="3752088" cy="286513"/>
          </a:xfrm>
          <a:prstGeom prst="rect">
            <a:avLst/>
          </a:prstGeom>
        </p:spPr>
        <p:txBody>
          <a:bodyPr vert="horz" lIns="91440" tIns="45720" rIns="91440" bIns="45720" rtlCol="0" anchor="t" anchorCtr="0">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nl-NL" sz="1500" dirty="0" smtClean="0">
                <a:solidFill>
                  <a:srgbClr val="8F3D15"/>
                </a:solidFill>
                <a:latin typeface="Open Sans" panose="020B0606030504020204" pitchFamily="34" charset="0"/>
                <a:ea typeface="Open Sans" panose="020B0606030504020204" pitchFamily="34" charset="0"/>
                <a:cs typeface="Open Sans" panose="020B0606030504020204" pitchFamily="34" charset="0"/>
              </a:rPr>
              <a:t>Informatiebijeenkomst Gemeente Wageningen</a:t>
            </a:r>
            <a:endParaRPr lang="nl-NL" sz="1500" dirty="0">
              <a:solidFill>
                <a:srgbClr val="8F3D15"/>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Titel 1">
            <a:extLst>
              <a:ext uri="{FF2B5EF4-FFF2-40B4-BE49-F238E27FC236}">
                <a16:creationId xmlns:a16="http://schemas.microsoft.com/office/drawing/2014/main" id="{8E72B521-F646-6C86-FD15-4A13E3056161}"/>
              </a:ext>
            </a:extLst>
          </p:cNvPr>
          <p:cNvSpPr txBox="1">
            <a:spLocks/>
          </p:cNvSpPr>
          <p:nvPr/>
        </p:nvSpPr>
        <p:spPr>
          <a:xfrm>
            <a:off x="3119120" y="3185160"/>
            <a:ext cx="5396992" cy="1655762"/>
          </a:xfrm>
          <a:prstGeom prst="rect">
            <a:avLst/>
          </a:prstGeom>
        </p:spPr>
        <p:txBody>
          <a:bodyPr vert="horz" lIns="91440" tIns="45720" rIns="91440" bIns="45720" rtlCol="0" anchor="t" anchorCtr="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nl-NL" sz="4000" dirty="0" smtClean="0">
                <a:solidFill>
                  <a:srgbClr val="82368C"/>
                </a:solidFill>
                <a:latin typeface="Bitter" pitchFamily="2" charset="77"/>
              </a:rPr>
              <a:t>Zorg en welzijn </a:t>
            </a:r>
          </a:p>
          <a:p>
            <a:pPr marL="0" indent="0" algn="ctr">
              <a:buNone/>
            </a:pPr>
            <a:r>
              <a:rPr lang="nl-NL" sz="4000" dirty="0" smtClean="0">
                <a:solidFill>
                  <a:srgbClr val="82368C"/>
                </a:solidFill>
                <a:latin typeface="Bitter" pitchFamily="2" charset="77"/>
              </a:rPr>
              <a:t>in de late </a:t>
            </a:r>
          </a:p>
          <a:p>
            <a:pPr marL="0" indent="0" algn="ctr">
              <a:buNone/>
            </a:pPr>
            <a:r>
              <a:rPr lang="nl-NL" sz="4000" dirty="0" smtClean="0">
                <a:solidFill>
                  <a:srgbClr val="82368C"/>
                </a:solidFill>
                <a:latin typeface="Bitter" pitchFamily="2" charset="77"/>
              </a:rPr>
              <a:t>en </a:t>
            </a:r>
          </a:p>
          <a:p>
            <a:pPr marL="0" indent="0" algn="ctr">
              <a:buNone/>
            </a:pPr>
            <a:r>
              <a:rPr lang="nl-NL" sz="4000" dirty="0" smtClean="0">
                <a:solidFill>
                  <a:srgbClr val="82368C"/>
                </a:solidFill>
                <a:latin typeface="Bitter" pitchFamily="2" charset="77"/>
              </a:rPr>
              <a:t>laatste fase van het leven </a:t>
            </a:r>
            <a:endParaRPr lang="nl-NL" sz="4000" dirty="0">
              <a:solidFill>
                <a:srgbClr val="82368C"/>
              </a:solidFill>
              <a:latin typeface="Bitter" pitchFamily="2" charset="77"/>
            </a:endParaRPr>
          </a:p>
        </p:txBody>
      </p:sp>
      <p:sp>
        <p:nvSpPr>
          <p:cNvPr id="8" name="Titel 1">
            <a:extLst>
              <a:ext uri="{FF2B5EF4-FFF2-40B4-BE49-F238E27FC236}">
                <a16:creationId xmlns:a16="http://schemas.microsoft.com/office/drawing/2014/main" id="{A437018D-217E-2FCA-BCE0-C1E1C5AF41C5}"/>
              </a:ext>
            </a:extLst>
          </p:cNvPr>
          <p:cNvSpPr txBox="1">
            <a:spLocks/>
          </p:cNvSpPr>
          <p:nvPr/>
        </p:nvSpPr>
        <p:spPr>
          <a:xfrm>
            <a:off x="1083056" y="2522863"/>
            <a:ext cx="1832864" cy="1740665"/>
          </a:xfrm>
          <a:prstGeom prst="rect">
            <a:avLst/>
          </a:prstGeom>
        </p:spPr>
        <p:txBody>
          <a:bodyPr vert="horz" lIns="91440" tIns="45720" rIns="91440" bIns="4572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40000"/>
              </a:lnSpc>
              <a:spcBef>
                <a:spcPts val="0"/>
              </a:spcBef>
              <a:spcAft>
                <a:spcPts val="500"/>
              </a:spcAft>
            </a:pPr>
            <a:r>
              <a:rPr lang="nl-NL" sz="1600" i="1" dirty="0">
                <a:solidFill>
                  <a:schemeClr val="bg1"/>
                </a:solidFill>
                <a:latin typeface="Open Sans" panose="020B0606030504020204" pitchFamily="34" charset="0"/>
                <a:ea typeface="Open Sans" panose="020B0606030504020204" pitchFamily="34" charset="0"/>
                <a:cs typeface="Open Sans" panose="020B0606030504020204" pitchFamily="34" charset="0"/>
              </a:rPr>
              <a:t>Carin de </a:t>
            </a:r>
            <a:r>
              <a:rPr lang="nl-NL" sz="1600" i="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Ruijter- </a:t>
            </a:r>
            <a:r>
              <a:rPr lang="nl-NL" sz="1600" i="1" dirty="0">
                <a:solidFill>
                  <a:schemeClr val="bg1"/>
                </a:solidFill>
                <a:latin typeface="Open Sans" panose="020B0606030504020204" pitchFamily="34" charset="0"/>
                <a:ea typeface="Open Sans" panose="020B0606030504020204" pitchFamily="34" charset="0"/>
                <a:cs typeface="Open Sans" panose="020B0606030504020204" pitchFamily="34" charset="0"/>
              </a:rPr>
              <a:t>Oosterman</a:t>
            </a:r>
          </a:p>
          <a:p>
            <a:pPr algn="l">
              <a:lnSpc>
                <a:spcPct val="140000"/>
              </a:lnSpc>
              <a:spcBef>
                <a:spcPts val="0"/>
              </a:spcBef>
              <a:spcAft>
                <a:spcPts val="500"/>
              </a:spcAft>
            </a:pPr>
            <a:r>
              <a:rPr lang="nl-NL" sz="1600" i="1" dirty="0">
                <a:solidFill>
                  <a:schemeClr val="bg1"/>
                </a:solidFill>
                <a:latin typeface="Open Sans" panose="020B0606030504020204" pitchFamily="34" charset="0"/>
                <a:ea typeface="Open Sans" panose="020B0606030504020204" pitchFamily="34" charset="0"/>
                <a:cs typeface="Open Sans" panose="020B0606030504020204" pitchFamily="34" charset="0"/>
              </a:rPr>
              <a:t>Anja Oostveen</a:t>
            </a:r>
          </a:p>
          <a:p>
            <a:pPr algn="l">
              <a:lnSpc>
                <a:spcPct val="140000"/>
              </a:lnSpc>
              <a:spcBef>
                <a:spcPts val="0"/>
              </a:spcBef>
              <a:spcAft>
                <a:spcPts val="500"/>
              </a:spcAft>
            </a:pPr>
            <a:r>
              <a:rPr lang="nl-NL" sz="1600" i="1" dirty="0">
                <a:solidFill>
                  <a:schemeClr val="bg1"/>
                </a:solidFill>
                <a:latin typeface="Open Sans" panose="020B0606030504020204" pitchFamily="34" charset="0"/>
                <a:ea typeface="Open Sans" panose="020B0606030504020204" pitchFamily="34" charset="0"/>
                <a:cs typeface="Open Sans" panose="020B0606030504020204" pitchFamily="34" charset="0"/>
              </a:rPr>
              <a:t>15 - </a:t>
            </a:r>
            <a:r>
              <a:rPr lang="nl-NL" sz="1600" i="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06- </a:t>
            </a:r>
            <a:r>
              <a:rPr lang="nl-NL" sz="1600" i="1" dirty="0">
                <a:solidFill>
                  <a:schemeClr val="bg1"/>
                </a:solidFill>
                <a:latin typeface="Open Sans" panose="020B0606030504020204" pitchFamily="34" charset="0"/>
                <a:ea typeface="Open Sans" panose="020B0606030504020204" pitchFamily="34" charset="0"/>
                <a:cs typeface="Open Sans" panose="020B0606030504020204" pitchFamily="34" charset="0"/>
              </a:rPr>
              <a:t>2023</a:t>
            </a:r>
            <a:endParaRPr lang="nl-NL" sz="1800" i="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l">
              <a:lnSpc>
                <a:spcPct val="140000"/>
              </a:lnSpc>
              <a:spcBef>
                <a:spcPts val="0"/>
              </a:spcBef>
              <a:spcAft>
                <a:spcPts val="500"/>
              </a:spcAft>
            </a:pPr>
            <a:endParaRPr lang="nl-NL" sz="1500" i="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147415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B7007106-F79B-1E58-D197-16A227DC0151}"/>
              </a:ext>
            </a:extLst>
          </p:cNvPr>
          <p:cNvSpPr txBox="1">
            <a:spLocks/>
          </p:cNvSpPr>
          <p:nvPr/>
        </p:nvSpPr>
        <p:spPr>
          <a:xfrm>
            <a:off x="5435601" y="2870515"/>
            <a:ext cx="629920" cy="472125"/>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500" dirty="0" smtClean="0">
                <a:solidFill>
                  <a:schemeClr val="bg1"/>
                </a:solidFill>
                <a:latin typeface="Bitter" pitchFamily="2" charset="77"/>
              </a:rPr>
              <a:t>08</a:t>
            </a:r>
            <a:endParaRPr lang="nl-NL" sz="2500" dirty="0">
              <a:solidFill>
                <a:schemeClr val="bg1"/>
              </a:solidFill>
              <a:latin typeface="Bitter" pitchFamily="2" charset="77"/>
            </a:endParaRPr>
          </a:p>
        </p:txBody>
      </p:sp>
      <p:sp>
        <p:nvSpPr>
          <p:cNvPr id="7" name="Titel 1">
            <a:extLst>
              <a:ext uri="{FF2B5EF4-FFF2-40B4-BE49-F238E27FC236}">
                <a16:creationId xmlns:a16="http://schemas.microsoft.com/office/drawing/2014/main" id="{2B59E7D2-1E90-A667-D0AE-E861EC4B462C}"/>
              </a:ext>
            </a:extLst>
          </p:cNvPr>
          <p:cNvSpPr txBox="1">
            <a:spLocks/>
          </p:cNvSpPr>
          <p:nvPr/>
        </p:nvSpPr>
        <p:spPr>
          <a:xfrm>
            <a:off x="5988875" y="2870514"/>
            <a:ext cx="2758885" cy="765052"/>
          </a:xfrm>
          <a:prstGeom prst="rect">
            <a:avLst/>
          </a:prstGeom>
        </p:spPr>
        <p:txBody>
          <a:bodyPr vert="horz" lIns="91440" tIns="45720" rIns="91440" bIns="45720" rtlCol="0" anchor="t" anchorCtr="0">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11200" dirty="0" smtClean="0">
                <a:solidFill>
                  <a:srgbClr val="82368C"/>
                </a:solidFill>
                <a:latin typeface="Bitter" pitchFamily="2" charset="77"/>
              </a:rPr>
              <a:t>Je kunt alleen voor een ander zorgen als je ook ruimte voor jezelf durft te nemen</a:t>
            </a:r>
            <a:endParaRPr lang="nl-NL" sz="11200" dirty="0">
              <a:solidFill>
                <a:srgbClr val="82368C"/>
              </a:solidFill>
              <a:latin typeface="Bitter" pitchFamily="2" charset="77"/>
            </a:endParaRPr>
          </a:p>
          <a:p>
            <a:endParaRPr lang="nl-NL" sz="2500" dirty="0">
              <a:solidFill>
                <a:srgbClr val="82368C"/>
              </a:solidFill>
              <a:latin typeface="Bitter" pitchFamily="2" charset="77"/>
            </a:endParaRPr>
          </a:p>
        </p:txBody>
      </p:sp>
      <p:sp>
        <p:nvSpPr>
          <p:cNvPr id="4" name="Rechthoek 3"/>
          <p:cNvSpPr/>
          <p:nvPr/>
        </p:nvSpPr>
        <p:spPr>
          <a:xfrm>
            <a:off x="0" y="339634"/>
            <a:ext cx="4990642" cy="6370975"/>
          </a:xfrm>
          <a:prstGeom prst="rect">
            <a:avLst/>
          </a:prstGeom>
        </p:spPr>
        <p:txBody>
          <a:bodyPr wrap="square">
            <a:spAutoFit/>
          </a:bodyPr>
          <a:lstStyle/>
          <a:p>
            <a:r>
              <a:rPr lang="nl-NL" sz="2400" dirty="0" smtClean="0">
                <a:solidFill>
                  <a:srgbClr val="8F3D15"/>
                </a:solidFill>
                <a:latin typeface="Open Sans" panose="020B0606030504020204" pitchFamily="34" charset="0"/>
              </a:rPr>
              <a:t>Waar en bij wie?</a:t>
            </a:r>
          </a:p>
          <a:p>
            <a:pPr marL="342900" indent="-342900">
              <a:buFont typeface="Arial" panose="020B0604020202020204" pitchFamily="34" charset="0"/>
              <a:buChar char="•"/>
            </a:pPr>
            <a:endParaRPr lang="nl-NL" sz="2400" dirty="0">
              <a:solidFill>
                <a:srgbClr val="8F3D15"/>
              </a:solidFill>
              <a:latin typeface="Open Sans" panose="020B0606030504020204" pitchFamily="34" charset="0"/>
            </a:endParaRPr>
          </a:p>
          <a:p>
            <a:pPr marL="342900" indent="-342900">
              <a:buFont typeface="Arial" panose="020B0604020202020204" pitchFamily="34" charset="0"/>
              <a:buChar char="•"/>
            </a:pPr>
            <a:r>
              <a:rPr lang="nl-NL" sz="2400" dirty="0" smtClean="0">
                <a:solidFill>
                  <a:srgbClr val="8F3D15"/>
                </a:solidFill>
                <a:latin typeface="Open Sans" panose="020B0606030504020204" pitchFamily="34" charset="0"/>
              </a:rPr>
              <a:t>Palliatieve zorgverpleegkundige</a:t>
            </a:r>
          </a:p>
          <a:p>
            <a:r>
              <a:rPr lang="nl-NL" sz="2400" dirty="0" smtClean="0">
                <a:solidFill>
                  <a:srgbClr val="8F3D15"/>
                </a:solidFill>
                <a:latin typeface="Open Sans" panose="020B0606030504020204" pitchFamily="34" charset="0"/>
              </a:rPr>
              <a:t> </a:t>
            </a:r>
          </a:p>
          <a:p>
            <a:pPr marL="342900" indent="-342900">
              <a:buFont typeface="Arial" panose="020B0604020202020204" pitchFamily="34" charset="0"/>
              <a:buChar char="•"/>
            </a:pPr>
            <a:r>
              <a:rPr lang="nl-NL" sz="2400" dirty="0" smtClean="0">
                <a:solidFill>
                  <a:srgbClr val="8F3D15"/>
                </a:solidFill>
                <a:latin typeface="Open Sans" panose="020B0606030504020204" pitchFamily="34" charset="0"/>
              </a:rPr>
              <a:t>Huisarts en POH</a:t>
            </a:r>
          </a:p>
          <a:p>
            <a:pPr marL="342900" indent="-342900">
              <a:buFont typeface="Arial" panose="020B0604020202020204" pitchFamily="34" charset="0"/>
              <a:buChar char="•"/>
            </a:pPr>
            <a:endParaRPr lang="nl-NL" sz="2400" dirty="0" smtClean="0">
              <a:solidFill>
                <a:srgbClr val="8F3D15"/>
              </a:solidFill>
              <a:latin typeface="Open Sans" panose="020B0606030504020204" pitchFamily="34" charset="0"/>
            </a:endParaRPr>
          </a:p>
          <a:p>
            <a:pPr marL="342900" indent="-342900">
              <a:buFont typeface="Arial" panose="020B0604020202020204" pitchFamily="34" charset="0"/>
              <a:buChar char="•"/>
            </a:pPr>
            <a:r>
              <a:rPr lang="nl-NL" sz="2400" dirty="0" smtClean="0">
                <a:solidFill>
                  <a:srgbClr val="8F3D15"/>
                </a:solidFill>
                <a:latin typeface="Open Sans" panose="020B0606030504020204" pitchFamily="34" charset="0"/>
              </a:rPr>
              <a:t>Centrum voor Levensvragen</a:t>
            </a:r>
          </a:p>
          <a:p>
            <a:pPr marL="342900" indent="-342900">
              <a:buFont typeface="Arial" panose="020B0604020202020204" pitchFamily="34" charset="0"/>
              <a:buChar char="•"/>
            </a:pPr>
            <a:endParaRPr lang="nl-NL" sz="2400" dirty="0" smtClean="0">
              <a:solidFill>
                <a:srgbClr val="8F3D15"/>
              </a:solidFill>
              <a:latin typeface="Open Sans" panose="020B0606030504020204" pitchFamily="34" charset="0"/>
            </a:endParaRPr>
          </a:p>
          <a:p>
            <a:pPr marL="342900" indent="-342900">
              <a:buFont typeface="Arial" panose="020B0604020202020204" pitchFamily="34" charset="0"/>
              <a:buChar char="•"/>
            </a:pPr>
            <a:r>
              <a:rPr lang="nl-NL" sz="2400" dirty="0" smtClean="0">
                <a:solidFill>
                  <a:srgbClr val="8F3D15"/>
                </a:solidFill>
                <a:latin typeface="Open Sans" panose="020B0606030504020204" pitchFamily="34" charset="0"/>
              </a:rPr>
              <a:t>Café Doodgewoon en andere lezingen</a:t>
            </a:r>
          </a:p>
          <a:p>
            <a:pPr marL="342900" indent="-342900">
              <a:buFont typeface="Arial" panose="020B0604020202020204" pitchFamily="34" charset="0"/>
              <a:buChar char="•"/>
            </a:pPr>
            <a:endParaRPr lang="nl-NL" sz="2400" dirty="0" smtClean="0">
              <a:solidFill>
                <a:srgbClr val="8F3D15"/>
              </a:solidFill>
              <a:latin typeface="Open Sans" panose="020B0606030504020204" pitchFamily="34" charset="0"/>
            </a:endParaRPr>
          </a:p>
          <a:p>
            <a:pPr marL="342900" indent="-342900">
              <a:buFont typeface="Arial" panose="020B0604020202020204" pitchFamily="34" charset="0"/>
              <a:buChar char="•"/>
            </a:pPr>
            <a:r>
              <a:rPr lang="nl-NL" sz="2400" dirty="0" smtClean="0">
                <a:solidFill>
                  <a:srgbClr val="8F3D15"/>
                </a:solidFill>
                <a:latin typeface="Open Sans" panose="020B0606030504020204" pitchFamily="34" charset="0"/>
              </a:rPr>
              <a:t>Mantelzorgondersteuning vanuit welzijn in eigen gemeente</a:t>
            </a:r>
          </a:p>
          <a:p>
            <a:pPr marL="342900" indent="-342900">
              <a:buFont typeface="Arial" panose="020B0604020202020204" pitchFamily="34" charset="0"/>
              <a:buChar char="•"/>
            </a:pPr>
            <a:endParaRPr lang="nl-NL" sz="2400" dirty="0" smtClean="0">
              <a:solidFill>
                <a:srgbClr val="8F3D15"/>
              </a:solidFill>
              <a:latin typeface="Open Sans" panose="020B0606030504020204" pitchFamily="34" charset="0"/>
            </a:endParaRPr>
          </a:p>
          <a:p>
            <a:pPr marL="342900" indent="-342900">
              <a:buFont typeface="Arial" panose="020B0604020202020204" pitchFamily="34" charset="0"/>
              <a:buChar char="•"/>
            </a:pPr>
            <a:r>
              <a:rPr lang="nl-NL" sz="2400" dirty="0" smtClean="0">
                <a:solidFill>
                  <a:srgbClr val="8F3D15"/>
                </a:solidFill>
                <a:latin typeface="Open Sans" panose="020B0606030504020204" pitchFamily="34" charset="0"/>
              </a:rPr>
              <a:t>Lotgenoten contact (Toon Hermans Huis Ede, Invitéé Veenendaal)</a:t>
            </a:r>
          </a:p>
          <a:p>
            <a:pPr marL="342900" indent="-342900">
              <a:buFont typeface="Arial" panose="020B0604020202020204" pitchFamily="34" charset="0"/>
              <a:buChar char="•"/>
            </a:pPr>
            <a:endParaRPr lang="nl-NL" sz="2400" dirty="0" smtClean="0">
              <a:solidFill>
                <a:srgbClr val="8F3D15"/>
              </a:solidFill>
              <a:latin typeface="Open Sans" panose="020B0606030504020204" pitchFamily="34" charset="0"/>
            </a:endParaRPr>
          </a:p>
          <a:p>
            <a:pPr marL="342900" indent="-342900">
              <a:buFont typeface="Arial" panose="020B0604020202020204" pitchFamily="34" charset="0"/>
              <a:buChar char="•"/>
            </a:pPr>
            <a:r>
              <a:rPr lang="nl-NL" sz="2400" dirty="0" smtClean="0">
                <a:solidFill>
                  <a:srgbClr val="8F3D15"/>
                </a:solidFill>
                <a:latin typeface="Open Sans" panose="020B0606030504020204" pitchFamily="34" charset="0"/>
              </a:rPr>
              <a:t>Rouw- en verliesbegeleiding</a:t>
            </a:r>
            <a:endParaRPr lang="nl-NL" sz="2400" dirty="0">
              <a:solidFill>
                <a:srgbClr val="8F3D15"/>
              </a:solidFill>
              <a:latin typeface="Open Sans" panose="020B0606030504020204" pitchFamily="34" charset="0"/>
            </a:endParaRPr>
          </a:p>
        </p:txBody>
      </p:sp>
      <p:sp>
        <p:nvSpPr>
          <p:cNvPr id="3" name="Tekstvak 2"/>
          <p:cNvSpPr txBox="1"/>
          <p:nvPr/>
        </p:nvSpPr>
        <p:spPr>
          <a:xfrm>
            <a:off x="6792686" y="478971"/>
            <a:ext cx="1846217" cy="646331"/>
          </a:xfrm>
          <a:prstGeom prst="rect">
            <a:avLst/>
          </a:prstGeom>
          <a:noFill/>
        </p:spPr>
        <p:txBody>
          <a:bodyPr wrap="square" rtlCol="0">
            <a:spAutoFit/>
          </a:bodyPr>
          <a:lstStyle/>
          <a:p>
            <a:r>
              <a:rPr lang="nl-NL" i="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‘Wat als je naaste bent? </a:t>
            </a:r>
            <a:endParaRPr lang="nl-NL" dirty="0"/>
          </a:p>
        </p:txBody>
      </p:sp>
      <p:pic>
        <p:nvPicPr>
          <p:cNvPr id="1026" name="Picture 2" descr="https://metzorgleven.nl/wp-content/uploads/2021/08/Cover-Wat-als-je-zorgt-voor-iemand-die-ernstig-ziek-is-1.jp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815806" y="4154488"/>
            <a:ext cx="2703512" cy="2703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6137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B7007106-F79B-1E58-D197-16A227DC0151}"/>
              </a:ext>
            </a:extLst>
          </p:cNvPr>
          <p:cNvSpPr txBox="1">
            <a:spLocks/>
          </p:cNvSpPr>
          <p:nvPr/>
        </p:nvSpPr>
        <p:spPr>
          <a:xfrm>
            <a:off x="5435601" y="2870515"/>
            <a:ext cx="629920" cy="472125"/>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500" dirty="0" smtClean="0">
                <a:solidFill>
                  <a:schemeClr val="bg1"/>
                </a:solidFill>
                <a:latin typeface="Bitter" pitchFamily="2" charset="77"/>
              </a:rPr>
              <a:t>09</a:t>
            </a:r>
            <a:endParaRPr lang="nl-NL" sz="2500" dirty="0">
              <a:solidFill>
                <a:schemeClr val="bg1"/>
              </a:solidFill>
              <a:latin typeface="Bitter" pitchFamily="2" charset="77"/>
            </a:endParaRPr>
          </a:p>
        </p:txBody>
      </p:sp>
      <p:sp>
        <p:nvSpPr>
          <p:cNvPr id="7" name="Titel 1">
            <a:extLst>
              <a:ext uri="{FF2B5EF4-FFF2-40B4-BE49-F238E27FC236}">
                <a16:creationId xmlns:a16="http://schemas.microsoft.com/office/drawing/2014/main" id="{2B59E7D2-1E90-A667-D0AE-E861EC4B462C}"/>
              </a:ext>
            </a:extLst>
          </p:cNvPr>
          <p:cNvSpPr txBox="1">
            <a:spLocks/>
          </p:cNvSpPr>
          <p:nvPr/>
        </p:nvSpPr>
        <p:spPr>
          <a:xfrm>
            <a:off x="5988875" y="2870514"/>
            <a:ext cx="2758885" cy="472126"/>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500" dirty="0" smtClean="0">
                <a:solidFill>
                  <a:srgbClr val="82368C"/>
                </a:solidFill>
                <a:latin typeface="Bitter" pitchFamily="2" charset="77"/>
              </a:rPr>
              <a:t>|Vraag aan of neem mee</a:t>
            </a:r>
            <a:endParaRPr lang="nl-NL" sz="4000" dirty="0">
              <a:solidFill>
                <a:srgbClr val="82368C"/>
              </a:solidFill>
              <a:latin typeface="Bitter" pitchFamily="2" charset="77"/>
            </a:endParaRPr>
          </a:p>
          <a:p>
            <a:endParaRPr lang="nl-NL" sz="2500" dirty="0">
              <a:solidFill>
                <a:srgbClr val="82368C"/>
              </a:solidFill>
              <a:latin typeface="Bitter" pitchFamily="2" charset="77"/>
            </a:endParaRPr>
          </a:p>
        </p:txBody>
      </p:sp>
      <p:sp>
        <p:nvSpPr>
          <p:cNvPr id="8" name="Tijdelijke aanduiding voor inhoud 2">
            <a:extLst>
              <a:ext uri="{FF2B5EF4-FFF2-40B4-BE49-F238E27FC236}">
                <a16:creationId xmlns:a16="http://schemas.microsoft.com/office/drawing/2014/main" id="{4815114B-EDEC-0505-349F-ABFFDE90642A}"/>
              </a:ext>
            </a:extLst>
          </p:cNvPr>
          <p:cNvSpPr>
            <a:spLocks noGrp="1"/>
          </p:cNvSpPr>
          <p:nvPr>
            <p:ph idx="1"/>
          </p:nvPr>
        </p:nvSpPr>
        <p:spPr>
          <a:xfrm>
            <a:off x="5122843" y="3635566"/>
            <a:ext cx="3777318" cy="3222434"/>
          </a:xfrm>
        </p:spPr>
        <p:txBody>
          <a:bodyPr lIns="108000">
            <a:normAutofit/>
          </a:bodyPr>
          <a:lstStyle/>
          <a:p>
            <a:endParaRPr lang="nl-NL" dirty="0" smtClean="0">
              <a:solidFill>
                <a:srgbClr val="8F3D15"/>
              </a:solidFill>
              <a:latin typeface="Open Sans" panose="020B0606030504020204" pitchFamily="34" charset="0"/>
            </a:endParaRPr>
          </a:p>
          <a:p>
            <a:pPr marL="0" indent="0">
              <a:buNone/>
            </a:pPr>
            <a:endParaRPr lang="nl-NL" sz="2500" dirty="0">
              <a:solidFill>
                <a:srgbClr val="8F3D15"/>
              </a:solidFill>
              <a:latin typeface="Open Sans" panose="020B0606030504020204" pitchFamily="34" charset="0"/>
            </a:endParaRPr>
          </a:p>
          <a:p>
            <a:pPr>
              <a:lnSpc>
                <a:spcPct val="130000"/>
              </a:lnSpc>
            </a:pPr>
            <a:endParaRPr lang="nl-NL" sz="1500" dirty="0">
              <a:effectLst/>
              <a:latin typeface="Open Sans" panose="020B0606030504020204" pitchFamily="34" charset="0"/>
            </a:endParaRPr>
          </a:p>
        </p:txBody>
      </p:sp>
      <p:sp>
        <p:nvSpPr>
          <p:cNvPr id="4" name="Rechthoek 3"/>
          <p:cNvSpPr/>
          <p:nvPr/>
        </p:nvSpPr>
        <p:spPr>
          <a:xfrm>
            <a:off x="0" y="339634"/>
            <a:ext cx="4990642" cy="477054"/>
          </a:xfrm>
          <a:prstGeom prst="rect">
            <a:avLst/>
          </a:prstGeom>
        </p:spPr>
        <p:txBody>
          <a:bodyPr wrap="square">
            <a:spAutoFit/>
          </a:bodyPr>
          <a:lstStyle/>
          <a:p>
            <a:pPr marL="342900" indent="-342900">
              <a:buFont typeface="Arial" panose="020B0604020202020204" pitchFamily="34" charset="0"/>
              <a:buChar char="•"/>
            </a:pPr>
            <a:endParaRPr lang="nl-NL" sz="2500" dirty="0">
              <a:solidFill>
                <a:srgbClr val="8F3D15"/>
              </a:solidFill>
              <a:latin typeface="Open Sans" panose="020B0606030504020204" pitchFamily="34" charset="0"/>
            </a:endParaRPr>
          </a:p>
        </p:txBody>
      </p:sp>
      <p:sp>
        <p:nvSpPr>
          <p:cNvPr id="5" name="Tekstvak 4"/>
          <p:cNvSpPr txBox="1"/>
          <p:nvPr/>
        </p:nvSpPr>
        <p:spPr>
          <a:xfrm>
            <a:off x="6635930" y="816688"/>
            <a:ext cx="2264231" cy="323165"/>
          </a:xfrm>
          <a:prstGeom prst="rect">
            <a:avLst/>
          </a:prstGeom>
          <a:noFill/>
        </p:spPr>
        <p:txBody>
          <a:bodyPr wrap="square" rtlCol="0">
            <a:spAutoFit/>
          </a:bodyPr>
          <a:lstStyle/>
          <a:p>
            <a:r>
              <a:rPr lang="nl-NL" sz="1500" i="1" dirty="0" smtClean="0">
                <a:solidFill>
                  <a:prstClr val="white"/>
                </a:solidFill>
                <a:latin typeface="Open Sans" panose="020B0606030504020204" pitchFamily="34" charset="0"/>
                <a:ea typeface="Open Sans" panose="020B0606030504020204" pitchFamily="34" charset="0"/>
                <a:cs typeface="Open Sans" panose="020B0606030504020204" pitchFamily="34" charset="0"/>
              </a:rPr>
              <a:t>Informatiematerialen</a:t>
            </a:r>
            <a:endParaRPr lang="nl-NL" dirty="0"/>
          </a:p>
        </p:txBody>
      </p:sp>
      <p:pic>
        <p:nvPicPr>
          <p:cNvPr id="10" name="Afbeelding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7179" y="235132"/>
            <a:ext cx="1451783" cy="1924594"/>
          </a:xfrm>
          <a:prstGeom prst="rect">
            <a:avLst/>
          </a:prstGeom>
        </p:spPr>
      </p:pic>
      <p:pic>
        <p:nvPicPr>
          <p:cNvPr id="9" name="Afbeelding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88962" y="1393914"/>
            <a:ext cx="1936162" cy="1366703"/>
          </a:xfrm>
          <a:prstGeom prst="rect">
            <a:avLst/>
          </a:prstGeom>
        </p:spPr>
      </p:pic>
      <p:pic>
        <p:nvPicPr>
          <p:cNvPr id="11" name="Afbeelding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48894" y="4641669"/>
            <a:ext cx="1497706" cy="2124892"/>
          </a:xfrm>
          <a:prstGeom prst="rect">
            <a:avLst/>
          </a:prstGeom>
        </p:spPr>
      </p:pic>
      <p:pic>
        <p:nvPicPr>
          <p:cNvPr id="13" name="Afbeelding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80914" y="2370382"/>
            <a:ext cx="1683091" cy="2530367"/>
          </a:xfrm>
          <a:prstGeom prst="rect">
            <a:avLst/>
          </a:prstGeom>
        </p:spPr>
      </p:pic>
      <p:pic>
        <p:nvPicPr>
          <p:cNvPr id="15" name="Afbeelding 14"/>
          <p:cNvPicPr>
            <a:picLocks noChangeAspect="1"/>
          </p:cNvPicPr>
          <p:nvPr/>
        </p:nvPicPr>
        <p:blipFill>
          <a:blip r:embed="rId8"/>
          <a:stretch>
            <a:fillRect/>
          </a:stretch>
        </p:blipFill>
        <p:spPr>
          <a:xfrm>
            <a:off x="205612" y="2870514"/>
            <a:ext cx="2152075" cy="3060457"/>
          </a:xfrm>
          <a:prstGeom prst="rect">
            <a:avLst/>
          </a:prstGeom>
        </p:spPr>
      </p:pic>
      <p:pic>
        <p:nvPicPr>
          <p:cNvPr id="16" name="Afbeelding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88875" y="3687246"/>
            <a:ext cx="1988176" cy="2913850"/>
          </a:xfrm>
          <a:prstGeom prst="rect">
            <a:avLst/>
          </a:prstGeom>
        </p:spPr>
      </p:pic>
      <p:pic>
        <p:nvPicPr>
          <p:cNvPr id="17" name="Afbeelding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704932" y="0"/>
            <a:ext cx="1670737" cy="2370382"/>
          </a:xfrm>
          <a:prstGeom prst="rect">
            <a:avLst/>
          </a:prstGeom>
        </p:spPr>
      </p:pic>
    </p:spTree>
    <p:extLst>
      <p:ext uri="{BB962C8B-B14F-4D97-AF65-F5344CB8AC3E}">
        <p14:creationId xmlns:p14="http://schemas.microsoft.com/office/powerpoint/2010/main" val="4130177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E816CD6A-6E41-EC6E-57E3-7834D1332ED9}"/>
              </a:ext>
            </a:extLst>
          </p:cNvPr>
          <p:cNvSpPr txBox="1">
            <a:spLocks/>
          </p:cNvSpPr>
          <p:nvPr/>
        </p:nvSpPr>
        <p:spPr>
          <a:xfrm>
            <a:off x="710311" y="1204274"/>
            <a:ext cx="4257930" cy="1477966"/>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4000" dirty="0">
                <a:solidFill>
                  <a:srgbClr val="82368C"/>
                </a:solidFill>
                <a:latin typeface="Bitter" pitchFamily="2" charset="77"/>
              </a:rPr>
              <a:t>Bedankt</a:t>
            </a:r>
          </a:p>
        </p:txBody>
      </p:sp>
      <p:sp>
        <p:nvSpPr>
          <p:cNvPr id="5" name="Tekstvak 4">
            <a:extLst>
              <a:ext uri="{FF2B5EF4-FFF2-40B4-BE49-F238E27FC236}">
                <a16:creationId xmlns:a16="http://schemas.microsoft.com/office/drawing/2014/main" id="{6F665DAA-6C1E-A873-13E1-D028689E2B92}"/>
              </a:ext>
            </a:extLst>
          </p:cNvPr>
          <p:cNvSpPr txBox="1"/>
          <p:nvPr/>
        </p:nvSpPr>
        <p:spPr>
          <a:xfrm>
            <a:off x="1295008" y="3224432"/>
            <a:ext cx="2995637" cy="323165"/>
          </a:xfrm>
          <a:prstGeom prst="rect">
            <a:avLst/>
          </a:prstGeom>
          <a:noFill/>
          <a:ln>
            <a:noFill/>
          </a:ln>
        </p:spPr>
        <p:txBody>
          <a:bodyPr wrap="square" rtlCol="0">
            <a:spAutoFit/>
          </a:bodyPr>
          <a:lstStyle/>
          <a:p>
            <a:r>
              <a:rPr lang="nl-NL" sz="1500" dirty="0" smtClean="0">
                <a:solidFill>
                  <a:srgbClr val="82368C"/>
                </a:solidFill>
                <a:latin typeface="Open Sans" panose="020B0606030504020204" pitchFamily="34" charset="0"/>
                <a:ea typeface="Open Sans" panose="020B0606030504020204" pitchFamily="34" charset="0"/>
                <a:cs typeface="Open Sans" panose="020B0606030504020204" pitchFamily="34" charset="0"/>
              </a:rPr>
              <a:t>Netwerkpz@icare.nl</a:t>
            </a:r>
            <a:endParaRPr lang="nl-NL" sz="1500" dirty="0">
              <a:solidFill>
                <a:srgbClr val="82368C"/>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Tekstvak 6">
            <a:extLst>
              <a:ext uri="{FF2B5EF4-FFF2-40B4-BE49-F238E27FC236}">
                <a16:creationId xmlns:a16="http://schemas.microsoft.com/office/drawing/2014/main" id="{18867D73-7D26-BD5A-5231-634F4E40B1CA}"/>
              </a:ext>
            </a:extLst>
          </p:cNvPr>
          <p:cNvSpPr txBox="1"/>
          <p:nvPr/>
        </p:nvSpPr>
        <p:spPr>
          <a:xfrm>
            <a:off x="1295008" y="3701170"/>
            <a:ext cx="2995637" cy="323165"/>
          </a:xfrm>
          <a:prstGeom prst="rect">
            <a:avLst/>
          </a:prstGeom>
          <a:noFill/>
          <a:ln>
            <a:noFill/>
          </a:ln>
        </p:spPr>
        <p:txBody>
          <a:bodyPr wrap="square" rtlCol="0">
            <a:spAutoFit/>
          </a:bodyPr>
          <a:lstStyle/>
          <a:p>
            <a:r>
              <a:rPr lang="nl-NL" sz="1500" dirty="0" smtClean="0">
                <a:solidFill>
                  <a:srgbClr val="82368C"/>
                </a:solidFill>
                <a:latin typeface="Open Sans" panose="020B0606030504020204" pitchFamily="34" charset="0"/>
                <a:ea typeface="Open Sans" panose="020B0606030504020204" pitchFamily="34" charset="0"/>
                <a:cs typeface="Open Sans" panose="020B0606030504020204" pitchFamily="34" charset="0"/>
              </a:rPr>
              <a:t>06 51333769</a:t>
            </a:r>
            <a:endParaRPr lang="nl-NL" sz="1500" dirty="0">
              <a:solidFill>
                <a:srgbClr val="82368C"/>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Tekstvak 8">
            <a:extLst>
              <a:ext uri="{FF2B5EF4-FFF2-40B4-BE49-F238E27FC236}">
                <a16:creationId xmlns:a16="http://schemas.microsoft.com/office/drawing/2014/main" id="{18CFB03E-7470-48F3-9300-D3EFCA14496E}"/>
              </a:ext>
            </a:extLst>
          </p:cNvPr>
          <p:cNvSpPr txBox="1"/>
          <p:nvPr/>
        </p:nvSpPr>
        <p:spPr>
          <a:xfrm>
            <a:off x="6167120" y="3316834"/>
            <a:ext cx="1971040" cy="707501"/>
          </a:xfrm>
          <a:prstGeom prst="rect">
            <a:avLst/>
          </a:prstGeom>
          <a:noFill/>
          <a:ln>
            <a:noFill/>
          </a:ln>
        </p:spPr>
        <p:txBody>
          <a:bodyPr wrap="square" rtlCol="0">
            <a:spAutoFit/>
          </a:bodyPr>
          <a:lstStyle/>
          <a:p>
            <a:pPr>
              <a:lnSpc>
                <a:spcPct val="140000"/>
              </a:lnSpc>
            </a:pPr>
            <a:r>
              <a:rPr lang="nl-NL" sz="1500" i="1" dirty="0">
                <a:solidFill>
                  <a:schemeClr val="bg1"/>
                </a:solidFill>
                <a:latin typeface="Open Sans" panose="020B0606030504020204" pitchFamily="34" charset="0"/>
                <a:ea typeface="Open Sans" panose="020B0606030504020204" pitchFamily="34" charset="0"/>
                <a:cs typeface="Open Sans" panose="020B0606030504020204" pitchFamily="34" charset="0"/>
              </a:rPr>
              <a:t>Nog vragen?</a:t>
            </a:r>
          </a:p>
          <a:p>
            <a:pPr>
              <a:lnSpc>
                <a:spcPct val="140000"/>
              </a:lnSpc>
            </a:pPr>
            <a:r>
              <a:rPr lang="nl-NL" sz="1500" i="1" dirty="0">
                <a:solidFill>
                  <a:schemeClr val="bg1"/>
                </a:solidFill>
                <a:latin typeface="Open Sans" panose="020B0606030504020204" pitchFamily="34" charset="0"/>
                <a:ea typeface="Open Sans" panose="020B0606030504020204" pitchFamily="34" charset="0"/>
                <a:cs typeface="Open Sans" panose="020B0606030504020204" pitchFamily="34" charset="0"/>
              </a:rPr>
              <a:t>Stel ze gerust!</a:t>
            </a:r>
          </a:p>
        </p:txBody>
      </p:sp>
    </p:spTree>
    <p:extLst>
      <p:ext uri="{BB962C8B-B14F-4D97-AF65-F5344CB8AC3E}">
        <p14:creationId xmlns:p14="http://schemas.microsoft.com/office/powerpoint/2010/main" val="2229065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856FB8F5-0056-899B-E933-89F5DE730D2E}"/>
              </a:ext>
            </a:extLst>
          </p:cNvPr>
          <p:cNvSpPr>
            <a:spLocks noGrp="1"/>
          </p:cNvSpPr>
          <p:nvPr>
            <p:ph idx="1"/>
          </p:nvPr>
        </p:nvSpPr>
        <p:spPr>
          <a:xfrm>
            <a:off x="772160" y="1998345"/>
            <a:ext cx="7743190" cy="3762375"/>
          </a:xfrm>
        </p:spPr>
        <p:txBody>
          <a:bodyPr>
            <a:normAutofit fontScale="85000" lnSpcReduction="20000"/>
          </a:bodyPr>
          <a:lstStyle/>
          <a:p>
            <a:pPr>
              <a:lnSpc>
                <a:spcPct val="130000"/>
              </a:lnSpc>
            </a:pPr>
            <a:r>
              <a:rPr lang="nl-NL" sz="3200" b="1" dirty="0" smtClean="0">
                <a:solidFill>
                  <a:srgbClr val="8F3D15"/>
                </a:solidFill>
                <a:effectLst/>
                <a:latin typeface="Open Sans" panose="020B0606030504020204" pitchFamily="34" charset="0"/>
              </a:rPr>
              <a:t>Voorstellen gastsprekers</a:t>
            </a:r>
          </a:p>
          <a:p>
            <a:pPr>
              <a:lnSpc>
                <a:spcPct val="130000"/>
              </a:lnSpc>
            </a:pPr>
            <a:r>
              <a:rPr lang="nl-NL" sz="3200" b="1" dirty="0" smtClean="0">
                <a:solidFill>
                  <a:srgbClr val="8F3D15"/>
                </a:solidFill>
                <a:effectLst/>
                <a:latin typeface="Open Sans" panose="020B0606030504020204" pitchFamily="34" charset="0"/>
              </a:rPr>
              <a:t>Een filmpje om het onderwerp in te leiden </a:t>
            </a:r>
            <a:r>
              <a:rPr lang="nl-NL" sz="2600" i="1" dirty="0" smtClean="0">
                <a:solidFill>
                  <a:srgbClr val="8F3D15"/>
                </a:solidFill>
                <a:effectLst/>
                <a:latin typeface="Open Sans" panose="020B0606030504020204" pitchFamily="34" charset="0"/>
                <a:hlinkClick r:id="rId4"/>
              </a:rPr>
              <a:t>Nadenken over toekomstige behandelkeuzes</a:t>
            </a:r>
            <a:r>
              <a:rPr lang="nl-NL" sz="2600" i="1" dirty="0" smtClean="0">
                <a:solidFill>
                  <a:srgbClr val="8F3D15"/>
                </a:solidFill>
                <a:effectLst/>
                <a:latin typeface="Open Sans" panose="020B0606030504020204" pitchFamily="34" charset="0"/>
              </a:rPr>
              <a:t> Ziekenhuis Gelderse Vallei</a:t>
            </a:r>
          </a:p>
          <a:p>
            <a:pPr>
              <a:lnSpc>
                <a:spcPct val="130000"/>
              </a:lnSpc>
            </a:pPr>
            <a:r>
              <a:rPr lang="nl-NL" sz="3200" b="1" dirty="0" smtClean="0">
                <a:solidFill>
                  <a:srgbClr val="8F3D15"/>
                </a:solidFill>
                <a:latin typeface="Open Sans" panose="020B0606030504020204" pitchFamily="34" charset="0"/>
              </a:rPr>
              <a:t>Wanneer is de bijeenkomst geslaagd?</a:t>
            </a:r>
          </a:p>
          <a:p>
            <a:pPr>
              <a:lnSpc>
                <a:spcPct val="130000"/>
              </a:lnSpc>
            </a:pPr>
            <a:r>
              <a:rPr lang="nl-NL" sz="3200" b="1" dirty="0" smtClean="0">
                <a:solidFill>
                  <a:srgbClr val="8F3D15"/>
                </a:solidFill>
                <a:effectLst/>
                <a:latin typeface="Open Sans" panose="020B0606030504020204" pitchFamily="34" charset="0"/>
              </a:rPr>
              <a:t>Informatiemateriaal na afloop </a:t>
            </a:r>
          </a:p>
          <a:p>
            <a:pPr>
              <a:lnSpc>
                <a:spcPct val="130000"/>
              </a:lnSpc>
            </a:pPr>
            <a:r>
              <a:rPr lang="nl-NL" sz="3200" b="1" dirty="0" smtClean="0">
                <a:solidFill>
                  <a:srgbClr val="8F3D15"/>
                </a:solidFill>
                <a:latin typeface="Open Sans" panose="020B0606030504020204" pitchFamily="34" charset="0"/>
              </a:rPr>
              <a:t>Individuele vragen bij informatietafel na afloop</a:t>
            </a:r>
            <a:endParaRPr lang="nl-NL" sz="3200" b="1" dirty="0">
              <a:solidFill>
                <a:srgbClr val="8F3D15"/>
              </a:solidFill>
              <a:effectLst/>
              <a:latin typeface="Open Sans" panose="020B0606030504020204" pitchFamily="34" charset="0"/>
            </a:endParaRPr>
          </a:p>
        </p:txBody>
      </p:sp>
      <p:sp>
        <p:nvSpPr>
          <p:cNvPr id="4" name="Titel 1">
            <a:extLst>
              <a:ext uri="{FF2B5EF4-FFF2-40B4-BE49-F238E27FC236}">
                <a16:creationId xmlns:a16="http://schemas.microsoft.com/office/drawing/2014/main" id="{FD3B7263-D54F-6F8E-AF37-9B1A904A6FB4}"/>
              </a:ext>
            </a:extLst>
          </p:cNvPr>
          <p:cNvSpPr txBox="1">
            <a:spLocks/>
          </p:cNvSpPr>
          <p:nvPr/>
        </p:nvSpPr>
        <p:spPr>
          <a:xfrm>
            <a:off x="1645031" y="838514"/>
            <a:ext cx="4257930" cy="667513"/>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4000" dirty="0">
                <a:solidFill>
                  <a:srgbClr val="82368C"/>
                </a:solidFill>
                <a:latin typeface="Bitter" pitchFamily="2" charset="77"/>
              </a:rPr>
              <a:t>| </a:t>
            </a:r>
            <a:r>
              <a:rPr lang="nl-NL" sz="4000" dirty="0" smtClean="0">
                <a:solidFill>
                  <a:srgbClr val="82368C"/>
                </a:solidFill>
                <a:latin typeface="Bitter" pitchFamily="2" charset="77"/>
              </a:rPr>
              <a:t>Kennismaken</a:t>
            </a:r>
          </a:p>
          <a:p>
            <a:endParaRPr lang="nl-NL" sz="4000" dirty="0">
              <a:solidFill>
                <a:srgbClr val="82368C"/>
              </a:solidFill>
              <a:latin typeface="Bitter" pitchFamily="2" charset="77"/>
            </a:endParaRPr>
          </a:p>
        </p:txBody>
      </p:sp>
      <p:sp>
        <p:nvSpPr>
          <p:cNvPr id="5" name="Titel 1">
            <a:extLst>
              <a:ext uri="{FF2B5EF4-FFF2-40B4-BE49-F238E27FC236}">
                <a16:creationId xmlns:a16="http://schemas.microsoft.com/office/drawing/2014/main" id="{52E6FAC5-0D9F-A1BA-B7F6-2E80283CD4FE}"/>
              </a:ext>
            </a:extLst>
          </p:cNvPr>
          <p:cNvSpPr txBox="1">
            <a:spLocks/>
          </p:cNvSpPr>
          <p:nvPr/>
        </p:nvSpPr>
        <p:spPr>
          <a:xfrm>
            <a:off x="772160" y="838515"/>
            <a:ext cx="793369" cy="667513"/>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4000" dirty="0">
                <a:solidFill>
                  <a:schemeClr val="bg1"/>
                </a:solidFill>
                <a:latin typeface="Bitter" pitchFamily="2" charset="77"/>
              </a:rPr>
              <a:t>01</a:t>
            </a:r>
          </a:p>
        </p:txBody>
      </p:sp>
      <p:pic>
        <p:nvPicPr>
          <p:cNvPr id="6" name="Afbeelding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89783" y="286439"/>
            <a:ext cx="2754217" cy="1219588"/>
          </a:xfrm>
          <a:prstGeom prst="rect">
            <a:avLst/>
          </a:prstGeom>
        </p:spPr>
      </p:pic>
    </p:spTree>
    <p:extLst>
      <p:ext uri="{BB962C8B-B14F-4D97-AF65-F5344CB8AC3E}">
        <p14:creationId xmlns:p14="http://schemas.microsoft.com/office/powerpoint/2010/main" val="1049067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BBE91F-A175-952A-E989-B2AADBE3EF30}"/>
              </a:ext>
            </a:extLst>
          </p:cNvPr>
          <p:cNvSpPr>
            <a:spLocks noGrp="1"/>
          </p:cNvSpPr>
          <p:nvPr>
            <p:ph type="title"/>
          </p:nvPr>
        </p:nvSpPr>
        <p:spPr>
          <a:xfrm>
            <a:off x="791210" y="1147447"/>
            <a:ext cx="7886700" cy="437514"/>
          </a:xfrm>
        </p:spPr>
        <p:txBody>
          <a:bodyPr anchor="t" anchorCtr="0">
            <a:noAutofit/>
          </a:bodyPr>
          <a:lstStyle/>
          <a:p>
            <a:r>
              <a:rPr lang="nl-NL" sz="4000" dirty="0" smtClean="0">
                <a:solidFill>
                  <a:srgbClr val="82368C"/>
                </a:solidFill>
                <a:latin typeface="Bitter" pitchFamily="2" charset="77"/>
              </a:rPr>
              <a:t>Wanneer spreek je over de laatste Levensfase?</a:t>
            </a:r>
            <a:endParaRPr lang="nl-NL" sz="4000" dirty="0">
              <a:solidFill>
                <a:srgbClr val="82368C"/>
              </a:solidFill>
              <a:latin typeface="Bitter" pitchFamily="2" charset="77"/>
            </a:endParaRPr>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4562" y="2667000"/>
            <a:ext cx="4714875" cy="1524000"/>
          </a:xfrm>
          <a:prstGeom prst="rect">
            <a:avLst/>
          </a:prstGeom>
        </p:spPr>
      </p:pic>
    </p:spTree>
    <p:extLst>
      <p:ext uri="{BB962C8B-B14F-4D97-AF65-F5344CB8AC3E}">
        <p14:creationId xmlns:p14="http://schemas.microsoft.com/office/powerpoint/2010/main" val="356714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B7007106-F79B-1E58-D197-16A227DC0151}"/>
              </a:ext>
            </a:extLst>
          </p:cNvPr>
          <p:cNvSpPr txBox="1">
            <a:spLocks/>
          </p:cNvSpPr>
          <p:nvPr/>
        </p:nvSpPr>
        <p:spPr>
          <a:xfrm>
            <a:off x="5435601" y="2870515"/>
            <a:ext cx="629920" cy="472125"/>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500" dirty="0" smtClean="0">
                <a:solidFill>
                  <a:schemeClr val="bg1"/>
                </a:solidFill>
                <a:latin typeface="Bitter" pitchFamily="2" charset="77"/>
              </a:rPr>
              <a:t>02</a:t>
            </a:r>
            <a:endParaRPr lang="nl-NL" sz="2500" dirty="0">
              <a:solidFill>
                <a:schemeClr val="bg1"/>
              </a:solidFill>
              <a:latin typeface="Bitter" pitchFamily="2" charset="77"/>
            </a:endParaRPr>
          </a:p>
        </p:txBody>
      </p:sp>
      <p:sp>
        <p:nvSpPr>
          <p:cNvPr id="7" name="Titel 1">
            <a:extLst>
              <a:ext uri="{FF2B5EF4-FFF2-40B4-BE49-F238E27FC236}">
                <a16:creationId xmlns:a16="http://schemas.microsoft.com/office/drawing/2014/main" id="{2B59E7D2-1E90-A667-D0AE-E861EC4B462C}"/>
              </a:ext>
            </a:extLst>
          </p:cNvPr>
          <p:cNvSpPr txBox="1">
            <a:spLocks/>
          </p:cNvSpPr>
          <p:nvPr/>
        </p:nvSpPr>
        <p:spPr>
          <a:xfrm>
            <a:off x="5988875" y="2870514"/>
            <a:ext cx="2758885" cy="472126"/>
          </a:xfrm>
          <a:prstGeom prst="rect">
            <a:avLst/>
          </a:prstGeom>
        </p:spPr>
        <p:txBody>
          <a:bodyPr vert="horz" lIns="91440" tIns="45720" rIns="91440" bIns="45720" rtlCol="0" anchor="t" anchorCtr="0">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500" dirty="0" smtClean="0">
                <a:solidFill>
                  <a:srgbClr val="82368C"/>
                </a:solidFill>
                <a:latin typeface="Bitter" pitchFamily="2" charset="77"/>
              </a:rPr>
              <a:t>|</a:t>
            </a:r>
            <a:r>
              <a:rPr lang="nl-NL" sz="4000" dirty="0">
                <a:solidFill>
                  <a:srgbClr val="82368C"/>
                </a:solidFill>
                <a:latin typeface="Bitter" pitchFamily="2" charset="77"/>
              </a:rPr>
              <a:t>Palliatieve zorg</a:t>
            </a:r>
          </a:p>
          <a:p>
            <a:endParaRPr lang="nl-NL" sz="2500" dirty="0">
              <a:solidFill>
                <a:srgbClr val="82368C"/>
              </a:solidFill>
              <a:latin typeface="Bitter" pitchFamily="2" charset="77"/>
            </a:endParaRPr>
          </a:p>
        </p:txBody>
      </p:sp>
      <p:sp>
        <p:nvSpPr>
          <p:cNvPr id="8" name="Tijdelijke aanduiding voor inhoud 2">
            <a:extLst>
              <a:ext uri="{FF2B5EF4-FFF2-40B4-BE49-F238E27FC236}">
                <a16:creationId xmlns:a16="http://schemas.microsoft.com/office/drawing/2014/main" id="{4815114B-EDEC-0505-349F-ABFFDE90642A}"/>
              </a:ext>
            </a:extLst>
          </p:cNvPr>
          <p:cNvSpPr>
            <a:spLocks noGrp="1"/>
          </p:cNvSpPr>
          <p:nvPr>
            <p:ph idx="1"/>
          </p:nvPr>
        </p:nvSpPr>
        <p:spPr>
          <a:xfrm>
            <a:off x="5122843" y="3635566"/>
            <a:ext cx="3777318" cy="3222434"/>
          </a:xfrm>
        </p:spPr>
        <p:txBody>
          <a:bodyPr lIns="108000">
            <a:normAutofit fontScale="55000" lnSpcReduction="20000"/>
          </a:bodyPr>
          <a:lstStyle/>
          <a:p>
            <a:pPr>
              <a:lnSpc>
                <a:spcPct val="130000"/>
              </a:lnSpc>
            </a:pPr>
            <a:r>
              <a:rPr lang="nl-NL" sz="2600" dirty="0" smtClean="0">
                <a:solidFill>
                  <a:srgbClr val="82368C"/>
                </a:solidFill>
                <a:latin typeface="Open Sans" panose="020B0606030504020204" pitchFamily="34" charset="0"/>
              </a:rPr>
              <a:t>Palliatief</a:t>
            </a:r>
            <a:r>
              <a:rPr lang="nl-NL" sz="2600" dirty="0">
                <a:solidFill>
                  <a:srgbClr val="82368C"/>
                </a:solidFill>
                <a:latin typeface="Open Sans" panose="020B0606030504020204" pitchFamily="34" charset="0"/>
              </a:rPr>
              <a:t>: verzachtend. </a:t>
            </a:r>
            <a:endParaRPr lang="nl-NL" sz="2600" dirty="0" smtClean="0">
              <a:solidFill>
                <a:srgbClr val="82368C"/>
              </a:solidFill>
              <a:latin typeface="Open Sans" panose="020B0606030504020204" pitchFamily="34" charset="0"/>
            </a:endParaRPr>
          </a:p>
          <a:p>
            <a:pPr>
              <a:lnSpc>
                <a:spcPct val="130000"/>
              </a:lnSpc>
            </a:pPr>
            <a:r>
              <a:rPr lang="nl-NL" sz="2600" dirty="0" smtClean="0">
                <a:solidFill>
                  <a:srgbClr val="82368C"/>
                </a:solidFill>
                <a:latin typeface="Open Sans" panose="020B0606030504020204" pitchFamily="34" charset="0"/>
              </a:rPr>
              <a:t>(</a:t>
            </a:r>
            <a:r>
              <a:rPr lang="nl-NL" sz="2600" dirty="0">
                <a:solidFill>
                  <a:srgbClr val="82368C"/>
                </a:solidFill>
                <a:latin typeface="Open Sans" panose="020B0606030504020204" pitchFamily="34" charset="0"/>
              </a:rPr>
              <a:t>Pallium; mantel (Sint Maarten</a:t>
            </a:r>
            <a:r>
              <a:rPr lang="nl-NL" sz="2600" dirty="0" smtClean="0">
                <a:solidFill>
                  <a:srgbClr val="82368C"/>
                </a:solidFill>
                <a:latin typeface="Open Sans" panose="020B0606030504020204" pitchFamily="34" charset="0"/>
              </a:rPr>
              <a:t>))</a:t>
            </a:r>
          </a:p>
          <a:p>
            <a:pPr>
              <a:lnSpc>
                <a:spcPct val="130000"/>
              </a:lnSpc>
            </a:pPr>
            <a:r>
              <a:rPr lang="nl-NL" sz="2600" dirty="0" smtClean="0">
                <a:solidFill>
                  <a:srgbClr val="82368C"/>
                </a:solidFill>
                <a:latin typeface="Open Sans" panose="020B0606030504020204" pitchFamily="34" charset="0"/>
              </a:rPr>
              <a:t>Palliatieve </a:t>
            </a:r>
            <a:r>
              <a:rPr lang="nl-NL" sz="2600" dirty="0">
                <a:solidFill>
                  <a:srgbClr val="82368C"/>
                </a:solidFill>
                <a:latin typeface="Open Sans" panose="020B0606030504020204" pitchFamily="34" charset="0"/>
              </a:rPr>
              <a:t>zorg is niet gericht op genezing, maar op jouw welzijn en jouw naasten.  </a:t>
            </a:r>
            <a:endParaRPr lang="nl-NL" sz="2600" dirty="0" smtClean="0">
              <a:solidFill>
                <a:srgbClr val="82368C"/>
              </a:solidFill>
              <a:latin typeface="Open Sans" panose="020B0606030504020204" pitchFamily="34" charset="0"/>
            </a:endParaRPr>
          </a:p>
          <a:p>
            <a:pPr>
              <a:lnSpc>
                <a:spcPct val="130000"/>
              </a:lnSpc>
            </a:pPr>
            <a:r>
              <a:rPr lang="nl-NL" sz="2600" dirty="0" smtClean="0">
                <a:solidFill>
                  <a:srgbClr val="82368C"/>
                </a:solidFill>
                <a:latin typeface="Open Sans" panose="020B0606030504020204" pitchFamily="34" charset="0"/>
              </a:rPr>
              <a:t>Ook </a:t>
            </a:r>
            <a:r>
              <a:rPr lang="nl-NL" sz="2600" dirty="0">
                <a:solidFill>
                  <a:srgbClr val="82368C"/>
                </a:solidFill>
                <a:latin typeface="Open Sans" panose="020B0606030504020204" pitchFamily="34" charset="0"/>
              </a:rPr>
              <a:t>de laatste periode van je leven vraagt om de juiste zorg:</a:t>
            </a:r>
          </a:p>
          <a:p>
            <a:pPr marL="0" indent="0">
              <a:buNone/>
            </a:pPr>
            <a:r>
              <a:rPr lang="nl-NL" sz="2600" dirty="0">
                <a:solidFill>
                  <a:srgbClr val="82368C"/>
                </a:solidFill>
                <a:latin typeface="Open Sans" panose="020B0606030504020204" pitchFamily="34" charset="0"/>
              </a:rPr>
              <a:t>Informatie en </a:t>
            </a:r>
            <a:r>
              <a:rPr lang="nl-NL" sz="2600" dirty="0" smtClean="0">
                <a:solidFill>
                  <a:srgbClr val="82368C"/>
                </a:solidFill>
                <a:latin typeface="Open Sans" panose="020B0606030504020204" pitchFamily="34" charset="0"/>
              </a:rPr>
              <a:t>ervaringen: </a:t>
            </a:r>
          </a:p>
          <a:p>
            <a:pPr marL="0" indent="0">
              <a:buNone/>
            </a:pPr>
            <a:r>
              <a:rPr lang="nl-NL" sz="3200" dirty="0" smtClean="0">
                <a:latin typeface="Open Sans" panose="020B0606030504020204" pitchFamily="34" charset="0"/>
                <a:hlinkClick r:id="rId3"/>
              </a:rPr>
              <a:t>http://www.overpalliatievezorg.nl</a:t>
            </a:r>
            <a:endParaRPr lang="nl-NL" sz="3200" dirty="0" smtClean="0">
              <a:latin typeface="Open Sans" panose="020B0606030504020204" pitchFamily="34" charset="0"/>
            </a:endParaRPr>
          </a:p>
          <a:p>
            <a:pPr marL="0" indent="0">
              <a:buNone/>
            </a:pPr>
            <a:endParaRPr lang="nl-NL" sz="3200" dirty="0" smtClean="0">
              <a:latin typeface="Open Sans" panose="020B0606030504020204" pitchFamily="34" charset="0"/>
            </a:endParaRPr>
          </a:p>
          <a:p>
            <a:pPr marL="0" indent="0">
              <a:buNone/>
            </a:pPr>
            <a:r>
              <a:rPr lang="nl-NL" sz="1500" dirty="0" smtClean="0">
                <a:latin typeface="Open Sans" panose="020B0606030504020204" pitchFamily="34" charset="0"/>
              </a:rPr>
              <a:t> </a:t>
            </a:r>
          </a:p>
          <a:p>
            <a:pPr marL="0" indent="0">
              <a:buNone/>
            </a:pPr>
            <a:endParaRPr lang="nl-NL" sz="1500" dirty="0">
              <a:latin typeface="Open Sans" panose="020B0606030504020204" pitchFamily="34" charset="0"/>
            </a:endParaRPr>
          </a:p>
          <a:p>
            <a:pPr>
              <a:lnSpc>
                <a:spcPct val="130000"/>
              </a:lnSpc>
            </a:pPr>
            <a:endParaRPr lang="nl-NL" sz="1500" dirty="0">
              <a:effectLst/>
              <a:latin typeface="Open Sans" panose="020B0606030504020204" pitchFamily="34" charset="0"/>
            </a:endParaRPr>
          </a:p>
        </p:txBody>
      </p:sp>
      <p:sp>
        <p:nvSpPr>
          <p:cNvPr id="9" name="Tekstvak 8">
            <a:extLst>
              <a:ext uri="{FF2B5EF4-FFF2-40B4-BE49-F238E27FC236}">
                <a16:creationId xmlns:a16="http://schemas.microsoft.com/office/drawing/2014/main" id="{BD84C2FD-9D32-3068-268B-CEC2A0E668C2}"/>
              </a:ext>
            </a:extLst>
          </p:cNvPr>
          <p:cNvSpPr txBox="1"/>
          <p:nvPr/>
        </p:nvSpPr>
        <p:spPr>
          <a:xfrm>
            <a:off x="6776720" y="558637"/>
            <a:ext cx="1971040" cy="1061829"/>
          </a:xfrm>
          <a:prstGeom prst="rect">
            <a:avLst/>
          </a:prstGeom>
          <a:noFill/>
          <a:ln>
            <a:noFill/>
          </a:ln>
        </p:spPr>
        <p:txBody>
          <a:bodyPr wrap="square" rtlCol="0">
            <a:spAutoFit/>
          </a:bodyPr>
          <a:lstStyle/>
          <a:p>
            <a:pPr>
              <a:lnSpc>
                <a:spcPct val="140000"/>
              </a:lnSpc>
            </a:pPr>
            <a:r>
              <a:rPr lang="nl-NL" sz="1500" i="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‘Late en laatste levensfase, terminale fase en stervensfase</a:t>
            </a:r>
            <a:endParaRPr lang="nl-NL" sz="1500" i="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Rechthoek 1"/>
          <p:cNvSpPr/>
          <p:nvPr/>
        </p:nvSpPr>
        <p:spPr>
          <a:xfrm>
            <a:off x="-1" y="99152"/>
            <a:ext cx="4990642" cy="5863144"/>
          </a:xfrm>
          <a:prstGeom prst="rect">
            <a:avLst/>
          </a:prstGeom>
        </p:spPr>
        <p:txBody>
          <a:bodyPr wrap="square">
            <a:spAutoFit/>
          </a:bodyPr>
          <a:lstStyle/>
          <a:p>
            <a:r>
              <a:rPr lang="nl-NL" sz="2500" b="1" dirty="0" smtClean="0">
                <a:solidFill>
                  <a:srgbClr val="8F3D15"/>
                </a:solidFill>
                <a:latin typeface="Open Sans" panose="020B0606030504020204" pitchFamily="34" charset="0"/>
              </a:rPr>
              <a:t>Late </a:t>
            </a:r>
            <a:r>
              <a:rPr lang="nl-NL" sz="2500" b="1" dirty="0">
                <a:solidFill>
                  <a:srgbClr val="8F3D15"/>
                </a:solidFill>
                <a:latin typeface="Open Sans" panose="020B0606030504020204" pitchFamily="34" charset="0"/>
              </a:rPr>
              <a:t>en laatste levensfase</a:t>
            </a:r>
          </a:p>
          <a:p>
            <a:endParaRPr lang="nl-NL" sz="2500" b="1" dirty="0">
              <a:solidFill>
                <a:srgbClr val="8F3D15"/>
              </a:solidFill>
              <a:latin typeface="Open Sans" panose="020B0606030504020204" pitchFamily="34" charset="0"/>
            </a:endParaRPr>
          </a:p>
          <a:p>
            <a:r>
              <a:rPr lang="nl-NL" sz="2500" b="1" dirty="0" smtClean="0">
                <a:solidFill>
                  <a:srgbClr val="8F3D15"/>
                </a:solidFill>
                <a:latin typeface="Open Sans" panose="020B0606030504020204" pitchFamily="34" charset="0"/>
              </a:rPr>
              <a:t>Laat; </a:t>
            </a:r>
            <a:endParaRPr lang="nl-NL" sz="2500" b="1" dirty="0">
              <a:solidFill>
                <a:srgbClr val="8F3D15"/>
              </a:solidFill>
              <a:latin typeface="Open Sans" panose="020B0606030504020204" pitchFamily="34" charset="0"/>
            </a:endParaRPr>
          </a:p>
          <a:p>
            <a:pPr marL="285750" indent="-285750">
              <a:buFont typeface="Arial" panose="020B0604020202020204" pitchFamily="34" charset="0"/>
              <a:buChar char="•"/>
            </a:pPr>
            <a:r>
              <a:rPr lang="nl-NL" sz="2500" b="1" dirty="0">
                <a:solidFill>
                  <a:srgbClr val="82368C"/>
                </a:solidFill>
                <a:latin typeface="Open Sans" panose="020B0606030504020204" pitchFamily="34" charset="0"/>
              </a:rPr>
              <a:t>Leven</a:t>
            </a:r>
            <a:r>
              <a:rPr lang="nl-NL" sz="2500" dirty="0">
                <a:solidFill>
                  <a:srgbClr val="8F3D15"/>
                </a:solidFill>
                <a:latin typeface="Open Sans" panose="020B0606030504020204" pitchFamily="34" charset="0"/>
              </a:rPr>
              <a:t> met een kwetsbare gezondheid waarbij genezen niet meer het hoofddoel is</a:t>
            </a:r>
          </a:p>
          <a:p>
            <a:pPr marL="285750" indent="-285750">
              <a:buFont typeface="Arial" panose="020B0604020202020204" pitchFamily="34" charset="0"/>
              <a:buChar char="•"/>
            </a:pPr>
            <a:r>
              <a:rPr lang="nl-NL" sz="2500" b="1" dirty="0">
                <a:solidFill>
                  <a:srgbClr val="82368C"/>
                </a:solidFill>
                <a:latin typeface="Open Sans" panose="020B0606030504020204" pitchFamily="34" charset="0"/>
              </a:rPr>
              <a:t>Leven</a:t>
            </a:r>
            <a:r>
              <a:rPr lang="nl-NL" sz="2500" dirty="0">
                <a:solidFill>
                  <a:srgbClr val="8F3D15"/>
                </a:solidFill>
                <a:latin typeface="Open Sans" panose="020B0606030504020204" pitchFamily="34" charset="0"/>
              </a:rPr>
              <a:t> met een stapeling van ‘</a:t>
            </a:r>
            <a:r>
              <a:rPr lang="nl-NL" sz="2500" dirty="0" err="1">
                <a:solidFill>
                  <a:srgbClr val="8F3D15"/>
                </a:solidFill>
                <a:latin typeface="Open Sans" panose="020B0606030504020204" pitchFamily="34" charset="0"/>
              </a:rPr>
              <a:t>ouderdoms</a:t>
            </a:r>
            <a:r>
              <a:rPr lang="nl-NL" sz="2500" dirty="0">
                <a:solidFill>
                  <a:srgbClr val="8F3D15"/>
                </a:solidFill>
                <a:latin typeface="Open Sans" panose="020B0606030504020204" pitchFamily="34" charset="0"/>
              </a:rPr>
              <a:t> ziekten’</a:t>
            </a:r>
          </a:p>
          <a:p>
            <a:pPr marL="285750" indent="-285750">
              <a:buFont typeface="Arial" panose="020B0604020202020204" pitchFamily="34" charset="0"/>
              <a:buChar char="•"/>
            </a:pPr>
            <a:r>
              <a:rPr lang="nl-NL" sz="2500" b="1" dirty="0">
                <a:solidFill>
                  <a:srgbClr val="82368C"/>
                </a:solidFill>
                <a:latin typeface="Open Sans" panose="020B0606030504020204" pitchFamily="34" charset="0"/>
              </a:rPr>
              <a:t>Leven</a:t>
            </a:r>
            <a:r>
              <a:rPr lang="nl-NL" sz="2500" dirty="0">
                <a:solidFill>
                  <a:srgbClr val="8F3D15"/>
                </a:solidFill>
                <a:latin typeface="Open Sans" panose="020B0606030504020204" pitchFamily="34" charset="0"/>
              </a:rPr>
              <a:t> met (Chronische) ziektebeelden zoals dementie, COPD, Hartfalen, ALS, oncologie</a:t>
            </a:r>
          </a:p>
          <a:p>
            <a:endParaRPr lang="nl-NL" sz="2500" b="1" dirty="0">
              <a:solidFill>
                <a:srgbClr val="8F3D15"/>
              </a:solidFill>
              <a:latin typeface="Open Sans" panose="020B0606030504020204" pitchFamily="34" charset="0"/>
            </a:endParaRPr>
          </a:p>
          <a:p>
            <a:r>
              <a:rPr lang="nl-NL" sz="2500" b="1" dirty="0">
                <a:solidFill>
                  <a:srgbClr val="8F3D15"/>
                </a:solidFill>
                <a:latin typeface="Open Sans" panose="020B0606030504020204" pitchFamily="34" charset="0"/>
              </a:rPr>
              <a:t>Laatste</a:t>
            </a:r>
            <a:r>
              <a:rPr lang="nl-NL" sz="2500" b="1" dirty="0" smtClean="0">
                <a:solidFill>
                  <a:srgbClr val="8F3D15"/>
                </a:solidFill>
                <a:latin typeface="Open Sans" panose="020B0606030504020204" pitchFamily="34" charset="0"/>
              </a:rPr>
              <a:t>;</a:t>
            </a:r>
            <a:r>
              <a:rPr lang="nl-NL" sz="2500" b="1" dirty="0">
                <a:solidFill>
                  <a:srgbClr val="8F3D15"/>
                </a:solidFill>
                <a:latin typeface="Open Sans" panose="020B0606030504020204" pitchFamily="34" charset="0"/>
              </a:rPr>
              <a:t> </a:t>
            </a:r>
            <a:r>
              <a:rPr lang="nl-NL" sz="2500" dirty="0">
                <a:solidFill>
                  <a:srgbClr val="8F3D15"/>
                </a:solidFill>
                <a:latin typeface="Open Sans" panose="020B0606030504020204" pitchFamily="34" charset="0"/>
              </a:rPr>
              <a:t>Als </a:t>
            </a:r>
            <a:r>
              <a:rPr lang="nl-NL" sz="2500" b="1" dirty="0">
                <a:solidFill>
                  <a:srgbClr val="82368C"/>
                </a:solidFill>
                <a:latin typeface="Open Sans" panose="020B0606030504020204" pitchFamily="34" charset="0"/>
              </a:rPr>
              <a:t>sterven</a:t>
            </a:r>
            <a:r>
              <a:rPr lang="nl-NL" sz="2500" dirty="0">
                <a:solidFill>
                  <a:srgbClr val="8F3D15"/>
                </a:solidFill>
                <a:latin typeface="Open Sans" panose="020B0606030504020204" pitchFamily="34" charset="0"/>
              </a:rPr>
              <a:t> dichtbij komt</a:t>
            </a:r>
          </a:p>
          <a:p>
            <a:r>
              <a:rPr lang="nl-NL" sz="2500" dirty="0" smtClean="0">
                <a:solidFill>
                  <a:srgbClr val="8F3D15"/>
                </a:solidFill>
                <a:latin typeface="Open Sans" panose="020B0606030504020204" pitchFamily="34" charset="0"/>
              </a:rPr>
              <a:t>terminale </a:t>
            </a:r>
            <a:r>
              <a:rPr lang="nl-NL" sz="2500" dirty="0">
                <a:solidFill>
                  <a:srgbClr val="8F3D15"/>
                </a:solidFill>
                <a:latin typeface="Open Sans" panose="020B0606030504020204" pitchFamily="34" charset="0"/>
              </a:rPr>
              <a:t>zorg, stervensbegeleiding, levenseindezorg</a:t>
            </a:r>
          </a:p>
        </p:txBody>
      </p:sp>
      <p:pic>
        <p:nvPicPr>
          <p:cNvPr id="10" name="Afbeelding 9">
            <a:hlinkClick r:id="rId4"/>
          </p:cNvPr>
          <p:cNvPicPr>
            <a:picLocks noChangeAspect="1"/>
          </p:cNvPicPr>
          <p:nvPr/>
        </p:nvPicPr>
        <p:blipFill>
          <a:blip r:embed="rId5"/>
          <a:stretch>
            <a:fillRect/>
          </a:stretch>
        </p:blipFill>
        <p:spPr>
          <a:xfrm>
            <a:off x="2354042" y="5649811"/>
            <a:ext cx="2209800" cy="971550"/>
          </a:xfrm>
          <a:prstGeom prst="rect">
            <a:avLst/>
          </a:prstGeom>
        </p:spPr>
      </p:pic>
    </p:spTree>
    <p:extLst>
      <p:ext uri="{BB962C8B-B14F-4D97-AF65-F5344CB8AC3E}">
        <p14:creationId xmlns:p14="http://schemas.microsoft.com/office/powerpoint/2010/main" val="2828663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B7007106-F79B-1E58-D197-16A227DC0151}"/>
              </a:ext>
            </a:extLst>
          </p:cNvPr>
          <p:cNvSpPr txBox="1">
            <a:spLocks/>
          </p:cNvSpPr>
          <p:nvPr/>
        </p:nvSpPr>
        <p:spPr>
          <a:xfrm>
            <a:off x="5435601" y="2870515"/>
            <a:ext cx="629920" cy="472125"/>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500" dirty="0" smtClean="0">
                <a:solidFill>
                  <a:schemeClr val="bg1"/>
                </a:solidFill>
                <a:latin typeface="Bitter" pitchFamily="2" charset="77"/>
              </a:rPr>
              <a:t>03</a:t>
            </a:r>
            <a:endParaRPr lang="nl-NL" sz="2500" dirty="0">
              <a:solidFill>
                <a:schemeClr val="bg1"/>
              </a:solidFill>
              <a:latin typeface="Bitter" pitchFamily="2" charset="77"/>
            </a:endParaRPr>
          </a:p>
        </p:txBody>
      </p:sp>
      <p:sp>
        <p:nvSpPr>
          <p:cNvPr id="7" name="Titel 1">
            <a:extLst>
              <a:ext uri="{FF2B5EF4-FFF2-40B4-BE49-F238E27FC236}">
                <a16:creationId xmlns:a16="http://schemas.microsoft.com/office/drawing/2014/main" id="{2B59E7D2-1E90-A667-D0AE-E861EC4B462C}"/>
              </a:ext>
            </a:extLst>
          </p:cNvPr>
          <p:cNvSpPr txBox="1">
            <a:spLocks/>
          </p:cNvSpPr>
          <p:nvPr/>
        </p:nvSpPr>
        <p:spPr>
          <a:xfrm>
            <a:off x="5988875" y="2870514"/>
            <a:ext cx="2758885" cy="472126"/>
          </a:xfrm>
          <a:prstGeom prst="rect">
            <a:avLst/>
          </a:prstGeom>
        </p:spPr>
        <p:txBody>
          <a:bodyPr vert="horz" lIns="91440" tIns="45720" rIns="91440" bIns="45720" rtlCol="0" anchor="t" anchorCtr="0">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500" dirty="0" smtClean="0">
                <a:solidFill>
                  <a:srgbClr val="82368C"/>
                </a:solidFill>
                <a:latin typeface="Bitter" pitchFamily="2" charset="77"/>
              </a:rPr>
              <a:t>|</a:t>
            </a:r>
            <a:r>
              <a:rPr lang="nl-NL" sz="4000" dirty="0" smtClean="0">
                <a:solidFill>
                  <a:srgbClr val="82368C"/>
                </a:solidFill>
                <a:latin typeface="Bitter" pitchFamily="2" charset="77"/>
              </a:rPr>
              <a:t>Wat is euthanasie?</a:t>
            </a:r>
            <a:endParaRPr lang="nl-NL" sz="4000" dirty="0">
              <a:solidFill>
                <a:srgbClr val="82368C"/>
              </a:solidFill>
              <a:latin typeface="Bitter" pitchFamily="2" charset="77"/>
            </a:endParaRPr>
          </a:p>
          <a:p>
            <a:endParaRPr lang="nl-NL" sz="2500" dirty="0">
              <a:solidFill>
                <a:srgbClr val="82368C"/>
              </a:solidFill>
              <a:latin typeface="Bitter" pitchFamily="2" charset="77"/>
            </a:endParaRPr>
          </a:p>
        </p:txBody>
      </p:sp>
      <p:sp>
        <p:nvSpPr>
          <p:cNvPr id="8" name="Tijdelijke aanduiding voor inhoud 2">
            <a:extLst>
              <a:ext uri="{FF2B5EF4-FFF2-40B4-BE49-F238E27FC236}">
                <a16:creationId xmlns:a16="http://schemas.microsoft.com/office/drawing/2014/main" id="{4815114B-EDEC-0505-349F-ABFFDE90642A}"/>
              </a:ext>
            </a:extLst>
          </p:cNvPr>
          <p:cNvSpPr>
            <a:spLocks noGrp="1"/>
          </p:cNvSpPr>
          <p:nvPr>
            <p:ph idx="1"/>
          </p:nvPr>
        </p:nvSpPr>
        <p:spPr>
          <a:xfrm>
            <a:off x="5122843" y="3635566"/>
            <a:ext cx="3777318" cy="3222434"/>
          </a:xfrm>
        </p:spPr>
        <p:txBody>
          <a:bodyPr lIns="108000">
            <a:normAutofit/>
          </a:bodyPr>
          <a:lstStyle/>
          <a:p>
            <a:pPr lvl="0"/>
            <a:r>
              <a:rPr lang="nl-NL" sz="1800" dirty="0">
                <a:solidFill>
                  <a:srgbClr val="8F3D15"/>
                </a:solidFill>
                <a:cs typeface="Aharoni" panose="02010803020104030203" pitchFamily="2" charset="-79"/>
              </a:rPr>
              <a:t>Bij euthanasie wordt het leven door een arts beëindigd omdat de </a:t>
            </a:r>
            <a:r>
              <a:rPr lang="nl-NL" sz="1800" b="1" dirty="0">
                <a:solidFill>
                  <a:srgbClr val="82368C"/>
                </a:solidFill>
                <a:cs typeface="Aharoni" panose="02010803020104030203" pitchFamily="2" charset="-79"/>
              </a:rPr>
              <a:t>patiënt</a:t>
            </a:r>
            <a:r>
              <a:rPr lang="nl-NL" sz="1800" dirty="0">
                <a:solidFill>
                  <a:srgbClr val="8F3D15"/>
                </a:solidFill>
                <a:cs typeface="Aharoni" panose="02010803020104030203" pitchFamily="2" charset="-79"/>
              </a:rPr>
              <a:t> daarom gevraagd heeft.</a:t>
            </a:r>
          </a:p>
          <a:p>
            <a:pPr marL="0" lvl="0" indent="0">
              <a:buNone/>
            </a:pPr>
            <a:endParaRPr lang="nl-NL" sz="1800" dirty="0" smtClean="0">
              <a:solidFill>
                <a:srgbClr val="8F3D15"/>
              </a:solidFill>
              <a:cs typeface="Aharoni" panose="02010803020104030203" pitchFamily="2" charset="-79"/>
            </a:endParaRPr>
          </a:p>
          <a:p>
            <a:pPr marL="0" lvl="0" indent="0">
              <a:buNone/>
            </a:pPr>
            <a:r>
              <a:rPr lang="nl-NL" sz="1800" dirty="0" smtClean="0">
                <a:solidFill>
                  <a:srgbClr val="8F3D15"/>
                </a:solidFill>
                <a:cs typeface="Aharoni" panose="02010803020104030203" pitchFamily="2" charset="-79"/>
              </a:rPr>
              <a:t>Wat </a:t>
            </a:r>
            <a:r>
              <a:rPr lang="nl-NL" sz="1800" dirty="0">
                <a:solidFill>
                  <a:srgbClr val="8F3D15"/>
                </a:solidFill>
                <a:cs typeface="Aharoni" panose="02010803020104030203" pitchFamily="2" charset="-79"/>
              </a:rPr>
              <a:t>is het verschil met palliatieve sedatie?</a:t>
            </a:r>
          </a:p>
          <a:p>
            <a:pPr lvl="0"/>
            <a:r>
              <a:rPr lang="nl-NL" sz="1800" b="1" dirty="0">
                <a:solidFill>
                  <a:srgbClr val="82368C"/>
                </a:solidFill>
                <a:cs typeface="Aharoni" panose="02010803020104030203" pitchFamily="2" charset="-79"/>
              </a:rPr>
              <a:t>Medische</a:t>
            </a:r>
            <a:r>
              <a:rPr lang="nl-NL" sz="1800" dirty="0">
                <a:solidFill>
                  <a:srgbClr val="82368C"/>
                </a:solidFill>
                <a:cs typeface="Aharoni" panose="02010803020104030203" pitchFamily="2" charset="-79"/>
              </a:rPr>
              <a:t> </a:t>
            </a:r>
            <a:r>
              <a:rPr lang="nl-NL" sz="1800" dirty="0">
                <a:solidFill>
                  <a:srgbClr val="8F3D15"/>
                </a:solidFill>
                <a:cs typeface="Aharoni" panose="02010803020104030203" pitchFamily="2" charset="-79"/>
              </a:rPr>
              <a:t>beslissing, onderdeel van behandeling. </a:t>
            </a:r>
          </a:p>
          <a:p>
            <a:pPr marL="0" indent="0">
              <a:buNone/>
            </a:pPr>
            <a:r>
              <a:rPr lang="nl-NL" sz="1500" dirty="0" smtClean="0"/>
              <a:t> </a:t>
            </a:r>
            <a:endParaRPr lang="nl-NL" sz="1500" dirty="0"/>
          </a:p>
          <a:p>
            <a:pPr>
              <a:lnSpc>
                <a:spcPct val="130000"/>
              </a:lnSpc>
            </a:pPr>
            <a:endParaRPr lang="nl-NL" sz="1500" dirty="0">
              <a:effectLst/>
              <a:latin typeface="Open Sans" panose="020B0606030504020204" pitchFamily="34" charset="0"/>
            </a:endParaRPr>
          </a:p>
        </p:txBody>
      </p:sp>
      <p:sp>
        <p:nvSpPr>
          <p:cNvPr id="9" name="Tekstvak 8">
            <a:extLst>
              <a:ext uri="{FF2B5EF4-FFF2-40B4-BE49-F238E27FC236}">
                <a16:creationId xmlns:a16="http://schemas.microsoft.com/office/drawing/2014/main" id="{BD84C2FD-9D32-3068-268B-CEC2A0E668C2}"/>
              </a:ext>
            </a:extLst>
          </p:cNvPr>
          <p:cNvSpPr txBox="1"/>
          <p:nvPr/>
        </p:nvSpPr>
        <p:spPr>
          <a:xfrm>
            <a:off x="6776720" y="558637"/>
            <a:ext cx="1971040" cy="738664"/>
          </a:xfrm>
          <a:prstGeom prst="rect">
            <a:avLst/>
          </a:prstGeom>
          <a:noFill/>
          <a:ln>
            <a:noFill/>
          </a:ln>
        </p:spPr>
        <p:txBody>
          <a:bodyPr wrap="square" rtlCol="0">
            <a:spAutoFit/>
          </a:bodyPr>
          <a:lstStyle/>
          <a:p>
            <a:pPr>
              <a:lnSpc>
                <a:spcPct val="140000"/>
              </a:lnSpc>
            </a:pPr>
            <a:r>
              <a:rPr lang="nl-NL" sz="1500" i="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‘Euthanasie en palliatieve sedatie</a:t>
            </a:r>
            <a:endParaRPr lang="nl-NL" sz="1500" i="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Rechthoek 1"/>
          <p:cNvSpPr/>
          <p:nvPr/>
        </p:nvSpPr>
        <p:spPr>
          <a:xfrm>
            <a:off x="-1" y="99152"/>
            <a:ext cx="4990642" cy="6940361"/>
          </a:xfrm>
          <a:prstGeom prst="rect">
            <a:avLst/>
          </a:prstGeom>
        </p:spPr>
        <p:txBody>
          <a:bodyPr wrap="square">
            <a:spAutoFit/>
          </a:bodyPr>
          <a:lstStyle/>
          <a:p>
            <a:r>
              <a:rPr lang="nl-NL" sz="2500" b="1" dirty="0" smtClean="0">
                <a:solidFill>
                  <a:srgbClr val="8F3D15"/>
                </a:solidFill>
                <a:latin typeface="Open Sans" panose="020B0606030504020204" pitchFamily="34" charset="0"/>
              </a:rPr>
              <a:t>Voorwaarden </a:t>
            </a:r>
            <a:r>
              <a:rPr lang="nl-NL" sz="2500" b="1" dirty="0">
                <a:solidFill>
                  <a:srgbClr val="8F3D15"/>
                </a:solidFill>
                <a:latin typeface="Open Sans" panose="020B0606030504020204" pitchFamily="34" charset="0"/>
              </a:rPr>
              <a:t>voor euthanasie </a:t>
            </a:r>
            <a:endParaRPr lang="nl-NL" sz="2500" b="1" dirty="0" smtClean="0">
              <a:solidFill>
                <a:srgbClr val="8F3D15"/>
              </a:solidFill>
              <a:latin typeface="Open Sans" panose="020B0606030504020204" pitchFamily="34" charset="0"/>
            </a:endParaRPr>
          </a:p>
          <a:p>
            <a:pPr marL="342900" indent="-342900">
              <a:buFont typeface="Arial" panose="020B0604020202020204" pitchFamily="34" charset="0"/>
              <a:buChar char="•"/>
            </a:pPr>
            <a:r>
              <a:rPr lang="nl-NL" sz="2500" dirty="0" smtClean="0">
                <a:solidFill>
                  <a:srgbClr val="8F3D15"/>
                </a:solidFill>
                <a:latin typeface="Open Sans" panose="020B0606030504020204" pitchFamily="34" charset="0"/>
              </a:rPr>
              <a:t>Samen met arts gesprek</a:t>
            </a:r>
          </a:p>
          <a:p>
            <a:pPr marL="342900" indent="-342900">
              <a:buFont typeface="Arial" panose="020B0604020202020204" pitchFamily="34" charset="0"/>
              <a:buChar char="•"/>
            </a:pPr>
            <a:r>
              <a:rPr lang="nl-NL" sz="2500" dirty="0" smtClean="0">
                <a:solidFill>
                  <a:srgbClr val="8F3D15"/>
                </a:solidFill>
                <a:latin typeface="Open Sans" panose="020B0606030504020204" pitchFamily="34" charset="0"/>
              </a:rPr>
              <a:t>Wettelijke eisen</a:t>
            </a:r>
          </a:p>
          <a:p>
            <a:pPr marL="342900" indent="-342900">
              <a:buFont typeface="Arial" panose="020B0604020202020204" pitchFamily="34" charset="0"/>
              <a:buChar char="•"/>
            </a:pPr>
            <a:r>
              <a:rPr lang="nl-NL" sz="2500" dirty="0" smtClean="0">
                <a:solidFill>
                  <a:srgbClr val="8F3D15"/>
                </a:solidFill>
                <a:latin typeface="Open Sans" panose="020B0606030504020204" pitchFamily="34" charset="0"/>
              </a:rPr>
              <a:t>Vragen als:</a:t>
            </a:r>
            <a:endParaRPr lang="nl-NL" sz="2500" dirty="0">
              <a:solidFill>
                <a:srgbClr val="8F3D15"/>
              </a:solidFill>
              <a:latin typeface="Open Sans" panose="020B0606030504020204" pitchFamily="34" charset="0"/>
            </a:endParaRPr>
          </a:p>
          <a:p>
            <a:pPr marL="285750" indent="-285750">
              <a:buFont typeface="Arial" panose="020B0604020202020204" pitchFamily="34" charset="0"/>
              <a:buChar char="•"/>
            </a:pPr>
            <a:r>
              <a:rPr lang="nl-NL" dirty="0" smtClean="0">
                <a:solidFill>
                  <a:srgbClr val="82368C"/>
                </a:solidFill>
              </a:rPr>
              <a:t>waardoor </a:t>
            </a:r>
            <a:r>
              <a:rPr lang="nl-NL" dirty="0">
                <a:solidFill>
                  <a:srgbClr val="82368C"/>
                </a:solidFill>
              </a:rPr>
              <a:t>je jouw leven als ondraaglijk </a:t>
            </a:r>
            <a:r>
              <a:rPr lang="nl-NL" dirty="0" smtClean="0">
                <a:solidFill>
                  <a:srgbClr val="82368C"/>
                </a:solidFill>
              </a:rPr>
              <a:t>lijden ervaart</a:t>
            </a:r>
            <a:endParaRPr lang="nl-NL" dirty="0">
              <a:solidFill>
                <a:srgbClr val="82368C"/>
              </a:solidFill>
            </a:endParaRPr>
          </a:p>
          <a:p>
            <a:pPr marL="285750" indent="-285750">
              <a:buFont typeface="Arial" panose="020B0604020202020204" pitchFamily="34" charset="0"/>
              <a:buChar char="•"/>
            </a:pPr>
            <a:r>
              <a:rPr lang="nl-NL" dirty="0">
                <a:solidFill>
                  <a:srgbClr val="82368C"/>
                </a:solidFill>
              </a:rPr>
              <a:t>of er voor jou geen andere mogelijkheden zijn om jouw lijden draaglijk te maken </a:t>
            </a:r>
          </a:p>
          <a:p>
            <a:pPr marL="285750" indent="-285750">
              <a:buFont typeface="Arial" panose="020B0604020202020204" pitchFamily="34" charset="0"/>
              <a:buChar char="•"/>
            </a:pPr>
            <a:r>
              <a:rPr lang="nl-NL" dirty="0">
                <a:solidFill>
                  <a:srgbClr val="82368C"/>
                </a:solidFill>
              </a:rPr>
              <a:t>of je zelf euthanasie wilt en niemand je onder druk zet </a:t>
            </a:r>
          </a:p>
          <a:p>
            <a:pPr marL="285750" indent="-285750">
              <a:buFont typeface="Arial" panose="020B0604020202020204" pitchFamily="34" charset="0"/>
              <a:buChar char="•"/>
            </a:pPr>
            <a:r>
              <a:rPr lang="nl-NL" dirty="0">
                <a:solidFill>
                  <a:srgbClr val="82368C"/>
                </a:solidFill>
              </a:rPr>
              <a:t>of je er heel goed over hebt nagedacht en niet in een opwelling beslist </a:t>
            </a:r>
          </a:p>
          <a:p>
            <a:pPr marL="285750" indent="-285750">
              <a:buFont typeface="Arial" panose="020B0604020202020204" pitchFamily="34" charset="0"/>
              <a:buChar char="•"/>
            </a:pPr>
            <a:r>
              <a:rPr lang="nl-NL" dirty="0">
                <a:solidFill>
                  <a:srgbClr val="82368C"/>
                </a:solidFill>
              </a:rPr>
              <a:t>of je precies weet wat euthanasie betekent en hoe het gaat </a:t>
            </a:r>
          </a:p>
          <a:p>
            <a:endParaRPr lang="nl-NL" dirty="0" smtClean="0"/>
          </a:p>
          <a:p>
            <a:pPr marL="285750" indent="-285750">
              <a:buFont typeface="Arial" panose="020B0604020202020204" pitchFamily="34" charset="0"/>
              <a:buChar char="•"/>
            </a:pPr>
            <a:r>
              <a:rPr lang="nl-NL" sz="2500" dirty="0">
                <a:solidFill>
                  <a:srgbClr val="8F3D15"/>
                </a:solidFill>
                <a:latin typeface="Open Sans" panose="020B0606030504020204" pitchFamily="34" charset="0"/>
              </a:rPr>
              <a:t>Gesprek met tweede (onafhankelijke) arts </a:t>
            </a:r>
          </a:p>
          <a:p>
            <a:pPr marL="285750" indent="-285750">
              <a:buFont typeface="Arial" panose="020B0604020202020204" pitchFamily="34" charset="0"/>
              <a:buChar char="•"/>
            </a:pPr>
            <a:r>
              <a:rPr lang="nl-NL" dirty="0" smtClean="0">
                <a:solidFill>
                  <a:srgbClr val="82368C"/>
                </a:solidFill>
              </a:rPr>
              <a:t>SCEN-arts </a:t>
            </a:r>
            <a:r>
              <a:rPr lang="nl-NL" dirty="0">
                <a:solidFill>
                  <a:srgbClr val="82368C"/>
                </a:solidFill>
              </a:rPr>
              <a:t>die speciaal is opgeleid om euthanasieverzoeken te beoordelen. </a:t>
            </a:r>
            <a:r>
              <a:rPr lang="nl-NL" dirty="0">
                <a:solidFill>
                  <a:srgbClr val="82368C"/>
                </a:solidFill>
                <a:hlinkClick r:id="rId4"/>
              </a:rPr>
              <a:t>SCEN</a:t>
            </a:r>
            <a:r>
              <a:rPr lang="nl-NL" dirty="0">
                <a:solidFill>
                  <a:srgbClr val="82368C"/>
                </a:solidFill>
              </a:rPr>
              <a:t> is een afkorting van Steun en Consultatie bij Euthanasie in Nederland. </a:t>
            </a:r>
          </a:p>
          <a:p>
            <a:endParaRPr lang="nl-NL" sz="2500" dirty="0">
              <a:solidFill>
                <a:srgbClr val="8F3D15"/>
              </a:solidFill>
              <a:latin typeface="Open Sans" panose="020B0606030504020204" pitchFamily="34" charset="0"/>
            </a:endParaRPr>
          </a:p>
        </p:txBody>
      </p:sp>
    </p:spTree>
    <p:extLst>
      <p:ext uri="{BB962C8B-B14F-4D97-AF65-F5344CB8AC3E}">
        <p14:creationId xmlns:p14="http://schemas.microsoft.com/office/powerpoint/2010/main" val="474488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B7007106-F79B-1E58-D197-16A227DC0151}"/>
              </a:ext>
            </a:extLst>
          </p:cNvPr>
          <p:cNvSpPr txBox="1">
            <a:spLocks/>
          </p:cNvSpPr>
          <p:nvPr/>
        </p:nvSpPr>
        <p:spPr>
          <a:xfrm>
            <a:off x="5435601" y="2870515"/>
            <a:ext cx="629920" cy="472125"/>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500" dirty="0" smtClean="0">
                <a:solidFill>
                  <a:schemeClr val="bg1"/>
                </a:solidFill>
                <a:latin typeface="Bitter" pitchFamily="2" charset="77"/>
              </a:rPr>
              <a:t>04</a:t>
            </a:r>
            <a:endParaRPr lang="nl-NL" sz="2500" dirty="0">
              <a:solidFill>
                <a:schemeClr val="bg1"/>
              </a:solidFill>
              <a:latin typeface="Bitter" pitchFamily="2" charset="77"/>
            </a:endParaRPr>
          </a:p>
        </p:txBody>
      </p:sp>
      <p:sp>
        <p:nvSpPr>
          <p:cNvPr id="7" name="Titel 1">
            <a:extLst>
              <a:ext uri="{FF2B5EF4-FFF2-40B4-BE49-F238E27FC236}">
                <a16:creationId xmlns:a16="http://schemas.microsoft.com/office/drawing/2014/main" id="{2B59E7D2-1E90-A667-D0AE-E861EC4B462C}"/>
              </a:ext>
            </a:extLst>
          </p:cNvPr>
          <p:cNvSpPr txBox="1">
            <a:spLocks/>
          </p:cNvSpPr>
          <p:nvPr/>
        </p:nvSpPr>
        <p:spPr>
          <a:xfrm>
            <a:off x="5988875" y="2870514"/>
            <a:ext cx="2758885" cy="472126"/>
          </a:xfrm>
          <a:prstGeom prst="rect">
            <a:avLst/>
          </a:prstGeom>
        </p:spPr>
        <p:txBody>
          <a:bodyPr vert="horz" lIns="91440" tIns="45720" rIns="91440" bIns="45720" rtlCol="0" anchor="t" anchorCtr="0">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500" dirty="0" smtClean="0">
                <a:solidFill>
                  <a:srgbClr val="82368C"/>
                </a:solidFill>
                <a:latin typeface="Bitter" pitchFamily="2" charset="77"/>
              </a:rPr>
              <a:t>|</a:t>
            </a:r>
            <a:r>
              <a:rPr lang="nl-NL" sz="4000" dirty="0" smtClean="0">
                <a:solidFill>
                  <a:srgbClr val="82368C"/>
                </a:solidFill>
                <a:latin typeface="Bitter" pitchFamily="2" charset="77"/>
              </a:rPr>
              <a:t>Waar?</a:t>
            </a:r>
            <a:endParaRPr lang="nl-NL" sz="4000" dirty="0">
              <a:solidFill>
                <a:srgbClr val="82368C"/>
              </a:solidFill>
              <a:latin typeface="Bitter" pitchFamily="2" charset="77"/>
            </a:endParaRPr>
          </a:p>
          <a:p>
            <a:endParaRPr lang="nl-NL" sz="2500" dirty="0">
              <a:solidFill>
                <a:srgbClr val="82368C"/>
              </a:solidFill>
              <a:latin typeface="Bitter" pitchFamily="2" charset="77"/>
            </a:endParaRPr>
          </a:p>
        </p:txBody>
      </p:sp>
      <p:sp>
        <p:nvSpPr>
          <p:cNvPr id="8" name="Tijdelijke aanduiding voor inhoud 2">
            <a:extLst>
              <a:ext uri="{FF2B5EF4-FFF2-40B4-BE49-F238E27FC236}">
                <a16:creationId xmlns:a16="http://schemas.microsoft.com/office/drawing/2014/main" id="{4815114B-EDEC-0505-349F-ABFFDE90642A}"/>
              </a:ext>
            </a:extLst>
          </p:cNvPr>
          <p:cNvSpPr>
            <a:spLocks noGrp="1"/>
          </p:cNvSpPr>
          <p:nvPr>
            <p:ph idx="1"/>
          </p:nvPr>
        </p:nvSpPr>
        <p:spPr>
          <a:xfrm>
            <a:off x="5122843" y="3635566"/>
            <a:ext cx="3777318" cy="3222434"/>
          </a:xfrm>
        </p:spPr>
        <p:txBody>
          <a:bodyPr lIns="108000">
            <a:normAutofit/>
          </a:bodyPr>
          <a:lstStyle/>
          <a:p>
            <a:r>
              <a:rPr lang="nl-NL" dirty="0">
                <a:solidFill>
                  <a:srgbClr val="8F3D15"/>
                </a:solidFill>
                <a:latin typeface="Open Sans" panose="020B0606030504020204" pitchFamily="34" charset="0"/>
              </a:rPr>
              <a:t>Thuis (huis van naaste</a:t>
            </a:r>
            <a:r>
              <a:rPr lang="nl-NL" dirty="0" smtClean="0">
                <a:solidFill>
                  <a:srgbClr val="8F3D15"/>
                </a:solidFill>
                <a:latin typeface="Open Sans" panose="020B0606030504020204" pitchFamily="34" charset="0"/>
              </a:rPr>
              <a:t>)</a:t>
            </a:r>
          </a:p>
          <a:p>
            <a:r>
              <a:rPr lang="nl-NL" dirty="0" smtClean="0">
                <a:solidFill>
                  <a:srgbClr val="8F3D15"/>
                </a:solidFill>
                <a:latin typeface="Open Sans" panose="020B0606030504020204" pitchFamily="34" charset="0"/>
              </a:rPr>
              <a:t>Ziekenhuis</a:t>
            </a:r>
          </a:p>
          <a:p>
            <a:r>
              <a:rPr lang="nl-NL" dirty="0" smtClean="0">
                <a:solidFill>
                  <a:srgbClr val="8F3D15"/>
                </a:solidFill>
                <a:latin typeface="Open Sans" panose="020B0606030504020204" pitchFamily="34" charset="0"/>
              </a:rPr>
              <a:t>Hospice (bijna thuis)</a:t>
            </a:r>
          </a:p>
          <a:p>
            <a:r>
              <a:rPr lang="nl-NL" dirty="0" smtClean="0">
                <a:solidFill>
                  <a:srgbClr val="8F3D15"/>
                </a:solidFill>
                <a:latin typeface="Open Sans" panose="020B0606030504020204" pitchFamily="34" charset="0"/>
              </a:rPr>
              <a:t>Woon- zorg centrum</a:t>
            </a:r>
          </a:p>
          <a:p>
            <a:r>
              <a:rPr lang="nl-NL" dirty="0" smtClean="0">
                <a:solidFill>
                  <a:srgbClr val="8F3D15"/>
                </a:solidFill>
                <a:latin typeface="Open Sans" panose="020B0606030504020204" pitchFamily="34" charset="0"/>
              </a:rPr>
              <a:t>Verpleeghuis</a:t>
            </a:r>
          </a:p>
          <a:p>
            <a:pPr marL="0" indent="0">
              <a:buNone/>
            </a:pPr>
            <a:endParaRPr lang="nl-NL" sz="2500" dirty="0">
              <a:solidFill>
                <a:srgbClr val="8F3D15"/>
              </a:solidFill>
              <a:latin typeface="Open Sans" panose="020B0606030504020204" pitchFamily="34" charset="0"/>
            </a:endParaRPr>
          </a:p>
          <a:p>
            <a:pPr>
              <a:lnSpc>
                <a:spcPct val="130000"/>
              </a:lnSpc>
            </a:pPr>
            <a:endParaRPr lang="nl-NL" sz="1500" dirty="0">
              <a:effectLst/>
              <a:latin typeface="Open Sans" panose="020B0606030504020204" pitchFamily="34" charset="0"/>
            </a:endParaRPr>
          </a:p>
        </p:txBody>
      </p:sp>
      <p:sp>
        <p:nvSpPr>
          <p:cNvPr id="9" name="Tekstvak 8">
            <a:extLst>
              <a:ext uri="{FF2B5EF4-FFF2-40B4-BE49-F238E27FC236}">
                <a16:creationId xmlns:a16="http://schemas.microsoft.com/office/drawing/2014/main" id="{BD84C2FD-9D32-3068-268B-CEC2A0E668C2}"/>
              </a:ext>
            </a:extLst>
          </p:cNvPr>
          <p:cNvSpPr txBox="1"/>
          <p:nvPr/>
        </p:nvSpPr>
        <p:spPr>
          <a:xfrm>
            <a:off x="6776720" y="558637"/>
            <a:ext cx="1971040" cy="706797"/>
          </a:xfrm>
          <a:prstGeom prst="rect">
            <a:avLst/>
          </a:prstGeom>
          <a:noFill/>
          <a:ln>
            <a:noFill/>
          </a:ln>
        </p:spPr>
        <p:txBody>
          <a:bodyPr wrap="square" rtlCol="0">
            <a:spAutoFit/>
          </a:bodyPr>
          <a:lstStyle/>
          <a:p>
            <a:pPr>
              <a:lnSpc>
                <a:spcPct val="140000"/>
              </a:lnSpc>
            </a:pPr>
            <a:r>
              <a:rPr lang="nl-NL" sz="1500" i="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‘Zorg , Welzijn en ondersteuning’</a:t>
            </a:r>
            <a:endParaRPr lang="nl-NL" sz="1500" i="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Rechthoek 1"/>
          <p:cNvSpPr/>
          <p:nvPr/>
        </p:nvSpPr>
        <p:spPr>
          <a:xfrm>
            <a:off x="-1" y="99152"/>
            <a:ext cx="4990642" cy="6247864"/>
          </a:xfrm>
          <a:prstGeom prst="rect">
            <a:avLst/>
          </a:prstGeom>
        </p:spPr>
        <p:txBody>
          <a:bodyPr wrap="square">
            <a:spAutoFit/>
          </a:bodyPr>
          <a:lstStyle/>
          <a:p>
            <a:pPr marL="342900" indent="-342900">
              <a:buFont typeface="Arial" panose="020B0604020202020204" pitchFamily="34" charset="0"/>
              <a:buChar char="•"/>
            </a:pPr>
            <a:endParaRPr lang="nl-NL" sz="2500" b="1" dirty="0" smtClean="0">
              <a:solidFill>
                <a:srgbClr val="8F3D15"/>
              </a:solidFill>
              <a:latin typeface="Open Sans" panose="020B0606030504020204" pitchFamily="34" charset="0"/>
            </a:endParaRPr>
          </a:p>
          <a:p>
            <a:pPr marL="342900" indent="-342900">
              <a:buFont typeface="Arial" panose="020B0604020202020204" pitchFamily="34" charset="0"/>
              <a:buChar char="•"/>
            </a:pPr>
            <a:endParaRPr lang="nl-NL" sz="2500" b="1" dirty="0">
              <a:solidFill>
                <a:srgbClr val="8F3D15"/>
              </a:solidFill>
              <a:latin typeface="Open Sans" panose="020B0606030504020204" pitchFamily="34" charset="0"/>
            </a:endParaRPr>
          </a:p>
          <a:p>
            <a:pPr marL="342900" indent="-342900">
              <a:buFont typeface="Arial" panose="020B0604020202020204" pitchFamily="34" charset="0"/>
              <a:buChar char="•"/>
            </a:pPr>
            <a:endParaRPr lang="nl-NL" sz="2500" b="1" dirty="0" smtClean="0">
              <a:solidFill>
                <a:srgbClr val="8F3D15"/>
              </a:solidFill>
              <a:latin typeface="Open Sans" panose="020B0606030504020204" pitchFamily="34" charset="0"/>
            </a:endParaRPr>
          </a:p>
          <a:p>
            <a:pPr marL="342900" indent="-342900">
              <a:buFont typeface="Arial" panose="020B0604020202020204" pitchFamily="34" charset="0"/>
              <a:buChar char="•"/>
            </a:pPr>
            <a:endParaRPr lang="nl-NL" sz="2500" b="1" dirty="0">
              <a:solidFill>
                <a:srgbClr val="8F3D15"/>
              </a:solidFill>
              <a:latin typeface="Open Sans" panose="020B0606030504020204" pitchFamily="34" charset="0"/>
            </a:endParaRPr>
          </a:p>
          <a:p>
            <a:pPr marL="342900" indent="-342900">
              <a:buFont typeface="Arial" panose="020B0604020202020204" pitchFamily="34" charset="0"/>
              <a:buChar char="•"/>
            </a:pPr>
            <a:endParaRPr lang="nl-NL" sz="2500" b="1" dirty="0" smtClean="0">
              <a:solidFill>
                <a:srgbClr val="8F3D15"/>
              </a:solidFill>
              <a:latin typeface="Open Sans" panose="020B0606030504020204" pitchFamily="34" charset="0"/>
            </a:endParaRPr>
          </a:p>
          <a:p>
            <a:pPr marL="342900" indent="-342900">
              <a:buFont typeface="Arial" panose="020B0604020202020204" pitchFamily="34" charset="0"/>
              <a:buChar char="•"/>
            </a:pPr>
            <a:endParaRPr lang="nl-NL" sz="2500" b="1" dirty="0" smtClean="0">
              <a:solidFill>
                <a:srgbClr val="8F3D15"/>
              </a:solidFill>
              <a:latin typeface="Open Sans" panose="020B0606030504020204" pitchFamily="34" charset="0"/>
            </a:endParaRPr>
          </a:p>
          <a:p>
            <a:pPr marL="342900" indent="-342900">
              <a:buFont typeface="Arial" panose="020B0604020202020204" pitchFamily="34" charset="0"/>
              <a:buChar char="•"/>
            </a:pPr>
            <a:endParaRPr lang="nl-NL" sz="2500" b="1" dirty="0">
              <a:solidFill>
                <a:srgbClr val="8F3D15"/>
              </a:solidFill>
              <a:latin typeface="Open Sans" panose="020B0606030504020204" pitchFamily="34" charset="0"/>
            </a:endParaRPr>
          </a:p>
          <a:p>
            <a:pPr marL="342900" indent="-342900">
              <a:buFont typeface="Arial" panose="020B0604020202020204" pitchFamily="34" charset="0"/>
              <a:buChar char="•"/>
            </a:pPr>
            <a:endParaRPr lang="nl-NL" sz="2500" b="1" dirty="0" smtClean="0">
              <a:solidFill>
                <a:srgbClr val="8F3D15"/>
              </a:solidFill>
              <a:latin typeface="Open Sans" panose="020B0606030504020204" pitchFamily="34" charset="0"/>
            </a:endParaRPr>
          </a:p>
          <a:p>
            <a:pPr marL="342900" indent="-342900">
              <a:buFont typeface="Arial" panose="020B0604020202020204" pitchFamily="34" charset="0"/>
              <a:buChar char="•"/>
            </a:pPr>
            <a:endParaRPr lang="nl-NL" sz="2500" b="1" dirty="0">
              <a:solidFill>
                <a:srgbClr val="8F3D15"/>
              </a:solidFill>
              <a:latin typeface="Open Sans" panose="020B0606030504020204" pitchFamily="34" charset="0"/>
            </a:endParaRPr>
          </a:p>
          <a:p>
            <a:pPr marL="342900" indent="-342900">
              <a:buFont typeface="Arial" panose="020B0604020202020204" pitchFamily="34" charset="0"/>
              <a:buChar char="•"/>
            </a:pPr>
            <a:r>
              <a:rPr lang="nl-NL" sz="2500" b="1" dirty="0" smtClean="0">
                <a:solidFill>
                  <a:srgbClr val="8F3D15"/>
                </a:solidFill>
                <a:latin typeface="Open Sans" panose="020B0606030504020204" pitchFamily="34" charset="0"/>
              </a:rPr>
              <a:t>Palliatieve zorg is niet gebonden aan een locatie; </a:t>
            </a:r>
          </a:p>
          <a:p>
            <a:endParaRPr lang="nl-NL" sz="2500" dirty="0" smtClean="0">
              <a:solidFill>
                <a:srgbClr val="8F3D15"/>
              </a:solidFill>
              <a:latin typeface="Open Sans" panose="020B0606030504020204" pitchFamily="34" charset="0"/>
            </a:endParaRPr>
          </a:p>
          <a:p>
            <a:pPr marL="342900" indent="-342900">
              <a:buFont typeface="Arial" panose="020B0604020202020204" pitchFamily="34" charset="0"/>
              <a:buChar char="•"/>
            </a:pPr>
            <a:r>
              <a:rPr lang="nl-NL" sz="2500" dirty="0">
                <a:solidFill>
                  <a:srgbClr val="8F3D15"/>
                </a:solidFill>
                <a:latin typeface="Open Sans" panose="020B0606030504020204" pitchFamily="34" charset="0"/>
              </a:rPr>
              <a:t>M</a:t>
            </a:r>
            <a:r>
              <a:rPr lang="nl-NL" sz="2500" dirty="0" smtClean="0">
                <a:solidFill>
                  <a:srgbClr val="8F3D15"/>
                </a:solidFill>
                <a:latin typeface="Open Sans" panose="020B0606030504020204" pitchFamily="34" charset="0"/>
              </a:rPr>
              <a:t>oet overal geboden kunnen worden mits </a:t>
            </a:r>
            <a:r>
              <a:rPr lang="nl-NL" sz="2500" b="1" dirty="0" smtClean="0">
                <a:solidFill>
                  <a:srgbClr val="8F3D15"/>
                </a:solidFill>
                <a:latin typeface="Open Sans" panose="020B0606030504020204" pitchFamily="34" charset="0"/>
              </a:rPr>
              <a:t>tijdig</a:t>
            </a:r>
            <a:r>
              <a:rPr lang="nl-NL" sz="2500" dirty="0" smtClean="0">
                <a:solidFill>
                  <a:srgbClr val="8F3D15"/>
                </a:solidFill>
                <a:latin typeface="Open Sans" panose="020B0606030504020204" pitchFamily="34" charset="0"/>
              </a:rPr>
              <a:t> en verantwoord georganiseerd in samenspraak met naasten en omgeving</a:t>
            </a:r>
            <a:endParaRPr lang="nl-NL" sz="2500" dirty="0">
              <a:solidFill>
                <a:srgbClr val="8F3D15"/>
              </a:solidFill>
              <a:latin typeface="Open Sans" panose="020B0606030504020204" pitchFamily="34" charset="0"/>
            </a:endParaRPr>
          </a:p>
        </p:txBody>
      </p:sp>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882" y="820783"/>
            <a:ext cx="4714875" cy="1524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41709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B7007106-F79B-1E58-D197-16A227DC0151}"/>
              </a:ext>
            </a:extLst>
          </p:cNvPr>
          <p:cNvSpPr txBox="1">
            <a:spLocks/>
          </p:cNvSpPr>
          <p:nvPr/>
        </p:nvSpPr>
        <p:spPr>
          <a:xfrm>
            <a:off x="5435601" y="2870515"/>
            <a:ext cx="629920" cy="472125"/>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500" dirty="0" smtClean="0">
                <a:solidFill>
                  <a:schemeClr val="bg1"/>
                </a:solidFill>
                <a:latin typeface="Bitter" pitchFamily="2" charset="77"/>
              </a:rPr>
              <a:t>05</a:t>
            </a:r>
            <a:endParaRPr lang="nl-NL" sz="2500" dirty="0">
              <a:solidFill>
                <a:schemeClr val="bg1"/>
              </a:solidFill>
              <a:latin typeface="Bitter" pitchFamily="2" charset="77"/>
            </a:endParaRPr>
          </a:p>
        </p:txBody>
      </p:sp>
      <p:sp>
        <p:nvSpPr>
          <p:cNvPr id="7" name="Titel 1">
            <a:extLst>
              <a:ext uri="{FF2B5EF4-FFF2-40B4-BE49-F238E27FC236}">
                <a16:creationId xmlns:a16="http://schemas.microsoft.com/office/drawing/2014/main" id="{2B59E7D2-1E90-A667-D0AE-E861EC4B462C}"/>
              </a:ext>
            </a:extLst>
          </p:cNvPr>
          <p:cNvSpPr txBox="1">
            <a:spLocks/>
          </p:cNvSpPr>
          <p:nvPr/>
        </p:nvSpPr>
        <p:spPr>
          <a:xfrm>
            <a:off x="5988875" y="2870514"/>
            <a:ext cx="2758885" cy="472126"/>
          </a:xfrm>
          <a:prstGeom prst="rect">
            <a:avLst/>
          </a:prstGeom>
        </p:spPr>
        <p:txBody>
          <a:bodyPr vert="horz" lIns="91440" tIns="45720" rIns="91440" bIns="45720" rtlCol="0" anchor="t" anchorCtr="0">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500" dirty="0" smtClean="0">
                <a:solidFill>
                  <a:srgbClr val="82368C"/>
                </a:solidFill>
                <a:latin typeface="Bitter" pitchFamily="2" charset="77"/>
              </a:rPr>
              <a:t>|</a:t>
            </a:r>
            <a:r>
              <a:rPr lang="nl-NL" sz="4000" dirty="0" smtClean="0">
                <a:solidFill>
                  <a:srgbClr val="82368C"/>
                </a:solidFill>
                <a:latin typeface="Bitter" pitchFamily="2" charset="77"/>
              </a:rPr>
              <a:t>Palliatieve Zorg thuis</a:t>
            </a:r>
            <a:endParaRPr lang="nl-NL" sz="4000" dirty="0">
              <a:solidFill>
                <a:srgbClr val="82368C"/>
              </a:solidFill>
              <a:latin typeface="Bitter" pitchFamily="2" charset="77"/>
            </a:endParaRPr>
          </a:p>
          <a:p>
            <a:endParaRPr lang="nl-NL" sz="2500" dirty="0">
              <a:solidFill>
                <a:srgbClr val="82368C"/>
              </a:solidFill>
              <a:latin typeface="Bitter" pitchFamily="2" charset="77"/>
            </a:endParaRPr>
          </a:p>
        </p:txBody>
      </p:sp>
      <p:sp>
        <p:nvSpPr>
          <p:cNvPr id="8" name="Tijdelijke aanduiding voor inhoud 2">
            <a:extLst>
              <a:ext uri="{FF2B5EF4-FFF2-40B4-BE49-F238E27FC236}">
                <a16:creationId xmlns:a16="http://schemas.microsoft.com/office/drawing/2014/main" id="{4815114B-EDEC-0505-349F-ABFFDE90642A}"/>
              </a:ext>
            </a:extLst>
          </p:cNvPr>
          <p:cNvSpPr>
            <a:spLocks noGrp="1"/>
          </p:cNvSpPr>
          <p:nvPr>
            <p:ph idx="1"/>
          </p:nvPr>
        </p:nvSpPr>
        <p:spPr>
          <a:xfrm>
            <a:off x="5122843" y="3635566"/>
            <a:ext cx="3777318" cy="3222434"/>
          </a:xfrm>
        </p:spPr>
        <p:txBody>
          <a:bodyPr lIns="108000">
            <a:normAutofit/>
          </a:bodyPr>
          <a:lstStyle/>
          <a:p>
            <a:endParaRPr lang="nl-NL" dirty="0" smtClean="0">
              <a:solidFill>
                <a:srgbClr val="8F3D15"/>
              </a:solidFill>
              <a:latin typeface="Open Sans" panose="020B0606030504020204" pitchFamily="34" charset="0"/>
            </a:endParaRPr>
          </a:p>
          <a:p>
            <a:pPr marL="0" indent="0">
              <a:buNone/>
            </a:pPr>
            <a:endParaRPr lang="nl-NL" sz="2500" dirty="0">
              <a:solidFill>
                <a:srgbClr val="8F3D15"/>
              </a:solidFill>
              <a:latin typeface="Open Sans" panose="020B0606030504020204" pitchFamily="34" charset="0"/>
            </a:endParaRPr>
          </a:p>
          <a:p>
            <a:pPr>
              <a:lnSpc>
                <a:spcPct val="130000"/>
              </a:lnSpc>
            </a:pPr>
            <a:endParaRPr lang="nl-NL" sz="1500" dirty="0">
              <a:effectLst/>
              <a:latin typeface="Open Sans" panose="020B0606030504020204" pitchFamily="34" charset="0"/>
            </a:endParaRPr>
          </a:p>
        </p:txBody>
      </p:sp>
      <p:sp>
        <p:nvSpPr>
          <p:cNvPr id="4" name="Rechthoek 3"/>
          <p:cNvSpPr/>
          <p:nvPr/>
        </p:nvSpPr>
        <p:spPr>
          <a:xfrm>
            <a:off x="0" y="339634"/>
            <a:ext cx="4990642" cy="5632311"/>
          </a:xfrm>
          <a:prstGeom prst="rect">
            <a:avLst/>
          </a:prstGeom>
        </p:spPr>
        <p:txBody>
          <a:bodyPr wrap="square">
            <a:spAutoFit/>
          </a:bodyPr>
          <a:lstStyle/>
          <a:p>
            <a:pPr marL="342900" indent="-342900">
              <a:buFont typeface="Arial" panose="020B0604020202020204" pitchFamily="34" charset="0"/>
              <a:buChar char="•"/>
            </a:pPr>
            <a:r>
              <a:rPr lang="nl-NL" sz="2000" b="1" dirty="0">
                <a:solidFill>
                  <a:srgbClr val="8F3D15"/>
                </a:solidFill>
                <a:latin typeface="Open Sans" panose="020B0606030504020204" pitchFamily="34" charset="0"/>
              </a:rPr>
              <a:t>Samen</a:t>
            </a:r>
            <a:r>
              <a:rPr lang="nl-NL" sz="2000" dirty="0">
                <a:solidFill>
                  <a:srgbClr val="8F3D15"/>
                </a:solidFill>
                <a:latin typeface="Open Sans" panose="020B0606030504020204" pitchFamily="34" charset="0"/>
              </a:rPr>
              <a:t>spraak huisarts, medisch </a:t>
            </a:r>
            <a:r>
              <a:rPr lang="nl-NL" sz="2000" dirty="0" smtClean="0">
                <a:solidFill>
                  <a:srgbClr val="8F3D15"/>
                </a:solidFill>
                <a:latin typeface="Open Sans" panose="020B0606030504020204" pitchFamily="34" charset="0"/>
              </a:rPr>
              <a:t>specialist (Praktijkondersteuner huisarts)</a:t>
            </a:r>
            <a:endParaRPr lang="nl-NL" sz="2000" dirty="0">
              <a:solidFill>
                <a:srgbClr val="8F3D15"/>
              </a:solidFill>
              <a:latin typeface="Open Sans" panose="020B0606030504020204" pitchFamily="34" charset="0"/>
            </a:endParaRPr>
          </a:p>
          <a:p>
            <a:endParaRPr lang="nl-NL" sz="2000" dirty="0">
              <a:solidFill>
                <a:srgbClr val="8F3D15"/>
              </a:solidFill>
              <a:latin typeface="Open Sans" panose="020B0606030504020204" pitchFamily="34" charset="0"/>
            </a:endParaRPr>
          </a:p>
          <a:p>
            <a:pPr marL="342900" indent="-342900">
              <a:buFont typeface="Arial" panose="020B0604020202020204" pitchFamily="34" charset="0"/>
              <a:buChar char="•"/>
            </a:pPr>
            <a:r>
              <a:rPr lang="nl-NL" sz="2000" dirty="0">
                <a:solidFill>
                  <a:srgbClr val="8F3D15"/>
                </a:solidFill>
                <a:latin typeface="Open Sans" panose="020B0606030504020204" pitchFamily="34" charset="0"/>
              </a:rPr>
              <a:t>Thuiszorg en inzet </a:t>
            </a:r>
            <a:r>
              <a:rPr lang="nl-NL" sz="2000" b="1" dirty="0">
                <a:solidFill>
                  <a:srgbClr val="8F3D15"/>
                </a:solidFill>
                <a:latin typeface="Open Sans" panose="020B0606030504020204" pitchFamily="34" charset="0"/>
              </a:rPr>
              <a:t>vrijwilligers</a:t>
            </a:r>
            <a:r>
              <a:rPr lang="nl-NL" sz="2000" dirty="0">
                <a:solidFill>
                  <a:srgbClr val="8F3D15"/>
                </a:solidFill>
                <a:latin typeface="Open Sans" panose="020B0606030504020204" pitchFamily="34" charset="0"/>
              </a:rPr>
              <a:t> en </a:t>
            </a:r>
            <a:r>
              <a:rPr lang="nl-NL" sz="2000" b="1" dirty="0" smtClean="0">
                <a:solidFill>
                  <a:srgbClr val="8F3D15"/>
                </a:solidFill>
                <a:latin typeface="Open Sans" panose="020B0606030504020204" pitchFamily="34" charset="0"/>
              </a:rPr>
              <a:t>mantelzorgondersteuning</a:t>
            </a:r>
          </a:p>
          <a:p>
            <a:pPr marL="342900" indent="-342900">
              <a:buFont typeface="Arial" panose="020B0604020202020204" pitchFamily="34" charset="0"/>
              <a:buChar char="•"/>
            </a:pPr>
            <a:endParaRPr lang="nl-NL" sz="2000" dirty="0">
              <a:solidFill>
                <a:srgbClr val="8F3D15"/>
              </a:solidFill>
              <a:latin typeface="Open Sans" panose="020B0606030504020204" pitchFamily="34" charset="0"/>
            </a:endParaRPr>
          </a:p>
          <a:p>
            <a:pPr marL="342900" indent="-342900">
              <a:buFont typeface="Arial" panose="020B0604020202020204" pitchFamily="34" charset="0"/>
              <a:buChar char="•"/>
            </a:pPr>
            <a:r>
              <a:rPr lang="nl-NL" sz="2000" dirty="0" smtClean="0">
                <a:solidFill>
                  <a:srgbClr val="8F3D15"/>
                </a:solidFill>
                <a:latin typeface="Open Sans" panose="020B0606030504020204" pitchFamily="34" charset="0"/>
              </a:rPr>
              <a:t>Palliatievezorg verpleegkundige </a:t>
            </a:r>
            <a:r>
              <a:rPr lang="nl-NL" sz="2000" dirty="0">
                <a:solidFill>
                  <a:srgbClr val="8F3D15"/>
                </a:solidFill>
                <a:latin typeface="Open Sans" panose="020B0606030504020204" pitchFamily="34" charset="0"/>
              </a:rPr>
              <a:t>/ </a:t>
            </a:r>
            <a:r>
              <a:rPr lang="nl-NL" sz="2000" dirty="0" smtClean="0">
                <a:solidFill>
                  <a:srgbClr val="8F3D15"/>
                </a:solidFill>
                <a:latin typeface="Open Sans" panose="020B0606030504020204" pitchFamily="34" charset="0"/>
              </a:rPr>
              <a:t>gespecialiseerde wijkverpleegkundige (long, oncologie, Parkinson, casemanager dementie) </a:t>
            </a:r>
            <a:r>
              <a:rPr lang="nl-NL" sz="2000" dirty="0">
                <a:solidFill>
                  <a:srgbClr val="8F3D15"/>
                </a:solidFill>
                <a:latin typeface="Open Sans" panose="020B0606030504020204" pitchFamily="34" charset="0"/>
              </a:rPr>
              <a:t>/ verzorgenden  e.a</a:t>
            </a:r>
            <a:r>
              <a:rPr lang="nl-NL" sz="2000" dirty="0" smtClean="0">
                <a:solidFill>
                  <a:srgbClr val="8F3D15"/>
                </a:solidFill>
                <a:latin typeface="Open Sans" panose="020B0606030504020204" pitchFamily="34" charset="0"/>
              </a:rPr>
              <a:t>.</a:t>
            </a:r>
          </a:p>
          <a:p>
            <a:pPr marL="342900" indent="-342900">
              <a:buFont typeface="Arial" panose="020B0604020202020204" pitchFamily="34" charset="0"/>
              <a:buChar char="•"/>
            </a:pPr>
            <a:endParaRPr lang="nl-NL" sz="2000" dirty="0" smtClean="0">
              <a:solidFill>
                <a:srgbClr val="8F3D15"/>
              </a:solidFill>
              <a:latin typeface="Open Sans" panose="020B0606030504020204" pitchFamily="34" charset="0"/>
            </a:endParaRPr>
          </a:p>
          <a:p>
            <a:pPr marL="342900" indent="-342900">
              <a:buFont typeface="Arial" panose="020B0604020202020204" pitchFamily="34" charset="0"/>
              <a:buChar char="•"/>
            </a:pPr>
            <a:r>
              <a:rPr lang="nl-NL" sz="2000" dirty="0" smtClean="0">
                <a:solidFill>
                  <a:srgbClr val="8F3D15"/>
                </a:solidFill>
                <a:latin typeface="Open Sans" panose="020B0606030504020204" pitchFamily="34" charset="0"/>
              </a:rPr>
              <a:t>Zingevingsvragen; Levensvragen in de Vallei: geestelijk verzorger</a:t>
            </a:r>
            <a:endParaRPr lang="nl-NL" sz="2000" dirty="0">
              <a:solidFill>
                <a:srgbClr val="8F3D15"/>
              </a:solidFill>
              <a:latin typeface="Open Sans" panose="020B0606030504020204" pitchFamily="34" charset="0"/>
            </a:endParaRPr>
          </a:p>
          <a:p>
            <a:endParaRPr lang="nl-NL" sz="2000" dirty="0">
              <a:solidFill>
                <a:srgbClr val="8F3D15"/>
              </a:solidFill>
              <a:latin typeface="Open Sans" panose="020B0606030504020204" pitchFamily="34" charset="0"/>
            </a:endParaRPr>
          </a:p>
          <a:p>
            <a:pPr marL="342900" indent="-342900">
              <a:buFont typeface="Arial" panose="020B0604020202020204" pitchFamily="34" charset="0"/>
              <a:buChar char="•"/>
            </a:pPr>
            <a:r>
              <a:rPr lang="nl-NL" sz="2000" dirty="0">
                <a:solidFill>
                  <a:srgbClr val="8F3D15"/>
                </a:solidFill>
                <a:latin typeface="Open Sans" panose="020B0606030504020204" pitchFamily="34" charset="0"/>
              </a:rPr>
              <a:t>W</a:t>
            </a:r>
            <a:r>
              <a:rPr lang="nl-NL" sz="2000" dirty="0" smtClean="0">
                <a:solidFill>
                  <a:srgbClr val="8F3D15"/>
                </a:solidFill>
                <a:latin typeface="Open Sans" panose="020B0606030504020204" pitchFamily="34" charset="0"/>
              </a:rPr>
              <a:t>elke </a:t>
            </a:r>
            <a:r>
              <a:rPr lang="nl-NL" sz="2000" dirty="0">
                <a:solidFill>
                  <a:srgbClr val="8F3D15"/>
                </a:solidFill>
                <a:latin typeface="Open Sans" panose="020B0606030504020204" pitchFamily="34" charset="0"/>
              </a:rPr>
              <a:t>grenzen aan zorg</a:t>
            </a:r>
            <a:r>
              <a:rPr lang="nl-NL" sz="2000" dirty="0" smtClean="0">
                <a:solidFill>
                  <a:srgbClr val="8F3D15"/>
                </a:solidFill>
                <a:latin typeface="Open Sans" panose="020B0606030504020204" pitchFamily="34" charset="0"/>
              </a:rPr>
              <a:t>? Praktisch maar ook emotioneel.</a:t>
            </a:r>
            <a:endParaRPr lang="nl-NL" sz="2000" dirty="0" smtClean="0">
              <a:solidFill>
                <a:srgbClr val="8F3D15"/>
              </a:solidFill>
              <a:latin typeface="Open Sans" panose="020B0606030504020204" pitchFamily="34" charset="0"/>
            </a:endParaRPr>
          </a:p>
          <a:p>
            <a:pPr marL="342900" indent="-342900">
              <a:buFont typeface="Arial" panose="020B0604020202020204" pitchFamily="34" charset="0"/>
              <a:buChar char="•"/>
            </a:pPr>
            <a:endParaRPr lang="nl-NL" sz="2000" dirty="0" smtClean="0">
              <a:solidFill>
                <a:srgbClr val="8F3D15"/>
              </a:solidFill>
              <a:latin typeface="Open Sans" panose="020B0606030504020204" pitchFamily="34" charset="0"/>
            </a:endParaRPr>
          </a:p>
          <a:p>
            <a:pPr marL="342900" indent="-342900">
              <a:buFont typeface="Arial" panose="020B0604020202020204" pitchFamily="34" charset="0"/>
              <a:buChar char="•"/>
            </a:pPr>
            <a:r>
              <a:rPr lang="nl-NL" sz="2000" dirty="0" smtClean="0">
                <a:solidFill>
                  <a:srgbClr val="8F3D15"/>
                </a:solidFill>
                <a:latin typeface="Open Sans" panose="020B0606030504020204" pitchFamily="34" charset="0"/>
              </a:rPr>
              <a:t>Nachtzorg | familie | naasten</a:t>
            </a:r>
            <a:endParaRPr lang="nl-NL" sz="2000" dirty="0">
              <a:solidFill>
                <a:srgbClr val="8F3D15"/>
              </a:solidFill>
              <a:latin typeface="Open Sans" panose="020B0606030504020204" pitchFamily="34" charset="0"/>
            </a:endParaRPr>
          </a:p>
        </p:txBody>
      </p:sp>
      <p:pic>
        <p:nvPicPr>
          <p:cNvPr id="12" name="Afbeelding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88875" y="3535680"/>
            <a:ext cx="2258142" cy="2993564"/>
          </a:xfrm>
          <a:prstGeom prst="rect">
            <a:avLst/>
          </a:prstGeom>
        </p:spPr>
      </p:pic>
    </p:spTree>
    <p:extLst>
      <p:ext uri="{BB962C8B-B14F-4D97-AF65-F5344CB8AC3E}">
        <p14:creationId xmlns:p14="http://schemas.microsoft.com/office/powerpoint/2010/main" val="4231229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B7007106-F79B-1E58-D197-16A227DC0151}"/>
              </a:ext>
            </a:extLst>
          </p:cNvPr>
          <p:cNvSpPr txBox="1">
            <a:spLocks/>
          </p:cNvSpPr>
          <p:nvPr/>
        </p:nvSpPr>
        <p:spPr>
          <a:xfrm>
            <a:off x="5435601" y="2870515"/>
            <a:ext cx="629920" cy="472125"/>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500" dirty="0" smtClean="0">
                <a:solidFill>
                  <a:schemeClr val="bg1"/>
                </a:solidFill>
                <a:latin typeface="Bitter" pitchFamily="2" charset="77"/>
              </a:rPr>
              <a:t>06</a:t>
            </a:r>
            <a:endParaRPr lang="nl-NL" sz="2500" dirty="0">
              <a:solidFill>
                <a:schemeClr val="bg1"/>
              </a:solidFill>
              <a:latin typeface="Bitter" pitchFamily="2" charset="77"/>
            </a:endParaRPr>
          </a:p>
        </p:txBody>
      </p:sp>
      <p:sp>
        <p:nvSpPr>
          <p:cNvPr id="7" name="Titel 1">
            <a:extLst>
              <a:ext uri="{FF2B5EF4-FFF2-40B4-BE49-F238E27FC236}">
                <a16:creationId xmlns:a16="http://schemas.microsoft.com/office/drawing/2014/main" id="{2B59E7D2-1E90-A667-D0AE-E861EC4B462C}"/>
              </a:ext>
            </a:extLst>
          </p:cNvPr>
          <p:cNvSpPr txBox="1">
            <a:spLocks/>
          </p:cNvSpPr>
          <p:nvPr/>
        </p:nvSpPr>
        <p:spPr>
          <a:xfrm>
            <a:off x="5988875" y="2870514"/>
            <a:ext cx="2758885" cy="765052"/>
          </a:xfrm>
          <a:prstGeom prst="rect">
            <a:avLst/>
          </a:prstGeom>
        </p:spPr>
        <p:txBody>
          <a:bodyPr vert="horz" lIns="91440" tIns="45720" rIns="91440" bIns="45720" rtlCol="0" anchor="t" anchorCtr="0">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11200" dirty="0" smtClean="0">
                <a:solidFill>
                  <a:srgbClr val="82368C"/>
                </a:solidFill>
                <a:latin typeface="Bitter" pitchFamily="2" charset="77"/>
              </a:rPr>
              <a:t>Hoe en met wie wensen bepreken?</a:t>
            </a:r>
            <a:endParaRPr lang="nl-NL" sz="11200" dirty="0">
              <a:solidFill>
                <a:srgbClr val="82368C"/>
              </a:solidFill>
              <a:latin typeface="Bitter" pitchFamily="2" charset="77"/>
            </a:endParaRPr>
          </a:p>
          <a:p>
            <a:endParaRPr lang="nl-NL" sz="2500" dirty="0">
              <a:solidFill>
                <a:srgbClr val="82368C"/>
              </a:solidFill>
              <a:latin typeface="Bitter" pitchFamily="2" charset="77"/>
            </a:endParaRPr>
          </a:p>
        </p:txBody>
      </p:sp>
      <p:sp>
        <p:nvSpPr>
          <p:cNvPr id="8" name="Tijdelijke aanduiding voor inhoud 2">
            <a:extLst>
              <a:ext uri="{FF2B5EF4-FFF2-40B4-BE49-F238E27FC236}">
                <a16:creationId xmlns:a16="http://schemas.microsoft.com/office/drawing/2014/main" id="{4815114B-EDEC-0505-349F-ABFFDE90642A}"/>
              </a:ext>
            </a:extLst>
          </p:cNvPr>
          <p:cNvSpPr>
            <a:spLocks noGrp="1"/>
          </p:cNvSpPr>
          <p:nvPr>
            <p:ph idx="1"/>
          </p:nvPr>
        </p:nvSpPr>
        <p:spPr>
          <a:xfrm>
            <a:off x="5122843" y="3635566"/>
            <a:ext cx="3777318" cy="3222434"/>
          </a:xfrm>
        </p:spPr>
        <p:txBody>
          <a:bodyPr lIns="108000">
            <a:normAutofit/>
          </a:bodyPr>
          <a:lstStyle/>
          <a:p>
            <a:endParaRPr lang="nl-NL" dirty="0" smtClean="0">
              <a:solidFill>
                <a:srgbClr val="8F3D15"/>
              </a:solidFill>
              <a:latin typeface="Open Sans" panose="020B0606030504020204" pitchFamily="34" charset="0"/>
            </a:endParaRPr>
          </a:p>
          <a:p>
            <a:pPr marL="0" indent="0">
              <a:buNone/>
            </a:pPr>
            <a:endParaRPr lang="nl-NL" sz="2500" dirty="0">
              <a:solidFill>
                <a:srgbClr val="8F3D15"/>
              </a:solidFill>
              <a:latin typeface="Open Sans" panose="020B0606030504020204" pitchFamily="34" charset="0"/>
            </a:endParaRPr>
          </a:p>
          <a:p>
            <a:pPr>
              <a:lnSpc>
                <a:spcPct val="130000"/>
              </a:lnSpc>
            </a:pPr>
            <a:endParaRPr lang="nl-NL" sz="1500" dirty="0">
              <a:effectLst/>
              <a:latin typeface="Open Sans" panose="020B0606030504020204" pitchFamily="34" charset="0"/>
            </a:endParaRPr>
          </a:p>
        </p:txBody>
      </p:sp>
      <p:sp>
        <p:nvSpPr>
          <p:cNvPr id="4" name="Rechthoek 3"/>
          <p:cNvSpPr/>
          <p:nvPr/>
        </p:nvSpPr>
        <p:spPr>
          <a:xfrm>
            <a:off x="0" y="339634"/>
            <a:ext cx="4990642" cy="4324261"/>
          </a:xfrm>
          <a:prstGeom prst="rect">
            <a:avLst/>
          </a:prstGeom>
        </p:spPr>
        <p:txBody>
          <a:bodyPr wrap="square">
            <a:spAutoFit/>
          </a:bodyPr>
          <a:lstStyle/>
          <a:p>
            <a:pPr marL="342900" indent="-342900">
              <a:buFont typeface="Arial" panose="020B0604020202020204" pitchFamily="34" charset="0"/>
              <a:buChar char="•"/>
            </a:pPr>
            <a:r>
              <a:rPr lang="nl-NL" sz="2500" dirty="0">
                <a:solidFill>
                  <a:srgbClr val="8F3D15"/>
                </a:solidFill>
                <a:latin typeface="Open Sans" panose="020B0606030504020204" pitchFamily="34" charset="0"/>
              </a:rPr>
              <a:t>Wat leg je vast, wanneer en met wie</a:t>
            </a:r>
          </a:p>
          <a:p>
            <a:pPr marL="342900" indent="-342900">
              <a:buFont typeface="Arial" panose="020B0604020202020204" pitchFamily="34" charset="0"/>
              <a:buChar char="•"/>
            </a:pPr>
            <a:r>
              <a:rPr lang="nl-NL" sz="2500" dirty="0">
                <a:solidFill>
                  <a:srgbClr val="8F3D15"/>
                </a:solidFill>
                <a:latin typeface="Open Sans" panose="020B0606030504020204" pitchFamily="34" charset="0"/>
              </a:rPr>
              <a:t>Gesprek met je arts voorbereiden </a:t>
            </a:r>
          </a:p>
          <a:p>
            <a:pPr marL="342900" indent="-342900">
              <a:buFont typeface="Arial" panose="020B0604020202020204" pitchFamily="34" charset="0"/>
              <a:buChar char="•"/>
            </a:pPr>
            <a:r>
              <a:rPr lang="nl-NL" sz="2500" dirty="0">
                <a:solidFill>
                  <a:srgbClr val="8F3D15"/>
                </a:solidFill>
                <a:latin typeface="Open Sans" panose="020B0606030504020204" pitchFamily="34" charset="0"/>
              </a:rPr>
              <a:t>Tijdig, hulpmiddelen, je mag terugkomen op beslissingen, zorg dat je met naasten bespreekt waarom?</a:t>
            </a:r>
          </a:p>
          <a:p>
            <a:pPr marL="342900" indent="-342900">
              <a:buFont typeface="Arial" panose="020B0604020202020204" pitchFamily="34" charset="0"/>
              <a:buChar char="•"/>
            </a:pPr>
            <a:r>
              <a:rPr lang="nl-NL" sz="2500" dirty="0" smtClean="0">
                <a:solidFill>
                  <a:srgbClr val="8F3D15"/>
                </a:solidFill>
                <a:latin typeface="Open Sans" panose="020B0606030504020204" pitchFamily="34" charset="0"/>
              </a:rPr>
              <a:t>Palliatieve zorg </a:t>
            </a:r>
            <a:r>
              <a:rPr lang="nl-NL" sz="2500" dirty="0">
                <a:solidFill>
                  <a:srgbClr val="8F3D15"/>
                </a:solidFill>
                <a:latin typeface="Open Sans" panose="020B0606030504020204" pitchFamily="34" charset="0"/>
              </a:rPr>
              <a:t>verpleegkundige (Palliatief Huisbezoek)</a:t>
            </a:r>
          </a:p>
          <a:p>
            <a:pPr marL="342900" indent="-342900">
              <a:buFont typeface="Arial" panose="020B0604020202020204" pitchFamily="34" charset="0"/>
              <a:buChar char="•"/>
            </a:pPr>
            <a:r>
              <a:rPr lang="nl-NL" sz="2500" dirty="0">
                <a:solidFill>
                  <a:srgbClr val="8F3D15"/>
                </a:solidFill>
                <a:latin typeface="Open Sans" panose="020B0606030504020204" pitchFamily="34" charset="0"/>
              </a:rPr>
              <a:t>Rustgevend, belangrijk, verbindend, waardevol, inzicht gevend, zinvol</a:t>
            </a:r>
          </a:p>
          <a:p>
            <a:pPr marL="342900" indent="-342900">
              <a:buFont typeface="Arial" panose="020B0604020202020204" pitchFamily="34" charset="0"/>
              <a:buChar char="•"/>
            </a:pPr>
            <a:endParaRPr lang="nl-NL" sz="2500" dirty="0">
              <a:solidFill>
                <a:srgbClr val="8F3D15"/>
              </a:solidFill>
              <a:latin typeface="Open Sans" panose="020B0606030504020204" pitchFamily="34" charset="0"/>
            </a:endParaRPr>
          </a:p>
        </p:txBody>
      </p:sp>
      <p:pic>
        <p:nvPicPr>
          <p:cNvPr id="13" name="Afbeelding 12">
            <a:hlinkClick r:id="rId4" action="ppaction://hlinkfile"/>
          </p:cNvPr>
          <p:cNvPicPr>
            <a:picLocks noChangeAspect="1"/>
          </p:cNvPicPr>
          <p:nvPr/>
        </p:nvPicPr>
        <p:blipFill>
          <a:blip r:embed="rId5"/>
          <a:stretch>
            <a:fillRect/>
          </a:stretch>
        </p:blipFill>
        <p:spPr>
          <a:xfrm>
            <a:off x="-76603" y="4509120"/>
            <a:ext cx="9291109" cy="1944216"/>
          </a:xfrm>
          <a:prstGeom prst="rect">
            <a:avLst/>
          </a:prstGeom>
        </p:spPr>
      </p:pic>
    </p:spTree>
    <p:extLst>
      <p:ext uri="{BB962C8B-B14F-4D97-AF65-F5344CB8AC3E}">
        <p14:creationId xmlns:p14="http://schemas.microsoft.com/office/powerpoint/2010/main" val="1603030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B7007106-F79B-1E58-D197-16A227DC0151}"/>
              </a:ext>
            </a:extLst>
          </p:cNvPr>
          <p:cNvSpPr txBox="1">
            <a:spLocks/>
          </p:cNvSpPr>
          <p:nvPr/>
        </p:nvSpPr>
        <p:spPr>
          <a:xfrm>
            <a:off x="5435601" y="2870515"/>
            <a:ext cx="629920" cy="472125"/>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500" dirty="0" smtClean="0">
                <a:solidFill>
                  <a:schemeClr val="bg1"/>
                </a:solidFill>
                <a:latin typeface="Bitter" pitchFamily="2" charset="77"/>
              </a:rPr>
              <a:t>07</a:t>
            </a:r>
            <a:endParaRPr lang="nl-NL" sz="2500" dirty="0">
              <a:solidFill>
                <a:schemeClr val="bg1"/>
              </a:solidFill>
              <a:latin typeface="Bitter" pitchFamily="2" charset="77"/>
            </a:endParaRPr>
          </a:p>
        </p:txBody>
      </p:sp>
      <p:sp>
        <p:nvSpPr>
          <p:cNvPr id="7" name="Titel 1">
            <a:extLst>
              <a:ext uri="{FF2B5EF4-FFF2-40B4-BE49-F238E27FC236}">
                <a16:creationId xmlns:a16="http://schemas.microsoft.com/office/drawing/2014/main" id="{2B59E7D2-1E90-A667-D0AE-E861EC4B462C}"/>
              </a:ext>
            </a:extLst>
          </p:cNvPr>
          <p:cNvSpPr txBox="1">
            <a:spLocks/>
          </p:cNvSpPr>
          <p:nvPr/>
        </p:nvSpPr>
        <p:spPr>
          <a:xfrm>
            <a:off x="5988875" y="2870514"/>
            <a:ext cx="2758885" cy="472126"/>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dirty="0" smtClean="0">
                <a:solidFill>
                  <a:srgbClr val="82368C"/>
                </a:solidFill>
                <a:latin typeface="Bitter" pitchFamily="2" charset="77"/>
              </a:rPr>
              <a:t>Hulpmiddelen gebruiken?</a:t>
            </a:r>
            <a:endParaRPr lang="nl-NL" sz="2400" dirty="0">
              <a:solidFill>
                <a:srgbClr val="82368C"/>
              </a:solidFill>
              <a:latin typeface="Bitter" pitchFamily="2" charset="77"/>
            </a:endParaRPr>
          </a:p>
          <a:p>
            <a:endParaRPr lang="nl-NL" sz="2500" dirty="0">
              <a:solidFill>
                <a:srgbClr val="82368C"/>
              </a:solidFill>
              <a:latin typeface="Bitter" pitchFamily="2" charset="77"/>
            </a:endParaRPr>
          </a:p>
        </p:txBody>
      </p:sp>
      <p:sp>
        <p:nvSpPr>
          <p:cNvPr id="8" name="Tijdelijke aanduiding voor inhoud 2">
            <a:extLst>
              <a:ext uri="{FF2B5EF4-FFF2-40B4-BE49-F238E27FC236}">
                <a16:creationId xmlns:a16="http://schemas.microsoft.com/office/drawing/2014/main" id="{4815114B-EDEC-0505-349F-ABFFDE90642A}"/>
              </a:ext>
            </a:extLst>
          </p:cNvPr>
          <p:cNvSpPr>
            <a:spLocks noGrp="1"/>
          </p:cNvSpPr>
          <p:nvPr>
            <p:ph idx="1"/>
          </p:nvPr>
        </p:nvSpPr>
        <p:spPr>
          <a:xfrm>
            <a:off x="5122843" y="3635566"/>
            <a:ext cx="3777318" cy="3222434"/>
          </a:xfrm>
        </p:spPr>
        <p:txBody>
          <a:bodyPr lIns="108000">
            <a:normAutofit/>
          </a:bodyPr>
          <a:lstStyle/>
          <a:p>
            <a:r>
              <a:rPr lang="nl-NL" sz="1800" dirty="0" smtClean="0">
                <a:solidFill>
                  <a:srgbClr val="8F3D15"/>
                </a:solidFill>
                <a:latin typeface="Open Sans" panose="020B0606030504020204" pitchFamily="34" charset="0"/>
              </a:rPr>
              <a:t>Verklaring </a:t>
            </a:r>
            <a:r>
              <a:rPr lang="nl-NL" sz="1800" dirty="0">
                <a:solidFill>
                  <a:srgbClr val="8F3D15"/>
                </a:solidFill>
                <a:latin typeface="Open Sans" panose="020B0606030504020204" pitchFamily="34" charset="0"/>
              </a:rPr>
              <a:t>euthanasie, zelf opstellen, voorbeelden via expertisecentrum </a:t>
            </a:r>
            <a:r>
              <a:rPr lang="nl-NL" sz="1800" dirty="0" smtClean="0">
                <a:solidFill>
                  <a:srgbClr val="8F3D15"/>
                </a:solidFill>
                <a:latin typeface="Open Sans" panose="020B0606030504020204" pitchFamily="34" charset="0"/>
              </a:rPr>
              <a:t>euthanasie</a:t>
            </a:r>
          </a:p>
          <a:p>
            <a:endParaRPr lang="nl-NL" sz="1800" dirty="0">
              <a:solidFill>
                <a:srgbClr val="8F3D15"/>
              </a:solidFill>
              <a:latin typeface="Open Sans" panose="020B0606030504020204" pitchFamily="34" charset="0"/>
            </a:endParaRPr>
          </a:p>
          <a:p>
            <a:r>
              <a:rPr lang="nl-NL" sz="1800" dirty="0">
                <a:solidFill>
                  <a:srgbClr val="8F3D15"/>
                </a:solidFill>
                <a:latin typeface="Open Sans" panose="020B0606030504020204" pitchFamily="34" charset="0"/>
              </a:rPr>
              <a:t>Tijdig als je weet dat ziektebeeld je wilsbekwaamheid kan gaan verstoren</a:t>
            </a:r>
          </a:p>
          <a:p>
            <a:endParaRPr lang="nl-NL" sz="1800" dirty="0">
              <a:solidFill>
                <a:srgbClr val="8F3D15"/>
              </a:solidFill>
              <a:latin typeface="Open Sans" panose="020B0606030504020204" pitchFamily="34" charset="0"/>
            </a:endParaRPr>
          </a:p>
          <a:p>
            <a:endParaRPr lang="nl-NL" sz="2500" dirty="0">
              <a:solidFill>
                <a:srgbClr val="8F3D15"/>
              </a:solidFill>
              <a:latin typeface="Open Sans" panose="020B0606030504020204" pitchFamily="34" charset="0"/>
            </a:endParaRPr>
          </a:p>
          <a:p>
            <a:pPr>
              <a:lnSpc>
                <a:spcPct val="130000"/>
              </a:lnSpc>
            </a:pPr>
            <a:endParaRPr lang="nl-NL" sz="1500" dirty="0">
              <a:effectLst/>
              <a:latin typeface="Open Sans" panose="020B0606030504020204" pitchFamily="34" charset="0"/>
            </a:endParaRPr>
          </a:p>
        </p:txBody>
      </p:sp>
      <p:sp>
        <p:nvSpPr>
          <p:cNvPr id="9" name="Tekstvak 8">
            <a:extLst>
              <a:ext uri="{FF2B5EF4-FFF2-40B4-BE49-F238E27FC236}">
                <a16:creationId xmlns:a16="http://schemas.microsoft.com/office/drawing/2014/main" id="{BD84C2FD-9D32-3068-268B-CEC2A0E668C2}"/>
              </a:ext>
            </a:extLst>
          </p:cNvPr>
          <p:cNvSpPr txBox="1"/>
          <p:nvPr/>
        </p:nvSpPr>
        <p:spPr>
          <a:xfrm>
            <a:off x="6776720" y="558637"/>
            <a:ext cx="1971040" cy="738664"/>
          </a:xfrm>
          <a:prstGeom prst="rect">
            <a:avLst/>
          </a:prstGeom>
          <a:noFill/>
          <a:ln>
            <a:noFill/>
          </a:ln>
        </p:spPr>
        <p:txBody>
          <a:bodyPr wrap="square" rtlCol="0">
            <a:spAutoFit/>
          </a:bodyPr>
          <a:lstStyle/>
          <a:p>
            <a:pPr>
              <a:lnSpc>
                <a:spcPct val="140000"/>
              </a:lnSpc>
            </a:pPr>
            <a:r>
              <a:rPr lang="nl-NL" sz="1500" i="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‘Informatie en wensen vastleggen’</a:t>
            </a:r>
          </a:p>
        </p:txBody>
      </p:sp>
      <p:sp>
        <p:nvSpPr>
          <p:cNvPr id="2" name="Rechthoek 1"/>
          <p:cNvSpPr/>
          <p:nvPr/>
        </p:nvSpPr>
        <p:spPr>
          <a:xfrm>
            <a:off x="-1" y="99152"/>
            <a:ext cx="4990642" cy="5663089"/>
          </a:xfrm>
          <a:prstGeom prst="rect">
            <a:avLst/>
          </a:prstGeom>
        </p:spPr>
        <p:txBody>
          <a:bodyPr wrap="square">
            <a:spAutoFit/>
          </a:bodyPr>
          <a:lstStyle/>
          <a:p>
            <a:pPr marL="342900" indent="-342900">
              <a:buFont typeface="Arial" panose="020B0604020202020204" pitchFamily="34" charset="0"/>
              <a:buChar char="•"/>
            </a:pPr>
            <a:endParaRPr lang="nl-NL" sz="2500" b="1" dirty="0" smtClean="0">
              <a:solidFill>
                <a:srgbClr val="8F3D15"/>
              </a:solidFill>
              <a:latin typeface="Open Sans" panose="020B0606030504020204" pitchFamily="34" charset="0"/>
            </a:endParaRPr>
          </a:p>
          <a:p>
            <a:pPr marL="342900" indent="-342900">
              <a:buFont typeface="Arial" panose="020B0604020202020204" pitchFamily="34" charset="0"/>
              <a:buChar char="•"/>
            </a:pPr>
            <a:endParaRPr lang="nl-NL" sz="2500" b="1" dirty="0">
              <a:solidFill>
                <a:srgbClr val="8F3D15"/>
              </a:solidFill>
              <a:latin typeface="Open Sans" panose="020B0606030504020204" pitchFamily="34" charset="0"/>
            </a:endParaRPr>
          </a:p>
          <a:p>
            <a:pPr marL="342900" indent="-342900">
              <a:buFont typeface="Arial" panose="020B0604020202020204" pitchFamily="34" charset="0"/>
              <a:buChar char="•"/>
            </a:pPr>
            <a:endParaRPr lang="nl-NL" sz="2500" b="1" dirty="0" smtClean="0">
              <a:solidFill>
                <a:srgbClr val="8F3D15"/>
              </a:solidFill>
              <a:latin typeface="Open Sans" panose="020B0606030504020204" pitchFamily="34" charset="0"/>
            </a:endParaRPr>
          </a:p>
          <a:p>
            <a:pPr marL="342900" indent="-342900">
              <a:buFont typeface="Arial" panose="020B0604020202020204" pitchFamily="34" charset="0"/>
              <a:buChar char="•"/>
            </a:pPr>
            <a:endParaRPr lang="nl-NL" sz="2500" b="1" dirty="0">
              <a:solidFill>
                <a:srgbClr val="8F3D15"/>
              </a:solidFill>
              <a:latin typeface="Open Sans" panose="020B0606030504020204" pitchFamily="34" charset="0"/>
            </a:endParaRPr>
          </a:p>
          <a:p>
            <a:pPr marL="342900" indent="-342900">
              <a:buFont typeface="Arial" panose="020B0604020202020204" pitchFamily="34" charset="0"/>
              <a:buChar char="•"/>
            </a:pPr>
            <a:endParaRPr lang="nl-NL" sz="2500" b="1" dirty="0" smtClean="0">
              <a:solidFill>
                <a:srgbClr val="8F3D15"/>
              </a:solidFill>
              <a:latin typeface="Open Sans" panose="020B0606030504020204" pitchFamily="34" charset="0"/>
            </a:endParaRPr>
          </a:p>
          <a:p>
            <a:pPr marL="342900" indent="-342900">
              <a:buFont typeface="Arial" panose="020B0604020202020204" pitchFamily="34" charset="0"/>
              <a:buChar char="•"/>
            </a:pPr>
            <a:endParaRPr lang="nl-NL" sz="2500" b="1" dirty="0" smtClean="0">
              <a:solidFill>
                <a:srgbClr val="8F3D15"/>
              </a:solidFill>
              <a:latin typeface="Open Sans" panose="020B0606030504020204" pitchFamily="34" charset="0"/>
            </a:endParaRPr>
          </a:p>
          <a:p>
            <a:pPr marL="342900" indent="-342900">
              <a:buFont typeface="Arial" panose="020B0604020202020204" pitchFamily="34" charset="0"/>
              <a:buChar char="•"/>
            </a:pPr>
            <a:endParaRPr lang="nl-NL" sz="2500" b="1" dirty="0">
              <a:solidFill>
                <a:srgbClr val="8F3D15"/>
              </a:solidFill>
              <a:latin typeface="Open Sans" panose="020B0606030504020204" pitchFamily="34" charset="0"/>
            </a:endParaRPr>
          </a:p>
          <a:p>
            <a:pPr marL="342900" indent="-342900">
              <a:buFont typeface="Arial" panose="020B0604020202020204" pitchFamily="34" charset="0"/>
              <a:buChar char="•"/>
            </a:pPr>
            <a:endParaRPr lang="nl-NL" sz="2500" b="1" dirty="0" smtClean="0">
              <a:solidFill>
                <a:srgbClr val="8F3D15"/>
              </a:solidFill>
              <a:latin typeface="Open Sans" panose="020B0606030504020204" pitchFamily="34" charset="0"/>
            </a:endParaRPr>
          </a:p>
          <a:p>
            <a:pPr marL="342900" indent="-342900">
              <a:buFont typeface="Arial" panose="020B0604020202020204" pitchFamily="34" charset="0"/>
              <a:buChar char="•"/>
            </a:pPr>
            <a:endParaRPr lang="nl-NL" sz="2500" b="1" dirty="0">
              <a:solidFill>
                <a:srgbClr val="8F3D15"/>
              </a:solidFill>
              <a:latin typeface="Open Sans" panose="020B0606030504020204" pitchFamily="34" charset="0"/>
            </a:endParaRPr>
          </a:p>
          <a:p>
            <a:pPr marL="342900" lvl="0" indent="-342900">
              <a:buClr>
                <a:srgbClr val="D16349"/>
              </a:buClr>
              <a:buFont typeface="Arial" panose="020B0604020202020204" pitchFamily="34" charset="0"/>
              <a:buChar char="•"/>
            </a:pPr>
            <a:r>
              <a:rPr lang="nl-NL" sz="1600" dirty="0">
                <a:solidFill>
                  <a:srgbClr val="8F3D15"/>
                </a:solidFill>
                <a:latin typeface="Open Sans" panose="020B0606030504020204" pitchFamily="34" charset="0"/>
              </a:rPr>
              <a:t>Huisarts, medisch specialist in dossier / overdracht / </a:t>
            </a:r>
            <a:r>
              <a:rPr lang="nl-NL" sz="1600" dirty="0" smtClean="0">
                <a:solidFill>
                  <a:srgbClr val="8F3D15"/>
                </a:solidFill>
                <a:latin typeface="Open Sans" panose="020B0606030504020204" pitchFamily="34" charset="0"/>
              </a:rPr>
              <a:t>behandelgrenzenformulier / thuisarts.nl</a:t>
            </a:r>
          </a:p>
          <a:p>
            <a:pPr marL="342900" lvl="0" indent="-342900">
              <a:buClr>
                <a:srgbClr val="D16349"/>
              </a:buClr>
              <a:buFont typeface="Arial" panose="020B0604020202020204" pitchFamily="34" charset="0"/>
              <a:buChar char="•"/>
            </a:pPr>
            <a:endParaRPr lang="nl-NL" sz="2500" dirty="0">
              <a:solidFill>
                <a:srgbClr val="8F3D15"/>
              </a:solidFill>
              <a:latin typeface="Open Sans" panose="020B0606030504020204" pitchFamily="34" charset="0"/>
            </a:endParaRPr>
          </a:p>
          <a:p>
            <a:pPr marL="342900" lvl="0" indent="-342900">
              <a:buClr>
                <a:srgbClr val="D16349"/>
              </a:buClr>
              <a:buFont typeface="Arial" panose="020B0604020202020204" pitchFamily="34" charset="0"/>
              <a:buChar char="•"/>
            </a:pPr>
            <a:r>
              <a:rPr lang="nl-NL" sz="1600" dirty="0">
                <a:solidFill>
                  <a:srgbClr val="8F3D15"/>
                </a:solidFill>
                <a:latin typeface="Open Sans" panose="020B0606030504020204" pitchFamily="34" charset="0"/>
              </a:rPr>
              <a:t>Thuis wensenboekje, behandelpaspoort, </a:t>
            </a:r>
            <a:r>
              <a:rPr lang="nl-NL" sz="1600" dirty="0" smtClean="0">
                <a:solidFill>
                  <a:srgbClr val="8F3D15"/>
                </a:solidFill>
                <a:latin typeface="Open Sans" panose="020B0606030504020204" pitchFamily="34" charset="0"/>
              </a:rPr>
              <a:t>levenswensverklaring</a:t>
            </a:r>
          </a:p>
          <a:p>
            <a:pPr marL="0" lvl="1">
              <a:buClr>
                <a:srgbClr val="D16349"/>
              </a:buClr>
            </a:pPr>
            <a:endParaRPr lang="nl-NL" sz="1600" dirty="0">
              <a:solidFill>
                <a:srgbClr val="8F3D15"/>
              </a:solidFill>
              <a:latin typeface="Open Sans" panose="020B0606030504020204" pitchFamily="34" charset="0"/>
            </a:endParaRPr>
          </a:p>
          <a:p>
            <a:pPr marL="342900" lvl="1" indent="-342900">
              <a:buClr>
                <a:srgbClr val="D16349"/>
              </a:buClr>
              <a:buFont typeface="Arial" panose="020B0604020202020204" pitchFamily="34" charset="0"/>
              <a:buChar char="•"/>
            </a:pPr>
            <a:r>
              <a:rPr lang="nl-NL" sz="1600" dirty="0">
                <a:solidFill>
                  <a:srgbClr val="8F3D15"/>
                </a:solidFill>
                <a:latin typeface="Open Sans" panose="020B0606030504020204" pitchFamily="34" charset="0"/>
              </a:rPr>
              <a:t>Voorbeelden op website Netwerk PZ regio GV en in de </a:t>
            </a:r>
            <a:r>
              <a:rPr lang="nl-NL" sz="1600" dirty="0" smtClean="0">
                <a:solidFill>
                  <a:srgbClr val="8F3D15"/>
                </a:solidFill>
                <a:latin typeface="Open Sans" panose="020B0606030504020204" pitchFamily="34" charset="0"/>
              </a:rPr>
              <a:t>zaal</a:t>
            </a:r>
            <a:endParaRPr lang="nl-NL" sz="1600" dirty="0">
              <a:solidFill>
                <a:srgbClr val="8F3D15"/>
              </a:solidFill>
              <a:latin typeface="Open Sans" panose="020B0606030504020204" pitchFamily="34" charset="0"/>
            </a:endParaRPr>
          </a:p>
        </p:txBody>
      </p:sp>
      <p:pic>
        <p:nvPicPr>
          <p:cNvPr id="3" name="Afbeelding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503" y="99152"/>
            <a:ext cx="4886137" cy="3364957"/>
          </a:xfrm>
          <a:prstGeom prst="rect">
            <a:avLst/>
          </a:prstGeom>
        </p:spPr>
      </p:pic>
    </p:spTree>
    <p:extLst>
      <p:ext uri="{BB962C8B-B14F-4D97-AF65-F5344CB8AC3E}">
        <p14:creationId xmlns:p14="http://schemas.microsoft.com/office/powerpoint/2010/main" val="1436816096"/>
      </p:ext>
    </p:extLst>
  </p:cSld>
  <p:clrMapOvr>
    <a:masterClrMapping/>
  </p:clrMapOvr>
</p:sld>
</file>

<file path=ppt/theme/theme1.xml><?xml version="1.0" encoding="utf-8"?>
<a:theme xmlns:a="http://schemas.openxmlformats.org/drawingml/2006/main" name="Kantoorthema">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344</TotalTime>
  <Words>849</Words>
  <Application>Microsoft Office PowerPoint</Application>
  <PresentationFormat>Diavoorstelling (4:3)</PresentationFormat>
  <Paragraphs>168</Paragraphs>
  <Slides>12</Slides>
  <Notes>8</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12</vt:i4>
      </vt:variant>
    </vt:vector>
  </HeadingPairs>
  <TitlesOfParts>
    <vt:vector size="19" baseType="lpstr">
      <vt:lpstr>Aharoni</vt:lpstr>
      <vt:lpstr>Arial</vt:lpstr>
      <vt:lpstr>Bitter</vt:lpstr>
      <vt:lpstr>Calibri</vt:lpstr>
      <vt:lpstr>Calibri Light</vt:lpstr>
      <vt:lpstr>Open Sans</vt:lpstr>
      <vt:lpstr>Kantoorthema</vt:lpstr>
      <vt:lpstr>PowerPoint-presentatie</vt:lpstr>
      <vt:lpstr>PowerPoint-presentatie</vt:lpstr>
      <vt:lpstr>Wanneer spreek je over de laatste Levensfase?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Welkom</dc:title>
  <dc:creator>Lieke Booijink</dc:creator>
  <cp:lastModifiedBy>Oostveen, Anja</cp:lastModifiedBy>
  <cp:revision>38</cp:revision>
  <dcterms:created xsi:type="dcterms:W3CDTF">2023-01-17T12:54:02Z</dcterms:created>
  <dcterms:modified xsi:type="dcterms:W3CDTF">2023-05-09T13:42:49Z</dcterms:modified>
</cp:coreProperties>
</file>