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4217" autoAdjust="0"/>
  </p:normalViewPr>
  <p:slideViewPr>
    <p:cSldViewPr snapToGrid="0">
      <p:cViewPr varScale="1">
        <p:scale>
          <a:sx n="95" d="100"/>
          <a:sy n="95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>
                <a:effectLst/>
              </a:rPr>
              <a:t>Stellingen – ga staan bij eens</a:t>
            </a:r>
            <a:endParaRPr lang="nl-NL" dirty="0"/>
          </a:p>
          <a:p>
            <a:r>
              <a:rPr lang="nl-NL" i="1" dirty="0">
                <a:effectLst/>
              </a:rPr>
              <a:t>Doel: activeren &amp; luisterfocus zetten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b="1" dirty="0"/>
              <a:t>Start film bi j 5.57 en stop bij 10.46 </a:t>
            </a:r>
            <a:r>
              <a:rPr lang="nl-NL" dirty="0">
                <a:hlinkClick r:id="rId3"/>
              </a:rPr>
              <a:t>Het verschil maken in de palliatieve fase</a:t>
            </a:r>
            <a:r>
              <a:rPr lang="nl-NL" dirty="0"/>
              <a:t>: onderdeel waar kan het nog beter?  </a:t>
            </a:r>
            <a:br>
              <a:rPr lang="nl-NL" dirty="0"/>
            </a:b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  <a:p>
            <a:endParaRPr lang="nl-NL" dirty="0"/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Voorbeelden uit het fragment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Verlies van intimiteit door hoog‑laagbed → impact op partnerrelatie.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Geen uitleg over tillen → risico op overbelasting / onveilige zorg.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Geen follow‑up van huisarts → gat in ketenzorg.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Kinderen die grenzen bewaken → gebrek aan afstemming met gezin.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 durft geen feedback te geven → afhankelijkheidsrelatie / machtsongelijkheid.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Niet aanbellen → gebrek aan respectvolle communicatie.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1221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 check expliciet wat de draagkracht van de partner is.”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leg hulpmiddelen uit vóórdat ze worden ingezet en vraag of dit begrepen is en ook bijdraagt aan goede zorg”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stem actief af met huisarts of wijkverpleging.”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vraag naasten, ook de kinderen gericht naar hun zorgen en grenzen.”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349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Verschil maken </a:t>
            </a:r>
          </a:p>
          <a:p>
            <a:r>
              <a:rPr lang="nl-NL" dirty="0"/>
              <a:t>Wat kan nog beter</a:t>
            </a:r>
          </a:p>
          <a:p>
            <a:r>
              <a:rPr lang="nl-NL" dirty="0"/>
              <a:t>Verpleegkunde HBO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657B7-BE1A-7984-B213-E57FE574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Goede palliatieve zorg is nooit alleen voor de patiënt 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D1A19-54C0-3852-9E4C-F25C4D1F1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4400" dirty="0"/>
              <a:t>het is zorg voor het hele systeem</a:t>
            </a:r>
          </a:p>
        </p:txBody>
      </p:sp>
    </p:spTree>
    <p:extLst>
      <p:ext uri="{BB962C8B-B14F-4D97-AF65-F5344CB8AC3E}">
        <p14:creationId xmlns:p14="http://schemas.microsoft.com/office/powerpoint/2010/main" val="153823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OOG voor Naasten 		Marcella Tam </a:t>
            </a:r>
          </a:p>
          <a:p>
            <a:r>
              <a:rPr lang="nl-NL" dirty="0"/>
              <a:t>LUMC Zorgopleidingen 	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08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37" y="1825625"/>
            <a:ext cx="1116386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deze miniles kan jij:</a:t>
            </a:r>
            <a:endParaRPr lang="nl-NL" dirty="0"/>
          </a:p>
          <a:p>
            <a:pPr lvl="0"/>
            <a:r>
              <a:rPr lang="nl-NL" b="1" dirty="0"/>
              <a:t>Analyseren </a:t>
            </a:r>
            <a:r>
              <a:rPr lang="nl-NL" dirty="0"/>
              <a:t>welke factoren bijdragen aan belasting van naasten in een palliatieve situatie.</a:t>
            </a:r>
          </a:p>
          <a:p>
            <a:pPr lvl="0"/>
            <a:r>
              <a:rPr lang="nl-NL" b="1" dirty="0"/>
              <a:t>Duiden </a:t>
            </a:r>
            <a:r>
              <a:rPr lang="nl-NL" dirty="0"/>
              <a:t>welke professionele verantwoordelijkheden de verpleegkundige heeft richting naasten.</a:t>
            </a:r>
          </a:p>
          <a:p>
            <a:pPr lvl="0"/>
            <a:r>
              <a:rPr lang="nl-NL" b="1" dirty="0"/>
              <a:t>Beoordelen</a:t>
            </a:r>
            <a:r>
              <a:rPr lang="nl-NL" dirty="0"/>
              <a:t> waar in het filmfragment sprake is van tekortschietende zorg, </a:t>
            </a:r>
          </a:p>
          <a:p>
            <a:pPr lvl="0"/>
            <a:r>
              <a:rPr lang="nl-NL" b="1" dirty="0"/>
              <a:t>Formuleren</a:t>
            </a:r>
            <a:r>
              <a:rPr lang="nl-NL" dirty="0"/>
              <a:t> van een professionele verbeteractie die aansluit bij evidence‑based palliatieve zorg.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88D85C-31C9-DEB0-6402-F1FF146E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99" y="1446663"/>
            <a:ext cx="11247906" cy="5881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EENS = 					Staan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ONEENS =					Zitten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Naasten voelen zich alleen gelaten door verpleegkundigen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Onvoldoende uitleg aan naasten kan leiden tot onveilige zorg</a:t>
            </a:r>
            <a:endParaRPr lang="nl-NL" b="1" dirty="0">
              <a:effectLst/>
            </a:endParaRP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Ik vind het moeilijk om de zorgen en verdriet van naasten te begeleiden</a:t>
            </a:r>
            <a:endParaRPr lang="nl-NL" dirty="0"/>
          </a:p>
        </p:txBody>
      </p:sp>
      <p:pic>
        <p:nvPicPr>
          <p:cNvPr id="5" name="Graphic 4" descr="Regisseursstoel silhouet">
            <a:extLst>
              <a:ext uri="{FF2B5EF4-FFF2-40B4-BE49-F238E27FC236}">
                <a16:creationId xmlns:a16="http://schemas.microsoft.com/office/drawing/2014/main" id="{AC17F38C-A2B8-B57E-15D3-ED7C7452F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1477" y="2409940"/>
            <a:ext cx="564614" cy="564614"/>
          </a:xfrm>
          <a:prstGeom prst="rect">
            <a:avLst/>
          </a:prstGeom>
        </p:spPr>
      </p:pic>
      <p:pic>
        <p:nvPicPr>
          <p:cNvPr id="7" name="Graphic 6" descr="Verward persoon silhouet">
            <a:extLst>
              <a:ext uri="{FF2B5EF4-FFF2-40B4-BE49-F238E27FC236}">
                <a16:creationId xmlns:a16="http://schemas.microsoft.com/office/drawing/2014/main" id="{24BC01D9-FA78-82A4-6C04-24969C4A4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67409" y="1429438"/>
            <a:ext cx="652749" cy="6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D7EF04-06DD-3F81-FFD7-3F5FB8C63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Kijk en luister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62FFF4B-7FB3-7F8A-2087-5298933C2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nl-NL" dirty="0"/>
          </a:p>
          <a:p>
            <a:r>
              <a:rPr lang="nl-NL" sz="2000" b="1" dirty="0"/>
              <a:t>Schrijf woorden </a:t>
            </a:r>
            <a:r>
              <a:rPr lang="nl-NL" sz="2000" dirty="0"/>
              <a:t>op </a:t>
            </a:r>
          </a:p>
          <a:p>
            <a:r>
              <a:rPr lang="nl-NL" sz="2000" dirty="0"/>
              <a:t>over wat vonden naasten moeilijk?</a:t>
            </a:r>
          </a:p>
          <a:p>
            <a:endParaRPr lang="nl-NL" sz="2000" dirty="0"/>
          </a:p>
          <a:p>
            <a:r>
              <a:rPr lang="nl-NL" sz="2000" dirty="0"/>
              <a:t>Wat </a:t>
            </a:r>
            <a:r>
              <a:rPr lang="nl-NL" sz="2000"/>
              <a:t>zegt dat over </a:t>
            </a:r>
            <a:r>
              <a:rPr lang="nl-NL" sz="2000" dirty="0"/>
              <a:t>jouw professionele verantwoordelijkheid?</a:t>
            </a:r>
          </a:p>
          <a:p>
            <a:endParaRPr lang="nl-NL" sz="2000" dirty="0"/>
          </a:p>
          <a:p>
            <a:r>
              <a:rPr lang="nl-NL" sz="2000" dirty="0"/>
              <a:t>Waar hoor of zie je onvoldoende afgestemde zorg?</a:t>
            </a:r>
          </a:p>
        </p:txBody>
      </p:sp>
      <p:pic>
        <p:nvPicPr>
          <p:cNvPr id="7" name="Tijdelijke aanduiding voor inhoud 6" descr="Afbeelding met wolk, tekst, hemel, dag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39C2D40A-516D-96FE-CAFC-A7D39597F5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196226" y="2792830"/>
            <a:ext cx="6645007" cy="2775457"/>
          </a:xfrm>
          <a:prstGeom prst="rect">
            <a:avLst/>
          </a:prstGeom>
        </p:spPr>
      </p:pic>
      <p:pic>
        <p:nvPicPr>
          <p:cNvPr id="6" name="Graphic 5" descr="Filmstrip silhouet">
            <a:extLst>
              <a:ext uri="{FF2B5EF4-FFF2-40B4-BE49-F238E27FC236}">
                <a16:creationId xmlns:a16="http://schemas.microsoft.com/office/drawing/2014/main" id="{EE2F12B2-8D7F-C9BA-3D3D-A925DB220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11002" y="16889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9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of Trio opdracht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CF8D1-1D1E-E928-CD99-7CA546022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216464"/>
            <a:ext cx="1048857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Welke situatie </a:t>
            </a:r>
            <a:r>
              <a:rPr lang="nl-NL" altLang="nl-NL" sz="2400" dirty="0">
                <a:latin typeface="Arial" panose="020B0604020202020204" pitchFamily="34" charset="0"/>
              </a:rPr>
              <a:t>gaf risico op onvoldoende afgestemde zorg?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2400" dirty="0">
                <a:latin typeface="Arial" panose="020B0604020202020204" pitchFamily="34" charset="0"/>
              </a:rPr>
              <a:t>Waar kan of moet de verpleegkundige verantwoordelijkheid beter ingevuld </a:t>
            </a:r>
            <a:endParaRPr kumimoji="0" lang="nl-NL" alt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als verpleegkundige kunnen doen?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2400" dirty="0">
                <a:latin typeface="Arial" panose="020B0604020202020204" pitchFamily="34" charset="0"/>
              </a:rPr>
              <a:t>Welke discipline in de keten moet daarbij betrokken worden?</a:t>
            </a:r>
            <a:endParaRPr kumimoji="0" lang="nl-NL" alt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Graphic 6" descr="Gebruikers silhouet">
            <a:extLst>
              <a:ext uri="{FF2B5EF4-FFF2-40B4-BE49-F238E27FC236}">
                <a16:creationId xmlns:a16="http://schemas.microsoft.com/office/drawing/2014/main" id="{DDC1C379-E1C7-E952-DF66-61FEFC3E8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55777" y="409431"/>
            <a:ext cx="3111691" cy="311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188D9-DC3C-3E45-3743-097B0E6D8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1 </a:t>
            </a:r>
            <a:r>
              <a:rPr lang="nl-NL" b="1" dirty="0"/>
              <a:t>Continuiteit &amp; Ketenzorg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F85D3-1C88-BD7E-A0E9-D35ECA157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 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Geen follow-up met de huisarts</a:t>
            </a:r>
            <a:endParaRPr lang="nl-NL" dirty="0"/>
          </a:p>
          <a:p>
            <a:r>
              <a:rPr lang="nl-NL" dirty="0">
                <a:effectLst/>
              </a:rPr>
              <a:t>Onvoldoende afstemming over de thuissituatie, grenzen met persoonlijke leefomgeving </a:t>
            </a:r>
            <a:endParaRPr lang="nl-NL" dirty="0"/>
          </a:p>
          <a:p>
            <a:r>
              <a:rPr lang="nl-NL" dirty="0">
                <a:effectLst/>
              </a:rPr>
              <a:t>Onvoldoende voorbereiding op hulpmiddelen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/>
              <a:t>Palliatieve zorg vraagt proactieve afstemming tussen disciplines.”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967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FBD09-1FA1-35A7-FE2B-DAEE734F4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2 </a:t>
            </a:r>
            <a:r>
              <a:rPr lang="nl-NL" b="1" dirty="0"/>
              <a:t>Familie gericht &amp; draagkracht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D54004-6E30-E3C4-81DD-8665B1E00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Partner over belast of onbekend met tillen </a:t>
            </a:r>
            <a:endParaRPr lang="nl-NL" dirty="0"/>
          </a:p>
          <a:p>
            <a:r>
              <a:rPr lang="nl-NL" dirty="0">
                <a:effectLst/>
              </a:rPr>
              <a:t>Kinderen bewaken letterlijk hun grenzen</a:t>
            </a:r>
          </a:p>
          <a:p>
            <a:r>
              <a:rPr lang="nl-NL" dirty="0"/>
              <a:t>Verlies van intimiteit</a:t>
            </a:r>
            <a:endParaRPr lang="nl-NL" dirty="0">
              <a:effectLst/>
            </a:endParaRP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/>
              <a:t>Je kijkt systemisch: hoe beïnvloedt de zorg het hele gezin?”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3488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0EE113-27C7-C153-DA70-BCF3B401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365125"/>
            <a:ext cx="11024616" cy="1325563"/>
          </a:xfrm>
        </p:spPr>
        <p:txBody>
          <a:bodyPr/>
          <a:lstStyle/>
          <a:p>
            <a:r>
              <a:rPr lang="nl-NL" dirty="0"/>
              <a:t>Rode draad 3 </a:t>
            </a:r>
            <a:r>
              <a:rPr lang="nl-NL" sz="3600" b="1" dirty="0"/>
              <a:t>Communicatie, autonomie</a:t>
            </a:r>
            <a:r>
              <a:rPr lang="nl-NL" sz="3600" dirty="0"/>
              <a:t> </a:t>
            </a:r>
            <a:r>
              <a:rPr lang="nl-NL" sz="3600" b="1" dirty="0"/>
              <a:t>&amp; veiligheid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E0DAC7-B583-C1C6-3CAB-0421C2B48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pPr lvl="0"/>
            <a:r>
              <a:rPr lang="nl-NL" dirty="0"/>
              <a:t>Zo maar binnen komen</a:t>
            </a:r>
          </a:p>
          <a:p>
            <a:pPr lvl="0"/>
            <a:r>
              <a:rPr lang="nl-NL" dirty="0"/>
              <a:t>Geen belangstelling tonen </a:t>
            </a:r>
          </a:p>
          <a:p>
            <a:pPr lvl="0"/>
            <a:r>
              <a:rPr lang="nl-NL" dirty="0"/>
              <a:t>Echtgenoot (van Marcella) durft geen feedback te geven.</a:t>
            </a:r>
          </a:p>
          <a:p>
            <a:pPr lvl="0"/>
            <a:r>
              <a:rPr lang="nl-NL" dirty="0"/>
              <a:t>Geen uitleg over hulpmiddelen.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 </a:t>
            </a:r>
            <a:r>
              <a:rPr lang="nl-NL" i="1" dirty="0"/>
              <a:t>Professionele communicatie creëert veiligheid, autonomie en vertrouwen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046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Formuleer een verbeteractie </a:t>
            </a:r>
          </a:p>
          <a:p>
            <a:pPr marL="0" indent="0" algn="ctr">
              <a:buNone/>
            </a:pPr>
            <a:r>
              <a:rPr lang="nl-NL" dirty="0"/>
              <a:t>die je morgen meteen toe kan passen </a:t>
            </a: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b="1" dirty="0"/>
              <a:t>“Wat kan ik morgen anders doen voor een naaste?”</a:t>
            </a:r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539</Words>
  <Application>Microsoft Office PowerPoint</Application>
  <PresentationFormat>Breedbeeld</PresentationFormat>
  <Paragraphs>89</Paragraphs>
  <Slides>11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Miniles </vt:lpstr>
      <vt:lpstr>Leerdoelen </vt:lpstr>
      <vt:lpstr>Stellingen </vt:lpstr>
      <vt:lpstr>Kijk en luister </vt:lpstr>
      <vt:lpstr>Duo of Trio opdracht</vt:lpstr>
      <vt:lpstr>Rode draad 1 Continuiteit &amp; Ketenzorg </vt:lpstr>
      <vt:lpstr>Rode draad 2 Familie gericht &amp; draagkracht </vt:lpstr>
      <vt:lpstr>Rode draad 3 Communicatie, autonomie &amp; veiligheid</vt:lpstr>
      <vt:lpstr>Morgen anders</vt:lpstr>
      <vt:lpstr>Goede palliatieve zorg is nooit alleen voor de patiënt 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10</cp:revision>
  <dcterms:created xsi:type="dcterms:W3CDTF">2026-06-19T13:35:05Z</dcterms:created>
  <dcterms:modified xsi:type="dcterms:W3CDTF">2026-07-02T12:58:35Z</dcterms:modified>
</cp:coreProperties>
</file>