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1510" autoAdjust="0"/>
  </p:normalViewPr>
  <p:slideViewPr>
    <p:cSldViewPr snapToGrid="0">
      <p:cViewPr varScale="1">
        <p:scale>
          <a:sx n="91" d="100"/>
          <a:sy n="91" d="100"/>
        </p:scale>
        <p:origin x="13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FC932-1D35-430A-B50F-9BFE2D76B385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C542F-B567-4209-8F8E-4A98770301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9933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HBO Verpleegkunde niveau 5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Thema: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Oog voor naasten in de palliatieve fase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Duur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60 min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Groep: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 studenten niveau 5 / HBO</a:t>
            </a: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professionele identiteit + bewustwording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Werkvorm: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Film,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film: 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Het verschil maken in de palliatieve fase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92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 of 2 studenten kort om een reactie vragen </a:t>
            </a:r>
          </a:p>
          <a:p>
            <a:endParaRPr lang="nl-NL" dirty="0"/>
          </a:p>
          <a:p>
            <a:r>
              <a:rPr lang="nl-NL" dirty="0"/>
              <a:t>Kan het ook digitaal maken met bijvoorbeeld een </a:t>
            </a:r>
            <a:r>
              <a:rPr lang="nl-NL" dirty="0" err="1"/>
              <a:t>mentimeter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3795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Het verschil maken in de palliatieve fase</a:t>
            </a:r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408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6567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Voorbeelden om studenten op weg te helpen </a:t>
            </a:r>
          </a:p>
          <a:p>
            <a:pPr marL="171450" indent="-171450">
              <a:buFontTx/>
              <a:buChar char="-"/>
            </a:pPr>
            <a:r>
              <a:rPr lang="nl-NL" dirty="0"/>
              <a:t>Worden naasten in deze film betrokken bij het zorgplan?</a:t>
            </a:r>
          </a:p>
          <a:p>
            <a:pPr marL="171450" indent="-171450">
              <a:buFontTx/>
              <a:buChar char="-"/>
            </a:pPr>
            <a:r>
              <a:rPr lang="nl-NL" dirty="0"/>
              <a:t>Wordt er met deze naasten gesproken over hun rol?</a:t>
            </a:r>
          </a:p>
          <a:p>
            <a:pPr marL="171450" indent="-171450">
              <a:buFontTx/>
              <a:buChar char="-"/>
            </a:pPr>
            <a:r>
              <a:rPr lang="nl-NL" dirty="0"/>
              <a:t>Heb je momenten in de film gezien dat de beroepscode niet werd nageleefd?</a:t>
            </a:r>
          </a:p>
          <a:p>
            <a:pPr marL="171450" indent="-171450">
              <a:buFontTx/>
              <a:buChar char="-"/>
            </a:pPr>
            <a:r>
              <a:rPr lang="nl-NL" dirty="0"/>
              <a:t>Wat zou een verpleegkundige altijd moeten doen om aan de beroepscode te voldoen?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443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2302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4AE2F8-37E5-6E73-A401-FF0287AA87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158ECC2-2E97-AA55-91BC-3FECC22FD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0C7091-D95C-E0A0-893F-F42023FC9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00C166-6B12-DD21-801A-5DEE14C2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BC441E-7608-3A5F-7A3A-59D4EB80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997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C5EAA6-E0F9-DDA8-6EF6-061D3C8DD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1468B9A-47DD-2FBF-DD17-0E3B2AE55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49F32C-35A1-9330-DEB2-270ADFBE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6FCC2B-72FF-85C1-D3B9-128FFF884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70D6DE-F0B6-2B16-3951-DCF59B8F1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5802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AFF3869-BD94-81A5-D1F9-4BB4E3736E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C761DDA-71D6-59F0-09A1-AD2CFAF07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151F03-BB79-FB6A-29E7-3E6A8765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EF1455-EA3E-8F5D-758E-FA834D394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42E187A-3AFC-5DAC-81C3-48D2F2D88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823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74FB0D-5CC7-A189-D15C-4567842C9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B2025E-829D-B2CC-4E27-5FC49E1E3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A41511-21C2-70E3-273C-F6D36A89F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A23D80A-03F0-546F-DD33-31F4A00CD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74E69C1-0342-8791-0D7F-FC892794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6079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BF9860-C6E6-DFE6-569C-3326B1EC5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341E64-38A3-BB68-F260-5080B2CC8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F86463-D295-E749-64B3-B1EDAF5D3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9B2F6A-5732-8B01-AC0E-C52539FA3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AD55F5-0F9D-D4FB-BA78-95700561B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070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F05AB-D736-98DB-C138-5543E0E30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48CD05-935A-FC45-AA71-D088DD127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4F1F49-86D7-CA75-8916-36277D357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6FBA3E0-F026-F889-D9E4-5D3166A7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326FCA-875C-A13C-7308-5BF682F82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122A1C-12DC-5664-109A-05430932F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70F15-572F-DCAF-596B-EB9C854EF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588688F-85BD-75A4-CCD5-B5C539A12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71704A0-EB27-1914-5897-96C7F60D1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2D26A4F-A765-56DA-ADA4-4933CFAC5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2B539E-2103-1490-8610-7B02851F7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E9CA274-5C8D-E239-B0E3-734B6AD8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D4A2184-919D-0D61-40F7-B8879649D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ADC052D-8214-995D-A3BA-B1184836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70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F7FD0-E544-46BC-3CE6-DD75BD1A6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C53B0AA-0C7D-80F8-57B1-F2A20BE1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2D7D145-5BEA-A7A4-ABC0-198C0D37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E4A71AC-A856-172D-EC8D-D9772DA96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56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C9FF190-C47B-9753-AA01-CE29FA0F5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044086C-7A8D-C1B1-DF1C-E5B8C0E4E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95C921-C760-2A62-966E-202D23C12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7949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F93C0-0051-B18A-49D9-8476A39FF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906FCA-2E11-38F3-D311-FEB90001E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716DF4-8FEE-4503-24FB-3903ACB25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DB5EF2-E5D0-02D6-3E69-346672E68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4DB95BC-CE1F-B6D1-0898-B6EE61693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CAE3C4-62B1-4009-3756-F9802E293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182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86A74D-30AD-9110-48A1-4D638437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3D4B97B-003C-4EEA-0048-8E6E14614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125DF6-C252-96B6-5B5B-0E9A96C9C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D98838-FAE3-CAFC-C9DA-79C3DE41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7111221-E108-98B8-6E1A-128358AB7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FF4CFC9-22F9-779F-4C1A-03BC511D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6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3BE37A2-2988-AD0C-35F7-5E842F13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7D36CA-7F30-3416-5572-3BBE954AB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292AD0A-C8B7-7F4E-5278-7E48A2907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C68AA7-FD3C-4C39-DCF4-8DA85AB39F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0B1CDC-34B7-775E-6A1C-FC1DFEC1B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45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5787B3-9A88-7BB6-F6F7-D2AFA1EFE6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A2F8C58-4B44-0F5F-41A2-0B35ED493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b="1" dirty="0"/>
              <a:t>Vier kansen om het verschil te maken </a:t>
            </a:r>
          </a:p>
          <a:p>
            <a:r>
              <a:rPr lang="nl-NL" dirty="0"/>
              <a:t>Palliatieve zorg &amp; naasten </a:t>
            </a:r>
          </a:p>
          <a:p>
            <a:r>
              <a:rPr lang="nl-NL" dirty="0"/>
              <a:t>Verpleegkunde (HBO)</a:t>
            </a:r>
          </a:p>
        </p:txBody>
      </p:sp>
    </p:spTree>
    <p:extLst>
      <p:ext uri="{BB962C8B-B14F-4D97-AF65-F5344CB8AC3E}">
        <p14:creationId xmlns:p14="http://schemas.microsoft.com/office/powerpoint/2010/main" val="3061169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AEEB4B-0427-B024-5582-D47CA292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Afsluiting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37102B-A93C-09A7-C696-210CE6D3F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nl-NL" sz="4000" dirty="0"/>
          </a:p>
          <a:p>
            <a:pPr marL="0" indent="0" algn="ctr">
              <a:buNone/>
            </a:pPr>
            <a:r>
              <a:rPr lang="nl-NL" sz="4000" b="1" dirty="0"/>
              <a:t>Naastenondersteuning </a:t>
            </a:r>
          </a:p>
          <a:p>
            <a:pPr marL="0" indent="0" algn="ctr">
              <a:buNone/>
            </a:pPr>
            <a:r>
              <a:rPr lang="nl-NL" sz="4000" b="1" dirty="0"/>
              <a:t>vraagt geen extra tijd, </a:t>
            </a:r>
          </a:p>
          <a:p>
            <a:pPr marL="0" indent="0" algn="ctr">
              <a:buNone/>
            </a:pPr>
            <a:r>
              <a:rPr lang="nl-NL" sz="4000" b="1" dirty="0"/>
              <a:t>maar bewuste aandacht </a:t>
            </a:r>
            <a:r>
              <a:rPr lang="nl-NL" sz="4000" b="1"/>
              <a:t>van zorgprofessionals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01739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90C82E-F549-4757-8336-60D4EA1F7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365125"/>
            <a:ext cx="11099800" cy="5337175"/>
          </a:xfrm>
        </p:spPr>
        <p:txBody>
          <a:bodyPr>
            <a:normAutofit/>
          </a:bodyPr>
          <a:lstStyle/>
          <a:p>
            <a:r>
              <a:rPr lang="nl-NL" dirty="0"/>
              <a:t>Gerealiseerd door</a:t>
            </a:r>
            <a:br>
              <a:rPr lang="nl-NL" dirty="0"/>
            </a:br>
            <a:r>
              <a:rPr lang="nl-NL" sz="3200" dirty="0"/>
              <a:t>Oog voor naasten : Marcella Tam</a:t>
            </a:r>
            <a:br>
              <a:rPr lang="nl-NL" sz="3200" dirty="0"/>
            </a:br>
            <a:r>
              <a:rPr lang="nl-NL" sz="3200" dirty="0"/>
              <a:t>Zorgopleidingen LUMC : Mariska Schoonderwoerd</a:t>
            </a:r>
          </a:p>
        </p:txBody>
      </p:sp>
    </p:spTree>
    <p:extLst>
      <p:ext uri="{BB962C8B-B14F-4D97-AF65-F5344CB8AC3E}">
        <p14:creationId xmlns:p14="http://schemas.microsoft.com/office/powerpoint/2010/main" val="2006016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3A3531-0DDD-6267-A18B-4115E4252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8122072-EB79-0A36-74B0-F37AD29D3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Na afloop kan de student:</a:t>
            </a:r>
            <a:endParaRPr lang="nl-NL" dirty="0"/>
          </a:p>
          <a:p>
            <a:r>
              <a:rPr lang="nl-NL" dirty="0">
                <a:effectLst/>
              </a:rPr>
              <a:t>De rol en behoeften van naasten analyseren vanuit meerdere perspectieven</a:t>
            </a:r>
            <a:endParaRPr lang="nl-NL" dirty="0"/>
          </a:p>
          <a:p>
            <a:r>
              <a:rPr lang="nl-NL" dirty="0">
                <a:effectLst/>
              </a:rPr>
              <a:t>Reflecteren op eigen handelen</a:t>
            </a:r>
            <a:endParaRPr lang="nl-NL" dirty="0"/>
          </a:p>
          <a:p>
            <a:r>
              <a:rPr lang="nl-NL" dirty="0">
                <a:effectLst/>
              </a:rPr>
              <a:t>Verbinding leggen met professionele normen</a:t>
            </a:r>
            <a:endParaRPr lang="nl-NL" dirty="0"/>
          </a:p>
          <a:p>
            <a:r>
              <a:rPr lang="nl-NL" dirty="0">
                <a:effectLst/>
              </a:rPr>
              <a:t>Signaleren van gemiste kansen in de eigen praktijk</a:t>
            </a:r>
            <a:endParaRPr lang="nl-NL" dirty="0"/>
          </a:p>
          <a:p>
            <a:r>
              <a:rPr lang="nl-NL" dirty="0">
                <a:effectLst/>
              </a:rPr>
              <a:t>Een concrete verbeteractie formuleren</a:t>
            </a:r>
            <a:endParaRPr lang="nl-NL" dirty="0"/>
          </a:p>
          <a:p>
            <a:r>
              <a:rPr lang="nl-NL" dirty="0">
                <a:effectLst/>
              </a:rPr>
              <a:t>Benoemen wat professionals tegenhoudt en hoe je toch verschil maakt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93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410ED-BF9E-E656-2CA9-B44A94AAD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Voorkennis ophalen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FC3A47-B2E7-C946-242F-383B05D58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Instructie : </a:t>
            </a:r>
          </a:p>
          <a:p>
            <a:pPr marL="0" indent="0">
              <a:buNone/>
            </a:pPr>
            <a:r>
              <a:rPr lang="nl-NL" dirty="0"/>
              <a:t>Ben je het </a:t>
            </a:r>
            <a:r>
              <a:rPr lang="nl-NL" u="sng" dirty="0"/>
              <a:t>eens</a:t>
            </a:r>
            <a:r>
              <a:rPr lang="nl-NL" dirty="0"/>
              <a:t> met de stelling ga je </a:t>
            </a:r>
            <a:r>
              <a:rPr lang="nl-NL" u="sng" dirty="0"/>
              <a:t>staan</a:t>
            </a:r>
            <a:r>
              <a:rPr lang="nl-NL" dirty="0"/>
              <a:t>, anders blijf je zitten </a:t>
            </a:r>
          </a:p>
          <a:p>
            <a:endParaRPr lang="nl-NL" dirty="0"/>
          </a:p>
          <a:p>
            <a:r>
              <a:rPr lang="nl-NL" dirty="0"/>
              <a:t>1. Naasten hebben vaak meer stress dan de patiënt </a:t>
            </a:r>
          </a:p>
          <a:p>
            <a:r>
              <a:rPr lang="nl-NL" dirty="0"/>
              <a:t>2. Zorgprofessionals zien naasten als mantelzorger</a:t>
            </a:r>
          </a:p>
          <a:p>
            <a:r>
              <a:rPr lang="nl-NL" dirty="0"/>
              <a:t>3. Naasten ondersteunen kost vooral veel tijd</a:t>
            </a:r>
          </a:p>
        </p:txBody>
      </p:sp>
    </p:spTree>
    <p:extLst>
      <p:ext uri="{BB962C8B-B14F-4D97-AF65-F5344CB8AC3E}">
        <p14:creationId xmlns:p14="http://schemas.microsoft.com/office/powerpoint/2010/main" val="301991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BBC472-7E1F-B3AD-5155-A45F22728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KIJK vragen bij de film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8224FD-DF37-930B-5B1F-5EEC76743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gebeurt er met de naaste?</a:t>
            </a:r>
          </a:p>
          <a:p>
            <a:endParaRPr lang="nl-NL" dirty="0"/>
          </a:p>
          <a:p>
            <a:r>
              <a:rPr lang="nl-NL" dirty="0"/>
              <a:t>Wat doet de zorgprofessional wel </a:t>
            </a:r>
            <a:r>
              <a:rPr lang="nl-NL" i="1" dirty="0"/>
              <a:t>of</a:t>
            </a:r>
            <a:r>
              <a:rPr lang="nl-NL" dirty="0"/>
              <a:t> juist niet?</a:t>
            </a:r>
          </a:p>
          <a:p>
            <a:endParaRPr lang="nl-NL" dirty="0"/>
          </a:p>
          <a:p>
            <a:r>
              <a:rPr lang="nl-NL" dirty="0"/>
              <a:t>Wat zie je als gemiste signalen?</a:t>
            </a:r>
          </a:p>
        </p:txBody>
      </p:sp>
      <p:pic>
        <p:nvPicPr>
          <p:cNvPr id="5" name="Graphic 4" descr="Ogen met effen opvulling">
            <a:extLst>
              <a:ext uri="{FF2B5EF4-FFF2-40B4-BE49-F238E27FC236}">
                <a16:creationId xmlns:a16="http://schemas.microsoft.com/office/drawing/2014/main" id="{AD333BE9-7C86-E6B6-AC0C-2F6198462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21432" y="37745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4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wolk, tekst, hemel, buitenshuis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20800D01-0713-8189-086D-128F87F5DC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945" b="747"/>
          <a:stretch>
            <a:fillRect/>
          </a:stretch>
        </p:blipFill>
        <p:spPr>
          <a:xfrm>
            <a:off x="20" y="10"/>
            <a:ext cx="12191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12192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C63530-E4CF-98FA-479B-1B3889E5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56" y="5746071"/>
            <a:ext cx="7015499" cy="85226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De film</a:t>
            </a:r>
          </a:p>
        </p:txBody>
      </p:sp>
    </p:spTree>
    <p:extLst>
      <p:ext uri="{BB962C8B-B14F-4D97-AF65-F5344CB8AC3E}">
        <p14:creationId xmlns:p14="http://schemas.microsoft.com/office/powerpoint/2010/main" val="2658583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CB6F9B-95AC-928F-9D5F-B45D1351B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reflectie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1F16426-72D9-C27E-4CBD-3D9BA27DA0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2847132"/>
            <a:ext cx="106060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jij gedaan?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de naaste nodig dacht jij?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jouw team of de organisatie kunnen faciliteren?</a:t>
            </a:r>
          </a:p>
        </p:txBody>
      </p:sp>
    </p:spTree>
    <p:extLst>
      <p:ext uri="{BB962C8B-B14F-4D97-AF65-F5344CB8AC3E}">
        <p14:creationId xmlns:p14="http://schemas.microsoft.com/office/powerpoint/2010/main" val="2608219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D138D4-D5B2-85E9-8E9A-91C09D08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Met elkaar in gesprek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9912D1-7264-6AED-61C5-E54F39360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4182341"/>
            <a:ext cx="4036301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Artikel 2.8 uit de </a:t>
            </a: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beroepscode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Graphic 4" descr="Gebruikers silhouet">
            <a:extLst>
              <a:ext uri="{FF2B5EF4-FFF2-40B4-BE49-F238E27FC236}">
                <a16:creationId xmlns:a16="http://schemas.microsoft.com/office/drawing/2014/main" id="{1194F5F5-76A0-9698-6917-46A033A9B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7845" y="899563"/>
            <a:ext cx="5058872" cy="505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20AAFD-3950-9564-85FC-7CF6776A8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Praktijk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B70F52-82BC-447B-12F5-405F58EF6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Geef een voorbeeld uit waarin een naaste onvoldoende gezien werd, </a:t>
            </a:r>
          </a:p>
          <a:p>
            <a:pPr lvl="2"/>
            <a:r>
              <a:rPr lang="nl-NL" dirty="0"/>
              <a:t>Door jou – wat deed je?</a:t>
            </a:r>
          </a:p>
          <a:p>
            <a:pPr lvl="2"/>
            <a:r>
              <a:rPr lang="nl-NL" dirty="0"/>
              <a:t>Door je teamleden -  wat deed je team?</a:t>
            </a:r>
          </a:p>
          <a:p>
            <a:pPr lvl="2"/>
            <a:endParaRPr lang="nl-NL" dirty="0"/>
          </a:p>
          <a:p>
            <a:pPr marL="914400" lvl="2" indent="0">
              <a:buNone/>
            </a:pPr>
            <a:endParaRPr lang="nl-NL" dirty="0"/>
          </a:p>
          <a:p>
            <a:r>
              <a:rPr lang="nl-NL" dirty="0"/>
              <a:t> </a:t>
            </a:r>
            <a:r>
              <a:rPr lang="nl-NL" i="1" dirty="0"/>
              <a:t>Wat maakte dat dit gebeurde?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7100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96C9C3-50CB-6985-E61C-6D47D3E8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0607A2-C1B1-9C78-8412-D6DE68E71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4182341"/>
            <a:ext cx="5591048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Schrijf in één zin :</a:t>
            </a:r>
          </a:p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Wat kan </a:t>
            </a: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ik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mijn team morgen anders </a:t>
            </a: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doen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5" name="Graphic 4" descr="Pen silhouet">
            <a:extLst>
              <a:ext uri="{FF2B5EF4-FFF2-40B4-BE49-F238E27FC236}">
                <a16:creationId xmlns:a16="http://schemas.microsoft.com/office/drawing/2014/main" id="{3451FC71-8825-9437-2028-2C99A57C2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0879" y="899563"/>
            <a:ext cx="4205837" cy="42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5248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400</Words>
  <Application>Microsoft Office PowerPoint</Application>
  <PresentationFormat>Breedbeeld</PresentationFormat>
  <Paragraphs>66</Paragraphs>
  <Slides>11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Les</vt:lpstr>
      <vt:lpstr>Leerdoelen </vt:lpstr>
      <vt:lpstr>Voorkennis ophalen </vt:lpstr>
      <vt:lpstr>KIJK vragen bij de film</vt:lpstr>
      <vt:lpstr>De film</vt:lpstr>
      <vt:lpstr>DUO reflectie </vt:lpstr>
      <vt:lpstr>Met elkaar in gesprek </vt:lpstr>
      <vt:lpstr>Praktijk </vt:lpstr>
      <vt:lpstr>Morgen anders</vt:lpstr>
      <vt:lpstr>Afsluiting </vt:lpstr>
      <vt:lpstr>Gerealiseerd door Oog voor naasten : Marcella Tam Zorgopleidingen LUMC : Mariska Schoonderwoerd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10</cp:revision>
  <dcterms:created xsi:type="dcterms:W3CDTF">2026-06-18T14:00:16Z</dcterms:created>
  <dcterms:modified xsi:type="dcterms:W3CDTF">2026-07-02T12:57:31Z</dcterms:modified>
</cp:coreProperties>
</file>