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1" r:id="rId4"/>
    <p:sldId id="263" r:id="rId5"/>
    <p:sldId id="265" r:id="rId6"/>
    <p:sldId id="264" r:id="rId7"/>
    <p:sldId id="259" r:id="rId8"/>
    <p:sldId id="260" r:id="rId9"/>
    <p:sldId id="262" r:id="rId10"/>
    <p:sldId id="266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4399"/>
    <a:srgbClr val="F78E1E"/>
    <a:srgbClr val="F26531"/>
    <a:srgbClr val="0093D0"/>
    <a:srgbClr val="00A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4065"/>
        <p:guide pos="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23B41-5E7C-46C2-8810-C41A43C73922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22233-D36B-489E-8628-5922FC31B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9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BFFE-F791-4868-8CF4-888C30570EFE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721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BFFE-F791-4868-8CF4-888C30570EFE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506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BFFE-F791-4868-8CF4-888C30570EFE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72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BFFE-F791-4868-8CF4-888C30570EFE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5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BFFE-F791-4868-8CF4-888C30570EFE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26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BFFE-F791-4868-8CF4-888C30570EFE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1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BFFE-F791-4868-8CF4-888C30570EFE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67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Praktische verzorging van terminale patiënten (koffie schenken, lichte huishoudelijke taken, bezoek ontvangen)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BFFE-F791-4868-8CF4-888C30570EFE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721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BFFE-F791-4868-8CF4-888C30570EFE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721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BFFE-F791-4868-8CF4-888C30570EFE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505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A9ED-6AA0-4153-AA47-8CF4ED614449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BC07-BCFA-4E6B-ABED-2B399A4B5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424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A9ED-6AA0-4153-AA47-8CF4ED614449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BC07-BCFA-4E6B-ABED-2B399A4B5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89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A9ED-6AA0-4153-AA47-8CF4ED614449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BC07-BCFA-4E6B-ABED-2B399A4B5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63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A9ED-6AA0-4153-AA47-8CF4ED614449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BC07-BCFA-4E6B-ABED-2B399A4B5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922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A9ED-6AA0-4153-AA47-8CF4ED614449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BC07-BCFA-4E6B-ABED-2B399A4B5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10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A9ED-6AA0-4153-AA47-8CF4ED614449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BC07-BCFA-4E6B-ABED-2B399A4B5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14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A9ED-6AA0-4153-AA47-8CF4ED614449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BC07-BCFA-4E6B-ABED-2B399A4B5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45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A9ED-6AA0-4153-AA47-8CF4ED614449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BC07-BCFA-4E6B-ABED-2B399A4B5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098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A9ED-6AA0-4153-AA47-8CF4ED614449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BC07-BCFA-4E6B-ABED-2B399A4B5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69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A9ED-6AA0-4153-AA47-8CF4ED614449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BC07-BCFA-4E6B-ABED-2B399A4B5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18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A9ED-6AA0-4153-AA47-8CF4ED614449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BC07-BCFA-4E6B-ABED-2B399A4B5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00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0A9ED-6AA0-4153-AA47-8CF4ED614449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DBC07-BCFA-4E6B-ABED-2B399A4B5D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6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hyperlink" Target="mailto:VPTZ@solidez.nl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nl-NL" sz="2000" b="1" dirty="0"/>
              <a:t/>
            </a:r>
            <a:br>
              <a:rPr lang="nl-NL" sz="2000" b="1" dirty="0"/>
            </a:b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1752600"/>
          </a:xfrm>
        </p:spPr>
        <p:txBody>
          <a:bodyPr>
            <a:normAutofit/>
          </a:bodyPr>
          <a:lstStyle/>
          <a:p>
            <a:r>
              <a:rPr lang="nl-NL" sz="3600" dirty="0" smtClean="0">
                <a:solidFill>
                  <a:srgbClr val="A54399"/>
                </a:solidFill>
              </a:rPr>
              <a:t>Mantelzorg in de palliatieve fase</a:t>
            </a:r>
            <a:endParaRPr lang="nl-NL" sz="3600" dirty="0">
              <a:solidFill>
                <a:srgbClr val="A54399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63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975"/>
            <a:ext cx="9144000" cy="166329"/>
          </a:xfrm>
          <a:prstGeom prst="rect">
            <a:avLst/>
          </a:prstGeom>
        </p:spPr>
      </p:pic>
      <p:pic>
        <p:nvPicPr>
          <p:cNvPr id="8" name="Afbeelding 7" descr="Afbeelding met lucht, persoon, buiten, gebouw&#10;&#10;Beschrijving is gegenereerd met zeer hoge betrouwbaarheid">
            <a:extLst>
              <a:ext uri="{FF2B5EF4-FFF2-40B4-BE49-F238E27FC236}">
                <a16:creationId xmlns:a16="http://schemas.microsoft.com/office/drawing/2014/main" id="{2CF2E093-A13E-41DD-AC60-1CE52D3C2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148"/>
            <a:ext cx="9144000" cy="111714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0E4125F-E2C0-49A6-89C2-524CD88122EF}"/>
              </a:ext>
            </a:extLst>
          </p:cNvPr>
          <p:cNvSpPr txBox="1"/>
          <p:nvPr/>
        </p:nvSpPr>
        <p:spPr>
          <a:xfrm>
            <a:off x="0" y="6165304"/>
            <a:ext cx="9144000" cy="687170"/>
          </a:xfrm>
          <a:prstGeom prst="rect">
            <a:avLst/>
          </a:prstGeom>
          <a:solidFill>
            <a:srgbClr val="A54399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1B2249B-A2C7-405E-8AB2-2651C7852CA1}"/>
              </a:ext>
            </a:extLst>
          </p:cNvPr>
          <p:cNvSpPr txBox="1"/>
          <p:nvPr/>
        </p:nvSpPr>
        <p:spPr>
          <a:xfrm>
            <a:off x="35496" y="6177498"/>
            <a:ext cx="9109075" cy="830997"/>
          </a:xfrm>
          <a:prstGeom prst="rect">
            <a:avLst/>
          </a:prstGeom>
          <a:solidFill>
            <a:srgbClr val="A54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Liesbet Moolenaar: Coördinator </a:t>
            </a:r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Solidez Mantelzorg en VPTZ Wageningen, Renkum en Ede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6644"/>
            <a:ext cx="4788024" cy="167212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57850"/>
            <a:ext cx="3060198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1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l-NL" sz="2000" b="1" dirty="0"/>
              <a:t/>
            </a:r>
            <a:br>
              <a:rPr lang="nl-NL" sz="2000" b="1" dirty="0"/>
            </a:b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63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1671"/>
            <a:ext cx="9144000" cy="16632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C9DF2BB-DEDF-4D8C-BDD5-E3EA488D162D}"/>
              </a:ext>
            </a:extLst>
          </p:cNvPr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contact</a:t>
            </a:r>
            <a:endParaRPr lang="nl-N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356" y="5329831"/>
            <a:ext cx="3420152" cy="1194920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755576" y="1435100"/>
            <a:ext cx="7931224" cy="4691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rgbClr val="F26531"/>
                </a:solidFill>
              </a:rPr>
              <a:t>VPTZ Wageningen en Renkum: 06- 21 96 03 52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rgbClr val="F26531"/>
                </a:solidFill>
              </a:rPr>
              <a:t>VPTZ Ede: 06- 15 02 49 08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rgbClr val="F26531"/>
                </a:solidFill>
              </a:rPr>
              <a:t>Email: </a:t>
            </a:r>
            <a:r>
              <a:rPr lang="nl-NL" sz="2800" dirty="0" smtClean="0">
                <a:solidFill>
                  <a:srgbClr val="A54399"/>
                </a:solidFill>
                <a:hlinkClick r:id="rId5"/>
              </a:rPr>
              <a:t>VPTZ@solidez.nl</a:t>
            </a:r>
            <a:r>
              <a:rPr lang="nl-NL" sz="2800" dirty="0" smtClean="0">
                <a:solidFill>
                  <a:srgbClr val="A54399"/>
                </a:solidFill>
              </a:rPr>
              <a:t> 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rgbClr val="F26531"/>
                </a:solidFill>
              </a:rPr>
              <a:t>Coördinatoren: </a:t>
            </a:r>
            <a:r>
              <a:rPr lang="nl-NL" sz="2800" smtClean="0">
                <a:solidFill>
                  <a:srgbClr val="F26531"/>
                </a:solidFill>
              </a:rPr>
              <a:t>Liesbet Moolenaar en </a:t>
            </a:r>
            <a:r>
              <a:rPr lang="nl-NL" sz="2800" dirty="0" smtClean="0">
                <a:solidFill>
                  <a:srgbClr val="F26531"/>
                </a:solidFill>
              </a:rPr>
              <a:t>Madelon Siep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rgbClr val="F26531"/>
                </a:solidFill>
              </a:rPr>
              <a:t>Werkzaam bij Solidez Welzijn, afdeling mantelzorg </a:t>
            </a:r>
            <a:endParaRPr lang="nl-NL" sz="2800" dirty="0">
              <a:solidFill>
                <a:srgbClr val="F2653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5329831"/>
            <a:ext cx="3060457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l-NL" sz="2000" b="1" dirty="0"/>
              <a:t/>
            </a:r>
            <a:br>
              <a:rPr lang="nl-NL" sz="2000" b="1" dirty="0"/>
            </a:b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971600" y="1830750"/>
            <a:ext cx="7715200" cy="4295414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A54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Luisterend oor</a:t>
            </a:r>
          </a:p>
          <a:p>
            <a:r>
              <a:rPr lang="nl-NL" dirty="0" smtClean="0">
                <a:solidFill>
                  <a:srgbClr val="A54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Informatie en advies</a:t>
            </a:r>
          </a:p>
          <a:p>
            <a:r>
              <a:rPr lang="nl-NL" dirty="0" smtClean="0">
                <a:solidFill>
                  <a:srgbClr val="A54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Themabijeenkomsten en cursussen</a:t>
            </a:r>
          </a:p>
          <a:p>
            <a:r>
              <a:rPr lang="nl-NL" dirty="0" smtClean="0">
                <a:solidFill>
                  <a:srgbClr val="A54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Lotgenotencontact </a:t>
            </a:r>
          </a:p>
          <a:p>
            <a:r>
              <a:rPr lang="nl-NL" dirty="0" smtClean="0">
                <a:solidFill>
                  <a:srgbClr val="A54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Respijtzorg, de zorg even overdragen</a:t>
            </a:r>
          </a:p>
          <a:p>
            <a:r>
              <a:rPr lang="nl-NL" dirty="0">
                <a:solidFill>
                  <a:srgbClr val="A54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l-NL" dirty="0" smtClean="0">
                <a:solidFill>
                  <a:srgbClr val="A54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rijwilligersondersteuning</a:t>
            </a:r>
            <a:endParaRPr lang="nl-NL" dirty="0">
              <a:solidFill>
                <a:srgbClr val="A54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63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1671"/>
            <a:ext cx="9144000" cy="166329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9C9DF2BB-DEDF-4D8C-BDD5-E3EA488D162D}"/>
              </a:ext>
            </a:extLst>
          </p:cNvPr>
          <p:cNvSpPr txBox="1">
            <a:spLocks/>
          </p:cNvSpPr>
          <p:nvPr/>
        </p:nvSpPr>
        <p:spPr>
          <a:xfrm>
            <a:off x="467544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Mantelzorgondersteuning</a:t>
            </a:r>
            <a:endParaRPr lang="nl-N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5440360"/>
            <a:ext cx="3060457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9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l-NL" sz="2000" b="1" dirty="0"/>
              <a:t/>
            </a:r>
            <a:br>
              <a:rPr lang="nl-NL" sz="2000" b="1" dirty="0"/>
            </a:b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63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1671"/>
            <a:ext cx="9144000" cy="16632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9C9DF2BB-DEDF-4D8C-BDD5-E3EA488D162D}"/>
              </a:ext>
            </a:extLst>
          </p:cNvPr>
          <p:cNvSpPr txBox="1">
            <a:spLocks/>
          </p:cNvSpPr>
          <p:nvPr/>
        </p:nvSpPr>
        <p:spPr>
          <a:xfrm>
            <a:off x="1393304" y="517945"/>
            <a:ext cx="6357392" cy="730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Vrijwilligersondersteuning </a:t>
            </a:r>
            <a:endParaRPr lang="nl-N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A54399"/>
                </a:solidFill>
              </a:rPr>
              <a:t>Mantelzorgmaatjes </a:t>
            </a:r>
          </a:p>
          <a:p>
            <a:r>
              <a:rPr lang="nl-NL" smtClean="0">
                <a:solidFill>
                  <a:srgbClr val="A54399"/>
                </a:solidFill>
              </a:rPr>
              <a:t>Vrijwilligers </a:t>
            </a:r>
            <a:r>
              <a:rPr lang="nl-NL" dirty="0">
                <a:solidFill>
                  <a:srgbClr val="A54399"/>
                </a:solidFill>
              </a:rPr>
              <a:t>P</a:t>
            </a:r>
            <a:r>
              <a:rPr lang="nl-NL" dirty="0" smtClean="0">
                <a:solidFill>
                  <a:srgbClr val="A54399"/>
                </a:solidFill>
              </a:rPr>
              <a:t>alliatieve Terminale Zorg</a:t>
            </a:r>
            <a:endParaRPr lang="nl-NL" dirty="0">
              <a:solidFill>
                <a:srgbClr val="A54399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5474263"/>
            <a:ext cx="3060457" cy="107908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4517"/>
            <a:ext cx="4139952" cy="27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7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611560" y="1417638"/>
            <a:ext cx="807524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>
                <a:solidFill>
                  <a:srgbClr val="F265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sterven dichtbij komt en u het liefste thuisblijft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63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1671"/>
            <a:ext cx="9144000" cy="16632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C9DF2BB-DEDF-4D8C-BDD5-E3EA488D162D}"/>
              </a:ext>
            </a:extLst>
          </p:cNvPr>
          <p:cNvSpPr txBox="1">
            <a:spLocks/>
          </p:cNvSpPr>
          <p:nvPr/>
        </p:nvSpPr>
        <p:spPr>
          <a:xfrm>
            <a:off x="611560" y="427038"/>
            <a:ext cx="80855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dirty="0" smtClean="0">
                <a:solidFill>
                  <a:schemeClr val="bg1">
                    <a:lumMod val="50000"/>
                  </a:schemeClr>
                </a:solidFill>
              </a:rPr>
              <a:t>Vrijwilligers Palliatieve Terminale Zorg (VPTZ)</a:t>
            </a:r>
            <a:endParaRPr lang="nl-NL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5440360"/>
            <a:ext cx="3417623" cy="119290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51974"/>
            <a:ext cx="5182153" cy="345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6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611560" y="1722438"/>
            <a:ext cx="8075240" cy="4403725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265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Vrijwilligerszorg </a:t>
            </a:r>
            <a:r>
              <a:rPr lang="nl-NL" dirty="0">
                <a:solidFill>
                  <a:srgbClr val="F265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 laatste </a:t>
            </a:r>
            <a:r>
              <a:rPr lang="nl-NL" dirty="0" smtClean="0">
                <a:solidFill>
                  <a:srgbClr val="F265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levensfase</a:t>
            </a:r>
          </a:p>
          <a:p>
            <a:r>
              <a:rPr lang="nl-NL" dirty="0" smtClean="0">
                <a:solidFill>
                  <a:srgbClr val="F265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Naast professionele zorg </a:t>
            </a:r>
            <a:endParaRPr lang="nl-NL" dirty="0">
              <a:solidFill>
                <a:srgbClr val="F265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solidFill>
                  <a:srgbClr val="F265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getrainde vrijwilligers </a:t>
            </a:r>
          </a:p>
          <a:p>
            <a:r>
              <a:rPr lang="nl-NL" dirty="0">
                <a:solidFill>
                  <a:srgbClr val="F265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Werkzaam in de gemeente Wageningen, Renkum en Ede </a:t>
            </a:r>
            <a:endParaRPr lang="nl-NL" dirty="0" smtClean="0">
              <a:solidFill>
                <a:srgbClr val="F265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solidFill>
                <a:srgbClr val="F265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 smtClean="0">
              <a:solidFill>
                <a:srgbClr val="F265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63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1671"/>
            <a:ext cx="9144000" cy="16632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C9DF2BB-DEDF-4D8C-BDD5-E3EA488D162D}"/>
              </a:ext>
            </a:extLst>
          </p:cNvPr>
          <p:cNvSpPr txBox="1">
            <a:spLocks/>
          </p:cNvSpPr>
          <p:nvPr/>
        </p:nvSpPr>
        <p:spPr>
          <a:xfrm>
            <a:off x="611560" y="427038"/>
            <a:ext cx="80855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dirty="0" smtClean="0">
                <a:solidFill>
                  <a:schemeClr val="bg1">
                    <a:lumMod val="50000"/>
                  </a:schemeClr>
                </a:solidFill>
              </a:rPr>
              <a:t>Vrijwilligers Palliatieve Terminale Zorg (VPTZ)</a:t>
            </a:r>
            <a:endParaRPr lang="nl-NL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5440360"/>
            <a:ext cx="3417623" cy="11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4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l-NL" sz="2000" b="1" dirty="0"/>
              <a:t/>
            </a:r>
            <a:br>
              <a:rPr lang="nl-NL" sz="2000" b="1" dirty="0"/>
            </a:b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63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1671"/>
            <a:ext cx="9144000" cy="16632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C9DF2BB-DEDF-4D8C-BDD5-E3EA488D162D}"/>
              </a:ext>
            </a:extLst>
          </p:cNvPr>
          <p:cNvSpPr txBox="1">
            <a:spLocks/>
          </p:cNvSpPr>
          <p:nvPr/>
        </p:nvSpPr>
        <p:spPr>
          <a:xfrm>
            <a:off x="1043608" y="457123"/>
            <a:ext cx="7344816" cy="98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ondersteuning biedt de VPTZ?</a:t>
            </a:r>
            <a:endParaRPr lang="nl-NL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8643" y="135951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26531"/>
                </a:solidFill>
              </a:rPr>
              <a:t>Ondersteuning om de mantelzorg te </a:t>
            </a:r>
            <a:r>
              <a:rPr lang="nl-NL" dirty="0" smtClean="0">
                <a:solidFill>
                  <a:srgbClr val="F26531"/>
                </a:solidFill>
              </a:rPr>
              <a:t>ontlasten:</a:t>
            </a:r>
            <a:endParaRPr lang="nl-NL" dirty="0">
              <a:solidFill>
                <a:srgbClr val="F2653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F26531"/>
                </a:solidFill>
              </a:rPr>
              <a:t>de gelegenheid geven om even rust te nemen, een boodschap te doen of een nacht door te slapen.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5213997"/>
            <a:ext cx="3420152" cy="119492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865" y="3658522"/>
            <a:ext cx="3945078" cy="26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34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l-NL" sz="2000" b="1" dirty="0"/>
              <a:t/>
            </a:r>
            <a:br>
              <a:rPr lang="nl-NL" sz="2000" b="1" dirty="0"/>
            </a:b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63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1671"/>
            <a:ext cx="9144000" cy="16632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9C9DF2BB-DEDF-4D8C-BDD5-E3EA488D162D}"/>
              </a:ext>
            </a:extLst>
          </p:cNvPr>
          <p:cNvSpPr txBox="1">
            <a:spLocks/>
          </p:cNvSpPr>
          <p:nvPr/>
        </p:nvSpPr>
        <p:spPr>
          <a:xfrm>
            <a:off x="427602" y="4563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VPTZ kan het volgende bieden</a:t>
            </a:r>
            <a:endParaRPr lang="nl-N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inhoud 7"/>
          <p:cNvSpPr>
            <a:spLocks noGrp="1"/>
          </p:cNvSpPr>
          <p:nvPr>
            <p:ph idx="1"/>
          </p:nvPr>
        </p:nvSpPr>
        <p:spPr>
          <a:xfrm>
            <a:off x="827584" y="1618406"/>
            <a:ext cx="7859216" cy="4507757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F265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nl-NL" sz="2800" dirty="0" smtClean="0">
                <a:solidFill>
                  <a:srgbClr val="F265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ezelschap </a:t>
            </a:r>
            <a:r>
              <a:rPr lang="nl-NL" sz="2800" dirty="0">
                <a:solidFill>
                  <a:srgbClr val="F265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houden</a:t>
            </a:r>
          </a:p>
          <a:p>
            <a:r>
              <a:rPr lang="nl-NL" sz="2800" dirty="0">
                <a:solidFill>
                  <a:srgbClr val="F265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NL" sz="2800" dirty="0" smtClean="0">
                <a:solidFill>
                  <a:srgbClr val="F265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aken </a:t>
            </a:r>
            <a:r>
              <a:rPr lang="nl-NL" sz="2800" dirty="0">
                <a:solidFill>
                  <a:srgbClr val="F265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de cliënt</a:t>
            </a:r>
          </a:p>
          <a:p>
            <a:r>
              <a:rPr lang="nl-NL" sz="2800" dirty="0" smtClean="0">
                <a:solidFill>
                  <a:srgbClr val="F265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Emotionele </a:t>
            </a:r>
            <a:r>
              <a:rPr lang="nl-NL" sz="2800" dirty="0">
                <a:solidFill>
                  <a:srgbClr val="F265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steun aan cliënten en mantelzorgers </a:t>
            </a:r>
          </a:p>
          <a:p>
            <a:r>
              <a:rPr lang="nl-NL" sz="2800" dirty="0" smtClean="0">
                <a:solidFill>
                  <a:srgbClr val="F265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Praktische </a:t>
            </a:r>
            <a:r>
              <a:rPr lang="nl-NL" sz="2800" dirty="0">
                <a:solidFill>
                  <a:srgbClr val="F265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verzorging van terminale </a:t>
            </a:r>
            <a:r>
              <a:rPr lang="nl-NL" sz="2800" dirty="0" smtClean="0">
                <a:solidFill>
                  <a:srgbClr val="F265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patiënten</a:t>
            </a:r>
          </a:p>
          <a:p>
            <a:r>
              <a:rPr lang="nl-NL" sz="2800" dirty="0" smtClean="0">
                <a:solidFill>
                  <a:srgbClr val="F265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Informatieve </a:t>
            </a:r>
            <a:r>
              <a:rPr lang="nl-NL" sz="2800" dirty="0">
                <a:solidFill>
                  <a:srgbClr val="F265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steun aan </a:t>
            </a:r>
            <a:r>
              <a:rPr lang="nl-NL" sz="2800" dirty="0" smtClean="0">
                <a:solidFill>
                  <a:srgbClr val="F265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mantelzorgers</a:t>
            </a:r>
          </a:p>
          <a:p>
            <a:r>
              <a:rPr lang="nl-NL" sz="2800" dirty="0" smtClean="0">
                <a:solidFill>
                  <a:srgbClr val="F265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Signaleren </a:t>
            </a:r>
            <a:r>
              <a:rPr lang="nl-NL" sz="2800" dirty="0">
                <a:solidFill>
                  <a:srgbClr val="F265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doorgeven van veranderingen in de zorgsituatie 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F265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Kortom: ER ZIJN</a:t>
            </a:r>
          </a:p>
          <a:p>
            <a:pPr marL="0" indent="0">
              <a:buNone/>
            </a:pPr>
            <a:endParaRPr lang="nl-NL" sz="2800" dirty="0">
              <a:solidFill>
                <a:srgbClr val="F265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5373216"/>
            <a:ext cx="3420152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5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l-NL" sz="20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nl-NL" sz="2000" b="1" dirty="0">
                <a:solidFill>
                  <a:schemeClr val="bg1">
                    <a:lumMod val="50000"/>
                  </a:schemeClr>
                </a:solidFill>
              </a:rPr>
            </a:br>
            <a:endParaRPr lang="nl-NL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5" y="3021201"/>
            <a:ext cx="4474195" cy="2982796"/>
          </a:xfrm>
        </p:spPr>
      </p:pic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611560" y="1417639"/>
            <a:ext cx="8068562" cy="4634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>
                <a:solidFill>
                  <a:srgbClr val="F78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geeft mantelzorgers de rust en de ruimte om het vol te houden in de laatste fase.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63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1671"/>
            <a:ext cx="9144000" cy="16632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9C9DF2BB-DEDF-4D8C-BDD5-E3EA488D162D}"/>
              </a:ext>
            </a:extLst>
          </p:cNvPr>
          <p:cNvSpPr txBox="1">
            <a:spLocks/>
          </p:cNvSpPr>
          <p:nvPr/>
        </p:nvSpPr>
        <p:spPr>
          <a:xfrm>
            <a:off x="467544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brengt het u? </a:t>
            </a:r>
            <a:endParaRPr lang="nl-N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5358597"/>
            <a:ext cx="3420152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5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l-NL" sz="2000" b="1" dirty="0"/>
              <a:t/>
            </a:r>
            <a:br>
              <a:rPr lang="nl-NL" sz="2000" b="1" dirty="0"/>
            </a:b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63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1671"/>
            <a:ext cx="9144000" cy="16632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C9DF2BB-DEDF-4D8C-BDD5-E3EA488D162D}"/>
              </a:ext>
            </a:extLst>
          </p:cNvPr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Vrijwilligers inschakelen</a:t>
            </a:r>
            <a:endParaRPr lang="nl-N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5401596"/>
            <a:ext cx="3420152" cy="1194920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755576" y="1435100"/>
            <a:ext cx="7931224" cy="4691063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F26531"/>
                </a:solidFill>
              </a:rPr>
              <a:t>Intakegesprek om wensen te bespreken</a:t>
            </a:r>
          </a:p>
          <a:p>
            <a:r>
              <a:rPr lang="nl-NL" sz="2800" dirty="0" smtClean="0">
                <a:solidFill>
                  <a:srgbClr val="F26531"/>
                </a:solidFill>
              </a:rPr>
              <a:t>Passende vrijwilliger(s) zoeken</a:t>
            </a:r>
          </a:p>
          <a:p>
            <a:r>
              <a:rPr lang="nl-NL" sz="2800" dirty="0" smtClean="0">
                <a:solidFill>
                  <a:srgbClr val="F26531"/>
                </a:solidFill>
              </a:rPr>
              <a:t>Dagelijks beschikbaar tussen 07.00-23.00 uur</a:t>
            </a:r>
          </a:p>
          <a:p>
            <a:r>
              <a:rPr lang="nl-NL" sz="2800" dirty="0" smtClean="0">
                <a:solidFill>
                  <a:srgbClr val="F26531"/>
                </a:solidFill>
              </a:rPr>
              <a:t>Incidenteel kan er ’s nachts gewaakt worden. </a:t>
            </a:r>
          </a:p>
          <a:p>
            <a:r>
              <a:rPr lang="nl-NL" sz="2800" dirty="0" smtClean="0">
                <a:solidFill>
                  <a:srgbClr val="F26531"/>
                </a:solidFill>
              </a:rPr>
              <a:t>Aan onze hulp zijn geen kosten verbonden </a:t>
            </a:r>
            <a:endParaRPr lang="nl-NL" sz="2800" dirty="0">
              <a:solidFill>
                <a:srgbClr val="F26531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53005"/>
            <a:ext cx="3383868" cy="225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859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283</Words>
  <Application>Microsoft Office PowerPoint</Application>
  <PresentationFormat>Diavoorstelling (4:3)</PresentationFormat>
  <Paragraphs>65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Kantoorthema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Stichting Solidez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Esther van der Zee</dc:creator>
  <cp:lastModifiedBy>Madelon Siep</cp:lastModifiedBy>
  <cp:revision>33</cp:revision>
  <dcterms:created xsi:type="dcterms:W3CDTF">2016-10-31T11:42:53Z</dcterms:created>
  <dcterms:modified xsi:type="dcterms:W3CDTF">2023-05-09T08:12:00Z</dcterms:modified>
</cp:coreProperties>
</file>