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9" r:id="rId5"/>
    <p:sldId id="256" r:id="rId6"/>
    <p:sldId id="267" r:id="rId7"/>
    <p:sldId id="258" r:id="rId8"/>
    <p:sldId id="285" r:id="rId9"/>
    <p:sldId id="268" r:id="rId10"/>
    <p:sldId id="279" r:id="rId11"/>
    <p:sldId id="272" r:id="rId12"/>
    <p:sldId id="271" r:id="rId13"/>
    <p:sldId id="278" r:id="rId14"/>
    <p:sldId id="275" r:id="rId15"/>
    <p:sldId id="292" r:id="rId16"/>
    <p:sldId id="293" r:id="rId17"/>
    <p:sldId id="274" r:id="rId18"/>
    <p:sldId id="281" r:id="rId19"/>
    <p:sldId id="289" r:id="rId20"/>
    <p:sldId id="284" r:id="rId21"/>
    <p:sldId id="291" r:id="rId22"/>
    <p:sldId id="276" r:id="rId23"/>
    <p:sldId id="288" r:id="rId24"/>
    <p:sldId id="266" r:id="rId25"/>
  </p:sldIdLst>
  <p:sldSz cx="12192000" cy="6858000"/>
  <p:notesSz cx="6858000" cy="9144000"/>
  <p:custDataLst>
    <p:tags r:id="rId27"/>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49095D-EF5F-44BD-20B3-4EA201935ABB}" name="Roos-Marie Tummers" initials="RT" userId="S::R.Tummers@pznl.nl::b75dc4fe-929c-4f1a-ab83-b87dd7e999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rghout, Carolien" initials="BC" lastIdx="3" clrIdx="0">
    <p:extLst>
      <p:ext uri="{19B8F6BF-5375-455C-9EA6-DF929625EA0E}">
        <p15:presenceInfo xmlns:p15="http://schemas.microsoft.com/office/powerpoint/2012/main" userId="S-1-5-21-1202660629-764733703-725345543-10459" providerId="AD"/>
      </p:ext>
    </p:extLst>
  </p:cmAuthor>
  <p:cmAuthor id="2" name="Elise Posma" initials="EP" lastIdx="3" clrIdx="1">
    <p:extLst>
      <p:ext uri="{19B8F6BF-5375-455C-9EA6-DF929625EA0E}">
        <p15:presenceInfo xmlns:p15="http://schemas.microsoft.com/office/powerpoint/2012/main" userId="S::e.posma@pznl.nl::0b5ac1b5-28cd-4814-9a1c-0820a8913c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B22"/>
    <a:srgbClr val="181D21"/>
    <a:srgbClr val="333537"/>
    <a:srgbClr val="333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402BF4-DE67-4D2A-81A4-58244BBE5AE5}" v="1" dt="2024-09-27T10:31:28.68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983" autoAdjust="0"/>
  </p:normalViewPr>
  <p:slideViewPr>
    <p:cSldViewPr snapToGrid="0">
      <p:cViewPr varScale="1">
        <p:scale>
          <a:sx n="58" d="100"/>
          <a:sy n="58" d="100"/>
        </p:scale>
        <p:origin x="251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3586E-015B-482A-BE13-36EA9A0F8864}" type="datetimeFigureOut">
              <a:rPr lang="nl-NL" smtClean="0"/>
              <a:t>2-10-2024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42FB6-E88F-410B-9A56-42BB89A2A2CE}" type="slidenum">
              <a:rPr lang="nl-NL" smtClean="0"/>
              <a:t>‹nr.›</a:t>
            </a:fld>
            <a:endParaRPr lang="nl-NL"/>
          </a:p>
        </p:txBody>
      </p:sp>
    </p:spTree>
    <p:extLst>
      <p:ext uri="{BB962C8B-B14F-4D97-AF65-F5344CB8AC3E}">
        <p14:creationId xmlns:p14="http://schemas.microsoft.com/office/powerpoint/2010/main" val="184385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ubmed.ncbi.nlm.nih.gov/2621557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fk.nl/media/1/Zakkaartje_SamenBeslissen_VersieB_DEF.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lliaweb.nl/getmedia/02b81c30-d9be-4c51-83bf-deb1260ccf7b/Kwaliteitskader_web-240620.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alliaweb.nl/zorgpraktijk/kwaliteitskader-palliatieve-zorg-nederlan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a:t>
            </a:fld>
            <a:endParaRPr lang="nl-NL"/>
          </a:p>
        </p:txBody>
      </p:sp>
    </p:spTree>
    <p:extLst>
      <p:ext uri="{BB962C8B-B14F-4D97-AF65-F5344CB8AC3E}">
        <p14:creationId xmlns:p14="http://schemas.microsoft.com/office/powerpoint/2010/main" val="275507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 &amp; inbreng deelnemers</a:t>
            </a:r>
          </a:p>
          <a:p>
            <a:endParaRPr lang="nl-NL">
              <a:cs typeface="Calibri"/>
            </a:endParaRPr>
          </a:p>
          <a:p>
            <a:r>
              <a:rPr lang="nl-NL">
                <a:cs typeface="Calibri"/>
              </a:rPr>
              <a:t>Inhoud: </a:t>
            </a:r>
            <a:br>
              <a:rPr lang="nl-NL">
                <a:cs typeface="Calibri"/>
              </a:rPr>
            </a:br>
            <a:r>
              <a:rPr lang="nl-NL">
                <a:cs typeface="Calibri"/>
              </a:rPr>
              <a:t>Het Kwaliteitskader palliatieve zorg Nederland (2017) geeft zorgverleners en zorgorganisaties een eenduidig beeld van wat verstaan wordt onder goede palliatieve zorg. Er zijn 8 essenties geformuleerd, gebaseerd op wat patiënten en naasten belangrijk vinden. Deze zijn bedoeld om het kwaliteitskader handzaam in de praktijk te brengen. </a:t>
            </a:r>
          </a:p>
          <a:p>
            <a:endParaRPr lang="nl-N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Volgende dia: </a:t>
            </a:r>
            <a:r>
              <a:rPr lang="nl-NL" sz="1200"/>
              <a:t>Shared </a:t>
            </a:r>
            <a:r>
              <a:rPr lang="nl-NL" sz="1200" err="1"/>
              <a:t>Decision</a:t>
            </a:r>
            <a:r>
              <a:rPr lang="nl-NL" sz="1200"/>
              <a:t>-Making Continuüm</a:t>
            </a:r>
          </a:p>
          <a:p>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10</a:t>
            </a:fld>
            <a:endParaRPr lang="nl-NL"/>
          </a:p>
        </p:txBody>
      </p:sp>
    </p:spTree>
    <p:extLst>
      <p:ext uri="{BB962C8B-B14F-4D97-AF65-F5344CB8AC3E}">
        <p14:creationId xmlns:p14="http://schemas.microsoft.com/office/powerpoint/2010/main" val="19268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1737451">
              <a:defRPr/>
            </a:pPr>
            <a:r>
              <a:rPr lang="nl-NL" sz="1100" u="sng">
                <a:solidFill>
                  <a:srgbClr val="000000"/>
                </a:solidFill>
              </a:rPr>
              <a:t>Werkvorm</a:t>
            </a:r>
            <a:r>
              <a:rPr lang="nl-NL" sz="1100">
                <a:solidFill>
                  <a:srgbClr val="000000"/>
                </a:solidFill>
              </a:rPr>
              <a:t>: groepsgesprek</a:t>
            </a:r>
          </a:p>
          <a:p>
            <a:pPr defTabSz="1737451">
              <a:defRPr/>
            </a:pPr>
            <a:r>
              <a:rPr lang="nl-NL" u="sng"/>
              <a:t>Inhoud</a:t>
            </a:r>
            <a:r>
              <a:rPr lang="nl-NL"/>
              <a:t>: Gesprek over waar sta jij en waar staat jouw patiënt. Uitleg continuümmodel: Bij 100% neemt de patiënt volledig verantwoordelijkheid voor zijn beslissingen (patiënt gedreven=consumentisme), er is geen discussie mogelijk: ‘zo wil ik het hebben’. De andere kant bij 0 % is de arts 100% verantwoordelijk voor het nemen van beslissingen (arts gedreven=paternalisme). In het midden bij ‘</a:t>
            </a:r>
            <a:r>
              <a:rPr lang="nl-NL" err="1"/>
              <a:t>Equal</a:t>
            </a:r>
            <a:r>
              <a:rPr lang="nl-NL"/>
              <a:t> partners’ acteren de patiënt en arts gelijkwaardig. Als arts (zorgverlener) wil je dit uitdragen: patiënt brengt haar persoonlijke informatie in over bijvoorbeeld wat ze ervaart en wil, de arts brengt zijn medische informatie in. Dit breng je als arts/zorgverlener samen en dan kom je tot een gelijkwaardigheid in de besluitvorming. </a:t>
            </a:r>
            <a:endParaRPr lang="nl-NL">
              <a:cs typeface="Arial"/>
            </a:endParaRPr>
          </a:p>
          <a:p>
            <a:pPr defTabSz="1737451">
              <a:defRPr/>
            </a:pPr>
            <a:endParaRPr lang="nl-NL">
              <a:cs typeface="Arial"/>
            </a:endParaRPr>
          </a:p>
          <a:p>
            <a:pPr defTabSz="1737451">
              <a:defRPr/>
            </a:pPr>
            <a:r>
              <a:rPr lang="nl-NL"/>
              <a:t>Volgende dia: </a:t>
            </a:r>
            <a:r>
              <a:rPr lang="nl-NL" sz="1200"/>
              <a:t>Stappen van gezamenlijke besluitvorming</a:t>
            </a:r>
            <a:endParaRPr lang="nl-NL">
              <a:cs typeface="Arial"/>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11</a:t>
            </a:fld>
            <a:endParaRPr lang="nl-NL"/>
          </a:p>
        </p:txBody>
      </p:sp>
    </p:spTree>
    <p:extLst>
      <p:ext uri="{BB962C8B-B14F-4D97-AF65-F5344CB8AC3E}">
        <p14:creationId xmlns:p14="http://schemas.microsoft.com/office/powerpoint/2010/main" val="3400042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Toelichting trainer</a:t>
            </a:r>
          </a:p>
          <a:p>
            <a:pPr>
              <a:lnSpc>
                <a:spcPct val="110000"/>
              </a:lnSpc>
            </a:pPr>
            <a:r>
              <a:rPr lang="nl-NL">
                <a:cs typeface="Calibri"/>
              </a:rPr>
              <a:t>Inhoud: </a:t>
            </a:r>
          </a:p>
          <a:p>
            <a:pPr>
              <a:lnSpc>
                <a:spcPct val="110000"/>
              </a:lnSpc>
            </a:pPr>
            <a:r>
              <a:rPr lang="nl-NL">
                <a:cs typeface="Calibri"/>
              </a:rPr>
              <a:t>Toelichting over wat de stappen zijn van gezamenlijke besluitvorming</a:t>
            </a:r>
          </a:p>
          <a:p>
            <a:pPr>
              <a:lnSpc>
                <a:spcPct val="110000"/>
              </a:lnSpc>
            </a:pPr>
            <a:endParaRPr lang="nl-NL">
              <a:cs typeface="Calibri"/>
            </a:endParaRPr>
          </a:p>
          <a:p>
            <a:pPr marL="171450" indent="-171450" algn="l">
              <a:buFont typeface="Arial" panose="020B0604020202020204" pitchFamily="34" charset="0"/>
              <a:buChar char="•"/>
            </a:pPr>
            <a:r>
              <a:rPr lang="nl-NL">
                <a:cs typeface="Calibri"/>
              </a:rPr>
              <a:t>Keuze. Er is iets te kiezen. De zorgverlener informeert de patiënt dat er een beslissing genomen moet worden en dat de mening en de persoonlijke situatie van de patiënt daarin belangrijk is.  </a:t>
            </a:r>
          </a:p>
          <a:p>
            <a:pPr marL="171450" indent="-171450" algn="l">
              <a:buFont typeface="Arial" panose="020B0604020202020204" pitchFamily="34" charset="0"/>
              <a:buChar char="•"/>
            </a:pPr>
            <a:r>
              <a:rPr lang="nl-NL">
                <a:cs typeface="Calibri"/>
              </a:rPr>
              <a:t>Opties uitleggen. Wat zijn de opties? De zorgverlener bespreekt de mogelijkheden en de voor- en nadelen van elke optie. Oók de mogelijkheid om niets doen, niet te behandelen of af te wachten. </a:t>
            </a:r>
          </a:p>
          <a:p>
            <a:pPr marL="171450" indent="-171450" algn="l">
              <a:buFont typeface="Arial" panose="020B0604020202020204" pitchFamily="34" charset="0"/>
              <a:buChar char="•"/>
            </a:pPr>
            <a:r>
              <a:rPr lang="nl-NL">
                <a:cs typeface="Calibri"/>
              </a:rPr>
              <a:t>Voorkeuren bespreken van de patiënt. De zorgverlener en de patiënt bespreken de voorkeuren van de patiënt en de zorgverlener ondersteunt de patiënt in het wikken en wegen.  </a:t>
            </a:r>
          </a:p>
          <a:p>
            <a:pPr marL="171450" indent="-171450" algn="l">
              <a:buFont typeface="Arial" panose="020B0604020202020204" pitchFamily="34" charset="0"/>
              <a:buChar char="•"/>
            </a:pPr>
            <a:r>
              <a:rPr lang="nl-NL">
                <a:cs typeface="Calibri"/>
              </a:rPr>
              <a:t>Besluit nemen. De zorgverlener en de patiënt bespreken welke rol de patiënt in de beslissing wil spelen, nemen een besluit of stellen het uit en regelen eventuele follow-up.</a:t>
            </a:r>
          </a:p>
          <a:p>
            <a:pPr algn="l">
              <a:buFont typeface="Arial" panose="020B0604020202020204" pitchFamily="34" charset="0"/>
              <a:buChar char="•"/>
            </a:pPr>
            <a:endParaRPr lang="nl-NL">
              <a:cs typeface="Calibri"/>
            </a:endParaRPr>
          </a:p>
          <a:p>
            <a:pPr algn="l"/>
            <a:r>
              <a:rPr lang="nl-NL">
                <a:cs typeface="Calibri"/>
              </a:rPr>
              <a:t>Het is belangrijk om te weten dat deze stappen van gezamenlijke besluitvorming geen statische stappen zijn en dat het mogelijk is om terug te komen op een besluit. Het is een regelmatig terugkerend gespreksonderwerp. </a:t>
            </a:r>
          </a:p>
          <a:p>
            <a:pPr algn="l"/>
            <a:endParaRPr lang="nl-NL">
              <a:cs typeface="Calibri"/>
            </a:endParaRPr>
          </a:p>
          <a:p>
            <a:pPr algn="l"/>
            <a:r>
              <a:rPr lang="en-US" err="1">
                <a:cs typeface="Calibri"/>
              </a:rPr>
              <a:t>Bron</a:t>
            </a:r>
            <a:r>
              <a:rPr lang="en-US">
                <a:cs typeface="Calibri"/>
              </a:rPr>
              <a:t>: </a:t>
            </a:r>
            <a:r>
              <a:rPr lang="en-US" err="1">
                <a:cs typeface="Calibri"/>
              </a:rPr>
              <a:t>Stiggelbout</a:t>
            </a:r>
            <a:r>
              <a:rPr lang="en-US">
                <a:cs typeface="Calibri"/>
              </a:rPr>
              <a:t>, A.M., Pieterse, A.H., De Haes, J.C.J.M (2015). </a:t>
            </a:r>
            <a:r>
              <a:rPr lang="en-US">
                <a:cs typeface="Calibri"/>
                <a:hlinkClick r:id="rId3">
                  <a:extLst>
                    <a:ext uri="{A12FA001-AC4F-418D-AE19-62706E023703}">
                      <ahyp:hlinkClr xmlns:ahyp="http://schemas.microsoft.com/office/drawing/2018/hyperlinkcolor" val="tx"/>
                    </a:ext>
                  </a:extLst>
                </a:hlinkClick>
              </a:rPr>
              <a:t>Shared decision making: Concepts, evidence, and practice</a:t>
            </a:r>
            <a:r>
              <a:rPr lang="en-US">
                <a:cs typeface="Calibri"/>
              </a:rPr>
              <a:t>. </a:t>
            </a:r>
            <a:endParaRPr lang="nl-NL">
              <a:cs typeface="Calibri"/>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lang="nl-NL">
              <a:cs typeface="Calibri"/>
            </a:endParaRPr>
          </a:p>
          <a:p>
            <a:pPr>
              <a:lnSpc>
                <a:spcPct val="110000"/>
              </a:lnSpc>
            </a:pPr>
            <a:r>
              <a:rPr lang="nl-NL"/>
              <a:t>Volgende dia: Voorbeeldzinnen van gezamenlijke besluitvorming</a:t>
            </a:r>
            <a:endParaRPr lang="nl-NL">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12</a:t>
            </a:fld>
            <a:endParaRPr lang="nl-NL"/>
          </a:p>
        </p:txBody>
      </p:sp>
    </p:spTree>
    <p:extLst>
      <p:ext uri="{BB962C8B-B14F-4D97-AF65-F5344CB8AC3E}">
        <p14:creationId xmlns:p14="http://schemas.microsoft.com/office/powerpoint/2010/main" val="533934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Toelichting trainer</a:t>
            </a:r>
          </a:p>
          <a:p>
            <a:pPr>
              <a:lnSpc>
                <a:spcPct val="110000"/>
              </a:lnSpc>
            </a:pPr>
            <a:r>
              <a:rPr lang="nl-NL">
                <a:cs typeface="Calibri"/>
              </a:rPr>
              <a:t>Inhoud: </a:t>
            </a:r>
          </a:p>
          <a:p>
            <a:pPr>
              <a:lnSpc>
                <a:spcPct val="110000"/>
              </a:lnSpc>
            </a:pPr>
            <a:r>
              <a:rPr lang="nl-NL" i="0">
                <a:cs typeface="Calibri"/>
              </a:rPr>
              <a:t>Toelichting over de voorbeeldzinnen van gezamenlijke besluitvorming. </a:t>
            </a:r>
          </a:p>
          <a:p>
            <a:pPr>
              <a:lnSpc>
                <a:spcPct val="110000"/>
              </a:lnSpc>
            </a:pPr>
            <a:endParaRPr lang="nl-NL" i="0">
              <a:cs typeface="Calibri"/>
            </a:endParaRPr>
          </a:p>
          <a:p>
            <a:pPr>
              <a:lnSpc>
                <a:spcPct val="110000"/>
              </a:lnSpc>
            </a:pPr>
            <a:r>
              <a:rPr lang="nl-NL" i="0">
                <a:cs typeface="Calibri"/>
              </a:rPr>
              <a:t>Bron: </a:t>
            </a:r>
            <a:r>
              <a:rPr lang="nl-NL">
                <a:hlinkClick r:id="rId3"/>
              </a:rPr>
              <a:t>Zakkaartje_SamenBeslissenVersieB_2020.indd (nfk.nl)</a:t>
            </a:r>
            <a:endParaRPr lang="nl-NL" i="0">
              <a:cs typeface="Calibri"/>
            </a:endParaRPr>
          </a:p>
          <a:p>
            <a:pPr>
              <a:lnSpc>
                <a:spcPct val="110000"/>
              </a:lnSpc>
            </a:pPr>
            <a:endParaRPr lang="nl-NL" i="0">
              <a:cs typeface="Calibri"/>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nl-NL"/>
              <a:t>Volgende dia: Aan de slag</a:t>
            </a:r>
          </a:p>
          <a:p>
            <a:pPr marL="0" marR="0" lvl="0" indent="0" algn="l" defTabSz="914400" rtl="0" eaLnBrk="1" fontAlgn="auto" latinLnBrk="0" hangingPunct="1">
              <a:lnSpc>
                <a:spcPct val="110000"/>
              </a:lnSpc>
              <a:spcBef>
                <a:spcPts val="0"/>
              </a:spcBef>
              <a:spcAft>
                <a:spcPts val="0"/>
              </a:spcAft>
              <a:buClrTx/>
              <a:buSzTx/>
              <a:buFontTx/>
              <a:buNone/>
              <a:tabLst/>
              <a:defRPr/>
            </a:pPr>
            <a:endParaRPr lang="nl-NL">
              <a:cs typeface="Calibri"/>
            </a:endParaRPr>
          </a:p>
          <a:p>
            <a:pPr>
              <a:lnSpc>
                <a:spcPct val="110000"/>
              </a:lnSpc>
            </a:pPr>
            <a:endParaRPr lang="nl-NL" i="0"/>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13</a:t>
            </a:fld>
            <a:endParaRPr lang="nl-NL"/>
          </a:p>
        </p:txBody>
      </p:sp>
    </p:spTree>
    <p:extLst>
      <p:ext uri="{BB962C8B-B14F-4D97-AF65-F5344CB8AC3E}">
        <p14:creationId xmlns:p14="http://schemas.microsoft.com/office/powerpoint/2010/main" val="210968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p>
          <a:p>
            <a:r>
              <a:rPr lang="nl-NL">
                <a:cs typeface="Calibri"/>
              </a:rPr>
              <a:t>Licht de casus toe uit het boek ‘In gesprek over het leven en het einde’ (2023), hoofdstuk ‘Hoofdstuk 2: ‘Samen beslissen’.</a:t>
            </a:r>
            <a:endParaRPr lang="nl-NL"/>
          </a:p>
          <a:p>
            <a:pPr>
              <a:lnSpc>
                <a:spcPct val="110000"/>
              </a:lnSpc>
              <a:spcAft>
                <a:spcPts val="1200"/>
              </a:spcAft>
            </a:pPr>
            <a:endParaRPr lang="nl-NL">
              <a:cs typeface="Calibri" panose="020F0502020204030204"/>
            </a:endParaRPr>
          </a:p>
          <a:p>
            <a:pPr>
              <a:lnSpc>
                <a:spcPct val="110000"/>
              </a:lnSpc>
              <a:spcAft>
                <a:spcPts val="600"/>
              </a:spcAft>
            </a:pPr>
            <a:r>
              <a:rPr lang="nl-NL">
                <a:cs typeface="Calibri" panose="020F0502020204030204"/>
              </a:rPr>
              <a:t>Volgende dia: Aan de slag </a:t>
            </a:r>
            <a:r>
              <a:rPr lang="nl-NL"/>
              <a:t>vanuit verschillende invalshoeken</a:t>
            </a:r>
            <a:endParaRPr lang="nl-NL">
              <a:ea typeface="Calibri" panose="020F0502020204030204"/>
              <a:cs typeface="Calibri"/>
            </a:endParaRPr>
          </a:p>
          <a:p>
            <a:pPr>
              <a:lnSpc>
                <a:spcPct val="110000"/>
              </a:lnSpc>
              <a:spcAft>
                <a:spcPts val="600"/>
              </a:spcAft>
            </a:pPr>
            <a:endParaRPr lang="nl-NL">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14</a:t>
            </a:fld>
            <a:endParaRPr lang="nl-NL"/>
          </a:p>
        </p:txBody>
      </p:sp>
    </p:spTree>
    <p:extLst>
      <p:ext uri="{BB962C8B-B14F-4D97-AF65-F5344CB8AC3E}">
        <p14:creationId xmlns:p14="http://schemas.microsoft.com/office/powerpoint/2010/main" val="1580267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endParaRPr lang="nl-NL"/>
          </a:p>
          <a:p>
            <a:pPr>
              <a:lnSpc>
                <a:spcPct val="110000"/>
              </a:lnSpc>
              <a:spcAft>
                <a:spcPts val="1200"/>
              </a:spcAft>
            </a:pPr>
            <a:r>
              <a:rPr lang="nl-NL"/>
              <a:t>Bespreek in groepjes van 3 à 4 personen de volgende vragen: </a:t>
            </a:r>
            <a:endParaRPr lang="nl-NL">
              <a:cs typeface="Calibri" panose="020F0502020204030204"/>
            </a:endParaRPr>
          </a:p>
          <a:p>
            <a:pPr marL="342900" indent="-342900">
              <a:spcAft>
                <a:spcPts val="1200"/>
              </a:spcAft>
              <a:buAutoNum type="arabicPeriod"/>
            </a:pPr>
            <a:r>
              <a:rPr lang="nl-NL" sz="1800"/>
              <a:t>Waarom is gezamenlijke besluitvorming in de palliatieve fase belangrijk: </a:t>
            </a:r>
          </a:p>
          <a:p>
            <a:pPr marL="630900" lvl="1" indent="-342900">
              <a:spcAft>
                <a:spcPts val="1200"/>
              </a:spcAft>
              <a:buFont typeface="+mj-lt"/>
              <a:buAutoNum type="alphaLcParenR"/>
            </a:pPr>
            <a:r>
              <a:rPr lang="nl-NL" sz="1800"/>
              <a:t>Wat is het doel van samen beslissen?</a:t>
            </a:r>
          </a:p>
          <a:p>
            <a:pPr marL="630900" lvl="1" indent="-342900">
              <a:spcAft>
                <a:spcPts val="1200"/>
              </a:spcAft>
              <a:buFont typeface="+mj-lt"/>
              <a:buAutoNum type="alphaLcParenR"/>
            </a:pPr>
            <a:r>
              <a:rPr lang="nl-NL" sz="1800"/>
              <a:t>Hoe ondersteun je de patiënt bij het maken van beslissingen die bij hem of haar passen?</a:t>
            </a:r>
          </a:p>
          <a:p>
            <a:pPr marL="630900" lvl="1" indent="-342900">
              <a:spcAft>
                <a:spcPts val="1200"/>
              </a:spcAft>
              <a:buFont typeface="+mj-lt"/>
              <a:buAutoNum type="alphaLcParenR"/>
            </a:pPr>
            <a:r>
              <a:rPr lang="nl-NL" sz="1800"/>
              <a:t>Welke meerwaarde heeft dit voor de patiënt en diens naasten?</a:t>
            </a:r>
          </a:p>
          <a:p>
            <a:pPr marL="630900" lvl="1" indent="-342900">
              <a:spcAft>
                <a:spcPts val="1200"/>
              </a:spcAft>
              <a:buFont typeface="+mj-lt"/>
              <a:buAutoNum type="alphaLcParenR"/>
            </a:pPr>
            <a:r>
              <a:rPr lang="nl-NL" sz="1800"/>
              <a:t>En wat levert het jou als zorgverlener op?</a:t>
            </a:r>
          </a:p>
          <a:p>
            <a:pPr marL="0" indent="0">
              <a:lnSpc>
                <a:spcPct val="110000"/>
              </a:lnSpc>
              <a:spcAft>
                <a:spcPts val="1200"/>
              </a:spcAft>
              <a:buNone/>
            </a:pPr>
            <a:endParaRPr lang="nl-NL">
              <a:cs typeface="Calibri" panose="020F0502020204030204"/>
            </a:endParaRPr>
          </a:p>
          <a:p>
            <a:pPr marR="0" lvl="0" algn="l" defTabSz="914400" rtl="0" eaLnBrk="1" fontAlgn="auto" latinLnBrk="0" hangingPunct="1">
              <a:lnSpc>
                <a:spcPct val="110000"/>
              </a:lnSpc>
              <a:spcBef>
                <a:spcPts val="0"/>
              </a:spcBef>
              <a:spcAft>
                <a:spcPts val="600"/>
              </a:spcAft>
              <a:buClrTx/>
              <a:buSzTx/>
              <a:tabLst/>
              <a:defRPr/>
            </a:pPr>
            <a:endParaRPr lang="nl-NL">
              <a:ea typeface="Calibri" panose="020F0502020204030204"/>
              <a:cs typeface="Calibri" panose="020F0502020204030204"/>
            </a:endParaRPr>
          </a:p>
          <a:p>
            <a:pPr>
              <a:lnSpc>
                <a:spcPct val="110000"/>
              </a:lnSpc>
              <a:spcAft>
                <a:spcPts val="600"/>
              </a:spcAft>
            </a:pPr>
            <a:r>
              <a:rPr lang="nl-NL">
                <a:cs typeface="Calibri" panose="020F0502020204030204"/>
              </a:rPr>
              <a:t>Volgende dia: Aan de slag </a:t>
            </a:r>
            <a:endParaRPr lang="nl-NL">
              <a:ea typeface="Calibri"/>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15</a:t>
            </a:fld>
            <a:endParaRPr lang="nl-NL"/>
          </a:p>
        </p:txBody>
      </p:sp>
    </p:spTree>
    <p:extLst>
      <p:ext uri="{BB962C8B-B14F-4D97-AF65-F5344CB8AC3E}">
        <p14:creationId xmlns:p14="http://schemas.microsoft.com/office/powerpoint/2010/main" val="1248008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endParaRPr lang="nl-NL"/>
          </a:p>
          <a:p>
            <a:pPr>
              <a:lnSpc>
                <a:spcPct val="110000"/>
              </a:lnSpc>
              <a:spcAft>
                <a:spcPts val="1200"/>
              </a:spcAft>
            </a:pPr>
            <a:r>
              <a:rPr lang="nl-NL"/>
              <a:t>Bespreek in groepjes van 3 à 4 personen de volgende vragen: </a:t>
            </a:r>
            <a:endParaRPr lang="nl-NL">
              <a:cs typeface="Calibri" panose="020F0502020204030204"/>
            </a:endParaRPr>
          </a:p>
          <a:p>
            <a:pPr marL="342900" indent="-342900">
              <a:spcAft>
                <a:spcPts val="1200"/>
              </a:spcAft>
              <a:buFont typeface="+mj-lt"/>
              <a:buAutoNum type="arabicPeriod" startAt="2"/>
            </a:pPr>
            <a:r>
              <a:rPr lang="nl-NL" sz="1800"/>
              <a:t>Wat vind je van het proces van gezamenlijke besluitvorming t.a.v. wel of geen sondevoeding in de casus: </a:t>
            </a:r>
          </a:p>
          <a:p>
            <a:pPr marL="630555" lvl="1" indent="-342900">
              <a:spcAft>
                <a:spcPts val="1200"/>
              </a:spcAft>
              <a:buAutoNum type="alphaLcParenR"/>
            </a:pPr>
            <a:r>
              <a:rPr lang="nl-NL" sz="1800"/>
              <a:t>Is aan Peter en zijn vrouw uitgelegd wat het betekent om wel of geen sondevoeding te krijgen? Zou jij het anders doen?</a:t>
            </a:r>
            <a:endParaRPr lang="nl-NL" sz="1800">
              <a:cs typeface="Poppins"/>
            </a:endParaRPr>
          </a:p>
          <a:p>
            <a:pPr marL="630555" lvl="1" indent="-342900">
              <a:spcAft>
                <a:spcPts val="1200"/>
              </a:spcAft>
              <a:buFont typeface="+mj-lt"/>
              <a:buAutoNum type="alphaLcParenR"/>
            </a:pPr>
            <a:r>
              <a:rPr lang="nl-NL" sz="1800"/>
              <a:t>Is uitgelegd wat het betekent als Peter (naast de sondevoeding) wel af en toe blijft drinken? Hoe sta jij daar persoonlijk in? </a:t>
            </a:r>
            <a:endParaRPr lang="nl-NL" sz="1800">
              <a:cs typeface="Poppins"/>
            </a:endParaRPr>
          </a:p>
          <a:p>
            <a:pPr marL="630555" lvl="1" indent="-342900">
              <a:spcAft>
                <a:spcPts val="1200"/>
              </a:spcAft>
              <a:buFont typeface="+mj-lt"/>
              <a:buAutoNum type="alphaLcParenR"/>
            </a:pPr>
            <a:r>
              <a:rPr lang="nl-NL" sz="1800"/>
              <a:t>Hoe wordt echtgenote Liesbeth betrokken in de gezamenlijke besluitvorming en hoe zou jij dat doen? </a:t>
            </a:r>
          </a:p>
          <a:p>
            <a:pPr marL="0" indent="0">
              <a:lnSpc>
                <a:spcPct val="110000"/>
              </a:lnSpc>
              <a:spcAft>
                <a:spcPts val="1200"/>
              </a:spcAft>
              <a:buNone/>
            </a:pPr>
            <a:endParaRPr lang="nl-NL">
              <a:cs typeface="Calibri" panose="020F0502020204030204"/>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nl-NL"/>
              <a:t>Deelnemers kunnen de vragen beantwoorden vanuit verschillende invalshoeken:</a:t>
            </a:r>
            <a:endParaRPr lang="en-US"/>
          </a:p>
          <a:p>
            <a:pPr marL="630555" lvl="1" indent="-342900">
              <a:spcAft>
                <a:spcPts val="1200"/>
              </a:spcAft>
              <a:buFont typeface="Arial" panose="020F0302020204030204"/>
              <a:buChar char="•"/>
            </a:pPr>
            <a:r>
              <a:rPr lang="nl-NL" sz="1800"/>
              <a:t>Analytisch</a:t>
            </a:r>
            <a:endParaRPr lang="nl-NL" sz="1800">
              <a:cs typeface="Calibri" panose="020F0502020204030204"/>
            </a:endParaRPr>
          </a:p>
          <a:p>
            <a:pPr marL="630555" lvl="1" indent="-342900">
              <a:spcAft>
                <a:spcPts val="1200"/>
              </a:spcAft>
              <a:buFont typeface="Arial" panose="020F0302020204030204"/>
              <a:buChar char="•"/>
            </a:pPr>
            <a:r>
              <a:rPr lang="nl-NL" sz="1800"/>
              <a:t>Positief</a:t>
            </a:r>
            <a:endParaRPr lang="nl-NL" sz="1800">
              <a:cs typeface="Calibri" panose="020F0502020204030204"/>
            </a:endParaRPr>
          </a:p>
          <a:p>
            <a:pPr marL="630555" lvl="1" indent="-342900">
              <a:spcAft>
                <a:spcPts val="1200"/>
              </a:spcAft>
              <a:buFont typeface="Arial" panose="020F0302020204030204"/>
              <a:buChar char="•"/>
            </a:pPr>
            <a:r>
              <a:rPr lang="nl-NL" sz="1800"/>
              <a:t>Gevoelsmatig</a:t>
            </a:r>
            <a:endParaRPr lang="nl-NL" sz="1800">
              <a:cs typeface="Calibri" panose="020F0502020204030204"/>
            </a:endParaRPr>
          </a:p>
          <a:p>
            <a:pPr marL="0" lvl="0" indent="0">
              <a:buFont typeface="Poppins" panose="00000500000000000000" pitchFamily="2" charset="0"/>
              <a:buNone/>
            </a:pPr>
            <a:endParaRPr lang="nl-NL" sz="1800">
              <a:solidFill>
                <a:srgbClr val="1E3E85"/>
              </a:solidFill>
              <a:effectLst/>
              <a:latin typeface="Poppins" panose="00000500000000000000" pitchFamily="2" charset="0"/>
              <a:ea typeface="Calibri" panose="020F0502020204030204" pitchFamily="34" charset="0"/>
              <a:cs typeface="Times New Roman" panose="02020603050405020304" pitchFamily="18" charset="0"/>
            </a:endParaRPr>
          </a:p>
          <a:p>
            <a:pPr marL="0" lvl="0" indent="0">
              <a:buFont typeface="Poppins" panose="00000500000000000000" pitchFamily="2" charset="0"/>
              <a:buNone/>
            </a:pPr>
            <a:r>
              <a:rPr lang="nl-NL" sz="1800"/>
              <a:t>Gebruik hierbij als basis 3 van de denkhoeden van </a:t>
            </a:r>
            <a:r>
              <a:rPr lang="nl-NL" sz="1800" err="1">
                <a:cs typeface="Calibri"/>
              </a:rPr>
              <a:t>Bono</a:t>
            </a:r>
            <a:r>
              <a:rPr lang="nl-NL" sz="1800">
                <a:cs typeface="Calibri"/>
              </a:rPr>
              <a:t> (https://www.zesdenkhoeden.nl/</a:t>
            </a:r>
            <a:r>
              <a:rPr lang="nl-NL" sz="1800"/>
              <a:t>)</a:t>
            </a:r>
            <a:endParaRPr lang="nl-NL" sz="1800">
              <a:solidFill>
                <a:srgbClr val="1E3E85"/>
              </a:solidFill>
              <a:effectLst/>
              <a:latin typeface="Poppins" panose="00000500000000000000" pitchFamily="2" charset="0"/>
              <a:ea typeface="Calibri" panose="020F0502020204030204" pitchFamily="34" charset="0"/>
              <a:cs typeface="Times New Roman" panose="02020603050405020304" pitchFamily="18" charset="0"/>
            </a:endParaRPr>
          </a:p>
          <a:p>
            <a:pPr marL="171450" indent="-171450">
              <a:lnSpc>
                <a:spcPct val="110000"/>
              </a:lnSpc>
              <a:spcAft>
                <a:spcPts val="600"/>
              </a:spcAft>
              <a:buFont typeface="Arial"/>
              <a:buChar char="•"/>
            </a:pPr>
            <a:endParaRPr lang="nl-NL">
              <a:cs typeface="Calibri"/>
            </a:endParaRPr>
          </a:p>
          <a:p>
            <a:pPr>
              <a:lnSpc>
                <a:spcPct val="110000"/>
              </a:lnSpc>
              <a:spcAft>
                <a:spcPts val="600"/>
              </a:spcAft>
            </a:pPr>
            <a:r>
              <a:rPr lang="nl-NL">
                <a:cs typeface="Calibri"/>
              </a:rPr>
              <a:t>Volgende dia: Aan de slag (vervolg)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16</a:t>
            </a:fld>
            <a:endParaRPr lang="nl-NL"/>
          </a:p>
        </p:txBody>
      </p:sp>
    </p:spTree>
    <p:extLst>
      <p:ext uri="{BB962C8B-B14F-4D97-AF65-F5344CB8AC3E}">
        <p14:creationId xmlns:p14="http://schemas.microsoft.com/office/powerpoint/2010/main" val="3254882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endParaRPr lang="nl-NL"/>
          </a:p>
          <a:p>
            <a:pPr marL="0" marR="0" lvl="0" indent="0" algn="l" defTabSz="914400" rtl="0" eaLnBrk="1" fontAlgn="auto" latinLnBrk="0" hangingPunct="1">
              <a:lnSpc>
                <a:spcPct val="110000"/>
              </a:lnSpc>
              <a:spcBef>
                <a:spcPts val="0"/>
              </a:spcBef>
              <a:spcAft>
                <a:spcPts val="600"/>
              </a:spcAft>
              <a:buClrTx/>
              <a:buSzTx/>
              <a:buFontTx/>
              <a:buNone/>
              <a:tabLst/>
              <a:defRPr/>
            </a:pPr>
            <a:r>
              <a:rPr lang="nl-NL"/>
              <a:t>Deelnemers kunnen de vragen beantwoorden vanuit verschillende invalshoeken:</a:t>
            </a:r>
            <a:endParaRPr lang="en-US"/>
          </a:p>
          <a:p>
            <a:pPr marL="342900" lvl="0" indent="-342900">
              <a:buFont typeface="Poppins" panose="00000500000000000000" pitchFamily="2" charset="0"/>
              <a:buChar char="•"/>
            </a:pPr>
            <a:r>
              <a:rPr lang="nl-NL" sz="1800"/>
              <a:t>Analytisch</a:t>
            </a:r>
          </a:p>
          <a:p>
            <a:pPr marL="342900" lvl="0" indent="-342900">
              <a:buFont typeface="Poppins" panose="00000500000000000000" pitchFamily="2" charset="0"/>
              <a:buChar char="•"/>
            </a:pPr>
            <a:r>
              <a:rPr lang="nl-NL" sz="1800"/>
              <a:t>Positief</a:t>
            </a:r>
          </a:p>
          <a:p>
            <a:pPr marL="342900" lvl="0" indent="-342900">
              <a:buFont typeface="Poppins" panose="00000500000000000000" pitchFamily="2" charset="0"/>
              <a:buChar char="•"/>
            </a:pPr>
            <a:r>
              <a:rPr lang="nl-NL" sz="1800"/>
              <a:t>Gevoelsmatig</a:t>
            </a:r>
          </a:p>
          <a:p>
            <a:pPr marL="0" lvl="0" indent="0">
              <a:buFont typeface="Poppins" panose="00000500000000000000" pitchFamily="2" charset="0"/>
              <a:buNone/>
            </a:pPr>
            <a:endParaRPr lang="nl-NL" sz="1800"/>
          </a:p>
          <a:p>
            <a:pPr marL="0" lvl="0" indent="0">
              <a:buFont typeface="Poppins" panose="00000500000000000000" pitchFamily="2" charset="0"/>
              <a:buNone/>
            </a:pPr>
            <a:r>
              <a:rPr lang="nl-NL" sz="1800"/>
              <a:t>Gebruik hierbij als basis 3 van de denkhoeden van </a:t>
            </a:r>
            <a:r>
              <a:rPr lang="nl-NL" sz="1800" err="1"/>
              <a:t>Bono</a:t>
            </a:r>
            <a:r>
              <a:rPr lang="nl-NL" sz="1800"/>
              <a:t> (https://www.zesdenkhoeden.nl/)</a:t>
            </a:r>
          </a:p>
          <a:p>
            <a:pPr marL="171450" indent="-171450">
              <a:lnSpc>
                <a:spcPct val="110000"/>
              </a:lnSpc>
              <a:spcAft>
                <a:spcPts val="600"/>
              </a:spcAft>
              <a:buFont typeface="Arial"/>
              <a:buChar char="•"/>
            </a:pPr>
            <a:endParaRPr lang="nl-NL" sz="1800"/>
          </a:p>
          <a:p>
            <a:pPr>
              <a:lnSpc>
                <a:spcPct val="110000"/>
              </a:lnSpc>
              <a:spcAft>
                <a:spcPts val="600"/>
              </a:spcAft>
            </a:pPr>
            <a:r>
              <a:rPr lang="nl-NL">
                <a:cs typeface="Calibri"/>
              </a:rPr>
              <a:t>Volgende dia: Reflecteren op eigen handelen</a:t>
            </a:r>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17</a:t>
            </a:fld>
            <a:endParaRPr lang="nl-NL"/>
          </a:p>
        </p:txBody>
      </p:sp>
    </p:spTree>
    <p:extLst>
      <p:ext uri="{BB962C8B-B14F-4D97-AF65-F5344CB8AC3E}">
        <p14:creationId xmlns:p14="http://schemas.microsoft.com/office/powerpoint/2010/main" val="1427907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spcAft>
                <a:spcPts val="600"/>
              </a:spcAft>
            </a:pPr>
            <a:r>
              <a:rPr lang="nl-NL"/>
              <a:t>Werkvorm: groepsgesprek</a:t>
            </a:r>
          </a:p>
          <a:p>
            <a:pPr>
              <a:lnSpc>
                <a:spcPct val="110000"/>
              </a:lnSpc>
              <a:spcAft>
                <a:spcPts val="600"/>
              </a:spcAft>
            </a:pPr>
            <a:endParaRPr lang="nl-NL"/>
          </a:p>
          <a:p>
            <a:pPr>
              <a:lnSpc>
                <a:spcPct val="110000"/>
              </a:lnSpc>
              <a:spcAft>
                <a:spcPts val="600"/>
              </a:spcAft>
            </a:pPr>
            <a:r>
              <a:rPr lang="nl-NL"/>
              <a:t>Inhoud:</a:t>
            </a:r>
          </a:p>
          <a:p>
            <a:pPr>
              <a:lnSpc>
                <a:spcPct val="110000"/>
              </a:lnSpc>
              <a:spcAft>
                <a:spcPts val="600"/>
              </a:spcAft>
            </a:pPr>
            <a:r>
              <a:rPr lang="nl-NL"/>
              <a:t>Ga in kleine groepjes met elkaar in gesprek aan de hand van de volgende reflectievragen. Deelnemers kunnen ook zelf vragen aandragen. </a:t>
            </a:r>
          </a:p>
          <a:p>
            <a:pPr>
              <a:lnSpc>
                <a:spcPct val="110000"/>
              </a:lnSpc>
              <a:spcAft>
                <a:spcPts val="600"/>
              </a:spcAft>
            </a:pPr>
            <a:endParaRPr lang="en-US"/>
          </a:p>
          <a:p>
            <a:pPr marL="0" indent="0">
              <a:buNone/>
            </a:pPr>
            <a:r>
              <a:rPr lang="nl-NL"/>
              <a:t>Voorbeeld reflectievragen:  </a:t>
            </a:r>
          </a:p>
          <a:p>
            <a:pPr marL="342900" lvl="0" indent="-342900">
              <a:buFont typeface="+mj-lt"/>
              <a:buAutoNum type="arabicPeriod"/>
            </a:pPr>
            <a:r>
              <a:rPr lang="nl-NL"/>
              <a:t>Hoe geef jij ‘samen beslissen’ als zorgverlener invulling? Hoe beweeg je mee en hoe kom je erachter wat patiënten en naasten nodig hebben? </a:t>
            </a:r>
          </a:p>
          <a:p>
            <a:pPr marL="342900" lvl="0" indent="-342900">
              <a:buFont typeface="+mj-lt"/>
              <a:buAutoNum type="arabicPeriod"/>
            </a:pPr>
            <a:r>
              <a:rPr lang="nl-NL"/>
              <a:t>Op welke manier kun je erachter komen wat er werkelijk belangrijk is voor de patiënt?</a:t>
            </a:r>
          </a:p>
          <a:p>
            <a:pPr marL="342900" lvl="0" indent="-342900">
              <a:buFont typeface="+mj-lt"/>
              <a:buAutoNum type="arabicPeriod"/>
            </a:pPr>
            <a:r>
              <a:rPr lang="nl-NL"/>
              <a:t>Welke informatie over de patiënt kan jou als zorgverlener richting geven in het aanbieden van passende keuzemogelijkheden? </a:t>
            </a:r>
          </a:p>
          <a:p>
            <a:pPr marL="342900" lvl="0" indent="-342900">
              <a:buFont typeface="+mj-lt"/>
              <a:buAutoNum type="arabicPeriod"/>
            </a:pPr>
            <a:r>
              <a:rPr lang="nl-NL"/>
              <a:t>Hoe ga je ermee om als een patiënt bewust afwijkt van advies of een voorgestelde optie? </a:t>
            </a:r>
          </a:p>
          <a:p>
            <a:pPr marL="0" indent="0">
              <a:lnSpc>
                <a:spcPct val="110000"/>
              </a:lnSpc>
              <a:spcAft>
                <a:spcPts val="600"/>
              </a:spcAft>
              <a:buFont typeface="Arial"/>
              <a:buNone/>
            </a:pPr>
            <a:endParaRPr lang="nl-NL"/>
          </a:p>
          <a:p>
            <a:pPr>
              <a:lnSpc>
                <a:spcPct val="110000"/>
              </a:lnSpc>
              <a:spcAft>
                <a:spcPts val="600"/>
              </a:spcAft>
            </a:pPr>
            <a:r>
              <a:rPr lang="nl-NL"/>
              <a:t>Volgende dia: Plenaire terugkoppeling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18</a:t>
            </a:fld>
            <a:endParaRPr lang="nl-NL"/>
          </a:p>
        </p:txBody>
      </p:sp>
    </p:spTree>
    <p:extLst>
      <p:ext uri="{BB962C8B-B14F-4D97-AF65-F5344CB8AC3E}">
        <p14:creationId xmlns:p14="http://schemas.microsoft.com/office/powerpoint/2010/main" val="3400042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trainer vraagt terugkoppeling van deelnemers. Bijvoorbeeld 1 persoon per groepje koppelt plenair terug. Of elke deelnemer geeft in 1 zin een terugkoppeling over het belangrijkste inzicht</a:t>
            </a:r>
          </a:p>
          <a:p>
            <a:endParaRPr lang="nl-NL">
              <a:cs typeface="Calibri"/>
            </a:endParaRPr>
          </a:p>
          <a:p>
            <a:r>
              <a:rPr lang="nl-NL">
                <a:cs typeface="Calibri"/>
              </a:rPr>
              <a:t>Inhoud: Bespreek plenair de inzichten die de deelnemers hebben opgedaan. Waar zijn ze achter gekomen? Wat zal je de volgende keer anders aanpakken? </a:t>
            </a:r>
          </a:p>
          <a:p>
            <a:endParaRPr lang="nl-NL">
              <a:cs typeface="Calibri"/>
            </a:endParaRPr>
          </a:p>
          <a:p>
            <a:r>
              <a:rPr lang="nl-NL">
                <a:cs typeface="Calibri"/>
              </a:rPr>
              <a:t>Zijn er nog vragen die niet aan de orde zijn gekomen? Kan iedereen zo verder? </a:t>
            </a:r>
          </a:p>
          <a:p>
            <a:endParaRPr lang="nl-NL">
              <a:cs typeface="Calibri"/>
            </a:endParaRPr>
          </a:p>
          <a:p>
            <a:r>
              <a:rPr lang="nl-NL">
                <a:cs typeface="Calibri"/>
              </a:rPr>
              <a:t>Ga ten slotte nog in op de leerdoelen die aan het begin van de workshop voorbij zijn gekomen. Zijn deze behaald? Bijvoorbeeld met de stoplichtmethode groen (geheel bereikt), oranje (gedeeltelijk bereikt), rood (niet bereikt). Deelnemers kunnen een kaartje opsteken om dit aan te geven. Of met cijfers (1 tot 5), aantal vingers opsteken in hoeverre de leerdoelen zijn bereikt.</a:t>
            </a:r>
          </a:p>
          <a:p>
            <a:endParaRPr lang="nl-NL">
              <a:cs typeface="Calibri"/>
            </a:endParaRPr>
          </a:p>
          <a:p>
            <a:r>
              <a:rPr lang="nl-NL">
                <a:cs typeface="Calibri"/>
              </a:rPr>
              <a:t>Volgende dia: Meer informatie</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19</a:t>
            </a:fld>
            <a:endParaRPr lang="nl-NL"/>
          </a:p>
        </p:txBody>
      </p:sp>
    </p:spTree>
    <p:extLst>
      <p:ext uri="{BB962C8B-B14F-4D97-AF65-F5344CB8AC3E}">
        <p14:creationId xmlns:p14="http://schemas.microsoft.com/office/powerpoint/2010/main" val="178141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cs typeface="Calibri"/>
              </a:rPr>
              <a:t>Openingsdia</a:t>
            </a:r>
            <a:endParaRPr lang="nl-NL">
              <a:cs typeface="Calibri"/>
            </a:endParaRPr>
          </a:p>
          <a:p>
            <a:endParaRPr lang="nl-NL">
              <a:cs typeface="Calibri"/>
            </a:endParaRPr>
          </a:p>
          <a:p>
            <a:r>
              <a:rPr lang="nl-NL">
                <a:cs typeface="Calibri"/>
              </a:rPr>
              <a:t>Volgende dia: Inleiding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a:t>
            </a:fld>
            <a:endParaRPr lang="nl-NL"/>
          </a:p>
        </p:txBody>
      </p:sp>
    </p:spTree>
    <p:extLst>
      <p:ext uri="{BB962C8B-B14F-4D97-AF65-F5344CB8AC3E}">
        <p14:creationId xmlns:p14="http://schemas.microsoft.com/office/powerpoint/2010/main" val="1799567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de trainer </a:t>
            </a:r>
          </a:p>
          <a:p>
            <a:endParaRPr lang="nl-NL">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ea typeface="Calibri" panose="020F0502020204030204"/>
                <a:cs typeface="Calibri" panose="020F0502020204030204"/>
              </a:rPr>
              <a:t>Meer informatie is te vinden via deze links.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Volgende dia: Afsluiting</a:t>
            </a:r>
          </a:p>
          <a:p>
            <a:endParaRPr lang="nl-NL">
              <a:ea typeface="Calibri" panose="020F0502020204030204"/>
              <a:cs typeface="Calibri" panose="020F0502020204030204"/>
            </a:endParaRPr>
          </a:p>
          <a:p>
            <a:endParaRPr lang="nl-NL">
              <a:ea typeface="Calibri" panose="020F0502020204030204"/>
              <a:cs typeface="Calibri" panose="020F0502020204030204"/>
            </a:endParaRPr>
          </a:p>
          <a:p>
            <a:endParaRPr lang="nl-NL">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20</a:t>
            </a:fld>
            <a:endParaRPr lang="nl-NL"/>
          </a:p>
        </p:txBody>
      </p:sp>
    </p:spTree>
    <p:extLst>
      <p:ext uri="{BB962C8B-B14F-4D97-AF65-F5344CB8AC3E}">
        <p14:creationId xmlns:p14="http://schemas.microsoft.com/office/powerpoint/2010/main" val="1652287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21</a:t>
            </a:fld>
            <a:endParaRPr lang="nl-NL"/>
          </a:p>
        </p:txBody>
      </p:sp>
    </p:spTree>
    <p:extLst>
      <p:ext uri="{BB962C8B-B14F-4D97-AF65-F5344CB8AC3E}">
        <p14:creationId xmlns:p14="http://schemas.microsoft.com/office/powerpoint/2010/main" val="74205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 toelichten</a:t>
            </a: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Inhoud: In deze workshop gaan we aan de slag met het thema </a:t>
            </a:r>
            <a:r>
              <a:rPr lang="nl-NL"/>
              <a:t>Gezamenlijke besluitvorming. Gezamenlijke besluitvorming </a:t>
            </a:r>
            <a:r>
              <a:rPr lang="nl-NL" sz="1800" b="0" i="0">
                <a:solidFill>
                  <a:srgbClr val="000000"/>
                </a:solidFill>
                <a:effectLst/>
                <a:latin typeface="Calibri" panose="020F0502020204030204" pitchFamily="34" charset="0"/>
              </a:rPr>
              <a:t>is één van de acht essenties van het </a:t>
            </a:r>
            <a:r>
              <a:rPr lang="nl-NL" sz="1800">
                <a:hlinkClick r:id="rId3"/>
              </a:rPr>
              <a:t>Kwaliteitskader palliatieve zorg Nederland</a:t>
            </a:r>
            <a:r>
              <a:rPr lang="nl-NL" sz="1800"/>
              <a:t> (zie </a:t>
            </a:r>
            <a:r>
              <a:rPr lang="nl-NL" sz="2800">
                <a:hlinkClick r:id="rId4"/>
              </a:rPr>
              <a:t>Kwaliteitskader palliatieve zorg Nederland – </a:t>
            </a:r>
            <a:r>
              <a:rPr lang="nl-NL" sz="2800" err="1">
                <a:hlinkClick r:id="rId4"/>
              </a:rPr>
              <a:t>Palliaweb</a:t>
            </a:r>
            <a:r>
              <a:rPr lang="nl-NL" sz="2800"/>
              <a:t>)</a:t>
            </a:r>
            <a:endParaRPr lang="nl-NL"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cs typeface="Calibri"/>
              </a:rPr>
              <a:t>Achtergrond: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Aanvullend op het boek ‘In gesprek over leven en het einde’ en de bijbehorende podcastreeks, zijn acht workshops ontwikkeld. De workshops zijn gekoppeld aan de acht essenties van het Kwaliteitskader palliatieve zorg Nederland. Het Kwaliteitskader geeft zorgverleners en zorgorganisaties een eenduidig beeld van wat verstaan wordt onder goede palliatieve zorg en helpt bij het ontwikkelen van beleid op dit gebied. In iedere workshop staat één essentie uit het Kwaliteitskader centraal.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t>Het doel van deze workshops haakt aan de doelstelling van het Kwaliteitskader, namelijk het verbeteren van de palliatieve zorgverlening vanuit de beleving van de patiënt en zijn naaste(n). </a:t>
            </a:r>
            <a:r>
              <a:rPr lang="nl-NL">
                <a:cs typeface="Calibri"/>
              </a:rPr>
              <a:t>Iedereen welkom heten; kort voorstel rondje indien nodig. </a:t>
            </a:r>
          </a:p>
          <a:p>
            <a:endParaRPr lang="nl-NL">
              <a:cs typeface="Calibri"/>
            </a:endParaRPr>
          </a:p>
          <a:p>
            <a:r>
              <a:rPr lang="nl-NL">
                <a:cs typeface="Calibri"/>
              </a:rPr>
              <a:t>Volgende dia: Programma</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3</a:t>
            </a:fld>
            <a:endParaRPr lang="nl-NL"/>
          </a:p>
        </p:txBody>
      </p:sp>
    </p:spTree>
    <p:extLst>
      <p:ext uri="{BB962C8B-B14F-4D97-AF65-F5344CB8AC3E}">
        <p14:creationId xmlns:p14="http://schemas.microsoft.com/office/powerpoint/2010/main" val="37335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a:t>
            </a:r>
            <a:endParaRPr lang="en-US"/>
          </a:p>
          <a:p>
            <a:r>
              <a:rPr lang="nl-NL">
                <a:cs typeface="Calibri"/>
              </a:rPr>
              <a:t>Inhoud: Bespreek wat we deze workshop allemaal gaan doen. Deze workshop gaat dus in op de essentie Gezamenlijke besluitvorming. Jullie krijgen eerst inhoudelijke uitleg, dan gaan jullie zelf aan de slag en ten slotte zullen we reflecteren op ons eigen handelen</a:t>
            </a:r>
          </a:p>
          <a:p>
            <a:endParaRPr lang="nl-NL"/>
          </a:p>
          <a:p>
            <a:r>
              <a:rPr lang="nl-NL"/>
              <a:t>Volgende dia: Voorstelronde</a:t>
            </a:r>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4</a:t>
            </a:fld>
            <a:endParaRPr lang="nl-NL"/>
          </a:p>
        </p:txBody>
      </p:sp>
    </p:spTree>
    <p:extLst>
      <p:ext uri="{BB962C8B-B14F-4D97-AF65-F5344CB8AC3E}">
        <p14:creationId xmlns:p14="http://schemas.microsoft.com/office/powerpoint/2010/main" val="153656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Iedereen stelt zichzelf kort voor. </a:t>
            </a:r>
          </a:p>
          <a:p>
            <a:endParaRPr lang="nl-NL"/>
          </a:p>
          <a:p>
            <a:r>
              <a:rPr lang="nl-NL"/>
              <a:t>Volgende dia: Leerdoelen</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5</a:t>
            </a:fld>
            <a:endParaRPr lang="nl-NL"/>
          </a:p>
        </p:txBody>
      </p:sp>
    </p:spTree>
    <p:extLst>
      <p:ext uri="{BB962C8B-B14F-4D97-AF65-F5344CB8AC3E}">
        <p14:creationId xmlns:p14="http://schemas.microsoft.com/office/powerpoint/2010/main" val="350879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De leerdoelen hangen samen met de programmaonderdelen. De deelnemers hebben ter voorbereiding leerpunten opgeschreven voor deze workshop. Komen deze overeen met de genoemde leerdoelen? Zijn er nog aanvullende leerdoelen, wensen of vragen?</a:t>
            </a:r>
          </a:p>
          <a:p>
            <a:endParaRPr lang="nl-NL"/>
          </a:p>
          <a:p>
            <a:r>
              <a:rPr lang="nl-NL"/>
              <a:t>Volgende dia: Wat is gezamenlijke besluitvorming?</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6</a:t>
            </a:fld>
            <a:endParaRPr lang="nl-NL"/>
          </a:p>
        </p:txBody>
      </p:sp>
    </p:spTree>
    <p:extLst>
      <p:ext uri="{BB962C8B-B14F-4D97-AF65-F5344CB8AC3E}">
        <p14:creationId xmlns:p14="http://schemas.microsoft.com/office/powerpoint/2010/main" val="403195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inbreng deelnemers</a:t>
            </a:r>
          </a:p>
          <a:p>
            <a:pPr>
              <a:lnSpc>
                <a:spcPct val="110000"/>
              </a:lnSpc>
            </a:pPr>
            <a:r>
              <a:rPr lang="nl-NL" dirty="0">
                <a:cs typeface="Calibri"/>
              </a:rPr>
              <a:t>Inhoud: </a:t>
            </a:r>
            <a:endParaRPr lang="nl-NL" dirty="0">
              <a:ea typeface="Calibri"/>
              <a:cs typeface="Calibri"/>
            </a:endParaRPr>
          </a:p>
          <a:p>
            <a:pPr>
              <a:lnSpc>
                <a:spcPct val="110000"/>
              </a:lnSpc>
            </a:pPr>
            <a:r>
              <a:rPr lang="nl-NL" i="0" dirty="0">
                <a:cs typeface="Calibri"/>
              </a:rPr>
              <a:t>Deelnemers denken elk voor zich na over wat zij verstaan onder gezamenlijke besluitvorming</a:t>
            </a:r>
            <a:r>
              <a:rPr lang="nl-NL" dirty="0">
                <a:cs typeface="Calibri"/>
              </a:rPr>
              <a:t> en of zij al hulpmiddelen of instrumenten toepassen</a:t>
            </a:r>
            <a:r>
              <a:rPr lang="nl-NL" i="0" dirty="0">
                <a:cs typeface="Calibri"/>
              </a:rPr>
              <a:t>. </a:t>
            </a:r>
            <a:endParaRPr lang="nl-NL" dirty="0">
              <a:cs typeface="Calibri"/>
            </a:endParaRPr>
          </a:p>
          <a:p>
            <a:pPr>
              <a:lnSpc>
                <a:spcPct val="110000"/>
              </a:lnSpc>
            </a:pPr>
            <a:endParaRPr lang="nl-NL" dirty="0">
              <a:cs typeface="Calibri"/>
            </a:endParaRPr>
          </a:p>
          <a:p>
            <a:pPr>
              <a:lnSpc>
                <a:spcPct val="110000"/>
              </a:lnSpc>
            </a:pPr>
            <a:r>
              <a:rPr lang="nl-NL" i="0" dirty="0">
                <a:cs typeface="Calibri"/>
              </a:rPr>
              <a:t>Deelnemers bespreken dit vervolgens kort (5-10 min), bijvoorbeeld in tweetallen.</a:t>
            </a:r>
            <a:endParaRPr lang="nl-NL" dirty="0">
              <a:ea typeface="Calibri"/>
              <a:cs typeface="Calibri"/>
            </a:endParaRPr>
          </a:p>
          <a:p>
            <a:pPr>
              <a:lnSpc>
                <a:spcPct val="110000"/>
              </a:lnSpc>
            </a:pPr>
            <a:endParaRPr lang="nl-NL" i="0" dirty="0">
              <a:ea typeface="Calibri"/>
              <a:cs typeface="Calibri"/>
            </a:endParaRPr>
          </a:p>
          <a:p>
            <a:pPr>
              <a:lnSpc>
                <a:spcPct val="110000"/>
              </a:lnSpc>
              <a:defRPr/>
            </a:pPr>
            <a:r>
              <a:rPr lang="nl-NL" dirty="0"/>
              <a:t>Check welke hulpmiddelen nu door zorgverleners worden ingezet en met welke reden er binnen de afdeling/organisatie voor de betreffende hulpmiddelen is gekozen. Zijn deze nog actueel of zouden andere hulpmiddelen beter kunnen aansluiten? Door dit vooraf aan de training af te stemmen weten docenten en zorgverleners welk hulpmiddel leidend is en waarom.</a:t>
            </a:r>
            <a:endParaRPr lang="nl-NL" dirty="0">
              <a:ea typeface="Calibri"/>
              <a:cs typeface="Calibri"/>
            </a:endParaRPr>
          </a:p>
          <a:p>
            <a:pPr>
              <a:lnSpc>
                <a:spcPct val="110000"/>
              </a:lnSpc>
              <a:defRPr/>
            </a:pPr>
            <a:endParaRPr lang="nl-NL" dirty="0"/>
          </a:p>
          <a:p>
            <a:pPr>
              <a:lnSpc>
                <a:spcPct val="110000"/>
              </a:lnSpc>
              <a:defRPr/>
            </a:pPr>
            <a:r>
              <a:rPr lang="nl-NL" dirty="0"/>
              <a:t>Volgende dia: Animatie gezamenlijke besluitvorming</a:t>
            </a:r>
            <a:endParaRPr lang="nl-NL" dirty="0">
              <a:cs typeface="Calibri"/>
            </a:endParaRPr>
          </a:p>
          <a:p>
            <a:pPr>
              <a:lnSpc>
                <a:spcPct val="110000"/>
              </a:lnSpc>
            </a:pPr>
            <a:endParaRPr lang="nl-NL" i="0" dirty="0"/>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7</a:t>
            </a:fld>
            <a:endParaRPr lang="nl-NL"/>
          </a:p>
        </p:txBody>
      </p:sp>
    </p:spTree>
    <p:extLst>
      <p:ext uri="{BB962C8B-B14F-4D97-AF65-F5344CB8AC3E}">
        <p14:creationId xmlns:p14="http://schemas.microsoft.com/office/powerpoint/2010/main" val="166615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panose="020F0502020204030204"/>
              </a:rPr>
              <a:t>Werkvorm: animatie gezamenlijke besluitvorming tonen door trainer</a:t>
            </a:r>
          </a:p>
          <a:p>
            <a:r>
              <a:rPr lang="nl-NL">
                <a:cs typeface="Calibri" panose="020F0502020204030204"/>
              </a:rPr>
              <a:t>Inhoud: De animatie geeft een korte samenvatting van gezamenlijke besluitvorming</a:t>
            </a:r>
          </a:p>
          <a:p>
            <a:endParaRPr lang="nl-NL">
              <a:cs typeface="Calibri" panose="020F0502020204030204"/>
            </a:endParaRPr>
          </a:p>
          <a:p>
            <a:r>
              <a:rPr lang="nl-NL" sz="1200" u="sng"/>
              <a:t>https://www.youtube.com/watch?v=wCV0s0BllXQ</a:t>
            </a:r>
          </a:p>
          <a:p>
            <a:endParaRPr lang="nl-NL">
              <a:cs typeface="Calibri" panose="020F0502020204030204"/>
            </a:endParaRPr>
          </a:p>
          <a:p>
            <a:r>
              <a:rPr lang="nl-NL">
                <a:cs typeface="Calibri" panose="020F0502020204030204"/>
              </a:rPr>
              <a:t>Volgende dia: Essentie Gezamenlijke besluitvorming</a:t>
            </a:r>
          </a:p>
          <a:p>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8</a:t>
            </a:fld>
            <a:endParaRPr lang="nl-NL"/>
          </a:p>
        </p:txBody>
      </p:sp>
    </p:spTree>
    <p:extLst>
      <p:ext uri="{BB962C8B-B14F-4D97-AF65-F5344CB8AC3E}">
        <p14:creationId xmlns:p14="http://schemas.microsoft.com/office/powerpoint/2010/main" val="8125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a:t>
            </a:r>
          </a:p>
          <a:p>
            <a:pPr>
              <a:lnSpc>
                <a:spcPct val="110000"/>
              </a:lnSpc>
            </a:pPr>
            <a:r>
              <a:rPr lang="nl-NL">
                <a:cs typeface="Calibri"/>
              </a:rPr>
              <a:t>Inhoud: </a:t>
            </a:r>
            <a:endParaRPr lang="nl-NL" i="1"/>
          </a:p>
          <a:p>
            <a:pPr>
              <a:lnSpc>
                <a:spcPct val="110000"/>
              </a:lnSpc>
            </a:pPr>
            <a:r>
              <a:rPr lang="nl-NL">
                <a:cs typeface="Calibri"/>
              </a:rPr>
              <a:t>Gezamenlijke besluitvorming is het doorlopende proces dat hoort bij het nemen van belangrijke beslissingen over de best passende zorg. De patiënt en zijn naasten beslissen samen met de zorgverlener welke zorg en ondersteuning het beste past bij haar persoonlijke situatie en wat voor haar belangrijk is. Dit wordt ook wel ‘samen beslissen’ genoemd. Wederzijdse informatie-uitwisseling is hierin een essentieel onderdeel, en met name de wijze waarop deze informatie met elkaar wordt gedeeld.</a:t>
            </a:r>
          </a:p>
          <a:p>
            <a:pPr>
              <a:lnSpc>
                <a:spcPct val="110000"/>
              </a:lnSpc>
            </a:pPr>
            <a:endParaRPr lang="nl-NL">
              <a:cs typeface="Calibri"/>
            </a:endParaRPr>
          </a:p>
          <a:p>
            <a:pPr>
              <a:lnSpc>
                <a:spcPct val="110000"/>
              </a:lnSpc>
            </a:pPr>
            <a:r>
              <a:rPr lang="nl-NL">
                <a:cs typeface="Calibri"/>
              </a:rPr>
              <a:t>Geef met behulp van bovenstaande tekst aan wat gezamenlijke besluitvorming in de palliatieve fase inhoud. Licht ook de koppeling met het Kwaliteitskader toe. Begrijpt iedereen wat gezamenlijke besluitvorming in de palliatieve fase inhoudt? </a:t>
            </a:r>
            <a:endParaRPr lang="nl-NL"/>
          </a:p>
          <a:p>
            <a:endParaRPr lang="nl-NL">
              <a:cs typeface="Calibri"/>
            </a:endParaRPr>
          </a:p>
          <a:p>
            <a:r>
              <a:rPr lang="nl-NL">
                <a:cs typeface="Calibri"/>
              </a:rPr>
              <a:t>Volgende dia: Kwaliteitskader</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9</a:t>
            </a:fld>
            <a:endParaRPr lang="nl-NL"/>
          </a:p>
        </p:txBody>
      </p:sp>
    </p:spTree>
    <p:extLst>
      <p:ext uri="{BB962C8B-B14F-4D97-AF65-F5344CB8AC3E}">
        <p14:creationId xmlns:p14="http://schemas.microsoft.com/office/powerpoint/2010/main" val="3472588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4" name="Vrije vorm 7">
            <a:extLst>
              <a:ext uri="{FF2B5EF4-FFF2-40B4-BE49-F238E27FC236}">
                <a16:creationId xmlns:a16="http://schemas.microsoft.com/office/drawing/2014/main" id="{054C250C-7014-6A30-B0DF-2332284BC4BC}"/>
              </a:ext>
            </a:extLst>
          </p:cNvPr>
          <p:cNvSpPr/>
          <p:nvPr userDrawn="1"/>
        </p:nvSpPr>
        <p:spPr>
          <a:xfrm>
            <a:off x="381245" y="2440"/>
            <a:ext cx="11810756" cy="58292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257" y="21600"/>
                </a:lnTo>
                <a:cubicBezTo>
                  <a:pt x="1011" y="21600"/>
                  <a:pt x="0" y="19553"/>
                  <a:pt x="0" y="17028"/>
                </a:cubicBezTo>
                <a:lnTo>
                  <a:pt x="0" y="0"/>
                </a:lnTo>
                <a:lnTo>
                  <a:pt x="21600" y="0"/>
                </a:lnTo>
                <a:close/>
              </a:path>
            </a:pathLst>
          </a:custGeom>
          <a:solidFill>
            <a:schemeClr val="accent4"/>
          </a:solidFill>
          <a:ln w="12700">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0" name="Vrije vorm 8">
            <a:extLst>
              <a:ext uri="{FF2B5EF4-FFF2-40B4-BE49-F238E27FC236}">
                <a16:creationId xmlns:a16="http://schemas.microsoft.com/office/drawing/2014/main" id="{E53B6219-9DE8-577C-BFDB-EBAD7F1E4892}"/>
              </a:ext>
            </a:extLst>
          </p:cNvPr>
          <p:cNvSpPr/>
          <p:nvPr userDrawn="1">
            <p:custDataLst>
              <p:tags r:id="rId1"/>
            </p:custDataLst>
          </p:nvPr>
        </p:nvSpPr>
        <p:spPr>
          <a:xfrm>
            <a:off x="0" y="0"/>
            <a:ext cx="756000"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1" name="Vrije vorm 8">
            <a:extLst>
              <a:ext uri="{FF2B5EF4-FFF2-40B4-BE49-F238E27FC236}">
                <a16:creationId xmlns:a16="http://schemas.microsoft.com/office/drawing/2014/main" id="{3BE3DC18-A2BE-9C81-238F-CCB02E367227}"/>
              </a:ext>
            </a:extLst>
          </p:cNvPr>
          <p:cNvSpPr/>
          <p:nvPr userDrawn="1">
            <p:custDataLst>
              <p:tags r:id="rId2"/>
            </p:custDataLst>
          </p:nvPr>
        </p:nvSpPr>
        <p:spPr>
          <a:xfrm>
            <a:off x="698742" y="6746901"/>
            <a:ext cx="1510251"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pic>
        <p:nvPicPr>
          <p:cNvPr id="4" name="Logo" descr="Afbeelding met Lettertype, Graphics, tekst, schermopname&#10;&#10;Automatisch gegenereerde beschrijving">
            <a:extLst>
              <a:ext uri="{FF2B5EF4-FFF2-40B4-BE49-F238E27FC236}">
                <a16:creationId xmlns:a16="http://schemas.microsoft.com/office/drawing/2014/main" id="{7973E4B5-C9D5-B7F8-25D6-CC1CAFA036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6086" y="5951081"/>
            <a:ext cx="1512000" cy="788821"/>
          </a:xfrm>
          <a:prstGeom prst="rect">
            <a:avLst/>
          </a:prstGeom>
        </p:spPr>
      </p:pic>
      <p:sp>
        <p:nvSpPr>
          <p:cNvPr id="13" name="Ondertitel 2">
            <a:extLst>
              <a:ext uri="{FF2B5EF4-FFF2-40B4-BE49-F238E27FC236}">
                <a16:creationId xmlns:a16="http://schemas.microsoft.com/office/drawing/2014/main" id="{83F28492-FB42-A5AD-697B-5468696E072E}"/>
              </a:ext>
            </a:extLst>
          </p:cNvPr>
          <p:cNvSpPr>
            <a:spLocks noGrp="1"/>
          </p:cNvSpPr>
          <p:nvPr>
            <p:ph type="subTitle" idx="1"/>
          </p:nvPr>
        </p:nvSpPr>
        <p:spPr>
          <a:xfrm>
            <a:off x="1053388" y="3621028"/>
            <a:ext cx="10085223" cy="1655762"/>
          </a:xfrm>
        </p:spPr>
        <p:txBody>
          <a:bodyPr/>
          <a:lstStyle>
            <a:lvl1pPr marL="0" indent="0" algn="l">
              <a:lnSpc>
                <a:spcPct val="100000"/>
              </a:lnSpc>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D018ABB9-BA44-D19F-17EE-BD03141CA8E6}"/>
              </a:ext>
            </a:extLst>
          </p:cNvPr>
          <p:cNvSpPr>
            <a:spLocks noGrp="1"/>
          </p:cNvSpPr>
          <p:nvPr>
            <p:ph type="ctrTitle"/>
          </p:nvPr>
        </p:nvSpPr>
        <p:spPr>
          <a:xfrm>
            <a:off x="1053389" y="1268413"/>
            <a:ext cx="10085223" cy="2433080"/>
          </a:xfrm>
        </p:spPr>
        <p:txBody>
          <a:bodyPr anchor="b"/>
          <a:lstStyle>
            <a:lvl1pPr algn="l">
              <a:lnSpc>
                <a:spcPct val="70000"/>
              </a:lnSpc>
              <a:defRPr sz="7500" i="0">
                <a:solidFill>
                  <a:schemeClr val="tx1"/>
                </a:solidFill>
                <a:latin typeface="Poppins Light" panose="00000400000000000000" pitchFamily="2" charset="0"/>
                <a:cs typeface="Poppins Light" panose="00000400000000000000" pitchFamily="2" charset="0"/>
              </a:defRPr>
            </a:lvl1pPr>
          </a:lstStyle>
          <a:p>
            <a:r>
              <a:rPr lang="nl-NL"/>
              <a:t>Klik om stijl te bewerken</a:t>
            </a:r>
            <a:endParaRPr lang="en-US"/>
          </a:p>
        </p:txBody>
      </p:sp>
      <p:sp>
        <p:nvSpPr>
          <p:cNvPr id="26" name="Tijdelijke aanduiding voor voettekst 25">
            <a:extLst>
              <a:ext uri="{FF2B5EF4-FFF2-40B4-BE49-F238E27FC236}">
                <a16:creationId xmlns:a16="http://schemas.microsoft.com/office/drawing/2014/main" id="{78770E8A-6015-B683-ACD1-15F796C98B12}"/>
              </a:ext>
            </a:extLst>
          </p:cNvPr>
          <p:cNvSpPr>
            <a:spLocks noGrp="1"/>
          </p:cNvSpPr>
          <p:nvPr>
            <p:ph type="ftr" sz="quarter" idx="11"/>
          </p:nvPr>
        </p:nvSpPr>
        <p:spPr>
          <a:xfrm>
            <a:off x="698742" y="6234413"/>
            <a:ext cx="5397257" cy="123111"/>
          </a:xfrm>
        </p:spPr>
        <p:txBody>
          <a:bodyPr/>
          <a:lstStyle/>
          <a:p>
            <a:r>
              <a:rPr lang="nl-NL"/>
              <a:t>Invoegen &gt; Kop en voettekst</a:t>
            </a:r>
          </a:p>
        </p:txBody>
      </p:sp>
      <p:sp>
        <p:nvSpPr>
          <p:cNvPr id="27" name="Tijdelijke aanduiding voor dianummer 26">
            <a:extLst>
              <a:ext uri="{FF2B5EF4-FFF2-40B4-BE49-F238E27FC236}">
                <a16:creationId xmlns:a16="http://schemas.microsoft.com/office/drawing/2014/main" id="{5624A65A-E61D-FD0D-2356-EF75DA69FA2E}"/>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‹nr.›</a:t>
            </a:fld>
            <a:endParaRPr lang="nl-NL"/>
          </a:p>
        </p:txBody>
      </p:sp>
    </p:spTree>
    <p:extLst>
      <p:ext uri="{BB962C8B-B14F-4D97-AF65-F5344CB8AC3E}">
        <p14:creationId xmlns:p14="http://schemas.microsoft.com/office/powerpoint/2010/main" val="238089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CA72D-F405-9503-A6C3-C5D91D8B459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96F8C6-5628-97C5-9380-6CA559F27979}"/>
              </a:ext>
            </a:extLst>
          </p:cNvPr>
          <p:cNvSpPr>
            <a:spLocks noGrp="1"/>
          </p:cNvSpPr>
          <p:nvPr>
            <p:ph sz="half" idx="1"/>
          </p:nvPr>
        </p:nvSpPr>
        <p:spPr>
          <a:xfrm>
            <a:off x="698742" y="1268413"/>
            <a:ext cx="5217258" cy="45624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9AEEE2-59C7-389F-AD5B-DE83BEAC14FB}"/>
              </a:ext>
            </a:extLst>
          </p:cNvPr>
          <p:cNvSpPr>
            <a:spLocks noGrp="1"/>
          </p:cNvSpPr>
          <p:nvPr>
            <p:ph sz="half" idx="2"/>
          </p:nvPr>
        </p:nvSpPr>
        <p:spPr>
          <a:xfrm>
            <a:off x="6276000" y="1268413"/>
            <a:ext cx="5217258" cy="45624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9FD448EE-6A49-A60D-69A8-378A19E8E9C7}"/>
              </a:ext>
            </a:extLst>
          </p:cNvPr>
          <p:cNvSpPr>
            <a:spLocks noGrp="1"/>
          </p:cNvSpPr>
          <p:nvPr>
            <p:ph type="ftr" sz="quarter" idx="11"/>
          </p:nvPr>
        </p:nvSpPr>
        <p:spPr/>
        <p:txBody>
          <a:bodyPr/>
          <a:lstStyle/>
          <a:p>
            <a:r>
              <a:rPr lang="nl-NL"/>
              <a:t>Invoegen &gt; Kop en voettekst</a:t>
            </a:r>
          </a:p>
        </p:txBody>
      </p:sp>
      <p:sp>
        <p:nvSpPr>
          <p:cNvPr id="7" name="Tijdelijke aanduiding voor dianummer 6">
            <a:extLst>
              <a:ext uri="{FF2B5EF4-FFF2-40B4-BE49-F238E27FC236}">
                <a16:creationId xmlns:a16="http://schemas.microsoft.com/office/drawing/2014/main" id="{AAB3CAFD-CBBF-C9FF-EC35-7E357A943F87}"/>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5695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bg>
      <p:bgPr>
        <a:solidFill>
          <a:schemeClr val="accent2"/>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32461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542425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1">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0" name="Krul 1" descr="Middel 13@4x.png">
            <a:extLst>
              <a:ext uri="{FF2B5EF4-FFF2-40B4-BE49-F238E27FC236}">
                <a16:creationId xmlns:a16="http://schemas.microsoft.com/office/drawing/2014/main" id="{E3541024-D2D5-7C98-7938-28089FF5038D}"/>
              </a:ext>
            </a:extLst>
          </p:cNvPr>
          <p:cNvPicPr>
            <a:picLocks noChangeAspect="1"/>
          </p:cNvPicPr>
          <p:nvPr userDrawn="1"/>
        </p:nvPicPr>
        <p:blipFill>
          <a:blip r:embed="rId2"/>
          <a:srcRect/>
          <a:stretch>
            <a:fillRect/>
          </a:stretch>
        </p:blipFill>
        <p:spPr>
          <a:xfrm rot="20100000">
            <a:off x="-1596128" y="-198255"/>
            <a:ext cx="15384336" cy="6797913"/>
          </a:xfrm>
          <a:custGeom>
            <a:avLst/>
            <a:gdLst>
              <a:gd name="connsiteX0" fmla="*/ 7982361 w 15384336"/>
              <a:gd name="connsiteY0" fmla="*/ 0 h 6797913"/>
              <a:gd name="connsiteX1" fmla="*/ 15384336 w 15384336"/>
              <a:gd name="connsiteY1" fmla="*/ 3451598 h 6797913"/>
              <a:gd name="connsiteX2" fmla="*/ 15384336 w 15384336"/>
              <a:gd name="connsiteY2" fmla="*/ 6797913 h 6797913"/>
              <a:gd name="connsiteX3" fmla="*/ 0 w 15384336"/>
              <a:gd name="connsiteY3" fmla="*/ 6797913 h 6797913"/>
              <a:gd name="connsiteX4" fmla="*/ 0 w 15384336"/>
              <a:gd name="connsiteY4" fmla="*/ 5470405 h 6797913"/>
              <a:gd name="connsiteX5" fmla="*/ 2550892 w 15384336"/>
              <a:gd name="connsiteY5" fmla="*/ 0 h 679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84336" h="6797913">
                <a:moveTo>
                  <a:pt x="7982361" y="0"/>
                </a:moveTo>
                <a:lnTo>
                  <a:pt x="15384336" y="3451598"/>
                </a:lnTo>
                <a:lnTo>
                  <a:pt x="15384336" y="6797913"/>
                </a:lnTo>
                <a:lnTo>
                  <a:pt x="0" y="6797913"/>
                </a:lnTo>
                <a:lnTo>
                  <a:pt x="0" y="5470405"/>
                </a:lnTo>
                <a:lnTo>
                  <a:pt x="2550892"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578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8" name="Afbeelding 17" descr="Middel 13@4x.png">
            <a:extLst>
              <a:ext uri="{FF2B5EF4-FFF2-40B4-BE49-F238E27FC236}">
                <a16:creationId xmlns:a16="http://schemas.microsoft.com/office/drawing/2014/main" id="{EB2A7565-5233-4D12-BC32-B5C212E6B963}"/>
              </a:ext>
            </a:extLst>
          </p:cNvPr>
          <p:cNvPicPr>
            <a:picLocks noChangeAspect="1"/>
          </p:cNvPicPr>
          <p:nvPr userDrawn="1"/>
        </p:nvPicPr>
        <p:blipFill>
          <a:blip r:embed="rId2"/>
          <a:srcRect l="36596" r="2083"/>
          <a:stretch>
            <a:fillRect/>
          </a:stretch>
        </p:blipFill>
        <p:spPr>
          <a:xfrm rot="14797860">
            <a:off x="4554036" y="-417185"/>
            <a:ext cx="9433804" cy="6797913"/>
          </a:xfrm>
          <a:custGeom>
            <a:avLst/>
            <a:gdLst>
              <a:gd name="connsiteX0" fmla="*/ 6496451 w 9433804"/>
              <a:gd name="connsiteY0" fmla="*/ 6797913 h 6797913"/>
              <a:gd name="connsiteX1" fmla="*/ 5218792 w 9433804"/>
              <a:gd name="connsiteY1" fmla="*/ 6797913 h 6797913"/>
              <a:gd name="connsiteX2" fmla="*/ 0 w 9433804"/>
              <a:gd name="connsiteY2" fmla="*/ 4542892 h 6797913"/>
              <a:gd name="connsiteX3" fmla="*/ 1962967 w 9433804"/>
              <a:gd name="connsiteY3" fmla="*/ 0 h 6797913"/>
              <a:gd name="connsiteX4" fmla="*/ 9433804 w 9433804"/>
              <a:gd name="connsiteY4" fmla="*/ 0 h 67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3804" h="6797913">
                <a:moveTo>
                  <a:pt x="6496451" y="6797913"/>
                </a:moveTo>
                <a:lnTo>
                  <a:pt x="5218792" y="6797913"/>
                </a:lnTo>
                <a:lnTo>
                  <a:pt x="0" y="4542892"/>
                </a:lnTo>
                <a:lnTo>
                  <a:pt x="1962967" y="0"/>
                </a:lnTo>
                <a:lnTo>
                  <a:pt x="9433804"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310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Quote of andere tekst #1">
    <p:bg>
      <p:bgPr>
        <a:solidFill>
          <a:schemeClr val="accent2"/>
        </a:solidFill>
        <a:effectLst/>
      </p:bgPr>
    </p:bg>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24D1A33C-91A7-6E82-1C05-3187F0963DB8}"/>
              </a:ext>
            </a:extLst>
          </p:cNvPr>
          <p:cNvGrpSpPr/>
          <p:nvPr userDrawn="1"/>
        </p:nvGrpSpPr>
        <p:grpSpPr>
          <a:xfrm>
            <a:off x="381000" y="381000"/>
            <a:ext cx="11430001" cy="6096001"/>
            <a:chOff x="761999" y="781050"/>
            <a:chExt cx="22860001" cy="12192001"/>
          </a:xfrm>
          <a:solidFill>
            <a:schemeClr val="bg1"/>
          </a:solidFill>
        </p:grpSpPr>
        <p:sp>
          <p:nvSpPr>
            <p:cNvPr id="11" name="Rounded Rectangle">
              <a:extLst>
                <a:ext uri="{FF2B5EF4-FFF2-40B4-BE49-F238E27FC236}">
                  <a16:creationId xmlns:a16="http://schemas.microsoft.com/office/drawing/2014/main" id="{ED6334D9-BA79-8273-D25C-B6D236E00A05}"/>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A53F73E0-3667-B506-08D0-75AB1B57ED4F}"/>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9" name="Afbeelding 18" descr="Naamloos-3.png">
            <a:extLst>
              <a:ext uri="{FF2B5EF4-FFF2-40B4-BE49-F238E27FC236}">
                <a16:creationId xmlns:a16="http://schemas.microsoft.com/office/drawing/2014/main" id="{7CA6DD22-2100-7905-69C4-E626F699E9AC}"/>
              </a:ext>
            </a:extLst>
          </p:cNvPr>
          <p:cNvPicPr>
            <a:picLocks noChangeAspect="1"/>
          </p:cNvPicPr>
          <p:nvPr userDrawn="1"/>
        </p:nvPicPr>
        <p:blipFill>
          <a:blip r:embed="rId2"/>
          <a:srcRect l="10667" t="26895" b="26895"/>
          <a:stretch>
            <a:fillRect/>
          </a:stretch>
        </p:blipFill>
        <p:spPr>
          <a:xfrm>
            <a:off x="0" y="0"/>
            <a:ext cx="11986531" cy="6858000"/>
          </a:xfrm>
          <a:custGeom>
            <a:avLst/>
            <a:gdLst>
              <a:gd name="connsiteX0" fmla="*/ 0 w 11986531"/>
              <a:gd name="connsiteY0" fmla="*/ 0 h 6858000"/>
              <a:gd name="connsiteX1" fmla="*/ 11986531 w 11986531"/>
              <a:gd name="connsiteY1" fmla="*/ 0 h 6858000"/>
              <a:gd name="connsiteX2" fmla="*/ 11986531 w 11986531"/>
              <a:gd name="connsiteY2" fmla="*/ 6858000 h 6858000"/>
              <a:gd name="connsiteX3" fmla="*/ 0 w 119865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86531" h="6858000">
                <a:moveTo>
                  <a:pt x="0" y="0"/>
                </a:moveTo>
                <a:lnTo>
                  <a:pt x="11986531" y="0"/>
                </a:lnTo>
                <a:lnTo>
                  <a:pt x="11986531" y="6858000"/>
                </a:lnTo>
                <a:lnTo>
                  <a:pt x="0" y="6858000"/>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7559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Quote of andere tekst #2">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5" name="Afbeelding 14" descr="Naamloos-3.png">
            <a:extLst>
              <a:ext uri="{FF2B5EF4-FFF2-40B4-BE49-F238E27FC236}">
                <a16:creationId xmlns:a16="http://schemas.microsoft.com/office/drawing/2014/main" id="{B95E1273-4813-EAB6-1B48-2EE026CB7D58}"/>
              </a:ext>
            </a:extLst>
          </p:cNvPr>
          <p:cNvPicPr>
            <a:picLocks noChangeAspect="1"/>
          </p:cNvPicPr>
          <p:nvPr userDrawn="1"/>
        </p:nvPicPr>
        <p:blipFill>
          <a:blip r:embed="rId2"/>
          <a:srcRect t="34380" r="9136" b="19410"/>
          <a:stretch>
            <a:fillRect/>
          </a:stretch>
        </p:blipFill>
        <p:spPr>
          <a:xfrm flipH="1">
            <a:off x="0" y="1"/>
            <a:ext cx="12192001" cy="6857999"/>
          </a:xfrm>
          <a:custGeom>
            <a:avLst/>
            <a:gdLst>
              <a:gd name="connsiteX0" fmla="*/ 12192001 w 12192001"/>
              <a:gd name="connsiteY0" fmla="*/ 0 h 6857999"/>
              <a:gd name="connsiteX1" fmla="*/ 0 w 12192001"/>
              <a:gd name="connsiteY1" fmla="*/ 0 h 6857999"/>
              <a:gd name="connsiteX2" fmla="*/ 0 w 12192001"/>
              <a:gd name="connsiteY2" fmla="*/ 6857999 h 6857999"/>
              <a:gd name="connsiteX3" fmla="*/ 12192001 w 1219200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1" h="6857999">
                <a:moveTo>
                  <a:pt x="12192001" y="0"/>
                </a:moveTo>
                <a:lnTo>
                  <a:pt x="0" y="0"/>
                </a:lnTo>
                <a:lnTo>
                  <a:pt x="0" y="6857999"/>
                </a:lnTo>
                <a:lnTo>
                  <a:pt x="12192001" y="6857999"/>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78525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of andere tekst #3">
    <p:bg>
      <p:bgPr>
        <a:solidFill>
          <a:schemeClr val="accent4"/>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2641600" y="2315634"/>
            <a:ext cx="8020401" cy="2226731"/>
          </a:xfrm>
        </p:spPr>
        <p:txBody>
          <a:bodyPr anchor="ctr"/>
          <a:lstStyle>
            <a:lvl1pPr>
              <a:lnSpc>
                <a:spcPct val="100000"/>
              </a:lnSpc>
              <a:defRPr sz="3200" i="1">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84808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Quote groot">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3073400" y="1268413"/>
            <a:ext cx="7588600" cy="4363366"/>
          </a:xfrm>
        </p:spPr>
        <p:txBody>
          <a:bodyPr anchor="ctr"/>
          <a:lstStyle>
            <a:lvl1pPr>
              <a:lnSpc>
                <a:spcPct val="80000"/>
              </a:lnSpc>
              <a:defRPr sz="7500" i="1">
                <a:solidFill>
                  <a:schemeClr val="tx1"/>
                </a:solidFill>
              </a:defRPr>
            </a:lvl1pPr>
          </a:lstStyle>
          <a:p>
            <a:r>
              <a:rPr lang="en-US"/>
              <a:t>Highlight</a:t>
            </a:r>
            <a:br>
              <a:rPr lang="en-US"/>
            </a:br>
            <a:r>
              <a:rPr lang="en-US"/>
              <a:t>of quote</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40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0FBB47-71AB-BBFC-D423-FCD820372E8C}"/>
              </a:ext>
            </a:extLst>
          </p:cNvPr>
          <p:cNvSpPr>
            <a:spLocks noGrp="1"/>
          </p:cNvSpPr>
          <p:nvPr>
            <p:ph type="title"/>
          </p:nvPr>
        </p:nvSpPr>
        <p:spPr>
          <a:xfrm>
            <a:off x="704851" y="701675"/>
            <a:ext cx="10801350" cy="449251"/>
          </a:xfrm>
          <a:prstGeom prst="rect">
            <a:avLst/>
          </a:prstGeom>
        </p:spPr>
        <p:txBody>
          <a:bodyPr vert="horz" lIns="0" tIns="0" rIns="0" bIns="0" rtlCol="0" anchor="t" anchorCtr="0">
            <a:noAutofit/>
          </a:bodyPr>
          <a:lstStyle/>
          <a:p>
            <a:endParaRPr lang="nl-NL"/>
          </a:p>
        </p:txBody>
      </p:sp>
      <p:sp>
        <p:nvSpPr>
          <p:cNvPr id="3" name="Tijdelijke aanduiding voor tekst 2">
            <a:extLst>
              <a:ext uri="{FF2B5EF4-FFF2-40B4-BE49-F238E27FC236}">
                <a16:creationId xmlns:a16="http://schemas.microsoft.com/office/drawing/2014/main" id="{83019693-9F20-1377-E001-2253A89DAE3F}"/>
              </a:ext>
            </a:extLst>
          </p:cNvPr>
          <p:cNvSpPr>
            <a:spLocks noGrp="1"/>
          </p:cNvSpPr>
          <p:nvPr>
            <p:ph type="body" idx="1"/>
          </p:nvPr>
        </p:nvSpPr>
        <p:spPr>
          <a:xfrm>
            <a:off x="704851" y="1277938"/>
            <a:ext cx="10800000" cy="455295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p:txBody>
      </p:sp>
      <p:sp>
        <p:nvSpPr>
          <p:cNvPr id="5" name="Tijdelijke aanduiding voor voettekst 4">
            <a:extLst>
              <a:ext uri="{FF2B5EF4-FFF2-40B4-BE49-F238E27FC236}">
                <a16:creationId xmlns:a16="http://schemas.microsoft.com/office/drawing/2014/main" id="{646CB8D6-C636-1EA2-103F-9E3D767073D9}"/>
              </a:ext>
            </a:extLst>
          </p:cNvPr>
          <p:cNvSpPr>
            <a:spLocks noGrp="1"/>
          </p:cNvSpPr>
          <p:nvPr>
            <p:ph type="ftr" sz="quarter" idx="3"/>
          </p:nvPr>
        </p:nvSpPr>
        <p:spPr>
          <a:xfrm>
            <a:off x="698742" y="6111951"/>
            <a:ext cx="5397257" cy="123111"/>
          </a:xfrm>
          <a:prstGeom prst="rect">
            <a:avLst/>
          </a:prstGeom>
          <a:noFill/>
        </p:spPr>
        <p:txBody>
          <a:bodyPr vert="horz" lIns="0" tIns="0" rIns="0" bIns="0" rtlCol="0" anchor="ctr">
            <a:noAutofit/>
          </a:bodyPr>
          <a:lstStyle>
            <a:lvl1pPr algn="l">
              <a:defRPr sz="800">
                <a:solidFill>
                  <a:schemeClr val="tx1"/>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AA1DF7BE-799A-2297-484B-6C11C53739DF}"/>
              </a:ext>
            </a:extLst>
          </p:cNvPr>
          <p:cNvSpPr>
            <a:spLocks noGrp="1"/>
          </p:cNvSpPr>
          <p:nvPr>
            <p:ph type="sldNum" sz="quarter" idx="4"/>
          </p:nvPr>
        </p:nvSpPr>
        <p:spPr>
          <a:xfrm>
            <a:off x="10843683" y="6241062"/>
            <a:ext cx="652991" cy="123111"/>
          </a:xfrm>
          <a:prstGeom prst="rect">
            <a:avLst/>
          </a:prstGeom>
          <a:noFill/>
        </p:spPr>
        <p:txBody>
          <a:bodyPr vert="horz" lIns="0" tIns="0" rIns="0" bIns="0" rtlCol="0" anchor="ctr">
            <a:noAutofit/>
          </a:bodyPr>
          <a:lstStyle>
            <a:lvl1pPr algn="r">
              <a:defRPr sz="800">
                <a:solidFill>
                  <a:schemeClr val="tx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260304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6" r:id="rId5"/>
    <p:sldLayoutId id="2147483661" r:id="rId6"/>
    <p:sldLayoutId id="2147483662" r:id="rId7"/>
    <p:sldLayoutId id="2147483663" r:id="rId8"/>
    <p:sldLayoutId id="2147483664" r:id="rId9"/>
    <p:sldLayoutId id="2147483667" r:id="rId10"/>
  </p:sldLayoutIdLst>
  <p:hf hdr="0" ftr="0" dt="0"/>
  <p:txStyles>
    <p:titleStyle>
      <a:lvl1pPr algn="l" defTabSz="914400" rtl="0" eaLnBrk="1" latinLnBrk="0" hangingPunct="1">
        <a:lnSpc>
          <a:spcPct val="90000"/>
        </a:lnSpc>
        <a:spcBef>
          <a:spcPct val="0"/>
        </a:spcBef>
        <a:buNone/>
        <a:defRPr sz="1500" kern="1200">
          <a:solidFill>
            <a:schemeClr val="accent2"/>
          </a:solidFill>
          <a:latin typeface="+mj-lt"/>
          <a:ea typeface="+mj-ea"/>
          <a:cs typeface="+mj-cs"/>
        </a:defRPr>
      </a:lvl1pPr>
    </p:titleStyle>
    <p:body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3673" userDrawn="1">
          <p15:clr>
            <a:srgbClr val="F26B43"/>
          </p15:clr>
        </p15:guide>
        <p15:guide id="7" orient="horz" pos="436" userDrawn="1">
          <p15:clr>
            <a:srgbClr val="F26B43"/>
          </p15:clr>
        </p15:guide>
        <p15:guide id="9"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palliaweb.nl/overzichtspagina-hulpmiddelen?searchText=&amp;categoryids=662#submit-scroll-anchor" TargetMode="External"/><Relationship Id="rId3" Type="http://schemas.openxmlformats.org/officeDocument/2006/relationships/hyperlink" Target="https://palliaweb.nl/getmedia/02b81c30-d9be-4c51-83bf-deb1260ccf7b/Kwaliteitskader_web-240620.pdf" TargetMode="External"/><Relationship Id="rId7" Type="http://schemas.openxmlformats.org/officeDocument/2006/relationships/hyperlink" Target="https://palliaweb.nl/meetinstrumenten" TargetMode="External"/><Relationship Id="rId12" Type="http://schemas.openxmlformats.org/officeDocument/2006/relationships/hyperlink" Target="https://palliaweb.nl/getmedia/a99088af-e07d-4805-a3d2-829ec53eec75/Formulier_Uniform_vastleggen_proactieve_zorgplanning_richtlijn_Proactieve_Zorgplanning_1.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palliaweb.nl/zorgpraktijk/meetinstrumenten-palliatieve-zorg" TargetMode="External"/><Relationship Id="rId11" Type="http://schemas.openxmlformats.org/officeDocument/2006/relationships/hyperlink" Target="https://www.youtube.com/@stichting_pznl" TargetMode="External"/><Relationship Id="rId5" Type="http://schemas.openxmlformats.org/officeDocument/2006/relationships/hyperlink" Target="https://palliaweb.nl/zorgpraktijk/gezamenlijke-besluitvorming" TargetMode="External"/><Relationship Id="rId10" Type="http://schemas.openxmlformats.org/officeDocument/2006/relationships/hyperlink" Target="https://www.youtube.com/watch?v=wCV0s0BllXQ" TargetMode="External"/><Relationship Id="rId4" Type="http://schemas.openxmlformats.org/officeDocument/2006/relationships/hyperlink" Target="https://palliaweb.nl/zorgpraktijk/kwaliteitskader-palliatieve-zorg-nederland" TargetMode="External"/><Relationship Id="rId9" Type="http://schemas.openxmlformats.org/officeDocument/2006/relationships/hyperlink" Target="https://app.springcast.fm/17076/s22-palliapodcast-samen-beslisse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Disclaimer</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3127840"/>
            <a:ext cx="10800000" cy="2703047"/>
          </a:xfrm>
        </p:spPr>
        <p:txBody>
          <a:bodyPr vert="horz" lIns="0" tIns="0" rIns="0" bIns="0" rtlCol="0" anchor="t">
            <a:noAutofit/>
          </a:bodyPr>
          <a:lstStyle/>
          <a:p>
            <a:pPr marL="0" indent="0">
              <a:buNone/>
            </a:pPr>
            <a:r>
              <a:rPr lang="nl-NL" sz="1800" dirty="0"/>
              <a:t>Stichting PZNL is eigenaar van alle intellectuele eigendomsrechten op de PowerPointpresentaties als onderdeel van de docentenhandreiking workshop ‘In gesprek over het leven en het einde’, inclusief het daarop vermelde logo van Stichting PZNL. Stichting PZNL aanvaardt geen aansprakelijkheid voor eventuele onjuistheden en/of onvolledigheden in de inhoud van het lesmateriaal.</a:t>
            </a:r>
          </a:p>
          <a:p>
            <a:pPr marL="0" indent="0">
              <a:buNone/>
            </a:pPr>
            <a:endParaRPr lang="nl-NL" sz="1800" dirty="0"/>
          </a:p>
          <a:p>
            <a:pPr marL="0" indent="0">
              <a:buNone/>
            </a:pPr>
            <a:r>
              <a:rPr lang="nl-NL" sz="1800" dirty="0"/>
              <a:t>Licentie: </a:t>
            </a:r>
          </a:p>
          <a:p>
            <a:pPr marL="0" indent="0">
              <a:buNone/>
            </a:pPr>
            <a:r>
              <a:rPr lang="nl-NL" sz="1800" dirty="0"/>
              <a:t>Creative </a:t>
            </a:r>
            <a:r>
              <a:rPr lang="nl-NL" sz="1800" dirty="0" err="1"/>
              <a:t>Commons</a:t>
            </a:r>
            <a:r>
              <a:rPr lang="nl-NL" sz="1800" dirty="0"/>
              <a:t>: BY-NC-SA </a:t>
            </a:r>
            <a:endParaRPr lang="nl-NL" sz="1800" dirty="0">
              <a:cs typeface="Poppins"/>
            </a:endParaRPr>
          </a:p>
          <a:p>
            <a:pPr marL="287655" indent="-287655"/>
            <a:endParaRPr lang="nl-NL" sz="1800" dirty="0">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a:t>
            </a:fld>
            <a:endParaRPr lang="nl-NL"/>
          </a:p>
        </p:txBody>
      </p:sp>
      <p:pic>
        <p:nvPicPr>
          <p:cNvPr id="2" name="Afbeelding 1">
            <a:extLst>
              <a:ext uri="{FF2B5EF4-FFF2-40B4-BE49-F238E27FC236}">
                <a16:creationId xmlns:a16="http://schemas.microsoft.com/office/drawing/2014/main" id="{872F1797-1EDE-3D71-9A1B-EBF2C363D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115" y="5188341"/>
            <a:ext cx="838200" cy="295275"/>
          </a:xfrm>
          <a:prstGeom prst="rect">
            <a:avLst/>
          </a:prstGeom>
        </p:spPr>
      </p:pic>
    </p:spTree>
    <p:extLst>
      <p:ext uri="{BB962C8B-B14F-4D97-AF65-F5344CB8AC3E}">
        <p14:creationId xmlns:p14="http://schemas.microsoft.com/office/powerpoint/2010/main" val="330729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Kwaliteitskader</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10</a:t>
            </a:fld>
            <a:endParaRPr lang="nl-NL"/>
          </a:p>
        </p:txBody>
      </p:sp>
      <p:sp>
        <p:nvSpPr>
          <p:cNvPr id="3" name="Tekstvak 2">
            <a:extLst>
              <a:ext uri="{FF2B5EF4-FFF2-40B4-BE49-F238E27FC236}">
                <a16:creationId xmlns:a16="http://schemas.microsoft.com/office/drawing/2014/main" id="{415CF7FC-3BC3-7FA5-6ACE-F1152CEC6B30}"/>
              </a:ext>
            </a:extLst>
          </p:cNvPr>
          <p:cNvSpPr txBox="1"/>
          <p:nvPr/>
        </p:nvSpPr>
        <p:spPr>
          <a:xfrm>
            <a:off x="695326" y="1362803"/>
            <a:ext cx="9123844" cy="4939814"/>
          </a:xfrm>
          <a:prstGeom prst="rect">
            <a:avLst/>
          </a:prstGeom>
          <a:noFill/>
        </p:spPr>
        <p:txBody>
          <a:bodyPr wrap="square" lIns="91440" tIns="45720" rIns="91440" bIns="45720" rtlCol="0" anchor="t">
            <a:spAutoFit/>
          </a:bodyPr>
          <a:lstStyle/>
          <a:p>
            <a:pPr>
              <a:lnSpc>
                <a:spcPct val="150000"/>
              </a:lnSpc>
            </a:pPr>
            <a:r>
              <a:rPr lang="nl-NL" sz="1800"/>
              <a:t>Gezamenlijke besluitvorming is een van de 8 essenties van het Kwaliteitskader </a:t>
            </a:r>
            <a:r>
              <a:rPr lang="nl-NL"/>
              <a:t>palliatieve</a:t>
            </a:r>
            <a:r>
              <a:rPr lang="nl-NL" sz="1800"/>
              <a:t> </a:t>
            </a:r>
            <a:r>
              <a:rPr lang="nl-NL"/>
              <a:t>zorg</a:t>
            </a:r>
            <a:r>
              <a:rPr lang="nl-NL" sz="1800"/>
              <a:t> Nederland:</a:t>
            </a:r>
          </a:p>
          <a:p>
            <a:pPr>
              <a:lnSpc>
                <a:spcPct val="150000"/>
              </a:lnSpc>
            </a:pPr>
            <a:endParaRPr lang="nl-NL"/>
          </a:p>
          <a:p>
            <a:pPr marL="450850" indent="-285750">
              <a:lnSpc>
                <a:spcPct val="150000"/>
              </a:lnSpc>
              <a:buFont typeface="Arial" panose="020B0604020202020204" pitchFamily="34" charset="0"/>
              <a:buChar char="•"/>
            </a:pPr>
            <a:r>
              <a:rPr lang="nl-NL" sz="1800"/>
              <a:t>Markering</a:t>
            </a:r>
            <a:endParaRPr lang="nl-NL" sz="1800">
              <a:cs typeface="Poppins"/>
            </a:endParaRPr>
          </a:p>
          <a:p>
            <a:pPr marL="450850" indent="-285750">
              <a:lnSpc>
                <a:spcPct val="150000"/>
              </a:lnSpc>
              <a:buFont typeface="Arial" panose="020B0604020202020204" pitchFamily="34" charset="0"/>
              <a:buChar char="•"/>
            </a:pPr>
            <a:r>
              <a:rPr lang="nl-NL" sz="1800" b="1"/>
              <a:t>Gezamenlijke besluitvorming</a:t>
            </a:r>
            <a:endParaRPr lang="nl-NL" sz="1800" b="1">
              <a:cs typeface="Poppins"/>
            </a:endParaRPr>
          </a:p>
          <a:p>
            <a:pPr marL="450850" indent="-285750">
              <a:lnSpc>
                <a:spcPct val="150000"/>
              </a:lnSpc>
              <a:buFont typeface="Arial" panose="020B0604020202020204" pitchFamily="34" charset="0"/>
              <a:buChar char="•"/>
            </a:pPr>
            <a:r>
              <a:rPr lang="nl-NL" sz="1800"/>
              <a:t>Proactieve zorgplanning</a:t>
            </a:r>
            <a:endParaRPr lang="nl-NL" sz="1800">
              <a:cs typeface="Poppins"/>
            </a:endParaRPr>
          </a:p>
          <a:p>
            <a:pPr marL="450850" indent="-285750">
              <a:lnSpc>
                <a:spcPct val="150000"/>
              </a:lnSpc>
              <a:buFont typeface="Arial" panose="020B0604020202020204" pitchFamily="34" charset="0"/>
              <a:buChar char="•"/>
            </a:pPr>
            <a:r>
              <a:rPr lang="nl-NL"/>
              <a:t>Individueel zorgplan</a:t>
            </a:r>
            <a:endParaRPr lang="nl-NL">
              <a:cs typeface="Poppins"/>
            </a:endParaRPr>
          </a:p>
          <a:p>
            <a:pPr marL="450850" indent="-285750">
              <a:lnSpc>
                <a:spcPct val="150000"/>
              </a:lnSpc>
              <a:buFont typeface="Arial" panose="020B0604020202020204" pitchFamily="34" charset="0"/>
              <a:buChar char="•"/>
            </a:pPr>
            <a:r>
              <a:rPr lang="nl-NL" sz="1800"/>
              <a:t>Coördinatie en continuïteit</a:t>
            </a:r>
            <a:endParaRPr lang="nl-NL" sz="1800">
              <a:cs typeface="Poppins"/>
            </a:endParaRPr>
          </a:p>
          <a:p>
            <a:pPr marL="450850" indent="-285750">
              <a:lnSpc>
                <a:spcPct val="150000"/>
              </a:lnSpc>
              <a:buFont typeface="Arial" panose="020B0604020202020204" pitchFamily="34" charset="0"/>
              <a:buChar char="•"/>
            </a:pPr>
            <a:r>
              <a:rPr lang="nl-NL" sz="1800"/>
              <a:t>Deskundigheid</a:t>
            </a:r>
            <a:r>
              <a:rPr lang="nl-NL"/>
              <a:t> </a:t>
            </a:r>
            <a:endParaRPr lang="nl-NL" sz="1800">
              <a:cs typeface="Poppins"/>
            </a:endParaRPr>
          </a:p>
          <a:p>
            <a:pPr marL="450850" indent="-285750">
              <a:lnSpc>
                <a:spcPct val="150000"/>
              </a:lnSpc>
              <a:buFont typeface="Arial" panose="020B0604020202020204" pitchFamily="34" charset="0"/>
              <a:buChar char="•"/>
            </a:pPr>
            <a:r>
              <a:rPr lang="nl-NL" sz="1800"/>
              <a:t>Effectieve communicatie</a:t>
            </a:r>
            <a:endParaRPr lang="nl-NL" sz="1800">
              <a:cs typeface="Poppins"/>
            </a:endParaRPr>
          </a:p>
          <a:p>
            <a:pPr marL="450850" indent="-285750">
              <a:lnSpc>
                <a:spcPct val="150000"/>
              </a:lnSpc>
              <a:buFont typeface="Arial" panose="020B0604020202020204" pitchFamily="34" charset="0"/>
              <a:buChar char="•"/>
            </a:pPr>
            <a:r>
              <a:rPr lang="nl-NL"/>
              <a:t>Persoonlijke balans</a:t>
            </a:r>
            <a:endParaRPr lang="nl-NL" sz="1800">
              <a:cs typeface="Poppins"/>
            </a:endParaRPr>
          </a:p>
          <a:p>
            <a:pPr marL="450850" indent="-285750">
              <a:buFont typeface="Arial" panose="020B0604020202020204" pitchFamily="34" charset="0"/>
              <a:buChar char="•"/>
            </a:pPr>
            <a:endParaRPr lang="nl-NL" sz="1800"/>
          </a:p>
        </p:txBody>
      </p:sp>
      <p:pic>
        <p:nvPicPr>
          <p:cNvPr id="2" name="Afbeelding 1">
            <a:extLst>
              <a:ext uri="{FF2B5EF4-FFF2-40B4-BE49-F238E27FC236}">
                <a16:creationId xmlns:a16="http://schemas.microsoft.com/office/drawing/2014/main" id="{A1E35B7C-E15B-67C8-01CB-F6264FA1957D}"/>
              </a:ext>
            </a:extLst>
          </p:cNvPr>
          <p:cNvPicPr>
            <a:picLocks noChangeAspect="1"/>
          </p:cNvPicPr>
          <p:nvPr/>
        </p:nvPicPr>
        <p:blipFill>
          <a:blip r:embed="rId3"/>
          <a:stretch>
            <a:fillRect/>
          </a:stretch>
        </p:blipFill>
        <p:spPr>
          <a:xfrm>
            <a:off x="8298162" y="2829708"/>
            <a:ext cx="2376325" cy="2376325"/>
          </a:xfrm>
          <a:prstGeom prst="rect">
            <a:avLst/>
          </a:prstGeom>
        </p:spPr>
      </p:pic>
    </p:spTree>
    <p:extLst>
      <p:ext uri="{BB962C8B-B14F-4D97-AF65-F5344CB8AC3E}">
        <p14:creationId xmlns:p14="http://schemas.microsoft.com/office/powerpoint/2010/main" val="55687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11</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8443"/>
            <a:ext cx="10138832" cy="4524771"/>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spcAft>
                <a:spcPts val="600"/>
              </a:spcAft>
              <a:buNone/>
              <a:tabLst>
                <a:tab pos="341630" algn="l"/>
                <a:tab pos="449580" algn="l"/>
              </a:tabLst>
            </a:pPr>
            <a:endParaRPr lang="nl-NL" sz="1800">
              <a:highlight>
                <a:srgbClr val="FFFF00"/>
              </a:highlight>
            </a:endParaRPr>
          </a:p>
        </p:txBody>
      </p:sp>
      <p:pic>
        <p:nvPicPr>
          <p:cNvPr id="3" name="Afbeelding 2">
            <a:extLst>
              <a:ext uri="{FF2B5EF4-FFF2-40B4-BE49-F238E27FC236}">
                <a16:creationId xmlns:a16="http://schemas.microsoft.com/office/drawing/2014/main" id="{8DABC2AE-DE69-A629-36FB-70F3E58526C4}"/>
              </a:ext>
            </a:extLst>
          </p:cNvPr>
          <p:cNvPicPr>
            <a:picLocks noChangeAspect="1"/>
          </p:cNvPicPr>
          <p:nvPr/>
        </p:nvPicPr>
        <p:blipFill>
          <a:blip r:embed="rId3"/>
          <a:stretch>
            <a:fillRect/>
          </a:stretch>
        </p:blipFill>
        <p:spPr>
          <a:xfrm>
            <a:off x="2840835" y="2088760"/>
            <a:ext cx="6529382" cy="3944454"/>
          </a:xfrm>
          <a:prstGeom prst="rect">
            <a:avLst/>
          </a:prstGeom>
        </p:spPr>
      </p:pic>
      <p:sp>
        <p:nvSpPr>
          <p:cNvPr id="8" name="Tijdelijke aanduiding voor inhoud 7">
            <a:extLst>
              <a:ext uri="{FF2B5EF4-FFF2-40B4-BE49-F238E27FC236}">
                <a16:creationId xmlns:a16="http://schemas.microsoft.com/office/drawing/2014/main" id="{60EFC12B-01EB-06F2-2B18-0757DDFC01B7}"/>
              </a:ext>
            </a:extLst>
          </p:cNvPr>
          <p:cNvSpPr>
            <a:spLocks noGrp="1"/>
          </p:cNvSpPr>
          <p:nvPr>
            <p:ph idx="1"/>
          </p:nvPr>
        </p:nvSpPr>
        <p:spPr/>
        <p:txBody>
          <a:bodyPr/>
          <a:lstStyle/>
          <a:p>
            <a:pPr marL="0" indent="0">
              <a:buNone/>
            </a:pPr>
            <a:endParaRPr lang="nl-NL" sz="1800"/>
          </a:p>
          <a:p>
            <a:r>
              <a:rPr lang="nl-NL" sz="1800"/>
              <a:t>Shared </a:t>
            </a:r>
            <a:r>
              <a:rPr lang="nl-NL" sz="1800" err="1"/>
              <a:t>Decision</a:t>
            </a:r>
            <a:r>
              <a:rPr lang="nl-NL" sz="1800"/>
              <a:t>-Making Continuüm</a:t>
            </a:r>
          </a:p>
        </p:txBody>
      </p:sp>
      <p:sp>
        <p:nvSpPr>
          <p:cNvPr id="9" name="Tekstvak 8">
            <a:extLst>
              <a:ext uri="{FF2B5EF4-FFF2-40B4-BE49-F238E27FC236}">
                <a16:creationId xmlns:a16="http://schemas.microsoft.com/office/drawing/2014/main" id="{EE30BCD7-4049-B8C6-6CFA-27EABBCBBCF7}"/>
              </a:ext>
            </a:extLst>
          </p:cNvPr>
          <p:cNvSpPr txBox="1"/>
          <p:nvPr/>
        </p:nvSpPr>
        <p:spPr>
          <a:xfrm>
            <a:off x="691308" y="6138002"/>
            <a:ext cx="6526621" cy="230832"/>
          </a:xfrm>
          <a:prstGeom prst="rect">
            <a:avLst/>
          </a:prstGeom>
          <a:noFill/>
        </p:spPr>
        <p:txBody>
          <a:bodyPr wrap="square" rtlCol="0">
            <a:spAutoFit/>
          </a:bodyPr>
          <a:lstStyle/>
          <a:p>
            <a:pPr lvl="0"/>
            <a:r>
              <a:rPr lang="nl-NL" sz="900">
                <a:solidFill>
                  <a:srgbClr val="000000"/>
                </a:solidFill>
              </a:rPr>
              <a:t>bron: Kon AA; The Shared </a:t>
            </a:r>
            <a:r>
              <a:rPr lang="nl-NL" sz="900" err="1">
                <a:solidFill>
                  <a:srgbClr val="000000"/>
                </a:solidFill>
              </a:rPr>
              <a:t>Decision</a:t>
            </a:r>
            <a:r>
              <a:rPr lang="nl-NL" sz="900">
                <a:solidFill>
                  <a:srgbClr val="000000"/>
                </a:solidFill>
              </a:rPr>
              <a:t>-Making </a:t>
            </a:r>
            <a:r>
              <a:rPr lang="nl-NL" sz="900" err="1">
                <a:solidFill>
                  <a:srgbClr val="000000"/>
                </a:solidFill>
              </a:rPr>
              <a:t>Continuum</a:t>
            </a:r>
            <a:r>
              <a:rPr lang="nl-NL" sz="900">
                <a:solidFill>
                  <a:srgbClr val="000000"/>
                </a:solidFill>
              </a:rPr>
              <a:t>. JAMA, 2010</a:t>
            </a:r>
          </a:p>
        </p:txBody>
      </p:sp>
    </p:spTree>
    <p:extLst>
      <p:ext uri="{BB962C8B-B14F-4D97-AF65-F5344CB8AC3E}">
        <p14:creationId xmlns:p14="http://schemas.microsoft.com/office/powerpoint/2010/main" val="3748225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Stappen van 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12</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sp>
        <p:nvSpPr>
          <p:cNvPr id="2" name="Tijdelijke aanduiding voor inhoud 7">
            <a:extLst>
              <a:ext uri="{FF2B5EF4-FFF2-40B4-BE49-F238E27FC236}">
                <a16:creationId xmlns:a16="http://schemas.microsoft.com/office/drawing/2014/main" id="{6C6A25EE-B167-7BC7-D389-7C3601565AEE}"/>
              </a:ext>
            </a:extLst>
          </p:cNvPr>
          <p:cNvSpPr txBox="1">
            <a:spLocks/>
          </p:cNvSpPr>
          <p:nvPr/>
        </p:nvSpPr>
        <p:spPr>
          <a:xfrm>
            <a:off x="825505" y="1756833"/>
            <a:ext cx="10680696" cy="4813300"/>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algn="l">
              <a:buFont typeface="Arial" panose="020B0604020202020204" pitchFamily="34" charset="0"/>
              <a:buChar char="•"/>
            </a:pPr>
            <a:r>
              <a:rPr lang="nl-NL" sz="1800" b="1" i="0">
                <a:solidFill>
                  <a:srgbClr val="2C408B"/>
                </a:solidFill>
                <a:effectLst/>
                <a:latin typeface="+mj-lt"/>
              </a:rPr>
              <a:t>Keuze</a:t>
            </a:r>
            <a:r>
              <a:rPr lang="nl-NL" sz="1800" b="0" i="0">
                <a:solidFill>
                  <a:srgbClr val="2C408B"/>
                </a:solidFill>
                <a:effectLst/>
                <a:latin typeface="+mj-lt"/>
              </a:rPr>
              <a:t>. Er is iets te kiezen. De zorgverlener informeert de patiënt dat er een beslissing genomen moet worden en dat de mening en de persoonlijke situatie van de patiënt daarin belangrijk is.  </a:t>
            </a:r>
          </a:p>
          <a:p>
            <a:pPr algn="l">
              <a:buFont typeface="Arial" panose="020B0604020202020204" pitchFamily="34" charset="0"/>
              <a:buChar char="•"/>
            </a:pPr>
            <a:r>
              <a:rPr lang="nl-NL" sz="1800" b="1" i="0">
                <a:solidFill>
                  <a:srgbClr val="2C408B"/>
                </a:solidFill>
                <a:effectLst/>
                <a:latin typeface="+mj-lt"/>
              </a:rPr>
              <a:t>Opties uitleggen</a:t>
            </a:r>
            <a:r>
              <a:rPr lang="nl-NL" sz="1800" b="0" i="0">
                <a:solidFill>
                  <a:srgbClr val="2C408B"/>
                </a:solidFill>
                <a:effectLst/>
                <a:latin typeface="+mj-lt"/>
              </a:rPr>
              <a:t>. Wat zijn de opties? De zorgverlener bespreekt de mogelijkheden en de voor- en nadelen van elke optie. Oók de mogelijkheid om niets doen, niet te behandelen of af te wachten. </a:t>
            </a:r>
          </a:p>
          <a:p>
            <a:pPr algn="l">
              <a:buFont typeface="Arial" panose="020B0604020202020204" pitchFamily="34" charset="0"/>
              <a:buChar char="•"/>
            </a:pPr>
            <a:r>
              <a:rPr lang="nl-NL" sz="1800" b="1" i="0">
                <a:solidFill>
                  <a:srgbClr val="2C408B"/>
                </a:solidFill>
                <a:effectLst/>
                <a:latin typeface="+mj-lt"/>
              </a:rPr>
              <a:t>Voorkeuren bespreken van de patiënt</a:t>
            </a:r>
            <a:r>
              <a:rPr lang="nl-NL" sz="1800" b="0" i="0">
                <a:solidFill>
                  <a:srgbClr val="2C408B"/>
                </a:solidFill>
                <a:effectLst/>
                <a:latin typeface="+mj-lt"/>
              </a:rPr>
              <a:t>. De zorgverlener en de patiënt bespreken de voorkeuren van de patiënt en de zorgverlener ondersteunt de patiënt in het wikken en wegen.  </a:t>
            </a:r>
          </a:p>
          <a:p>
            <a:pPr algn="l">
              <a:buFont typeface="Arial" panose="020B0604020202020204" pitchFamily="34" charset="0"/>
              <a:buChar char="•"/>
            </a:pPr>
            <a:r>
              <a:rPr lang="nl-NL" sz="1800" b="1" i="0">
                <a:solidFill>
                  <a:srgbClr val="2C408B"/>
                </a:solidFill>
                <a:effectLst/>
                <a:latin typeface="+mj-lt"/>
              </a:rPr>
              <a:t>Besluit nemen</a:t>
            </a:r>
            <a:r>
              <a:rPr lang="nl-NL" sz="1800" b="0" i="0">
                <a:solidFill>
                  <a:srgbClr val="2C408B"/>
                </a:solidFill>
                <a:effectLst/>
                <a:latin typeface="+mj-lt"/>
              </a:rPr>
              <a:t>. De zorgverlener en de patiënt bespreken welke rol de patiënt in de beslissing wil spelen, nemen een besluit of stellen het uit en regelen eventuele follow-up.</a:t>
            </a:r>
          </a:p>
          <a:p>
            <a:pPr algn="l">
              <a:buFont typeface="Arial" panose="020B0604020202020204" pitchFamily="34" charset="0"/>
              <a:buChar char="•"/>
            </a:pPr>
            <a:endParaRPr lang="nl-NL" sz="1800" b="0" i="0">
              <a:solidFill>
                <a:srgbClr val="2C408B"/>
              </a:solidFill>
              <a:effectLst/>
              <a:latin typeface="+mj-lt"/>
            </a:endParaRPr>
          </a:p>
          <a:p>
            <a:pPr marL="0" indent="0" algn="l">
              <a:buNone/>
            </a:pPr>
            <a:r>
              <a:rPr lang="nl-NL" sz="1800" b="0" i="0">
                <a:solidFill>
                  <a:srgbClr val="2C408B"/>
                </a:solidFill>
                <a:effectLst/>
                <a:latin typeface="+mj-lt"/>
              </a:rPr>
              <a:t>Het is belangrijk om te weten dat deze stappen van gezamenlijke besluitvorming</a:t>
            </a:r>
            <a:r>
              <a:rPr lang="nl-NL" sz="1800" b="1" i="0">
                <a:solidFill>
                  <a:srgbClr val="2C408B"/>
                </a:solidFill>
                <a:effectLst/>
                <a:latin typeface="+mj-lt"/>
              </a:rPr>
              <a:t> geen statische stappen</a:t>
            </a:r>
            <a:r>
              <a:rPr lang="nl-NL" sz="1800" b="0" i="0">
                <a:solidFill>
                  <a:srgbClr val="2C408B"/>
                </a:solidFill>
                <a:effectLst/>
                <a:latin typeface="+mj-lt"/>
              </a:rPr>
              <a:t> zijn en dat het mogelijk is om terug te komen op een besluit. Het is een regelmatig terugkerend gespreksonderwerp. </a:t>
            </a:r>
          </a:p>
          <a:p>
            <a:pPr marL="0" indent="0" fontAlgn="base">
              <a:buFont typeface="Arial" panose="020B0604020202020204" pitchFamily="34" charset="0"/>
              <a:buNone/>
            </a:pPr>
            <a:endParaRPr lang="nl-NL" sz="1600">
              <a:latin typeface="+mj-lt"/>
            </a:endParaRPr>
          </a:p>
        </p:txBody>
      </p:sp>
    </p:spTree>
    <p:extLst>
      <p:ext uri="{BB962C8B-B14F-4D97-AF65-F5344CB8AC3E}">
        <p14:creationId xmlns:p14="http://schemas.microsoft.com/office/powerpoint/2010/main" val="225089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Voorbeeldzinnen van 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13</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pic>
        <p:nvPicPr>
          <p:cNvPr id="4" name="Afbeelding 3">
            <a:extLst>
              <a:ext uri="{FF2B5EF4-FFF2-40B4-BE49-F238E27FC236}">
                <a16:creationId xmlns:a16="http://schemas.microsoft.com/office/drawing/2014/main" id="{4F1DB746-3FB4-0A6A-A5EC-66295DED3154}"/>
              </a:ext>
            </a:extLst>
          </p:cNvPr>
          <p:cNvPicPr>
            <a:picLocks noChangeAspect="1"/>
          </p:cNvPicPr>
          <p:nvPr/>
        </p:nvPicPr>
        <p:blipFill rotWithShape="1">
          <a:blip r:embed="rId3"/>
          <a:srcRect t="3735"/>
          <a:stretch/>
        </p:blipFill>
        <p:spPr>
          <a:xfrm>
            <a:off x="2251863" y="1168038"/>
            <a:ext cx="7688274" cy="5196135"/>
          </a:xfrm>
          <a:prstGeom prst="rect">
            <a:avLst/>
          </a:prstGeom>
        </p:spPr>
      </p:pic>
    </p:spTree>
    <p:extLst>
      <p:ext uri="{BB962C8B-B14F-4D97-AF65-F5344CB8AC3E}">
        <p14:creationId xmlns:p14="http://schemas.microsoft.com/office/powerpoint/2010/main" val="2493670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14</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740532"/>
            <a:ext cx="10941049" cy="4611808"/>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1600" i="1">
                <a:cs typeface="Poppins"/>
              </a:rPr>
              <a:t>Casus op basis van een korte samenvatting uit het boek: ‘In gesprek over het leven en het einde’, hoofdstuk 2 – door Liesbeth van Batenburg:</a:t>
            </a:r>
            <a:endParaRPr lang="nl-NL" sz="1600"/>
          </a:p>
          <a:p>
            <a:pPr marL="0" indent="0">
              <a:lnSpc>
                <a:spcPct val="120000"/>
              </a:lnSpc>
              <a:spcAft>
                <a:spcPts val="1200"/>
              </a:spcAft>
              <a:buNone/>
            </a:pPr>
            <a:endParaRPr lang="nl-NL" sz="1400" i="1">
              <a:cs typeface="Poppins"/>
            </a:endParaRPr>
          </a:p>
          <a:p>
            <a:pPr marL="0" indent="0">
              <a:lnSpc>
                <a:spcPct val="120000"/>
              </a:lnSpc>
              <a:spcAft>
                <a:spcPts val="1200"/>
              </a:spcAft>
              <a:buNone/>
            </a:pPr>
            <a:r>
              <a:rPr lang="nl-NL" sz="1600">
                <a:cs typeface="Poppins"/>
              </a:rPr>
              <a:t>Peter heeft ALS. Zijn vrouw Liesbeth en hij proberen er het beste van te maken ondanks deze onherroepelijke diagnose. Peter krijgt steeds grotere slikproblemen. Hij verslikt zich steeds vaker. Omdat zijn spieren verslappen, kan hij het eten niet ophoesten. Soms komt er voedsel in zijn longen en geregeld moet hij met spoed met de ambulance naar het ziekenhuis. Liesbeth vindt dit vreselijk. De longarts stelt sondevoeding voor. Peter houdt van eten en drinken en voelt er aanvankelijk niets voor, maar omdat hij afvalt en van de arts hoort dat afvallen de ziekte bespoedigt, kiest hij er uiteindelijk toch voor.</a:t>
            </a:r>
          </a:p>
          <a:p>
            <a:pPr marL="0" indent="0">
              <a:lnSpc>
                <a:spcPct val="120000"/>
              </a:lnSpc>
              <a:spcAft>
                <a:spcPts val="1200"/>
              </a:spcAft>
              <a:buNone/>
            </a:pPr>
            <a:r>
              <a:rPr lang="nl-NL" sz="1600">
                <a:cs typeface="Poppins"/>
              </a:rPr>
              <a:t>Wel drinkt hij dagelijks nog koffie en een wijntje ‘s avonds. Hierover sprak Peter met de logopedist. Zij staat achter het advies van de longarts om sondevoeding te nemen, maar zegt ook dat eten gevaarlijker is dan drinken: ‘Je neemt een zeker risico, maar uiteindelijk is het aan jou.’</a:t>
            </a:r>
          </a:p>
          <a:p>
            <a:pPr marL="0" indent="0">
              <a:lnSpc>
                <a:spcPct val="120000"/>
              </a:lnSpc>
              <a:spcAft>
                <a:spcPts val="1200"/>
              </a:spcAft>
              <a:buNone/>
            </a:pPr>
            <a:endParaRPr lang="nl-NL" sz="1600">
              <a:cs typeface="Poppins"/>
            </a:endParaRPr>
          </a:p>
        </p:txBody>
      </p:sp>
    </p:spTree>
    <p:extLst>
      <p:ext uri="{BB962C8B-B14F-4D97-AF65-F5344CB8AC3E}">
        <p14:creationId xmlns:p14="http://schemas.microsoft.com/office/powerpoint/2010/main" val="1329402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390090"/>
            <a:ext cx="11346122" cy="5169736"/>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spcAft>
                <a:spcPts val="1200"/>
              </a:spcAft>
              <a:buNone/>
            </a:pPr>
            <a:r>
              <a:rPr lang="nl-NL" sz="1800"/>
              <a:t>Bespreken in groepjes van 3 à 4 personen: </a:t>
            </a:r>
          </a:p>
          <a:p>
            <a:pPr marL="0" indent="0">
              <a:spcAft>
                <a:spcPts val="1200"/>
              </a:spcAft>
              <a:buNone/>
            </a:pPr>
            <a:endParaRPr lang="nl-NL" sz="1800"/>
          </a:p>
          <a:p>
            <a:pPr marL="342900" indent="-342900">
              <a:spcAft>
                <a:spcPts val="1200"/>
              </a:spcAft>
              <a:buAutoNum type="arabicPeriod"/>
            </a:pPr>
            <a:r>
              <a:rPr lang="nl-NL" sz="1800"/>
              <a:t>Waarom is gezamenlijke besluitvorming in de palliatieve fase belangrijk: </a:t>
            </a:r>
          </a:p>
          <a:p>
            <a:pPr marL="630900" lvl="1" indent="-342900">
              <a:spcAft>
                <a:spcPts val="1200"/>
              </a:spcAft>
              <a:buFont typeface="+mj-lt"/>
              <a:buAutoNum type="alphaLcParenR"/>
            </a:pPr>
            <a:r>
              <a:rPr lang="nl-NL" sz="1800"/>
              <a:t>Wat is het doel van samen beslissen?</a:t>
            </a:r>
          </a:p>
          <a:p>
            <a:pPr marL="630900" lvl="1" indent="-342900">
              <a:spcAft>
                <a:spcPts val="1200"/>
              </a:spcAft>
              <a:buFont typeface="+mj-lt"/>
              <a:buAutoNum type="alphaLcParenR"/>
            </a:pPr>
            <a:r>
              <a:rPr lang="nl-NL" sz="1800"/>
              <a:t>Hoe ondersteun je de patiënt bij het maken van beslissingen die bij hem of haar passen?</a:t>
            </a:r>
          </a:p>
          <a:p>
            <a:pPr marL="630900" lvl="1" indent="-342900">
              <a:spcAft>
                <a:spcPts val="1200"/>
              </a:spcAft>
              <a:buFont typeface="+mj-lt"/>
              <a:buAutoNum type="alphaLcParenR"/>
            </a:pPr>
            <a:r>
              <a:rPr lang="nl-NL" sz="1800"/>
              <a:t>Welke meerwaarde heeft dit voor de patiënt en diens naasten?</a:t>
            </a:r>
          </a:p>
          <a:p>
            <a:pPr marL="630900" lvl="1" indent="-342900">
              <a:spcAft>
                <a:spcPts val="1200"/>
              </a:spcAft>
              <a:buFont typeface="+mj-lt"/>
              <a:buAutoNum type="alphaLcParenR"/>
            </a:pPr>
            <a:r>
              <a:rPr lang="nl-NL" sz="1800"/>
              <a:t>En wat levert het jou als zorgverlener op?</a:t>
            </a:r>
          </a:p>
        </p:txBody>
      </p:sp>
    </p:spTree>
    <p:extLst>
      <p:ext uri="{BB962C8B-B14F-4D97-AF65-F5344CB8AC3E}">
        <p14:creationId xmlns:p14="http://schemas.microsoft.com/office/powerpoint/2010/main" val="472608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16</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430244" y="2005092"/>
            <a:ext cx="11342104" cy="4541086"/>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indent="-342900">
              <a:spcAft>
                <a:spcPts val="1200"/>
              </a:spcAft>
              <a:buFont typeface="+mj-lt"/>
              <a:buAutoNum type="arabicPeriod" startAt="2"/>
            </a:pPr>
            <a:r>
              <a:rPr lang="nl-NL" sz="1800"/>
              <a:t>Wat vind je van het proces van gezamenlijke besluitvorming over wel of geen sondevoeding in de casus: </a:t>
            </a:r>
          </a:p>
          <a:p>
            <a:pPr marL="630555" lvl="1" indent="-342900">
              <a:spcAft>
                <a:spcPts val="1200"/>
              </a:spcAft>
              <a:buAutoNum type="alphaLcParenR"/>
            </a:pPr>
            <a:r>
              <a:rPr lang="nl-NL" sz="1800"/>
              <a:t>Is aan Peter en zijn vrouw uitgelegd wat het betekent om wel of geen sondevoeding te krijgen? Zou jij het anders doen?</a:t>
            </a:r>
            <a:endParaRPr lang="nl-NL" sz="1800">
              <a:cs typeface="Poppins"/>
            </a:endParaRPr>
          </a:p>
          <a:p>
            <a:pPr marL="630555" lvl="1" indent="-342900">
              <a:spcAft>
                <a:spcPts val="1200"/>
              </a:spcAft>
              <a:buFont typeface="+mj-lt"/>
              <a:buAutoNum type="alphaLcParenR"/>
            </a:pPr>
            <a:r>
              <a:rPr lang="nl-NL" sz="1800"/>
              <a:t>Is uitgelegd wat het betekent als Peter (naast de sondevoeding) wel af en toe blijft drinken? Hoe sta jij daar persoonlijk in? </a:t>
            </a:r>
            <a:endParaRPr lang="nl-NL" sz="1800">
              <a:cs typeface="Poppins"/>
            </a:endParaRPr>
          </a:p>
          <a:p>
            <a:pPr marL="630555" lvl="1" indent="-342900">
              <a:spcAft>
                <a:spcPts val="1200"/>
              </a:spcAft>
              <a:buFont typeface="+mj-lt"/>
              <a:buAutoNum type="alphaLcParenR"/>
            </a:pPr>
            <a:r>
              <a:rPr lang="nl-NL" sz="1800"/>
              <a:t>Hoe wordt echtgenote Liesbeth betrokken in de gezamenlijke besluitvorming en hoe zou jij dat doen? </a:t>
            </a:r>
            <a:endParaRPr lang="nl-NL" sz="1800">
              <a:cs typeface="Poppins"/>
            </a:endParaRPr>
          </a:p>
          <a:p>
            <a:pPr marL="287655" lvl="1" indent="0">
              <a:spcAft>
                <a:spcPts val="1200"/>
              </a:spcAft>
              <a:buNone/>
            </a:pPr>
            <a:endParaRPr lang="nl-NL" sz="1800">
              <a:cs typeface="Poppins"/>
            </a:endParaRPr>
          </a:p>
          <a:p>
            <a:pPr marL="0" indent="0">
              <a:spcAft>
                <a:spcPts val="1200"/>
              </a:spcAft>
              <a:buNone/>
            </a:pPr>
            <a:endParaRPr lang="nl-NL" sz="1800">
              <a:cs typeface="Poppins"/>
            </a:endParaRPr>
          </a:p>
          <a:p>
            <a:pPr marL="342900" indent="-342900">
              <a:spcAft>
                <a:spcPts val="1200"/>
              </a:spcAft>
              <a:buAutoNum type="arabicPeriod"/>
            </a:pPr>
            <a:endParaRPr lang="nl-NL" sz="1800">
              <a:cs typeface="Poppins"/>
            </a:endParaRPr>
          </a:p>
        </p:txBody>
      </p:sp>
    </p:spTree>
    <p:extLst>
      <p:ext uri="{BB962C8B-B14F-4D97-AF65-F5344CB8AC3E}">
        <p14:creationId xmlns:p14="http://schemas.microsoft.com/office/powerpoint/2010/main" val="2370334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762539"/>
            <a:ext cx="10941049" cy="4239358"/>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50000"/>
              </a:lnSpc>
              <a:spcAft>
                <a:spcPts val="600"/>
              </a:spcAft>
              <a:buNone/>
            </a:pPr>
            <a:r>
              <a:rPr lang="nl-NL" sz="1800">
                <a:cs typeface="Poppins"/>
              </a:rPr>
              <a:t>Benader de vragen vanuit verschillende invalshoeken:</a:t>
            </a:r>
            <a:endParaRPr lang="en-US" sz="1800">
              <a:cs typeface="Poppins"/>
            </a:endParaRPr>
          </a:p>
          <a:p>
            <a:pPr marL="287655" indent="-287655">
              <a:lnSpc>
                <a:spcPct val="150000"/>
              </a:lnSpc>
              <a:spcAft>
                <a:spcPts val="600"/>
              </a:spcAft>
              <a:buFont typeface="Arial"/>
              <a:buChar char="•"/>
            </a:pPr>
            <a:r>
              <a:rPr lang="nl-NL" sz="1800">
                <a:cs typeface="Poppins"/>
              </a:rPr>
              <a:t>Positief: welke kansen en mogelijkheden zie je?</a:t>
            </a:r>
          </a:p>
          <a:p>
            <a:pPr marL="287655" indent="-287655">
              <a:lnSpc>
                <a:spcPct val="150000"/>
              </a:lnSpc>
              <a:spcAft>
                <a:spcPts val="600"/>
              </a:spcAft>
              <a:buFont typeface="Arial"/>
              <a:buChar char="•"/>
            </a:pPr>
            <a:r>
              <a:rPr lang="nl-NL" sz="1800">
                <a:cs typeface="Poppins"/>
              </a:rPr>
              <a:t>Analytisch: kun je jouw mening onderbouwen met feiten of cijfers?</a:t>
            </a:r>
            <a:endParaRPr lang="en-US" sz="1800">
              <a:cs typeface="Poppins"/>
            </a:endParaRPr>
          </a:p>
          <a:p>
            <a:pPr marL="287655" indent="-287655">
              <a:lnSpc>
                <a:spcPct val="150000"/>
              </a:lnSpc>
              <a:spcAft>
                <a:spcPts val="600"/>
              </a:spcAft>
              <a:buFont typeface="Arial"/>
              <a:buChar char="•"/>
            </a:pPr>
            <a:r>
              <a:rPr lang="nl-NL" sz="1800">
                <a:cs typeface="Poppins"/>
              </a:rPr>
              <a:t>Gevoelsmatig: wat roept het bij je op; word je hier bijvoorbeeld enthousiast of bezorgd van?</a:t>
            </a:r>
          </a:p>
        </p:txBody>
      </p:sp>
    </p:spTree>
    <p:extLst>
      <p:ext uri="{BB962C8B-B14F-4D97-AF65-F5344CB8AC3E}">
        <p14:creationId xmlns:p14="http://schemas.microsoft.com/office/powerpoint/2010/main" val="4242541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Reflecteren op eigen handelen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8443"/>
            <a:ext cx="10138832" cy="4524771"/>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buNone/>
            </a:pPr>
            <a:r>
              <a:rPr lang="nl-NL" sz="1800">
                <a:solidFill>
                  <a:srgbClr val="1E3E85"/>
                </a:solidFill>
                <a:effectLst/>
                <a:latin typeface="Poppins"/>
                <a:ea typeface="Calibri"/>
                <a:cs typeface="Arial"/>
              </a:rPr>
              <a:t>Voorbeeld reflectievragen:</a:t>
            </a:r>
            <a:r>
              <a:rPr lang="nl-NL" sz="1800">
                <a:solidFill>
                  <a:srgbClr val="1E3E85"/>
                </a:solidFill>
                <a:latin typeface="Poppins"/>
                <a:ea typeface="Calibri"/>
                <a:cs typeface="Arial"/>
              </a:rPr>
              <a:t>  </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indent="-342900">
              <a:buFont typeface="+mj-lt"/>
              <a:buAutoNum type="arabicPeriod"/>
            </a:pP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lvl="0" indent="-342900">
              <a:buFont typeface="+mj-lt"/>
              <a:buAutoNum type="arabicPeriod"/>
            </a:pPr>
            <a:r>
              <a:rPr lang="nl-NL" sz="1800">
                <a:solidFill>
                  <a:srgbClr val="1E3E85"/>
                </a:solidFill>
                <a:effectLst/>
                <a:latin typeface="Poppins"/>
                <a:ea typeface="Calibri"/>
                <a:cs typeface="Poppins"/>
              </a:rPr>
              <a:t>Hoe geef jij ‘samen beslissen’ als zorgverlener invulling? Hoe beweeg je mee en hoe kom je erachter wat patiënten en naasten nodig hebben? </a:t>
            </a:r>
          </a:p>
          <a:p>
            <a:pPr marL="342900" lvl="0" indent="-342900">
              <a:buFont typeface="+mj-lt"/>
              <a:buAutoNum type="arabicPeriod"/>
            </a:pPr>
            <a:endParaRPr lang="nl-NL" sz="1800">
              <a:solidFill>
                <a:srgbClr val="1E3E85"/>
              </a:solidFill>
              <a:effectLst/>
              <a:latin typeface="Poppins" panose="00000500000000000000" pitchFamily="2" charset="0"/>
              <a:ea typeface="Calibri" panose="020F0502020204030204" pitchFamily="34" charset="0"/>
              <a:cs typeface="Poppins" panose="00000500000000000000" pitchFamily="2" charset="0"/>
            </a:endParaRPr>
          </a:p>
          <a:p>
            <a:pPr marL="342900" lvl="0" indent="-342900">
              <a:buFont typeface="+mj-lt"/>
              <a:buAutoNum type="arabicPeriod"/>
            </a:pPr>
            <a:r>
              <a:rPr lang="nl-NL" sz="1800">
                <a:solidFill>
                  <a:srgbClr val="1E3E85"/>
                </a:solidFill>
                <a:effectLst/>
                <a:latin typeface="Poppins"/>
                <a:ea typeface="Calibri"/>
                <a:cs typeface="Poppins"/>
              </a:rPr>
              <a:t>Op welke manier kun je erachter komen wat er werkelijk belangrijk is voor de patiënt?</a:t>
            </a:r>
          </a:p>
          <a:p>
            <a:pPr marL="342900" lvl="0" indent="-342900">
              <a:buFont typeface="+mj-lt"/>
              <a:buAutoNum type="arabicPeriod"/>
            </a:pPr>
            <a:endParaRPr lang="nl-NL" sz="1800">
              <a:solidFill>
                <a:srgbClr val="1E3E85"/>
              </a:solidFill>
              <a:effectLst/>
              <a:latin typeface="Poppins"/>
              <a:ea typeface="Calibri"/>
              <a:cs typeface="Poppins"/>
            </a:endParaRPr>
          </a:p>
          <a:p>
            <a:pPr marL="342900" lvl="0" indent="-342900">
              <a:buFont typeface="+mj-lt"/>
              <a:buAutoNum type="arabicPeriod"/>
            </a:pPr>
            <a:r>
              <a:rPr lang="nl-NL" sz="1800">
                <a:solidFill>
                  <a:srgbClr val="1E3E85"/>
                </a:solidFill>
                <a:effectLst/>
                <a:latin typeface="Poppins"/>
                <a:ea typeface="Calibri"/>
                <a:cs typeface="Poppins"/>
              </a:rPr>
              <a:t>Welke informatie over de patiënt kan jou als zorgverlener richting geven in het </a:t>
            </a:r>
            <a:r>
              <a:rPr lang="nl-NL" sz="1800">
                <a:solidFill>
                  <a:srgbClr val="1E3E85"/>
                </a:solidFill>
                <a:latin typeface="Poppins"/>
                <a:ea typeface="Calibri"/>
                <a:cs typeface="Poppins"/>
              </a:rPr>
              <a:t>aanbieden van passende </a:t>
            </a:r>
            <a:r>
              <a:rPr lang="nl-NL" sz="1800">
                <a:solidFill>
                  <a:srgbClr val="1E3E85"/>
                </a:solidFill>
                <a:effectLst/>
                <a:latin typeface="Poppins"/>
                <a:ea typeface="Calibri"/>
                <a:cs typeface="Poppins"/>
              </a:rPr>
              <a:t>keuzemogelijkheden? </a:t>
            </a:r>
          </a:p>
          <a:p>
            <a:pPr marL="342900" lvl="0" indent="-342900">
              <a:buFont typeface="+mj-lt"/>
              <a:buAutoNum type="arabicPeriod"/>
            </a:pPr>
            <a:endParaRPr lang="nl-NL" sz="1800">
              <a:solidFill>
                <a:srgbClr val="1E3E85"/>
              </a:solidFill>
              <a:latin typeface="Poppins"/>
              <a:ea typeface="Calibri"/>
              <a:cs typeface="Poppins"/>
            </a:endParaRPr>
          </a:p>
          <a:p>
            <a:pPr marL="342900" indent="-342900">
              <a:buFont typeface="+mj-lt"/>
              <a:buAutoNum type="arabicPeriod"/>
            </a:pPr>
            <a:r>
              <a:rPr lang="nl-NL" sz="1800">
                <a:solidFill>
                  <a:srgbClr val="1E3E85"/>
                </a:solidFill>
                <a:effectLst/>
                <a:latin typeface="Poppins"/>
                <a:ea typeface="Calibri"/>
                <a:cs typeface="Poppins"/>
              </a:rPr>
              <a:t>Hoe ga je ermee om als een patiënt bewust afwijkt van </a:t>
            </a:r>
            <a:r>
              <a:rPr lang="nl-NL" sz="1800">
                <a:solidFill>
                  <a:srgbClr val="1E3E85"/>
                </a:solidFill>
                <a:latin typeface="Poppins"/>
                <a:ea typeface="Calibri"/>
                <a:cs typeface="Poppins"/>
              </a:rPr>
              <a:t>een advies</a:t>
            </a:r>
            <a:r>
              <a:rPr lang="nl-NL" sz="1800">
                <a:solidFill>
                  <a:srgbClr val="1E3E85"/>
                </a:solidFill>
                <a:effectLst/>
                <a:latin typeface="Poppins"/>
                <a:ea typeface="Calibri"/>
                <a:cs typeface="Poppins"/>
              </a:rPr>
              <a:t> of een voorgestelde optie?</a:t>
            </a:r>
            <a:r>
              <a:rPr lang="nl-NL" sz="1800">
                <a:solidFill>
                  <a:srgbClr val="1E3E85"/>
                </a:solidFill>
                <a:latin typeface="Poppins"/>
                <a:ea typeface="Calibri"/>
                <a:cs typeface="Poppins"/>
              </a:rPr>
              <a:t> </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0" indent="0" fontAlgn="base">
              <a:spcAft>
                <a:spcPts val="600"/>
              </a:spcAft>
              <a:buNone/>
              <a:tabLst>
                <a:tab pos="341630" algn="l"/>
                <a:tab pos="449580" algn="l"/>
              </a:tabLst>
            </a:pPr>
            <a:endParaRPr lang="nl-NL" sz="1800"/>
          </a:p>
        </p:txBody>
      </p:sp>
    </p:spTree>
    <p:extLst>
      <p:ext uri="{BB962C8B-B14F-4D97-AF65-F5344CB8AC3E}">
        <p14:creationId xmlns:p14="http://schemas.microsoft.com/office/powerpoint/2010/main" val="584408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Plenaire terugkoppeling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19</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lvl="0" indent="-342900" fontAlgn="base">
              <a:lnSpc>
                <a:spcPct val="150000"/>
              </a:lnSpc>
              <a:spcAft>
                <a:spcPts val="600"/>
              </a:spcAft>
              <a:buFont typeface="Maiandra GD" panose="020E0502030308020204" pitchFamily="34" charset="0"/>
              <a:buChar char="•"/>
            </a:pPr>
            <a:r>
              <a:rPr lang="nl-NL" sz="1800"/>
              <a:t>Welke inzichten heb je opgedaan? </a:t>
            </a:r>
          </a:p>
          <a:p>
            <a:pPr marL="342900" lvl="0" indent="-342900" fontAlgn="base">
              <a:lnSpc>
                <a:spcPct val="150000"/>
              </a:lnSpc>
              <a:spcAft>
                <a:spcPts val="600"/>
              </a:spcAft>
              <a:buFont typeface="Maiandra GD" panose="020E0502030308020204" pitchFamily="34" charset="0"/>
              <a:buChar char="•"/>
            </a:pPr>
            <a:r>
              <a:rPr lang="nl-NL" sz="1800"/>
              <a:t>Zijn er nog vragen?</a:t>
            </a:r>
          </a:p>
          <a:p>
            <a:pPr marL="342900" indent="-342900" fontAlgn="base">
              <a:lnSpc>
                <a:spcPct val="150000"/>
              </a:lnSpc>
              <a:spcAft>
                <a:spcPts val="600"/>
              </a:spcAft>
              <a:buFont typeface="Maiandra GD" panose="020E0502030308020204" pitchFamily="34" charset="0"/>
              <a:buChar char="•"/>
            </a:pPr>
            <a:r>
              <a:rPr lang="nl-NL" sz="1800"/>
              <a:t>Zijn de leerdoelen bereikt? </a:t>
            </a:r>
            <a:endParaRPr lang="nl-NL" sz="1800">
              <a:cs typeface="Poppins"/>
            </a:endParaRPr>
          </a:p>
        </p:txBody>
      </p:sp>
    </p:spTree>
    <p:extLst>
      <p:ext uri="{BB962C8B-B14F-4D97-AF65-F5344CB8AC3E}">
        <p14:creationId xmlns:p14="http://schemas.microsoft.com/office/powerpoint/2010/main" val="231042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60674255-069B-C1A1-4152-C539CBBB6B37}"/>
              </a:ext>
            </a:extLst>
          </p:cNvPr>
          <p:cNvSpPr>
            <a:spLocks noGrp="1"/>
          </p:cNvSpPr>
          <p:nvPr>
            <p:ph type="ctrTitle"/>
          </p:nvPr>
        </p:nvSpPr>
        <p:spPr>
          <a:xfrm>
            <a:off x="1053389" y="1268413"/>
            <a:ext cx="10085223" cy="4058500"/>
          </a:xfrm>
        </p:spPr>
        <p:txBody>
          <a:bodyPr/>
          <a:lstStyle/>
          <a:p>
            <a:pPr algn="r"/>
            <a:r>
              <a:rPr lang="nl-NL" sz="6000" dirty="0">
                <a:latin typeface="Poppins Light"/>
                <a:cs typeface="Poppins Light"/>
              </a:rPr>
              <a:t>Workshop </a:t>
            </a:r>
            <a:br>
              <a:rPr lang="nl-NL" sz="6000" dirty="0">
                <a:latin typeface="Poppins Light"/>
                <a:cs typeface="Poppins Light"/>
              </a:rPr>
            </a:br>
            <a:r>
              <a:rPr lang="nl-NL" sz="6000" dirty="0">
                <a:latin typeface="Poppins Light"/>
                <a:cs typeface="Poppins Light"/>
              </a:rPr>
              <a:t>'Samen beslissen'</a:t>
            </a:r>
            <a:endParaRPr lang="nl-NL" sz="8000" dirty="0"/>
          </a:p>
        </p:txBody>
      </p:sp>
      <p:sp>
        <p:nvSpPr>
          <p:cNvPr id="6" name="Tijdelijke aanduiding voor dianummer 5">
            <a:extLst>
              <a:ext uri="{FF2B5EF4-FFF2-40B4-BE49-F238E27FC236}">
                <a16:creationId xmlns:a16="http://schemas.microsoft.com/office/drawing/2014/main" id="{97D0DC2A-2430-1B9A-67E0-D5CDDB1D88CF}"/>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2</a:t>
            </a:fld>
            <a:endParaRPr lang="nl-NL"/>
          </a:p>
        </p:txBody>
      </p:sp>
      <p:pic>
        <p:nvPicPr>
          <p:cNvPr id="3" name="Afbeelding 2" descr="Afbeelding met persoon, kleding, Menselijk gezicht, bril&#10;&#10;Automatisch gegenereerde beschrijving">
            <a:extLst>
              <a:ext uri="{FF2B5EF4-FFF2-40B4-BE49-F238E27FC236}">
                <a16:creationId xmlns:a16="http://schemas.microsoft.com/office/drawing/2014/main" id="{2FFD1E13-294E-C6BA-F10E-BB0211683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88" y="522177"/>
            <a:ext cx="4360235" cy="2906823"/>
          </a:xfrm>
          <a:prstGeom prst="rect">
            <a:avLst/>
          </a:prstGeom>
        </p:spPr>
      </p:pic>
    </p:spTree>
    <p:extLst>
      <p:ext uri="{BB962C8B-B14F-4D97-AF65-F5344CB8AC3E}">
        <p14:creationId xmlns:p14="http://schemas.microsoft.com/office/powerpoint/2010/main" val="259076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Meer informatie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20</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indent="-342900" fontAlgn="base">
              <a:lnSpc>
                <a:spcPct val="150000"/>
              </a:lnSpc>
              <a:spcAft>
                <a:spcPts val="600"/>
              </a:spcAft>
              <a:buFont typeface="Maiandra GD" panose="020E0502030308020204" pitchFamily="34" charset="0"/>
              <a:buChar char="•"/>
            </a:pPr>
            <a:r>
              <a:rPr lang="nl-NL" sz="1600">
                <a:hlinkClick r:id="rId3"/>
              </a:rPr>
              <a:t>Kwaliteitskader Palliatieve zorg Nederland [PDF]</a:t>
            </a:r>
            <a:r>
              <a:rPr lang="nl-NL" sz="1600"/>
              <a:t> </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4"/>
              </a:rPr>
              <a:t>Aanvullende informatie over het Kwaliteitskader [Palliaweb]</a:t>
            </a:r>
            <a:endParaRPr lang="nl-NL" sz="1600">
              <a:cs typeface="Poppins"/>
            </a:endParaRPr>
          </a:p>
          <a:p>
            <a:pPr marL="342900" indent="-342900" fontAlgn="base">
              <a:lnSpc>
                <a:spcPct val="150000"/>
              </a:lnSpc>
              <a:spcAft>
                <a:spcPts val="600"/>
              </a:spcAft>
              <a:buFont typeface="Maiandra GD" panose="020E0502030308020204" pitchFamily="34" charset="0"/>
              <a:buChar char="•"/>
            </a:pPr>
            <a:r>
              <a:rPr lang="nl-NL" sz="1600">
                <a:cs typeface="Poppins"/>
                <a:hlinkClick r:id="rId5"/>
              </a:rPr>
              <a:t>Informatie over gezamenlijke besluitvorming [Palliaweb]</a:t>
            </a:r>
            <a:endParaRPr lang="nl-NL" sz="1600">
              <a:cs typeface="Poppins"/>
            </a:endParaRPr>
          </a:p>
          <a:p>
            <a:pPr marL="342900" indent="-342900" fontAlgn="base">
              <a:lnSpc>
                <a:spcPct val="150000"/>
              </a:lnSpc>
              <a:spcAft>
                <a:spcPts val="600"/>
              </a:spcAft>
              <a:buFont typeface="Maiandra GD" panose="020E0502030308020204" pitchFamily="34" charset="0"/>
              <a:buChar char="•"/>
            </a:pPr>
            <a:r>
              <a:rPr lang="nl-NL" sz="1600">
                <a:cs typeface="Poppins"/>
                <a:hlinkClick r:id="rId6"/>
              </a:rPr>
              <a:t>Meetinstrumenten - informatie [Palliaweb]</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7"/>
              </a:rPr>
              <a:t>Meetinstrumenten - overzicht [Palliaweb]</a:t>
            </a:r>
            <a:r>
              <a:rPr lang="nl-NL" sz="1600">
                <a:cs typeface="Poppins"/>
              </a:rPr>
              <a:t>  </a:t>
            </a:r>
          </a:p>
          <a:p>
            <a:pPr marL="342900" indent="-342900">
              <a:lnSpc>
                <a:spcPct val="150000"/>
              </a:lnSpc>
              <a:spcAft>
                <a:spcPts val="600"/>
              </a:spcAft>
              <a:buFont typeface="Maiandra GD" panose="020E0502030308020204" pitchFamily="34" charset="0"/>
              <a:buChar char="•"/>
            </a:pPr>
            <a:r>
              <a:rPr lang="nl-NL" sz="1600">
                <a:cs typeface="Poppins"/>
                <a:hlinkClick r:id="rId8"/>
              </a:rPr>
              <a:t>Hulpmiddelen Gezamenlijke besluitvorming [Palliaweb]</a:t>
            </a:r>
          </a:p>
          <a:p>
            <a:pPr marL="342900" indent="-342900">
              <a:lnSpc>
                <a:spcPct val="150000"/>
              </a:lnSpc>
              <a:spcAft>
                <a:spcPts val="600"/>
              </a:spcAft>
              <a:buFont typeface="Maiandra GD" panose="020E0502030308020204" pitchFamily="34" charset="0"/>
              <a:buChar char="•"/>
            </a:pPr>
            <a:r>
              <a:rPr lang="nl-NL" sz="1600">
                <a:cs typeface="Poppins"/>
                <a:hlinkClick r:id="rId9"/>
              </a:rPr>
              <a:t>Podcastaflevering 2 - Palliapodcast | Samen beslissen</a:t>
            </a:r>
            <a:r>
              <a:rPr lang="nl-NL" sz="1600">
                <a:cs typeface="Poppins"/>
              </a:rPr>
              <a:t> </a:t>
            </a:r>
          </a:p>
          <a:p>
            <a:pPr marL="342900" indent="-342900">
              <a:lnSpc>
                <a:spcPct val="150000"/>
              </a:lnSpc>
              <a:spcAft>
                <a:spcPts val="600"/>
              </a:spcAft>
              <a:buFont typeface="Maiandra GD" panose="020E0502030308020204" pitchFamily="34" charset="0"/>
              <a:buChar char="•"/>
            </a:pPr>
            <a:r>
              <a:rPr lang="nl-NL" sz="1600">
                <a:cs typeface="Poppins"/>
                <a:hlinkClick r:id="rId10"/>
              </a:rPr>
              <a:t>Animatie gezamenlijke besluitvorming [YouTube]</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11"/>
              </a:rPr>
              <a:t>Animaties essenties Kwaliteitskader [YouTube]</a:t>
            </a:r>
          </a:p>
          <a:p>
            <a:pPr marL="342900" indent="-342900">
              <a:lnSpc>
                <a:spcPct val="150000"/>
              </a:lnSpc>
              <a:spcAft>
                <a:spcPts val="600"/>
              </a:spcAft>
              <a:buFont typeface="Maiandra GD" panose="020E0502030308020204" pitchFamily="34" charset="0"/>
              <a:buChar char="•"/>
            </a:pPr>
            <a:r>
              <a:rPr lang="nl-NL" sz="1600">
                <a:cs typeface="Poppins"/>
                <a:hlinkClick r:id="rId12"/>
              </a:rPr>
              <a:t>Formulier uniform vastleggen proactieve zorgplanning</a:t>
            </a:r>
            <a:endParaRPr lang="nl-NL" sz="1600">
              <a:cs typeface="Poppins"/>
              <a:hlinkClick r:id="rId11"/>
            </a:endParaRPr>
          </a:p>
        </p:txBody>
      </p:sp>
    </p:spTree>
    <p:extLst>
      <p:ext uri="{BB962C8B-B14F-4D97-AF65-F5344CB8AC3E}">
        <p14:creationId xmlns:p14="http://schemas.microsoft.com/office/powerpoint/2010/main" val="188740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CBA45-136D-9CA6-9FDD-6B1BA73D20CC}"/>
              </a:ext>
            </a:extLst>
          </p:cNvPr>
          <p:cNvSpPr>
            <a:spLocks noGrp="1"/>
          </p:cNvSpPr>
          <p:nvPr>
            <p:ph type="title"/>
          </p:nvPr>
        </p:nvSpPr>
        <p:spPr>
          <a:xfrm>
            <a:off x="695559" y="701675"/>
            <a:ext cx="10801350" cy="449251"/>
          </a:xfrm>
        </p:spPr>
        <p:txBody>
          <a:bodyPr/>
          <a:lstStyle/>
          <a:p>
            <a:r>
              <a:rPr lang="nl-NL" sz="3200"/>
              <a:t>Afsluiting</a:t>
            </a:r>
          </a:p>
        </p:txBody>
      </p:sp>
      <p:sp>
        <p:nvSpPr>
          <p:cNvPr id="5" name="Tijdelijke aanduiding voor dianummer 4">
            <a:extLst>
              <a:ext uri="{FF2B5EF4-FFF2-40B4-BE49-F238E27FC236}">
                <a16:creationId xmlns:a16="http://schemas.microsoft.com/office/drawing/2014/main" id="{3A6159D9-EE72-33EF-67FD-BB1A3F9BD61B}"/>
              </a:ext>
            </a:extLst>
          </p:cNvPr>
          <p:cNvSpPr>
            <a:spLocks noGrp="1"/>
          </p:cNvSpPr>
          <p:nvPr>
            <p:ph type="sldNum" sz="quarter" idx="12"/>
          </p:nvPr>
        </p:nvSpPr>
        <p:spPr/>
        <p:txBody>
          <a:bodyPr/>
          <a:lstStyle/>
          <a:p>
            <a:fld id="{5EAD46FD-55B7-4B35-9571-DF03CD73F6D9}" type="slidenum">
              <a:rPr lang="nl-NL" smtClean="0"/>
              <a:pPr/>
              <a:t>21</a:t>
            </a:fld>
            <a:endParaRPr lang="nl-NL"/>
          </a:p>
        </p:txBody>
      </p:sp>
    </p:spTree>
    <p:extLst>
      <p:ext uri="{BB962C8B-B14F-4D97-AF65-F5344CB8AC3E}">
        <p14:creationId xmlns:p14="http://schemas.microsoft.com/office/powerpoint/2010/main" val="342985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Inleiding</a:t>
            </a:r>
          </a:p>
        </p:txBody>
      </p:sp>
      <p:pic>
        <p:nvPicPr>
          <p:cNvPr id="2" name="Tijdelijke aanduiding voor inhoud 1">
            <a:extLst>
              <a:ext uri="{FF2B5EF4-FFF2-40B4-BE49-F238E27FC236}">
                <a16:creationId xmlns:a16="http://schemas.microsoft.com/office/drawing/2014/main" id="{9395E5BF-909E-7345-6247-BF13ACECACD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8056" b="91389" l="7143" r="94538">
                        <a14:foregroundMark x1="10714" y1="20000" x2="10714" y2="20000"/>
                        <a14:foregroundMark x1="7143" y1="45000" x2="7143" y2="45000"/>
                        <a14:foregroundMark x1="50630" y1="91389" x2="50630" y2="91389"/>
                        <a14:foregroundMark x1="44328" y1="9722" x2="44328" y2="9722"/>
                        <a14:foregroundMark x1="52521" y1="8333" x2="52521" y2="8333"/>
                        <a14:foregroundMark x1="90336" y1="33889" x2="90336" y2="33889"/>
                        <a14:foregroundMark x1="93067" y1="48889" x2="93067" y2="48889"/>
                        <a14:foregroundMark x1="93697" y1="65556" x2="93697" y2="65556"/>
                        <a14:foregroundMark x1="94538" y1="56111" x2="94538" y2="56111"/>
                        <a14:foregroundMark x1="94328" y1="56944" x2="94328" y2="56944"/>
                        <a14:foregroundMark x1="43908" y1="91111" x2="43908" y2="91111"/>
                        <a14:foregroundMark x1="47689" y1="10556" x2="47689" y2="10556"/>
                        <a14:foregroundMark x1="76471" y1="14167" x2="76471" y2="14167"/>
                      </a14:backgroundRemoval>
                    </a14:imgEffect>
                  </a14:imgLayer>
                </a14:imgProps>
              </a:ext>
            </a:extLst>
          </a:blip>
          <a:stretch>
            <a:fillRect/>
          </a:stretch>
        </p:blipFill>
        <p:spPr>
          <a:xfrm>
            <a:off x="3286764" y="1297163"/>
            <a:ext cx="5637524" cy="4263674"/>
          </a:xfrm>
          <a:prstGeom prst="rect">
            <a:avLst/>
          </a:prstGeom>
        </p:spPr>
      </p:pic>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3</a:t>
            </a:fld>
            <a:endParaRPr lang="nl-NL"/>
          </a:p>
        </p:txBody>
      </p:sp>
    </p:spTree>
    <p:extLst>
      <p:ext uri="{BB962C8B-B14F-4D97-AF65-F5344CB8AC3E}">
        <p14:creationId xmlns:p14="http://schemas.microsoft.com/office/powerpoint/2010/main" val="232672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Programma</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1749286"/>
            <a:ext cx="10800000" cy="4081601"/>
          </a:xfrm>
        </p:spPr>
        <p:txBody>
          <a:bodyPr vert="horz" lIns="0" tIns="0" rIns="0" bIns="0" rtlCol="0" anchor="t">
            <a:noAutofit/>
          </a:bodyPr>
          <a:lstStyle/>
          <a:p>
            <a:pPr marL="287655" indent="-287655">
              <a:spcBef>
                <a:spcPts val="600"/>
              </a:spcBef>
            </a:pPr>
            <a:r>
              <a:rPr lang="nl-NL" sz="1800" b="1"/>
              <a:t>Inleiding</a:t>
            </a:r>
            <a:r>
              <a:rPr lang="nl-NL" sz="1800"/>
              <a:t> </a:t>
            </a:r>
          </a:p>
          <a:p>
            <a:pPr marL="575945" lvl="1" indent="-287655">
              <a:spcBef>
                <a:spcPts val="600"/>
              </a:spcBef>
            </a:pPr>
            <a:r>
              <a:rPr lang="nl-NL" sz="1800">
                <a:cs typeface="Poppins"/>
              </a:rPr>
              <a:t>Voorstelronde</a:t>
            </a:r>
          </a:p>
          <a:p>
            <a:pPr marL="575945" lvl="1" indent="-287655">
              <a:spcBef>
                <a:spcPts val="600"/>
              </a:spcBef>
            </a:pPr>
            <a:r>
              <a:rPr lang="nl-NL" sz="1800">
                <a:cs typeface="Poppins"/>
              </a:rPr>
              <a:t>L</a:t>
            </a:r>
            <a:r>
              <a:rPr lang="nl-NL" sz="1800"/>
              <a:t>eerdoelen</a:t>
            </a:r>
            <a:endParaRPr lang="nl-NL" sz="1800">
              <a:cs typeface="Poppins"/>
            </a:endParaRPr>
          </a:p>
          <a:p>
            <a:pPr marL="287655" indent="-287655">
              <a:spcBef>
                <a:spcPts val="600"/>
              </a:spcBef>
            </a:pPr>
            <a:r>
              <a:rPr lang="nl-NL" sz="1800" b="1"/>
              <a:t>Essentie Gezamenlijke besluitvorming</a:t>
            </a:r>
            <a:endParaRPr lang="nl-NL" sz="1800" b="1">
              <a:cs typeface="Poppins"/>
            </a:endParaRPr>
          </a:p>
          <a:p>
            <a:pPr marL="575945" lvl="1" indent="-287655">
              <a:spcBef>
                <a:spcPts val="600"/>
              </a:spcBef>
            </a:pPr>
            <a:r>
              <a:rPr lang="nl-NL" sz="1800"/>
              <a:t>Wat is gezamenlijke besluitvorming?</a:t>
            </a:r>
            <a:endParaRPr lang="nl-NL" sz="1800">
              <a:cs typeface="Poppins"/>
            </a:endParaRPr>
          </a:p>
          <a:p>
            <a:pPr marL="575945" lvl="1" indent="-287655">
              <a:spcBef>
                <a:spcPts val="600"/>
              </a:spcBef>
            </a:pPr>
            <a:r>
              <a:rPr lang="nl-NL" sz="1800"/>
              <a:t>Welke hulpmiddelen zijn er voor gezamenlijke besluitvorming?</a:t>
            </a:r>
            <a:endParaRPr lang="nl-NL" sz="1800">
              <a:cs typeface="Poppins"/>
            </a:endParaRPr>
          </a:p>
          <a:p>
            <a:pPr marL="287655" indent="-287655">
              <a:spcBef>
                <a:spcPts val="600"/>
              </a:spcBef>
            </a:pPr>
            <a:r>
              <a:rPr lang="nl-NL" sz="1800" b="1"/>
              <a:t>Aan de slag </a:t>
            </a:r>
            <a:endParaRPr lang="nl-NL" sz="1800" b="1">
              <a:cs typeface="Poppins"/>
            </a:endParaRPr>
          </a:p>
          <a:p>
            <a:pPr marL="287655" indent="-287655">
              <a:spcBef>
                <a:spcPts val="600"/>
              </a:spcBef>
            </a:pPr>
            <a:r>
              <a:rPr lang="nl-NL" sz="1800" b="1"/>
              <a:t>Reflecteren op eigen handelen</a:t>
            </a:r>
            <a:endParaRPr lang="nl-NL" sz="1800" b="1">
              <a:cs typeface="Poppins"/>
            </a:endParaRPr>
          </a:p>
          <a:p>
            <a:pPr marL="287655" indent="-287655">
              <a:spcBef>
                <a:spcPts val="600"/>
              </a:spcBef>
            </a:pPr>
            <a:r>
              <a:rPr lang="nl-NL" sz="1800" b="1"/>
              <a:t>Plenaire terugkoppeling</a:t>
            </a:r>
            <a:endParaRPr lang="nl-NL" sz="1800" b="1">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4</a:t>
            </a:fld>
            <a:endParaRPr lang="nl-NL"/>
          </a:p>
        </p:txBody>
      </p:sp>
    </p:spTree>
    <p:extLst>
      <p:ext uri="{BB962C8B-B14F-4D97-AF65-F5344CB8AC3E}">
        <p14:creationId xmlns:p14="http://schemas.microsoft.com/office/powerpoint/2010/main" val="297924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a:xfrm>
            <a:off x="704851" y="635415"/>
            <a:ext cx="3949148" cy="449251"/>
          </a:xfrm>
        </p:spPr>
        <p:txBody>
          <a:bodyPr/>
          <a:lstStyle/>
          <a:p>
            <a:r>
              <a:rPr lang="nl-NL" sz="3200"/>
              <a:t>Voorstelronde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2" name="Tekstvak 1">
            <a:extLst>
              <a:ext uri="{FF2B5EF4-FFF2-40B4-BE49-F238E27FC236}">
                <a16:creationId xmlns:a16="http://schemas.microsoft.com/office/drawing/2014/main" id="{09AB7878-7A42-9699-FE6F-ED465CA7371F}"/>
              </a:ext>
            </a:extLst>
          </p:cNvPr>
          <p:cNvSpPr txBox="1"/>
          <p:nvPr/>
        </p:nvSpPr>
        <p:spPr>
          <a:xfrm>
            <a:off x="704851" y="1593849"/>
            <a:ext cx="10383452" cy="1231106"/>
          </a:xfrm>
          <a:prstGeom prst="rect">
            <a:avLst/>
          </a:prstGeom>
          <a:noFill/>
        </p:spPr>
        <p:txBody>
          <a:bodyPr wrap="square">
            <a:spAutoFit/>
          </a:bodyPr>
          <a:lstStyle/>
          <a:p>
            <a:endParaRPr lang="nl-NL"/>
          </a:p>
          <a:p>
            <a:pPr marL="285750" indent="-285750">
              <a:spcBef>
                <a:spcPts val="1200"/>
              </a:spcBef>
              <a:buFont typeface="Arial" panose="020B0604020202020204" pitchFamily="34" charset="0"/>
              <a:buChar char="•"/>
            </a:pPr>
            <a:r>
              <a:rPr lang="nl-NL"/>
              <a:t>Stel jezelf kort voor</a:t>
            </a:r>
          </a:p>
          <a:p>
            <a:pPr marL="285750" indent="-285750">
              <a:spcBef>
                <a:spcPts val="1200"/>
              </a:spcBef>
              <a:buFont typeface="Arial" panose="020B0604020202020204" pitchFamily="34" charset="0"/>
              <a:buChar char="•"/>
            </a:pPr>
            <a:r>
              <a:rPr lang="nl-NL"/>
              <a:t>Wat wil je vandaag graag leren?</a:t>
            </a:r>
          </a:p>
        </p:txBody>
      </p:sp>
    </p:spTree>
    <p:extLst>
      <p:ext uri="{BB962C8B-B14F-4D97-AF65-F5344CB8AC3E}">
        <p14:creationId xmlns:p14="http://schemas.microsoft.com/office/powerpoint/2010/main" val="329297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Leerdoelen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6</a:t>
            </a:fld>
            <a:endParaRPr lang="nl-NL"/>
          </a:p>
        </p:txBody>
      </p:sp>
      <p:sp>
        <p:nvSpPr>
          <p:cNvPr id="12" name="Tekstvak 11">
            <a:extLst>
              <a:ext uri="{FF2B5EF4-FFF2-40B4-BE49-F238E27FC236}">
                <a16:creationId xmlns:a16="http://schemas.microsoft.com/office/drawing/2014/main" id="{3F5A8134-E7D5-CE49-8A49-368D6389E008}"/>
              </a:ext>
            </a:extLst>
          </p:cNvPr>
          <p:cNvSpPr txBox="1"/>
          <p:nvPr/>
        </p:nvSpPr>
        <p:spPr>
          <a:xfrm>
            <a:off x="704851" y="1593849"/>
            <a:ext cx="10677382" cy="2585323"/>
          </a:xfrm>
          <a:prstGeom prst="rect">
            <a:avLst/>
          </a:prstGeom>
          <a:noFill/>
        </p:spPr>
        <p:txBody>
          <a:bodyPr wrap="square" lIns="91440" tIns="45720" rIns="91440" bIns="45720" anchor="t">
            <a:spAutoFit/>
          </a:bodyPr>
          <a:lstStyle/>
          <a:p>
            <a:r>
              <a:rPr lang="nl-NL">
                <a:cs typeface="Poppins"/>
              </a:rPr>
              <a:t>De deelnemer:</a:t>
            </a:r>
          </a:p>
          <a:p>
            <a:endParaRPr lang="nl-NL">
              <a:cs typeface="Poppins"/>
            </a:endParaRPr>
          </a:p>
          <a:p>
            <a:pPr marL="285750" indent="-285750">
              <a:buFont typeface="Arial" panose="020B0604020202020204" pitchFamily="34" charset="0"/>
              <a:buChar char="•"/>
            </a:pPr>
            <a:r>
              <a:rPr lang="nl-NL">
                <a:cs typeface="Poppins"/>
              </a:rPr>
              <a:t>beschikt over kennis en vaardigheden om gezamenlijke besluitvorming in de eigen praktijk toe te passen</a:t>
            </a:r>
          </a:p>
          <a:p>
            <a:endParaRPr lang="nl-NL">
              <a:cs typeface="Poppins"/>
            </a:endParaRPr>
          </a:p>
          <a:p>
            <a:pPr marL="285750" indent="-285750">
              <a:buFont typeface="Arial" panose="020B0604020202020204" pitchFamily="34" charset="0"/>
              <a:buChar char="•"/>
            </a:pPr>
            <a:r>
              <a:rPr lang="nl-NL">
                <a:cs typeface="Poppins"/>
              </a:rPr>
              <a:t>heeft oog voor veranderende context en onzekerheden van de patiënt en biedt ruimte om gemaakte besluiten te herzien</a:t>
            </a:r>
          </a:p>
          <a:p>
            <a:endParaRPr lang="nl-NL">
              <a:cs typeface="Poppins"/>
            </a:endParaRPr>
          </a:p>
          <a:p>
            <a:pPr marL="285750" indent="-285750">
              <a:buFont typeface="Arial" panose="020B0604020202020204" pitchFamily="34" charset="0"/>
              <a:buChar char="•"/>
            </a:pPr>
            <a:r>
              <a:rPr lang="nl-NL">
                <a:cs typeface="Poppins"/>
              </a:rPr>
              <a:t>is in staat te reflecteren op ervaringen vanuit zijn eigen praktijk</a:t>
            </a:r>
          </a:p>
        </p:txBody>
      </p:sp>
    </p:spTree>
    <p:extLst>
      <p:ext uri="{BB962C8B-B14F-4D97-AF65-F5344CB8AC3E}">
        <p14:creationId xmlns:p14="http://schemas.microsoft.com/office/powerpoint/2010/main" val="40974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Wat is 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sp>
        <p:nvSpPr>
          <p:cNvPr id="2" name="Tijdelijke aanduiding voor inhoud 7">
            <a:extLst>
              <a:ext uri="{FF2B5EF4-FFF2-40B4-BE49-F238E27FC236}">
                <a16:creationId xmlns:a16="http://schemas.microsoft.com/office/drawing/2014/main" id="{6C6A25EE-B167-7BC7-D389-7C3601565AEE}"/>
              </a:ext>
            </a:extLst>
          </p:cNvPr>
          <p:cNvSpPr txBox="1">
            <a:spLocks/>
          </p:cNvSpPr>
          <p:nvPr/>
        </p:nvSpPr>
        <p:spPr>
          <a:xfrm>
            <a:off x="806452" y="2146300"/>
            <a:ext cx="9790870" cy="3091193"/>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dirty="0"/>
          </a:p>
          <a:p>
            <a:pPr marL="287655" indent="-287655" fontAlgn="base">
              <a:lnSpc>
                <a:spcPct val="200000"/>
              </a:lnSpc>
            </a:pPr>
            <a:r>
              <a:rPr lang="nl-NL" sz="1800" dirty="0"/>
              <a:t>Schrijf beknopt - in een paar zinnen - voor jezelf op: wat versta ik onder gezamenlijke besluitvorming? </a:t>
            </a:r>
            <a:endParaRPr lang="nl-NL" sz="1800" dirty="0">
              <a:cs typeface="Poppins"/>
            </a:endParaRPr>
          </a:p>
          <a:p>
            <a:pPr marL="287655" indent="-287655">
              <a:lnSpc>
                <a:spcPct val="200000"/>
              </a:lnSpc>
            </a:pPr>
            <a:r>
              <a:rPr lang="nl-NL" sz="1800" dirty="0">
                <a:cs typeface="Poppins"/>
              </a:rPr>
              <a:t>Schrijf voor jezelf op of je al hulpmiddelen of instrumenten gebruikt om gezamenlijke besluitvorming in de praktijk toe te passen en zo ja, welke.</a:t>
            </a:r>
          </a:p>
          <a:p>
            <a:pPr marL="287655" indent="-287655" fontAlgn="base">
              <a:lnSpc>
                <a:spcPct val="200000"/>
              </a:lnSpc>
            </a:pPr>
            <a:r>
              <a:rPr lang="nl-NL" sz="1800" dirty="0"/>
              <a:t>Bespreek wat je hebt opgeschreven met degene </a:t>
            </a:r>
            <a:r>
              <a:rPr lang="nl-NL" sz="1800"/>
              <a:t>naast je.</a:t>
            </a:r>
            <a:endParaRPr lang="nl-NL" sz="1800" dirty="0">
              <a:cs typeface="Poppins"/>
            </a:endParaRPr>
          </a:p>
          <a:p>
            <a:pPr marL="0" indent="0" fontAlgn="base">
              <a:buFont typeface="Arial" panose="020B0604020202020204" pitchFamily="34" charset="0"/>
              <a:buNone/>
            </a:pPr>
            <a:endParaRPr lang="nl-NL" sz="1800" dirty="0"/>
          </a:p>
          <a:p>
            <a:pPr marL="0" indent="0" fontAlgn="base">
              <a:buFont typeface="Arial" panose="020B0604020202020204" pitchFamily="34" charset="0"/>
              <a:buNone/>
            </a:pPr>
            <a:endParaRPr lang="nl-NL" sz="1600" dirty="0"/>
          </a:p>
        </p:txBody>
      </p:sp>
    </p:spTree>
    <p:extLst>
      <p:ext uri="{BB962C8B-B14F-4D97-AF65-F5344CB8AC3E}">
        <p14:creationId xmlns:p14="http://schemas.microsoft.com/office/powerpoint/2010/main" val="347782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Animatie 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3" name="Tekstvak 2">
            <a:extLst>
              <a:ext uri="{FF2B5EF4-FFF2-40B4-BE49-F238E27FC236}">
                <a16:creationId xmlns:a16="http://schemas.microsoft.com/office/drawing/2014/main" id="{C3129326-1AB9-55C0-5C47-433DDBBB5426}"/>
              </a:ext>
            </a:extLst>
          </p:cNvPr>
          <p:cNvSpPr txBox="1"/>
          <p:nvPr/>
        </p:nvSpPr>
        <p:spPr>
          <a:xfrm>
            <a:off x="3047999" y="5513110"/>
            <a:ext cx="6096000" cy="276999"/>
          </a:xfrm>
          <a:prstGeom prst="rect">
            <a:avLst/>
          </a:prstGeom>
          <a:noFill/>
        </p:spPr>
        <p:txBody>
          <a:bodyPr wrap="square">
            <a:spAutoFit/>
          </a:bodyPr>
          <a:lstStyle/>
          <a:p>
            <a:r>
              <a:rPr lang="nl-NL" sz="1200" u="sng"/>
              <a:t>https://www.youtube.com/watch?v=wCV0s0BllXQ</a:t>
            </a:r>
          </a:p>
        </p:txBody>
      </p:sp>
      <p:pic>
        <p:nvPicPr>
          <p:cNvPr id="4" name="Afbeelding 3" descr="Afbeelding met tekst, Tekenfilm, Animatie, clipart&#10;&#10;Automatisch gegenereerde beschrijving">
            <a:extLst>
              <a:ext uri="{FF2B5EF4-FFF2-40B4-BE49-F238E27FC236}">
                <a16:creationId xmlns:a16="http://schemas.microsoft.com/office/drawing/2014/main" id="{38922029-65A1-E182-4D24-7E4641B17DD0}"/>
              </a:ext>
            </a:extLst>
          </p:cNvPr>
          <p:cNvPicPr>
            <a:picLocks noChangeAspect="1"/>
          </p:cNvPicPr>
          <p:nvPr/>
        </p:nvPicPr>
        <p:blipFill>
          <a:blip r:embed="rId3"/>
          <a:stretch>
            <a:fillRect/>
          </a:stretch>
        </p:blipFill>
        <p:spPr>
          <a:xfrm>
            <a:off x="2914166" y="1713772"/>
            <a:ext cx="5976211" cy="3365877"/>
          </a:xfrm>
          <a:prstGeom prst="rect">
            <a:avLst/>
          </a:prstGeom>
        </p:spPr>
      </p:pic>
    </p:spTree>
    <p:extLst>
      <p:ext uri="{BB962C8B-B14F-4D97-AF65-F5344CB8AC3E}">
        <p14:creationId xmlns:p14="http://schemas.microsoft.com/office/powerpoint/2010/main" val="150415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Essentie Gezamenlijke besluitvorming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9</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65074"/>
            <a:ext cx="9790870" cy="3215206"/>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lnSpc>
                <a:spcPct val="150000"/>
              </a:lnSpc>
              <a:buNone/>
            </a:pPr>
            <a:r>
              <a:rPr lang="nl-NL" sz="1800">
                <a:solidFill>
                  <a:srgbClr val="1E3E85"/>
                </a:solidFill>
                <a:effectLst/>
                <a:latin typeface="Poppins"/>
                <a:ea typeface="Calibri"/>
                <a:cs typeface="Poppins"/>
              </a:rPr>
              <a:t>Gezamenlijke besluitvorming </a:t>
            </a:r>
            <a:r>
              <a:rPr lang="nl-NL" sz="1800">
                <a:solidFill>
                  <a:srgbClr val="1E3E85"/>
                </a:solidFill>
                <a:latin typeface="Poppins"/>
                <a:ea typeface="Calibri"/>
                <a:cs typeface="Poppins"/>
              </a:rPr>
              <a:t>– ook wel samen beslissen genoemd - is</a:t>
            </a:r>
            <a:r>
              <a:rPr lang="nl-NL" sz="1800">
                <a:solidFill>
                  <a:srgbClr val="1E3E85"/>
                </a:solidFill>
                <a:effectLst/>
                <a:latin typeface="Poppins"/>
                <a:ea typeface="Calibri"/>
                <a:cs typeface="Poppins"/>
              </a:rPr>
              <a:t> het doorlopende proces dat hoort bij het nemen van belangrijke beslissingen over de best passende zorg.</a:t>
            </a:r>
            <a:r>
              <a:rPr lang="nl-NL" sz="1800">
                <a:solidFill>
                  <a:srgbClr val="1E3E85"/>
                </a:solidFill>
                <a:latin typeface="Poppins"/>
                <a:ea typeface="Calibri"/>
                <a:cs typeface="Poppins"/>
              </a:rPr>
              <a:t> </a:t>
            </a:r>
            <a:endParaRPr lang="nl-NL" sz="1800">
              <a:solidFill>
                <a:srgbClr val="173395"/>
              </a:solidFill>
              <a:latin typeface="Poppins"/>
              <a:ea typeface="Calibri"/>
              <a:cs typeface="Poppins"/>
            </a:endParaRPr>
          </a:p>
          <a:p>
            <a:pPr marL="0" indent="0">
              <a:lnSpc>
                <a:spcPct val="150000"/>
              </a:lnSpc>
              <a:buNone/>
            </a:pPr>
            <a:endParaRPr lang="nl-NL" sz="1800">
              <a:solidFill>
                <a:srgbClr val="1E3E85"/>
              </a:solidFill>
              <a:latin typeface="Poppins"/>
              <a:ea typeface="Calibri"/>
              <a:cs typeface="Poppins"/>
            </a:endParaRPr>
          </a:p>
          <a:p>
            <a:pPr marL="0" indent="0">
              <a:lnSpc>
                <a:spcPct val="150000"/>
              </a:lnSpc>
              <a:buNone/>
            </a:pPr>
            <a:r>
              <a:rPr lang="nl-NL" sz="1800">
                <a:solidFill>
                  <a:srgbClr val="1E3E85"/>
                </a:solidFill>
                <a:effectLst/>
                <a:latin typeface="Poppins"/>
                <a:ea typeface="Calibri"/>
                <a:cs typeface="Poppins"/>
              </a:rPr>
              <a:t>De patiënt en zijn naasten beslissen samen met de zorgverlener welke zorg en ondersteuning het beste past bij haar persoonlijke situatie en wat voor haar belangrijk is.</a:t>
            </a:r>
            <a:r>
              <a:rPr lang="nl-NL" sz="1800">
                <a:solidFill>
                  <a:srgbClr val="1E3E85"/>
                </a:solidFill>
                <a:latin typeface="Poppins"/>
                <a:ea typeface="Calibri"/>
                <a:cs typeface="Poppins"/>
              </a:rPr>
              <a:t> </a:t>
            </a:r>
            <a:r>
              <a:rPr lang="nl-NL" sz="1800">
                <a:solidFill>
                  <a:srgbClr val="1E3E85"/>
                </a:solidFill>
                <a:effectLst/>
                <a:latin typeface="Poppins"/>
                <a:ea typeface="Calibri"/>
                <a:cs typeface="Poppins"/>
              </a:rPr>
              <a:t>Wederzijdse informatie-uitwisseling is hierin een essentieel onderdeel, en met name de wijze waarop deze informatie met elkaar wordt gedeeld.</a:t>
            </a:r>
            <a:endParaRPr lang="nl-NL" sz="1800">
              <a:latin typeface="Poppins"/>
              <a:ea typeface="Calibri"/>
              <a:cs typeface="Poppins"/>
            </a:endParaRPr>
          </a:p>
          <a:p>
            <a:pPr marL="0" indent="0" fontAlgn="base">
              <a:lnSpc>
                <a:spcPct val="150000"/>
              </a:lnSpc>
              <a:buFont typeface="Arial" panose="020B0604020202020204" pitchFamily="34" charset="0"/>
              <a:buNone/>
            </a:pPr>
            <a:endParaRPr lang="nl-NL" sz="1800"/>
          </a:p>
          <a:p>
            <a:pPr marL="0" indent="0" fontAlgn="base">
              <a:lnSpc>
                <a:spcPct val="150000"/>
              </a:lnSpc>
              <a:buFont typeface="Arial" panose="020B0604020202020204" pitchFamily="34" charset="0"/>
              <a:buNone/>
            </a:pPr>
            <a:endParaRPr lang="nl-NL" sz="1600"/>
          </a:p>
        </p:txBody>
      </p:sp>
    </p:spTree>
    <p:extLst>
      <p:ext uri="{BB962C8B-B14F-4D97-AF65-F5344CB8AC3E}">
        <p14:creationId xmlns:p14="http://schemas.microsoft.com/office/powerpoint/2010/main" val="139439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9hAmU3SRcVAiJ4XVE39/VgEAAAAAAADAAAAAAADAAAAAwADAAAAAAADAAAAAwADAAIA////////BQAAAAMAEAALeRj1UcKaE029qhDDbKcyGQQAAAABAAMAAAACAAMAAAAEAAMAAAACAP///////wQAAQD///////8FAAAABAAQAAsjDouY/MyTQ7g4ZizKPV1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2ECZTdJFxUCInhdUTf39WANEYXRhABsAAAAETGlua2VkU2hhcGVEYXRhAAUAAAAAAAJOYW1lABkAAABMaW5rZWRTaGFwZXNEYXRhUHJvcGVydHkAEFZlcnNpb24AAQAAAAlMYXN0V3JpdGUArW8R/okBAAAAAQD/////xgDGAAAABV9pZAAQAAAABHkY9VHCmhNNvaoQw2ynMhkDRGF0YQBTAAAACFByZXNlbnRhdGlvblNjYW5uZWRGb3JMaW5rZWRTaGFwZXMAAQJOdW1iZXJGb3JtYXRTZXBhcmF0b3JNb2RlAAoAAABBdXRvbWF0aWMAAAJOYW1lACQAAABMaW5rZWRTaGFwZVByZXNlbnRhdGlvblNldHRpbmdzRGF0YQAQVmVyc2lvbgAAAAAACUxhc3RXcml0ZQCeptUPhQEAAAACAP////+DAIMAAAAFX2lkABAAAAAEIw6LmPzMk0O4OGYsyj1dVANEYXRhABsAAAAETGlua2VkU2hhcGVEYXRhAAUAAAAAAAJOYW1lABkAAABMaW5rZWRTaGFwZXNEYXRhUHJvcGVydHkAEFZlcnNpb24AAAAAAAlMYXN0V3JpdGUAR6bVD4U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VCwAAAAAAAAAAAAAgAf///////////////wAAAP///////////////wUAAAADAP///////wUAAAADAP///////////////////////////////////////////////////////////////////////////////////////////////////////////////////////////////////////////////////////////////////////////////////////////////////////////////////////////////////////////////////////////////////////////////////////////////////////////////////////////////////////////////////////////////////////////////////////////////////////////////////////////////////////////////////////////////////////////////////////////////wEAIAH///////////////8AAA7///////8FAAAAAgD///////////////////////////////////////////////////////////////////////////////////////////////////////////////////////////////////////////////////////////////////////////////////////////////////////////////////////////////////////////////////////////////////////////////////////////////////////////////////////////////////////////////////////////////////////////////////////////////////////////////////////////////////////////////////////////////////////////////////////////////////////////////////////8CAAIBAwAAAAIA////////GgAGTGlua2VkU2hhcGVzRGF0YVByb3BlcnR5XzEEAAAAAAAFAAAABAAFAAAAAQAFAAAAAwD///////8DAAIBAwAAAAMA////////JQAGTGlua2VkU2hhcGVQcmVzZW50YXRpb25TZXR0aW5nc0RhdGFfMAQAAAABAAUAAAAAAAUAAAAEAAUAAAAAAAUAAAACAAQAAQEDAAAABAD///////8aAAZMaW5rZWRTaGFwZXNEYXRhUHJvcGVydHlfMAQ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7815030273673"/>
  <p:tag name="EMPOWERCHARTSPROPERTIES_A_LENGTH" val="24576"/>
  <p:tag name="MIO_PRESENTATION_LANGUAGE" val="1043"/>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0tFRQfnrVVDmgqmSW3CvR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tFRQfnrVVDmgqmSW3CvRoDRGF0YQAWAAAAAlBlcnNvbmFsSWQAAQAAAAAAAk5hbWUACwAAAFBlcnNvbmFsSWQAEFZlcnNpb24AAAAAAAlMYXN0V3JpdGUAmT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004932"/>
  <p:tag name="EMPOWERCHARTSPROPERTIES_A_LENGTH" val="24576"/>
  <p:tag name="RUNTIME_ID" val="3fcc621e-42f7-4914-8bea-f055a1f3b97c"/>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7SAI+1WUFtHgMoo6RwsbyE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SAI+1WUFtHgMoo6RwsbyEDRGF0YQAWAAAAAlBlcnNvbmFsSWQAAQAAAAAAAk5hbWUACwAAAFBlcnNvbmFsSWQAEFZlcnNpb24AAAAAAAlMYXN0V3JpdGUAvD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344936"/>
  <p:tag name="EMPOWERCHARTSPROPERTIES_A_LENGTH" val="24576"/>
  <p:tag name="RUNTIME_ID" val="1cf2d9d8-208c-418a-ac10-8f0e7a387624"/>
</p:tagLst>
</file>

<file path=ppt/theme/theme1.xml><?xml version="1.0" encoding="utf-8"?>
<a:theme xmlns:a="http://schemas.openxmlformats.org/drawingml/2006/main" name="PZNL">
  <a:themeElements>
    <a:clrScheme name="PZNL">
      <a:dk1>
        <a:srgbClr val="173395"/>
      </a:dk1>
      <a:lt1>
        <a:srgbClr val="FFFFFF"/>
      </a:lt1>
      <a:dk2>
        <a:srgbClr val="A9A097"/>
      </a:dk2>
      <a:lt2>
        <a:srgbClr val="FFFFFF"/>
      </a:lt2>
      <a:accent1>
        <a:srgbClr val="173395"/>
      </a:accent1>
      <a:accent2>
        <a:srgbClr val="95BAFF"/>
      </a:accent2>
      <a:accent3>
        <a:srgbClr val="FF89BC"/>
      </a:accent3>
      <a:accent4>
        <a:srgbClr val="F1ECE3"/>
      </a:accent4>
      <a:accent5>
        <a:srgbClr val="D2E1FF"/>
      </a:accent5>
      <a:accent6>
        <a:srgbClr val="FFBDE2"/>
      </a:accent6>
      <a:hlink>
        <a:srgbClr val="B969DD"/>
      </a:hlink>
      <a:folHlink>
        <a:srgbClr val="B969DD"/>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ZNL.potx" id="{F6387CD4-CF95-48AD-BC4D-F041E83BAF81}" vid="{3892C7B4-D513-43F7-B40E-B4C5885E272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4BF9EC83627E48B7E81316D981C89E" ma:contentTypeVersion="15" ma:contentTypeDescription="Een nieuw document maken." ma:contentTypeScope="" ma:versionID="321ad9945cfea2ccb0ac2f5b67c53519">
  <xsd:schema xmlns:xsd="http://www.w3.org/2001/XMLSchema" xmlns:xs="http://www.w3.org/2001/XMLSchema" xmlns:p="http://schemas.microsoft.com/office/2006/metadata/properties" xmlns:ns2="27e5a31e-3c06-4464-8960-dd0eb8e50dc0" xmlns:ns3="4a1757f0-5a9d-4771-b054-932f5e63bd10" targetNamespace="http://schemas.microsoft.com/office/2006/metadata/properties" ma:root="true" ma:fieldsID="2bf6d675cb8f6d2522e8eea5fd34a674" ns2:_="" ns3:_="">
    <xsd:import namespace="27e5a31e-3c06-4464-8960-dd0eb8e50dc0"/>
    <xsd:import namespace="4a1757f0-5a9d-4771-b054-932f5e63bd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5a31e-3c06-4464-8960-dd0eb8e50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ae85c744-a3ab-4f2a-b737-a5cb63f0a78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1757f0-5a9d-4771-b054-932f5e63bd1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ad7b316f-84aa-45c0-a5bf-8a6536c5da57}" ma:internalName="TaxCatchAll" ma:showField="CatchAllData" ma:web="4a1757f0-5a9d-4771-b054-932f5e63b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a1757f0-5a9d-4771-b054-932f5e63bd10" xsi:nil="true"/>
    <lcf76f155ced4ddcb4097134ff3c332f xmlns="27e5a31e-3c06-4464-8960-dd0eb8e50dc0">
      <Terms xmlns="http://schemas.microsoft.com/office/infopath/2007/PartnerControls"/>
    </lcf76f155ced4ddcb4097134ff3c332f>
    <SharedWithUsers xmlns="4a1757f0-5a9d-4771-b054-932f5e63bd10">
      <UserInfo>
        <DisplayName>Marjolein Verkammen</DisplayName>
        <AccountId>13</AccountId>
        <AccountType/>
      </UserInfo>
      <UserInfo>
        <DisplayName>Famke van Heeckeren tot Overlaer</DisplayName>
        <AccountId>159</AccountId>
        <AccountType/>
      </UserInfo>
      <UserInfo>
        <DisplayName>Elise Posma</DisplayName>
        <AccountId>133</AccountId>
        <AccountType/>
      </UserInfo>
      <UserInfo>
        <DisplayName>Roos-Marie Tummers</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2FCA98-E1CD-4025-B436-E22EBDCB07C7}">
  <ds:schemaRefs>
    <ds:schemaRef ds:uri="27e5a31e-3c06-4464-8960-dd0eb8e50dc0"/>
    <ds:schemaRef ds:uri="4a1757f0-5a9d-4771-b054-932f5e63bd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054F18-9B58-459F-B178-9F52D2EB9C41}">
  <ds:schemaRefs>
    <ds:schemaRef ds:uri="http://purl.org/dc/elements/1.1/"/>
    <ds:schemaRef ds:uri="http://schemas.openxmlformats.org/package/2006/metadata/core-properties"/>
    <ds:schemaRef ds:uri="http://purl.org/dc/dcmitype/"/>
    <ds:schemaRef ds:uri="http://www.w3.org/XML/1998/namespace"/>
    <ds:schemaRef ds:uri="http://schemas.microsoft.com/office/2006/metadata/properties"/>
    <ds:schemaRef ds:uri="http://purl.org/dc/terms/"/>
    <ds:schemaRef ds:uri="http://schemas.microsoft.com/office/2006/documentManagement/types"/>
    <ds:schemaRef ds:uri="4a1757f0-5a9d-4771-b054-932f5e63bd10"/>
    <ds:schemaRef ds:uri="http://schemas.microsoft.com/office/infopath/2007/PartnerControls"/>
    <ds:schemaRef ds:uri="27e5a31e-3c06-4464-8960-dd0eb8e50dc0"/>
  </ds:schemaRefs>
</ds:datastoreItem>
</file>

<file path=customXml/itemProps3.xml><?xml version="1.0" encoding="utf-8"?>
<ds:datastoreItem xmlns:ds="http://schemas.openxmlformats.org/officeDocument/2006/customXml" ds:itemID="{2E418673-8EC7-4A61-BCFE-D836468AC3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PZNL</Template>
  <TotalTime>9</TotalTime>
  <Words>2824</Words>
  <Application>Microsoft Office PowerPoint</Application>
  <PresentationFormat>Breedbeeld</PresentationFormat>
  <Paragraphs>307</Paragraphs>
  <Slides>21</Slides>
  <Notes>21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21</vt:i4>
      </vt:variant>
    </vt:vector>
  </HeadingPairs>
  <TitlesOfParts>
    <vt:vector size="29" baseType="lpstr">
      <vt:lpstr>Arial</vt:lpstr>
      <vt:lpstr>Calibri</vt:lpstr>
      <vt:lpstr>Maiandra GD</vt:lpstr>
      <vt:lpstr>Poppins</vt:lpstr>
      <vt:lpstr>Poppins Light</vt:lpstr>
      <vt:lpstr>Poppins Medium</vt:lpstr>
      <vt:lpstr>Segoe UI</vt:lpstr>
      <vt:lpstr>PZNL</vt:lpstr>
      <vt:lpstr>Disclaimer</vt:lpstr>
      <vt:lpstr>Workshop  'Samen beslissen'</vt:lpstr>
      <vt:lpstr>Inleiding</vt:lpstr>
      <vt:lpstr>Programma</vt:lpstr>
      <vt:lpstr>Voorstelronde</vt:lpstr>
      <vt:lpstr>Leerdoelen</vt:lpstr>
      <vt:lpstr>Wat is gezamenlijke besluitvorming?</vt:lpstr>
      <vt:lpstr>Animatie Gezamenlijke besluitvorming</vt:lpstr>
      <vt:lpstr>Essentie Gezamenlijke besluitvorming</vt:lpstr>
      <vt:lpstr>Kwaliteitskader</vt:lpstr>
      <vt:lpstr>Gezamenlijke besluitvorming</vt:lpstr>
      <vt:lpstr>Stappen van gezamenlijke besluitvorming</vt:lpstr>
      <vt:lpstr>Voorbeeldzinnen van gezamenlijke besluitvorming</vt:lpstr>
      <vt:lpstr>Aan de slag</vt:lpstr>
      <vt:lpstr>Aan de slag</vt:lpstr>
      <vt:lpstr>Aan de slag</vt:lpstr>
      <vt:lpstr>Aan de slag</vt:lpstr>
      <vt:lpstr>Reflecteren op eigen handelen</vt:lpstr>
      <vt:lpstr>Plenaire terugkoppeling</vt:lpstr>
      <vt:lpstr>Meer informatie</vt:lpstr>
      <vt:lpstr>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Hulplijnen / kop en voettekst</dc:title>
  <dc:creator>Elise Posma</dc:creator>
  <cp:lastModifiedBy>Elise Posma</cp:lastModifiedBy>
  <cp:revision>2</cp:revision>
  <dcterms:created xsi:type="dcterms:W3CDTF">2023-11-22T08:40:12Z</dcterms:created>
  <dcterms:modified xsi:type="dcterms:W3CDTF">2024-10-02T10:32:28Z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0x010100204BF9EC83627E48B7E81316D981C89E</vt:lpwstr>
  </property>
  <property fmtid="{D5CDD505-2E9C-101B-9397-08002B2CF9AE}" pid="3" name="MediaServiceImageTags">
    <vt:lpwstr/>
  </property>
</Properties>
</file>