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3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Merriweather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lSJPph9dvQLs6IHiHO6giIKtg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1EBFFA-1E12-43EC-94DB-7E9B9F2932F2}">
  <a:tblStyle styleId="{881EBFFA-1E12-43EC-94DB-7E9B9F2932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https://www.youtube.com/watch?v=HyXuYjdMxoc&amp;feature=emb_logo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Zit ook in hun map</a:t>
            </a:r>
            <a:endParaRPr/>
          </a:p>
        </p:txBody>
      </p:sp>
      <p:sp>
        <p:nvSpPr>
          <p:cNvPr id="188" name="Google Shape;1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Https://www.vmszorg.nl/wp-content/uploads/2017/07/Dokter-waarom-is-mijn-man-zo-in-de-war.pdf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https://www.vmszorg.nl/praktijkvoorbeelden-en-tools/voorlichtingsfolders-delier/</a:t>
            </a:r>
            <a:endParaRPr/>
          </a:p>
        </p:txBody>
      </p:sp>
      <p:sp>
        <p:nvSpPr>
          <p:cNvPr id="241" name="Google Shape;24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Toolkit’s kennisverspreiding en onderhoud.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Kennisverspreiding hebben ze ontvangen in de mail. Is de toolkit van Ijssel-Vecht. Ik zou de zorgconsulenten willen voorstellen om samen zorg te dragen voor Toolkit in 2020. </a:t>
            </a:r>
            <a:endParaRPr/>
          </a:p>
        </p:txBody>
      </p:sp>
      <p:sp>
        <p:nvSpPr>
          <p:cNvPr id="273" name="Google Shape;27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91523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3584" y="1953388"/>
            <a:ext cx="6656832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4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palliaweb.nl/onderwijsmaterialen/introductie-werkvelden-keuzedeel-mbo-palliatieve-z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XuYjdMxoc&amp;feature=emb_log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C41601F-321D-45A8-B41C-6E04BAAF229D}"/>
              </a:ext>
            </a:extLst>
          </p:cNvPr>
          <p:cNvSpPr/>
          <p:nvPr/>
        </p:nvSpPr>
        <p:spPr>
          <a:xfrm>
            <a:off x="736134" y="857250"/>
            <a:ext cx="8407866" cy="1190625"/>
          </a:xfrm>
          <a:prstGeom prst="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050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B798D410-16A9-4407-AD45-410E68C152E0}"/>
              </a:ext>
            </a:extLst>
          </p:cNvPr>
          <p:cNvSpPr txBox="1"/>
          <p:nvPr/>
        </p:nvSpPr>
        <p:spPr>
          <a:xfrm>
            <a:off x="2461023" y="1127245"/>
            <a:ext cx="4221956" cy="6257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2100" b="1" kern="1400" spc="-38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Keuzedeel palliatieve zorg mbo</a:t>
            </a:r>
          </a:p>
          <a:p>
            <a:r>
              <a:rPr lang="nl-NL" sz="1350" dirty="0">
                <a:solidFill>
                  <a:srgbClr val="FFFF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1 Introductie en werkvelden</a:t>
            </a:r>
            <a:endParaRPr lang="nl-N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0DF1B91-A02C-447F-ABF5-013F7036E567}"/>
              </a:ext>
            </a:extLst>
          </p:cNvPr>
          <p:cNvSpPr/>
          <p:nvPr/>
        </p:nvSpPr>
        <p:spPr>
          <a:xfrm>
            <a:off x="0" y="809625"/>
            <a:ext cx="1285875" cy="124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9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fgeronde rechthoek 1">
            <a:extLst>
              <a:ext uri="{FF2B5EF4-FFF2-40B4-BE49-F238E27FC236}">
                <a16:creationId xmlns:a16="http://schemas.microsoft.com/office/drawing/2014/main" id="{89C058B0-E596-4E25-9E56-FA2DF1237E6A}"/>
              </a:ext>
            </a:extLst>
          </p:cNvPr>
          <p:cNvSpPr/>
          <p:nvPr/>
        </p:nvSpPr>
        <p:spPr>
          <a:xfrm>
            <a:off x="1726659" y="4342876"/>
            <a:ext cx="5690683" cy="710967"/>
          </a:xfrm>
          <a:prstGeom prst="round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50"/>
              </a:spcBef>
            </a:pPr>
            <a:r>
              <a:rPr lang="nl-NL" sz="1200" b="1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hier inspirerende onderwijsmaterialen, leerdoelen en opdrachten</a:t>
            </a:r>
            <a:endParaRPr lang="nl-NL" sz="1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oelichting met pijl omlaag 7">
            <a:extLst>
              <a:ext uri="{FF2B5EF4-FFF2-40B4-BE49-F238E27FC236}">
                <a16:creationId xmlns:a16="http://schemas.microsoft.com/office/drawing/2014/main" id="{0380B15D-A561-4DAC-87B2-08E5279CF91A}"/>
              </a:ext>
            </a:extLst>
          </p:cNvPr>
          <p:cNvSpPr>
            <a:spLocks noChangeAspect="1"/>
          </p:cNvSpPr>
          <p:nvPr/>
        </p:nvSpPr>
        <p:spPr>
          <a:xfrm>
            <a:off x="6784128" y="4555770"/>
            <a:ext cx="308610" cy="285179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05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463931-C0EA-4344-8167-4C5387B648B0}"/>
              </a:ext>
            </a:extLst>
          </p:cNvPr>
          <p:cNvSpPr txBox="1"/>
          <p:nvPr/>
        </p:nvSpPr>
        <p:spPr>
          <a:xfrm>
            <a:off x="1951265" y="2586242"/>
            <a:ext cx="5241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Deze PowerPointpresentatie maakt deel uit van een van de thema’s binnen het keuzedeel Palliatieve zorg mbo. </a:t>
            </a:r>
          </a:p>
          <a:p>
            <a:r>
              <a:rPr lang="nl-NL" sz="1050" dirty="0"/>
              <a:t>Per thema zijn meerdere onderwijsmaterialen, docentenhandleidingen, leerdoelen en opdrachten opgenomen. </a:t>
            </a:r>
          </a:p>
          <a:p>
            <a:r>
              <a:rPr lang="nl-NL" sz="1050" dirty="0"/>
              <a:t>Hieronder vindt u de link naar het thema met onderwijsmaterialen, leerdoelen en opdrachten, waartoe deze PowerPointpresentatie behoort.  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C59BFC-97CF-4A88-B165-615DD2B1545A}"/>
              </a:ext>
            </a:extLst>
          </p:cNvPr>
          <p:cNvSpPr/>
          <p:nvPr/>
        </p:nvSpPr>
        <p:spPr>
          <a:xfrm>
            <a:off x="-294889" y="824367"/>
            <a:ext cx="1031023" cy="123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878136-9734-419F-BD50-451538951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" y="1127245"/>
            <a:ext cx="802005" cy="56197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85FEE75-DE90-4087-BEB7-EB606C142160}"/>
              </a:ext>
            </a:extLst>
          </p:cNvPr>
          <p:cNvSpPr txBox="1"/>
          <p:nvPr/>
        </p:nvSpPr>
        <p:spPr>
          <a:xfrm>
            <a:off x="0" y="5730755"/>
            <a:ext cx="47235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1450">
              <a:tabLst>
                <a:tab pos="337185" algn="l"/>
              </a:tabLst>
            </a:pPr>
            <a:r>
              <a:rPr lang="nl-NL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05-2021 | Creative </a:t>
            </a:r>
            <a:r>
              <a:rPr lang="nl-NL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nl-NL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BY-NC</a:t>
            </a:r>
          </a:p>
        </p:txBody>
      </p:sp>
    </p:spTree>
    <p:extLst>
      <p:ext uri="{BB962C8B-B14F-4D97-AF65-F5344CB8AC3E}">
        <p14:creationId xmlns:p14="http://schemas.microsoft.com/office/powerpoint/2010/main" val="31555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456680" y="134888"/>
            <a:ext cx="81472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Merriweather Sans"/>
              <a:buNone/>
            </a:pPr>
            <a:r>
              <a:rPr lang="nl-NL" sz="3600">
                <a:solidFill>
                  <a:srgbClr val="E36C09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Terminaal delier 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509306" y="1331159"/>
            <a:ext cx="82803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meestal een voorbode van naderende dood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Gaat vaak gepaard met prikkeling van het centraal zenuwstelsel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onrust van de patiënt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deels gecoördineerde, deels ongecoördineerde bewegingen, zoals tremoren, plukken aan de lakens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soms gepaard gaande met kreunen of schreeuwen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Oorzaak algemene achteruitgang vitale functies, daardoor Moeilijk te behandelen</a:t>
            </a:r>
            <a:endParaRPr sz="1500"/>
          </a:p>
        </p:txBody>
      </p:sp>
      <p:sp>
        <p:nvSpPr>
          <p:cNvPr id="153" name="Google Shape;153;p9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323528" y="128026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Filmpje delier 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432000" y="1259999"/>
            <a:ext cx="82804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271026"/>
            <a:ext cx="9144000" cy="514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107504" y="404664"/>
            <a:ext cx="50509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000"/>
              <a:buFont typeface="Calibri"/>
              <a:buNone/>
            </a:pPr>
            <a:r>
              <a:rPr lang="nl-NL" sz="4000">
                <a:solidFill>
                  <a:srgbClr val="E36C09"/>
                </a:solidFill>
              </a:rPr>
              <a:t>Delier versus………..</a:t>
            </a:r>
            <a:endParaRPr/>
          </a:p>
        </p:txBody>
      </p:sp>
      <p:graphicFrame>
        <p:nvGraphicFramePr>
          <p:cNvPr id="168" name="Google Shape;168;p11"/>
          <p:cNvGraphicFramePr/>
          <p:nvPr/>
        </p:nvGraphicFramePr>
        <p:xfrm>
          <a:off x="611560" y="177281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{881EBFFA-1E12-43EC-94DB-7E9B9F2932F2}</a:tableStyleId>
              </a:tblPr>
              <a:tblGrid>
                <a:gridCol w="13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Kenmerken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Delier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Dementie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Depressie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Ontstaan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Acuut of subacuut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Geleidelijk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Geleidelijk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Bewustzijn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Wisselend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Helder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Helder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Cognitie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Geheugenstoornis, desoriëntatie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Geheugenstoornis, later agnosie, apraxie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Gestoord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Stemming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Vaak angstig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Normaal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Somber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Hallucinaties, wanen 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Ja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Zelden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Geen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Reversibiliteit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In principe 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Nee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Ja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u="none" strike="noStrike" cap="none"/>
                        <a:t>Beloop</a:t>
                      </a:r>
                      <a:endParaRPr sz="12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Wisselend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Langzaam verergerend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u="none" strike="noStrike" cap="none"/>
                        <a:t>Vaak een tijd stabiel</a:t>
                      </a:r>
                      <a:endParaRPr sz="1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9" name="Google Shape;169;p11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457200" y="4906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000"/>
              <a:buFont typeface="Calibri"/>
              <a:buNone/>
            </a:pPr>
            <a:r>
              <a:rPr lang="nl-NL" sz="40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Delier versus depressie</a:t>
            </a:r>
            <a:endParaRPr sz="40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395536" y="1633662"/>
            <a:ext cx="8208912" cy="43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Vooral de </a:t>
            </a:r>
            <a:r>
              <a:rPr lang="nl-N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 actieve</a:t>
            </a: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vorm van delier  (stil delier) heeft overeenkomsten met depressie, maar bij depressie is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een minder verstoord dag-nachtritme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een minder acuut begin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bewustzijn helder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geen cognitieve stoornis op de voorgrond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waarneming helder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7427168" cy="227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</a:rPr>
              <a:t>De aanpak van de </a:t>
            </a:r>
            <a:br>
              <a:rPr lang="nl-NL" sz="3600">
                <a:solidFill>
                  <a:srgbClr val="E36C09"/>
                </a:solidFill>
              </a:rPr>
            </a:br>
            <a:r>
              <a:rPr lang="nl-NL" sz="3600">
                <a:solidFill>
                  <a:srgbClr val="E36C09"/>
                </a:solidFill>
              </a:rPr>
              <a:t>verzorgende/</a:t>
            </a:r>
            <a:br>
              <a:rPr lang="nl-NL" sz="3600">
                <a:solidFill>
                  <a:srgbClr val="E36C09"/>
                </a:solidFill>
              </a:rPr>
            </a:br>
            <a:r>
              <a:rPr lang="nl-NL" sz="3600">
                <a:solidFill>
                  <a:srgbClr val="E36C09"/>
                </a:solidFill>
              </a:rPr>
              <a:t>verpleegkundige </a:t>
            </a:r>
            <a:endParaRPr/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17073"/>
            <a:ext cx="4629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/>
          <p:nvPr/>
        </p:nvSpPr>
        <p:spPr>
          <a:xfrm rot="5400000">
            <a:off x="948625" y="3183750"/>
            <a:ext cx="68691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432000" y="905331"/>
            <a:ext cx="8280000" cy="5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Delirium Observaties Screening </a:t>
            </a:r>
            <a:b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(DOS) – schaal (versie 0-1)</a:t>
            </a:r>
            <a:b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18" y="1596564"/>
            <a:ext cx="3968750" cy="51514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/>
          <p:nvPr/>
        </p:nvSpPr>
        <p:spPr>
          <a:xfrm rot="5400000">
            <a:off x="4321175" y="4005759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/>
        </p:nvSpPr>
        <p:spPr>
          <a:xfrm>
            <a:off x="431799" y="1600289"/>
            <a:ext cx="82804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municatie met patiënt en naasten</a:t>
            </a:r>
            <a:endParaRPr sz="1500"/>
          </a:p>
          <a:p>
            <a:pPr marL="5715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7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Veilige omgeving bieden</a:t>
            </a:r>
            <a:endParaRPr sz="1500"/>
          </a:p>
          <a:p>
            <a:pPr marL="5715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7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Omgaan met angst, motorische onrust, wanen/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hallucinaties</a:t>
            </a:r>
            <a:endParaRPr sz="1500"/>
          </a:p>
          <a:p>
            <a:pPr marL="5715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7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Voorlichting geven</a:t>
            </a:r>
            <a:endParaRPr sz="15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-26351" y="332656"/>
            <a:ext cx="928903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</a:rPr>
              <a:t>Wat kan de verzorgende/verpleegkundige doen? </a:t>
            </a: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80416">
            <a:off x="5519135" y="1053376"/>
            <a:ext cx="3193064" cy="292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/>
          <p:nvPr/>
        </p:nvSpPr>
        <p:spPr>
          <a:xfrm>
            <a:off x="179505" y="1730674"/>
            <a:ext cx="8208900" cy="4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Bril + gehoorapparaat- check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Vraag na hoe patiënt eerder reageerde op stress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Vraag actief naar de voortekenen van een delier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Spreek korte zinnen, stel duidelijke vragen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Zeg wie je bent, wat je komt doen etc.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Informeer patiënt en naasten wat een delier is en dat dit tijdelijk is en behandelbaar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Hanteer een vaste dagindeling en zo min mogelijk verschillende zorgverlener</a:t>
            </a:r>
            <a:endParaRPr sz="1500"/>
          </a:p>
        </p:txBody>
      </p:sp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79512" y="764704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Hoe communiceer je met patiënt en</a:t>
            </a:r>
            <a:b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naasten</a:t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1066386"/>
            <a:ext cx="2348880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/>
        </p:nvSpPr>
        <p:spPr>
          <a:xfrm>
            <a:off x="179512" y="1156775"/>
            <a:ext cx="82804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verlichting, ook ‘s nachts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Omgeving die rust uitstraalt, geef uitleg over vreemde geluiden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Beperk het aantal ‘gezichten’ op één dag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Voer handelingen uit in het gezichtsveld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uitleg en pas je tempo aan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 aan de bril en het hoorapparaat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Benoem dag, tijd en plaats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Zet vertrouwde spulletjes in nabijheid</a:t>
            </a:r>
            <a:endParaRPr sz="1500"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432000" y="457200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Hoe  zorg je voor een veilige omgeving?</a:t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432000" y="457200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Wat kun je doen bij angst?</a:t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359072" y="1340768"/>
            <a:ext cx="8352928" cy="382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Angst door verstoring in het georganiseerde denken, het geheugen en hallucinaties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de patiënt een veilig gevoel</a:t>
            </a:r>
            <a:endParaRPr sz="1500"/>
          </a:p>
          <a:p>
            <a:pPr marL="1257300" marR="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urier New"/>
              <a:buChar char="o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rustige houding naar de patiënt</a:t>
            </a:r>
            <a:endParaRPr sz="1500"/>
          </a:p>
          <a:p>
            <a:pPr marL="1257300" marR="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urier New"/>
              <a:buChar char="o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laat patiënt niet alleen, schakel eventueel naasten in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Angst verminderen bij zonsondergang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Medicatie</a:t>
            </a:r>
            <a:endParaRPr sz="150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1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1177280" y="7"/>
            <a:ext cx="7427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</a:pPr>
            <a:r>
              <a:rPr lang="nl-NL" i="1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Welkom </a:t>
            </a:r>
            <a:endParaRPr i="1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11560" y="364966"/>
            <a:ext cx="13516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Delier</a:t>
            </a: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09" y="1011300"/>
            <a:ext cx="6962791" cy="44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97500" y="5636900"/>
            <a:ext cx="847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Mevr. G. Both. Verpleegkundige Icare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Mevr. A. Pieterman. Verpleegkundige Buurtzorg.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Netwerk Palliatieve Zorg IJssel-Vecht en Noordoost-Overijssel. 2018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>
            <a:off x="-107600" y="421969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 sz="40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Wat te doen bij motorische onrust?</a:t>
            </a:r>
            <a:br>
              <a:rPr lang="nl-NL" sz="4000">
                <a:solidFill>
                  <a:srgbClr val="E36C09"/>
                </a:solidFill>
              </a:rPr>
            </a:br>
            <a:endParaRPr sz="4000">
              <a:solidFill>
                <a:srgbClr val="E36C09"/>
              </a:solidFill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186148" y="1556792"/>
            <a:ext cx="8064896" cy="289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 risico’s vast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Waarborg een veilige omgeving door beschermende maatregelen, vermijd fixatie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 er factoren die de onrust versterken?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er mogelijkheden die onrust verminderen? (muziek)</a:t>
            </a:r>
            <a:endParaRPr sz="150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41936">
            <a:off x="-379898" y="4631878"/>
            <a:ext cx="4221800" cy="281453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/>
          <p:nvPr/>
        </p:nvSpPr>
        <p:spPr>
          <a:xfrm rot="-5400000">
            <a:off x="4347493" y="3933751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432000" y="836712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 sz="4000">
                <a:solidFill>
                  <a:srgbClr val="E36C09"/>
                </a:solidFill>
              </a:rPr>
              <a:t>Wat te doen bij wanen en hallucinaties?</a:t>
            </a:r>
            <a:br>
              <a:rPr lang="nl-NL" sz="4000">
                <a:solidFill>
                  <a:srgbClr val="E36C09"/>
                </a:solidFill>
              </a:rPr>
            </a:br>
            <a:endParaRPr sz="4000">
              <a:solidFill>
                <a:srgbClr val="E36C09"/>
              </a:solidFill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0" y="1772816"/>
            <a:ext cx="7198509" cy="43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 niet ‘mee’ in de waanideeën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Betrek de patiënt in het hier en nu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Vermijd discussie en stemverheffing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Toon begrip voor emoties en angsten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Zorg dat de patiënt goed zicht heeft op de omgeving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Benadruk realiteit door over echte gebeurtenissen te praten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Voorkom zachtjes praten met anderen</a:t>
            </a:r>
            <a:endParaRPr sz="1500"/>
          </a:p>
          <a:p>
            <a:pPr marL="74295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endParaRPr sz="2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447521" y="390316"/>
            <a:ext cx="94334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Voorlichting </a:t>
            </a:r>
            <a:b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aan de familie</a:t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0" y="1340768"/>
            <a:ext cx="8568952" cy="41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uitleg over: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Oorzaak van de verwardheid:</a:t>
            </a:r>
            <a:endParaRPr sz="1500"/>
          </a:p>
          <a:p>
            <a:pPr marL="1200150" marR="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Verlaagd bewustzijn</a:t>
            </a:r>
            <a:endParaRPr sz="1500"/>
          </a:p>
          <a:p>
            <a:pPr marL="1200150" marR="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Onrust</a:t>
            </a:r>
            <a:endParaRPr sz="1500"/>
          </a:p>
          <a:p>
            <a:pPr marL="1200150" marR="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Denkstoornis</a:t>
            </a:r>
            <a:endParaRPr sz="1500"/>
          </a:p>
          <a:p>
            <a:pPr marL="1200150" marR="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Waarnemingsstoornis</a:t>
            </a:r>
            <a:endParaRPr sz="150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ondersteuning aan de familie hoe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te leggen en te onderhouden.</a:t>
            </a:r>
            <a:endParaRPr sz="150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 uit en geef folder ‘Delier voor naasten’ m</a:t>
            </a: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ee. </a:t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4267" y="662783"/>
            <a:ext cx="3979733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/>
          <p:nvPr/>
        </p:nvSpPr>
        <p:spPr>
          <a:xfrm>
            <a:off x="5164267" y="0"/>
            <a:ext cx="3956828" cy="657848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432000" y="457200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Voorlichting na het delier</a:t>
            </a: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0" y="5"/>
            <a:ext cx="7020900" cy="4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Bespreek met patiënt en naasten wat er is gebeurd en wat de oorzaak was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Bespreek de herinneringen die zij hebben</a:t>
            </a:r>
            <a:endParaRPr sz="150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2106" y="3647430"/>
            <a:ext cx="3611893" cy="270892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/>
        </p:nvSpPr>
        <p:spPr>
          <a:xfrm>
            <a:off x="-612576" y="476672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Medicatie tegen een delier</a:t>
            </a:r>
            <a:endParaRPr/>
          </a:p>
        </p:txBody>
      </p:sp>
      <p:sp>
        <p:nvSpPr>
          <p:cNvPr id="261" name="Google Shape;261;p23"/>
          <p:cNvSpPr/>
          <p:nvPr/>
        </p:nvSpPr>
        <p:spPr>
          <a:xfrm>
            <a:off x="791072" y="1196752"/>
            <a:ext cx="8352928" cy="33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onderliggende oorzaak wordt zo mogelijk behandeld!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Haloperidol</a:t>
            </a:r>
            <a:endParaRPr sz="1500"/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Clozapine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Benzodiazepinen</a:t>
            </a:r>
            <a:endParaRPr sz="150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Terminaal delier: sedatie</a:t>
            </a:r>
            <a:endParaRPr sz="1500"/>
          </a:p>
        </p:txBody>
      </p:sp>
      <p:sp>
        <p:nvSpPr>
          <p:cNvPr id="262" name="Google Shape;262;p23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432000" y="457200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100000"/>
              <a:buFont typeface="Calibri"/>
              <a:buNone/>
            </a:pPr>
            <a:r>
              <a:rPr lang="nl-NL">
                <a:solidFill>
                  <a:srgbClr val="E36C09"/>
                </a:solidFill>
              </a:rPr>
              <a:t>Discussie over medicatie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415359" y="620688"/>
            <a:ext cx="82804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dec 2016 verscheen in Medisch Contact een artikel over een groot Australisch onderzoek naar de behandeling van delier.</a:t>
            </a:r>
            <a:endParaRPr sz="15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Hieruit bleek dat alleen ondersteunend verpleegkundig/verzorgend handelen beter werkt dan haloperidol en dat medicatie veel bijwerkingen geeft.</a:t>
            </a:r>
            <a:endParaRPr sz="15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richtlijnen zijn hierop nog niet aangepast!</a:t>
            </a:r>
            <a:endParaRPr sz="1500"/>
          </a:p>
        </p:txBody>
      </p:sp>
      <p:sp>
        <p:nvSpPr>
          <p:cNvPr id="269" name="Google Shape;269;p24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-828600" y="756911"/>
            <a:ext cx="82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</a:rPr>
              <a:t>Kennen we nu alle antwoorden? </a:t>
            </a: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 t="19951"/>
          <a:stretch/>
        </p:blipFill>
        <p:spPr>
          <a:xfrm>
            <a:off x="10063" y="3429000"/>
            <a:ext cx="9162043" cy="231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300809"/>
            <a:ext cx="2700300" cy="1800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8" name="Google Shape;278;p25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23528" y="284384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</a:rPr>
              <a:t>Startvragen </a:t>
            </a:r>
            <a:r>
              <a:rPr lang="nl-NL" sz="4000">
                <a:solidFill>
                  <a:srgbClr val="059EEE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20863" t="27950" r="21651" b="19550"/>
          <a:stretch/>
        </p:blipFill>
        <p:spPr>
          <a:xfrm>
            <a:off x="5508104" y="317964"/>
            <a:ext cx="3312368" cy="226874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t="16868"/>
          <a:stretch/>
        </p:blipFill>
        <p:spPr>
          <a:xfrm>
            <a:off x="-18044" y="3271378"/>
            <a:ext cx="9162043" cy="2400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42975" y="6"/>
            <a:ext cx="7427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</a:rPr>
              <a:t>Delier</a:t>
            </a:r>
            <a:r>
              <a:rPr lang="nl-NL" sz="3600">
                <a:solidFill>
                  <a:srgbClr val="059EEE"/>
                </a:solidFill>
              </a:rPr>
              <a:t> 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336406" y="812460"/>
            <a:ext cx="8280300" cy="43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delier is een toestandsbeeld dat in korte tijd ontstaat (uren tot dagen), waarbij de patiënt vaak verward en angstig is.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Daarnaast bestaat onrust of, in geval van een stil delier, juist apathie en verlies van initiatief.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bewustzijn is wisselend gestoord.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Vaak zijn er hallucinaties en/of wanen.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is per definitie een onderliggend somatisch lijden</a:t>
            </a: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3019" y="4581528"/>
            <a:ext cx="3167844" cy="21118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583926" y="188578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Factoren die risico op delier verhogen 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583926" y="1610427"/>
            <a:ext cx="7425418" cy="446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Hersenschade: bv dementie, CVA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Hoge leeftijd &gt; 70jaar  (2-3x zo vaak)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Slecht gezichtsvermogen en gehoorstoornis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Ernstige andere ziektes, koorts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Delier in voorgeschiedenis, depressie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Misbruik alcohol, drugs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Afhankelijkheid in de ADL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Terminale fase (80-90% maakt een delier door)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02549" y="188640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Uitlokkende factoren 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251519" y="1772816"/>
            <a:ext cx="8640960" cy="352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nfectie (longontsteking, urineweginfectie), koorts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Stoornissen in het evenwicht in het bloed:</a:t>
            </a:r>
            <a:endParaRPr sz="1500"/>
          </a:p>
          <a:p>
            <a:pPr marL="9144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➔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uitdroging, teveel of te weinig zouten of suiker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➔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bloedarmoede, lever- en nierfalen, waardoor gifstoffen zich ophopen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Hersentumor / hersenmetastasen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Acuut stoppen van alcohol / drugs / medicijnen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Obstipatie / blaasretentie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Recente operatie</a:t>
            </a:r>
            <a:endParaRPr sz="15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Vaak zijn er 3 of meer factoren aanwezig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Calibri"/>
              <a:buNone/>
            </a:pPr>
            <a:r>
              <a:rPr lang="nl-NL" sz="3600">
                <a:solidFill>
                  <a:srgbClr val="E36C09"/>
                </a:solidFill>
              </a:rPr>
              <a:t>Uitlokkende factoren (2): medicamenten 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7008720" y="4509120"/>
            <a:ext cx="9417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Nazorg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31800" y="1331640"/>
            <a:ext cx="8280400" cy="489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3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medicamenten kunnen een delier veroorzaken! </a:t>
            </a:r>
            <a:endParaRPr sz="1395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3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name: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Opiaten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Medicijnen met een sederende werking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Benzodiazepines ( alle….`pammetjes’)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Anticholinergica (bv. atrovent, middelen tegen blaaskrampen)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Corticosteroïden (bv. prednisolon, dexamethason)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Sommige chemotherapie</a:t>
            </a:r>
            <a:endParaRPr sz="1395"/>
          </a:p>
          <a:p>
            <a:pPr marL="285750" marR="0" lvl="0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•"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Sommige antibiotica</a:t>
            </a:r>
            <a:endParaRPr sz="1395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ook: Onthouding van nicotine/alcohol</a:t>
            </a:r>
            <a:endParaRPr sz="1395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3617" y="4693786"/>
            <a:ext cx="3026999" cy="20022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31" name="Google Shape;131;p6"/>
          <p:cNvSpPr/>
          <p:nvPr/>
        </p:nvSpPr>
        <p:spPr>
          <a:xfrm rot="5400000">
            <a:off x="4365705" y="3429695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395536" y="175083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000"/>
              <a:buFont typeface="Calibri"/>
              <a:buNone/>
            </a:pPr>
            <a:r>
              <a:rPr lang="nl-NL" sz="40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Symptomen</a:t>
            </a:r>
            <a:endParaRPr sz="40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251520" y="1124744"/>
            <a:ext cx="8280400" cy="43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ewustzijn: wisselend en gedaald, concentratiestoornissen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Verwardheid, angst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Cognitie verstoord (geheugen, desoriëntatie, waarneming)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Acuut begin (uren, dagen)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Hallucinaties (visuele) of wanen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Nachtmerries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Overgevoeligheid voor licht of geluid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Psychomotorische activiteit: hoge maar ook helemaal geen</a:t>
            </a:r>
            <a:endParaRPr sz="1500"/>
          </a:p>
          <a:p>
            <a:pPr marL="28575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Slaap- en waakritme gestoord: overdag suf en ‘s nachts onrustig</a:t>
            </a:r>
            <a:endParaRPr sz="15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Er is altijd sprake van een onderliggend somatisch lijden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755576" y="228672"/>
            <a:ext cx="7427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000"/>
              <a:buFont typeface="Calibri"/>
              <a:buNone/>
            </a:pPr>
            <a:r>
              <a:rPr lang="nl-NL" sz="40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Stil delier </a:t>
            </a: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434153" y="1241080"/>
            <a:ext cx="8064896" cy="437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Slaperig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Lijkt moe, stil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Verlies van initiatief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Wisselend verloop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Praten en denken zijn vertraagd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Hallucinaties en wanen (uit angst wordt dit niet benoemd, vaak pas als 	er naar gevraagd wordt)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r>
              <a:rPr lang="nl-NL" sz="2400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Een stil delier wordt vaak gemist!!</a:t>
            </a:r>
            <a:endParaRPr sz="2400" i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546" y="322455"/>
            <a:ext cx="3376656" cy="253249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46" name="Google Shape;146;p8"/>
          <p:cNvSpPr/>
          <p:nvPr/>
        </p:nvSpPr>
        <p:spPr>
          <a:xfrm>
            <a:off x="-1" y="6356350"/>
            <a:ext cx="9144000" cy="501650"/>
          </a:xfrm>
          <a:prstGeom prst="rect">
            <a:avLst/>
          </a:prstGeom>
          <a:solidFill>
            <a:srgbClr val="81796F">
              <a:alpha val="80000"/>
            </a:srgbClr>
          </a:solidFill>
          <a:ln w="9525" cap="flat" cmpd="sng">
            <a:solidFill>
              <a:srgbClr val="8179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A5AAF7E43AA47AC420A61688F6C63" ma:contentTypeVersion="11" ma:contentTypeDescription="Een nieuw document maken." ma:contentTypeScope="" ma:versionID="d046df2c3cee95f1d42be278cbe7d209">
  <xsd:schema xmlns:xsd="http://www.w3.org/2001/XMLSchema" xmlns:xs="http://www.w3.org/2001/XMLSchema" xmlns:p="http://schemas.microsoft.com/office/2006/metadata/properties" xmlns:ns2="eaec2d80-2301-404c-b6c8-75546d086a4b" targetNamespace="http://schemas.microsoft.com/office/2006/metadata/properties" ma:root="true" ma:fieldsID="91ed470f1cc8f9c818433d1c80df8e08" ns2:_="">
    <xsd:import namespace="eaec2d80-2301-404c-b6c8-75546d086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c2d80-2301-404c-b6c8-75546d086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707823-ABBB-4AE7-B020-0A496A31EA7E}"/>
</file>

<file path=customXml/itemProps2.xml><?xml version="1.0" encoding="utf-8"?>
<ds:datastoreItem xmlns:ds="http://schemas.openxmlformats.org/officeDocument/2006/customXml" ds:itemID="{6FCFEDE6-087A-4E7E-818A-5073A294A671}"/>
</file>

<file path=customXml/itemProps3.xml><?xml version="1.0" encoding="utf-8"?>
<ds:datastoreItem xmlns:ds="http://schemas.openxmlformats.org/officeDocument/2006/customXml" ds:itemID="{CBF9A05C-7330-4A44-A3C2-551E9C09F4A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Microsoft Office PowerPoint</Application>
  <PresentationFormat>Diavoorstelling (4:3)</PresentationFormat>
  <Paragraphs>215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Merriweather Sans</vt:lpstr>
      <vt:lpstr>Calibri</vt:lpstr>
      <vt:lpstr>Calibri Light</vt:lpstr>
      <vt:lpstr>Office-thema</vt:lpstr>
      <vt:lpstr>PowerPoint-presentatie</vt:lpstr>
      <vt:lpstr>Welkom </vt:lpstr>
      <vt:lpstr>Startvragen  </vt:lpstr>
      <vt:lpstr>Delier </vt:lpstr>
      <vt:lpstr>Factoren die risico op delier verhogen </vt:lpstr>
      <vt:lpstr>Uitlokkende factoren </vt:lpstr>
      <vt:lpstr>Uitlokkende factoren (2): medicamenten </vt:lpstr>
      <vt:lpstr>Symptomen</vt:lpstr>
      <vt:lpstr>Stil delier </vt:lpstr>
      <vt:lpstr>Terminaal delier </vt:lpstr>
      <vt:lpstr>Filmpje delier </vt:lpstr>
      <vt:lpstr>Delier versus………..</vt:lpstr>
      <vt:lpstr>Delier versus depressie</vt:lpstr>
      <vt:lpstr>De aanpak van de  verzorgende/ verpleegkundige </vt:lpstr>
      <vt:lpstr>Delirium Observaties Screening  (DOS) – schaal (versie 0-1) </vt:lpstr>
      <vt:lpstr>Wat kan de verzorgende/verpleegkundige doen? </vt:lpstr>
      <vt:lpstr>Hoe communiceer je met patiënt en naasten</vt:lpstr>
      <vt:lpstr>Hoe  zorg je voor een veilige omgeving?</vt:lpstr>
      <vt:lpstr>Wat kun je doen bij angst?</vt:lpstr>
      <vt:lpstr> Wat te doen bij motorische onrust? </vt:lpstr>
      <vt:lpstr> Wat te doen bij wanen en hallucinaties? </vt:lpstr>
      <vt:lpstr>Voorlichting  aan de familie</vt:lpstr>
      <vt:lpstr>Voorlichting na het delier</vt:lpstr>
      <vt:lpstr>PowerPoint-presentatie</vt:lpstr>
      <vt:lpstr>Discussie over medicatie</vt:lpstr>
      <vt:lpstr>Kennen we nu alle antwoorden?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rondhuise</dc:creator>
  <cp:lastModifiedBy>Gerard Castermans ZorgSense</cp:lastModifiedBy>
  <cp:revision>1</cp:revision>
  <dcterms:created xsi:type="dcterms:W3CDTF">2015-06-17T08:15:40Z</dcterms:created>
  <dcterms:modified xsi:type="dcterms:W3CDTF">2021-06-28T06:26:28Z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0x010100DA9A5AAF7E43AA47AC420A61688F6C63</vt:lpwstr>
  </property>
</Properties>
</file>