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fDIYTUBMCKlBSy5ESv/MRu0OB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406914" y="1746154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nl-NL"/>
              <a:t>Misselijkheid 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nl-NL"/>
              <a:t> braken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2050" y="200600"/>
            <a:ext cx="5069950" cy="6155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0" y="6356350"/>
            <a:ext cx="12192000" cy="501600"/>
          </a:xfrm>
          <a:prstGeom prst="rect">
            <a:avLst/>
          </a:prstGeom>
          <a:solidFill>
            <a:srgbClr val="81796F">
              <a:alpha val="80000"/>
            </a:srgbClr>
          </a:solidFill>
          <a:ln cap="flat" cmpd="sng" w="9525">
            <a:solidFill>
              <a:srgbClr val="8179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790050" y="5694875"/>
            <a:ext cx="632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Mevr. J. Haan. Verpleegkundige Beter Thuis Wonen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latin typeface="Calibri"/>
                <a:ea typeface="Calibri"/>
                <a:cs typeface="Calibri"/>
                <a:sym typeface="Calibri"/>
              </a:rPr>
              <a:t>Netwerk Palliatieve Zorg IJssel-Vecht en Noordoost-Overijssel 2018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Misselijkheid en braken</a:t>
            </a:r>
            <a:endParaRPr/>
          </a:p>
        </p:txBody>
      </p:sp>
      <p:sp>
        <p:nvSpPr>
          <p:cNvPr id="165" name="Google Shape;165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•"/>
            </a:pPr>
            <a:r>
              <a:rPr b="1" lang="nl-NL" sz="2200"/>
              <a:t>Medicatie- overig</a:t>
            </a:r>
            <a:endParaRPr sz="2200"/>
          </a:p>
          <a:p>
            <a:pPr indent="-2476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l-NL" sz="2200"/>
              <a:t>Levopromazine (nozinan) bij misselijkheid die op andere medicatie niet reageert </a:t>
            </a:r>
            <a:endParaRPr sz="2200"/>
          </a:p>
          <a:p>
            <a:pPr indent="-2476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l-NL" sz="2200"/>
              <a:t>Lorazepam bij misselijkheid met psychologische component (ook sublinguaal)</a:t>
            </a:r>
            <a:endParaRPr sz="22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6" name="Google Shape;166;p10"/>
          <p:cNvSpPr/>
          <p:nvPr/>
        </p:nvSpPr>
        <p:spPr>
          <a:xfrm>
            <a:off x="0" y="6356350"/>
            <a:ext cx="12192000" cy="501600"/>
          </a:xfrm>
          <a:prstGeom prst="rect">
            <a:avLst/>
          </a:prstGeom>
          <a:solidFill>
            <a:srgbClr val="81796F">
              <a:alpha val="80000"/>
            </a:srgbClr>
          </a:solidFill>
          <a:ln cap="flat" cmpd="sng" w="9525">
            <a:solidFill>
              <a:srgbClr val="8179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Casus m.b.v. de methodiek signalering of besluitvorming </a:t>
            </a:r>
            <a:endParaRPr/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8401" y="1497447"/>
            <a:ext cx="6561833" cy="436771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 txBox="1"/>
          <p:nvPr/>
        </p:nvSpPr>
        <p:spPr>
          <a:xfrm>
            <a:off x="972766" y="2616740"/>
            <a:ext cx="34362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Meneer ………………………. </a:t>
            </a: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0" y="6356350"/>
            <a:ext cx="12192000" cy="501600"/>
          </a:xfrm>
          <a:prstGeom prst="rect">
            <a:avLst/>
          </a:prstGeom>
          <a:solidFill>
            <a:srgbClr val="81796F">
              <a:alpha val="80000"/>
            </a:srgbClr>
          </a:solidFill>
          <a:ln cap="flat" cmpd="sng" w="9525">
            <a:solidFill>
              <a:srgbClr val="8179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Misselijkheid en braken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•"/>
            </a:pPr>
            <a:r>
              <a:rPr lang="nl-NL" sz="2200"/>
              <a:t>Misselijkheid en braken beïnvloeden sterk de kwaliteit van leven</a:t>
            </a:r>
            <a:endParaRPr sz="2200"/>
          </a:p>
          <a:p>
            <a:pPr indent="-1905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•"/>
            </a:pPr>
            <a:r>
              <a:rPr lang="nl-NL" sz="2200"/>
              <a:t>Misselijkheid komt voor bij:</a:t>
            </a:r>
            <a:endParaRPr sz="2200"/>
          </a:p>
          <a:p>
            <a:pPr indent="-2476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l-NL" sz="2200"/>
              <a:t>20-50% van de kankerpatiënten</a:t>
            </a:r>
            <a:endParaRPr sz="2200"/>
          </a:p>
          <a:p>
            <a:pPr indent="-2476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l-NL" sz="2200"/>
              <a:t>25% van de patiënten met hartfalen</a:t>
            </a:r>
            <a:endParaRPr sz="2200"/>
          </a:p>
          <a:p>
            <a:pPr indent="-2476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l-NL" sz="2200"/>
              <a:t>4% van de patiënten met COPD in het laatste levensjaar</a:t>
            </a:r>
            <a:endParaRPr sz="22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0" y="6356350"/>
            <a:ext cx="12192000" cy="501600"/>
          </a:xfrm>
          <a:prstGeom prst="rect">
            <a:avLst/>
          </a:prstGeom>
          <a:solidFill>
            <a:srgbClr val="81796F">
              <a:alpha val="80000"/>
            </a:srgbClr>
          </a:solidFill>
          <a:ln cap="flat" cmpd="sng" w="9525">
            <a:solidFill>
              <a:srgbClr val="8179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5167222" y="2829465"/>
            <a:ext cx="1639020" cy="1578634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Braak-centrum</a:t>
            </a: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854014" y="1802921"/>
            <a:ext cx="2380891" cy="1268083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Hogere corticale centra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854014" y="3454881"/>
            <a:ext cx="2380891" cy="1268083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Chemoreceptor-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triggerzone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854015" y="5103961"/>
            <a:ext cx="2380891" cy="1268083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Medicatie metabool</a:t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854014" y="297610"/>
            <a:ext cx="2380891" cy="1268083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Angst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Pijn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Verhoogde hersendruk</a:t>
            </a: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9399916" y="370935"/>
            <a:ext cx="2380891" cy="1268083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Reisziekte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tumor</a:t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9399917" y="1802920"/>
            <a:ext cx="2380891" cy="1268083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Vestibulaire kernen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9399917" y="3398807"/>
            <a:ext cx="2380891" cy="1268083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Maagdarmkanaal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9399917" y="5103961"/>
            <a:ext cx="2380891" cy="1268083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Prikkeling darmwand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Rek darm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Rek leverkapsel</a:t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1880558" y="4570564"/>
            <a:ext cx="327802" cy="533398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0547227" y="4618727"/>
            <a:ext cx="327802" cy="533398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10800000">
            <a:off x="1864082" y="1370970"/>
            <a:ext cx="327802" cy="533398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 rot="10800000">
            <a:off x="10442937" y="1424797"/>
            <a:ext cx="327802" cy="533398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3"/>
          <p:cNvCxnSpPr/>
          <p:nvPr/>
        </p:nvCxnSpPr>
        <p:spPr>
          <a:xfrm flipH="1">
            <a:off x="7021902" y="2518912"/>
            <a:ext cx="1828800" cy="879895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3" name="Google Shape;113;p3"/>
          <p:cNvCxnSpPr/>
          <p:nvPr/>
        </p:nvCxnSpPr>
        <p:spPr>
          <a:xfrm>
            <a:off x="3428565" y="2350700"/>
            <a:ext cx="1578224" cy="1104181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4" name="Google Shape;114;p3"/>
          <p:cNvCxnSpPr/>
          <p:nvPr/>
        </p:nvCxnSpPr>
        <p:spPr>
          <a:xfrm flipH="1" rot="10800000">
            <a:off x="3394309" y="3717985"/>
            <a:ext cx="1613509" cy="434195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5" name="Google Shape;115;p3"/>
          <p:cNvCxnSpPr/>
          <p:nvPr/>
        </p:nvCxnSpPr>
        <p:spPr>
          <a:xfrm rot="10800000">
            <a:off x="6961381" y="3717985"/>
            <a:ext cx="2087728" cy="314863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6" name="Google Shape;116;p3"/>
          <p:cNvSpPr txBox="1"/>
          <p:nvPr/>
        </p:nvSpPr>
        <p:spPr>
          <a:xfrm>
            <a:off x="4022785" y="5738002"/>
            <a:ext cx="45892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Rood is oorzaak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Groen is waar oorzaak effect op heeft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Blauw is trigger op braakcentrum</a:t>
            </a:r>
            <a:endParaRPr/>
          </a:p>
        </p:txBody>
      </p:sp>
      <p:sp>
        <p:nvSpPr>
          <p:cNvPr id="117" name="Google Shape;117;p3"/>
          <p:cNvSpPr/>
          <p:nvPr/>
        </p:nvSpPr>
        <p:spPr>
          <a:xfrm rot="-5400000">
            <a:off x="-5845212" y="4082075"/>
            <a:ext cx="12192000" cy="501600"/>
          </a:xfrm>
          <a:prstGeom prst="rect">
            <a:avLst/>
          </a:prstGeom>
          <a:solidFill>
            <a:srgbClr val="81796F">
              <a:alpha val="80000"/>
            </a:srgbClr>
          </a:solidFill>
          <a:ln cap="flat" cmpd="sng" w="9525">
            <a:solidFill>
              <a:srgbClr val="8179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Misselijkheid en braken</a:t>
            </a:r>
            <a:endParaRPr/>
          </a:p>
        </p:txBody>
      </p:sp>
      <p:sp>
        <p:nvSpPr>
          <p:cNvPr id="123" name="Google Shape;123;p4"/>
          <p:cNvSpPr txBox="1"/>
          <p:nvPr>
            <p:ph idx="1" type="body"/>
          </p:nvPr>
        </p:nvSpPr>
        <p:spPr>
          <a:xfrm>
            <a:off x="838200" y="14415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168592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8357"/>
              <a:buChar char="•"/>
            </a:pPr>
            <a:r>
              <a:rPr b="1" lang="nl-NL">
                <a:solidFill>
                  <a:srgbClr val="FFFFFF"/>
                </a:solidFill>
              </a:rPr>
              <a:t>O</a:t>
            </a:r>
            <a:r>
              <a:rPr b="1" lang="nl-NL" sz="3548">
                <a:solidFill>
                  <a:srgbClr val="FFFFFF"/>
                </a:solidFill>
              </a:rPr>
              <a:t>orzaken</a:t>
            </a:r>
            <a:endParaRPr b="1" sz="3548"/>
          </a:p>
          <a:p>
            <a:pPr indent="-275453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nl-NL" sz="3548"/>
              <a:t>Vertraagde maagontlediging </a:t>
            </a:r>
            <a:endParaRPr sz="3548"/>
          </a:p>
          <a:p>
            <a:pPr indent="-275453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nl-NL" sz="3548"/>
              <a:t>Andere abdominale oorzaken</a:t>
            </a:r>
            <a:endParaRPr sz="3548"/>
          </a:p>
          <a:p>
            <a:pPr indent="-275453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nl-NL" sz="3548"/>
              <a:t>Nierinsufficiëntie</a:t>
            </a:r>
            <a:endParaRPr sz="3548"/>
          </a:p>
          <a:p>
            <a:pPr indent="-275453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nl-NL" sz="3548"/>
              <a:t>Chemisch / metabool</a:t>
            </a:r>
            <a:endParaRPr sz="3548"/>
          </a:p>
          <a:p>
            <a:pPr indent="-275453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nl-NL" sz="3548"/>
              <a:t>Cerebraal / psychologisch</a:t>
            </a:r>
            <a:endParaRPr sz="3548"/>
          </a:p>
          <a:p>
            <a:pPr indent="-275453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nl-NL" sz="3548"/>
              <a:t>Vestibulair (zelden) </a:t>
            </a:r>
            <a:endParaRPr sz="3548"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0" y="6356350"/>
            <a:ext cx="12192000" cy="501600"/>
          </a:xfrm>
          <a:prstGeom prst="rect">
            <a:avLst/>
          </a:prstGeom>
          <a:solidFill>
            <a:srgbClr val="81796F">
              <a:alpha val="80000"/>
            </a:srgbClr>
          </a:solidFill>
          <a:ln cap="flat" cmpd="sng" w="9525">
            <a:solidFill>
              <a:srgbClr val="8179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Misselijkheid en braken</a:t>
            </a:r>
            <a:endParaRPr/>
          </a:p>
        </p:txBody>
      </p:sp>
      <p:sp>
        <p:nvSpPr>
          <p:cNvPr id="130" name="Google Shape;13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574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95"/>
              <a:buChar char="•"/>
            </a:pPr>
            <a:r>
              <a:rPr b="1" lang="nl-NL" sz="2230"/>
              <a:t>Diagnostiek</a:t>
            </a:r>
            <a:endParaRPr sz="2230"/>
          </a:p>
          <a:p>
            <a:pPr indent="-289560" lvl="0" marL="2857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30"/>
              <a:buFont typeface="Arial"/>
              <a:buChar char="•"/>
            </a:pPr>
            <a:r>
              <a:rPr lang="nl-NL" sz="2230"/>
              <a:t>Anamnese</a:t>
            </a:r>
            <a:endParaRPr sz="2230"/>
          </a:p>
          <a:p>
            <a:pPr indent="-273022" lvl="1" marL="74295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60"/>
              <a:buFont typeface="Arial"/>
              <a:buChar char="•"/>
            </a:pPr>
            <a:r>
              <a:rPr lang="nl-NL" sz="1659"/>
              <a:t>medische voorgeschiedenis</a:t>
            </a:r>
            <a:endParaRPr sz="1659"/>
          </a:p>
          <a:p>
            <a:pPr indent="-273022" lvl="1" marL="74295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60"/>
              <a:buFont typeface="Arial"/>
              <a:buChar char="•"/>
            </a:pPr>
            <a:r>
              <a:rPr lang="nl-NL" sz="1659"/>
              <a:t>duur, beloop, ernst</a:t>
            </a:r>
            <a:endParaRPr sz="1659"/>
          </a:p>
          <a:p>
            <a:pPr indent="-273022" lvl="1" marL="74295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60"/>
              <a:buFont typeface="Arial"/>
              <a:buChar char="•"/>
            </a:pPr>
            <a:r>
              <a:rPr lang="nl-NL" sz="1659"/>
              <a:t>bijkomende klachten</a:t>
            </a:r>
            <a:endParaRPr sz="1659"/>
          </a:p>
          <a:p>
            <a:pPr indent="-273022" lvl="1" marL="74295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60"/>
              <a:buFont typeface="Arial"/>
              <a:buChar char="•"/>
            </a:pPr>
            <a:r>
              <a:rPr lang="nl-NL" sz="1659"/>
              <a:t>beïnvloedende factoren</a:t>
            </a:r>
            <a:endParaRPr sz="1659"/>
          </a:p>
          <a:p>
            <a:pPr indent="-273022" lvl="1" marL="74295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60"/>
              <a:buFont typeface="Arial"/>
              <a:buChar char="•"/>
            </a:pPr>
            <a:r>
              <a:rPr lang="nl-NL" sz="1659"/>
              <a:t>gebruik medicatie</a:t>
            </a:r>
            <a:endParaRPr sz="1659"/>
          </a:p>
          <a:p>
            <a:pPr indent="-273022" lvl="1" marL="74295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60"/>
              <a:buFont typeface="Arial"/>
              <a:buChar char="•"/>
            </a:pPr>
            <a:r>
              <a:rPr lang="nl-NL" sz="1659"/>
              <a:t>angst/spanning</a:t>
            </a:r>
            <a:endParaRPr sz="1659"/>
          </a:p>
          <a:p>
            <a:pPr indent="-289560" lvl="0" marL="28575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30"/>
              <a:buFont typeface="Arial"/>
              <a:buChar char="•"/>
            </a:pPr>
            <a:r>
              <a:rPr lang="nl-NL" sz="2230"/>
              <a:t>Aanvullend onderzoek</a:t>
            </a:r>
            <a:endParaRPr sz="2230"/>
          </a:p>
        </p:txBody>
      </p:sp>
      <p:sp>
        <p:nvSpPr>
          <p:cNvPr id="131" name="Google Shape;131;p5"/>
          <p:cNvSpPr/>
          <p:nvPr/>
        </p:nvSpPr>
        <p:spPr>
          <a:xfrm>
            <a:off x="0" y="6356350"/>
            <a:ext cx="12192000" cy="501600"/>
          </a:xfrm>
          <a:prstGeom prst="rect">
            <a:avLst/>
          </a:prstGeom>
          <a:solidFill>
            <a:srgbClr val="81796F">
              <a:alpha val="80000"/>
            </a:srgbClr>
          </a:solidFill>
          <a:ln cap="flat" cmpd="sng" w="9525">
            <a:solidFill>
              <a:srgbClr val="8179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Misselijkheid en braken</a:t>
            </a:r>
            <a:endParaRPr/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67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Char char="•"/>
            </a:pPr>
            <a:r>
              <a:rPr b="1" lang="nl-NL"/>
              <a:t>Beleid</a:t>
            </a:r>
            <a:endParaRPr/>
          </a:p>
          <a:p>
            <a:pPr indent="-2476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l-NL" sz="2200"/>
              <a:t>Indien mogelijk behandeling oorzaak</a:t>
            </a:r>
            <a:endParaRPr sz="2200"/>
          </a:p>
          <a:p>
            <a:pPr indent="-2476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l-NL" sz="2200"/>
              <a:t>Niet-medicamenteuze symptomatische behandeling</a:t>
            </a:r>
            <a:endParaRPr sz="2200"/>
          </a:p>
          <a:p>
            <a:pPr indent="-2476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l-NL" sz="2200"/>
              <a:t>Medicamenteuze symptomatische behandeling</a:t>
            </a:r>
            <a:endParaRPr sz="22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0" y="6356350"/>
            <a:ext cx="12192000" cy="501600"/>
          </a:xfrm>
          <a:prstGeom prst="rect">
            <a:avLst/>
          </a:prstGeom>
          <a:solidFill>
            <a:srgbClr val="81796F">
              <a:alpha val="80000"/>
            </a:srgbClr>
          </a:solidFill>
          <a:ln cap="flat" cmpd="sng" w="9525">
            <a:solidFill>
              <a:srgbClr val="8179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Misselijkheid en braken</a:t>
            </a:r>
            <a:endParaRPr/>
          </a:p>
        </p:txBody>
      </p:sp>
      <p:sp>
        <p:nvSpPr>
          <p:cNvPr id="144" name="Google Shape;144;p7"/>
          <p:cNvSpPr txBox="1"/>
          <p:nvPr>
            <p:ph idx="1" type="body"/>
          </p:nvPr>
        </p:nvSpPr>
        <p:spPr>
          <a:xfrm>
            <a:off x="838200" y="13976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67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Char char="•"/>
            </a:pPr>
            <a:r>
              <a:rPr b="1" lang="nl-NL">
                <a:solidFill>
                  <a:srgbClr val="FFFFFF"/>
                </a:solidFill>
              </a:rPr>
              <a:t>Medicatie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</a:pPr>
            <a:r>
              <a:rPr lang="nl-NL" sz="2200"/>
              <a:t>M</a:t>
            </a:r>
            <a:r>
              <a:rPr lang="nl-NL" sz="2200"/>
              <a:t>etoclopramide of domperidon, eventueel haloperidol</a:t>
            </a:r>
            <a:endParaRPr sz="2200"/>
          </a:p>
          <a:p>
            <a:pPr indent="-2476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l-NL" sz="2200"/>
              <a:t>Stap 2: dexamethason toevoegen</a:t>
            </a:r>
            <a:endParaRPr sz="2200"/>
          </a:p>
          <a:p>
            <a:pPr indent="-2476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rial"/>
              <a:buChar char="•"/>
            </a:pPr>
            <a:r>
              <a:rPr lang="nl-NL" sz="2200"/>
              <a:t>Stap 3: serotonine-antagonist (granisetron, ondansetron), </a:t>
            </a:r>
            <a:endParaRPr sz="2200"/>
          </a:p>
          <a:p>
            <a:pPr indent="-1905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•"/>
            </a:pPr>
            <a:r>
              <a:rPr lang="nl-NL" sz="2200"/>
              <a:t> Levopromazine of olanzapine</a:t>
            </a:r>
            <a:endParaRPr sz="22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0" y="6356350"/>
            <a:ext cx="12192000" cy="501600"/>
          </a:xfrm>
          <a:prstGeom prst="rect">
            <a:avLst/>
          </a:prstGeom>
          <a:solidFill>
            <a:srgbClr val="81796F">
              <a:alpha val="80000"/>
            </a:srgbClr>
          </a:solidFill>
          <a:ln cap="flat" cmpd="sng" w="9525">
            <a:solidFill>
              <a:srgbClr val="8179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Misselijkheid en braken</a:t>
            </a:r>
            <a:endParaRPr/>
          </a:p>
        </p:txBody>
      </p:sp>
      <p:sp>
        <p:nvSpPr>
          <p:cNvPr id="151" name="Google Shape;15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67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Char char="•"/>
            </a:pPr>
            <a:r>
              <a:rPr b="1" lang="nl-NL">
                <a:solidFill>
                  <a:srgbClr val="FFFFFF"/>
                </a:solidFill>
              </a:rPr>
              <a:t>Medicatie</a:t>
            </a:r>
            <a:endParaRPr/>
          </a:p>
          <a:p>
            <a:pPr indent="-25297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84"/>
              <a:buFont typeface="Arial"/>
              <a:buChar char="•"/>
            </a:pPr>
            <a:r>
              <a:rPr lang="nl-NL" sz="2283"/>
              <a:t>Maagontlediging: metoclopramide of domperidon </a:t>
            </a:r>
            <a:endParaRPr sz="2283"/>
          </a:p>
          <a:p>
            <a:pPr indent="-25297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84"/>
              <a:buFont typeface="Arial"/>
              <a:buChar char="•"/>
            </a:pPr>
            <a:r>
              <a:rPr lang="nl-NL" sz="2283"/>
              <a:t>Ileus: Octreotide, evt. butylscopolamine</a:t>
            </a:r>
            <a:endParaRPr sz="2283"/>
          </a:p>
          <a:p>
            <a:pPr indent="-25297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284"/>
              <a:buFont typeface="Arial"/>
              <a:buChar char="•"/>
            </a:pPr>
            <a:r>
              <a:rPr lang="nl-NL" sz="2283"/>
              <a:t>Bij radio- en chemotherapie: serotonine-antagonist (granisetron, ondansetron) + dexamethason, evt. in combinatie met aprepitant (bv. Emend)</a:t>
            </a:r>
            <a:endParaRPr sz="2283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2" name="Google Shape;152;p8"/>
          <p:cNvSpPr/>
          <p:nvPr/>
        </p:nvSpPr>
        <p:spPr>
          <a:xfrm>
            <a:off x="0" y="6356350"/>
            <a:ext cx="12192000" cy="501600"/>
          </a:xfrm>
          <a:prstGeom prst="rect">
            <a:avLst/>
          </a:prstGeom>
          <a:solidFill>
            <a:srgbClr val="81796F">
              <a:alpha val="80000"/>
            </a:srgbClr>
          </a:solidFill>
          <a:ln cap="flat" cmpd="sng" w="9525">
            <a:solidFill>
              <a:srgbClr val="8179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Misselijkheid en braken</a:t>
            </a:r>
            <a:endParaRPr/>
          </a:p>
        </p:txBody>
      </p:sp>
      <p:sp>
        <p:nvSpPr>
          <p:cNvPr id="158" name="Google Shape;158;p9"/>
          <p:cNvSpPr txBox="1"/>
          <p:nvPr>
            <p:ph idx="1" type="body"/>
          </p:nvPr>
        </p:nvSpPr>
        <p:spPr>
          <a:xfrm>
            <a:off x="925975" y="1404525"/>
            <a:ext cx="10515600" cy="52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8219">
                <a:solidFill>
                  <a:srgbClr val="000000"/>
                </a:solidFill>
              </a:rPr>
              <a:t>Medicatie </a:t>
            </a:r>
            <a:endParaRPr b="1" sz="9135">
              <a:solidFill>
                <a:srgbClr val="000000"/>
              </a:solidFill>
            </a:endParaRPr>
          </a:p>
          <a:p>
            <a:pPr indent="-173985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46426"/>
              <a:buFont typeface="Arial"/>
              <a:buChar char="•"/>
            </a:pPr>
            <a:r>
              <a:rPr b="1" lang="nl-NL" sz="6892"/>
              <a:t>Op</a:t>
            </a:r>
            <a:r>
              <a:rPr b="1" lang="nl-NL" sz="6811"/>
              <a:t>ioïden</a:t>
            </a:r>
            <a:r>
              <a:rPr lang="nl-NL" sz="6811"/>
              <a:t>: </a:t>
            </a:r>
            <a:endParaRPr sz="6811"/>
          </a:p>
          <a:p>
            <a:pPr indent="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5580"/>
              <a:t>metoclopramide of domperidon, evt. haloperidol </a:t>
            </a:r>
            <a:endParaRPr sz="5580"/>
          </a:p>
          <a:p>
            <a:pPr indent="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580"/>
          </a:p>
          <a:p>
            <a:pPr indent="-248518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1" lang="nl-NL" sz="6811"/>
              <a:t>Chemische / metabole oorzaken</a:t>
            </a:r>
            <a:r>
              <a:rPr lang="nl-NL" sz="6811"/>
              <a:t>:</a:t>
            </a:r>
            <a:endParaRPr sz="6811"/>
          </a:p>
          <a:p>
            <a:pPr indent="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5580"/>
              <a:t> haloperidol evt. metoclopramide of domperidon</a:t>
            </a:r>
            <a:endParaRPr sz="5580"/>
          </a:p>
          <a:p>
            <a:pPr indent="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580"/>
          </a:p>
          <a:p>
            <a:pPr indent="-248518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b="1" lang="nl-NL" sz="6811"/>
              <a:t>Vestibulaire oorzaken/hersenmeta’s/meningitis carcinomatosa</a:t>
            </a:r>
            <a:r>
              <a:rPr lang="nl-NL" sz="6811"/>
              <a:t>: </a:t>
            </a:r>
            <a:endParaRPr sz="6811"/>
          </a:p>
          <a:p>
            <a:pPr indent="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5580"/>
              <a:t>cycline of scopalaminepleister</a:t>
            </a:r>
            <a:endParaRPr sz="558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350"/>
              <a:buNone/>
            </a:pPr>
            <a:r>
              <a:t/>
            </a:r>
            <a:endParaRPr sz="3715"/>
          </a:p>
        </p:txBody>
      </p:sp>
      <p:sp>
        <p:nvSpPr>
          <p:cNvPr id="159" name="Google Shape;159;p9"/>
          <p:cNvSpPr/>
          <p:nvPr/>
        </p:nvSpPr>
        <p:spPr>
          <a:xfrm>
            <a:off x="0" y="6356350"/>
            <a:ext cx="12192000" cy="501600"/>
          </a:xfrm>
          <a:prstGeom prst="rect">
            <a:avLst/>
          </a:prstGeom>
          <a:solidFill>
            <a:srgbClr val="81796F">
              <a:alpha val="80000"/>
            </a:srgbClr>
          </a:solidFill>
          <a:ln cap="flat" cmpd="sng" w="9525">
            <a:solidFill>
              <a:srgbClr val="8179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2020-08-31T12:49:07Z</dcterms:created>
  <dc:creator>W.M. Wagenaar</dc:creator>
</cp:coreProperties>
</file>