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15"/>
  </p:notesMasterIdLst>
  <p:sldIdLst>
    <p:sldId id="256" r:id="rId2"/>
    <p:sldId id="265" r:id="rId3"/>
    <p:sldId id="275" r:id="rId4"/>
    <p:sldId id="274" r:id="rId5"/>
    <p:sldId id="277" r:id="rId6"/>
    <p:sldId id="278" r:id="rId7"/>
    <p:sldId id="279" r:id="rId8"/>
    <p:sldId id="281" r:id="rId9"/>
    <p:sldId id="282" r:id="rId10"/>
    <p:sldId id="280" r:id="rId11"/>
    <p:sldId id="284" r:id="rId12"/>
    <p:sldId id="283" r:id="rId13"/>
    <p:sldId id="273" r:id="rId14"/>
  </p:sldIdLst>
  <p:sldSz cx="6858000" cy="9144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CC"/>
    <a:srgbClr val="0066FF"/>
    <a:srgbClr val="33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8" autoAdjust="0"/>
  </p:normalViewPr>
  <p:slideViewPr>
    <p:cSldViewPr>
      <p:cViewPr varScale="1">
        <p:scale>
          <a:sx n="83" d="100"/>
          <a:sy n="83" d="100"/>
        </p:scale>
        <p:origin x="-3204" y="-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C8C4D-2BFA-4FC3-A2D5-1D68CC0FAFE8}" type="datetimeFigureOut">
              <a:rPr lang="nl-NL" smtClean="0"/>
              <a:pPr/>
              <a:t>13-6-2017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C7B87-7420-4A9B-9DCB-A262037830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55896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C7B87-7420-4A9B-9DCB-A262037830C9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3440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2-12-2008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4DB8-1668-4396-B15B-5DAA1F8E33AB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854" y="-12314"/>
            <a:ext cx="3498056" cy="117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6402" y="-12314"/>
            <a:ext cx="3438525" cy="117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9736" y="1"/>
            <a:ext cx="3095625" cy="115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2-12-2008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4DB8-1668-4396-B15B-5DAA1F8E33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2-12-2008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4DB8-1668-4396-B15B-5DAA1F8E33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2-12-2008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4DB8-1668-4396-B15B-5DAA1F8E33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2-12-2008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4DB8-1668-4396-B15B-5DAA1F8E33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2-12-2008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4DB8-1668-4396-B15B-5DAA1F8E33AB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96" y="-9238"/>
            <a:ext cx="6877050" cy="917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2-12-2008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4DB8-1668-4396-B15B-5DAA1F8E33AB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2-12-2008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4DB8-1668-4396-B15B-5DAA1F8E33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2-12-2008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4DB8-1668-4396-B15B-5DAA1F8E33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2-12-2008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4DB8-1668-4396-B15B-5DAA1F8E33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2-12-2008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4DB8-1668-4396-B15B-5DAA1F8E33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2-12-2008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4DB8-1668-4396-B15B-5DAA1F8E33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67869" y="476221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7133" y="8572529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2-12-2008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411009" y="8561949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914900" y="8561949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B4DB8-1668-4396-B15B-5DAA1F8E33AB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6927" y="-12315"/>
            <a:ext cx="822722" cy="4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07727" y="1"/>
            <a:ext cx="1207294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0075" y="8732982"/>
            <a:ext cx="2628900" cy="42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4508" y="-14787"/>
            <a:ext cx="2664113" cy="4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5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ll-nijmegen.n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jpeg"/><Relationship Id="rId5" Type="http://schemas.openxmlformats.org/officeDocument/2006/relationships/oleObject" Target="../embeddings/oleObject2.bin"/><Relationship Id="rId4" Type="http://schemas.openxmlformats.org/officeDocument/2006/relationships/hyperlink" Target="http://www.youtube.com/watch?v=Ps5_RCv8ps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404664" y="3203848"/>
            <a:ext cx="6453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</a:rPr>
              <a:t>“NPZZG werkt aan een continuüm van vertrouwen"</a:t>
            </a:r>
          </a:p>
          <a:p>
            <a:r>
              <a:rPr lang="nl-NL" sz="40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268760" y="7452320"/>
            <a:ext cx="5301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Carel Veldhoven</a:t>
            </a:r>
          </a:p>
          <a:p>
            <a:r>
              <a:rPr lang="nl-NL" dirty="0">
                <a:solidFill>
                  <a:schemeClr val="bg1"/>
                </a:solidFill>
              </a:rPr>
              <a:t>Kaderhuisarts palliatieve zorg, Berg en Dal</a:t>
            </a:r>
          </a:p>
          <a:p>
            <a:r>
              <a:rPr lang="nl-NL" dirty="0">
                <a:solidFill>
                  <a:schemeClr val="bg1"/>
                </a:solidFill>
              </a:rPr>
              <a:t>Expertisecentrum Pijn &amp; Palliatieve Geneeskunde, </a:t>
            </a:r>
            <a:r>
              <a:rPr lang="nl-NL" dirty="0" err="1">
                <a:solidFill>
                  <a:schemeClr val="bg1"/>
                </a:solidFill>
              </a:rPr>
              <a:t>Radboudumc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Voorzitter Programmaraad NPZZG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094E150-26F2-4FB0-8D6A-705654347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hebben wij aan gewerkt van 2013 t/m 2017 (6)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4114E347-4455-4DF1-9FE6-4C519C4D9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NL" dirty="0"/>
              <a:t>Andere succesvolle projecten/ goede voorbeelden: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Pharmabuddy</a:t>
            </a:r>
            <a:r>
              <a:rPr lang="nl-NL" dirty="0"/>
              <a:t> project</a:t>
            </a:r>
            <a:endParaRPr lang="nl-NL" b="1" dirty="0"/>
          </a:p>
          <a:p>
            <a:pPr marL="0" indent="0">
              <a:buNone/>
            </a:pPr>
            <a:r>
              <a:rPr lang="nl-NL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“</a:t>
            </a:r>
            <a:r>
              <a:rPr lang="nl-NL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Farmabuddy</a:t>
            </a:r>
            <a:r>
              <a:rPr lang="nl-NL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project </a:t>
            </a:r>
            <a:r>
              <a:rPr lang="nl-NL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Farmazorg</a:t>
            </a:r>
            <a:r>
              <a:rPr lang="nl-NL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Rijk van Nijmegen”</a:t>
            </a:r>
            <a:endParaRPr lang="nl-NL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nl-NL" dirty="0"/>
          </a:p>
          <a:p>
            <a:r>
              <a:rPr lang="nl-NL" dirty="0" err="1"/>
              <a:t>PaTz</a:t>
            </a:r>
            <a:r>
              <a:rPr lang="nl-NL" dirty="0"/>
              <a:t> en PALS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GVPZ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Meer weten? BEZOEK DE WORKSHOPS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TOLL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BE620E11-F540-459E-A458-8F9879E229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0808" y="5333919"/>
            <a:ext cx="5015306" cy="125382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E0771FDF-D04F-4E04-AEC6-7513159A7C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3969" y="3965572"/>
            <a:ext cx="1604517" cy="130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1517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A2320AE-EE4A-4DAF-83C6-1C0AF86CC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476221"/>
            <a:ext cx="6320799" cy="1524000"/>
          </a:xfrm>
        </p:spPr>
        <p:txBody>
          <a:bodyPr>
            <a:normAutofit/>
          </a:bodyPr>
          <a:lstStyle/>
          <a:p>
            <a:endParaRPr lang="nl-NL" sz="36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5DEF2FF7-1ACA-4454-83E2-91B0D3D52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114" y="2411760"/>
            <a:ext cx="6172200" cy="6034617"/>
          </a:xfrm>
        </p:spPr>
        <p:txBody>
          <a:bodyPr/>
          <a:lstStyle/>
          <a:p>
            <a:r>
              <a:rPr lang="nl-NL" dirty="0"/>
              <a:t>Mantelzorgers hebben een belangrijke, maar zware taak</a:t>
            </a:r>
          </a:p>
          <a:p>
            <a:r>
              <a:rPr lang="nl-NL" dirty="0"/>
              <a:t>Hulp wordt vaak (te) laat ingeschakeld</a:t>
            </a:r>
          </a:p>
          <a:p>
            <a:r>
              <a:rPr lang="nl-NL" dirty="0"/>
              <a:t>Hoog risico op overbelasting</a:t>
            </a:r>
          </a:p>
          <a:p>
            <a:r>
              <a:rPr lang="nl-NL" dirty="0"/>
              <a:t>Moeten ook voor zichzelf zorgen</a:t>
            </a:r>
          </a:p>
          <a:p>
            <a:r>
              <a:rPr lang="nl-NL" dirty="0"/>
              <a:t>Maar hoe doe je dat?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Daarom: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sz="3600" dirty="0">
                <a:hlinkClick r:id="rId3"/>
              </a:rPr>
              <a:t>www.toll-nijmegen.nl</a:t>
            </a:r>
            <a:endParaRPr lang="nl-NL" sz="36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/>
              <a:t>(Opgezet door </a:t>
            </a:r>
            <a:r>
              <a:rPr lang="nl-NL" dirty="0"/>
              <a:t>VPTZ Nijmegen en De Vrienden van </a:t>
            </a:r>
            <a:r>
              <a:rPr lang="nl-NL" dirty="0" err="1"/>
              <a:t>Hosipice</a:t>
            </a:r>
            <a:r>
              <a:rPr lang="nl-NL" dirty="0"/>
              <a:t> Bethlehem)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4449ABCF-4BC1-48A9-A73E-EDB9A3B042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704" y="595136"/>
            <a:ext cx="5657318" cy="140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7711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955F7EF-D46F-4587-899F-4623D170C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willen we staan in 2020?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DCAF3E09-8B17-464A-BE03-5B745E695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Uitbreiding patiënten- en mantelzorg vertegenwoordiging en vooral versterking van hun rol  </a:t>
            </a:r>
          </a:p>
          <a:p>
            <a:r>
              <a:rPr lang="nl-NL" dirty="0" err="1"/>
              <a:t>Farmabuddy’s</a:t>
            </a:r>
            <a:r>
              <a:rPr lang="nl-NL" dirty="0"/>
              <a:t> in alle apotheken in Nijmegen en omgeving</a:t>
            </a:r>
          </a:p>
          <a:p>
            <a:r>
              <a:rPr lang="nl-NL" dirty="0"/>
              <a:t>Professionals en vrijwilligers in de palliatieve zorg, die elkaar weten te vinden en kunnen samenwerken</a:t>
            </a:r>
          </a:p>
          <a:p>
            <a:r>
              <a:rPr lang="nl-NL" dirty="0"/>
              <a:t>Vaker vroegtijdige en kwalitatief goede palliatieve zorg voor </a:t>
            </a:r>
            <a:r>
              <a:rPr lang="nl-NL" dirty="0" smtClean="0"/>
              <a:t>patiënten </a:t>
            </a:r>
            <a:r>
              <a:rPr lang="nl-NL" dirty="0"/>
              <a:t>én hun naasten/mantelzorgers</a:t>
            </a:r>
          </a:p>
        </p:txBody>
      </p:sp>
    </p:spTree>
    <p:extLst>
      <p:ext uri="{BB962C8B-B14F-4D97-AF65-F5344CB8AC3E}">
        <p14:creationId xmlns:p14="http://schemas.microsoft.com/office/powerpoint/2010/main" xmlns="" val="987713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3356992" y="0"/>
            <a:ext cx="35010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"/>
            <a:ext cx="1268759" cy="464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vak 10"/>
          <p:cNvSpPr txBox="1"/>
          <p:nvPr/>
        </p:nvSpPr>
        <p:spPr>
          <a:xfrm>
            <a:off x="1268760" y="0"/>
            <a:ext cx="27363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graphicFrame>
        <p:nvGraphicFramePr>
          <p:cNvPr id="1026" name="Object 4">
            <a:hlinkClick r:id="rId4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79067629"/>
              </p:ext>
            </p:extLst>
          </p:nvPr>
        </p:nvGraphicFramePr>
        <p:xfrm>
          <a:off x="116632" y="7956376"/>
          <a:ext cx="3528392" cy="750483"/>
        </p:xfrm>
        <a:graphic>
          <a:graphicData uri="http://schemas.openxmlformats.org/presentationml/2006/ole">
            <p:oleObj spid="_x0000_s47129" r:id="rId5" imgW="3000000" imgH="638264" progId="">
              <p:embed/>
            </p:oleObj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412775" y="476221"/>
            <a:ext cx="5112569" cy="1524000"/>
          </a:xfrm>
        </p:spPr>
        <p:txBody>
          <a:bodyPr>
            <a:normAutofit fontScale="90000"/>
          </a:bodyPr>
          <a:lstStyle/>
          <a:p>
            <a:r>
              <a:rPr lang="nl-NL" dirty="0"/>
              <a:t>In 2013 gingen wij van start als het netwerk nieuwe stijl</a:t>
            </a:r>
            <a:br>
              <a:rPr lang="nl-NL" dirty="0"/>
            </a:br>
            <a:r>
              <a:rPr lang="nl-NL" dirty="0"/>
              <a:t>In 2017 zijn wij volop in beweging, werkend aan …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1589347" y="2000221"/>
            <a:ext cx="4399384" cy="604867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nl-NL" dirty="0">
              <a:solidFill>
                <a:srgbClr val="0099CC"/>
              </a:solidFill>
              <a:hlinkClick r:id="rId4"/>
            </a:endParaRPr>
          </a:p>
          <a:p>
            <a:pPr>
              <a:buNone/>
            </a:pPr>
            <a:r>
              <a:rPr lang="nl-NL" dirty="0"/>
              <a:t>een blijvend continuüm van vertrouwen in 2020 voor een  (nog) betere levenskwaliteit  van de patiënt in de palliatieve fase en zijn naasten</a:t>
            </a:r>
          </a:p>
          <a:p>
            <a:pPr>
              <a:buNone/>
            </a:pPr>
            <a:endParaRPr lang="nl-NL" dirty="0">
              <a:solidFill>
                <a:srgbClr val="0099CC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80" y="4868917"/>
            <a:ext cx="5040560" cy="286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045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3356992" y="0"/>
            <a:ext cx="35010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"/>
            <a:ext cx="1268759" cy="464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vak 10"/>
          <p:cNvSpPr txBox="1"/>
          <p:nvPr/>
        </p:nvSpPr>
        <p:spPr>
          <a:xfrm>
            <a:off x="1268760" y="0"/>
            <a:ext cx="27363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16632" y="7956376"/>
          <a:ext cx="3000375" cy="638175"/>
        </p:xfrm>
        <a:graphic>
          <a:graphicData uri="http://schemas.openxmlformats.org/presentationml/2006/ole">
            <p:oleObj spid="_x0000_s31771" r:id="rId4" imgW="3000000" imgH="638264" progId="">
              <p:embed/>
            </p:oleObj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412775" y="476221"/>
            <a:ext cx="5112569" cy="1524000"/>
          </a:xfrm>
        </p:spPr>
        <p:txBody>
          <a:bodyPr/>
          <a:lstStyle/>
          <a:p>
            <a:r>
              <a:rPr lang="nl-NL" dirty="0"/>
              <a:t>Overzicht en ontwikkelingen</a:t>
            </a:r>
            <a:br>
              <a:rPr lang="nl-NL" dirty="0"/>
            </a:br>
            <a:r>
              <a:rPr lang="nl-NL" dirty="0"/>
              <a:t>De programmaraad aan het werk</a:t>
            </a:r>
            <a:br>
              <a:rPr lang="nl-NL" dirty="0"/>
            </a:b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268760" y="1763688"/>
            <a:ext cx="5472607" cy="5976664"/>
          </a:xfrm>
        </p:spPr>
        <p:txBody>
          <a:bodyPr>
            <a:normAutofit/>
          </a:bodyPr>
          <a:lstStyle/>
          <a:p>
            <a:r>
              <a:rPr lang="nl-NL" sz="2800" dirty="0"/>
              <a:t>De programmaraad: wie zijn wij en hoe werken wij?</a:t>
            </a:r>
          </a:p>
          <a:p>
            <a:r>
              <a:rPr lang="nl-NL" sz="2800" dirty="0"/>
              <a:t>Belangrijke thema’s:</a:t>
            </a:r>
          </a:p>
          <a:p>
            <a:pPr lvl="1"/>
            <a:r>
              <a:rPr lang="nl-NL" sz="2800" dirty="0"/>
              <a:t>De vertegenwoordiging van  cliënten en naasten</a:t>
            </a:r>
          </a:p>
          <a:p>
            <a:pPr lvl="1"/>
            <a:r>
              <a:rPr lang="nl-NL" sz="2800" dirty="0" err="1"/>
              <a:t>Doelgroepvertegenwoordi</a:t>
            </a:r>
            <a:r>
              <a:rPr lang="nl-NL" sz="2800" dirty="0"/>
              <a:t>-ging en contact achterban</a:t>
            </a:r>
          </a:p>
          <a:p>
            <a:pPr lvl="1"/>
            <a:r>
              <a:rPr lang="nl-NL" sz="2800" dirty="0"/>
              <a:t>Consultatie</a:t>
            </a:r>
          </a:p>
          <a:p>
            <a:pPr lvl="1"/>
            <a:r>
              <a:rPr lang="nl-NL" sz="2800" dirty="0"/>
              <a:t>Deskundigheidsbevordering</a:t>
            </a:r>
          </a:p>
          <a:p>
            <a:pPr lvl="1"/>
            <a:r>
              <a:rPr lang="nl-NL" sz="2800" dirty="0"/>
              <a:t>Samenwerking vrijwilligers</a:t>
            </a:r>
          </a:p>
          <a:p>
            <a:pPr lvl="1"/>
            <a:r>
              <a:rPr lang="nl-NL" sz="2800" dirty="0"/>
              <a:t>Successen/ goede  voorbeelden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xmlns="" val="126816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EBA516D-A36F-45C7-85D8-69C5F622F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programmaraad: wie zijn dat?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7F5D788-C340-403B-820B-BD7F6A527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err="1"/>
              <a:t>Doelgroepvertegenwoordigers</a:t>
            </a:r>
            <a:r>
              <a:rPr lang="nl-NL" dirty="0"/>
              <a:t> van velerlei pluimage: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Patiënten</a:t>
            </a:r>
          </a:p>
          <a:p>
            <a:r>
              <a:rPr lang="nl-NL" dirty="0"/>
              <a:t>Mantelzorgers</a:t>
            </a:r>
          </a:p>
          <a:p>
            <a:r>
              <a:rPr lang="nl-NL" dirty="0"/>
              <a:t>Vrijwilligers</a:t>
            </a:r>
          </a:p>
          <a:p>
            <a:r>
              <a:rPr lang="nl-NL" dirty="0"/>
              <a:t>Verpleegkundigen en verzorgenden</a:t>
            </a:r>
          </a:p>
          <a:p>
            <a:r>
              <a:rPr lang="nl-NL" dirty="0"/>
              <a:t>Verpleegkundig specialisten</a:t>
            </a:r>
          </a:p>
          <a:p>
            <a:r>
              <a:rPr lang="nl-NL" dirty="0"/>
              <a:t>Geestelijk verzorgers</a:t>
            </a:r>
          </a:p>
          <a:p>
            <a:r>
              <a:rPr lang="nl-NL" dirty="0"/>
              <a:t>Psychosociale hulpverleners</a:t>
            </a:r>
          </a:p>
          <a:p>
            <a:r>
              <a:rPr lang="nl-NL" dirty="0"/>
              <a:t>Apothekers</a:t>
            </a:r>
          </a:p>
          <a:p>
            <a:r>
              <a:rPr lang="nl-NL" dirty="0"/>
              <a:t>Maatschappelijke ondersteuning</a:t>
            </a:r>
          </a:p>
          <a:p>
            <a:r>
              <a:rPr lang="nl-NL" dirty="0"/>
              <a:t>Onderwijs</a:t>
            </a:r>
          </a:p>
          <a:p>
            <a:r>
              <a:rPr lang="nl-NL" dirty="0"/>
              <a:t>Huisartsen</a:t>
            </a:r>
          </a:p>
          <a:p>
            <a:r>
              <a:rPr lang="nl-NL" dirty="0"/>
              <a:t>Specialisten ouderengeneeskunde</a:t>
            </a:r>
          </a:p>
          <a:p>
            <a:r>
              <a:rPr lang="nl-NL" dirty="0"/>
              <a:t>Medisch specialisten</a:t>
            </a:r>
          </a:p>
          <a:p>
            <a:r>
              <a:rPr lang="nl-NL" dirty="0"/>
              <a:t>Netwerk coördinator (de spin in het web!)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9FF5FA07-1C6C-403F-9331-E97863BC21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7641" y="2555776"/>
            <a:ext cx="3068960" cy="18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7834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B9B7C8D-A137-466C-A780-D449456A5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34" y="3347864"/>
            <a:ext cx="6172200" cy="1524000"/>
          </a:xfrm>
        </p:spPr>
        <p:txBody>
          <a:bodyPr>
            <a:normAutofit fontScale="90000"/>
          </a:bodyPr>
          <a:lstStyle/>
          <a:p>
            <a:r>
              <a:rPr lang="nl-NL" sz="3600" dirty="0"/>
              <a:t>De programmaraad werkt vanuit:</a:t>
            </a:r>
            <a:br>
              <a:rPr lang="nl-NL" sz="3600" dirty="0"/>
            </a:br>
            <a:r>
              <a:rPr lang="nl-NL" sz="3600" dirty="0"/>
              <a:t>* ontwikkelingen en innovaties</a:t>
            </a:r>
            <a:br>
              <a:rPr lang="nl-NL" sz="3600" dirty="0"/>
            </a:b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/>
              <a:t>* knelpunten</a:t>
            </a:r>
            <a:br>
              <a:rPr lang="nl-NL" sz="3600" dirty="0"/>
            </a:b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/>
              <a:t>En selecteert daar prioriteiten en haalbare</a:t>
            </a:r>
            <a:br>
              <a:rPr lang="nl-NL" sz="3600" dirty="0"/>
            </a:br>
            <a:r>
              <a:rPr lang="nl-NL" sz="3600" dirty="0"/>
              <a:t>doelen uit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xmlns="" id="{1C91A68E-4CDA-47C3-B165-D4B54432A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04" y="2699792"/>
            <a:ext cx="6172200" cy="6034617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72A1C291-46A7-4761-911E-136F7C3A79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1805" y="2267744"/>
            <a:ext cx="2787965" cy="288032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DD9F9CB3-121E-48D3-8057-5D8FB50F1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9079" y="6620904"/>
            <a:ext cx="2088233" cy="221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9091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1BEA014-9416-4FBD-B87F-2F33F602D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hebben wij aan gewerkt van 2013 t/m 2017? 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5CF15963-0555-4614-A20F-11A022540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Cliënten en mantelzorg-vertegenwoordiging</a:t>
            </a:r>
          </a:p>
          <a:p>
            <a:r>
              <a:rPr lang="nl-NL" dirty="0"/>
              <a:t>Het vinden en uitbreiden van patiënt- en mantelzorgvertegenwoordigers</a:t>
            </a:r>
          </a:p>
          <a:p>
            <a:r>
              <a:rPr lang="nl-NL" dirty="0"/>
              <a:t>Het nadenken over hoe de rol van de patiënt en mantelzorger zinvol en effectief is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74EA150A-8F70-4E8B-B186-4E35D7F4C0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4968" y="4499993"/>
            <a:ext cx="3820904" cy="380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1862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1BEA014-9416-4FBD-B87F-2F33F602D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hebben wij aan gewerkt van 2013 t/m 2017? 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5CF15963-0555-4614-A20F-11A022540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/>
              <a:t>Doelgroepvertegenwoordiging</a:t>
            </a:r>
            <a:endParaRPr lang="nl-NL" dirty="0"/>
          </a:p>
          <a:p>
            <a:r>
              <a:rPr lang="nl-NL" dirty="0"/>
              <a:t>Hoe ben je een goede </a:t>
            </a:r>
            <a:r>
              <a:rPr lang="nl-NL" dirty="0" err="1"/>
              <a:t>doelgroepvertegenwoordiger</a:t>
            </a:r>
            <a:r>
              <a:rPr lang="nl-NL" dirty="0"/>
              <a:t>?</a:t>
            </a:r>
          </a:p>
          <a:p>
            <a:r>
              <a:rPr lang="nl-NL" dirty="0"/>
              <a:t>Hoe houdt je contact met je doelgroep, om informatie te halen, maar ook om informatie te delen en te zorgen dat afspraken bij je doelgroep terecht komen</a:t>
            </a:r>
          </a:p>
        </p:txBody>
      </p:sp>
    </p:spTree>
    <p:extLst>
      <p:ext uri="{BB962C8B-B14F-4D97-AF65-F5344CB8AC3E}">
        <p14:creationId xmlns:p14="http://schemas.microsoft.com/office/powerpoint/2010/main" xmlns="" val="3256504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1BEA014-9416-4FBD-B87F-2F33F602D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hebben wij aan gewerkt van 2013 t/m 2017? (3)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5CF15963-0555-4614-A20F-11A022540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Deskundigheidsbevordering</a:t>
            </a:r>
          </a:p>
          <a:p>
            <a:r>
              <a:rPr lang="nl-NL" dirty="0"/>
              <a:t>Wat is er aan deskundigheidsbevordering?</a:t>
            </a:r>
          </a:p>
          <a:p>
            <a:r>
              <a:rPr lang="nl-NL" dirty="0"/>
              <a:t>Hoe is de kwaliteit?</a:t>
            </a:r>
          </a:p>
          <a:p>
            <a:r>
              <a:rPr lang="nl-NL" dirty="0"/>
              <a:t>Kun we daar lijn in aanbrengen?</a:t>
            </a:r>
          </a:p>
          <a:p>
            <a:r>
              <a:rPr lang="nl-NL" dirty="0"/>
              <a:t>Hoe sluiten we aan bij landelijke ontwikkelingen</a:t>
            </a:r>
          </a:p>
          <a:p>
            <a:endParaRPr lang="nl-NL" dirty="0"/>
          </a:p>
          <a:p>
            <a:r>
              <a:rPr lang="nl-NL" dirty="0"/>
              <a:t>Een succesvol project!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2F524728-EC36-4CAC-8F74-B544916788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0396" y="6156176"/>
            <a:ext cx="2691722" cy="260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9847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1BEA014-9416-4FBD-B87F-2F33F602D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hebben wij aan gewerkt van 2013 t/m 2017? (4)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5CF15963-0555-4614-A20F-11A022540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Consultatie</a:t>
            </a:r>
          </a:p>
          <a:p>
            <a:r>
              <a:rPr lang="nl-NL" dirty="0"/>
              <a:t>Uitgangspunt: Palliatieve zorg is generalistische zorg, zo nodig specialistisch ondersteund</a:t>
            </a:r>
          </a:p>
          <a:p>
            <a:r>
              <a:rPr lang="nl-NL" dirty="0"/>
              <a:t>Wat als de generalistische zorgverlener ondersteuning wil. Waar moet hij/zij dan zijn?</a:t>
            </a:r>
          </a:p>
          <a:p>
            <a:r>
              <a:rPr lang="nl-NL" dirty="0"/>
              <a:t>Doel: één loket voor alle vragen, één transmuraal team</a:t>
            </a:r>
          </a:p>
          <a:p>
            <a:r>
              <a:rPr lang="nl-NL" dirty="0"/>
              <a:t>Een wat moeizamer project met wat traagheid! Maar wel met perspectief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965164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1BEA014-9416-4FBD-B87F-2F33F602D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hebben wij aan gewerkt van 2013 t/m 2017? (5)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5CF15963-0555-4614-A20F-11A022540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Vrijwilligers in de palliatieve zorg </a:t>
            </a:r>
          </a:p>
          <a:p>
            <a:r>
              <a:rPr lang="nl-NL" dirty="0"/>
              <a:t>Een groeiende groep: VPTZ (thuis), hospice, ziekenhuis (</a:t>
            </a:r>
            <a:r>
              <a:rPr lang="nl-NL" dirty="0" err="1"/>
              <a:t>Radboudumc</a:t>
            </a:r>
            <a:r>
              <a:rPr lang="nl-NL" dirty="0"/>
              <a:t>) en verpleeghuizen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Aandacht voor samenwerking met professionals</a:t>
            </a:r>
          </a:p>
          <a:p>
            <a:r>
              <a:rPr lang="nl-NL" dirty="0"/>
              <a:t>Jaaronderzoek VPTZ Zuid Gelderland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761AF5CE-70E0-463C-8216-0E2F73981C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688" y="3851920"/>
            <a:ext cx="5452098" cy="22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624537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UMC Huisstijl">
      <a:dk1>
        <a:srgbClr val="000000"/>
      </a:dk1>
      <a:lt1>
        <a:srgbClr val="FFFFFF"/>
      </a:lt1>
      <a:dk2>
        <a:srgbClr val="BE3100"/>
      </a:dk2>
      <a:lt2>
        <a:srgbClr val="F37C09"/>
      </a:lt2>
      <a:accent1>
        <a:srgbClr val="0E4286"/>
      </a:accent1>
      <a:accent2>
        <a:srgbClr val="B89400"/>
      </a:accent2>
      <a:accent3>
        <a:srgbClr val="BE3100"/>
      </a:accent3>
      <a:accent4>
        <a:srgbClr val="FFFFFF"/>
      </a:accent4>
      <a:accent5>
        <a:srgbClr val="00607A"/>
      </a:accent5>
      <a:accent6>
        <a:srgbClr val="3D168B"/>
      </a:accent6>
      <a:hlink>
        <a:srgbClr val="3D168B"/>
      </a:hlink>
      <a:folHlink>
        <a:srgbClr val="00607A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562</TotalTime>
  <Words>524</Words>
  <Application>Microsoft Office PowerPoint</Application>
  <PresentationFormat>Diavoorstelling (4:3)</PresentationFormat>
  <Paragraphs>107</Paragraphs>
  <Slides>13</Slides>
  <Notes>1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0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Default Theme</vt:lpstr>
      <vt:lpstr>Dia 1</vt:lpstr>
      <vt:lpstr>Overzicht en ontwikkelingen De programmaraad aan het werk </vt:lpstr>
      <vt:lpstr>De programmaraad: wie zijn dat?</vt:lpstr>
      <vt:lpstr>De programmaraad werkt vanuit: * ontwikkelingen en innovaties    * knelpunten     En selecteert daar prioriteiten en haalbare doelen uit </vt:lpstr>
      <vt:lpstr>Waar hebben wij aan gewerkt van 2013 t/m 2017? (1)</vt:lpstr>
      <vt:lpstr>Waar hebben wij aan gewerkt van 2013 t/m 2017? (2)</vt:lpstr>
      <vt:lpstr>Waar hebben wij aan gewerkt van 2013 t/m 2017? (3)</vt:lpstr>
      <vt:lpstr>Waar hebben wij aan gewerkt van 2013 t/m 2017? (4)</vt:lpstr>
      <vt:lpstr>Waar hebben wij aan gewerkt van 2013 t/m 2017? (5)</vt:lpstr>
      <vt:lpstr>Waar hebben wij aan gewerkt van 2013 t/m 2017 (6)</vt:lpstr>
      <vt:lpstr>Dia 11</vt:lpstr>
      <vt:lpstr>Waar willen we staan in 2020?</vt:lpstr>
      <vt:lpstr>In 2013 gingen wij van start als het netwerk nieuwe stijl In 2017 zijn wij volop in beweging, werkend aan …</vt:lpstr>
    </vt:vector>
  </TitlesOfParts>
  <Company>UMC St Radboud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z592134</dc:creator>
  <cp:lastModifiedBy>Z606121</cp:lastModifiedBy>
  <cp:revision>72</cp:revision>
  <dcterms:created xsi:type="dcterms:W3CDTF">2013-10-01T07:03:52Z</dcterms:created>
  <dcterms:modified xsi:type="dcterms:W3CDTF">2017-06-13T05:48:06Z</dcterms:modified>
</cp:coreProperties>
</file>