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31"/>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Lst>
  <p:sldSz cx="12192000" cy="68580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GoogleSlidesCustomDataVersion2">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35" roundtripDataSignature="AMtx7mgsE3/TI6H5THUqyh8IXZFFKvEbnw=="/>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5" d="100"/>
          <a:sy n="105" d="100"/>
        </p:scale>
        <p:origin x="798" y="96"/>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customschemas.google.com/relationships/presentationmetadata" Target="metadata"/><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72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7200"/>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7200"/>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nl-NL" sz="1200" b="0" i="0" u="none" strike="noStrike" cap="none">
                <a:solidFill>
                  <a:schemeClr val="dk1"/>
                </a:solidFill>
                <a:latin typeface="Calibri"/>
                <a:ea typeface="Calibri"/>
                <a:cs typeface="Calibri"/>
                <a:sym typeface="Calibri"/>
              </a:rPr>
              <a:t>‹nr.›</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3" Type="http://schemas.openxmlformats.org/officeDocument/2006/relationships/hyperlink" Target="https://www.mantelzorg.nl/onderwerpen/geldzaken/persoonsgebonden-budget-pgb-2/" TargetMode="External"/><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3" Type="http://schemas.openxmlformats.org/officeDocument/2006/relationships/hyperlink" Target="https://www.donorregister.nl/" TargetMode="External"/><Relationship Id="rId2" Type="http://schemas.openxmlformats.org/officeDocument/2006/relationships/slide" Target="../slides/slide14.xml"/><Relationship Id="rId1" Type="http://schemas.openxmlformats.org/officeDocument/2006/relationships/notesMaster" Target="../notesMasters/notesMaster1.xml"/><Relationship Id="rId4" Type="http://schemas.openxmlformats.org/officeDocument/2006/relationships/hyperlink" Target="https://www.rijksoverheid.nl/onderwerpen/orgaandonatie-en-weefseldonatie/vraag-en-antwoord/hoe-stel-ik-mijn-lichaam-na-overlijden-ter-beschikking-van-de-wetenschap" TargetMode="External"/></Relationships>
</file>

<file path=ppt/notesSlides/_rels/notesSlide15.xml.rels><?xml version="1.0" encoding="UTF-8" standalone="yes"?>
<Relationships xmlns="http://schemas.openxmlformats.org/package/2006/relationships"><Relationship Id="rId3" Type="http://schemas.openxmlformats.org/officeDocument/2006/relationships/hyperlink" Target="https://www.nvve.nl/informatie/schriftelijke-wilsverklaringen/verschil-tussen-testament-levenstestament-en-de-schriftelijke-wilsverklaring-van-de-nvve/" TargetMode="External"/><Relationship Id="rId2" Type="http://schemas.openxmlformats.org/officeDocument/2006/relationships/slide" Target="../slides/slide15.xml"/><Relationship Id="rId1" Type="http://schemas.openxmlformats.org/officeDocument/2006/relationships/notesMaster" Target="../notesMasters/notesMaster1.xml"/><Relationship Id="rId4" Type="http://schemas.openxmlformats.org/officeDocument/2006/relationships/hyperlink" Target="https://www.patientenfederatie.nl/over-de-zorg/wilsverklaring" TargetMode="Externa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3" Type="http://schemas.openxmlformats.org/officeDocument/2006/relationships/hyperlink" Target="https://www.nvve.nl/informatie/sterven-eigen-regie/bewust-stoppen-met-eten-en-drinken/" TargetMode="External"/><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
        <p:cNvGrpSpPr/>
        <p:nvPr/>
      </p:nvGrpSpPr>
      <p:grpSpPr>
        <a:xfrm>
          <a:off x="0" y="0"/>
          <a:ext cx="0" cy="0"/>
          <a:chOff x="0" y="0"/>
          <a:chExt cx="0" cy="0"/>
        </a:xfrm>
      </p:grpSpPr>
      <p:sp>
        <p:nvSpPr>
          <p:cNvPr id="25" name="Google Shape;25;p1: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6" name="Google Shape;26;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
        <p:cNvGrpSpPr/>
        <p:nvPr/>
      </p:nvGrpSpPr>
      <p:grpSpPr>
        <a:xfrm>
          <a:off x="0" y="0"/>
          <a:ext cx="0" cy="0"/>
          <a:chOff x="0" y="0"/>
          <a:chExt cx="0" cy="0"/>
        </a:xfrm>
      </p:grpSpPr>
      <p:sp>
        <p:nvSpPr>
          <p:cNvPr id="34" name="Google Shape;34;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5" name="Google Shape;35;p2: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nl-NL"/>
              <a:t>Aandachtspunten:</a:t>
            </a:r>
            <a:endParaRPr/>
          </a:p>
          <a:p>
            <a:pPr marL="177674" lvl="0" indent="-177674" algn="l" rtl="0">
              <a:spcBef>
                <a:spcPts val="0"/>
              </a:spcBef>
              <a:spcAft>
                <a:spcPts val="0"/>
              </a:spcAft>
              <a:buClr>
                <a:schemeClr val="dk1"/>
              </a:buClr>
              <a:buSzPts val="1200"/>
              <a:buFont typeface="Calibri"/>
              <a:buChar char="-"/>
            </a:pPr>
            <a:r>
              <a:rPr lang="nl-NL"/>
              <a:t>Leg uit dat deze bijeenkomst bedoeld is om:</a:t>
            </a:r>
            <a:endParaRPr/>
          </a:p>
          <a:p>
            <a:pPr marL="651470" lvl="1" indent="-177674" algn="l" rtl="0">
              <a:spcBef>
                <a:spcPts val="0"/>
              </a:spcBef>
              <a:spcAft>
                <a:spcPts val="0"/>
              </a:spcAft>
              <a:buClr>
                <a:schemeClr val="dk1"/>
              </a:buClr>
              <a:buSzPts val="1200"/>
              <a:buFont typeface="Calibri"/>
              <a:buChar char="-"/>
            </a:pPr>
            <a:r>
              <a:rPr lang="nl-NL"/>
              <a:t>Aanwezigen te informeren over palliatieve zorg;</a:t>
            </a:r>
            <a:endParaRPr/>
          </a:p>
          <a:p>
            <a:pPr marL="651470" lvl="1" indent="-177674" algn="l" rtl="0">
              <a:spcBef>
                <a:spcPts val="0"/>
              </a:spcBef>
              <a:spcAft>
                <a:spcPts val="0"/>
              </a:spcAft>
              <a:buClr>
                <a:schemeClr val="dk1"/>
              </a:buClr>
              <a:buSzPts val="1200"/>
              <a:buFont typeface="Calibri"/>
              <a:buChar char="-"/>
            </a:pPr>
            <a:r>
              <a:rPr lang="nl-NL"/>
              <a:t>Aanwezigen aan het denken te zetten over eigen wensen;</a:t>
            </a:r>
            <a:endParaRPr/>
          </a:p>
          <a:p>
            <a:pPr marL="651470" lvl="1" indent="-177674" algn="l" rtl="0">
              <a:spcBef>
                <a:spcPts val="0"/>
              </a:spcBef>
              <a:spcAft>
                <a:spcPts val="0"/>
              </a:spcAft>
              <a:buClr>
                <a:schemeClr val="dk1"/>
              </a:buClr>
              <a:buSzPts val="1200"/>
              <a:buFont typeface="Calibri"/>
              <a:buChar char="-"/>
            </a:pPr>
            <a:r>
              <a:rPr lang="nl-NL"/>
              <a:t>Aanwezigen te stimuleren om in gesprek te gaan over hun wensen met naasten en huisarts;</a:t>
            </a:r>
            <a:endParaRPr/>
          </a:p>
          <a:p>
            <a:pPr marL="651470" lvl="1" indent="-177674" algn="l" rtl="0">
              <a:spcBef>
                <a:spcPts val="0"/>
              </a:spcBef>
              <a:spcAft>
                <a:spcPts val="0"/>
              </a:spcAft>
              <a:buClr>
                <a:schemeClr val="dk1"/>
              </a:buClr>
              <a:buSzPts val="1200"/>
              <a:buFont typeface="Calibri"/>
              <a:buChar char="-"/>
            </a:pPr>
            <a:r>
              <a:rPr lang="nl-NL"/>
              <a:t>Vertel hoe de bijeenkomst is opgebouwd (presentatie, ruimte voor vragen, interactie, napraten, folders om mee te nemen).</a:t>
            </a:r>
            <a:endParaRPr/>
          </a:p>
          <a:p>
            <a:pPr marL="0" lvl="0" indent="0" algn="l" rtl="0">
              <a:spcBef>
                <a:spcPts val="0"/>
              </a:spcBef>
              <a:spcAft>
                <a:spcPts val="0"/>
              </a:spcAft>
              <a:buNone/>
            </a:pPr>
            <a:endParaRPr/>
          </a:p>
          <a:p>
            <a:pPr marL="0" lvl="0" indent="0" algn="l" rtl="0">
              <a:spcBef>
                <a:spcPts val="0"/>
              </a:spcBef>
              <a:spcAft>
                <a:spcPts val="0"/>
              </a:spcAft>
              <a:buNone/>
            </a:pPr>
            <a:r>
              <a:rPr lang="nl-NL"/>
              <a:t>Bijvoorbeeld:</a:t>
            </a:r>
            <a:endParaRPr/>
          </a:p>
          <a:p>
            <a:pPr marL="0" lvl="0" indent="0" algn="l" rtl="0">
              <a:spcBef>
                <a:spcPts val="0"/>
              </a:spcBef>
              <a:spcAft>
                <a:spcPts val="0"/>
              </a:spcAft>
              <a:buNone/>
            </a:pPr>
            <a:r>
              <a:rPr lang="nl-NL"/>
              <a:t>In deze bijeenkomst willen we u informatie geven over mogelijkheden van zorg en behandeling. Mogelijk heeft u door wel eens nagedacht over welke zorg u zou willen als u ernstig ziek wordt. Heel veel mensen weten niet zo goed welke zorg er eigenlijk allemaal mogelijk is aan het einde van het leven. We willen u graag informatie geven, zodat u kunt nadenken over uw eigen wensen. </a:t>
            </a:r>
            <a:endParaRPr/>
          </a:p>
          <a:p>
            <a:pPr marL="0" lvl="0" indent="0" algn="l" rtl="0">
              <a:spcBef>
                <a:spcPts val="0"/>
              </a:spcBef>
              <a:spcAft>
                <a:spcPts val="0"/>
              </a:spcAft>
              <a:buNone/>
            </a:pPr>
            <a:r>
              <a:rPr lang="nl-NL"/>
              <a:t>Voor zorgverleners en naasten kan het fijn zijn om te horen wat uw wensen zijn, zodat zij de juiste keuzes kunnen maken als u iets overkomt en zij voor u keuzes moeten maken. </a:t>
            </a:r>
            <a:endParaRPr/>
          </a:p>
          <a:p>
            <a:pPr marL="0" lvl="0" indent="0" algn="l" rtl="0">
              <a:spcBef>
                <a:spcPts val="0"/>
              </a:spcBef>
              <a:spcAft>
                <a:spcPts val="0"/>
              </a:spcAft>
              <a:buNone/>
            </a:pPr>
            <a:r>
              <a:rPr lang="nl-NL"/>
              <a:t>Zij kunnen dan zorgen dat de zorg aansluit op uw wensen.</a:t>
            </a:r>
            <a:endParaRPr/>
          </a:p>
          <a:p>
            <a:pPr marL="0" lvl="0" indent="0" algn="l" rtl="0">
              <a:spcBef>
                <a:spcPts val="0"/>
              </a:spcBef>
              <a:spcAft>
                <a:spcPts val="0"/>
              </a:spcAft>
              <a:buNone/>
            </a:pPr>
            <a:endParaRPr/>
          </a:p>
          <a:p>
            <a:pPr marL="0" lvl="0" indent="0" algn="l" rtl="0">
              <a:spcBef>
                <a:spcPts val="0"/>
              </a:spcBef>
              <a:spcAft>
                <a:spcPts val="0"/>
              </a:spcAft>
              <a:buNone/>
            </a:pPr>
            <a:r>
              <a:rPr lang="nl-NL"/>
              <a:t>Het belangrijkste dat wij u vandaag willen meegeven is dan ook: ‘ga op tijd in gesprek met uw huisarts en met familie en vrienden, over uw wensen voor zorg’. Als u in gesprek gaat voor er echt iets aan de hand is, kunt u rustig uitleggen wat uw wensen zijn zonder dat er stress of tijdsdruk is om snel een beslissing te maken. </a:t>
            </a:r>
            <a:endParaRPr/>
          </a:p>
          <a:p>
            <a:pPr marL="0" lvl="0" indent="0" algn="l" rtl="0">
              <a:spcBef>
                <a:spcPts val="0"/>
              </a:spcBef>
              <a:spcAft>
                <a:spcPts val="0"/>
              </a:spcAft>
              <a:buNone/>
            </a:pPr>
            <a:r>
              <a:rPr lang="nl-NL"/>
              <a:t>U hoeft niet perse vandaag tijdens de bijeenkomst al in gesprek. Als u vragen heeft of dingen wilt delen, mag dat, maar u mag ook gewoon luisteren en verder stil zijn als u dat wilt.</a:t>
            </a:r>
            <a:endParaRPr/>
          </a:p>
          <a:p>
            <a:pPr marL="0" lvl="0" indent="0" algn="l" rtl="0">
              <a:spcBef>
                <a:spcPts val="0"/>
              </a:spcBef>
              <a:spcAft>
                <a:spcPts val="0"/>
              </a:spcAft>
              <a:buNone/>
            </a:pPr>
            <a:endParaRPr/>
          </a:p>
          <a:p>
            <a:pPr marL="0" lvl="0" indent="0" algn="l" rtl="0">
              <a:spcBef>
                <a:spcPts val="0"/>
              </a:spcBef>
              <a:spcAft>
                <a:spcPts val="0"/>
              </a:spcAft>
              <a:buNone/>
            </a:pPr>
            <a:r>
              <a:rPr lang="nl-NL"/>
              <a:t>We willen er graag een INTERACTIEVE BIJEENKOMST van maken dus stel graag uw vragen tijdens de presentatie</a:t>
            </a:r>
            <a:endParaRPr/>
          </a:p>
        </p:txBody>
      </p:sp>
      <p:sp>
        <p:nvSpPr>
          <p:cNvPr id="36" name="Google Shape;36;p2: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nl-NL"/>
              <a:t>2</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
        <p:cNvGrpSpPr/>
        <p:nvPr/>
      </p:nvGrpSpPr>
      <p:grpSpPr>
        <a:xfrm>
          <a:off x="0" y="0"/>
          <a:ext cx="0" cy="0"/>
          <a:chOff x="0" y="0"/>
          <a:chExt cx="0" cy="0"/>
        </a:xfrm>
      </p:grpSpPr>
      <p:sp>
        <p:nvSpPr>
          <p:cNvPr id="42" name="Google Shape;42;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3" name="Google Shape;43;p3: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nl-NL">
                <a:solidFill>
                  <a:schemeClr val="dk1"/>
                </a:solidFill>
              </a:rPr>
              <a:t>Aandachtspunten:</a:t>
            </a:r>
            <a:endParaRPr/>
          </a:p>
          <a:p>
            <a:pPr marL="177674" lvl="0" indent="-177674" algn="l" rtl="0">
              <a:spcBef>
                <a:spcPts val="0"/>
              </a:spcBef>
              <a:spcAft>
                <a:spcPts val="0"/>
              </a:spcAft>
              <a:buClr>
                <a:schemeClr val="dk1"/>
              </a:buClr>
              <a:buSzPts val="1200"/>
              <a:buFont typeface="Calibri"/>
              <a:buChar char="-"/>
            </a:pPr>
            <a:r>
              <a:rPr lang="nl-NL">
                <a:solidFill>
                  <a:schemeClr val="dk1"/>
                </a:solidFill>
              </a:rPr>
              <a:t>Vertel welke onderwerpen aan de orde komen in de presentatie, en waarom deze onderwerpen belangrijk zijn. </a:t>
            </a:r>
            <a:endParaRPr>
              <a:solidFill>
                <a:schemeClr val="dk1"/>
              </a:solidFill>
            </a:endParaRPr>
          </a:p>
          <a:p>
            <a:pPr marL="0" lvl="0" indent="0" algn="l" rtl="0">
              <a:spcBef>
                <a:spcPts val="0"/>
              </a:spcBef>
              <a:spcAft>
                <a:spcPts val="0"/>
              </a:spcAft>
              <a:buNone/>
            </a:pPr>
            <a:endParaRPr>
              <a:solidFill>
                <a:schemeClr val="dk1"/>
              </a:solidFill>
            </a:endParaRPr>
          </a:p>
          <a:p>
            <a:pPr marL="0" lvl="0" indent="0" algn="l" rtl="0">
              <a:spcBef>
                <a:spcPts val="0"/>
              </a:spcBef>
              <a:spcAft>
                <a:spcPts val="0"/>
              </a:spcAft>
              <a:buNone/>
            </a:pPr>
            <a:r>
              <a:rPr lang="nl-NL">
                <a:solidFill>
                  <a:schemeClr val="dk1"/>
                </a:solidFill>
              </a:rPr>
              <a:t>Bijvoorbeeld:</a:t>
            </a:r>
            <a:endParaRPr/>
          </a:p>
          <a:p>
            <a:pPr marL="0" lvl="0" indent="0" algn="l" rtl="0">
              <a:spcBef>
                <a:spcPts val="0"/>
              </a:spcBef>
              <a:spcAft>
                <a:spcPts val="0"/>
              </a:spcAft>
              <a:buNone/>
            </a:pPr>
            <a:r>
              <a:rPr lang="nl-NL" b="0">
                <a:solidFill>
                  <a:schemeClr val="dk1"/>
                </a:solidFill>
              </a:rPr>
              <a:t>Heel veel mensen weten niet zo goed welke zorg er eigenlijk allemaal mogelijk is aan het einde van het leven. In deze bijeenkomst willen we u graag informatie geven, zodat u kunt nadenken over uw eigen wensen. Om te beginnen vertellen we meer over zorg aan het levenseinde. Dit heet ook wel ‘palliatieve zorg’, wat is dat en waarom is het belangrijk? In tweetallen kunt u in gesprek gaan over wat voor u belangrijk is als u denkt aan de laatste levensfase. Daarna vertellen we over de keuzes die u zelf kunt maken om uw wensen aan het levenseinde aan te geven. Dat gaat bijvoorbeeld over een niet-reanimeren verklaring of het aanwijzen van een vertegenwoordiger. Verder gaan we in op hoe u in gesprek kunt gaan met naasten, zoals familie of vrienden, en een arts.  Aan het eind van deze presentatie kunt u vragen stellen. </a:t>
            </a:r>
            <a:endParaRPr/>
          </a:p>
          <a:p>
            <a:pPr marL="0" lvl="0" indent="0" algn="l" rtl="0">
              <a:spcBef>
                <a:spcPts val="0"/>
              </a:spcBef>
              <a:spcAft>
                <a:spcPts val="0"/>
              </a:spcAft>
              <a:buNone/>
            </a:pPr>
            <a:endParaRPr>
              <a:solidFill>
                <a:schemeClr val="dk1"/>
              </a:solidFill>
            </a:endParaRPr>
          </a:p>
          <a:p>
            <a:pPr marL="0" lvl="0" indent="0" algn="l" rtl="0">
              <a:spcBef>
                <a:spcPts val="0"/>
              </a:spcBef>
              <a:spcAft>
                <a:spcPts val="0"/>
              </a:spcAft>
              <a:buNone/>
            </a:pPr>
            <a:r>
              <a:rPr lang="nl-NL">
                <a:solidFill>
                  <a:schemeClr val="dk1"/>
                </a:solidFill>
              </a:rPr>
              <a:t>Extra informatie:</a:t>
            </a:r>
            <a:endParaRPr/>
          </a:p>
          <a:p>
            <a:pPr marL="0" lvl="0" indent="0" algn="l" rtl="0">
              <a:spcBef>
                <a:spcPts val="0"/>
              </a:spcBef>
              <a:spcAft>
                <a:spcPts val="0"/>
              </a:spcAft>
              <a:buNone/>
            </a:pPr>
            <a:r>
              <a:rPr lang="nl-NL">
                <a:solidFill>
                  <a:schemeClr val="dk1"/>
                </a:solidFill>
              </a:rPr>
              <a:t>- In het draaiboek is een uitleg opgenomen over de opbouw van de presentatie en waarom voor deze onderwerpen is gekozen. </a:t>
            </a:r>
            <a:endParaRPr>
              <a:solidFill>
                <a:schemeClr val="dk1"/>
              </a:solidFill>
            </a:endParaRPr>
          </a:p>
          <a:p>
            <a:pPr marL="0" lvl="0" indent="0" algn="l" rtl="0">
              <a:spcBef>
                <a:spcPts val="0"/>
              </a:spcBef>
              <a:spcAft>
                <a:spcPts val="0"/>
              </a:spcAft>
              <a:buNone/>
            </a:pPr>
            <a:endParaRPr/>
          </a:p>
        </p:txBody>
      </p:sp>
      <p:sp>
        <p:nvSpPr>
          <p:cNvPr id="44" name="Google Shape;44;p3: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nl-NL"/>
              <a:t>3</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
        <p:cNvGrpSpPr/>
        <p:nvPr/>
      </p:nvGrpSpPr>
      <p:grpSpPr>
        <a:xfrm>
          <a:off x="0" y="0"/>
          <a:ext cx="0" cy="0"/>
          <a:chOff x="0" y="0"/>
          <a:chExt cx="0" cy="0"/>
        </a:xfrm>
      </p:grpSpPr>
      <p:sp>
        <p:nvSpPr>
          <p:cNvPr id="50" name="Google Shape;50;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1" name="Google Shape;51;p4: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177674" lvl="0" indent="-177674" algn="l" rtl="0">
              <a:spcBef>
                <a:spcPts val="0"/>
              </a:spcBef>
              <a:spcAft>
                <a:spcPts val="0"/>
              </a:spcAft>
              <a:buClr>
                <a:schemeClr val="dk1"/>
              </a:buClr>
              <a:buSzPts val="1200"/>
              <a:buFont typeface="Calibri"/>
              <a:buChar char="-"/>
            </a:pPr>
            <a:r>
              <a:rPr lang="nl-NL"/>
              <a:t>Vertel dat er soms begrippen door elkaar worden gehaald, en er verwarring is over palliatieve zorg. </a:t>
            </a:r>
            <a:endParaRPr/>
          </a:p>
          <a:p>
            <a:pPr marL="177674" lvl="0" indent="-177674" algn="l" rtl="0">
              <a:spcBef>
                <a:spcPts val="0"/>
              </a:spcBef>
              <a:spcAft>
                <a:spcPts val="0"/>
              </a:spcAft>
              <a:buClr>
                <a:schemeClr val="dk1"/>
              </a:buClr>
              <a:buSzPts val="1200"/>
              <a:buFont typeface="Calibri"/>
              <a:buChar char="-"/>
            </a:pPr>
            <a:r>
              <a:rPr lang="nl-NL"/>
              <a:t>Met dit ‘kwisje’ kan benadrukt worden dat ‘palliatieve zorg’ en ‘terminale zorg’ twee verschillende dingen zijn</a:t>
            </a:r>
            <a:endParaRPr/>
          </a:p>
          <a:p>
            <a:pPr marL="177674" lvl="0" indent="-177674" algn="l" rtl="0">
              <a:spcBef>
                <a:spcPts val="0"/>
              </a:spcBef>
              <a:spcAft>
                <a:spcPts val="0"/>
              </a:spcAft>
              <a:buClr>
                <a:schemeClr val="dk1"/>
              </a:buClr>
              <a:buSzPts val="1200"/>
              <a:buFont typeface="Calibri"/>
              <a:buChar char="-"/>
            </a:pPr>
            <a:r>
              <a:rPr lang="nl-NL"/>
              <a:t>U kunt  reacties vragen uit het publiek. </a:t>
            </a:r>
            <a:endParaRPr/>
          </a:p>
          <a:p>
            <a:pPr marL="177674" lvl="0" indent="-101474" algn="l" rtl="0">
              <a:spcBef>
                <a:spcPts val="0"/>
              </a:spcBef>
              <a:spcAft>
                <a:spcPts val="0"/>
              </a:spcAft>
              <a:buClr>
                <a:schemeClr val="dk1"/>
              </a:buClr>
              <a:buSzPts val="1200"/>
              <a:buFont typeface="Calibri"/>
              <a:buNone/>
            </a:pPr>
            <a:endParaRPr/>
          </a:p>
          <a:p>
            <a:pPr marL="0" lvl="0" indent="0" algn="l" rtl="0">
              <a:spcBef>
                <a:spcPts val="0"/>
              </a:spcBef>
              <a:spcAft>
                <a:spcPts val="0"/>
              </a:spcAft>
              <a:buNone/>
            </a:pPr>
            <a:r>
              <a:rPr lang="nl-NL"/>
              <a:t>Heel vaak wordt gedacht dat palliatieve zorg alleen gericht is op de laatste dagen of weken. Dat is niet zo. Zorg in de laatste dagen of weken heet ‘terminale zorg’. </a:t>
            </a:r>
            <a:endParaRPr/>
          </a:p>
          <a:p>
            <a:pPr marL="0" lvl="0" indent="0" algn="l" rtl="0">
              <a:spcBef>
                <a:spcPts val="0"/>
              </a:spcBef>
              <a:spcAft>
                <a:spcPts val="0"/>
              </a:spcAft>
              <a:buNone/>
            </a:pPr>
            <a:endParaRPr/>
          </a:p>
          <a:p>
            <a:pPr marL="0" lvl="0" indent="0" algn="l" rtl="0">
              <a:spcBef>
                <a:spcPts val="0"/>
              </a:spcBef>
              <a:spcAft>
                <a:spcPts val="0"/>
              </a:spcAft>
              <a:buNone/>
            </a:pPr>
            <a:r>
              <a:rPr lang="nl-NL"/>
              <a:t>Zowel palliatieve zorg als terminale zorg zijn vormen van zorg voor mensen met een levensbedreigende ziekte, maar bij ‘terminale zorg’ gaat het echt om de laatste dagen of weken.</a:t>
            </a:r>
            <a:endParaRPr/>
          </a:p>
          <a:p>
            <a:pPr marL="0" lvl="0" indent="0" algn="l" rtl="0">
              <a:spcBef>
                <a:spcPts val="0"/>
              </a:spcBef>
              <a:spcAft>
                <a:spcPts val="0"/>
              </a:spcAft>
              <a:buNone/>
            </a:pPr>
            <a:endParaRPr/>
          </a:p>
          <a:p>
            <a:pPr marL="0" lvl="0" indent="0" algn="l" rtl="0">
              <a:spcBef>
                <a:spcPts val="0"/>
              </a:spcBef>
              <a:spcAft>
                <a:spcPts val="0"/>
              </a:spcAft>
              <a:buNone/>
            </a:pPr>
            <a:r>
              <a:rPr lang="nl-NL"/>
              <a:t> Palliatieve zorg kan ook meer dan een jaar duren.</a:t>
            </a:r>
            <a:endParaRPr/>
          </a:p>
          <a:p>
            <a:pPr marL="0" lvl="0" indent="0" algn="l" rtl="0">
              <a:spcBef>
                <a:spcPts val="0"/>
              </a:spcBef>
              <a:spcAft>
                <a:spcPts val="0"/>
              </a:spcAft>
              <a:buNone/>
            </a:pPr>
            <a:endParaRPr/>
          </a:p>
          <a:p>
            <a:pPr marL="0" lvl="0" indent="0" algn="l" rtl="0">
              <a:spcBef>
                <a:spcPts val="0"/>
              </a:spcBef>
              <a:spcAft>
                <a:spcPts val="0"/>
              </a:spcAft>
              <a:buNone/>
            </a:pPr>
            <a:endParaRPr/>
          </a:p>
        </p:txBody>
      </p:sp>
      <p:sp>
        <p:nvSpPr>
          <p:cNvPr id="52" name="Google Shape;52;p4: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nl-NL"/>
              <a:t>4</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
        <p:cNvGrpSpPr/>
        <p:nvPr/>
      </p:nvGrpSpPr>
      <p:grpSpPr>
        <a:xfrm>
          <a:off x="0" y="0"/>
          <a:ext cx="0" cy="0"/>
          <a:chOff x="0" y="0"/>
          <a:chExt cx="0" cy="0"/>
        </a:xfrm>
      </p:grpSpPr>
      <p:sp>
        <p:nvSpPr>
          <p:cNvPr id="57" name="Google Shape;57;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8" name="Google Shape;58;p5: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177674" lvl="0" indent="-177674" algn="l" rtl="0">
              <a:spcBef>
                <a:spcPts val="0"/>
              </a:spcBef>
              <a:spcAft>
                <a:spcPts val="0"/>
              </a:spcAft>
              <a:buClr>
                <a:schemeClr val="dk1"/>
              </a:buClr>
              <a:buSzPts val="1200"/>
              <a:buFont typeface="Calibri"/>
              <a:buChar char="-"/>
            </a:pPr>
            <a:r>
              <a:rPr lang="nl-NL"/>
              <a:t>Vertel wat palliatieve zorg is. Hanteer bijvoorbeeld daarbij de definitie van het Kwaliteitskader Palliatieve Zorg (patientenversie, uitgegeven door de Patientenfederatie).  </a:t>
            </a:r>
            <a:endParaRPr/>
          </a:p>
          <a:p>
            <a:pPr marL="177674" lvl="0" indent="-177674" algn="l" rtl="0">
              <a:spcBef>
                <a:spcPts val="0"/>
              </a:spcBef>
              <a:spcAft>
                <a:spcPts val="0"/>
              </a:spcAft>
              <a:buClr>
                <a:schemeClr val="dk1"/>
              </a:buClr>
              <a:buSzPts val="1200"/>
              <a:buFont typeface="Calibri"/>
              <a:buChar char="-"/>
            </a:pPr>
            <a:r>
              <a:rPr lang="nl-NL"/>
              <a:t>Benadruk dat het om ernstige ziekten kan gaan, maar dat palliatieve zorg ook is voor mensen met een opeenstapeling van ouderdomsklachten.</a:t>
            </a:r>
            <a:endParaRPr/>
          </a:p>
          <a:p>
            <a:pPr marL="177674" lvl="0" indent="-177674" algn="l" rtl="0">
              <a:spcBef>
                <a:spcPts val="0"/>
              </a:spcBef>
              <a:spcAft>
                <a:spcPts val="0"/>
              </a:spcAft>
              <a:buClr>
                <a:schemeClr val="dk1"/>
              </a:buClr>
              <a:buSzPts val="1200"/>
              <a:buFont typeface="Calibri"/>
              <a:buChar char="-"/>
            </a:pPr>
            <a:r>
              <a:rPr lang="nl-NL" b="0"/>
              <a:t>Benadruk dat palliatieve zorg is gericht op lichamelijke zorg, psychische zorg, sociale zorg en spirituele zorg of zingevingsvragen. </a:t>
            </a:r>
            <a:endParaRPr/>
          </a:p>
          <a:p>
            <a:pPr marL="177674" lvl="0" indent="-177674" algn="l" rtl="0">
              <a:spcBef>
                <a:spcPts val="0"/>
              </a:spcBef>
              <a:spcAft>
                <a:spcPts val="0"/>
              </a:spcAft>
              <a:buClr>
                <a:schemeClr val="dk1"/>
              </a:buClr>
              <a:buSzPts val="1200"/>
              <a:buFont typeface="Calibri"/>
              <a:buChar char="-"/>
            </a:pPr>
            <a:r>
              <a:rPr lang="nl-NL" b="0"/>
              <a:t>Geef concrete / aansprekende voorbeelden.</a:t>
            </a:r>
            <a:endParaRPr/>
          </a:p>
          <a:p>
            <a:pPr marL="0" lvl="0" indent="0" algn="l" rtl="0">
              <a:spcBef>
                <a:spcPts val="0"/>
              </a:spcBef>
              <a:spcAft>
                <a:spcPts val="0"/>
              </a:spcAft>
              <a:buNone/>
            </a:pPr>
            <a:endParaRPr/>
          </a:p>
          <a:p>
            <a:pPr marL="0" lvl="0" indent="0" algn="l" rtl="0">
              <a:spcBef>
                <a:spcPts val="0"/>
              </a:spcBef>
              <a:spcAft>
                <a:spcPts val="0"/>
              </a:spcAft>
              <a:buNone/>
            </a:pPr>
            <a:r>
              <a:rPr lang="nl-NL"/>
              <a:t>Bijvoorbeeld:</a:t>
            </a:r>
            <a:endParaRPr/>
          </a:p>
          <a:p>
            <a:pPr marL="0" lvl="0" indent="0" algn="l" rtl="0">
              <a:spcBef>
                <a:spcPts val="0"/>
              </a:spcBef>
              <a:spcAft>
                <a:spcPts val="0"/>
              </a:spcAft>
              <a:buNone/>
            </a:pPr>
            <a:r>
              <a:rPr lang="nl-NL"/>
              <a:t>Palliatieve zorg is passende zorg voor alle patiënten met een levensbedreigende ziekte, bijvoorbeeld patiënten met kanker, longemfyseem, hartfalen, vaatziekten, nieraandoeningen, dementie of na een beroerte. </a:t>
            </a:r>
            <a:endParaRPr/>
          </a:p>
          <a:p>
            <a:pPr marL="0" lvl="0" indent="0" algn="l" rtl="0">
              <a:spcBef>
                <a:spcPts val="0"/>
              </a:spcBef>
              <a:spcAft>
                <a:spcPts val="0"/>
              </a:spcAft>
              <a:buNone/>
            </a:pPr>
            <a:r>
              <a:rPr lang="nl-NL"/>
              <a:t>Ook is palliatieve zorg bedoeld voor ouderen die te maken hebben met heel veel klachten die niet meer te genezen zijn, waardoor de kans op ongewilde bijwerkingen van of problemen bij een behandeling groter worden. </a:t>
            </a:r>
            <a:endParaRPr/>
          </a:p>
          <a:p>
            <a:pPr marL="0" lvl="0" indent="0" algn="l" rtl="0">
              <a:spcBef>
                <a:spcPts val="0"/>
              </a:spcBef>
              <a:spcAft>
                <a:spcPts val="0"/>
              </a:spcAft>
              <a:buNone/>
            </a:pPr>
            <a:endParaRPr/>
          </a:p>
          <a:p>
            <a:pPr marL="0" lvl="0" indent="0" algn="l" rtl="0">
              <a:spcBef>
                <a:spcPts val="0"/>
              </a:spcBef>
              <a:spcAft>
                <a:spcPts val="0"/>
              </a:spcAft>
              <a:buNone/>
            </a:pPr>
            <a:r>
              <a:rPr lang="nl-NL"/>
              <a:t>Palliatieve zorg is niet meer gericht op genezing, omdat genezing niet meer mogelijk is.</a:t>
            </a:r>
            <a:endParaRPr/>
          </a:p>
          <a:p>
            <a:pPr marL="0" lvl="0" indent="0" algn="l" rtl="0">
              <a:spcBef>
                <a:spcPts val="0"/>
              </a:spcBef>
              <a:spcAft>
                <a:spcPts val="0"/>
              </a:spcAft>
              <a:buNone/>
            </a:pPr>
            <a:r>
              <a:rPr lang="nl-NL"/>
              <a:t> Er zit geen tijdslimiet aan palliatieve zorg, soms duurt het dagen, maar soms ook maanden of meer dan een jaar. </a:t>
            </a:r>
            <a:endParaRPr/>
          </a:p>
          <a:p>
            <a:pPr marL="0" lvl="0" indent="0" algn="l" rtl="0">
              <a:spcBef>
                <a:spcPts val="0"/>
              </a:spcBef>
              <a:spcAft>
                <a:spcPts val="0"/>
              </a:spcAft>
              <a:buNone/>
            </a:pPr>
            <a:r>
              <a:rPr lang="nl-NL"/>
              <a:t>Palliatieve zorg is niet gericht op zo lang mogelijk leven, maar op zo goed mogelijk leven.  </a:t>
            </a:r>
            <a:endParaRPr/>
          </a:p>
          <a:p>
            <a:pPr marL="0" lvl="0" indent="0" algn="l" rtl="0">
              <a:spcBef>
                <a:spcPts val="0"/>
              </a:spcBef>
              <a:spcAft>
                <a:spcPts val="0"/>
              </a:spcAft>
              <a:buNone/>
            </a:pPr>
            <a:endParaRPr/>
          </a:p>
          <a:p>
            <a:pPr marL="0" lvl="0" indent="0" algn="l" rtl="0">
              <a:spcBef>
                <a:spcPts val="0"/>
              </a:spcBef>
              <a:spcAft>
                <a:spcPts val="0"/>
              </a:spcAft>
              <a:buNone/>
            </a:pPr>
            <a:r>
              <a:rPr lang="nl-NL"/>
              <a:t>De zorg is erop gericht dat u uzelf nog zo lang mogelijk zo goed mogelijk voelt. </a:t>
            </a:r>
            <a:endParaRPr/>
          </a:p>
          <a:p>
            <a:pPr marL="177674" lvl="0" indent="-177674" algn="l" rtl="0">
              <a:spcBef>
                <a:spcPts val="0"/>
              </a:spcBef>
              <a:spcAft>
                <a:spcPts val="0"/>
              </a:spcAft>
              <a:buClr>
                <a:schemeClr val="dk1"/>
              </a:buClr>
              <a:buSzPts val="1200"/>
              <a:buFont typeface="Calibri"/>
              <a:buChar char="-"/>
            </a:pPr>
            <a:r>
              <a:rPr lang="nl-NL"/>
              <a:t>De zorg zelf is gericht op lichamelijke zorg, psychische zorg, sociale zorg en spirituele zorg of zingevingsvragen. </a:t>
            </a:r>
            <a:endParaRPr/>
          </a:p>
          <a:p>
            <a:pPr marL="177674" lvl="0" indent="-177674" algn="l" rtl="0">
              <a:spcBef>
                <a:spcPts val="0"/>
              </a:spcBef>
              <a:spcAft>
                <a:spcPts val="0"/>
              </a:spcAft>
              <a:buClr>
                <a:schemeClr val="dk1"/>
              </a:buClr>
              <a:buSzPts val="1200"/>
              <a:buFont typeface="Calibri"/>
              <a:buChar char="-"/>
            </a:pPr>
            <a:r>
              <a:rPr lang="nl-NL"/>
              <a:t>Klachten of problemen worden zo veel mogelijk voorkomen en verlicht. </a:t>
            </a:r>
            <a:endParaRPr/>
          </a:p>
          <a:p>
            <a:pPr marL="177674" lvl="0" indent="-177674" algn="l" rtl="0">
              <a:spcBef>
                <a:spcPts val="0"/>
              </a:spcBef>
              <a:spcAft>
                <a:spcPts val="0"/>
              </a:spcAft>
              <a:buClr>
                <a:schemeClr val="dk1"/>
              </a:buClr>
              <a:buSzPts val="1200"/>
              <a:buFont typeface="Calibri"/>
              <a:buChar char="-"/>
            </a:pPr>
            <a:r>
              <a:rPr lang="nl-NL"/>
              <a:t>Dat kan gaan over het bestrijden van pijn en andere lichamelijke symptomen. </a:t>
            </a:r>
            <a:endParaRPr/>
          </a:p>
          <a:p>
            <a:pPr marL="177674" lvl="0" indent="-177674" algn="l" rtl="0">
              <a:spcBef>
                <a:spcPts val="0"/>
              </a:spcBef>
              <a:spcAft>
                <a:spcPts val="0"/>
              </a:spcAft>
              <a:buClr>
                <a:schemeClr val="dk1"/>
              </a:buClr>
              <a:buSzPts val="1200"/>
              <a:buFont typeface="Calibri"/>
              <a:buChar char="-"/>
            </a:pPr>
            <a:r>
              <a:rPr lang="nl-NL"/>
              <a:t> Maar ook over bijvoorbeeld acceptatie van het naderend einde, ondersteuning voor mantelzorgers, of problemen in het gezin die op de voorgrond raken wanneer het einde nadert.</a:t>
            </a:r>
            <a:endParaRPr/>
          </a:p>
          <a:p>
            <a:pPr marL="177674" lvl="0" indent="-177674" algn="l" rtl="0">
              <a:spcBef>
                <a:spcPts val="0"/>
              </a:spcBef>
              <a:spcAft>
                <a:spcPts val="0"/>
              </a:spcAft>
              <a:buClr>
                <a:schemeClr val="dk1"/>
              </a:buClr>
              <a:buSzPts val="1200"/>
              <a:buFont typeface="Calibri"/>
              <a:buChar char="-"/>
            </a:pPr>
            <a:r>
              <a:rPr lang="nl-NL"/>
              <a:t>Ook vragen rond zingeving horen bij de palliatieve zorg: Dat zijn vragen als ‘waarom overkomt mij dit’, ‘wat wil ik voor mijn dood nog meegeven aan mijn kinderen of kleinkinderen’, ‘wat zegt mijn geloof over het levenseinde en het leven na de dood en wat wil ik daarmee’? </a:t>
            </a:r>
            <a:endParaRPr/>
          </a:p>
          <a:p>
            <a:pPr marL="0" lvl="0" indent="0" algn="l" rtl="0">
              <a:spcBef>
                <a:spcPts val="0"/>
              </a:spcBef>
              <a:spcAft>
                <a:spcPts val="0"/>
              </a:spcAft>
              <a:buNone/>
            </a:pPr>
            <a:endParaRPr/>
          </a:p>
          <a:p>
            <a:pPr marL="0" lvl="0" indent="0" algn="l" rtl="0">
              <a:spcBef>
                <a:spcPts val="0"/>
              </a:spcBef>
              <a:spcAft>
                <a:spcPts val="0"/>
              </a:spcAft>
              <a:buNone/>
            </a:pPr>
            <a:r>
              <a:rPr lang="nl-NL"/>
              <a:t>De laatste levensfase begint vaak bij het vaststellen van een ziekte die niet meer te genezen is, maar voor sommige mensen gaat het om langzame achteruitgang. Deze mensen hebben vaak wel al medicijnen voor aandoeningen die niet zo levensbedreigend zijn: hartafwijkingen, diabetes, hoge bloeddruk. Er zijn ook ziektes waarvan je niet kan genezen, maar waar je nog wel jaren mee kunt leven. Het kan dan zijn dat je langzaam achteruit gaat of dat je plotseling achteruit gaat. </a:t>
            </a:r>
            <a:endParaRPr/>
          </a:p>
          <a:p>
            <a:pPr marL="0" lvl="0" indent="0" algn="l" rtl="0">
              <a:spcBef>
                <a:spcPts val="0"/>
              </a:spcBef>
              <a:spcAft>
                <a:spcPts val="0"/>
              </a:spcAft>
              <a:buNone/>
            </a:pPr>
            <a:endParaRPr/>
          </a:p>
          <a:p>
            <a:pPr marL="0" lvl="0" indent="0" algn="l" rtl="0">
              <a:spcBef>
                <a:spcPts val="0"/>
              </a:spcBef>
              <a:spcAft>
                <a:spcPts val="0"/>
              </a:spcAft>
              <a:buNone/>
            </a:pPr>
            <a:r>
              <a:rPr lang="nl-NL"/>
              <a:t>Op de website ‘over palliatieve zorg.nl’ staat betrouwbare informatie over palliatieve zorg.</a:t>
            </a:r>
            <a:endParaRPr/>
          </a:p>
          <a:p>
            <a:pPr marL="0" lvl="0" indent="0" algn="l" rtl="0">
              <a:spcBef>
                <a:spcPts val="0"/>
              </a:spcBef>
              <a:spcAft>
                <a:spcPts val="0"/>
              </a:spcAft>
              <a:buNone/>
            </a:pPr>
            <a:endParaRPr/>
          </a:p>
          <a:p>
            <a:pPr marL="0" lvl="0" indent="0" algn="l" rtl="0">
              <a:spcBef>
                <a:spcPts val="0"/>
              </a:spcBef>
              <a:spcAft>
                <a:spcPts val="0"/>
              </a:spcAft>
              <a:buNone/>
            </a:pPr>
            <a:r>
              <a:rPr lang="nl-NL"/>
              <a:t>Extra informatie:</a:t>
            </a:r>
            <a:endParaRPr/>
          </a:p>
          <a:p>
            <a:pPr marL="0" marR="0" lvl="0" indent="0" algn="l" rtl="0">
              <a:lnSpc>
                <a:spcPct val="100000"/>
              </a:lnSpc>
              <a:spcBef>
                <a:spcPts val="0"/>
              </a:spcBef>
              <a:spcAft>
                <a:spcPts val="0"/>
              </a:spcAft>
              <a:buClr>
                <a:schemeClr val="dk1"/>
              </a:buClr>
              <a:buSzPts val="1200"/>
              <a:buFont typeface="Calibri"/>
              <a:buNone/>
            </a:pPr>
            <a:r>
              <a:rPr lang="nl-NL" b="0"/>
              <a:t>- Bekijk het voorbeeldfilmpje over dit onderwerp in de toolkit. </a:t>
            </a:r>
            <a:endParaRPr/>
          </a:p>
          <a:p>
            <a:pPr marL="171450" lvl="0" indent="-171450" algn="l" rtl="0">
              <a:spcBef>
                <a:spcPts val="0"/>
              </a:spcBef>
              <a:spcAft>
                <a:spcPts val="0"/>
              </a:spcAft>
              <a:buClr>
                <a:schemeClr val="dk1"/>
              </a:buClr>
              <a:buSzPts val="1200"/>
              <a:buFont typeface="Calibri"/>
              <a:buChar char="-"/>
            </a:pPr>
            <a:r>
              <a:rPr lang="nl-NL"/>
              <a:t>Lees ter voorbereiding de patiënten-versie van het Kwaliteitskader. Hierin staat onder andere de volgende beschrijving van palliatieve zorg: Als u hoort dat u niet meer beter wordt, kunt u palliatieve zorg krijgen. De zorg die u krijgt, is erop gericht klachten en problemen zo veel mogelijk te verminderen of te voorkomen. Dokters, verpleegkundigen, verzorgenden, naasten en bijvoorbeeld een geestelijk verzorger, psycholoog of therapeut kunnen nog veel voor uw doen. </a:t>
            </a:r>
            <a:endParaRPr/>
          </a:p>
          <a:p>
            <a:pPr marL="171450" lvl="0" indent="-171450" algn="l" rtl="0">
              <a:spcBef>
                <a:spcPts val="0"/>
              </a:spcBef>
              <a:spcAft>
                <a:spcPts val="0"/>
              </a:spcAft>
              <a:buClr>
                <a:schemeClr val="dk1"/>
              </a:buClr>
              <a:buSzPts val="1200"/>
              <a:buFont typeface="Calibri"/>
              <a:buChar char="-"/>
            </a:pPr>
            <a:r>
              <a:rPr lang="nl-NL"/>
              <a:t>Palliatieve zorg is niet gericht op genezing. Voorop staat wat u belangrijk vindt en wat u nodig heeft. Ieder mens ervaart andere klachten. De één heeft last van pijn of misselijkheid. De ander heeft angst of voelt zich somber. </a:t>
            </a:r>
            <a:endParaRPr/>
          </a:p>
          <a:p>
            <a:pPr marL="171450" lvl="0" indent="-171450" algn="l" rtl="0">
              <a:spcBef>
                <a:spcPts val="0"/>
              </a:spcBef>
              <a:spcAft>
                <a:spcPts val="0"/>
              </a:spcAft>
              <a:buClr>
                <a:schemeClr val="dk1"/>
              </a:buClr>
              <a:buSzPts val="1200"/>
              <a:buFont typeface="Calibri"/>
              <a:buChar char="-"/>
            </a:pPr>
            <a:r>
              <a:rPr lang="nl-NL"/>
              <a:t>Ook zijn er vaak vragen over wat het leven zinvol maakt. </a:t>
            </a:r>
            <a:endParaRPr/>
          </a:p>
          <a:p>
            <a:pPr marL="171450" lvl="0" indent="-171450" algn="l" rtl="0">
              <a:spcBef>
                <a:spcPts val="0"/>
              </a:spcBef>
              <a:spcAft>
                <a:spcPts val="0"/>
              </a:spcAft>
              <a:buClr>
                <a:schemeClr val="dk1"/>
              </a:buClr>
              <a:buSzPts val="1200"/>
              <a:buFont typeface="Calibri"/>
              <a:buChar char="-"/>
            </a:pPr>
            <a:r>
              <a:rPr lang="nl-NL"/>
              <a:t>Bijna iedereen ervaart moeite met afscheid nemen. Uw zorgverleners zetten zich ervoor in om u te helpen bij vragen, klachten en problemen.</a:t>
            </a:r>
            <a:endParaRPr/>
          </a:p>
          <a:p>
            <a:pPr marL="171450" lvl="0" indent="-95250" algn="l" rtl="0">
              <a:spcBef>
                <a:spcPts val="0"/>
              </a:spcBef>
              <a:spcAft>
                <a:spcPts val="0"/>
              </a:spcAft>
              <a:buClr>
                <a:schemeClr val="dk1"/>
              </a:buClr>
              <a:buSzPts val="1200"/>
              <a:buFont typeface="Calibri"/>
              <a:buNone/>
            </a:pPr>
            <a:endParaRPr/>
          </a:p>
          <a:p>
            <a:pPr marL="171450" lvl="0" indent="-171450" algn="l" rtl="0">
              <a:spcBef>
                <a:spcPts val="0"/>
              </a:spcBef>
              <a:spcAft>
                <a:spcPts val="0"/>
              </a:spcAft>
              <a:buClr>
                <a:schemeClr val="dk1"/>
              </a:buClr>
              <a:buSzPts val="1200"/>
              <a:buFont typeface="Calibri"/>
              <a:buChar char="-"/>
            </a:pPr>
            <a:r>
              <a:rPr lang="nl-NL"/>
              <a:t> Hoe lang palliatieve zorg duurt, verschilt per persoon. Soms dagen, soms weken, maar een jaar of langer kan ook. </a:t>
            </a:r>
            <a:endParaRPr/>
          </a:p>
          <a:p>
            <a:pPr marL="0" lvl="0" indent="0" algn="l" rtl="0">
              <a:spcBef>
                <a:spcPts val="0"/>
              </a:spcBef>
              <a:spcAft>
                <a:spcPts val="0"/>
              </a:spcAft>
              <a:buNone/>
            </a:pPr>
            <a:endParaRPr/>
          </a:p>
        </p:txBody>
      </p:sp>
      <p:sp>
        <p:nvSpPr>
          <p:cNvPr id="59" name="Google Shape;59;p5: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nl-NL"/>
              <a:t>5</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
        <p:cNvGrpSpPr/>
        <p:nvPr/>
      </p:nvGrpSpPr>
      <p:grpSpPr>
        <a:xfrm>
          <a:off x="0" y="0"/>
          <a:ext cx="0" cy="0"/>
          <a:chOff x="0" y="0"/>
          <a:chExt cx="0" cy="0"/>
        </a:xfrm>
      </p:grpSpPr>
      <p:sp>
        <p:nvSpPr>
          <p:cNvPr id="66" name="Google Shape;66;p6: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7" name="Google Shape;67;p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
        <p:cNvGrpSpPr/>
        <p:nvPr/>
      </p:nvGrpSpPr>
      <p:grpSpPr>
        <a:xfrm>
          <a:off x="0" y="0"/>
          <a:ext cx="0" cy="0"/>
          <a:chOff x="0" y="0"/>
          <a:chExt cx="0" cy="0"/>
        </a:xfrm>
      </p:grpSpPr>
      <p:sp>
        <p:nvSpPr>
          <p:cNvPr id="72" name="Google Shape;72;p7: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3" name="Google Shape;73;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7"/>
        <p:cNvGrpSpPr/>
        <p:nvPr/>
      </p:nvGrpSpPr>
      <p:grpSpPr>
        <a:xfrm>
          <a:off x="0" y="0"/>
          <a:ext cx="0" cy="0"/>
          <a:chOff x="0" y="0"/>
          <a:chExt cx="0" cy="0"/>
        </a:xfrm>
      </p:grpSpPr>
      <p:sp>
        <p:nvSpPr>
          <p:cNvPr id="78" name="Google Shape;78;p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9" name="Google Shape;79;p8: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177674" lvl="0" indent="-177674" algn="l" rtl="0">
              <a:spcBef>
                <a:spcPts val="0"/>
              </a:spcBef>
              <a:spcAft>
                <a:spcPts val="0"/>
              </a:spcAft>
              <a:buClr>
                <a:schemeClr val="dk1"/>
              </a:buClr>
              <a:buSzPts val="1200"/>
              <a:buFont typeface="Calibri"/>
              <a:buChar char="-"/>
            </a:pPr>
            <a:r>
              <a:rPr lang="nl-NL">
                <a:solidFill>
                  <a:schemeClr val="dk1"/>
                </a:solidFill>
              </a:rPr>
              <a:t>Vertel bij wie de aanwezigen terecht kunnen voor palliatieve zorg (als men nog thuis woont). </a:t>
            </a:r>
            <a:endParaRPr/>
          </a:p>
          <a:p>
            <a:pPr marL="177674" lvl="0" indent="-177674" algn="l" rtl="0">
              <a:spcBef>
                <a:spcPts val="0"/>
              </a:spcBef>
              <a:spcAft>
                <a:spcPts val="0"/>
              </a:spcAft>
              <a:buClr>
                <a:schemeClr val="dk1"/>
              </a:buClr>
              <a:buSzPts val="1200"/>
              <a:buFont typeface="Calibri"/>
              <a:buChar char="-"/>
            </a:pPr>
            <a:r>
              <a:rPr lang="nl-NL">
                <a:solidFill>
                  <a:schemeClr val="dk1"/>
                </a:solidFill>
              </a:rPr>
              <a:t>Zorg dat je hierbij aandacht hebt voor alle domeinen van de palliatieve zorg.</a:t>
            </a:r>
            <a:endParaRPr/>
          </a:p>
          <a:p>
            <a:pPr marL="177674" lvl="0" indent="-177674" algn="l" rtl="0">
              <a:spcBef>
                <a:spcPts val="0"/>
              </a:spcBef>
              <a:spcAft>
                <a:spcPts val="0"/>
              </a:spcAft>
              <a:buClr>
                <a:schemeClr val="dk1"/>
              </a:buClr>
              <a:buSzPts val="1400"/>
              <a:buFont typeface="Calibri"/>
              <a:buChar char="-"/>
            </a:pPr>
            <a:r>
              <a:rPr lang="nl-NL" sz="1400" b="0" u="none">
                <a:solidFill>
                  <a:schemeClr val="dk1"/>
                </a:solidFill>
              </a:rPr>
              <a:t>Benoem dat dat het hospice en woonzorgcentrum alternatieven zijn voor zorg thuis.</a:t>
            </a:r>
            <a:endParaRPr sz="1400" b="0" u="none">
              <a:solidFill>
                <a:schemeClr val="dk1"/>
              </a:solidFill>
            </a:endParaRPr>
          </a:p>
          <a:p>
            <a:pPr marL="0" lvl="0" indent="0" algn="l" rtl="0">
              <a:spcBef>
                <a:spcPts val="0"/>
              </a:spcBef>
              <a:spcAft>
                <a:spcPts val="0"/>
              </a:spcAft>
              <a:buNone/>
            </a:pPr>
            <a:endParaRPr/>
          </a:p>
          <a:p>
            <a:pPr marL="0" lvl="0" indent="0" algn="l" rtl="0">
              <a:spcBef>
                <a:spcPts val="0"/>
              </a:spcBef>
              <a:spcAft>
                <a:spcPts val="0"/>
              </a:spcAft>
              <a:buNone/>
            </a:pPr>
            <a:r>
              <a:rPr lang="nl-NL"/>
              <a:t>Bijvoorbeeld:</a:t>
            </a:r>
            <a:endParaRPr/>
          </a:p>
          <a:p>
            <a:pPr marL="0" lvl="0" indent="0" algn="l" rtl="0">
              <a:spcBef>
                <a:spcPts val="0"/>
              </a:spcBef>
              <a:spcAft>
                <a:spcPts val="0"/>
              </a:spcAft>
              <a:buNone/>
            </a:pPr>
            <a:r>
              <a:rPr lang="nl-NL"/>
              <a:t>Er zijn verschillende mogelijkheden om thuis palliatieve zorg te krijgen. Bespreek met uw huisarts of de wijkverpleegkundige van de thuiszorg wat u denkt nodig te hebben en waar u dat kunt vinden. </a:t>
            </a:r>
            <a:endParaRPr/>
          </a:p>
          <a:p>
            <a:pPr marL="0" lvl="0" indent="0" algn="l" rtl="0">
              <a:spcBef>
                <a:spcPts val="0"/>
              </a:spcBef>
              <a:spcAft>
                <a:spcPts val="0"/>
              </a:spcAft>
              <a:buNone/>
            </a:pPr>
            <a:endParaRPr/>
          </a:p>
          <a:p>
            <a:pPr marL="236898" lvl="0" indent="-236898" algn="l" rtl="0">
              <a:spcBef>
                <a:spcPts val="0"/>
              </a:spcBef>
              <a:spcAft>
                <a:spcPts val="0"/>
              </a:spcAft>
              <a:buClr>
                <a:schemeClr val="dk1"/>
              </a:buClr>
              <a:buSzPts val="1200"/>
              <a:buFont typeface="Calibri"/>
              <a:buAutoNum type="arabicPeriod"/>
            </a:pPr>
            <a:r>
              <a:rPr lang="nl-NL"/>
              <a:t>In de eerste plaats is de huisarts betrokken bij de zorg die u thuis krijgt. Als u vragen hebt, bespreek die dan met de huisarts.</a:t>
            </a:r>
            <a:endParaRPr/>
          </a:p>
          <a:p>
            <a:pPr marL="236898" lvl="0" indent="-236898" algn="l" rtl="0">
              <a:spcBef>
                <a:spcPts val="0"/>
              </a:spcBef>
              <a:spcAft>
                <a:spcPts val="0"/>
              </a:spcAft>
              <a:buClr>
                <a:schemeClr val="dk1"/>
              </a:buClr>
              <a:buSzPts val="1200"/>
              <a:buFont typeface="Calibri"/>
              <a:buAutoNum type="arabicPeriod"/>
            </a:pPr>
            <a:r>
              <a:rPr lang="nl-NL"/>
              <a:t>Thuiszorg organisaties bieden verschillende vormen van ondersteuning. Huishoudelijke hulp; lichamelijke verzorging; Nachtverpleging; Verpleegkundige hulpmiddelen; Medisch technische handelingen. </a:t>
            </a:r>
            <a:endParaRPr/>
          </a:p>
          <a:p>
            <a:pPr marL="236898" lvl="0" indent="-236898" algn="l" rtl="0">
              <a:spcBef>
                <a:spcPts val="0"/>
              </a:spcBef>
              <a:spcAft>
                <a:spcPts val="0"/>
              </a:spcAft>
              <a:buClr>
                <a:schemeClr val="dk1"/>
              </a:buClr>
              <a:buSzPts val="1200"/>
              <a:buFont typeface="Calibri"/>
              <a:buAutoNum type="arabicPeriod"/>
            </a:pPr>
            <a:r>
              <a:rPr lang="nl-NL"/>
              <a:t>Vrijwilligers in de palliatieve zorg brengen rust en concrete hulp in de zorg die mantelzorgers geven. Ze kunnen dus de patiënt en de mantelzorger ondersteunen.</a:t>
            </a:r>
            <a:endParaRPr/>
          </a:p>
          <a:p>
            <a:pPr marL="236898" lvl="0" indent="-236898" algn="l" rtl="0">
              <a:spcBef>
                <a:spcPts val="0"/>
              </a:spcBef>
              <a:spcAft>
                <a:spcPts val="0"/>
              </a:spcAft>
              <a:buClr>
                <a:schemeClr val="dk1"/>
              </a:buClr>
              <a:buSzPts val="1200"/>
              <a:buFont typeface="Calibri"/>
              <a:buAutoNum type="arabicPeriod"/>
            </a:pPr>
            <a:r>
              <a:rPr lang="nl-NL"/>
              <a:t>Het kan ook goed zijn om een geestelijk verzorger in te schakelen. </a:t>
            </a:r>
            <a:endParaRPr/>
          </a:p>
          <a:p>
            <a:pPr marL="236898" lvl="0" indent="-236898" algn="l" rtl="0">
              <a:spcBef>
                <a:spcPts val="0"/>
              </a:spcBef>
              <a:spcAft>
                <a:spcPts val="0"/>
              </a:spcAft>
              <a:buClr>
                <a:schemeClr val="dk1"/>
              </a:buClr>
              <a:buSzPts val="1200"/>
              <a:buFont typeface="Calibri"/>
              <a:buAutoNum type="arabicPeriod"/>
            </a:pPr>
            <a:r>
              <a:rPr lang="nl-NL"/>
              <a:t>De meeste ziekenhuizen hebben geestelijk verzorgers van verschillende geloofsovertuigingen.  Als u thuis bent kunt u contact opnemen met het Centrum voor Levensvragen, en via hen in contact komen met een geestelijk verzorger. Bij de geestelijk verzorger kunt u terecht met levensvragen of zingevingsvragen.</a:t>
            </a:r>
            <a:endParaRPr/>
          </a:p>
          <a:p>
            <a:pPr marL="236898" lvl="0" indent="-236898" algn="l" rtl="0">
              <a:spcBef>
                <a:spcPts val="0"/>
              </a:spcBef>
              <a:spcAft>
                <a:spcPts val="0"/>
              </a:spcAft>
              <a:buClr>
                <a:schemeClr val="dk1"/>
              </a:buClr>
              <a:buSzPts val="1200"/>
              <a:buFont typeface="Calibri"/>
              <a:buAutoNum type="arabicPeriod"/>
            </a:pPr>
            <a:r>
              <a:rPr lang="nl-NL"/>
              <a:t>Een praktijkondersteuner van de huisarts, maatschappelijk werker of psycholoog kan helpen bij het omgaan met symptomen zoals vermoeidheid, angst en pijn. Ook kan het gebeuren dat familierelaties onder druk komen te staan. Psychologen en maatschappelijk werkers hebben aandacht voor emotionele en psychische problemen, maar ook voor de praktische consequenties van ziek zijn. Ze betrekken ook familie, naasten en overige mantelzorgers in de hulpverlening. Psychologen en maatschappelijk werkers kunnen ingezet worden in alle fasen van de palliatieve zorg. En ze kunnen ook ondersteuning bieden aan nabestaanden, met name daar waar het proces van rouw en verliesverwerking verstoord verloopt of niet goed op gang komt.</a:t>
            </a:r>
            <a:endParaRPr/>
          </a:p>
          <a:p>
            <a:pPr marL="236898" lvl="0" indent="-236898" algn="l" rtl="0">
              <a:spcBef>
                <a:spcPts val="0"/>
              </a:spcBef>
              <a:spcAft>
                <a:spcPts val="0"/>
              </a:spcAft>
              <a:buClr>
                <a:schemeClr val="dk1"/>
              </a:buClr>
              <a:buSzPts val="1200"/>
              <a:buFont typeface="Calibri"/>
              <a:buAutoNum type="arabicPeriod"/>
            </a:pPr>
            <a:r>
              <a:rPr lang="nl-NL"/>
              <a:t>Een inloophuis is een ontmoetingsplaats waar mensen met een levensbedreigende ziekte, hun naasten en mantelzorgers terecht kunnen voor informatie, lotgenotencontact en emotionele steun. Er worden bijvoorbeeld lezingen, workshops, activiteiten en gespreksgroepen georganiseerd en vaak is er ook veel informatie te vinden die interessant is voor patiënten en naasten.</a:t>
            </a:r>
            <a:endParaRPr/>
          </a:p>
          <a:p>
            <a:pPr marL="236898" lvl="0" indent="-236898" algn="l" rtl="0">
              <a:spcBef>
                <a:spcPts val="0"/>
              </a:spcBef>
              <a:spcAft>
                <a:spcPts val="0"/>
              </a:spcAft>
              <a:buClr>
                <a:schemeClr val="dk1"/>
              </a:buClr>
              <a:buSzPts val="1200"/>
              <a:buFont typeface="Calibri"/>
              <a:buAutoNum type="arabicPeriod"/>
            </a:pPr>
            <a:r>
              <a:rPr lang="nl-NL"/>
              <a:t>INLOOPHUIS IN ZUTPHEN EO?? Cafe doodgewoon noemen.</a:t>
            </a:r>
            <a:endParaRPr/>
          </a:p>
          <a:p>
            <a:pPr marL="0" lvl="0" indent="0" algn="l" rtl="0">
              <a:spcBef>
                <a:spcPts val="0"/>
              </a:spcBef>
              <a:spcAft>
                <a:spcPts val="0"/>
              </a:spcAft>
              <a:buNone/>
            </a:pPr>
            <a:endParaRPr/>
          </a:p>
          <a:p>
            <a:pPr marL="0" lvl="0" indent="0" algn="l" rtl="0">
              <a:spcBef>
                <a:spcPts val="0"/>
              </a:spcBef>
              <a:spcAft>
                <a:spcPts val="0"/>
              </a:spcAft>
              <a:buNone/>
            </a:pPr>
            <a:r>
              <a:rPr lang="nl-NL" b="0"/>
              <a:t>Het hospice en een woonzorgcentrum zijn alternatieven bijvoorbeeld wanneer zorg thuis niet meer mogelijk is. Wanneer uw artsen inschatten dat uw levensverwachting korter is dan 3 maanden, zou u naar een hospice mogen.</a:t>
            </a:r>
            <a:endParaRPr b="0"/>
          </a:p>
          <a:p>
            <a:pPr marL="0" lvl="0" indent="0" algn="l" rtl="0">
              <a:spcBef>
                <a:spcPts val="0"/>
              </a:spcBef>
              <a:spcAft>
                <a:spcPts val="0"/>
              </a:spcAft>
              <a:buNone/>
            </a:pPr>
            <a:endParaRPr b="0"/>
          </a:p>
          <a:p>
            <a:pPr marL="0" lvl="0" indent="0" algn="l" rtl="0">
              <a:spcBef>
                <a:spcPts val="0"/>
              </a:spcBef>
              <a:spcAft>
                <a:spcPts val="0"/>
              </a:spcAft>
              <a:buNone/>
            </a:pPr>
            <a:r>
              <a:rPr lang="nl-NL"/>
              <a:t>Eventueel, waar nodig, kunnen ook een fysiotherapeut of een diëtist of andere zorgverleners betrokken worden bij de zorg. </a:t>
            </a:r>
            <a:endParaRPr/>
          </a:p>
          <a:p>
            <a:pPr marL="0" lvl="0" indent="0" algn="l" rtl="0">
              <a:spcBef>
                <a:spcPts val="0"/>
              </a:spcBef>
              <a:spcAft>
                <a:spcPts val="0"/>
              </a:spcAft>
              <a:buNone/>
            </a:pPr>
            <a:endParaRPr/>
          </a:p>
          <a:p>
            <a:pPr marL="0" lvl="0" indent="0" algn="l" rtl="0">
              <a:spcBef>
                <a:spcPts val="0"/>
              </a:spcBef>
              <a:spcAft>
                <a:spcPts val="0"/>
              </a:spcAft>
              <a:buNone/>
            </a:pPr>
            <a:endParaRPr/>
          </a:p>
        </p:txBody>
      </p:sp>
      <p:sp>
        <p:nvSpPr>
          <p:cNvPr id="80" name="Google Shape;80;p8: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nl-NL"/>
              <a:t>8</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
        <p:cNvGrpSpPr/>
        <p:nvPr/>
      </p:nvGrpSpPr>
      <p:grpSpPr>
        <a:xfrm>
          <a:off x="0" y="0"/>
          <a:ext cx="0" cy="0"/>
          <a:chOff x="0" y="0"/>
          <a:chExt cx="0" cy="0"/>
        </a:xfrm>
      </p:grpSpPr>
      <p:sp>
        <p:nvSpPr>
          <p:cNvPr id="86" name="Google Shape;86;p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7" name="Google Shape;87;p9: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177674" lvl="0" indent="-177674" algn="l" rtl="0">
              <a:spcBef>
                <a:spcPts val="0"/>
              </a:spcBef>
              <a:spcAft>
                <a:spcPts val="0"/>
              </a:spcAft>
              <a:buClr>
                <a:schemeClr val="dk1"/>
              </a:buClr>
              <a:buSzPts val="1200"/>
              <a:buFont typeface="Calibri"/>
              <a:buChar char="-"/>
            </a:pPr>
            <a:r>
              <a:rPr lang="nl-NL"/>
              <a:t>Vertel wat mantelzorg is, dat het (ook) erg zwaar kan zijn, en dat het goed is om eventueel ook thuiszorg in te schakelen. </a:t>
            </a:r>
            <a:endParaRPr/>
          </a:p>
          <a:p>
            <a:pPr marL="0" lvl="0" indent="0" algn="l" rtl="0">
              <a:spcBef>
                <a:spcPts val="0"/>
              </a:spcBef>
              <a:spcAft>
                <a:spcPts val="0"/>
              </a:spcAft>
              <a:buNone/>
            </a:pPr>
            <a:endParaRPr/>
          </a:p>
          <a:p>
            <a:pPr marL="0" lvl="0" indent="0" algn="l" rtl="0">
              <a:spcBef>
                <a:spcPts val="0"/>
              </a:spcBef>
              <a:spcAft>
                <a:spcPts val="0"/>
              </a:spcAft>
              <a:buNone/>
            </a:pPr>
            <a:r>
              <a:rPr lang="nl-NL"/>
              <a:t>Bijvoorbeeld:</a:t>
            </a:r>
            <a:endParaRPr/>
          </a:p>
          <a:p>
            <a:pPr marL="0" lvl="0" indent="0" algn="l" rtl="0">
              <a:spcBef>
                <a:spcPts val="0"/>
              </a:spcBef>
              <a:spcAft>
                <a:spcPts val="0"/>
              </a:spcAft>
              <a:buNone/>
            </a:pPr>
            <a:r>
              <a:rPr lang="nl-NL" b="0"/>
              <a:t>Mantelzorg is alle hulp aan een hulpbehoevende door iemand uit de directe sociale omgeving. </a:t>
            </a:r>
            <a:r>
              <a:rPr lang="nl-NL"/>
              <a:t>Het zorgen voor een naaste is mooi, maar het kan ook zwaar zijn. </a:t>
            </a:r>
            <a:endParaRPr/>
          </a:p>
          <a:p>
            <a:pPr marL="0" lvl="0" indent="0" algn="l" rtl="0">
              <a:spcBef>
                <a:spcPts val="0"/>
              </a:spcBef>
              <a:spcAft>
                <a:spcPts val="0"/>
              </a:spcAft>
              <a:buNone/>
            </a:pPr>
            <a:r>
              <a:rPr lang="nl-NL"/>
              <a:t>Er kunnen verschillende redenen zijn om de zorg wel of niet, geheel of gedeeltelijk, te laten overnemen. </a:t>
            </a:r>
            <a:endParaRPr/>
          </a:p>
          <a:p>
            <a:pPr marL="0" lvl="0" indent="0" algn="l" rtl="0">
              <a:spcBef>
                <a:spcPts val="0"/>
              </a:spcBef>
              <a:spcAft>
                <a:spcPts val="0"/>
              </a:spcAft>
              <a:buNone/>
            </a:pPr>
            <a:r>
              <a:rPr lang="nl-NL"/>
              <a:t>Er zijn situaties waarin het echt heel veel werk is, of waarin het ook gevaarlijk wordt. U mag altijd hulp inschakelen. </a:t>
            </a:r>
            <a:endParaRPr/>
          </a:p>
          <a:p>
            <a:pPr marL="0" lvl="0" indent="0" algn="l" rtl="0">
              <a:spcBef>
                <a:spcPts val="0"/>
              </a:spcBef>
              <a:spcAft>
                <a:spcPts val="0"/>
              </a:spcAft>
              <a:buNone/>
            </a:pPr>
            <a:r>
              <a:rPr lang="nl-NL"/>
              <a:t>Denk met elkaar na wat voor jullie het beste is om te doen en wat het beste werkt. </a:t>
            </a:r>
            <a:endParaRPr/>
          </a:p>
          <a:p>
            <a:pPr marL="0" lvl="0" indent="0" algn="l" rtl="0">
              <a:spcBef>
                <a:spcPts val="0"/>
              </a:spcBef>
              <a:spcAft>
                <a:spcPts val="0"/>
              </a:spcAft>
              <a:buNone/>
            </a:pPr>
            <a:r>
              <a:rPr lang="nl-NL"/>
              <a:t>Er zijn verschillende mogelijkheden waarop een hulp- of zorgverlener u kan helpen. </a:t>
            </a:r>
            <a:endParaRPr/>
          </a:p>
          <a:p>
            <a:pPr marL="0" lvl="0" indent="0" algn="l" rtl="0">
              <a:spcBef>
                <a:spcPts val="0"/>
              </a:spcBef>
              <a:spcAft>
                <a:spcPts val="0"/>
              </a:spcAft>
              <a:buNone/>
            </a:pPr>
            <a:r>
              <a:rPr lang="nl-NL"/>
              <a:t>Naast het verlenen van zorg, zouden ze u ook handige tips kunnen geven om voor uw naaste te zorgen. Ze zouden een oogje in het zeil kunnen houden of het allemaal nog goed gaat. U kunt uw zorgen met hen delen. </a:t>
            </a:r>
            <a:endParaRPr/>
          </a:p>
          <a:p>
            <a:pPr marL="0" lvl="0" indent="0" algn="l" rtl="0">
              <a:spcBef>
                <a:spcPts val="0"/>
              </a:spcBef>
              <a:spcAft>
                <a:spcPts val="0"/>
              </a:spcAft>
              <a:buNone/>
            </a:pPr>
            <a:endParaRPr/>
          </a:p>
          <a:p>
            <a:pPr marL="0" lvl="0" indent="0" algn="l" rtl="0">
              <a:spcBef>
                <a:spcPts val="0"/>
              </a:spcBef>
              <a:spcAft>
                <a:spcPts val="0"/>
              </a:spcAft>
              <a:buNone/>
            </a:pPr>
            <a:r>
              <a:rPr lang="nl-NL"/>
              <a:t>Als je mantelzorger bent en weet dat je niet alle zorg alleen wilt doen en hulp kan gebruiken van anderen, bespreek dit dan met je naaste en anderen. Ook al is het misschien lastig. Dit om te voorkomen dat de situatie nog moeilijker wordt voor jezelf en voor diegene die ziek is.</a:t>
            </a:r>
            <a:endParaRPr/>
          </a:p>
          <a:p>
            <a:pPr marL="0" lvl="0" indent="0" algn="l" rtl="0">
              <a:spcBef>
                <a:spcPts val="0"/>
              </a:spcBef>
              <a:spcAft>
                <a:spcPts val="0"/>
              </a:spcAft>
              <a:buNone/>
            </a:pPr>
            <a:endParaRPr/>
          </a:p>
          <a:p>
            <a:pPr marL="0" lvl="0" indent="0" algn="l" rtl="0">
              <a:spcBef>
                <a:spcPts val="0"/>
              </a:spcBef>
              <a:spcAft>
                <a:spcPts val="0"/>
              </a:spcAft>
              <a:buNone/>
            </a:pPr>
            <a:endParaRPr/>
          </a:p>
        </p:txBody>
      </p:sp>
      <p:sp>
        <p:nvSpPr>
          <p:cNvPr id="88" name="Google Shape;88;p9: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nl-NL"/>
              <a:t>9</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
        <p:cNvGrpSpPr/>
        <p:nvPr/>
      </p:nvGrpSpPr>
      <p:grpSpPr>
        <a:xfrm>
          <a:off x="0" y="0"/>
          <a:ext cx="0" cy="0"/>
          <a:chOff x="0" y="0"/>
          <a:chExt cx="0" cy="0"/>
        </a:xfrm>
      </p:grpSpPr>
      <p:sp>
        <p:nvSpPr>
          <p:cNvPr id="94" name="Google Shape;94;p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5" name="Google Shape;95;p10: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177674" lvl="0" indent="-177674" algn="l" rtl="0">
              <a:spcBef>
                <a:spcPts val="0"/>
              </a:spcBef>
              <a:spcAft>
                <a:spcPts val="0"/>
              </a:spcAft>
              <a:buClr>
                <a:schemeClr val="dk1"/>
              </a:buClr>
              <a:buSzPts val="1200"/>
              <a:buFont typeface="Calibri"/>
              <a:buChar char="-"/>
            </a:pPr>
            <a:r>
              <a:rPr lang="nl-NL"/>
              <a:t>Vertel dat mantelzorgers ondersteuning kunnen krijgen. Die ondersteuning kan erg belangrijk zijn om mantelzorg te kunnen volhouden.</a:t>
            </a:r>
            <a:endParaRPr/>
          </a:p>
          <a:p>
            <a:pPr marL="0" lvl="0" indent="0" algn="l" rtl="0">
              <a:spcBef>
                <a:spcPts val="0"/>
              </a:spcBef>
              <a:spcAft>
                <a:spcPts val="0"/>
              </a:spcAft>
              <a:buNone/>
            </a:pPr>
            <a:endParaRPr/>
          </a:p>
          <a:p>
            <a:pPr marL="0" lvl="0" indent="0" algn="l" rtl="0">
              <a:spcBef>
                <a:spcPts val="0"/>
              </a:spcBef>
              <a:spcAft>
                <a:spcPts val="0"/>
              </a:spcAft>
              <a:buNone/>
            </a:pPr>
            <a:r>
              <a:rPr lang="nl-NL"/>
              <a:t>Bijvoorbeeld:</a:t>
            </a:r>
            <a:endParaRPr/>
          </a:p>
          <a:p>
            <a:pPr marL="0" lvl="0" indent="0" algn="l" rtl="0">
              <a:spcBef>
                <a:spcPts val="0"/>
              </a:spcBef>
              <a:spcAft>
                <a:spcPts val="0"/>
              </a:spcAft>
              <a:buNone/>
            </a:pPr>
            <a:r>
              <a:rPr lang="nl-NL"/>
              <a:t>Als mantelzorger kunt u tegen praktische problemen aanlopen, behoefte hebben aan het uitwisselen van ervaringen, of af en toe het gevoel hebben dat het u allemaal te veel wordt. Naast de zorg voor uw naaste heeft u misschien ook vragen over de toekomst; hoe gaat mijn leven verder als mijn naaste is overleden, hoe zit het met financiën en regelzaken? </a:t>
            </a:r>
            <a:endParaRPr/>
          </a:p>
          <a:p>
            <a:pPr marL="0" lvl="0" indent="0" algn="l" rtl="0">
              <a:spcBef>
                <a:spcPts val="0"/>
              </a:spcBef>
              <a:spcAft>
                <a:spcPts val="0"/>
              </a:spcAft>
              <a:buNone/>
            </a:pPr>
            <a:endParaRPr/>
          </a:p>
          <a:p>
            <a:pPr marL="0" lvl="0" indent="0" algn="l" rtl="0">
              <a:spcBef>
                <a:spcPts val="0"/>
              </a:spcBef>
              <a:spcAft>
                <a:spcPts val="0"/>
              </a:spcAft>
              <a:buNone/>
            </a:pPr>
            <a:r>
              <a:rPr lang="nl-NL"/>
              <a:t>Als mantelzorger kunt u hulp krijgen. Op de website Mantelzorg.nl staan alle mogelijkheden van hulp beschreven, en kunt u ook vinden waar u deze hulp hier in de stad/regio kunt krijgen. </a:t>
            </a:r>
            <a:endParaRPr/>
          </a:p>
          <a:p>
            <a:pPr marL="171450" lvl="0" indent="-171450" algn="l" rtl="0">
              <a:spcBef>
                <a:spcPts val="0"/>
              </a:spcBef>
              <a:spcAft>
                <a:spcPts val="0"/>
              </a:spcAft>
              <a:buClr>
                <a:schemeClr val="dk1"/>
              </a:buClr>
              <a:buSzPts val="1200"/>
              <a:buFont typeface="Arial"/>
              <a:buChar char="•"/>
            </a:pPr>
            <a:r>
              <a:rPr lang="nl-NL"/>
              <a:t>Zo is er bijvoorbeeld de mantelzorgconsulent. Die geeft voorlichting en advies, regelt bepaalde voorzieningen en biedt je een luisterend oor. Daarnaast bestaan er ook mantelzorgmakelaars. Een mantelzorgmakelaar ondersteunt mantelzorgers bij uitzoekwerk en regeltaken op het gebied van zorg, wonen, welzijn, financiën en de combinatie werk/mantelzorg.</a:t>
            </a:r>
            <a:endParaRPr/>
          </a:p>
          <a:p>
            <a:pPr marL="177674" lvl="0" indent="-177674" algn="l" rtl="0">
              <a:spcBef>
                <a:spcPts val="0"/>
              </a:spcBef>
              <a:spcAft>
                <a:spcPts val="0"/>
              </a:spcAft>
              <a:buClr>
                <a:schemeClr val="dk1"/>
              </a:buClr>
              <a:buSzPts val="1200"/>
              <a:buFont typeface="Arial"/>
              <a:buChar char="•"/>
            </a:pPr>
            <a:r>
              <a:rPr lang="nl-NL"/>
              <a:t>Ook zijn er patiëntenverenigingen of inloophuizen die lotgenotencontact aanbieden. Mensen die in een vergelijkbare situatie zitten als u begrijpen als geen ander wat u meemaakt. Ze kunnen u tips geven over de zorg, het regelen van hulp of het omgaan met je emoties. Of ze kunnen u gewoon even een hart onder de riem steken. </a:t>
            </a:r>
            <a:endParaRPr/>
          </a:p>
          <a:p>
            <a:pPr marL="177674" lvl="0" indent="-177674" algn="l" rtl="0">
              <a:spcBef>
                <a:spcPts val="0"/>
              </a:spcBef>
              <a:spcAft>
                <a:spcPts val="0"/>
              </a:spcAft>
              <a:buClr>
                <a:schemeClr val="dk1"/>
              </a:buClr>
              <a:buSzPts val="1200"/>
              <a:buFont typeface="Arial"/>
              <a:buChar char="•"/>
            </a:pPr>
            <a:r>
              <a:rPr lang="nl-NL"/>
              <a:t>Vrijwilligers in de palliatieve zorg kunnen met u meedenken wanneer u tegen problemen aanloopt. Ook kunnen zij hulp bieden bij persoonlijke verzorging, voorlezen of waken. Zo krijgt de mantelzorger de gelegenheid even rust te nemen, een boodschap te doen of ’s nachts rustig te slapen.</a:t>
            </a:r>
            <a:endParaRPr/>
          </a:p>
          <a:p>
            <a:pPr marL="177674" lvl="0" indent="-177674" algn="l" rtl="0">
              <a:spcBef>
                <a:spcPts val="0"/>
              </a:spcBef>
              <a:spcAft>
                <a:spcPts val="0"/>
              </a:spcAft>
              <a:buClr>
                <a:schemeClr val="dk1"/>
              </a:buClr>
              <a:buSzPts val="1200"/>
              <a:buFont typeface="Arial"/>
              <a:buChar char="•"/>
            </a:pPr>
            <a:r>
              <a:rPr lang="nl-NL"/>
              <a:t>Inloophuizen ‘doen’ van alles voor naasten en mantelzorgers. U kunt er terecht voor informatie, lotgenotencontact en emotionele steun. Er worden bijvoorbeeld lezingen, workshops, activiteiten en gespreksgroepen georganiseerd.</a:t>
            </a:r>
            <a:endParaRPr/>
          </a:p>
          <a:p>
            <a:pPr marL="177674" lvl="0" indent="-177674" algn="l" rtl="0">
              <a:spcBef>
                <a:spcPts val="0"/>
              </a:spcBef>
              <a:spcAft>
                <a:spcPts val="0"/>
              </a:spcAft>
              <a:buClr>
                <a:schemeClr val="dk1"/>
              </a:buClr>
              <a:buSzPts val="1200"/>
              <a:buFont typeface="Arial"/>
              <a:buChar char="•"/>
            </a:pPr>
            <a:r>
              <a:rPr lang="nl-NL"/>
              <a:t>Als u als naaste zorg verleent kunnen er vragen bij u opkomen over hoe uzelf in het leven staat of over uw relatie met diegene aan wie u zorg verleent. Vragen als: Hoe ga ik om met verlies en gemis? Hoe ga ik om met eenzaamheid? Wat beteken ik voor anderen? Hoe ga ik om met geestelijk lijden? Waar put ik kracht uit? Het kan zijn dat u behoefte hebt om met iemand te praten over levensvragen die bij u opkomen. U kunt dan contact opnemen met het Centrum voor Levensvragen. Ook als de persoon aan wie u zorg verleend heeft is overleden, kunt u het Centrum voor Levensvragen inschakelen. </a:t>
            </a:r>
            <a:endParaRPr/>
          </a:p>
          <a:p>
            <a:pPr marL="177674" lvl="0" indent="-177674" algn="l" rtl="0">
              <a:spcBef>
                <a:spcPts val="0"/>
              </a:spcBef>
              <a:spcAft>
                <a:spcPts val="0"/>
              </a:spcAft>
              <a:buClr>
                <a:schemeClr val="dk1"/>
              </a:buClr>
              <a:buSzPts val="1200"/>
              <a:buFont typeface="Arial"/>
              <a:buChar char="•"/>
            </a:pPr>
            <a:r>
              <a:rPr lang="nl-NL"/>
              <a:t>Rouwbegeleiding is erop gericht om de nabestaande meer zicht te geven op het eigen rouwproces. Het biedt de nabestaande gelegenheid zijn verhaal te vertellen, gevoelens, ‘vreemde' reacties of (suïcidale) gedachten te verwoorden, de tijd te nemen voor verliesverwerking en te leren omgaan met vervelende reacties en juridische of financiële nasleep van het overlijden. Onzekerheid over hoe men moet omgaan met de reacties van anderen kan ook een rol spelen.</a:t>
            </a:r>
            <a:endParaRPr/>
          </a:p>
          <a:p>
            <a:pPr marL="177674" lvl="0" indent="-101474" algn="l" rtl="0">
              <a:spcBef>
                <a:spcPts val="0"/>
              </a:spcBef>
              <a:spcAft>
                <a:spcPts val="0"/>
              </a:spcAft>
              <a:buClr>
                <a:schemeClr val="dk1"/>
              </a:buClr>
              <a:buSzPts val="1200"/>
              <a:buFont typeface="Arial"/>
              <a:buNone/>
            </a:pPr>
            <a:endParaRPr/>
          </a:p>
          <a:p>
            <a:pPr marL="0" lvl="0" indent="0" algn="l" rtl="0">
              <a:spcBef>
                <a:spcPts val="0"/>
              </a:spcBef>
              <a:spcAft>
                <a:spcPts val="0"/>
              </a:spcAft>
              <a:buNone/>
            </a:pPr>
            <a:r>
              <a:rPr lang="nl-NL"/>
              <a:t>Odensehuis lotgenotencontact en respijtzorg.</a:t>
            </a:r>
            <a:br>
              <a:rPr lang="nl-NL"/>
            </a:br>
            <a:endParaRPr/>
          </a:p>
          <a:p>
            <a:pPr marL="0" lvl="0" indent="0" algn="l" rtl="0">
              <a:spcBef>
                <a:spcPts val="0"/>
              </a:spcBef>
              <a:spcAft>
                <a:spcPts val="0"/>
              </a:spcAft>
              <a:buNone/>
            </a:pPr>
            <a:r>
              <a:rPr lang="nl-NL"/>
              <a:t>Extra informatie:</a:t>
            </a:r>
            <a:endParaRPr/>
          </a:p>
          <a:p>
            <a:pPr marL="177674" lvl="0" indent="-177674" algn="l" rtl="0">
              <a:spcBef>
                <a:spcPts val="0"/>
              </a:spcBef>
              <a:spcAft>
                <a:spcPts val="0"/>
              </a:spcAft>
              <a:buClr>
                <a:schemeClr val="dk1"/>
              </a:buClr>
              <a:buSzPts val="1200"/>
              <a:buFont typeface="Calibri"/>
              <a:buChar char="-"/>
            </a:pPr>
            <a:r>
              <a:rPr lang="nl-NL" u="sng">
                <a:solidFill>
                  <a:schemeClr val="hlink"/>
                </a:solidFill>
                <a:hlinkClick r:id="rId3"/>
              </a:rPr>
              <a:t>https://www.mantelzorg.nl/</a:t>
            </a:r>
            <a:endParaRPr/>
          </a:p>
        </p:txBody>
      </p:sp>
      <p:sp>
        <p:nvSpPr>
          <p:cNvPr id="96" name="Google Shape;96;p10: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nl-NL"/>
              <a:t>10</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1"/>
        <p:cNvGrpSpPr/>
        <p:nvPr/>
      </p:nvGrpSpPr>
      <p:grpSpPr>
        <a:xfrm>
          <a:off x="0" y="0"/>
          <a:ext cx="0" cy="0"/>
          <a:chOff x="0" y="0"/>
          <a:chExt cx="0" cy="0"/>
        </a:xfrm>
      </p:grpSpPr>
      <p:sp>
        <p:nvSpPr>
          <p:cNvPr id="102" name="Google Shape;102;p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3" name="Google Shape;103;p11: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nl-NL"/>
              <a:t>Hier een aantal vragen met betrekking tot de laatste fase.</a:t>
            </a:r>
            <a:endParaRPr/>
          </a:p>
          <a:p>
            <a:pPr marL="0" lvl="0" indent="0" algn="l" rtl="0">
              <a:spcBef>
                <a:spcPts val="0"/>
              </a:spcBef>
              <a:spcAft>
                <a:spcPts val="0"/>
              </a:spcAft>
              <a:buNone/>
            </a:pPr>
            <a:r>
              <a:rPr lang="nl-NL"/>
              <a:t>Misschien heeft u hier vaker over nagedacht of nog nooit.</a:t>
            </a:r>
            <a:endParaRPr/>
          </a:p>
          <a:p>
            <a:pPr marL="0" lvl="0" indent="0" algn="l" rtl="0">
              <a:spcBef>
                <a:spcPts val="0"/>
              </a:spcBef>
              <a:spcAft>
                <a:spcPts val="0"/>
              </a:spcAft>
              <a:buNone/>
            </a:pPr>
            <a:r>
              <a:rPr lang="nl-NL"/>
              <a:t>Kies een vraag uit dit lijstje uit waar u nog niet zo veel over heeft nagedacht. Ga over deze vraag in gesprek met diegene die naast u zit. U krijgt hiervoor 5 minuten de tijd.</a:t>
            </a:r>
            <a:endParaRPr/>
          </a:p>
          <a:p>
            <a:pPr marL="0" lvl="0" indent="0" algn="l" rtl="0">
              <a:spcBef>
                <a:spcPts val="0"/>
              </a:spcBef>
              <a:spcAft>
                <a:spcPts val="0"/>
              </a:spcAft>
              <a:buNone/>
            </a:pPr>
            <a:endParaRPr/>
          </a:p>
          <a:p>
            <a:pPr marL="0" marR="0" lvl="0" indent="0" algn="l" rtl="0">
              <a:lnSpc>
                <a:spcPct val="100000"/>
              </a:lnSpc>
              <a:spcBef>
                <a:spcPts val="0"/>
              </a:spcBef>
              <a:spcAft>
                <a:spcPts val="0"/>
              </a:spcAft>
              <a:buClr>
                <a:schemeClr val="dk1"/>
              </a:buClr>
              <a:buSzPts val="1200"/>
              <a:buFont typeface="Calibri"/>
              <a:buNone/>
            </a:pPr>
            <a:r>
              <a:rPr lang="nl-NL"/>
              <a:t>Zijn de vragen die op de dia staan voor iedereen duidelijk? Heeft iemand hier vragen over?</a:t>
            </a:r>
            <a:endParaRPr/>
          </a:p>
          <a:p>
            <a:pPr marL="0" marR="0" lvl="0" indent="0" algn="l" rtl="0">
              <a:lnSpc>
                <a:spcPct val="100000"/>
              </a:lnSpc>
              <a:spcBef>
                <a:spcPts val="0"/>
              </a:spcBef>
              <a:spcAft>
                <a:spcPts val="0"/>
              </a:spcAft>
              <a:buClr>
                <a:schemeClr val="dk1"/>
              </a:buClr>
              <a:buSzPts val="1200"/>
              <a:buFont typeface="Calibri"/>
              <a:buNone/>
            </a:pPr>
            <a:endParaRPr/>
          </a:p>
          <a:p>
            <a:pPr marL="0" marR="0" lvl="0" indent="0" algn="l" rtl="0">
              <a:lnSpc>
                <a:spcPct val="100000"/>
              </a:lnSpc>
              <a:spcBef>
                <a:spcPts val="0"/>
              </a:spcBef>
              <a:spcAft>
                <a:spcPts val="0"/>
              </a:spcAft>
              <a:buClr>
                <a:schemeClr val="dk1"/>
              </a:buClr>
              <a:buSzPts val="1200"/>
              <a:buFont typeface="Calibri"/>
              <a:buNone/>
            </a:pPr>
            <a:r>
              <a:rPr lang="nl-NL"/>
              <a:t>Na afloop: vragen of iemand uit de aanwezigen misschien iets wil delen hierover. (hoeft niet!)</a:t>
            </a:r>
            <a:endParaRPr/>
          </a:p>
          <a:p>
            <a:pPr marL="177674" lvl="0" indent="-101474" algn="l" rtl="0">
              <a:spcBef>
                <a:spcPts val="0"/>
              </a:spcBef>
              <a:spcAft>
                <a:spcPts val="0"/>
              </a:spcAft>
              <a:buClr>
                <a:schemeClr val="dk1"/>
              </a:buClr>
              <a:buSzPts val="1200"/>
              <a:buFont typeface="Calibri"/>
              <a:buNone/>
            </a:pPr>
            <a:endParaRPr b="1"/>
          </a:p>
          <a:p>
            <a:pPr marL="177674" lvl="0" indent="-101474" algn="l" rtl="0">
              <a:spcBef>
                <a:spcPts val="0"/>
              </a:spcBef>
              <a:spcAft>
                <a:spcPts val="0"/>
              </a:spcAft>
              <a:buClr>
                <a:schemeClr val="dk1"/>
              </a:buClr>
              <a:buSzPts val="1200"/>
              <a:buFont typeface="Calibri"/>
              <a:buNone/>
            </a:pPr>
            <a:endParaRPr b="1"/>
          </a:p>
          <a:p>
            <a:pPr marL="177674" lvl="0" indent="-101474" algn="l" rtl="0">
              <a:spcBef>
                <a:spcPts val="0"/>
              </a:spcBef>
              <a:spcAft>
                <a:spcPts val="0"/>
              </a:spcAft>
              <a:buClr>
                <a:schemeClr val="dk1"/>
              </a:buClr>
              <a:buSzPts val="1200"/>
              <a:buFont typeface="Calibri"/>
              <a:buNone/>
            </a:pPr>
            <a:endParaRPr b="1"/>
          </a:p>
          <a:p>
            <a:pPr marL="177674" lvl="0" indent="-177674" algn="l" rtl="0">
              <a:spcBef>
                <a:spcPts val="0"/>
              </a:spcBef>
              <a:spcAft>
                <a:spcPts val="0"/>
              </a:spcAft>
              <a:buClr>
                <a:schemeClr val="dk1"/>
              </a:buClr>
              <a:buSzPts val="1200"/>
              <a:buFont typeface="Calibri"/>
              <a:buChar char="-"/>
            </a:pPr>
            <a:r>
              <a:rPr lang="nl-NL"/>
              <a:t>In deze dia wordt uitleg gegeven over een ‘interactieve opdracht’ voor het publiek.</a:t>
            </a:r>
            <a:endParaRPr/>
          </a:p>
          <a:p>
            <a:pPr marL="177674" lvl="0" indent="-177674" algn="l" rtl="0">
              <a:spcBef>
                <a:spcPts val="0"/>
              </a:spcBef>
              <a:spcAft>
                <a:spcPts val="0"/>
              </a:spcAft>
              <a:buClr>
                <a:schemeClr val="dk1"/>
              </a:buClr>
              <a:buSzPts val="1200"/>
              <a:buFont typeface="Calibri"/>
              <a:buChar char="-"/>
            </a:pPr>
            <a:r>
              <a:rPr lang="nl-NL"/>
              <a:t>Het doel van de opdracht is dat mensen na gaan denken over wat belangrijk is voor hen in de laatste levensfase.</a:t>
            </a:r>
            <a:endParaRPr/>
          </a:p>
          <a:p>
            <a:pPr marL="177674" marR="0" lvl="0" indent="-177674" algn="l" rtl="0">
              <a:lnSpc>
                <a:spcPct val="100000"/>
              </a:lnSpc>
              <a:spcBef>
                <a:spcPts val="0"/>
              </a:spcBef>
              <a:spcAft>
                <a:spcPts val="0"/>
              </a:spcAft>
              <a:buClr>
                <a:schemeClr val="dk1"/>
              </a:buClr>
              <a:buSzPts val="1200"/>
              <a:buFont typeface="Calibri"/>
              <a:buChar char="-"/>
            </a:pPr>
            <a:r>
              <a:rPr lang="nl-NL" b="0"/>
              <a:t>Ga na of iedereen de vragen op de dia begrijpt.</a:t>
            </a:r>
            <a:endParaRPr/>
          </a:p>
          <a:p>
            <a:pPr marL="177674" lvl="0" indent="-177674" algn="l" rtl="0">
              <a:spcBef>
                <a:spcPts val="0"/>
              </a:spcBef>
              <a:spcAft>
                <a:spcPts val="0"/>
              </a:spcAft>
              <a:buClr>
                <a:schemeClr val="dk1"/>
              </a:buClr>
              <a:buSzPts val="1200"/>
              <a:buFont typeface="Calibri"/>
              <a:buChar char="-"/>
            </a:pPr>
            <a:r>
              <a:rPr lang="nl-NL"/>
              <a:t>De opdracht is bedoeld om mensen ‘op weg te helpen’ in het nadenken over hun wensen en het gesprek hierover. Als mensen alleen komen en geen behoefte hebben aan interactie met mensen die ze niet of niet goed kennen, dan kunnen ze de opdracht ook zelf/alleen uitvoeren. </a:t>
            </a:r>
            <a:endParaRPr/>
          </a:p>
          <a:p>
            <a:pPr marL="177674" lvl="0" indent="-177674" algn="l" rtl="0">
              <a:spcBef>
                <a:spcPts val="0"/>
              </a:spcBef>
              <a:spcAft>
                <a:spcPts val="0"/>
              </a:spcAft>
              <a:buClr>
                <a:schemeClr val="dk1"/>
              </a:buClr>
              <a:buSzPts val="1200"/>
              <a:buFont typeface="Calibri"/>
              <a:buChar char="-"/>
            </a:pPr>
            <a:r>
              <a:rPr lang="nl-NL"/>
              <a:t>Houd de tijd in de gaten. Als u aan het begin van de presentatie al veel tijd heeft besteedt aan interactie na de film, dan is er nu minder tijd over. </a:t>
            </a:r>
            <a:endParaRPr/>
          </a:p>
          <a:p>
            <a:pPr marL="177674" lvl="0" indent="-177674" algn="l" rtl="0">
              <a:spcBef>
                <a:spcPts val="0"/>
              </a:spcBef>
              <a:spcAft>
                <a:spcPts val="0"/>
              </a:spcAft>
              <a:buClr>
                <a:schemeClr val="dk1"/>
              </a:buClr>
              <a:buSzPts val="1200"/>
              <a:buFont typeface="Calibri"/>
              <a:buChar char="-"/>
            </a:pPr>
            <a:r>
              <a:rPr lang="nl-NL"/>
              <a:t>Mensen waarderen deze opdracht zeer, en er ontstaan vaak levendige gesprekken. Het blijkt geen belemmering dat sommige mensen alleen komen, ook deze groep doet wel actief mee aan de opdracht.</a:t>
            </a:r>
            <a:endParaRPr/>
          </a:p>
          <a:p>
            <a:pPr marL="0" lvl="0" indent="0" algn="l" rtl="0">
              <a:spcBef>
                <a:spcPts val="0"/>
              </a:spcBef>
              <a:spcAft>
                <a:spcPts val="0"/>
              </a:spcAft>
              <a:buNone/>
            </a:pPr>
            <a:endParaRPr/>
          </a:p>
          <a:p>
            <a:pPr marL="0" lvl="0" indent="0" algn="l" rtl="0">
              <a:spcBef>
                <a:spcPts val="0"/>
              </a:spcBef>
              <a:spcAft>
                <a:spcPts val="0"/>
              </a:spcAft>
              <a:buNone/>
            </a:pPr>
            <a:endParaRPr/>
          </a:p>
        </p:txBody>
      </p:sp>
      <p:sp>
        <p:nvSpPr>
          <p:cNvPr id="104" name="Google Shape;104;p11: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nl-NL"/>
              <a:t>11</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9"/>
        <p:cNvGrpSpPr/>
        <p:nvPr/>
      </p:nvGrpSpPr>
      <p:grpSpPr>
        <a:xfrm>
          <a:off x="0" y="0"/>
          <a:ext cx="0" cy="0"/>
          <a:chOff x="0" y="0"/>
          <a:chExt cx="0" cy="0"/>
        </a:xfrm>
      </p:grpSpPr>
      <p:sp>
        <p:nvSpPr>
          <p:cNvPr id="110" name="Google Shape;110;p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11" name="Google Shape;111;p12: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177674" lvl="0" indent="-177674" algn="l" rtl="0">
              <a:spcBef>
                <a:spcPts val="0"/>
              </a:spcBef>
              <a:spcAft>
                <a:spcPts val="0"/>
              </a:spcAft>
              <a:buClr>
                <a:schemeClr val="dk1"/>
              </a:buClr>
              <a:buSzPts val="1200"/>
              <a:buFont typeface="Calibri"/>
              <a:buChar char="-"/>
            </a:pPr>
            <a:r>
              <a:rPr lang="nl-NL"/>
              <a:t> In deze dia geef je tips aan mensen als ze het gesprek met naasten willen aangaan. Wees uitnodigend.</a:t>
            </a:r>
            <a:endParaRPr/>
          </a:p>
          <a:p>
            <a:pPr marL="177674" lvl="0" indent="-177674" algn="l" rtl="0">
              <a:spcBef>
                <a:spcPts val="0"/>
              </a:spcBef>
              <a:spcAft>
                <a:spcPts val="0"/>
              </a:spcAft>
              <a:buClr>
                <a:schemeClr val="dk1"/>
              </a:buClr>
              <a:buSzPts val="1200"/>
              <a:buFont typeface="Calibri"/>
              <a:buChar char="-"/>
            </a:pPr>
            <a:r>
              <a:rPr lang="nl-NL"/>
              <a:t>Je kan het ook meer interactief maken. Vraag aan het publiek: Met wie zou u uw wensen willen bespreken? Hoe zou u het gesprek beginnen?</a:t>
            </a:r>
            <a:endParaRPr/>
          </a:p>
          <a:p>
            <a:pPr marL="0" lvl="0" indent="0" algn="l" rtl="0">
              <a:spcBef>
                <a:spcPts val="0"/>
              </a:spcBef>
              <a:spcAft>
                <a:spcPts val="0"/>
              </a:spcAft>
              <a:buNone/>
            </a:pPr>
            <a:endParaRPr/>
          </a:p>
          <a:p>
            <a:pPr marL="0" lvl="0" indent="0" algn="l" rtl="0">
              <a:spcBef>
                <a:spcPts val="0"/>
              </a:spcBef>
              <a:spcAft>
                <a:spcPts val="0"/>
              </a:spcAft>
              <a:buNone/>
            </a:pPr>
            <a:r>
              <a:rPr lang="nl-NL"/>
              <a:t>Bijvoorbeeld:</a:t>
            </a:r>
            <a:endParaRPr/>
          </a:p>
          <a:p>
            <a:pPr marL="0" lvl="0" indent="0" algn="l" rtl="0">
              <a:spcBef>
                <a:spcPts val="0"/>
              </a:spcBef>
              <a:spcAft>
                <a:spcPts val="0"/>
              </a:spcAft>
              <a:buNone/>
            </a:pPr>
            <a:r>
              <a:rPr lang="nl-NL"/>
              <a:t>Sommige mensen vinden het best lastig om het gesprek te beginnen over wensen voor zorg aan het levenseinde. Ze zijn bijvoorbeeld bang dat ze anderen aan het schrikken maken door er over te beginnen. </a:t>
            </a:r>
            <a:endParaRPr/>
          </a:p>
          <a:p>
            <a:pPr marL="0" lvl="0" indent="0" algn="l" rtl="0">
              <a:spcBef>
                <a:spcPts val="0"/>
              </a:spcBef>
              <a:spcAft>
                <a:spcPts val="0"/>
              </a:spcAft>
              <a:buNone/>
            </a:pPr>
            <a:r>
              <a:rPr lang="nl-NL"/>
              <a:t>Het kan helpen om te beginnen over iets wat u heeft gezien op televisie, of wat u heeft gelezen, bijvoorbeeld in een krant of tijdschrift. Bijvoorbeeld als u een documentaire over zorg in een hospice heeft gezien, of een praatprogramma waarin werd gesproken over euthanasie. U kunt dan dat noemen, en zeggen dat u zelf ook wel eens nadenkt over wat u zou willen.</a:t>
            </a:r>
            <a:endParaRPr/>
          </a:p>
          <a:p>
            <a:pPr marL="0" lvl="0" indent="0" algn="l" rtl="0">
              <a:spcBef>
                <a:spcPts val="0"/>
              </a:spcBef>
              <a:spcAft>
                <a:spcPts val="0"/>
              </a:spcAft>
              <a:buNone/>
            </a:pPr>
            <a:r>
              <a:rPr lang="nl-NL"/>
              <a:t>Als u voor het eerst in gesprek gaat, kies dan iemand bij wie u zich heel erg op uw gemak voelt. Iemand die u goed kent en met wie u vaker dingen deelt. U kunt diegene ook vragen om mee te denken met u, hoe u eventueel ook met andere mensen het gesprek kunt beginnen.</a:t>
            </a:r>
            <a:endParaRPr/>
          </a:p>
          <a:p>
            <a:pPr marL="0" lvl="0" indent="0" algn="l" rtl="0">
              <a:spcBef>
                <a:spcPts val="0"/>
              </a:spcBef>
              <a:spcAft>
                <a:spcPts val="0"/>
              </a:spcAft>
              <a:buNone/>
            </a:pPr>
            <a:r>
              <a:rPr lang="nl-NL"/>
              <a:t>Het kan zijn dat iemand zegt dat het nog te vroeg is om er over te praten, omdat u nog niet ziek bent en dat u nog lang niet dood gaat. U kunt dan zeggen dat dat hopelijk waar is, maar dat u toch graag wilt praten over uw wensen, omdat u het u bezig houdt en u het belangrijk vind dat anderen uw wensen kennen, ook al is het nog niet aan de orde. U kunt eventueel ook aan de ander uitleggen dat u het gesprek liever te vroeg dan te laat voert, of dat u liever een rustig gesprek heeft waarin er genoeg tijd is voordat er een beslissing gemaakt moet worden. </a:t>
            </a:r>
            <a:endParaRPr/>
          </a:p>
          <a:p>
            <a:pPr marL="0" lvl="0" indent="0" algn="l" rtl="0">
              <a:spcBef>
                <a:spcPts val="0"/>
              </a:spcBef>
              <a:spcAft>
                <a:spcPts val="0"/>
              </a:spcAft>
              <a:buNone/>
            </a:pPr>
            <a:r>
              <a:rPr lang="nl-NL"/>
              <a:t>Misschien vind u het moeilijk om het gesprek te beginnen, maar misschien ook niet. Sommige mensen praten makkelijker over wat hen bezig houdt dan anderen. Een eerste reactie kan anders zijn dan u verwacht. Heb begrip voor elkaar. Houdt er ook rekening mee dat iemand misschien nog moet wennen aan het gesprek, of moet wennen aan bepaalde wensen die u heeft. Dan is er even tijd nodig om het gesprek te laten bezinken, en na te denken over wat er gezegd is. Voor uzelf was er misschien een proces nodig om te weten wat uw wensen zijn, degene aan wie u uw wensen vertelt heeft misschien ook tijd nodig. U kunt al in gesprek gaan als u nog niet zo precies weet wat u wilt, en samen met anderen al pratend meer duidelijkheid krijgen. </a:t>
            </a:r>
            <a:endParaRPr/>
          </a:p>
          <a:p>
            <a:pPr marL="0" lvl="0" indent="0" algn="l" rtl="0">
              <a:spcBef>
                <a:spcPts val="0"/>
              </a:spcBef>
              <a:spcAft>
                <a:spcPts val="0"/>
              </a:spcAft>
              <a:buNone/>
            </a:pPr>
            <a:endParaRPr b="1"/>
          </a:p>
          <a:p>
            <a:pPr marL="0" lvl="0" indent="0" algn="l" rtl="0">
              <a:spcBef>
                <a:spcPts val="0"/>
              </a:spcBef>
              <a:spcAft>
                <a:spcPts val="0"/>
              </a:spcAft>
              <a:buNone/>
            </a:pPr>
            <a:r>
              <a:rPr lang="nl-NL"/>
              <a:t>Soms helpt het ook om eerst je wensen op te schrijven. Dat kan je helpen met nadenken over je wensen. </a:t>
            </a:r>
            <a:endParaRPr b="1"/>
          </a:p>
          <a:p>
            <a:pPr marL="0" lvl="0" indent="0" algn="l" rtl="0">
              <a:spcBef>
                <a:spcPts val="0"/>
              </a:spcBef>
              <a:spcAft>
                <a:spcPts val="0"/>
              </a:spcAft>
              <a:buNone/>
            </a:pPr>
            <a:endParaRPr/>
          </a:p>
        </p:txBody>
      </p:sp>
      <p:sp>
        <p:nvSpPr>
          <p:cNvPr id="112" name="Google Shape;112;p12: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nl-NL"/>
              <a:t>12</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7"/>
        <p:cNvGrpSpPr/>
        <p:nvPr/>
      </p:nvGrpSpPr>
      <p:grpSpPr>
        <a:xfrm>
          <a:off x="0" y="0"/>
          <a:ext cx="0" cy="0"/>
          <a:chOff x="0" y="0"/>
          <a:chExt cx="0" cy="0"/>
        </a:xfrm>
      </p:grpSpPr>
      <p:sp>
        <p:nvSpPr>
          <p:cNvPr id="118" name="Google Shape;118;p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19" name="Google Shape;119;p13: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177674" lvl="0" indent="-177674" algn="l" rtl="0">
              <a:spcBef>
                <a:spcPts val="0"/>
              </a:spcBef>
              <a:spcAft>
                <a:spcPts val="0"/>
              </a:spcAft>
              <a:buClr>
                <a:schemeClr val="dk1"/>
              </a:buClr>
              <a:buSzPts val="1200"/>
              <a:buFont typeface="Calibri"/>
              <a:buChar char="-"/>
            </a:pPr>
            <a:r>
              <a:rPr lang="nl-NL"/>
              <a:t> In deze dia geef je tips aan mensen als ze het gesprek met hun (huis)arts willen aangaan. Wees uitnodigend.</a:t>
            </a:r>
            <a:endParaRPr/>
          </a:p>
          <a:p>
            <a:pPr marL="0" lvl="0" indent="0" algn="l" rtl="0">
              <a:spcBef>
                <a:spcPts val="0"/>
              </a:spcBef>
              <a:spcAft>
                <a:spcPts val="0"/>
              </a:spcAft>
              <a:buNone/>
            </a:pPr>
            <a:endParaRPr/>
          </a:p>
          <a:p>
            <a:pPr marL="0" lvl="0" indent="0" algn="l" rtl="0">
              <a:spcBef>
                <a:spcPts val="0"/>
              </a:spcBef>
              <a:spcAft>
                <a:spcPts val="0"/>
              </a:spcAft>
              <a:buNone/>
            </a:pPr>
            <a:r>
              <a:rPr lang="nl-NL"/>
              <a:t>Bijvoorbeeld:</a:t>
            </a:r>
            <a:endParaRPr/>
          </a:p>
          <a:p>
            <a:pPr marL="0" lvl="0" indent="0" algn="l" rtl="0">
              <a:spcBef>
                <a:spcPts val="0"/>
              </a:spcBef>
              <a:spcAft>
                <a:spcPts val="0"/>
              </a:spcAft>
              <a:buNone/>
            </a:pPr>
            <a:r>
              <a:rPr lang="nl-NL"/>
              <a:t>Het is goed om op tijd met een arts te spreken over uw wensen. Dit kunt u al doen voordat u ziek wordt. En ook als u nog niet zo precies weet wat u wilt. De arts kan u helpen om hier verder over na te denken, bijvoorbeeld door informatie te geven en vragen te stellen. Hierbij wat tips voor het gesprek:</a:t>
            </a:r>
            <a:endParaRPr/>
          </a:p>
          <a:p>
            <a:pPr marL="177674" lvl="0" indent="-177674" algn="l" rtl="0">
              <a:spcBef>
                <a:spcPts val="0"/>
              </a:spcBef>
              <a:spcAft>
                <a:spcPts val="0"/>
              </a:spcAft>
              <a:buClr>
                <a:schemeClr val="dk1"/>
              </a:buClr>
              <a:buSzPts val="1200"/>
              <a:buFont typeface="Arial"/>
              <a:buChar char="•"/>
            </a:pPr>
            <a:r>
              <a:rPr lang="nl-NL"/>
              <a:t>Als u een gesprek met de huisarts wilt, vraag dan om een dubbel consult. U heeft dan 20 minuten voor het gesprek. Als dat niet voldoende is, kunt u daarna nog een vervolgafspraak maken. </a:t>
            </a:r>
            <a:endParaRPr/>
          </a:p>
          <a:p>
            <a:pPr marL="177674" lvl="0" indent="-177674" algn="l" rtl="0">
              <a:spcBef>
                <a:spcPts val="0"/>
              </a:spcBef>
              <a:spcAft>
                <a:spcPts val="0"/>
              </a:spcAft>
              <a:buClr>
                <a:schemeClr val="dk1"/>
              </a:buClr>
              <a:buSzPts val="1200"/>
              <a:buFont typeface="Arial"/>
              <a:buChar char="•"/>
            </a:pPr>
            <a:r>
              <a:rPr lang="nl-NL"/>
              <a:t>Het kan fijn zijn om iemand mee te nemen naar het consult. U kunt ook vragen of u het gesprek mag opnemen. U kunt het dan achteraf nog eens naluisteren. </a:t>
            </a:r>
            <a:endParaRPr/>
          </a:p>
          <a:p>
            <a:pPr marL="177674" lvl="0" indent="-177674" algn="l" rtl="0">
              <a:spcBef>
                <a:spcPts val="0"/>
              </a:spcBef>
              <a:spcAft>
                <a:spcPts val="0"/>
              </a:spcAft>
              <a:buClr>
                <a:schemeClr val="dk1"/>
              </a:buClr>
              <a:buSzPts val="1200"/>
              <a:buFont typeface="Arial"/>
              <a:buChar char="•"/>
            </a:pPr>
            <a:r>
              <a:rPr lang="nl-NL"/>
              <a:t>Praat na het consult met de huisarts over het gesprek met familie of vrienden. Vertel hen wat besproken is, en welke wensen u heeft.</a:t>
            </a:r>
            <a:endParaRPr/>
          </a:p>
          <a:p>
            <a:pPr marL="177674" lvl="0" indent="-177674" algn="l" rtl="0">
              <a:spcBef>
                <a:spcPts val="0"/>
              </a:spcBef>
              <a:spcAft>
                <a:spcPts val="0"/>
              </a:spcAft>
              <a:buClr>
                <a:schemeClr val="dk1"/>
              </a:buClr>
              <a:buSzPts val="1200"/>
              <a:buFont typeface="Arial"/>
              <a:buChar char="•"/>
            </a:pPr>
            <a:r>
              <a:rPr lang="nl-NL"/>
              <a:t>Als de huisarts u vragen stelt waar u geen antwoord op heeft, zeg dan dat u over die vraag wilt nadenken, en dat u er in een volgend gesprek op terug wilt komen. </a:t>
            </a:r>
            <a:endParaRPr/>
          </a:p>
          <a:p>
            <a:pPr marL="177674" lvl="0" indent="-177674" algn="l" rtl="0">
              <a:spcBef>
                <a:spcPts val="0"/>
              </a:spcBef>
              <a:spcAft>
                <a:spcPts val="0"/>
              </a:spcAft>
              <a:buClr>
                <a:schemeClr val="dk1"/>
              </a:buClr>
              <a:buSzPts val="1200"/>
              <a:buFont typeface="Arial"/>
              <a:buChar char="•"/>
            </a:pPr>
            <a:r>
              <a:rPr lang="nl-NL"/>
              <a:t>U heeft recht op informatie. Maar misschien wilt u niet alles weten. Bespreek dit ook met de huisarts. U heeft namelijk ook recht op ‘niet weten’. Als u aangeeft dat u bepaalde informatie niet wil weten, zal de arts die wens volgen. Mocht echter als gevolg van dit niet weten ernstig nadeel dreigen te ontstaan voor u of voor anderen, dan kan de arts besluiten de informatie toch te geven. Denk hierbij bijvoorbeeld aan COVID-19, als blijkt dat u COVID-19 hebt zal de huisarts die informatie met u delen omdat u mogelijk andere mensen kunt besmetten. </a:t>
            </a:r>
            <a:endParaRPr/>
          </a:p>
          <a:p>
            <a:pPr marL="177674" lvl="0" indent="-101474" algn="l" rtl="0">
              <a:spcBef>
                <a:spcPts val="0"/>
              </a:spcBef>
              <a:spcAft>
                <a:spcPts val="0"/>
              </a:spcAft>
              <a:buClr>
                <a:schemeClr val="dk1"/>
              </a:buClr>
              <a:buSzPts val="1200"/>
              <a:buFont typeface="Arial"/>
              <a:buNone/>
            </a:pPr>
            <a:endParaRPr/>
          </a:p>
          <a:p>
            <a:pPr marL="0" lvl="0" indent="0" algn="l" rtl="0">
              <a:spcBef>
                <a:spcPts val="0"/>
              </a:spcBef>
              <a:spcAft>
                <a:spcPts val="0"/>
              </a:spcAft>
              <a:buClr>
                <a:schemeClr val="dk1"/>
              </a:buClr>
              <a:buSzPts val="1200"/>
              <a:buFont typeface="Arial"/>
              <a:buNone/>
            </a:pPr>
            <a:r>
              <a:rPr lang="nl-NL"/>
              <a:t>Het kan zijn, als u een afspraak maakt, dat u niet direct morgen of dezelfde week al terecht kunt bij de huisarts. De huisarts wil graag voldoende tijd nemen voor het gesprek (dubbel consult) en doorgaans hebben deze gesprekken geen grote haast, waardoor inplannen op een later tijdstip mogelijk is. </a:t>
            </a:r>
            <a:endParaRPr/>
          </a:p>
          <a:p>
            <a:pPr marL="0" lvl="0" indent="0" algn="l" rtl="0">
              <a:spcBef>
                <a:spcPts val="0"/>
              </a:spcBef>
              <a:spcAft>
                <a:spcPts val="0"/>
              </a:spcAft>
              <a:buNone/>
            </a:pPr>
            <a:endParaRPr/>
          </a:p>
          <a:p>
            <a:pPr marL="0" lvl="0" indent="0" algn="l" rtl="0">
              <a:spcBef>
                <a:spcPts val="0"/>
              </a:spcBef>
              <a:spcAft>
                <a:spcPts val="0"/>
              </a:spcAft>
              <a:buNone/>
            </a:pPr>
            <a:endParaRPr/>
          </a:p>
        </p:txBody>
      </p:sp>
      <p:sp>
        <p:nvSpPr>
          <p:cNvPr id="120" name="Google Shape;120;p13: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nl-NL"/>
              <a:t>13</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5"/>
        <p:cNvGrpSpPr/>
        <p:nvPr/>
      </p:nvGrpSpPr>
      <p:grpSpPr>
        <a:xfrm>
          <a:off x="0" y="0"/>
          <a:ext cx="0" cy="0"/>
          <a:chOff x="0" y="0"/>
          <a:chExt cx="0" cy="0"/>
        </a:xfrm>
      </p:grpSpPr>
      <p:sp>
        <p:nvSpPr>
          <p:cNvPr id="126" name="Google Shape;126;p1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27" name="Google Shape;127;p14: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177674" lvl="0" indent="-177674" algn="l" rtl="0">
              <a:spcBef>
                <a:spcPts val="0"/>
              </a:spcBef>
              <a:spcAft>
                <a:spcPts val="0"/>
              </a:spcAft>
              <a:buClr>
                <a:schemeClr val="dk1"/>
              </a:buClr>
              <a:buSzPts val="1200"/>
              <a:buFont typeface="Calibri"/>
              <a:buChar char="-"/>
            </a:pPr>
            <a:r>
              <a:rPr lang="nl-NL"/>
              <a:t>Leg uit in welke situaties een wilsverklaring nuttig kan zijn en/of wanneer die gebruikt wordt. </a:t>
            </a:r>
            <a:endParaRPr/>
          </a:p>
          <a:p>
            <a:pPr marL="177674" marR="0" lvl="0" indent="-177674" algn="l" rtl="0">
              <a:lnSpc>
                <a:spcPct val="100000"/>
              </a:lnSpc>
              <a:spcBef>
                <a:spcPts val="0"/>
              </a:spcBef>
              <a:spcAft>
                <a:spcPts val="0"/>
              </a:spcAft>
              <a:buClr>
                <a:schemeClr val="dk1"/>
              </a:buClr>
              <a:buSzPts val="1200"/>
              <a:buFont typeface="Calibri"/>
              <a:buChar char="-"/>
            </a:pPr>
            <a:r>
              <a:rPr lang="nl-NL"/>
              <a:t>Geef uitleg over de verschillende wilsverklaringen. </a:t>
            </a:r>
            <a:endParaRPr/>
          </a:p>
          <a:p>
            <a:pPr marL="0" lvl="0" indent="0" algn="l" rtl="0">
              <a:spcBef>
                <a:spcPts val="0"/>
              </a:spcBef>
              <a:spcAft>
                <a:spcPts val="0"/>
              </a:spcAft>
              <a:buNone/>
            </a:pPr>
            <a:endParaRPr/>
          </a:p>
          <a:p>
            <a:pPr marL="0" lvl="0" indent="0" algn="l" rtl="0">
              <a:spcBef>
                <a:spcPts val="0"/>
              </a:spcBef>
              <a:spcAft>
                <a:spcPts val="0"/>
              </a:spcAft>
              <a:buNone/>
            </a:pPr>
            <a:r>
              <a:rPr lang="nl-NL"/>
              <a:t>Bijvoorbeeld:</a:t>
            </a:r>
            <a:endParaRPr/>
          </a:p>
          <a:p>
            <a:pPr marL="0" lvl="0" indent="0" algn="l" rtl="0">
              <a:spcBef>
                <a:spcPts val="0"/>
              </a:spcBef>
              <a:spcAft>
                <a:spcPts val="0"/>
              </a:spcAft>
              <a:buNone/>
            </a:pPr>
            <a:r>
              <a:rPr lang="nl-NL"/>
              <a:t>Een wilsverklaring is een document waarin staat wat uw wensen zijn rondom uw behandeling of levenseinde. Deze verklaring wordt gebruikt als u zelf geen beslissingen meer kunt nemen. Als u in een coma ligt bijvoorbeeld of als u een zwaar ongeluk krijgt waardoor u niet meer kunt praten met uw arts. Of wanneer u, zoals dat heet, wilsonbekwaam wordt geacht. Iemand is wilsonbekwaam als hij of zij de informatie over ziekte of behandeling niet begrijpt; zelf niet kan beslissen; en of de gevolgen van een beslissing niet begrijpt. Dat kan bijvoorbeeld gebeuren bij dementie. Als u een wilsverklaring hebt, weten anderen wat uw behandelwensen zijn. </a:t>
            </a:r>
            <a:endParaRPr/>
          </a:p>
          <a:p>
            <a:pPr marL="0" lvl="0" indent="0" algn="l" rtl="0">
              <a:spcBef>
                <a:spcPts val="0"/>
              </a:spcBef>
              <a:spcAft>
                <a:spcPts val="0"/>
              </a:spcAft>
              <a:buNone/>
            </a:pPr>
            <a:endParaRPr/>
          </a:p>
          <a:p>
            <a:pPr marL="0" lvl="0" indent="0" algn="l" rtl="0">
              <a:spcBef>
                <a:spcPts val="0"/>
              </a:spcBef>
              <a:spcAft>
                <a:spcPts val="0"/>
              </a:spcAft>
              <a:buNone/>
            </a:pPr>
            <a:r>
              <a:rPr lang="nl-NL"/>
              <a:t>Er zijn verschillende soorten wilsverklaringen. De belangrijkste twee zijn het behandelverbod en het aanwijzen van een vertegenwoordiger. </a:t>
            </a:r>
            <a:r>
              <a:rPr lang="nl-NL" sz="1200" b="0" i="0">
                <a:solidFill>
                  <a:schemeClr val="dk1"/>
                </a:solidFill>
                <a:latin typeface="Calibri"/>
                <a:ea typeface="Calibri"/>
                <a:cs typeface="Calibri"/>
                <a:sym typeface="Calibri"/>
              </a:rPr>
              <a:t>Een schriftelijk behandelverbod is een verklaring waarin staat dat iemand niet (meer) behandeld wil worden in een bepaalde situatie. De arts of hulpverlener moet zich daar aan houden. Het gevolg kan zijn dat iemand dan overlijdt. Heeft of krijgt u een ziekte die op den duur uw vermogen aantast om zelf beslissingen te maken, zoals bij dementie, dan kan het extra belangrijk zijn om over een behandelverbod na te denken. Een behandelverbod geldt alleen als de situatie die een persoon beschreven heeft zich voordoet. Het is belangrijk dat u bij het opstellen van een schriftelijk behandelverbod goed nadenkt in welke situaties u liever overlijdt dan overleeft. Bijvoorbeeld wanneer de gevolgen van de behandeling de kwaliteit van leven verslechteren. U kunt in de verklaring aangeven welke behandelingen u niet meer wilt, zoals bijvoorbeeld reanimeren, of meer algemeen beschrijven in welke situatie u geen levensverlengende behandelingen wilt. Het is belangrijk dat u dit zo duidelijk mogelijk opschrijft. Bespreek de verklaring ook met de huisarts, zodat de huisarts nog vragen kan stellen. </a:t>
            </a:r>
            <a:endParaRPr/>
          </a:p>
          <a:p>
            <a:pPr marL="0" lvl="0" indent="0" algn="l" rtl="0">
              <a:spcBef>
                <a:spcPts val="0"/>
              </a:spcBef>
              <a:spcAft>
                <a:spcPts val="0"/>
              </a:spcAft>
              <a:buNone/>
            </a:pPr>
            <a:endParaRPr sz="1200" b="0" i="0">
              <a:solidFill>
                <a:schemeClr val="dk1"/>
              </a:solidFill>
              <a:latin typeface="Calibri"/>
              <a:ea typeface="Calibri"/>
              <a:cs typeface="Calibri"/>
              <a:sym typeface="Calibri"/>
            </a:endParaRPr>
          </a:p>
          <a:p>
            <a:pPr marL="0" lvl="0" indent="0" algn="l" rtl="0">
              <a:spcBef>
                <a:spcPts val="0"/>
              </a:spcBef>
              <a:spcAft>
                <a:spcPts val="0"/>
              </a:spcAft>
              <a:buNone/>
            </a:pPr>
            <a:r>
              <a:rPr lang="nl-NL" sz="1200" b="0" i="0">
                <a:solidFill>
                  <a:schemeClr val="dk1"/>
                </a:solidFill>
                <a:latin typeface="Calibri"/>
                <a:ea typeface="Calibri"/>
                <a:cs typeface="Calibri"/>
                <a:sym typeface="Calibri"/>
              </a:rPr>
              <a:t>U kunt met een wilsverklaring ook een vertegenwoordiger aanwijzen. Een vertegenwoordiger is iemand die medische beslissingen over u neemt als u dat zelf niet meer kunt. Wanneer u nadenkt over een vertegenwoordiger, denk dan goed na wie in uw omgeving dit kan en bespreek dit ook met die persoon. Deze persoon moet:</a:t>
            </a:r>
            <a:endParaRPr/>
          </a:p>
          <a:p>
            <a:pPr marL="0" lvl="0" indent="0" algn="l" rtl="0">
              <a:spcBef>
                <a:spcPts val="0"/>
              </a:spcBef>
              <a:spcAft>
                <a:spcPts val="0"/>
              </a:spcAft>
              <a:buNone/>
            </a:pPr>
            <a:r>
              <a:rPr lang="nl-NL" sz="1200" b="0" i="0">
                <a:solidFill>
                  <a:schemeClr val="dk1"/>
                </a:solidFill>
                <a:latin typeface="Calibri"/>
                <a:ea typeface="Calibri"/>
                <a:cs typeface="Calibri"/>
                <a:sym typeface="Calibri"/>
              </a:rPr>
              <a:t>- Open staan voor uw wensen, met u hierover in gesprek willen en ook uw wensen respecteren.</a:t>
            </a:r>
            <a:endParaRPr/>
          </a:p>
          <a:p>
            <a:pPr marL="0" lvl="0" indent="0" algn="l" rtl="0">
              <a:spcBef>
                <a:spcPts val="0"/>
              </a:spcBef>
              <a:spcAft>
                <a:spcPts val="0"/>
              </a:spcAft>
              <a:buNone/>
            </a:pPr>
            <a:r>
              <a:rPr lang="nl-NL" sz="1200" b="0" i="0">
                <a:solidFill>
                  <a:schemeClr val="dk1"/>
                </a:solidFill>
                <a:latin typeface="Calibri"/>
                <a:ea typeface="Calibri"/>
                <a:cs typeface="Calibri"/>
                <a:sym typeface="Calibri"/>
              </a:rPr>
              <a:t>- In gesprekken met zorgverleners en anderen uw wensen naar voren brengen.</a:t>
            </a:r>
            <a:endParaRPr/>
          </a:p>
          <a:p>
            <a:pPr marL="0" lvl="0" indent="0" algn="l" rtl="0">
              <a:spcBef>
                <a:spcPts val="0"/>
              </a:spcBef>
              <a:spcAft>
                <a:spcPts val="0"/>
              </a:spcAft>
              <a:buNone/>
            </a:pPr>
            <a:endParaRPr sz="1200" b="0" i="0">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chemeClr val="dk1"/>
              </a:buClr>
              <a:buSzPts val="1200"/>
              <a:buFont typeface="Calibri"/>
              <a:buNone/>
            </a:pPr>
            <a:r>
              <a:rPr lang="nl-NL" sz="1200">
                <a:solidFill>
                  <a:schemeClr val="dk1"/>
                </a:solidFill>
                <a:latin typeface="Calibri"/>
                <a:ea typeface="Calibri"/>
                <a:cs typeface="Calibri"/>
                <a:sym typeface="Calibri"/>
              </a:rPr>
              <a:t>Het is belangrijk dat een vertegenwoordiger goed op de hoogte is van uw wensen en voorkeuren. </a:t>
            </a:r>
            <a:r>
              <a:rPr lang="nl-NL" sz="1200" b="0" i="0">
                <a:solidFill>
                  <a:schemeClr val="dk1"/>
                </a:solidFill>
                <a:latin typeface="Calibri"/>
                <a:ea typeface="Calibri"/>
                <a:cs typeface="Calibri"/>
                <a:sym typeface="Calibri"/>
              </a:rPr>
              <a:t>Bijvoorbeeld als u bepaalde behandelingen niet meer wilt. Het is verstandig om dat ook op te schrijven in een wilsverklaring. Dat helpt uw vertegenwoordiger om namens u, samen met uw arts, te beslissen over de behandeling. </a:t>
            </a:r>
            <a:endParaRPr/>
          </a:p>
          <a:p>
            <a:pPr marL="0" lvl="0" indent="0" algn="l" rtl="0">
              <a:spcBef>
                <a:spcPts val="0"/>
              </a:spcBef>
              <a:spcAft>
                <a:spcPts val="0"/>
              </a:spcAft>
              <a:buNone/>
            </a:pPr>
            <a:r>
              <a:rPr lang="nl-NL" sz="1200" b="0" i="0">
                <a:solidFill>
                  <a:schemeClr val="dk1"/>
                </a:solidFill>
                <a:latin typeface="Calibri"/>
                <a:ea typeface="Calibri"/>
                <a:cs typeface="Calibri"/>
                <a:sym typeface="Calibri"/>
              </a:rPr>
              <a:t>Heeft u op papier gezet wie uw vertegenwoordiger is? Vertel dit aan uw arts geef hem/haar een kopie van dit papier. Geef uw arts ook het adres en telefoonnummer van uw vertegenwoordiger. Wanneer u schriftelijk een vertegenwoordiger aanwijst, moet uw vertegenwoordiger dit document ook ondertekenen. </a:t>
            </a:r>
            <a:endParaRPr/>
          </a:p>
          <a:p>
            <a:pPr marL="0" lvl="0" indent="0" algn="l" rtl="0">
              <a:spcBef>
                <a:spcPts val="0"/>
              </a:spcBef>
              <a:spcAft>
                <a:spcPts val="0"/>
              </a:spcAft>
              <a:buNone/>
            </a:pPr>
            <a:endParaRPr sz="1200" b="0" i="0">
              <a:solidFill>
                <a:schemeClr val="dk1"/>
              </a:solidFill>
              <a:latin typeface="Calibri"/>
              <a:ea typeface="Calibri"/>
              <a:cs typeface="Calibri"/>
              <a:sym typeface="Calibri"/>
            </a:endParaRPr>
          </a:p>
          <a:p>
            <a:pPr marL="0" lvl="0" indent="0" algn="l" rtl="0">
              <a:spcBef>
                <a:spcPts val="0"/>
              </a:spcBef>
              <a:spcAft>
                <a:spcPts val="0"/>
              </a:spcAft>
              <a:buNone/>
            </a:pPr>
            <a:r>
              <a:rPr lang="nl-NL" sz="1200" b="0" i="0">
                <a:solidFill>
                  <a:schemeClr val="dk1"/>
                </a:solidFill>
                <a:latin typeface="Calibri"/>
                <a:ea typeface="Calibri"/>
                <a:cs typeface="Calibri"/>
                <a:sym typeface="Calibri"/>
              </a:rPr>
              <a:t>Met een euthanasieverzoek geeft u aan onder welke omstandigheden u euthanasie wilt.  Het woord verzoek is hier onderstreept omdat het niet juridisch afdwingbaar is; de arts is niet verplicht aan het verzoek te voldoen.</a:t>
            </a:r>
            <a:endParaRPr/>
          </a:p>
          <a:p>
            <a:pPr marL="0" lvl="0" indent="0" algn="l" rtl="0">
              <a:spcBef>
                <a:spcPts val="0"/>
              </a:spcBef>
              <a:spcAft>
                <a:spcPts val="0"/>
              </a:spcAft>
              <a:buNone/>
            </a:pPr>
            <a:endParaRPr sz="1200" b="0" i="0">
              <a:solidFill>
                <a:schemeClr val="dk1"/>
              </a:solidFill>
              <a:latin typeface="Calibri"/>
              <a:ea typeface="Calibri"/>
              <a:cs typeface="Calibri"/>
              <a:sym typeface="Calibri"/>
            </a:endParaRPr>
          </a:p>
          <a:p>
            <a:pPr marL="0" lvl="0" indent="0" algn="l" rtl="0">
              <a:spcBef>
                <a:spcPts val="0"/>
              </a:spcBef>
              <a:spcAft>
                <a:spcPts val="0"/>
              </a:spcAft>
              <a:buNone/>
            </a:pPr>
            <a:r>
              <a:rPr lang="nl-NL" sz="1200" b="0" i="0">
                <a:solidFill>
                  <a:schemeClr val="dk1"/>
                </a:solidFill>
                <a:latin typeface="Calibri"/>
                <a:ea typeface="Calibri"/>
                <a:cs typeface="Calibri"/>
                <a:sym typeface="Calibri"/>
              </a:rPr>
              <a:t>De algemene regel is: Heeft u een wilsverklaring waarin staat dat u een bepaalde behandeling of bepaalde zorg </a:t>
            </a:r>
            <a:r>
              <a:rPr lang="nl-NL" sz="1200" b="1" i="0">
                <a:solidFill>
                  <a:schemeClr val="dk1"/>
                </a:solidFill>
                <a:latin typeface="Calibri"/>
                <a:ea typeface="Calibri"/>
                <a:cs typeface="Calibri"/>
                <a:sym typeface="Calibri"/>
              </a:rPr>
              <a:t>niet</a:t>
            </a:r>
            <a:r>
              <a:rPr lang="nl-NL" sz="1200" b="0" i="0">
                <a:solidFill>
                  <a:schemeClr val="dk1"/>
                </a:solidFill>
                <a:latin typeface="Calibri"/>
                <a:ea typeface="Calibri"/>
                <a:cs typeface="Calibri"/>
                <a:sym typeface="Calibri"/>
              </a:rPr>
              <a:t> wilt, bijvoorbeeld niet reanimeren, dan </a:t>
            </a:r>
            <a:r>
              <a:rPr lang="nl-NL" sz="1200" b="1" i="0">
                <a:solidFill>
                  <a:schemeClr val="dk1"/>
                </a:solidFill>
                <a:latin typeface="Calibri"/>
                <a:ea typeface="Calibri"/>
                <a:cs typeface="Calibri"/>
                <a:sym typeface="Calibri"/>
              </a:rPr>
              <a:t>moet</a:t>
            </a:r>
            <a:r>
              <a:rPr lang="nl-NL" sz="1200" b="0" i="0">
                <a:solidFill>
                  <a:schemeClr val="dk1"/>
                </a:solidFill>
                <a:latin typeface="Calibri"/>
                <a:ea typeface="Calibri"/>
                <a:cs typeface="Calibri"/>
                <a:sym typeface="Calibri"/>
              </a:rPr>
              <a:t> de arts dat respecteren. Dat is anders dan bij een wilsverklaring waarbij de arts gevraagd wordt om een bepaalde behandeling of bepaalde zorg juist </a:t>
            </a:r>
            <a:r>
              <a:rPr lang="nl-NL" sz="1200" b="1" i="0">
                <a:solidFill>
                  <a:schemeClr val="dk1"/>
                </a:solidFill>
                <a:latin typeface="Calibri"/>
                <a:ea typeface="Calibri"/>
                <a:cs typeface="Calibri"/>
                <a:sym typeface="Calibri"/>
              </a:rPr>
              <a:t>wel</a:t>
            </a:r>
            <a:r>
              <a:rPr lang="nl-NL" sz="1200" b="0" i="0">
                <a:solidFill>
                  <a:schemeClr val="dk1"/>
                </a:solidFill>
                <a:latin typeface="Calibri"/>
                <a:ea typeface="Calibri"/>
                <a:cs typeface="Calibri"/>
                <a:sym typeface="Calibri"/>
              </a:rPr>
              <a:t> te geven, zoals euthanasie. De arts is niet verplicht dat verzoek in te willigen.</a:t>
            </a:r>
            <a:endParaRPr/>
          </a:p>
          <a:p>
            <a:pPr marL="0" lvl="0" indent="0" algn="l" rtl="0">
              <a:spcBef>
                <a:spcPts val="0"/>
              </a:spcBef>
              <a:spcAft>
                <a:spcPts val="0"/>
              </a:spcAft>
              <a:buNone/>
            </a:pPr>
            <a:endParaRPr sz="1200" b="0" i="0">
              <a:solidFill>
                <a:schemeClr val="dk1"/>
              </a:solidFill>
              <a:latin typeface="Calibri"/>
              <a:ea typeface="Calibri"/>
              <a:cs typeface="Calibri"/>
              <a:sym typeface="Calibri"/>
            </a:endParaRPr>
          </a:p>
          <a:p>
            <a:pPr marL="0" lvl="0" indent="0" algn="l" rtl="0">
              <a:spcBef>
                <a:spcPts val="0"/>
              </a:spcBef>
              <a:spcAft>
                <a:spcPts val="0"/>
              </a:spcAft>
              <a:buNone/>
            </a:pPr>
            <a:r>
              <a:rPr lang="nl-NL" sz="1200" b="0" i="0">
                <a:solidFill>
                  <a:schemeClr val="dk1"/>
                </a:solidFill>
                <a:latin typeface="Calibri"/>
                <a:ea typeface="Calibri"/>
                <a:cs typeface="Calibri"/>
                <a:sym typeface="Calibri"/>
              </a:rPr>
              <a:t>Wanneer u orgaandonor bent of uw lichaam ter beschikking wilt stellen aan de wetenschap, moet u daarvoor ook een verklaring opstellen. Orgaandonatie regelt u via het donorregister van de overheid. Als u uw lichaam ter beschikking wilt stellen aan de wetenschap kunt u contact opnemen met een anatomisch instituut van een universiteit.</a:t>
            </a:r>
            <a:endParaRPr/>
          </a:p>
          <a:p>
            <a:pPr marL="0" lvl="0" indent="0" algn="l" rtl="0">
              <a:spcBef>
                <a:spcPts val="0"/>
              </a:spcBef>
              <a:spcAft>
                <a:spcPts val="0"/>
              </a:spcAft>
              <a:buNone/>
            </a:pPr>
            <a:endParaRPr sz="1200" b="0" i="0">
              <a:solidFill>
                <a:schemeClr val="dk1"/>
              </a:solidFill>
              <a:latin typeface="Calibri"/>
              <a:ea typeface="Calibri"/>
              <a:cs typeface="Calibri"/>
              <a:sym typeface="Calibri"/>
            </a:endParaRPr>
          </a:p>
          <a:p>
            <a:pPr marL="0" lvl="0" indent="0" algn="l" rtl="0">
              <a:spcBef>
                <a:spcPts val="0"/>
              </a:spcBef>
              <a:spcAft>
                <a:spcPts val="0"/>
              </a:spcAft>
              <a:buNone/>
            </a:pPr>
            <a:r>
              <a:rPr lang="nl-NL" sz="1200" b="0" i="0">
                <a:solidFill>
                  <a:schemeClr val="dk1"/>
                </a:solidFill>
                <a:latin typeface="Calibri"/>
                <a:ea typeface="Calibri"/>
                <a:cs typeface="Calibri"/>
                <a:sym typeface="Calibri"/>
              </a:rPr>
              <a:t>Extra informatie:</a:t>
            </a:r>
            <a:endParaRPr/>
          </a:p>
          <a:p>
            <a:pPr marL="171450" lvl="0" indent="-171450" algn="l" rtl="0">
              <a:spcBef>
                <a:spcPts val="0"/>
              </a:spcBef>
              <a:spcAft>
                <a:spcPts val="0"/>
              </a:spcAft>
              <a:buClr>
                <a:schemeClr val="dk1"/>
              </a:buClr>
              <a:buSzPts val="1200"/>
              <a:buFont typeface="Arial"/>
              <a:buChar char="•"/>
            </a:pPr>
            <a:r>
              <a:rPr lang="nl-NL" u="sng">
                <a:solidFill>
                  <a:schemeClr val="hlink"/>
                </a:solidFill>
                <a:hlinkClick r:id="rId3"/>
              </a:rPr>
              <a:t>Home | Donorregister</a:t>
            </a:r>
            <a:endParaRPr/>
          </a:p>
          <a:p>
            <a:pPr marL="171450" lvl="0" indent="-171450" algn="l" rtl="0">
              <a:spcBef>
                <a:spcPts val="0"/>
              </a:spcBef>
              <a:spcAft>
                <a:spcPts val="0"/>
              </a:spcAft>
              <a:buClr>
                <a:schemeClr val="dk1"/>
              </a:buClr>
              <a:buSzPts val="1200"/>
              <a:buFont typeface="Arial"/>
              <a:buChar char="•"/>
            </a:pPr>
            <a:r>
              <a:rPr lang="nl-NL" u="sng">
                <a:solidFill>
                  <a:schemeClr val="hlink"/>
                </a:solidFill>
                <a:hlinkClick r:id="rId4"/>
              </a:rPr>
              <a:t>Hoe stel ik mijn lichaam na overlijden ter beschikking aan de wetenschap? | Rijksoverheid.nl</a:t>
            </a:r>
            <a:r>
              <a:rPr lang="nl-NL"/>
              <a:t> </a:t>
            </a:r>
            <a:endParaRPr/>
          </a:p>
          <a:p>
            <a:pPr marL="0" lvl="0" indent="0" algn="l" rtl="0">
              <a:spcBef>
                <a:spcPts val="0"/>
              </a:spcBef>
              <a:spcAft>
                <a:spcPts val="0"/>
              </a:spcAft>
              <a:buNone/>
            </a:pPr>
            <a:endParaRPr sz="1200" b="0" i="0">
              <a:solidFill>
                <a:schemeClr val="dk1"/>
              </a:solidFill>
              <a:latin typeface="Calibri"/>
              <a:ea typeface="Calibri"/>
              <a:cs typeface="Calibri"/>
              <a:sym typeface="Calibri"/>
            </a:endParaRPr>
          </a:p>
          <a:p>
            <a:pPr marL="0" lvl="0" indent="0" algn="l" rtl="0">
              <a:spcBef>
                <a:spcPts val="0"/>
              </a:spcBef>
              <a:spcAft>
                <a:spcPts val="0"/>
              </a:spcAft>
              <a:buNone/>
            </a:pPr>
            <a:endParaRPr sz="1200" b="0" i="0">
              <a:solidFill>
                <a:schemeClr val="dk1"/>
              </a:solidFill>
              <a:latin typeface="Calibri"/>
              <a:ea typeface="Calibri"/>
              <a:cs typeface="Calibri"/>
              <a:sym typeface="Calibri"/>
            </a:endParaRPr>
          </a:p>
          <a:p>
            <a:pPr marL="0" lvl="0" indent="0" algn="l" rtl="0">
              <a:spcBef>
                <a:spcPts val="0"/>
              </a:spcBef>
              <a:spcAft>
                <a:spcPts val="0"/>
              </a:spcAft>
              <a:buNone/>
            </a:pPr>
            <a:endParaRPr/>
          </a:p>
        </p:txBody>
      </p:sp>
      <p:sp>
        <p:nvSpPr>
          <p:cNvPr id="128" name="Google Shape;128;p14: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nl-NL"/>
              <a:t>14</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3"/>
        <p:cNvGrpSpPr/>
        <p:nvPr/>
      </p:nvGrpSpPr>
      <p:grpSpPr>
        <a:xfrm>
          <a:off x="0" y="0"/>
          <a:ext cx="0" cy="0"/>
          <a:chOff x="0" y="0"/>
          <a:chExt cx="0" cy="0"/>
        </a:xfrm>
      </p:grpSpPr>
      <p:sp>
        <p:nvSpPr>
          <p:cNvPr id="134" name="Google Shape;134;p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5" name="Google Shape;135;p15: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177674" lvl="0" indent="-177674" algn="l" rtl="0">
              <a:spcBef>
                <a:spcPts val="0"/>
              </a:spcBef>
              <a:spcAft>
                <a:spcPts val="0"/>
              </a:spcAft>
              <a:buClr>
                <a:schemeClr val="dk1"/>
              </a:buClr>
              <a:buSzPts val="1200"/>
              <a:buFont typeface="Calibri"/>
              <a:buChar char="-"/>
            </a:pPr>
            <a:r>
              <a:rPr lang="nl-NL"/>
              <a:t> Leg uit wat belangrijke aandachtspunten zijn bij het opstellen van een wilsverklaring. </a:t>
            </a:r>
            <a:endParaRPr/>
          </a:p>
          <a:p>
            <a:pPr marL="0" lvl="0" indent="0" algn="l" rtl="0">
              <a:spcBef>
                <a:spcPts val="0"/>
              </a:spcBef>
              <a:spcAft>
                <a:spcPts val="0"/>
              </a:spcAft>
              <a:buNone/>
            </a:pPr>
            <a:endParaRPr/>
          </a:p>
          <a:p>
            <a:pPr marL="0" lvl="0" indent="0" algn="l" rtl="0">
              <a:spcBef>
                <a:spcPts val="0"/>
              </a:spcBef>
              <a:spcAft>
                <a:spcPts val="0"/>
              </a:spcAft>
              <a:buNone/>
            </a:pPr>
            <a:r>
              <a:rPr lang="nl-NL"/>
              <a:t>Bijvoorbeeld:</a:t>
            </a:r>
            <a:endParaRPr/>
          </a:p>
          <a:p>
            <a:pPr marL="0" lvl="0" indent="0" algn="l" rtl="0">
              <a:spcBef>
                <a:spcPts val="0"/>
              </a:spcBef>
              <a:spcAft>
                <a:spcPts val="0"/>
              </a:spcAft>
              <a:buNone/>
            </a:pPr>
            <a:r>
              <a:rPr lang="nl-NL"/>
              <a:t>Als u wensen heeft is het goed om deze op papier te zetten. Maar u kunt ook in gesprek gaan met uw huisarts en dat uw wensen en grenzen worden vastgelegd in uw medisch dossier bij de huisarts. </a:t>
            </a:r>
            <a:endParaRPr/>
          </a:p>
          <a:p>
            <a:pPr marL="0" lvl="0" indent="0" algn="l" rtl="0">
              <a:spcBef>
                <a:spcPts val="0"/>
              </a:spcBef>
              <a:spcAft>
                <a:spcPts val="0"/>
              </a:spcAft>
              <a:buNone/>
            </a:pPr>
            <a:endParaRPr/>
          </a:p>
          <a:p>
            <a:pPr marL="0" lvl="0" indent="0" algn="l" rtl="0">
              <a:spcBef>
                <a:spcPts val="0"/>
              </a:spcBef>
              <a:spcAft>
                <a:spcPts val="0"/>
              </a:spcAft>
              <a:buNone/>
            </a:pPr>
            <a:r>
              <a:rPr lang="nl-NL"/>
              <a:t>Als u zelf een wilsverklaring maakt, mag dat getypt, gedrukt of zelfs handgeschreven zijn. U schrijft uw wensen en grenzen op. Schrijf duidelijk op wat u wilt, in uw eigen woorden. Schrijf het zo op dat er bij de arts geen twijfels kunnen ontstaan. Dat is heel belangrijk, en mede daarom is het ook belangrijk om de wilsverklaring met uw arts te bespreken. Zo kunt u uitleg geven en kan de arts doorvragen als er iets onduidelijk is. </a:t>
            </a:r>
            <a:endParaRPr/>
          </a:p>
          <a:p>
            <a:pPr marL="0" lvl="0" indent="0" algn="l" rtl="0">
              <a:spcBef>
                <a:spcPts val="0"/>
              </a:spcBef>
              <a:spcAft>
                <a:spcPts val="0"/>
              </a:spcAft>
              <a:buNone/>
            </a:pPr>
            <a:endParaRPr/>
          </a:p>
          <a:p>
            <a:pPr marL="0" lvl="0" indent="0" algn="l" rtl="0">
              <a:spcBef>
                <a:spcPts val="0"/>
              </a:spcBef>
              <a:spcAft>
                <a:spcPts val="0"/>
              </a:spcAft>
              <a:buNone/>
            </a:pPr>
            <a:r>
              <a:rPr lang="nl-NL"/>
              <a:t>Het hoeft geen uitgebreide of ingewikkelde verklaring te zijn, en taalfouten zijn helemaal niet erg. Een wilsverklaring is meteen geldig als uw naam (voluit), uw handtekening en de datum eronder staan. U hoeft dus niet naar de notaris om er een officieel document van te maken. Een door uzelf opgestelde wilsverklaring over zorgvoorkeuren is rechtsgeldig. Voor uw testament en financiële zaken moet u overigens wel naar de notaris. U kunt daaraan ook wilsverklaringen over uw zorg toevoegen. Dat heet een levenstestament. Maar voor </a:t>
            </a:r>
            <a:r>
              <a:rPr lang="nl-NL" u="sng"/>
              <a:t>zorgvoorkeuren</a:t>
            </a:r>
            <a:r>
              <a:rPr lang="nl-NL"/>
              <a:t> is dit niet nodig.</a:t>
            </a:r>
            <a:endParaRPr/>
          </a:p>
          <a:p>
            <a:pPr marL="0" lvl="0" indent="0" algn="l" rtl="0">
              <a:spcBef>
                <a:spcPts val="0"/>
              </a:spcBef>
              <a:spcAft>
                <a:spcPts val="0"/>
              </a:spcAft>
              <a:buNone/>
            </a:pPr>
            <a:endParaRPr/>
          </a:p>
          <a:p>
            <a:pPr marL="0" lvl="0" indent="0" algn="l" rtl="0">
              <a:spcBef>
                <a:spcPts val="0"/>
              </a:spcBef>
              <a:spcAft>
                <a:spcPts val="0"/>
              </a:spcAft>
              <a:buNone/>
            </a:pPr>
            <a:r>
              <a:rPr lang="nl-NL"/>
              <a:t>Het is belangrijk dat uw naasten en uw (huis)arts weten wat uw wensen zijn. Praat er dus over als u een wilsverklaring hebt. En het is slim om uw wilsverklaring op te laten nemen in uw medisch dossier. U mag altijd uw wilsverklaring aanpassen als uw wensen veranderen. Bespreek dit dan wel opnieuw met uw naasten en met uw arts, en laat de nieuwe wilsverklaring opnemen in uw medische dossier. </a:t>
            </a:r>
            <a:endParaRPr/>
          </a:p>
          <a:p>
            <a:pPr marL="0" lvl="0" indent="0" algn="l" rtl="0">
              <a:spcBef>
                <a:spcPts val="0"/>
              </a:spcBef>
              <a:spcAft>
                <a:spcPts val="0"/>
              </a:spcAft>
              <a:buNone/>
            </a:pPr>
            <a:endParaRPr/>
          </a:p>
          <a:p>
            <a:pPr marL="0" lvl="0" indent="0" algn="l" rtl="0">
              <a:spcBef>
                <a:spcPts val="0"/>
              </a:spcBef>
              <a:spcAft>
                <a:spcPts val="0"/>
              </a:spcAft>
              <a:buNone/>
            </a:pPr>
            <a:r>
              <a:rPr lang="nl-NL"/>
              <a:t>Bedenk ook altijd dat een wilsverklaring geen garanties biedt. Het kan altijd gebeuren dat de situatie anders is en de wilsverklaring niet gevolgd kan worden. Bijvoorbeeld als u iets gebeurt terwijl u alleen bent en niemand weet dat u een wilsverklaring heeft. </a:t>
            </a:r>
            <a:endParaRPr/>
          </a:p>
          <a:p>
            <a:pPr marL="0" lvl="0" indent="0" algn="l" rtl="0">
              <a:spcBef>
                <a:spcPts val="0"/>
              </a:spcBef>
              <a:spcAft>
                <a:spcPts val="0"/>
              </a:spcAft>
              <a:buNone/>
            </a:pPr>
            <a:endParaRPr/>
          </a:p>
          <a:p>
            <a:pPr marL="0" lvl="0" indent="0" algn="l" rtl="0">
              <a:spcBef>
                <a:spcPts val="0"/>
              </a:spcBef>
              <a:spcAft>
                <a:spcPts val="0"/>
              </a:spcAft>
              <a:buNone/>
            </a:pPr>
            <a:r>
              <a:rPr lang="nl-NL"/>
              <a:t>Extra informatie:</a:t>
            </a:r>
            <a:endParaRPr/>
          </a:p>
          <a:p>
            <a:pPr marL="171450" lvl="0" indent="-171450" algn="l" rtl="0">
              <a:spcBef>
                <a:spcPts val="0"/>
              </a:spcBef>
              <a:spcAft>
                <a:spcPts val="0"/>
              </a:spcAft>
              <a:buClr>
                <a:schemeClr val="dk1"/>
              </a:buClr>
              <a:buSzPts val="1200"/>
              <a:buFont typeface="Calibri"/>
              <a:buChar char="-"/>
            </a:pPr>
            <a:r>
              <a:rPr lang="nl-NL"/>
              <a:t>Begripsverwarring: Wat is het verschil tussen een testament, een levenstestament en een schriftelijke wilsverklaring? Lees het hier: </a:t>
            </a:r>
            <a:r>
              <a:rPr lang="nl-NL" u="sng">
                <a:solidFill>
                  <a:schemeClr val="hlink"/>
                </a:solidFill>
                <a:hlinkClick r:id="rId3"/>
              </a:rPr>
              <a:t>Verschil tussen testament, levenstestament en de schriftelijke wilsverklaring van de NVVE</a:t>
            </a:r>
            <a:endParaRPr/>
          </a:p>
          <a:p>
            <a:pPr marL="171450" lvl="0" indent="-171450" algn="l" rtl="0">
              <a:spcBef>
                <a:spcPts val="0"/>
              </a:spcBef>
              <a:spcAft>
                <a:spcPts val="0"/>
              </a:spcAft>
              <a:buClr>
                <a:schemeClr val="dk1"/>
              </a:buClr>
              <a:buSzPts val="1200"/>
              <a:buFont typeface="Calibri"/>
              <a:buChar char="-"/>
            </a:pPr>
            <a:r>
              <a:rPr lang="nl-NL" u="sng">
                <a:solidFill>
                  <a:schemeClr val="hlink"/>
                </a:solidFill>
                <a:hlinkClick r:id="rId4"/>
              </a:rPr>
              <a:t>Wat is een wilsverklaring? (patientenfederatie.nl)</a:t>
            </a:r>
            <a:r>
              <a:rPr lang="nl-NL"/>
              <a:t> </a:t>
            </a:r>
            <a:endParaRPr/>
          </a:p>
          <a:p>
            <a:pPr marL="0" lvl="0" indent="0" algn="l" rtl="0">
              <a:spcBef>
                <a:spcPts val="0"/>
              </a:spcBef>
              <a:spcAft>
                <a:spcPts val="0"/>
              </a:spcAft>
              <a:buNone/>
            </a:pPr>
            <a:endParaRPr/>
          </a:p>
        </p:txBody>
      </p:sp>
      <p:sp>
        <p:nvSpPr>
          <p:cNvPr id="136" name="Google Shape;136;p15: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nl-NL"/>
              <a:t>15</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1"/>
        <p:cNvGrpSpPr/>
        <p:nvPr/>
      </p:nvGrpSpPr>
      <p:grpSpPr>
        <a:xfrm>
          <a:off x="0" y="0"/>
          <a:ext cx="0" cy="0"/>
          <a:chOff x="0" y="0"/>
          <a:chExt cx="0" cy="0"/>
        </a:xfrm>
      </p:grpSpPr>
      <p:sp>
        <p:nvSpPr>
          <p:cNvPr id="142" name="Google Shape;142;p1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3" name="Google Shape;143;p16: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177674" lvl="0" indent="-177674" algn="l" rtl="0">
              <a:spcBef>
                <a:spcPts val="0"/>
              </a:spcBef>
              <a:spcAft>
                <a:spcPts val="0"/>
              </a:spcAft>
              <a:buClr>
                <a:schemeClr val="dk1"/>
              </a:buClr>
              <a:buSzPts val="1200"/>
              <a:buFont typeface="Calibri"/>
              <a:buChar char="-"/>
            </a:pPr>
            <a:r>
              <a:rPr lang="nl-NL"/>
              <a:t> Leg de rol van de (huis)arts bij euthanasie uit, en dat de ‘weg’ naar euthanasie een gezamenlijk proces van arts en patient is. </a:t>
            </a:r>
            <a:endParaRPr/>
          </a:p>
          <a:p>
            <a:pPr marL="0" lvl="0" indent="0" algn="l" rtl="0">
              <a:spcBef>
                <a:spcPts val="0"/>
              </a:spcBef>
              <a:spcAft>
                <a:spcPts val="0"/>
              </a:spcAft>
              <a:buNone/>
            </a:pPr>
            <a:endParaRPr/>
          </a:p>
          <a:p>
            <a:pPr marL="0" lvl="0" indent="0" algn="l" rtl="0">
              <a:spcBef>
                <a:spcPts val="0"/>
              </a:spcBef>
              <a:spcAft>
                <a:spcPts val="0"/>
              </a:spcAft>
              <a:buNone/>
            </a:pPr>
            <a:r>
              <a:rPr lang="nl-NL"/>
              <a:t>Bijvoorbeeld:</a:t>
            </a:r>
            <a:endParaRPr/>
          </a:p>
          <a:p>
            <a:pPr marL="0" lvl="0" indent="0" algn="l" rtl="0">
              <a:spcBef>
                <a:spcPts val="0"/>
              </a:spcBef>
              <a:spcAft>
                <a:spcPts val="0"/>
              </a:spcAft>
              <a:buNone/>
            </a:pPr>
            <a:r>
              <a:rPr lang="nl-NL"/>
              <a:t>Zoals net al gezegd geeft een euthanasie verklaring of een vraag om euthanasie niet automatisch recht op euthanasie. Uw arts kan en mag zeggen dat hij/zij geen euthanasie wil doen. </a:t>
            </a:r>
            <a:endParaRPr/>
          </a:p>
          <a:p>
            <a:pPr marL="0" lvl="0" indent="0" algn="l" rtl="0">
              <a:spcBef>
                <a:spcPts val="0"/>
              </a:spcBef>
              <a:spcAft>
                <a:spcPts val="0"/>
              </a:spcAft>
              <a:buNone/>
            </a:pPr>
            <a:r>
              <a:rPr lang="nl-NL"/>
              <a:t>Als de arts geen principiële / gewetensbezwaren heeft tegen het uitvoeren van euthanasie, en aan alle zorgvuldigheidseisen is voldaan, kunnen de arts en patiënt gezamenlijk besluiten om euthanasie uit te voeren. Vaak is daar al een heel proces aan vooraf gegaan, waarin de arts de patiënt en diens naasten heeft bijgestaan bij verschillende behandelingen. De arts leert de patiënt en diens naasten in die tijd (nog) beter kennen, en er zijn gaandeweg gesprekken gevoerd over de gevolgen van bepaalde behandelingen, het ziekteproces en de gevolgen hiervan voor de patiënt en naasten. </a:t>
            </a:r>
            <a:endParaRPr/>
          </a:p>
          <a:p>
            <a:pPr marL="0" lvl="0" indent="0" algn="l" rtl="0">
              <a:spcBef>
                <a:spcPts val="0"/>
              </a:spcBef>
              <a:spcAft>
                <a:spcPts val="0"/>
              </a:spcAft>
              <a:buNone/>
            </a:pPr>
            <a:r>
              <a:rPr lang="nl-NL"/>
              <a:t>Dat proces gezamenlijk doorlopen is belangrijk, omdat  het verzoek tot euthanasie beter invoelbaar maakt, en alle betrokkenen er gaandeweg ook mogelijk meer klaar voor zijn. </a:t>
            </a:r>
            <a:endParaRPr/>
          </a:p>
          <a:p>
            <a:pPr marL="0" lvl="0" indent="0" algn="l" rtl="0">
              <a:spcBef>
                <a:spcPts val="0"/>
              </a:spcBef>
              <a:spcAft>
                <a:spcPts val="0"/>
              </a:spcAft>
              <a:buNone/>
            </a:pPr>
            <a:endParaRPr/>
          </a:p>
          <a:p>
            <a:pPr marL="0" lvl="0" indent="0" algn="l" rtl="0">
              <a:spcBef>
                <a:spcPts val="0"/>
              </a:spcBef>
              <a:spcAft>
                <a:spcPts val="0"/>
              </a:spcAft>
              <a:buNone/>
            </a:pPr>
            <a:r>
              <a:rPr lang="nl-NL"/>
              <a:t>Extra informatie:</a:t>
            </a:r>
            <a:endParaRPr/>
          </a:p>
          <a:p>
            <a:pPr marL="0" marR="0" lvl="0" indent="0" algn="l" rtl="0">
              <a:lnSpc>
                <a:spcPct val="100000"/>
              </a:lnSpc>
              <a:spcBef>
                <a:spcPts val="0"/>
              </a:spcBef>
              <a:spcAft>
                <a:spcPts val="0"/>
              </a:spcAft>
              <a:buClr>
                <a:schemeClr val="dk1"/>
              </a:buClr>
              <a:buSzPts val="1200"/>
              <a:buFont typeface="Calibri"/>
              <a:buNone/>
            </a:pPr>
            <a:r>
              <a:rPr lang="nl-NL"/>
              <a:t>- De dia’s over palliatieve sedatie en euthanasie zijn met name toegevoegd omdat hier doorgaans veel vragen over komen, mensen hier graag informatie over willen en omdat er ook veel misverstanden over zijn. </a:t>
            </a:r>
            <a:endParaRPr/>
          </a:p>
          <a:p>
            <a:pPr marL="0" lvl="0" indent="0" algn="l" rtl="0">
              <a:spcBef>
                <a:spcPts val="0"/>
              </a:spcBef>
              <a:spcAft>
                <a:spcPts val="0"/>
              </a:spcAft>
              <a:buNone/>
            </a:pPr>
            <a:endParaRPr/>
          </a:p>
          <a:p>
            <a:pPr marL="0" lvl="0" indent="0" algn="l" rtl="0">
              <a:spcBef>
                <a:spcPts val="0"/>
              </a:spcBef>
              <a:spcAft>
                <a:spcPts val="0"/>
              </a:spcAft>
              <a:buNone/>
            </a:pPr>
            <a:endParaRPr/>
          </a:p>
        </p:txBody>
      </p:sp>
      <p:sp>
        <p:nvSpPr>
          <p:cNvPr id="144" name="Google Shape;144;p16: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nl-NL"/>
              <a:t>16</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8"/>
        <p:cNvGrpSpPr/>
        <p:nvPr/>
      </p:nvGrpSpPr>
      <p:grpSpPr>
        <a:xfrm>
          <a:off x="0" y="0"/>
          <a:ext cx="0" cy="0"/>
          <a:chOff x="0" y="0"/>
          <a:chExt cx="0" cy="0"/>
        </a:xfrm>
      </p:grpSpPr>
      <p:sp>
        <p:nvSpPr>
          <p:cNvPr id="149" name="Google Shape;149;p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0" name="Google Shape;150;p17: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177674" lvl="0" indent="-177674" algn="l" rtl="0">
              <a:spcBef>
                <a:spcPts val="0"/>
              </a:spcBef>
              <a:spcAft>
                <a:spcPts val="0"/>
              </a:spcAft>
              <a:buClr>
                <a:schemeClr val="dk1"/>
              </a:buClr>
              <a:buSzPts val="1200"/>
              <a:buFont typeface="Calibri"/>
              <a:buChar char="-"/>
            </a:pPr>
            <a:r>
              <a:rPr lang="nl-NL"/>
              <a:t>En waar kun  je dan allemaal uit “ kiezen”</a:t>
            </a:r>
            <a:endParaRPr/>
          </a:p>
          <a:p>
            <a:pPr marL="177674" lvl="0" indent="-101474" algn="l" rtl="0">
              <a:spcBef>
                <a:spcPts val="0"/>
              </a:spcBef>
              <a:spcAft>
                <a:spcPts val="0"/>
              </a:spcAft>
              <a:buClr>
                <a:schemeClr val="dk1"/>
              </a:buClr>
              <a:buSzPts val="1200"/>
              <a:buFont typeface="Calibri"/>
              <a:buNone/>
            </a:pPr>
            <a:endParaRPr/>
          </a:p>
          <a:p>
            <a:pPr marL="177674" lvl="0" indent="-177674" algn="l" rtl="0">
              <a:spcBef>
                <a:spcPts val="0"/>
              </a:spcBef>
              <a:spcAft>
                <a:spcPts val="0"/>
              </a:spcAft>
              <a:buClr>
                <a:schemeClr val="dk1"/>
              </a:buClr>
              <a:buSzPts val="1200"/>
              <a:buFont typeface="Calibri"/>
              <a:buChar char="-"/>
            </a:pPr>
            <a:r>
              <a:rPr lang="nl-NL"/>
              <a:t>Vragen kunnen zijn: </a:t>
            </a:r>
            <a:endParaRPr/>
          </a:p>
          <a:p>
            <a:pPr marL="177674" lvl="0" indent="-177674" algn="l" rtl="0">
              <a:spcBef>
                <a:spcPts val="0"/>
              </a:spcBef>
              <a:spcAft>
                <a:spcPts val="0"/>
              </a:spcAft>
              <a:buClr>
                <a:schemeClr val="dk1"/>
              </a:buClr>
              <a:buSzPts val="1200"/>
              <a:buFont typeface="Calibri"/>
              <a:buChar char="-"/>
            </a:pPr>
            <a:r>
              <a:rPr lang="nl-NL"/>
              <a:t>wie heeft er hier allemaal een reanimatiepenning?</a:t>
            </a:r>
            <a:endParaRPr/>
          </a:p>
          <a:p>
            <a:pPr marL="177674" lvl="0" indent="-177674" algn="l" rtl="0">
              <a:spcBef>
                <a:spcPts val="0"/>
              </a:spcBef>
              <a:spcAft>
                <a:spcPts val="0"/>
              </a:spcAft>
              <a:buClr>
                <a:schemeClr val="dk1"/>
              </a:buClr>
              <a:buSzPts val="1200"/>
              <a:buFont typeface="Calibri"/>
              <a:buChar char="-"/>
            </a:pPr>
            <a:r>
              <a:rPr lang="nl-NL"/>
              <a:t>Wie wil er gereanimeerd worden?</a:t>
            </a:r>
            <a:endParaRPr/>
          </a:p>
          <a:p>
            <a:pPr marL="177674" lvl="0" indent="-177674" algn="l" rtl="0">
              <a:spcBef>
                <a:spcPts val="0"/>
              </a:spcBef>
              <a:spcAft>
                <a:spcPts val="0"/>
              </a:spcAft>
              <a:buClr>
                <a:schemeClr val="dk1"/>
              </a:buClr>
              <a:buSzPts val="1200"/>
              <a:buFont typeface="Calibri"/>
              <a:buChar char="-"/>
            </a:pPr>
            <a:r>
              <a:rPr lang="nl-NL"/>
              <a:t>Weet uw huisarts dat?</a:t>
            </a:r>
            <a:endParaRPr/>
          </a:p>
          <a:p>
            <a:pPr marL="177674" lvl="0" indent="-101474" algn="l" rtl="0">
              <a:spcBef>
                <a:spcPts val="0"/>
              </a:spcBef>
              <a:spcAft>
                <a:spcPts val="0"/>
              </a:spcAft>
              <a:buClr>
                <a:schemeClr val="dk1"/>
              </a:buClr>
              <a:buSzPts val="1200"/>
              <a:buFont typeface="Calibri"/>
              <a:buNone/>
            </a:pPr>
            <a:endParaRPr/>
          </a:p>
          <a:p>
            <a:pPr marL="177674" lvl="0" indent="-177674" algn="l" rtl="0">
              <a:spcBef>
                <a:spcPts val="0"/>
              </a:spcBef>
              <a:spcAft>
                <a:spcPts val="0"/>
              </a:spcAft>
              <a:buClr>
                <a:schemeClr val="dk1"/>
              </a:buClr>
              <a:buSzPts val="1200"/>
              <a:buFont typeface="Calibri"/>
              <a:buChar char="-"/>
            </a:pPr>
            <a:r>
              <a:rPr lang="nl-NL"/>
              <a:t>Deze dia is de ‘opmaat’ voor het bespreken van verschillende behandelwensen en behandelgrenzen die de huisarts waarschijnlijk ter sprake gaat brengen.</a:t>
            </a:r>
            <a:endParaRPr/>
          </a:p>
          <a:p>
            <a:pPr marL="177674" marR="0" lvl="0" indent="-177674" algn="l" rtl="0">
              <a:lnSpc>
                <a:spcPct val="100000"/>
              </a:lnSpc>
              <a:spcBef>
                <a:spcPts val="0"/>
              </a:spcBef>
              <a:spcAft>
                <a:spcPts val="0"/>
              </a:spcAft>
              <a:buClr>
                <a:schemeClr val="dk1"/>
              </a:buClr>
              <a:buSzPts val="1200"/>
              <a:buFont typeface="Calibri"/>
              <a:buChar char="-"/>
            </a:pPr>
            <a:r>
              <a:rPr lang="nl-NL" sz="1200" b="0">
                <a:solidFill>
                  <a:schemeClr val="dk1"/>
                </a:solidFill>
                <a:latin typeface="Calibri"/>
                <a:ea typeface="Calibri"/>
                <a:cs typeface="Calibri"/>
                <a:sym typeface="Calibri"/>
              </a:rPr>
              <a:t>Deze onderwerpen laten zien welke keuzes je hebt in Nederland en waar de arts vaak naar zal vragen. Het gaat hierbij niet om goed of fout (op deze manier zorgen dat er geen discussie ontstaat).</a:t>
            </a:r>
            <a:endParaRPr b="0"/>
          </a:p>
          <a:p>
            <a:pPr marL="177674" lvl="0" indent="-177674" algn="l" rtl="0">
              <a:spcBef>
                <a:spcPts val="0"/>
              </a:spcBef>
              <a:spcAft>
                <a:spcPts val="0"/>
              </a:spcAft>
              <a:buClr>
                <a:schemeClr val="dk1"/>
              </a:buClr>
              <a:buSzPts val="1200"/>
              <a:buFont typeface="Calibri"/>
              <a:buChar char="-"/>
            </a:pPr>
            <a:r>
              <a:rPr lang="nl-NL"/>
              <a:t>Optioneel: je kunt aan mensen in de zaal vragen waar ze in ieder geval informatie over willen. In geval van tijdgebrek kun je met name bij die onderwerpen stil staan.  Dit kan bij tijdgebrek een manier zijn om de focus te leggen op die onderwerpen die aanwezigen op dat moment vooral belangrijk vinden.</a:t>
            </a:r>
            <a:endParaRPr/>
          </a:p>
          <a:p>
            <a:pPr marL="0" lvl="0" indent="0" algn="l" rtl="0">
              <a:spcBef>
                <a:spcPts val="0"/>
              </a:spcBef>
              <a:spcAft>
                <a:spcPts val="0"/>
              </a:spcAft>
              <a:buNone/>
            </a:pPr>
            <a:endParaRPr/>
          </a:p>
          <a:p>
            <a:pPr marL="0" lvl="0" indent="0" algn="l" rtl="0">
              <a:spcBef>
                <a:spcPts val="0"/>
              </a:spcBef>
              <a:spcAft>
                <a:spcPts val="0"/>
              </a:spcAft>
              <a:buNone/>
            </a:pPr>
            <a:r>
              <a:rPr lang="nl-NL"/>
              <a:t>Bijvoorbeeld:</a:t>
            </a:r>
            <a:endParaRPr/>
          </a:p>
          <a:p>
            <a:pPr marL="0" lvl="0" indent="0" algn="l" rtl="0">
              <a:spcBef>
                <a:spcPts val="0"/>
              </a:spcBef>
              <a:spcAft>
                <a:spcPts val="0"/>
              </a:spcAft>
              <a:buNone/>
            </a:pPr>
            <a:r>
              <a:rPr lang="nl-NL"/>
              <a:t>Hier staan onderwerpen waar de arts waarschijnlijk naar vraagt, als u met de arts in gesprek gaat over behandelwensen en behandelgrenzen. Reanimeren, opname in het ziekenhuis en op de Intensive Care afdeling, en euthanasie. In ons zorgstelsel zijn dit keuzes die mogelijk zijn. Uw huisarts zal vertellen wat mogelijk is en wat niet mogelijk is, het gaat daarbij niet om of het goed is of niet. De huisarts zal altijd eerlijk communiceren over de mogelijkheden.</a:t>
            </a:r>
            <a:endParaRPr/>
          </a:p>
          <a:p>
            <a:pPr marL="0" lvl="0" indent="0" algn="l" rtl="0">
              <a:spcBef>
                <a:spcPts val="0"/>
              </a:spcBef>
              <a:spcAft>
                <a:spcPts val="0"/>
              </a:spcAft>
              <a:buNone/>
            </a:pPr>
            <a:endParaRPr/>
          </a:p>
          <a:p>
            <a:pPr marL="0" lvl="0" indent="0" algn="l" rtl="0">
              <a:spcBef>
                <a:spcPts val="0"/>
              </a:spcBef>
              <a:spcAft>
                <a:spcPts val="0"/>
              </a:spcAft>
              <a:buNone/>
            </a:pPr>
            <a:r>
              <a:rPr lang="nl-NL"/>
              <a:t>Als u zich vooraf op deze onderwerpen wilt voorbereiden, kunt u bijvoorbeeld gebruik maken van de keuzehulp op de website ‘thuisarts’. Andere hulpmiddelen staan op de flyer die u na afloop mee kunt nemen. </a:t>
            </a:r>
            <a:endParaRPr/>
          </a:p>
          <a:p>
            <a:pPr marL="0" lvl="0" indent="0" algn="l" rtl="0">
              <a:spcBef>
                <a:spcPts val="0"/>
              </a:spcBef>
              <a:spcAft>
                <a:spcPts val="0"/>
              </a:spcAft>
              <a:buNone/>
            </a:pPr>
            <a:endParaRPr/>
          </a:p>
        </p:txBody>
      </p:sp>
      <p:sp>
        <p:nvSpPr>
          <p:cNvPr id="151" name="Google Shape;151;p17: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nl-NL"/>
              <a:t>17</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7"/>
        <p:cNvGrpSpPr/>
        <p:nvPr/>
      </p:nvGrpSpPr>
      <p:grpSpPr>
        <a:xfrm>
          <a:off x="0" y="0"/>
          <a:ext cx="0" cy="0"/>
          <a:chOff x="0" y="0"/>
          <a:chExt cx="0" cy="0"/>
        </a:xfrm>
      </p:grpSpPr>
      <p:sp>
        <p:nvSpPr>
          <p:cNvPr id="158" name="Google Shape;158;p1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9" name="Google Shape;159;p18: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177674" lvl="0" indent="-177674" algn="l" rtl="0">
              <a:spcBef>
                <a:spcPts val="0"/>
              </a:spcBef>
              <a:spcAft>
                <a:spcPts val="0"/>
              </a:spcAft>
              <a:buClr>
                <a:schemeClr val="dk1"/>
              </a:buClr>
              <a:buSzPts val="1200"/>
              <a:buFont typeface="Calibri"/>
              <a:buChar char="-"/>
            </a:pPr>
            <a:r>
              <a:rPr lang="nl-NL"/>
              <a:t> Deze dia kort behandelen. U kunt hier noemen dat er meer keuzes zijn. Als er vragen over zijn vanuit de zaal, kunt u er verder op ingaan.</a:t>
            </a:r>
            <a:endParaRPr/>
          </a:p>
          <a:p>
            <a:pPr marL="0" lvl="0" indent="0" algn="l" rtl="0">
              <a:spcBef>
                <a:spcPts val="0"/>
              </a:spcBef>
              <a:spcAft>
                <a:spcPts val="0"/>
              </a:spcAft>
              <a:buNone/>
            </a:pPr>
            <a:endParaRPr/>
          </a:p>
          <a:p>
            <a:pPr marL="0" lvl="0" indent="0" algn="l" rtl="0">
              <a:spcBef>
                <a:spcPts val="0"/>
              </a:spcBef>
              <a:spcAft>
                <a:spcPts val="0"/>
              </a:spcAft>
              <a:buNone/>
            </a:pPr>
            <a:r>
              <a:rPr lang="nl-NL"/>
              <a:t>Bijvoorbeeld:</a:t>
            </a:r>
            <a:endParaRPr/>
          </a:p>
          <a:p>
            <a:pPr marL="0" lvl="0" indent="0" algn="l" rtl="0">
              <a:spcBef>
                <a:spcPts val="0"/>
              </a:spcBef>
              <a:spcAft>
                <a:spcPts val="0"/>
              </a:spcAft>
              <a:buNone/>
            </a:pPr>
            <a:r>
              <a:rPr lang="nl-NL"/>
              <a:t>Er zijn meer keuzes mogelijk voor wat betreft zorg in de laatste levensfase. Op deze dia ziet u een aantal voorbeelden. </a:t>
            </a:r>
            <a:endParaRPr/>
          </a:p>
          <a:p>
            <a:pPr marL="171450" lvl="0" indent="-171450" algn="l" rtl="0">
              <a:spcBef>
                <a:spcPts val="0"/>
              </a:spcBef>
              <a:spcAft>
                <a:spcPts val="0"/>
              </a:spcAft>
              <a:buClr>
                <a:schemeClr val="dk1"/>
              </a:buClr>
              <a:buSzPts val="1200"/>
              <a:buFont typeface="Calibri"/>
              <a:buChar char="-"/>
            </a:pPr>
            <a:r>
              <a:rPr lang="nl-NL"/>
              <a:t>Wilt u nog alle behandelingen in het ziekenhuis krijgen, ook als er de kans op verlies van zelfstandigheid groot is?</a:t>
            </a:r>
            <a:endParaRPr/>
          </a:p>
          <a:p>
            <a:pPr marL="171450" lvl="0" indent="-171450" algn="l" rtl="0">
              <a:spcBef>
                <a:spcPts val="0"/>
              </a:spcBef>
              <a:spcAft>
                <a:spcPts val="0"/>
              </a:spcAft>
              <a:buClr>
                <a:schemeClr val="dk1"/>
              </a:buClr>
              <a:buSzPts val="1200"/>
              <a:buFont typeface="Calibri"/>
              <a:buChar char="-"/>
            </a:pPr>
            <a:r>
              <a:rPr lang="nl-NL"/>
              <a:t>Misschien zijn er op een bepaald moment redenen om met bepaalde medicijnen te stoppen, bijvoorbeeld omdat de voordelen niet meer zo goed opwegen tegen de nadelen. Ook bij infecties die met antibiotica behandeld worden kan het goed zijn om voor- en nadelen tegen elkaar op te wegen. Dit kan per behandeling opnieuw tegen elkaar afgewogen worden. </a:t>
            </a:r>
            <a:endParaRPr/>
          </a:p>
          <a:p>
            <a:pPr marL="0" lvl="0" indent="0" algn="l" rtl="0">
              <a:spcBef>
                <a:spcPts val="0"/>
              </a:spcBef>
              <a:spcAft>
                <a:spcPts val="0"/>
              </a:spcAft>
              <a:buClr>
                <a:schemeClr val="dk1"/>
              </a:buClr>
              <a:buSzPts val="1200"/>
              <a:buFont typeface="Calibri"/>
              <a:buNone/>
            </a:pPr>
            <a:r>
              <a:rPr lang="nl-NL"/>
              <a:t>Ga in gesprek met uw arts en naasten over uw wensen, als u die heeft. </a:t>
            </a:r>
            <a:endParaRPr/>
          </a:p>
          <a:p>
            <a:pPr marL="0" lvl="0" indent="0" algn="l" rtl="0">
              <a:spcBef>
                <a:spcPts val="0"/>
              </a:spcBef>
              <a:spcAft>
                <a:spcPts val="0"/>
              </a:spcAft>
              <a:buNone/>
            </a:pPr>
            <a:endParaRPr/>
          </a:p>
        </p:txBody>
      </p:sp>
      <p:sp>
        <p:nvSpPr>
          <p:cNvPr id="160" name="Google Shape;160;p18: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nl-NL"/>
              <a:t>18</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5"/>
        <p:cNvGrpSpPr/>
        <p:nvPr/>
      </p:nvGrpSpPr>
      <p:grpSpPr>
        <a:xfrm>
          <a:off x="0" y="0"/>
          <a:ext cx="0" cy="0"/>
          <a:chOff x="0" y="0"/>
          <a:chExt cx="0" cy="0"/>
        </a:xfrm>
      </p:grpSpPr>
      <p:sp>
        <p:nvSpPr>
          <p:cNvPr id="166" name="Google Shape;166;p1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7" name="Google Shape;167;p19: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177674" lvl="0" indent="-177674" algn="l" rtl="0">
              <a:spcBef>
                <a:spcPts val="0"/>
              </a:spcBef>
              <a:spcAft>
                <a:spcPts val="0"/>
              </a:spcAft>
              <a:buClr>
                <a:schemeClr val="dk1"/>
              </a:buClr>
              <a:buSzPts val="1200"/>
              <a:buFont typeface="Calibri"/>
              <a:buChar char="-"/>
            </a:pPr>
            <a:r>
              <a:rPr lang="nl-NL"/>
              <a:t>Hier legt u uit wat reanimeren is, en waarom mensen wel of niet voor een niet-reanimeren verklaring zouden willen kiezen.</a:t>
            </a:r>
            <a:endParaRPr/>
          </a:p>
          <a:p>
            <a:pPr marL="0" lvl="0" indent="0" algn="l" rtl="0">
              <a:spcBef>
                <a:spcPts val="0"/>
              </a:spcBef>
              <a:spcAft>
                <a:spcPts val="0"/>
              </a:spcAft>
              <a:buNone/>
            </a:pPr>
            <a:endParaRPr/>
          </a:p>
          <a:p>
            <a:pPr marL="0" lvl="0" indent="0" algn="l" rtl="0">
              <a:spcBef>
                <a:spcPts val="0"/>
              </a:spcBef>
              <a:spcAft>
                <a:spcPts val="0"/>
              </a:spcAft>
              <a:buNone/>
            </a:pPr>
            <a:r>
              <a:rPr lang="nl-NL"/>
              <a:t>Bijvoorbeeld:</a:t>
            </a:r>
            <a:endParaRPr/>
          </a:p>
          <a:p>
            <a:pPr marL="0" lvl="0" indent="0" algn="l" rtl="0">
              <a:spcBef>
                <a:spcPts val="0"/>
              </a:spcBef>
              <a:spcAft>
                <a:spcPts val="0"/>
              </a:spcAft>
              <a:buNone/>
            </a:pPr>
            <a:r>
              <a:rPr lang="nl-NL"/>
              <a:t>Wanneer uw hart en uw ademhaling stilstaan, kan met reanimatie geprobeerd worden het hart en de ademhaling weer op gang te krijgen. Reanimeren kan nodig zijn bij: </a:t>
            </a:r>
            <a:endParaRPr/>
          </a:p>
          <a:p>
            <a:pPr marL="177674" lvl="0" indent="-177674" algn="l" rtl="0">
              <a:spcBef>
                <a:spcPts val="0"/>
              </a:spcBef>
              <a:spcAft>
                <a:spcPts val="0"/>
              </a:spcAft>
              <a:buClr>
                <a:schemeClr val="dk1"/>
              </a:buClr>
              <a:buSzPts val="1200"/>
              <a:buFont typeface="Calibri"/>
              <a:buChar char="-"/>
            </a:pPr>
            <a:r>
              <a:rPr lang="nl-NL"/>
              <a:t>Een acuut hartinfarct; </a:t>
            </a:r>
            <a:endParaRPr/>
          </a:p>
          <a:p>
            <a:pPr marL="177674" lvl="0" indent="-177674" algn="l" rtl="0">
              <a:spcBef>
                <a:spcPts val="0"/>
              </a:spcBef>
              <a:spcAft>
                <a:spcPts val="0"/>
              </a:spcAft>
              <a:buClr>
                <a:schemeClr val="dk1"/>
              </a:buClr>
              <a:buSzPts val="1200"/>
              <a:buFont typeface="Calibri"/>
              <a:buChar char="-"/>
            </a:pPr>
            <a:r>
              <a:rPr lang="nl-NL"/>
              <a:t>Hartritmestoornissen; </a:t>
            </a:r>
            <a:endParaRPr/>
          </a:p>
          <a:p>
            <a:pPr marL="177674" lvl="0" indent="-177674" algn="l" rtl="0">
              <a:spcBef>
                <a:spcPts val="0"/>
              </a:spcBef>
              <a:spcAft>
                <a:spcPts val="0"/>
              </a:spcAft>
              <a:buClr>
                <a:schemeClr val="dk1"/>
              </a:buClr>
              <a:buSzPts val="1200"/>
              <a:buFont typeface="Calibri"/>
              <a:buChar char="-"/>
            </a:pPr>
            <a:r>
              <a:rPr lang="nl-NL"/>
              <a:t>Verstikking en verdrinking. </a:t>
            </a:r>
            <a:endParaRPr/>
          </a:p>
          <a:p>
            <a:pPr marL="0" lvl="0" indent="0" algn="l" rtl="0">
              <a:spcBef>
                <a:spcPts val="0"/>
              </a:spcBef>
              <a:spcAft>
                <a:spcPts val="0"/>
              </a:spcAft>
              <a:buNone/>
            </a:pPr>
            <a:r>
              <a:rPr lang="nl-NL"/>
              <a:t>Reanimeren gebeurt door hartmassage, mond-op-mondbeademing en/of het geven van een stroomstoot op de borstkas met een AED. Hoe eerder u wordt gereanimeerd, hoe groter de kans is dat uw leven wordt gered. </a:t>
            </a:r>
            <a:endParaRPr/>
          </a:p>
          <a:p>
            <a:pPr marL="0" lvl="0" indent="0" algn="l" rtl="0">
              <a:spcBef>
                <a:spcPts val="0"/>
              </a:spcBef>
              <a:spcAft>
                <a:spcPts val="0"/>
              </a:spcAft>
              <a:buNone/>
            </a:pPr>
            <a:r>
              <a:rPr lang="nl-NL"/>
              <a:t>Als u ouder wordt en/of ernstig ziek, wordt de kans dat u een hartstilstand overleeft steeds kleiner.</a:t>
            </a:r>
            <a:endParaRPr/>
          </a:p>
          <a:p>
            <a:pPr marL="0" lvl="0" indent="0" algn="l" rtl="0">
              <a:spcBef>
                <a:spcPts val="0"/>
              </a:spcBef>
              <a:spcAft>
                <a:spcPts val="0"/>
              </a:spcAft>
              <a:buNone/>
            </a:pPr>
            <a:r>
              <a:rPr lang="nl-NL"/>
              <a:t> Ook wordt de kans steeds kleiner dat u ‘goed’ uit de reanimatie komt (zonder restklachten). </a:t>
            </a:r>
            <a:endParaRPr/>
          </a:p>
          <a:p>
            <a:pPr marL="0" lvl="0" indent="0" algn="l" rtl="0">
              <a:spcBef>
                <a:spcPts val="0"/>
              </a:spcBef>
              <a:spcAft>
                <a:spcPts val="0"/>
              </a:spcAft>
              <a:buNone/>
            </a:pPr>
            <a:r>
              <a:rPr lang="nl-NL"/>
              <a:t>Voor iemand die jonger of gezonder is, zijn de kansen iets beter. U kunt met uw (huis)arts bespreken wat de kansen en risico’s in uw geval zijn. </a:t>
            </a:r>
            <a:endParaRPr/>
          </a:p>
          <a:p>
            <a:pPr marL="0" lvl="0" indent="0" algn="l" rtl="0">
              <a:spcBef>
                <a:spcPts val="0"/>
              </a:spcBef>
              <a:spcAft>
                <a:spcPts val="0"/>
              </a:spcAft>
              <a:buNone/>
            </a:pPr>
            <a:endParaRPr b="1" i="1"/>
          </a:p>
          <a:p>
            <a:pPr marL="0" lvl="0" indent="0" algn="l" rtl="0">
              <a:spcBef>
                <a:spcPts val="0"/>
              </a:spcBef>
              <a:spcAft>
                <a:spcPts val="0"/>
              </a:spcAft>
              <a:buNone/>
            </a:pPr>
            <a:r>
              <a:rPr lang="nl-NL" b="1" i="1"/>
              <a:t>Als u niet gereanimeerd wordt, overlijdt u bij een hartstilstand meestal binnen 10 minuten zonder daarvan iets te merken.</a:t>
            </a: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r>
              <a:rPr lang="nl-NL"/>
              <a:t>Extra informatie:</a:t>
            </a:r>
            <a:endParaRPr/>
          </a:p>
          <a:p>
            <a:pPr marL="177674" marR="0" lvl="0" indent="-177674" algn="l" rtl="0">
              <a:lnSpc>
                <a:spcPct val="100000"/>
              </a:lnSpc>
              <a:spcBef>
                <a:spcPts val="0"/>
              </a:spcBef>
              <a:spcAft>
                <a:spcPts val="0"/>
              </a:spcAft>
              <a:buClr>
                <a:schemeClr val="dk1"/>
              </a:buClr>
              <a:buSzPts val="1200"/>
              <a:buFont typeface="Calibri"/>
              <a:buChar char="-"/>
            </a:pPr>
            <a:r>
              <a:rPr lang="nl-NL" b="0"/>
              <a:t>Bekijk het voorbeeldfilmpje over dit onderwerp in de toolkit. </a:t>
            </a:r>
            <a:endParaRPr/>
          </a:p>
          <a:p>
            <a:pPr marL="177674" lvl="0" indent="-177674" algn="l" rtl="0">
              <a:spcBef>
                <a:spcPts val="0"/>
              </a:spcBef>
              <a:spcAft>
                <a:spcPts val="0"/>
              </a:spcAft>
              <a:buClr>
                <a:schemeClr val="dk1"/>
              </a:buClr>
              <a:buSzPts val="1200"/>
              <a:buFont typeface="Calibri"/>
              <a:buChar char="-"/>
            </a:pPr>
            <a:r>
              <a:rPr lang="nl-NL"/>
              <a:t>Bron: Hartstichting cijferboek 2016 + Thuisarts.nl</a:t>
            </a:r>
            <a:endParaRPr/>
          </a:p>
          <a:p>
            <a:pPr marL="296123" lvl="0" indent="-296123" algn="l" rtl="0">
              <a:spcBef>
                <a:spcPts val="0"/>
              </a:spcBef>
              <a:spcAft>
                <a:spcPts val="0"/>
              </a:spcAft>
              <a:buClr>
                <a:schemeClr val="dk1"/>
              </a:buClr>
              <a:buSzPts val="1200"/>
              <a:buFont typeface="Calibri"/>
              <a:buChar char="-"/>
            </a:pPr>
            <a:r>
              <a:rPr lang="nl-NL"/>
              <a:t>Van de 100 mensen die ouder zijn dan 70 jaar en </a:t>
            </a:r>
            <a:r>
              <a:rPr lang="nl-NL" u="sng"/>
              <a:t>buiten het ziekenhuis </a:t>
            </a:r>
            <a:r>
              <a:rPr lang="nl-NL"/>
              <a:t>gereanimeerd worden, blijven er gemiddeld 12 in leven. De andere 88 overlijden.  </a:t>
            </a:r>
            <a:endParaRPr/>
          </a:p>
          <a:p>
            <a:pPr marL="296123" lvl="0" indent="-296123" algn="l" rtl="0">
              <a:spcBef>
                <a:spcPts val="0"/>
              </a:spcBef>
              <a:spcAft>
                <a:spcPts val="0"/>
              </a:spcAft>
              <a:buClr>
                <a:schemeClr val="dk1"/>
              </a:buClr>
              <a:buSzPts val="1200"/>
              <a:buFont typeface="Calibri"/>
              <a:buChar char="-"/>
            </a:pPr>
            <a:r>
              <a:rPr lang="nl-NL"/>
              <a:t>Van de 100 mensen die ouder zijn dan 70 jaar en </a:t>
            </a:r>
            <a:r>
              <a:rPr lang="nl-NL" u="sng"/>
              <a:t>in het ziekenhuis</a:t>
            </a:r>
            <a:r>
              <a:rPr lang="nl-NL"/>
              <a:t> gereanimeerd worden, blijven er gemiddeld 19 in leven. De andere 81 overlijden.</a:t>
            </a:r>
            <a:endParaRPr/>
          </a:p>
          <a:p>
            <a:pPr marL="296123" lvl="0" indent="-296123" algn="l" rtl="0">
              <a:spcBef>
                <a:spcPts val="0"/>
              </a:spcBef>
              <a:spcAft>
                <a:spcPts val="0"/>
              </a:spcAft>
              <a:buClr>
                <a:schemeClr val="dk1"/>
              </a:buClr>
              <a:buSzPts val="1200"/>
              <a:buFont typeface="Calibri"/>
              <a:buChar char="-"/>
            </a:pPr>
            <a:r>
              <a:rPr lang="nl-NL"/>
              <a:t>Van de 100 mensen die door reanimatie nog leven, houden er 90 dezelfde gezondheid als voor de hartstilstand of lichte restklachten; 10 van de 100 mensen houden ernstige restklachten.</a:t>
            </a:r>
            <a:endParaRPr/>
          </a:p>
          <a:p>
            <a:pPr marL="177674" lvl="0" indent="-101474" algn="l" rtl="0">
              <a:spcBef>
                <a:spcPts val="0"/>
              </a:spcBef>
              <a:spcAft>
                <a:spcPts val="0"/>
              </a:spcAft>
              <a:buClr>
                <a:schemeClr val="dk1"/>
              </a:buClr>
              <a:buSzPts val="1200"/>
              <a:buFont typeface="Calibri"/>
              <a:buNone/>
            </a:pPr>
            <a:endParaRPr/>
          </a:p>
          <a:p>
            <a:pPr marL="0" lvl="0" indent="0" algn="l" rtl="0">
              <a:spcBef>
                <a:spcPts val="0"/>
              </a:spcBef>
              <a:spcAft>
                <a:spcPts val="0"/>
              </a:spcAft>
              <a:buNone/>
            </a:pPr>
            <a:endParaRPr/>
          </a:p>
        </p:txBody>
      </p:sp>
      <p:sp>
        <p:nvSpPr>
          <p:cNvPr id="168" name="Google Shape;168;p19: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nl-NL"/>
              <a:t>19</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5"/>
        <p:cNvGrpSpPr/>
        <p:nvPr/>
      </p:nvGrpSpPr>
      <p:grpSpPr>
        <a:xfrm>
          <a:off x="0" y="0"/>
          <a:ext cx="0" cy="0"/>
          <a:chOff x="0" y="0"/>
          <a:chExt cx="0" cy="0"/>
        </a:xfrm>
      </p:grpSpPr>
      <p:sp>
        <p:nvSpPr>
          <p:cNvPr id="176" name="Google Shape;176;p2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77" name="Google Shape;177;p20: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177674" lvl="0" indent="-177674" algn="l" rtl="0">
              <a:spcBef>
                <a:spcPts val="0"/>
              </a:spcBef>
              <a:spcAft>
                <a:spcPts val="0"/>
              </a:spcAft>
              <a:buClr>
                <a:schemeClr val="dk1"/>
              </a:buClr>
              <a:buSzPts val="1200"/>
              <a:buFont typeface="Calibri"/>
              <a:buChar char="-"/>
            </a:pPr>
            <a:r>
              <a:rPr lang="nl-NL"/>
              <a:t>Hier legt u uit wat opname op de IC inhoudt, en waarom mensen wel of niet voor opname zouden willen kiezen.</a:t>
            </a:r>
            <a:endParaRPr/>
          </a:p>
          <a:p>
            <a:pPr marL="177674" lvl="0" indent="-177674" algn="l" rtl="0">
              <a:spcBef>
                <a:spcPts val="0"/>
              </a:spcBef>
              <a:spcAft>
                <a:spcPts val="0"/>
              </a:spcAft>
              <a:buClr>
                <a:schemeClr val="dk1"/>
              </a:buClr>
              <a:buSzPts val="1200"/>
              <a:buFont typeface="Calibri"/>
              <a:buChar char="-"/>
            </a:pPr>
            <a:r>
              <a:rPr lang="nl-NL"/>
              <a:t>Leg ook uit wat beademing is, en waarom mensen wel of niet voor beademing zouden willen kiezen.</a:t>
            </a:r>
            <a:endParaRPr/>
          </a:p>
          <a:p>
            <a:pPr marL="177674" lvl="0" indent="-101474" algn="l" rtl="0">
              <a:spcBef>
                <a:spcPts val="0"/>
              </a:spcBef>
              <a:spcAft>
                <a:spcPts val="0"/>
              </a:spcAft>
              <a:buClr>
                <a:schemeClr val="dk1"/>
              </a:buClr>
              <a:buSzPts val="1200"/>
              <a:buFont typeface="Calibri"/>
              <a:buNone/>
            </a:pPr>
            <a:endParaRPr/>
          </a:p>
          <a:p>
            <a:pPr marL="177674" lvl="0" indent="-177674" algn="l" rtl="0">
              <a:spcBef>
                <a:spcPts val="0"/>
              </a:spcBef>
              <a:spcAft>
                <a:spcPts val="0"/>
              </a:spcAft>
              <a:buClr>
                <a:schemeClr val="dk1"/>
              </a:buClr>
              <a:buSzPts val="1200"/>
              <a:buFont typeface="Calibri"/>
              <a:buChar char="-"/>
            </a:pPr>
            <a:r>
              <a:rPr lang="nl-NL"/>
              <a:t>Leg ook uit dat veel mensen in het gesprek met de huisarts hierover (de I van RIZA) bespreken dat een kortdurende IC opname ter ondersteuning bv bij een longonststeking nodig kan zijn. En evt het verschil tussen ondersteunde ademhaling en invasieve beademing</a:t>
            </a:r>
            <a:endParaRPr/>
          </a:p>
          <a:p>
            <a:pPr marL="0" lvl="0" indent="0" algn="l" rtl="0">
              <a:spcBef>
                <a:spcPts val="0"/>
              </a:spcBef>
              <a:spcAft>
                <a:spcPts val="0"/>
              </a:spcAft>
              <a:buNone/>
            </a:pPr>
            <a:endParaRPr/>
          </a:p>
          <a:p>
            <a:pPr marL="0" lvl="0" indent="0" algn="l" rtl="0">
              <a:spcBef>
                <a:spcPts val="0"/>
              </a:spcBef>
              <a:spcAft>
                <a:spcPts val="0"/>
              </a:spcAft>
              <a:buNone/>
            </a:pPr>
            <a:r>
              <a:rPr lang="nl-NL"/>
              <a:t>Bijvoorbeeld:</a:t>
            </a:r>
            <a:endParaRPr/>
          </a:p>
          <a:p>
            <a:pPr marL="0" lvl="0" indent="0" algn="l" rtl="0">
              <a:spcBef>
                <a:spcPts val="0"/>
              </a:spcBef>
              <a:spcAft>
                <a:spcPts val="0"/>
              </a:spcAft>
              <a:buNone/>
            </a:pPr>
            <a:r>
              <a:rPr lang="nl-NL"/>
              <a:t>Ook kunt u zich afvragen of u nog opgenomen wilt worden op de Intensive Care afdeling van het ziekenhuis. Op de Intensive Care krijgen patiënten extra zorg en wordt uw gezondheidstoestand continue gevolgd en gemeten met apparaten. Het kan zijn dat er met speciale apparatuur voor gezorgd wordt dat bijvoorbeeld uw ademhaling of bloedsomloop door gaat. De zorg wordt gegeven door speciaal opgeleide artsen en verpleegkundigen. Deze zorg kan in bijzondere situaties nodig zijn. Mensen met chronische aandoeningen hebben vaak na IC opname lange hersteltijd nodig en het kan zijn dat u niet meer herstelt tot het nivo van voor IC opname. Een opname op de IC is ook niet altijd de beste zorg voor mensen die heel ernstig ziek zijn. Als u lichamelijk gezien al heel zwak bent en uw lichaam eigenlijk geen reserves meer heeft, kan het zijn dat een opname op de IC alleen maar meer problemen oplevert in plaats van dat u er beter van wordt. Als uw ziekte niet meer te genezen is, kunnen al deze apparaten een goed afscheid in de weg staan. </a:t>
            </a:r>
            <a:endParaRPr/>
          </a:p>
          <a:p>
            <a:pPr marL="0" lvl="0" indent="0" algn="l" rtl="0">
              <a:spcBef>
                <a:spcPts val="0"/>
              </a:spcBef>
              <a:spcAft>
                <a:spcPts val="0"/>
              </a:spcAft>
              <a:buNone/>
            </a:pPr>
            <a:endParaRPr/>
          </a:p>
          <a:p>
            <a:pPr marL="0" lvl="0" indent="0" algn="l" rtl="0">
              <a:spcBef>
                <a:spcPts val="0"/>
              </a:spcBef>
              <a:spcAft>
                <a:spcPts val="0"/>
              </a:spcAft>
              <a:buNone/>
            </a:pPr>
            <a:r>
              <a:rPr lang="nl-NL"/>
              <a:t>Als u zelf tijdelijk niet of onvoldoende toe in staat bent om adem te halen, kunt u beademing krijgen. Er zijn verschillende redenen om tot beademing over te gaan, bijvoorbeeld omdat een persoon te veel inspanning (ademarbeid) moet leveren of tijdens een operatie. Vaak is beademing noodzakelijk of zelfs levensreddend. Meestal is er een duidelijke reden waarom patiënten tijdelijk niet zelfstandig kunnen ademen, zoals een ernstige infectie die eerst behandeld moet worden. De beademing, die daarbij hoort, moet u zien als het tijdelijk overnemen van een belangrijke lichaamsfunctie. Beademing heeft echter ook nadelen. Er is bijvoorbeeld kans op schade aan de longen. </a:t>
            </a:r>
            <a:endParaRPr/>
          </a:p>
          <a:p>
            <a:pPr marL="0" lvl="0" indent="0" algn="l" rtl="0">
              <a:spcBef>
                <a:spcPts val="0"/>
              </a:spcBef>
              <a:spcAft>
                <a:spcPts val="0"/>
              </a:spcAft>
              <a:buNone/>
            </a:pPr>
            <a:endParaRPr/>
          </a:p>
          <a:p>
            <a:pPr marL="0" lvl="0" indent="0" algn="l" rtl="0">
              <a:spcBef>
                <a:spcPts val="0"/>
              </a:spcBef>
              <a:spcAft>
                <a:spcPts val="0"/>
              </a:spcAft>
              <a:buNone/>
            </a:pPr>
            <a:r>
              <a:rPr lang="nl-NL"/>
              <a:t>Extra informatie:</a:t>
            </a:r>
            <a:endParaRPr/>
          </a:p>
          <a:p>
            <a:pPr marL="0" lvl="0" indent="0" algn="l" rtl="0">
              <a:spcBef>
                <a:spcPts val="0"/>
              </a:spcBef>
              <a:spcAft>
                <a:spcPts val="0"/>
              </a:spcAft>
              <a:buNone/>
            </a:pPr>
            <a:r>
              <a:rPr lang="nl-NL"/>
              <a:t>- De volgende informatie wordt in eerste instantie niet gegeven, maar als er gerichte vragen zijn is de volgende informatie mogelijk nog vermeldenswaardig: Er wordt onderscheid gemaakt tussen invasieve en niet-invasieve beademing. Bij invasieve beademing wordt een buisje tot in de luchtpijp gebracht, via de mond of via de hals. Het is in sommige gevallen mogelijk om niet-invasief (zonder buisje) te beademen. De beademingsmachine wordt dan aangesloten op een masker dat strak over de neus en de mond is geplaatst.  </a:t>
            </a:r>
            <a:endParaRPr/>
          </a:p>
          <a:p>
            <a:pPr marL="0" lvl="0" indent="0" algn="l" rtl="0">
              <a:spcBef>
                <a:spcPts val="0"/>
              </a:spcBef>
              <a:spcAft>
                <a:spcPts val="0"/>
              </a:spcAft>
              <a:buNone/>
            </a:pPr>
            <a:r>
              <a:rPr lang="nl-NL"/>
              <a:t>- De volgende informatie wordt in eerste instantie niet gegeven, maar als er gerichte vragen zijn is de volgende informatie mogelijk nog vermeldenswaardig: Een beademingsmachine beademt de longen van een patiënt heel anders dan de manier waarop wij normaal ademhalen. Hierdoor kan schade aan de longen ontstaan. Door deze schade kunnen de longen stug worden, waardoor het beademen steeds lastiger wordt. Ook kan door de beademing een klaplong ontstaan. Verder is het bekend dat door beademing het risico op een longontsteking toeneemt.  Bij niet-invasieve beademing bestaat het risico op drukplekken aan het hoofd/in het gezicht als gevolg van het masker en is er een verhoogde kans op verslikken. </a:t>
            </a:r>
            <a:endParaRPr/>
          </a:p>
          <a:p>
            <a:pPr marL="0" lvl="0" indent="0" algn="l" rtl="0">
              <a:spcBef>
                <a:spcPts val="0"/>
              </a:spcBef>
              <a:spcAft>
                <a:spcPts val="0"/>
              </a:spcAft>
              <a:buNone/>
            </a:pPr>
            <a:endParaRPr/>
          </a:p>
        </p:txBody>
      </p:sp>
      <p:sp>
        <p:nvSpPr>
          <p:cNvPr id="178" name="Google Shape;178;p20: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nl-NL"/>
              <a:t>20</a:t>
            </a:fld>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3"/>
        <p:cNvGrpSpPr/>
        <p:nvPr/>
      </p:nvGrpSpPr>
      <p:grpSpPr>
        <a:xfrm>
          <a:off x="0" y="0"/>
          <a:ext cx="0" cy="0"/>
          <a:chOff x="0" y="0"/>
          <a:chExt cx="0" cy="0"/>
        </a:xfrm>
      </p:grpSpPr>
      <p:sp>
        <p:nvSpPr>
          <p:cNvPr id="184" name="Google Shape;184;p2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85" name="Google Shape;185;p21: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228600" lvl="0" indent="-228600" algn="l" rtl="0">
              <a:spcBef>
                <a:spcPts val="0"/>
              </a:spcBef>
              <a:spcAft>
                <a:spcPts val="0"/>
              </a:spcAft>
              <a:buClr>
                <a:schemeClr val="dk1"/>
              </a:buClr>
              <a:buSzPts val="1200"/>
              <a:buFont typeface="Calibri"/>
              <a:buAutoNum type="arabicPlain" startAt="13"/>
            </a:pPr>
            <a:r>
              <a:rPr lang="nl-NL"/>
              <a:t>Dit is ook een veel voorkomende vraag in de gesprekken over levenseindewensen:</a:t>
            </a:r>
            <a:endParaRPr/>
          </a:p>
          <a:p>
            <a:pPr marL="228600" lvl="0" indent="-228600" algn="l" rtl="0">
              <a:spcBef>
                <a:spcPts val="0"/>
              </a:spcBef>
              <a:spcAft>
                <a:spcPts val="0"/>
              </a:spcAft>
              <a:buClr>
                <a:schemeClr val="dk1"/>
              </a:buClr>
              <a:buSzPts val="1200"/>
              <a:buFont typeface="Calibri"/>
              <a:buAutoNum type="arabicPlain" startAt="13"/>
            </a:pPr>
            <a:r>
              <a:rPr lang="nl-NL"/>
              <a:t>Benoem vooral dat wat je NU afspreekt evt LATER uiteraard herzien kan worden/anders uitpakt</a:t>
            </a:r>
            <a:endParaRPr/>
          </a:p>
          <a:p>
            <a:pPr marL="228600" lvl="0" indent="-152400" algn="l" rtl="0">
              <a:spcBef>
                <a:spcPts val="0"/>
              </a:spcBef>
              <a:spcAft>
                <a:spcPts val="0"/>
              </a:spcAft>
              <a:buClr>
                <a:schemeClr val="dk1"/>
              </a:buClr>
              <a:buSzPts val="1200"/>
              <a:buFont typeface="Calibri"/>
              <a:buNone/>
            </a:pPr>
            <a:endParaRPr/>
          </a:p>
          <a:p>
            <a:pPr marL="228600" lvl="0" indent="-228600" algn="l" rtl="0">
              <a:spcBef>
                <a:spcPts val="0"/>
              </a:spcBef>
              <a:spcAft>
                <a:spcPts val="0"/>
              </a:spcAft>
              <a:buClr>
                <a:schemeClr val="dk1"/>
              </a:buClr>
              <a:buSzPts val="1200"/>
              <a:buFont typeface="Calibri"/>
              <a:buAutoNum type="arabicPlain" startAt="13"/>
            </a:pPr>
            <a:r>
              <a:rPr lang="nl-NL"/>
              <a:t>Weet iemand hoe de verdeling is bij ons? In omringende landen? Bij ons wordt relatief veel thuis gestorven (32% vs 20% in het ZH)</a:t>
            </a:r>
            <a:endParaRPr/>
          </a:p>
          <a:p>
            <a:pPr marL="228600" lvl="0" indent="-152400" algn="l" rtl="0">
              <a:spcBef>
                <a:spcPts val="0"/>
              </a:spcBef>
              <a:spcAft>
                <a:spcPts val="0"/>
              </a:spcAft>
              <a:buClr>
                <a:schemeClr val="dk1"/>
              </a:buClr>
              <a:buSzPts val="1200"/>
              <a:buFont typeface="Calibri"/>
              <a:buNone/>
            </a:pPr>
            <a:endParaRPr/>
          </a:p>
          <a:p>
            <a:pPr marL="228600" lvl="0" indent="-228600" algn="l" rtl="0">
              <a:spcBef>
                <a:spcPts val="0"/>
              </a:spcBef>
              <a:spcAft>
                <a:spcPts val="0"/>
              </a:spcAft>
              <a:buClr>
                <a:schemeClr val="dk1"/>
              </a:buClr>
              <a:buSzPts val="1200"/>
              <a:buFont typeface="Calibri"/>
              <a:buAutoNum type="arabicPlain" startAt="13"/>
            </a:pPr>
            <a:r>
              <a:rPr lang="nl-NL"/>
              <a:t>In Brummen kan er heel goed thuis gestorven worden!</a:t>
            </a:r>
            <a:endParaRPr/>
          </a:p>
          <a:p>
            <a:pPr marL="228600" lvl="0" indent="-152400" algn="l" rtl="0">
              <a:spcBef>
                <a:spcPts val="0"/>
              </a:spcBef>
              <a:spcAft>
                <a:spcPts val="0"/>
              </a:spcAft>
              <a:buClr>
                <a:schemeClr val="dk1"/>
              </a:buClr>
              <a:buSzPts val="1200"/>
              <a:buFont typeface="Calibri"/>
              <a:buNone/>
            </a:pPr>
            <a:endParaRPr/>
          </a:p>
          <a:p>
            <a:pPr marL="177674" lvl="0" indent="-177674" algn="l" rtl="0">
              <a:spcBef>
                <a:spcPts val="0"/>
              </a:spcBef>
              <a:spcAft>
                <a:spcPts val="0"/>
              </a:spcAft>
              <a:buClr>
                <a:schemeClr val="dk1"/>
              </a:buClr>
              <a:buSzPts val="1200"/>
              <a:buFont typeface="Calibri"/>
              <a:buChar char="-"/>
            </a:pPr>
            <a:r>
              <a:rPr lang="nl-NL"/>
              <a:t>Hier legt u uit hoe de zorg en begeleiding eruit kan zien thuis, in het ziekenhuis, in het hospice en in het verpleeghuis.</a:t>
            </a:r>
            <a:endParaRPr/>
          </a:p>
          <a:p>
            <a:pPr marL="177674" lvl="0" indent="-177674" algn="l" rtl="0">
              <a:spcBef>
                <a:spcPts val="0"/>
              </a:spcBef>
              <a:spcAft>
                <a:spcPts val="0"/>
              </a:spcAft>
              <a:buClr>
                <a:schemeClr val="dk1"/>
              </a:buClr>
              <a:buSzPts val="1200"/>
              <a:buFont typeface="Calibri"/>
              <a:buChar char="-"/>
            </a:pPr>
            <a:r>
              <a:rPr lang="nl-NL"/>
              <a:t>Sluit hierbij aan bij de lokale voorzieningen (noem bv het dichtstbijzijnde high-care hospice en bijna-thuis-huis), en geef bv ook aan hoe de huisarts samenwerkt met / zorg levert op deze locaties.</a:t>
            </a:r>
            <a:endParaRPr/>
          </a:p>
          <a:p>
            <a:pPr marL="171450" lvl="0" indent="-171450" algn="l" rtl="0">
              <a:spcBef>
                <a:spcPts val="0"/>
              </a:spcBef>
              <a:spcAft>
                <a:spcPts val="0"/>
              </a:spcAft>
              <a:buClr>
                <a:schemeClr val="dk1"/>
              </a:buClr>
              <a:buSzPts val="1200"/>
              <a:buFont typeface="Calibri"/>
              <a:buChar char="-"/>
            </a:pPr>
            <a:r>
              <a:rPr lang="nl-NL"/>
              <a:t>Artsen proberen zo goed mogelijk rekening te houden met uw wensen.</a:t>
            </a:r>
            <a:endParaRPr/>
          </a:p>
          <a:p>
            <a:pPr marL="171450" lvl="0" indent="-171450" algn="l" rtl="0">
              <a:spcBef>
                <a:spcPts val="0"/>
              </a:spcBef>
              <a:spcAft>
                <a:spcPts val="0"/>
              </a:spcAft>
              <a:buClr>
                <a:schemeClr val="dk1"/>
              </a:buClr>
              <a:buSzPts val="1200"/>
              <a:buFont typeface="Calibri"/>
              <a:buChar char="-"/>
            </a:pPr>
            <a:r>
              <a:rPr lang="nl-NL"/>
              <a:t>Maar er zijn geen garanties dat zaken gaan zoals besproken. </a:t>
            </a:r>
            <a:endParaRPr/>
          </a:p>
          <a:p>
            <a:pPr marL="0" lvl="0" indent="0" algn="l" rtl="0">
              <a:spcBef>
                <a:spcPts val="0"/>
              </a:spcBef>
              <a:spcAft>
                <a:spcPts val="0"/>
              </a:spcAft>
              <a:buNone/>
            </a:pPr>
            <a:endParaRPr/>
          </a:p>
          <a:p>
            <a:pPr marL="0" lvl="0" indent="0" algn="l" rtl="0">
              <a:spcBef>
                <a:spcPts val="0"/>
              </a:spcBef>
              <a:spcAft>
                <a:spcPts val="0"/>
              </a:spcAft>
              <a:buNone/>
            </a:pPr>
            <a:r>
              <a:rPr lang="nl-NL"/>
              <a:t>Bijvoorbeeld:</a:t>
            </a:r>
            <a:endParaRPr/>
          </a:p>
          <a:p>
            <a:pPr marL="0" lvl="0" indent="0" algn="l" rtl="0">
              <a:spcBef>
                <a:spcPts val="0"/>
              </a:spcBef>
              <a:spcAft>
                <a:spcPts val="0"/>
              </a:spcAft>
              <a:buNone/>
            </a:pPr>
            <a:r>
              <a:rPr lang="nl-NL"/>
              <a:t>Als u een ernstige ziekte heeft of als u ouder wordt, kan het zijn dat u steeds zieker wordt. U heeft dan steeds meer zorg en hulp nodig. Het is goed om al op tijd na te denken waar u wilt wonen als u zieker wordt. En ook waar u wilt overlijden.  </a:t>
            </a:r>
            <a:endParaRPr/>
          </a:p>
          <a:p>
            <a:pPr marL="0" lvl="0" indent="0" algn="l" rtl="0">
              <a:spcBef>
                <a:spcPts val="0"/>
              </a:spcBef>
              <a:spcAft>
                <a:spcPts val="0"/>
              </a:spcAft>
              <a:buNone/>
            </a:pPr>
            <a:endParaRPr/>
          </a:p>
          <a:p>
            <a:pPr marL="0" lvl="0" indent="0" algn="l" rtl="0">
              <a:spcBef>
                <a:spcPts val="0"/>
              </a:spcBef>
              <a:spcAft>
                <a:spcPts val="0"/>
              </a:spcAft>
              <a:buNone/>
            </a:pPr>
            <a:r>
              <a:rPr lang="nl-NL"/>
              <a:t>We horen vaak dat mensen graag thuis blijven in het laatste stukje van hun leven. Het voordeel van thuis blijven is dat u in een vertrouwde omgeving bent. En u heeft net al gehoord dat er veel mogelijk is thuis. Maar het is niet voor iedereen mogelijk om tot het einde van het leven thuis te blijven. Bijvoorbeeld als u alleen woont, of als u gespecialiseerde zorg nodig heeft die uw naasten niet kunnen geven. </a:t>
            </a:r>
            <a:endParaRPr/>
          </a:p>
          <a:p>
            <a:pPr marL="0" lvl="0" indent="0" algn="l" rtl="0">
              <a:spcBef>
                <a:spcPts val="0"/>
              </a:spcBef>
              <a:spcAft>
                <a:spcPts val="0"/>
              </a:spcAft>
              <a:buNone/>
            </a:pPr>
            <a:endParaRPr/>
          </a:p>
          <a:p>
            <a:pPr marL="0" lvl="0" indent="0" algn="l" rtl="0">
              <a:spcBef>
                <a:spcPts val="0"/>
              </a:spcBef>
              <a:spcAft>
                <a:spcPts val="0"/>
              </a:spcAft>
              <a:buNone/>
            </a:pPr>
            <a:r>
              <a:rPr lang="nl-NL"/>
              <a:t>In het hospice krijgt u eigenlijk het beste van twee werelden; het voelt daar heel huiselijk maar tegelijk bent u omringt door professionele zorgverleners die het gewend zijn om dagelijks zo goed mogelijke zorg te geven aan hun bewoners. Voor opname in een hospice geldt een verwachte levensduur van maximaal drie maanden. </a:t>
            </a:r>
            <a:endParaRPr/>
          </a:p>
          <a:p>
            <a:pPr marL="0" lvl="0" indent="0" algn="l" rtl="0">
              <a:spcBef>
                <a:spcPts val="0"/>
              </a:spcBef>
              <a:spcAft>
                <a:spcPts val="0"/>
              </a:spcAft>
              <a:buNone/>
            </a:pPr>
            <a:endParaRPr/>
          </a:p>
          <a:p>
            <a:pPr marL="0" lvl="0" indent="0" algn="l" rtl="0">
              <a:spcBef>
                <a:spcPts val="0"/>
              </a:spcBef>
              <a:spcAft>
                <a:spcPts val="0"/>
              </a:spcAft>
              <a:buNone/>
            </a:pPr>
            <a:r>
              <a:rPr lang="nl-NL"/>
              <a:t>Hoewel mensen doorgaans niet uit zichzelf zeggen dat ze graag naar een verpleeghuis zouden willen, kan dat ook een goede plek zijn. Wanneer u bijvoorbeeld langdurig zorg nodig heeft die te zwaar is voor mantelzorgers en waar de thuiszorg ook niet genoeg aanwezig kan zijn, dan is het verpleeghuis vaak de best mogelijke optie. </a:t>
            </a:r>
            <a:endParaRPr/>
          </a:p>
          <a:p>
            <a:pPr marL="0" lvl="0" indent="0" algn="l" rtl="0">
              <a:spcBef>
                <a:spcPts val="0"/>
              </a:spcBef>
              <a:spcAft>
                <a:spcPts val="0"/>
              </a:spcAft>
              <a:buNone/>
            </a:pPr>
            <a:endParaRPr/>
          </a:p>
          <a:p>
            <a:pPr marL="0" lvl="0" indent="0" algn="l" rtl="0">
              <a:spcBef>
                <a:spcPts val="0"/>
              </a:spcBef>
              <a:spcAft>
                <a:spcPts val="0"/>
              </a:spcAft>
              <a:buNone/>
            </a:pPr>
            <a:r>
              <a:rPr lang="nl-NL"/>
              <a:t>Het kan ook zijn dat er onverwachts iets gebeurt. De arts overlegt dan met u of u naar het ziekenhuis moet. Als u graag thuis wilt overlijden is het dan goed om te bedenken of u al die ziekenhuisopnames nog wilt. Het kan namelijk gebeuren dat u zo ziek bent, dat u in het ziekenhuis gaat overlijden. Het is van tevoren niet goed te voorspellen, dus dat is iets waar u het met uw arts over moet hebben. Als u niet naar het ziekenhuis wilt, kunt u samen met uw arts bespreken welke zorg thuis gegeven kan worden, of dat u misschien in aanmerking komt voor opname in een hospice. Maar misschien gaat u liever wel naar het ziekenhuis als u heel ziek bent, want in het ziekenhuis zijn er altijd goede professionele zorgverleners aanwezig. Dat kan een gevoel van veiligheid geven. Ongeveer een derde van de overlijdens in Nederland vindt in het ziekenhuis plaats. </a:t>
            </a:r>
            <a:endParaRPr/>
          </a:p>
          <a:p>
            <a:pPr marL="0" lvl="0" indent="0" algn="l" rtl="0">
              <a:spcBef>
                <a:spcPts val="0"/>
              </a:spcBef>
              <a:spcAft>
                <a:spcPts val="0"/>
              </a:spcAft>
              <a:buNone/>
            </a:pPr>
            <a:endParaRPr/>
          </a:p>
          <a:p>
            <a:pPr marL="0" lvl="0" indent="0" algn="l" rtl="0">
              <a:spcBef>
                <a:spcPts val="0"/>
              </a:spcBef>
              <a:spcAft>
                <a:spcPts val="0"/>
              </a:spcAft>
              <a:buNone/>
            </a:pPr>
            <a:r>
              <a:rPr lang="nl-NL"/>
              <a:t>Praat met de huisarts over de plaats waar u het liefste wilt zijn. Dan kunt u samen de voor- en nadelen bespreken, zoals die passen bij uw situatie. De huisarts kan u ook uitleggen welke zorg hij of zij kan geven, of hoe de samenwerking met de huisarts verloopt wanneer u niet thuis blijft. </a:t>
            </a:r>
            <a:endParaRPr/>
          </a:p>
          <a:p>
            <a:pPr marL="0" lvl="0" indent="0" algn="l" rtl="0">
              <a:spcBef>
                <a:spcPts val="0"/>
              </a:spcBef>
              <a:spcAft>
                <a:spcPts val="0"/>
              </a:spcAft>
              <a:buNone/>
            </a:pPr>
            <a:endParaRPr/>
          </a:p>
          <a:p>
            <a:pPr marL="0" lvl="0" indent="0" algn="l" rtl="0">
              <a:spcBef>
                <a:spcPts val="0"/>
              </a:spcBef>
              <a:spcAft>
                <a:spcPts val="0"/>
              </a:spcAft>
              <a:buNone/>
            </a:pPr>
            <a:endParaRPr/>
          </a:p>
        </p:txBody>
      </p:sp>
      <p:sp>
        <p:nvSpPr>
          <p:cNvPr id="186" name="Google Shape;186;p21: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nl-NL"/>
              <a:t>21</a:t>
            </a:fld>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6"/>
        <p:cNvGrpSpPr/>
        <p:nvPr/>
      </p:nvGrpSpPr>
      <p:grpSpPr>
        <a:xfrm>
          <a:off x="0" y="0"/>
          <a:ext cx="0" cy="0"/>
          <a:chOff x="0" y="0"/>
          <a:chExt cx="0" cy="0"/>
        </a:xfrm>
      </p:grpSpPr>
      <p:sp>
        <p:nvSpPr>
          <p:cNvPr id="197" name="Google Shape;197;p2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98" name="Google Shape;198;p22: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99" name="Google Shape;199;p22: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nl-NL"/>
              <a:t>22</a:t>
            </a:fld>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4"/>
        <p:cNvGrpSpPr/>
        <p:nvPr/>
      </p:nvGrpSpPr>
      <p:grpSpPr>
        <a:xfrm>
          <a:off x="0" y="0"/>
          <a:ext cx="0" cy="0"/>
          <a:chOff x="0" y="0"/>
          <a:chExt cx="0" cy="0"/>
        </a:xfrm>
      </p:grpSpPr>
      <p:sp>
        <p:nvSpPr>
          <p:cNvPr id="205" name="Google Shape;205;p2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06" name="Google Shape;206;p23: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228600" lvl="0" indent="-228600" algn="l" rtl="0">
              <a:spcBef>
                <a:spcPts val="0"/>
              </a:spcBef>
              <a:spcAft>
                <a:spcPts val="0"/>
              </a:spcAft>
              <a:buClr>
                <a:schemeClr val="dk1"/>
              </a:buClr>
              <a:buSzPts val="1200"/>
              <a:buFont typeface="Calibri"/>
              <a:buAutoNum type="arabicPlain" startAt="14"/>
            </a:pPr>
            <a:r>
              <a:rPr lang="nl-NL"/>
              <a:t>Vraag aan de zaal: wie heeft er wel eens een euthanasie van dichtbij meegemaakt? Wilt u daar iets over delen hier?</a:t>
            </a:r>
            <a:br>
              <a:rPr lang="nl-NL"/>
            </a:br>
            <a:br>
              <a:rPr lang="nl-NL"/>
            </a:br>
            <a:r>
              <a:rPr lang="nl-NL"/>
              <a:t>Leg uit wat het verschil is met palliatieve sedatie. </a:t>
            </a:r>
            <a:br>
              <a:rPr lang="nl-NL"/>
            </a:br>
            <a:endParaRPr/>
          </a:p>
          <a:p>
            <a:pPr marL="177674" lvl="0" indent="-101474" algn="l" rtl="0">
              <a:spcBef>
                <a:spcPts val="0"/>
              </a:spcBef>
              <a:spcAft>
                <a:spcPts val="0"/>
              </a:spcAft>
              <a:buClr>
                <a:schemeClr val="dk1"/>
              </a:buClr>
              <a:buSzPts val="1200"/>
              <a:buFont typeface="Calibri"/>
              <a:buNone/>
            </a:pPr>
            <a:endParaRPr/>
          </a:p>
          <a:p>
            <a:pPr marL="177674" lvl="0" indent="-177674" algn="l" rtl="0">
              <a:spcBef>
                <a:spcPts val="0"/>
              </a:spcBef>
              <a:spcAft>
                <a:spcPts val="0"/>
              </a:spcAft>
              <a:buClr>
                <a:schemeClr val="dk1"/>
              </a:buClr>
              <a:buSzPts val="1200"/>
              <a:buFont typeface="Calibri"/>
              <a:buChar char="-"/>
            </a:pPr>
            <a:r>
              <a:rPr lang="nl-NL" b="0"/>
              <a:t>Leg uit dat euthanasie niet vaak voorkomt.  Maar wel ieder jaar meer</a:t>
            </a:r>
            <a:endParaRPr/>
          </a:p>
          <a:p>
            <a:pPr marL="177674" lvl="0" indent="-177674" algn="l" rtl="0">
              <a:spcBef>
                <a:spcPts val="0"/>
              </a:spcBef>
              <a:spcAft>
                <a:spcPts val="0"/>
              </a:spcAft>
              <a:buClr>
                <a:schemeClr val="dk1"/>
              </a:buClr>
              <a:buSzPts val="1200"/>
              <a:buFont typeface="Calibri"/>
              <a:buChar char="-"/>
            </a:pPr>
            <a:r>
              <a:rPr lang="nl-NL" b="0"/>
              <a:t>173300 overlijdens in 2025 waarvan een kleine 6 % euthanasie. (0,2% meer dan het jaar daarvoor)</a:t>
            </a:r>
            <a:endParaRPr/>
          </a:p>
          <a:p>
            <a:pPr marL="177674" lvl="0" indent="-101474" algn="l" rtl="0">
              <a:spcBef>
                <a:spcPts val="0"/>
              </a:spcBef>
              <a:spcAft>
                <a:spcPts val="0"/>
              </a:spcAft>
              <a:buClr>
                <a:schemeClr val="dk1"/>
              </a:buClr>
              <a:buSzPts val="1200"/>
              <a:buFont typeface="Calibri"/>
              <a:buNone/>
            </a:pPr>
            <a:endParaRPr b="0"/>
          </a:p>
          <a:p>
            <a:pPr marL="177674" lvl="0" indent="-177674" algn="l" rtl="0">
              <a:spcBef>
                <a:spcPts val="0"/>
              </a:spcBef>
              <a:spcAft>
                <a:spcPts val="0"/>
              </a:spcAft>
              <a:buClr>
                <a:schemeClr val="dk1"/>
              </a:buClr>
              <a:buSzPts val="1200"/>
              <a:buFont typeface="Calibri"/>
              <a:buChar char="-"/>
            </a:pPr>
            <a:r>
              <a:rPr lang="nl-NL" b="0"/>
              <a:t>MDB vraagt mensen altijd in eigen woorden hun grenzen en evt ondraaglijkheid te beschrijven</a:t>
            </a:r>
            <a:endParaRPr b="0"/>
          </a:p>
          <a:p>
            <a:pPr marL="0" lvl="0" indent="0" algn="l" rtl="0">
              <a:spcBef>
                <a:spcPts val="0"/>
              </a:spcBef>
              <a:spcAft>
                <a:spcPts val="0"/>
              </a:spcAft>
              <a:buNone/>
            </a:pPr>
            <a:endParaRPr/>
          </a:p>
          <a:p>
            <a:pPr marL="0" lvl="0" indent="0" algn="l" rtl="0">
              <a:spcBef>
                <a:spcPts val="0"/>
              </a:spcBef>
              <a:spcAft>
                <a:spcPts val="0"/>
              </a:spcAft>
              <a:buNone/>
            </a:pPr>
            <a:r>
              <a:rPr lang="nl-NL"/>
              <a:t>Bijvoorbeeld:</a:t>
            </a:r>
            <a:endParaRPr/>
          </a:p>
          <a:p>
            <a:pPr marL="0" lvl="0" indent="0" algn="l" rtl="0">
              <a:spcBef>
                <a:spcPts val="0"/>
              </a:spcBef>
              <a:spcAft>
                <a:spcPts val="0"/>
              </a:spcAft>
              <a:buNone/>
            </a:pPr>
            <a:r>
              <a:rPr lang="nl-NL"/>
              <a:t>Als u vindt dat u ondraaglijk lijdt en er is geen uitzicht meer op verbetering, dan kunt u uw arts vragen uw leven te beëindigen. U moet er zelf om vragen. U kan opschrijven dat u euthanasie wil. Praat ook dan met uw arts over uw euthanasieverzoek. Alleen een formulier opsturen of afgeven kan later misverstanden veroorzaken. </a:t>
            </a:r>
            <a:endParaRPr/>
          </a:p>
          <a:p>
            <a:pPr marL="0" lvl="0" indent="0" algn="l" rtl="0">
              <a:spcBef>
                <a:spcPts val="0"/>
              </a:spcBef>
              <a:spcAft>
                <a:spcPts val="0"/>
              </a:spcAft>
              <a:buNone/>
            </a:pPr>
            <a:r>
              <a:rPr lang="nl-NL"/>
              <a:t>In gesprekken met uw arts kunt u om euthanasie vragen. Deze gesprekken zijn heel erg belangrijk. </a:t>
            </a:r>
            <a:endParaRPr/>
          </a:p>
          <a:p>
            <a:pPr marL="0" lvl="0" indent="0" algn="l" rtl="0">
              <a:spcBef>
                <a:spcPts val="0"/>
              </a:spcBef>
              <a:spcAft>
                <a:spcPts val="0"/>
              </a:spcAft>
              <a:buNone/>
            </a:pPr>
            <a:r>
              <a:rPr lang="nl-NL"/>
              <a:t>Uw arts wil heel duidelijk weten waarom u om euthanasie vraagt. Belangrijke vragen zijn:</a:t>
            </a:r>
            <a:endParaRPr/>
          </a:p>
          <a:p>
            <a:pPr marL="177674" lvl="0" indent="-177674" algn="l" rtl="0">
              <a:spcBef>
                <a:spcPts val="0"/>
              </a:spcBef>
              <a:spcAft>
                <a:spcPts val="0"/>
              </a:spcAft>
              <a:buClr>
                <a:schemeClr val="dk1"/>
              </a:buClr>
              <a:buSzPts val="1200"/>
              <a:buFont typeface="Arial"/>
              <a:buChar char="•"/>
            </a:pPr>
            <a:r>
              <a:rPr lang="nl-NL"/>
              <a:t>Hoe kijkt u aan tegen het einde van uw leven?</a:t>
            </a:r>
            <a:endParaRPr/>
          </a:p>
          <a:p>
            <a:pPr marL="177674" lvl="0" indent="-177674" algn="l" rtl="0">
              <a:spcBef>
                <a:spcPts val="0"/>
              </a:spcBef>
              <a:spcAft>
                <a:spcPts val="0"/>
              </a:spcAft>
              <a:buClr>
                <a:schemeClr val="dk1"/>
              </a:buClr>
              <a:buSzPts val="1200"/>
              <a:buFont typeface="Arial"/>
              <a:buChar char="•"/>
            </a:pPr>
            <a:r>
              <a:rPr lang="nl-NL"/>
              <a:t>Wanneer is lijden voor u ondraaglijk? Is dat lijden er nu of bent u bang voor lijden in de toekomst? Waarom bent u daar bang voor?</a:t>
            </a:r>
            <a:endParaRPr/>
          </a:p>
          <a:p>
            <a:pPr marL="177674" lvl="0" indent="-101474" algn="l" rtl="0">
              <a:spcBef>
                <a:spcPts val="0"/>
              </a:spcBef>
              <a:spcAft>
                <a:spcPts val="0"/>
              </a:spcAft>
              <a:buClr>
                <a:schemeClr val="dk1"/>
              </a:buClr>
              <a:buSzPts val="1200"/>
              <a:buFont typeface="Arial"/>
              <a:buNone/>
            </a:pPr>
            <a:endParaRPr/>
          </a:p>
          <a:p>
            <a:pPr marL="0" lvl="0" indent="0" algn="l" rtl="0">
              <a:spcBef>
                <a:spcPts val="0"/>
              </a:spcBef>
              <a:spcAft>
                <a:spcPts val="0"/>
              </a:spcAft>
              <a:buNone/>
            </a:pPr>
            <a:r>
              <a:rPr lang="nl-NL"/>
              <a:t>Artsen zijn niet verplicht om euthanasie uit te voeren en U heeft geen recht op euthanasie. Uw arts zal zorgvuldig afwegen of uw verzoek op dat moment aan de wettelijke eisen voldoet en of hij/zij uw verzoek wil uitvoeren. </a:t>
            </a:r>
            <a:endParaRPr/>
          </a:p>
          <a:p>
            <a:pPr marL="0" lvl="0" indent="0" algn="l" rtl="0">
              <a:spcBef>
                <a:spcPts val="0"/>
              </a:spcBef>
              <a:spcAft>
                <a:spcPts val="0"/>
              </a:spcAft>
              <a:buNone/>
            </a:pPr>
            <a:r>
              <a:rPr lang="nl-NL"/>
              <a:t>Uw arts moet beoordelen:</a:t>
            </a:r>
            <a:endParaRPr/>
          </a:p>
          <a:p>
            <a:pPr marL="177674" lvl="0" indent="-177674" algn="l" rtl="0">
              <a:spcBef>
                <a:spcPts val="0"/>
              </a:spcBef>
              <a:spcAft>
                <a:spcPts val="0"/>
              </a:spcAft>
              <a:buClr>
                <a:schemeClr val="dk1"/>
              </a:buClr>
              <a:buSzPts val="1200"/>
              <a:buFont typeface="Arial"/>
              <a:buChar char="•"/>
            </a:pPr>
            <a:r>
              <a:rPr lang="nl-NL"/>
              <a:t>of uw verzoek om euthanasie vrijwillig is,</a:t>
            </a:r>
            <a:endParaRPr/>
          </a:p>
          <a:p>
            <a:pPr marL="177674" lvl="0" indent="-177674" algn="l" rtl="0">
              <a:spcBef>
                <a:spcPts val="0"/>
              </a:spcBef>
              <a:spcAft>
                <a:spcPts val="0"/>
              </a:spcAft>
              <a:buClr>
                <a:schemeClr val="dk1"/>
              </a:buClr>
              <a:buSzPts val="1200"/>
              <a:buFont typeface="Arial"/>
              <a:buChar char="•"/>
            </a:pPr>
            <a:r>
              <a:rPr lang="nl-NL"/>
              <a:t>of u er heel goed over heeft nagedacht,</a:t>
            </a:r>
            <a:endParaRPr/>
          </a:p>
          <a:p>
            <a:pPr marL="177674" lvl="0" indent="-177674" algn="l" rtl="0">
              <a:spcBef>
                <a:spcPts val="0"/>
              </a:spcBef>
              <a:spcAft>
                <a:spcPts val="0"/>
              </a:spcAft>
              <a:buClr>
                <a:schemeClr val="dk1"/>
              </a:buClr>
              <a:buSzPts val="1200"/>
              <a:buFont typeface="Arial"/>
              <a:buChar char="•"/>
            </a:pPr>
            <a:r>
              <a:rPr lang="nl-NL"/>
              <a:t>of u precies weet wat euthanasie betekent en hoe het gaat,</a:t>
            </a:r>
            <a:endParaRPr/>
          </a:p>
          <a:p>
            <a:pPr marL="177674" lvl="0" indent="-177674" algn="l" rtl="0">
              <a:spcBef>
                <a:spcPts val="0"/>
              </a:spcBef>
              <a:spcAft>
                <a:spcPts val="0"/>
              </a:spcAft>
              <a:buClr>
                <a:schemeClr val="dk1"/>
              </a:buClr>
              <a:buSzPts val="1200"/>
              <a:buFont typeface="Arial"/>
              <a:buChar char="•"/>
            </a:pPr>
            <a:r>
              <a:rPr lang="nl-NL"/>
              <a:t>of u ondraaglijk lijdt</a:t>
            </a:r>
            <a:endParaRPr/>
          </a:p>
          <a:p>
            <a:pPr marL="177674" lvl="0" indent="-177674" algn="l" rtl="0">
              <a:spcBef>
                <a:spcPts val="0"/>
              </a:spcBef>
              <a:spcAft>
                <a:spcPts val="0"/>
              </a:spcAft>
              <a:buClr>
                <a:schemeClr val="dk1"/>
              </a:buClr>
              <a:buSzPts val="1200"/>
              <a:buFont typeface="Arial"/>
              <a:buChar char="•"/>
            </a:pPr>
            <a:r>
              <a:rPr lang="nl-NL"/>
              <a:t>en waarom er voor u geen andere oplossingen meer zijn.</a:t>
            </a:r>
            <a:endParaRPr/>
          </a:p>
          <a:p>
            <a:pPr marL="0" lvl="0" indent="0" algn="l" rtl="0">
              <a:spcBef>
                <a:spcPts val="0"/>
              </a:spcBef>
              <a:spcAft>
                <a:spcPts val="0"/>
              </a:spcAft>
              <a:buNone/>
            </a:pPr>
            <a:r>
              <a:rPr lang="nl-NL"/>
              <a:t>Als uw arts deze punten beoordeeld heeft, moet er daarna altijd nog een tweede (onafhankelijke) arts met u praten om uw verzoek te beoordelen.</a:t>
            </a:r>
            <a:endParaRPr/>
          </a:p>
          <a:p>
            <a:pPr marL="0" lvl="0" indent="0" algn="l" rtl="0">
              <a:spcBef>
                <a:spcPts val="0"/>
              </a:spcBef>
              <a:spcAft>
                <a:spcPts val="0"/>
              </a:spcAft>
              <a:buNone/>
            </a:pPr>
            <a:endParaRPr/>
          </a:p>
          <a:p>
            <a:pPr marL="0" lvl="0" indent="0" algn="l" rtl="0">
              <a:spcBef>
                <a:spcPts val="0"/>
              </a:spcBef>
              <a:spcAft>
                <a:spcPts val="0"/>
              </a:spcAft>
              <a:buNone/>
            </a:pPr>
            <a:r>
              <a:rPr lang="nl-NL"/>
              <a:t>Uw arts kan en mag zeggen dat hij/zij geen euthanasie wil doen. Hij/zij zal dan aan u uitleggen waarom hij/zij dit niet wil doen.</a:t>
            </a:r>
            <a:endParaRPr/>
          </a:p>
          <a:p>
            <a:pPr marL="177674" lvl="0" indent="-177674" algn="l" rtl="0">
              <a:spcBef>
                <a:spcPts val="0"/>
              </a:spcBef>
              <a:spcAft>
                <a:spcPts val="0"/>
              </a:spcAft>
              <a:buClr>
                <a:schemeClr val="dk1"/>
              </a:buClr>
              <a:buSzPts val="1200"/>
              <a:buFont typeface="Arial"/>
              <a:buChar char="•"/>
            </a:pPr>
            <a:r>
              <a:rPr lang="nl-NL"/>
              <a:t>Het kan zijn dat uw situatie niet aan de eisen van de euthanasiewet voldoet.</a:t>
            </a:r>
            <a:endParaRPr/>
          </a:p>
          <a:p>
            <a:pPr marL="177674" lvl="0" indent="-177674" algn="l" rtl="0">
              <a:spcBef>
                <a:spcPts val="0"/>
              </a:spcBef>
              <a:spcAft>
                <a:spcPts val="0"/>
              </a:spcAft>
              <a:buClr>
                <a:schemeClr val="dk1"/>
              </a:buClr>
              <a:buSzPts val="1200"/>
              <a:buFont typeface="Arial"/>
              <a:buChar char="•"/>
            </a:pPr>
            <a:r>
              <a:rPr lang="nl-NL"/>
              <a:t>Uw arts kan ook persoonlijke redenen hebben om geen euthanasie te willen doen.</a:t>
            </a:r>
            <a:endParaRPr/>
          </a:p>
          <a:p>
            <a:pPr marL="0" lvl="0" indent="0" algn="l" rtl="0">
              <a:spcBef>
                <a:spcPts val="0"/>
              </a:spcBef>
              <a:spcAft>
                <a:spcPts val="0"/>
              </a:spcAft>
              <a:buNone/>
            </a:pPr>
            <a:r>
              <a:rPr lang="nl-NL"/>
              <a:t>De huisarts kan u dan verwijzen naar een andere arts. Of u kunt zelf op zoek gaan naar een andere arts.</a:t>
            </a:r>
            <a:endParaRPr/>
          </a:p>
          <a:p>
            <a:pPr marL="0" lvl="0" indent="0" algn="l" rtl="0">
              <a:spcBef>
                <a:spcPts val="0"/>
              </a:spcBef>
              <a:spcAft>
                <a:spcPts val="0"/>
              </a:spcAft>
              <a:buNone/>
            </a:pPr>
            <a:endParaRPr/>
          </a:p>
          <a:p>
            <a:pPr marL="0" lvl="0" indent="0" algn="l" rtl="0">
              <a:spcBef>
                <a:spcPts val="0"/>
              </a:spcBef>
              <a:spcAft>
                <a:spcPts val="0"/>
              </a:spcAft>
              <a:buNone/>
            </a:pPr>
            <a:r>
              <a:rPr lang="nl-NL" b="0"/>
              <a:t>Euthanasie komt niet vaak voor. Iets minder dan een op de tien mensen vraagt voor overlijden om euthanasie, daarvan komt het bij de helft van die groep tot uitvoering van euthanasie. </a:t>
            </a:r>
            <a:endParaRPr b="0"/>
          </a:p>
          <a:p>
            <a:pPr marL="0" lvl="0" indent="0" algn="l" rtl="0">
              <a:spcBef>
                <a:spcPts val="0"/>
              </a:spcBef>
              <a:spcAft>
                <a:spcPts val="0"/>
              </a:spcAft>
              <a:buNone/>
            </a:pPr>
            <a:endParaRPr b="0"/>
          </a:p>
          <a:p>
            <a:pPr marL="0" lvl="0" indent="0" algn="l" rtl="0">
              <a:spcBef>
                <a:spcPts val="0"/>
              </a:spcBef>
              <a:spcAft>
                <a:spcPts val="0"/>
              </a:spcAft>
              <a:buNone/>
            </a:pPr>
            <a:r>
              <a:rPr lang="nl-NL" b="0"/>
              <a:t>Extra informatie:</a:t>
            </a:r>
            <a:endParaRPr/>
          </a:p>
          <a:p>
            <a:pPr marL="177674" marR="0" lvl="0" indent="-177674" algn="l" rtl="0">
              <a:lnSpc>
                <a:spcPct val="100000"/>
              </a:lnSpc>
              <a:spcBef>
                <a:spcPts val="0"/>
              </a:spcBef>
              <a:spcAft>
                <a:spcPts val="0"/>
              </a:spcAft>
              <a:buClr>
                <a:schemeClr val="dk1"/>
              </a:buClr>
              <a:buSzPts val="1200"/>
              <a:buFont typeface="Calibri"/>
              <a:buChar char="-"/>
            </a:pPr>
            <a:r>
              <a:rPr lang="nl-NL" b="0"/>
              <a:t>Bekijk het voorbeeldfilmpje over dit onderwerp in de toolkit. </a:t>
            </a:r>
            <a:endParaRPr/>
          </a:p>
          <a:p>
            <a:pPr marL="177674" marR="0" lvl="0" indent="-177674" algn="l" rtl="0">
              <a:lnSpc>
                <a:spcPct val="100000"/>
              </a:lnSpc>
              <a:spcBef>
                <a:spcPts val="0"/>
              </a:spcBef>
              <a:spcAft>
                <a:spcPts val="0"/>
              </a:spcAft>
              <a:buClr>
                <a:schemeClr val="dk1"/>
              </a:buClr>
              <a:buSzPts val="1200"/>
              <a:buFont typeface="Calibri"/>
              <a:buChar char="-"/>
            </a:pPr>
            <a:r>
              <a:rPr lang="nl-NL"/>
              <a:t>De dia’s over palliatieve sedatie en euthanasie zijn met name toegevoegd omdat hier doorgaans veel vragen over komen, mensen hier graag informative over willen en omdat er ook veel misverstanden over zijn. </a:t>
            </a:r>
            <a:endParaRPr/>
          </a:p>
          <a:p>
            <a:pPr marL="177674" lvl="0" indent="-177674" algn="l" rtl="0">
              <a:spcBef>
                <a:spcPts val="0"/>
              </a:spcBef>
              <a:spcAft>
                <a:spcPts val="0"/>
              </a:spcAft>
              <a:buClr>
                <a:schemeClr val="dk1"/>
              </a:buClr>
              <a:buSzPts val="1200"/>
              <a:buFont typeface="Calibri"/>
              <a:buChar char="-"/>
            </a:pPr>
            <a:r>
              <a:rPr lang="nl-NL" b="0"/>
              <a:t>Referentie: Derde evaluatie Wet toetsing levensbeëindiging op verzoek en hulp bij zelfdoding, 2023. Cijfers op dia zijn van 2022 (meest recente jaar in het rapport). </a:t>
            </a:r>
            <a:endParaRPr/>
          </a:p>
          <a:p>
            <a:pPr marL="177674" lvl="0" indent="-177674" algn="l" rtl="0">
              <a:spcBef>
                <a:spcPts val="0"/>
              </a:spcBef>
              <a:spcAft>
                <a:spcPts val="0"/>
              </a:spcAft>
              <a:buClr>
                <a:schemeClr val="dk1"/>
              </a:buClr>
              <a:buSzPts val="1200"/>
              <a:buFont typeface="Calibri"/>
              <a:buChar char="-"/>
            </a:pPr>
            <a:r>
              <a:rPr lang="nl-NL" b="0"/>
              <a:t>Het totaal aantal overledenen dat voorafgaand aan het overlijden een verzoek om euthanasie of hulp bij zelfdoding had gedaan in 2022 was ongeveer 13.750 (8.0% van alle overledenen). In 2022 werd 67% van de verzoeken ingewilligd. (Of met andere woorden; het totaal aantal overledenen dat voorafgaand aan het overlijden een verzoek om euthanasie of hulp bij zelfdoding had gedaan in 2022 was 8,0% van alle overledenen. Bij 5,3% van het totaal aantal sterfgevallen is euthanasie uitgevoerd. Dat wil dus zeggen dat grofweg de tweederde van alle verzoeken ingewilligd wordt).</a:t>
            </a:r>
            <a:endParaRPr b="0"/>
          </a:p>
          <a:p>
            <a:pPr marL="0" lvl="0" indent="0" algn="l" rtl="0">
              <a:spcBef>
                <a:spcPts val="0"/>
              </a:spcBef>
              <a:spcAft>
                <a:spcPts val="0"/>
              </a:spcAft>
              <a:buNone/>
            </a:pPr>
            <a:endParaRPr/>
          </a:p>
        </p:txBody>
      </p:sp>
      <p:sp>
        <p:nvSpPr>
          <p:cNvPr id="207" name="Google Shape;207;p23: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nl-NL"/>
              <a:t>23</a:t>
            </a:fld>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2"/>
        <p:cNvGrpSpPr/>
        <p:nvPr/>
      </p:nvGrpSpPr>
      <p:grpSpPr>
        <a:xfrm>
          <a:off x="0" y="0"/>
          <a:ext cx="0" cy="0"/>
          <a:chOff x="0" y="0"/>
          <a:chExt cx="0" cy="0"/>
        </a:xfrm>
      </p:grpSpPr>
      <p:sp>
        <p:nvSpPr>
          <p:cNvPr id="213" name="Google Shape;213;p2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14" name="Google Shape;214;p24: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nl-NL"/>
              <a:t>Aandachtspunten:</a:t>
            </a:r>
            <a:endParaRPr/>
          </a:p>
          <a:p>
            <a:pPr marL="177674" lvl="0" indent="-177674" algn="l" rtl="0">
              <a:spcBef>
                <a:spcPts val="0"/>
              </a:spcBef>
              <a:spcAft>
                <a:spcPts val="0"/>
              </a:spcAft>
              <a:buClr>
                <a:schemeClr val="dk1"/>
              </a:buClr>
              <a:buSzPts val="1200"/>
              <a:buFont typeface="Calibri"/>
              <a:buChar char="-"/>
            </a:pPr>
            <a:r>
              <a:rPr lang="nl-NL"/>
              <a:t>Leg uit wat palliatieve sedatie is.</a:t>
            </a:r>
            <a:endParaRPr/>
          </a:p>
          <a:p>
            <a:pPr marL="177674" lvl="0" indent="-177674" algn="l" rtl="0">
              <a:spcBef>
                <a:spcPts val="0"/>
              </a:spcBef>
              <a:spcAft>
                <a:spcPts val="0"/>
              </a:spcAft>
              <a:buClr>
                <a:schemeClr val="dk1"/>
              </a:buClr>
              <a:buSzPts val="1200"/>
              <a:buFont typeface="Calibri"/>
              <a:buChar char="-"/>
            </a:pPr>
            <a:r>
              <a:rPr lang="nl-NL"/>
              <a:t>Leg uit wat het verschil is met euthanasie. </a:t>
            </a:r>
            <a:endParaRPr/>
          </a:p>
          <a:p>
            <a:pPr marL="177674" lvl="0" indent="-177674" algn="l" rtl="0">
              <a:spcBef>
                <a:spcPts val="0"/>
              </a:spcBef>
              <a:spcAft>
                <a:spcPts val="0"/>
              </a:spcAft>
              <a:buClr>
                <a:schemeClr val="dk1"/>
              </a:buClr>
              <a:buSzPts val="1200"/>
              <a:buFont typeface="Calibri"/>
              <a:buChar char="-"/>
            </a:pPr>
            <a:r>
              <a:rPr lang="nl-NL"/>
              <a:t>Vertel dat er vaak begrippen door elkaar worden gehaald, en er verwarring is over palliatieve sedatie</a:t>
            </a:r>
            <a:endParaRPr/>
          </a:p>
          <a:p>
            <a:pPr marL="177674" lvl="0" indent="-177674" algn="l" rtl="0">
              <a:spcBef>
                <a:spcPts val="0"/>
              </a:spcBef>
              <a:spcAft>
                <a:spcPts val="0"/>
              </a:spcAft>
              <a:buClr>
                <a:schemeClr val="dk1"/>
              </a:buClr>
              <a:buSzPts val="1200"/>
              <a:buFont typeface="Calibri"/>
              <a:buChar char="-"/>
            </a:pPr>
            <a:r>
              <a:rPr lang="nl-NL"/>
              <a:t>Vertel dat het de hoogste trap in de ladder van symptoombestrijding is en dat als andere middelen niet meer helpen het bewustzijn verlaagd wordt met een sterk slaapmiddel</a:t>
            </a:r>
            <a:endParaRPr/>
          </a:p>
          <a:p>
            <a:pPr marL="177674" lvl="0" indent="-177674" algn="l" rtl="0">
              <a:spcBef>
                <a:spcPts val="0"/>
              </a:spcBef>
              <a:spcAft>
                <a:spcPts val="0"/>
              </a:spcAft>
              <a:buClr>
                <a:schemeClr val="dk1"/>
              </a:buClr>
              <a:buSzPts val="1200"/>
              <a:buFont typeface="Calibri"/>
              <a:buChar char="-"/>
            </a:pPr>
            <a:r>
              <a:rPr lang="nl-NL"/>
              <a:t>Waarbij gezocht wordt naar de juiste dosering</a:t>
            </a:r>
            <a:endParaRPr/>
          </a:p>
          <a:p>
            <a:pPr marL="177674" lvl="0" indent="-177674" algn="l" rtl="0">
              <a:spcBef>
                <a:spcPts val="0"/>
              </a:spcBef>
              <a:spcAft>
                <a:spcPts val="0"/>
              </a:spcAft>
              <a:buClr>
                <a:schemeClr val="dk1"/>
              </a:buClr>
              <a:buSzPts val="1200"/>
              <a:buFont typeface="Calibri"/>
              <a:buChar char="-"/>
            </a:pPr>
            <a:r>
              <a:rPr lang="nl-NL"/>
              <a:t>Dit kan even duren ( je kunt evt vragen naar ervaringen in de zaal)</a:t>
            </a:r>
            <a:endParaRPr/>
          </a:p>
          <a:p>
            <a:pPr marL="177674" lvl="0" indent="-177674" algn="l" rtl="0">
              <a:spcBef>
                <a:spcPts val="0"/>
              </a:spcBef>
              <a:spcAft>
                <a:spcPts val="0"/>
              </a:spcAft>
              <a:buClr>
                <a:schemeClr val="dk1"/>
              </a:buClr>
              <a:buSzPts val="1200"/>
              <a:buFont typeface="Calibri"/>
              <a:buChar char="-"/>
            </a:pPr>
            <a:r>
              <a:rPr lang="nl-NL"/>
              <a:t>Het is  niet altijd een makkelijk proces</a:t>
            </a:r>
            <a:endParaRPr/>
          </a:p>
          <a:p>
            <a:pPr marL="177674" lvl="0" indent="-101474" algn="l" rtl="0">
              <a:spcBef>
                <a:spcPts val="0"/>
              </a:spcBef>
              <a:spcAft>
                <a:spcPts val="0"/>
              </a:spcAft>
              <a:buClr>
                <a:schemeClr val="dk1"/>
              </a:buClr>
              <a:buSzPts val="1200"/>
              <a:buFont typeface="Calibri"/>
              <a:buNone/>
            </a:pPr>
            <a:endParaRPr/>
          </a:p>
          <a:p>
            <a:pPr marL="177674" lvl="0" indent="-177674" algn="l" rtl="0">
              <a:spcBef>
                <a:spcPts val="0"/>
              </a:spcBef>
              <a:spcAft>
                <a:spcPts val="0"/>
              </a:spcAft>
              <a:buClr>
                <a:schemeClr val="dk1"/>
              </a:buClr>
              <a:buSzPts val="1200"/>
              <a:buFont typeface="Calibri"/>
              <a:buChar char="-"/>
            </a:pPr>
            <a:r>
              <a:rPr lang="nl-NL"/>
              <a:t>“sterven is niet altijd mooi maar een hoge berg opklimmen waarbij het laatste stukje altijd alleen afgelegd moet worden” (quote MDB)</a:t>
            </a: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r>
              <a:rPr lang="nl-NL"/>
              <a:t>Bij palliatieve sedatie geeft een arts u medicijnen waardoor u slaperig wordt. Daardoor heeft u minder last van pijn en benauwdheid aan het einde van uw leven. De arts kan deze medicijnen geven als u erg lijdt en andere medicijnen niet genoeg helpen en u waarschijnlijk binnen een paar weken overlijdt. Het lukt niet om deze klachten op een andere manier te verminderen. U overlijdt niet door de palliatieve sedatie. U overlijdt door de ziekte die u heeft. Het is een natuurlijk overlijden, waarbij u geen last meer heeft van pijn, benauwdheid of andere ernstige klachten. </a:t>
            </a:r>
            <a:endParaRPr/>
          </a:p>
          <a:p>
            <a:pPr marL="0" lvl="0" indent="0" algn="l" rtl="0">
              <a:spcBef>
                <a:spcPts val="0"/>
              </a:spcBef>
              <a:spcAft>
                <a:spcPts val="0"/>
              </a:spcAft>
              <a:buNone/>
            </a:pPr>
            <a:endParaRPr/>
          </a:p>
          <a:p>
            <a:pPr marL="0" lvl="0" indent="0" algn="l" rtl="0">
              <a:spcBef>
                <a:spcPts val="0"/>
              </a:spcBef>
              <a:spcAft>
                <a:spcPts val="0"/>
              </a:spcAft>
              <a:buNone/>
            </a:pPr>
            <a:r>
              <a:rPr lang="nl-NL"/>
              <a:t>Sedatie kan in verschillende ‘sterktes’, van een beetje suf, waarbij iemand nog wel meemaakt wat er om zich heen gebeurt, tot een diepe slaap. Verder kan bij sedatie gekozen worden voor kortere periodes, bijvoorbeeld de nacht, of voor continue sedatie waarbij u de hele tijd in slaap bent. Wanneer gekozen wordt voor diepe slaap kan dit pas bij een levensverwachting van minder dan twee weken.</a:t>
            </a:r>
            <a:endParaRPr/>
          </a:p>
          <a:p>
            <a:pPr marL="0" lvl="0" indent="0" algn="l" rtl="0">
              <a:spcBef>
                <a:spcPts val="0"/>
              </a:spcBef>
              <a:spcAft>
                <a:spcPts val="0"/>
              </a:spcAft>
              <a:buNone/>
            </a:pPr>
            <a:endParaRPr/>
          </a:p>
          <a:p>
            <a:pPr marL="0" lvl="0" indent="0" algn="l" rtl="0">
              <a:spcBef>
                <a:spcPts val="0"/>
              </a:spcBef>
              <a:spcAft>
                <a:spcPts val="0"/>
              </a:spcAft>
              <a:buNone/>
            </a:pPr>
            <a:r>
              <a:rPr lang="nl-NL"/>
              <a:t>Extra informatie:</a:t>
            </a:r>
            <a:endParaRPr/>
          </a:p>
          <a:p>
            <a:pPr marL="171450" marR="0" lvl="0" indent="-171450" algn="l" rtl="0">
              <a:lnSpc>
                <a:spcPct val="100000"/>
              </a:lnSpc>
              <a:spcBef>
                <a:spcPts val="0"/>
              </a:spcBef>
              <a:spcAft>
                <a:spcPts val="0"/>
              </a:spcAft>
              <a:buClr>
                <a:schemeClr val="dk1"/>
              </a:buClr>
              <a:buSzPts val="1200"/>
              <a:buFont typeface="Calibri"/>
              <a:buChar char="-"/>
            </a:pPr>
            <a:r>
              <a:rPr lang="nl-NL" b="0"/>
              <a:t>Bekijk het voorbeeldfilmpje over dit onderwerp in de toolkit. </a:t>
            </a:r>
            <a:endParaRPr/>
          </a:p>
          <a:p>
            <a:pPr marL="171450" lvl="0" indent="-171450" algn="l" rtl="0">
              <a:spcBef>
                <a:spcPts val="0"/>
              </a:spcBef>
              <a:spcAft>
                <a:spcPts val="0"/>
              </a:spcAft>
              <a:buClr>
                <a:schemeClr val="dk1"/>
              </a:buClr>
              <a:buSzPts val="1200"/>
              <a:buFont typeface="Calibri"/>
              <a:buChar char="-"/>
            </a:pPr>
            <a:r>
              <a:rPr lang="nl-NL"/>
              <a:t>De laatste regel geldt uiteraard specifiek voor diepe continue sedatie.</a:t>
            </a:r>
            <a:endParaRPr/>
          </a:p>
          <a:p>
            <a:pPr marL="171450" lvl="0" indent="-171450" algn="l" rtl="0">
              <a:spcBef>
                <a:spcPts val="0"/>
              </a:spcBef>
              <a:spcAft>
                <a:spcPts val="0"/>
              </a:spcAft>
              <a:buClr>
                <a:schemeClr val="dk1"/>
              </a:buClr>
              <a:buSzPts val="1200"/>
              <a:buFont typeface="Calibri"/>
              <a:buChar char="-"/>
            </a:pPr>
            <a:r>
              <a:rPr lang="nl-NL"/>
              <a:t>De dia’s over palliatieve sedatie en euthanasie zijn met name toegevoegd omdat hier doorgaans veel vragen over komen, mensen hier graag informatie over willen en omdat er ook veel misverstanden over zijn. </a:t>
            </a:r>
            <a:endParaRPr/>
          </a:p>
          <a:p>
            <a:pPr marL="0" lvl="0" indent="0" algn="l" rtl="0">
              <a:spcBef>
                <a:spcPts val="0"/>
              </a:spcBef>
              <a:spcAft>
                <a:spcPts val="0"/>
              </a:spcAft>
              <a:buNone/>
            </a:pPr>
            <a:endParaRPr/>
          </a:p>
        </p:txBody>
      </p:sp>
      <p:sp>
        <p:nvSpPr>
          <p:cNvPr id="215" name="Google Shape;215;p24: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nl-NL"/>
              <a:t>24</a:t>
            </a:fld>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9"/>
        <p:cNvGrpSpPr/>
        <p:nvPr/>
      </p:nvGrpSpPr>
      <p:grpSpPr>
        <a:xfrm>
          <a:off x="0" y="0"/>
          <a:ext cx="0" cy="0"/>
          <a:chOff x="0" y="0"/>
          <a:chExt cx="0" cy="0"/>
        </a:xfrm>
      </p:grpSpPr>
      <p:sp>
        <p:nvSpPr>
          <p:cNvPr id="220" name="Google Shape;220;p2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21" name="Google Shape;221;p25: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200"/>
              <a:buFont typeface="Calibri"/>
              <a:buNone/>
            </a:pPr>
            <a:r>
              <a:rPr lang="nl-NL"/>
              <a:t>OPTIONELE DIA mogelijk geen tijd voor</a:t>
            </a:r>
            <a:endParaRPr/>
          </a:p>
          <a:p>
            <a:pPr marL="228600" lvl="0" indent="-228600" algn="l" rtl="0">
              <a:spcBef>
                <a:spcPts val="0"/>
              </a:spcBef>
              <a:spcAft>
                <a:spcPts val="0"/>
              </a:spcAft>
              <a:buClr>
                <a:schemeClr val="dk1"/>
              </a:buClr>
              <a:buSzPts val="1200"/>
              <a:buFont typeface="Calibri"/>
              <a:buAutoNum type="arabicPlain" startAt="19"/>
            </a:pPr>
            <a:r>
              <a:rPr lang="nl-NL"/>
              <a:t>Benadruk het belang van terugkerende gesprekken om het proces goed te volgen maar ook om “vijf voor 12” te markeren en bespreekbaar te maken (voorbeeld!)</a:t>
            </a:r>
            <a:endParaRPr/>
          </a:p>
          <a:p>
            <a:pPr marL="0" lvl="0" indent="0" algn="l" rtl="0">
              <a:spcBef>
                <a:spcPts val="0"/>
              </a:spcBef>
              <a:spcAft>
                <a:spcPts val="0"/>
              </a:spcAft>
              <a:buNone/>
            </a:pPr>
            <a:endParaRPr/>
          </a:p>
          <a:p>
            <a:pPr marL="0" lvl="0" indent="0" algn="l" rtl="0">
              <a:spcBef>
                <a:spcPts val="0"/>
              </a:spcBef>
              <a:spcAft>
                <a:spcPts val="0"/>
              </a:spcAft>
              <a:buNone/>
            </a:pPr>
            <a:endParaRPr/>
          </a:p>
          <a:p>
            <a:pPr marL="171450" marR="0" lvl="0" indent="-171450" algn="l" rtl="0">
              <a:lnSpc>
                <a:spcPct val="100000"/>
              </a:lnSpc>
              <a:spcBef>
                <a:spcPts val="0"/>
              </a:spcBef>
              <a:spcAft>
                <a:spcPts val="0"/>
              </a:spcAft>
              <a:buClr>
                <a:schemeClr val="dk1"/>
              </a:buClr>
              <a:buSzPts val="1200"/>
              <a:buFont typeface="Calibri"/>
              <a:buChar char="-"/>
            </a:pPr>
            <a:r>
              <a:rPr lang="nl-NL"/>
              <a:t>Deze dia is toegevoegd omdat er soms veel vragen uit het publiek kwamen over dementie. Dit is een optionele dia, als u deze wilt bespreken kunt u deze in de presentatie laten. Maar als u deze niet bespreekt kunt u de dia ‘ verbergen’  of de deze dia verwijderen.</a:t>
            </a:r>
            <a:endParaRPr/>
          </a:p>
          <a:p>
            <a:pPr marL="171450" marR="0" lvl="0" indent="-95250" algn="l" rtl="0">
              <a:lnSpc>
                <a:spcPct val="100000"/>
              </a:lnSpc>
              <a:spcBef>
                <a:spcPts val="0"/>
              </a:spcBef>
              <a:spcAft>
                <a:spcPts val="0"/>
              </a:spcAft>
              <a:buClr>
                <a:schemeClr val="dk1"/>
              </a:buClr>
              <a:buSzPts val="1200"/>
              <a:buFont typeface="Calibri"/>
              <a:buNone/>
            </a:pPr>
            <a:endParaRPr/>
          </a:p>
          <a:p>
            <a:pPr marL="0" lvl="0" indent="0" algn="l" rtl="0">
              <a:spcBef>
                <a:spcPts val="0"/>
              </a:spcBef>
              <a:spcAft>
                <a:spcPts val="0"/>
              </a:spcAft>
              <a:buNone/>
            </a:pPr>
            <a:endParaRPr/>
          </a:p>
          <a:p>
            <a:pPr marL="0" lvl="0" indent="0" algn="l" rtl="0">
              <a:spcBef>
                <a:spcPts val="0"/>
              </a:spcBef>
              <a:spcAft>
                <a:spcPts val="0"/>
              </a:spcAft>
              <a:buNone/>
            </a:pPr>
            <a:r>
              <a:rPr lang="nl-NL"/>
              <a:t>Bijvoorbeeld:</a:t>
            </a:r>
            <a:endParaRPr/>
          </a:p>
          <a:p>
            <a:pPr marL="0" lvl="0" indent="0" algn="l" rtl="0">
              <a:spcBef>
                <a:spcPts val="0"/>
              </a:spcBef>
              <a:spcAft>
                <a:spcPts val="0"/>
              </a:spcAft>
              <a:buNone/>
            </a:pPr>
            <a:r>
              <a:rPr lang="nl-NL" sz="1200">
                <a:solidFill>
                  <a:schemeClr val="dk1"/>
                </a:solidFill>
                <a:latin typeface="Calibri"/>
                <a:ea typeface="Calibri"/>
                <a:cs typeface="Calibri"/>
                <a:sym typeface="Calibri"/>
              </a:rPr>
              <a:t>Een op de vijf mensen krijgt dementie. Dementie is een ongeneeslijke ziekte waarbij in de loop van de tijd steeds meer problemen ontstaan. Uiteindelijk raakt iemand door de gevolgen van dementie erg verzwakt. In de laatste fase van de ziekte ligt iemand de hele tijd in bed. De persoon sterft dan door een ziekte of infectie (bijvoorbeeld longontsteking) of doordat het lichaam te sterk is verzwakt. Vaak sterven mensen aan een andere aandoening (bijvoorbeeld een hartprobleem) voordat zij die laatste fase van dementie bereiken.</a:t>
            </a:r>
            <a:endParaRPr/>
          </a:p>
          <a:p>
            <a:pPr marL="0" lvl="0" indent="0" algn="l" rtl="0">
              <a:spcBef>
                <a:spcPts val="0"/>
              </a:spcBef>
              <a:spcAft>
                <a:spcPts val="0"/>
              </a:spcAft>
              <a:buNone/>
            </a:pPr>
            <a:endParaRPr sz="1200">
              <a:solidFill>
                <a:schemeClr val="dk1"/>
              </a:solidFill>
              <a:latin typeface="Calibri"/>
              <a:ea typeface="Calibri"/>
              <a:cs typeface="Calibri"/>
              <a:sym typeface="Calibri"/>
            </a:endParaRPr>
          </a:p>
          <a:p>
            <a:pPr marL="0" lvl="0" indent="0" algn="l" rtl="0">
              <a:spcBef>
                <a:spcPts val="0"/>
              </a:spcBef>
              <a:spcAft>
                <a:spcPts val="0"/>
              </a:spcAft>
              <a:buNone/>
            </a:pPr>
            <a:r>
              <a:rPr lang="nl-NL" sz="1200">
                <a:solidFill>
                  <a:schemeClr val="dk1"/>
                </a:solidFill>
                <a:latin typeface="Calibri"/>
                <a:ea typeface="Calibri"/>
                <a:cs typeface="Calibri"/>
                <a:sym typeface="Calibri"/>
              </a:rPr>
              <a:t>Levenseinde zorg bij mensen met dementie is niet wezenlijk anders dan levenseinde zorg bij mensen die geen dementie hebben. Het omvat alle aspecten van levenseindezorg. Het verschil zit hem in de wilsbekwaamheid.  Als je niet meer zelf kunt beslissen, wordt dat ook wel wilsonbekwaam genoemd. Je kunt dan niet meer goed zelf bepalen wat je wilt. </a:t>
            </a:r>
            <a:endParaRPr/>
          </a:p>
          <a:p>
            <a:pPr marL="0" lvl="0" indent="0" algn="l" rtl="0">
              <a:spcBef>
                <a:spcPts val="0"/>
              </a:spcBef>
              <a:spcAft>
                <a:spcPts val="0"/>
              </a:spcAft>
              <a:buNone/>
            </a:pPr>
            <a:endParaRPr sz="1200">
              <a:solidFill>
                <a:schemeClr val="dk1"/>
              </a:solidFill>
              <a:latin typeface="Calibri"/>
              <a:ea typeface="Calibri"/>
              <a:cs typeface="Calibri"/>
              <a:sym typeface="Calibri"/>
            </a:endParaRPr>
          </a:p>
          <a:p>
            <a:pPr marL="0" lvl="0" indent="0" algn="l" rtl="0">
              <a:spcBef>
                <a:spcPts val="0"/>
              </a:spcBef>
              <a:spcAft>
                <a:spcPts val="0"/>
              </a:spcAft>
              <a:buNone/>
            </a:pPr>
            <a:r>
              <a:rPr lang="nl-NL" sz="1200">
                <a:solidFill>
                  <a:schemeClr val="dk1"/>
                </a:solidFill>
                <a:latin typeface="Calibri"/>
                <a:ea typeface="Calibri"/>
                <a:cs typeface="Calibri"/>
                <a:sym typeface="Calibri"/>
              </a:rPr>
              <a:t>Het kan handig en nuttig zijn om op tijd schriftelijk vast te leggen wat je wensen zijn. En dit dan ook te bespreken met naasten en uw arts. Denk daarbij aan zaken als behandel beperkingen, een behandelverbod en een euthanasieverklaring. </a:t>
            </a:r>
            <a:endParaRPr/>
          </a:p>
          <a:p>
            <a:pPr marL="0" lvl="0" indent="0" algn="l" rtl="0">
              <a:spcBef>
                <a:spcPts val="0"/>
              </a:spcBef>
              <a:spcAft>
                <a:spcPts val="0"/>
              </a:spcAft>
              <a:buNone/>
            </a:pPr>
            <a:endParaRPr sz="1200">
              <a:solidFill>
                <a:schemeClr val="dk1"/>
              </a:solidFill>
              <a:latin typeface="Calibri"/>
              <a:ea typeface="Calibri"/>
              <a:cs typeface="Calibri"/>
              <a:sym typeface="Calibri"/>
            </a:endParaRPr>
          </a:p>
          <a:p>
            <a:pPr marL="0" lvl="0" indent="0" algn="l" rtl="0">
              <a:spcBef>
                <a:spcPts val="0"/>
              </a:spcBef>
              <a:spcAft>
                <a:spcPts val="0"/>
              </a:spcAft>
              <a:buNone/>
            </a:pPr>
            <a:r>
              <a:rPr lang="nl-NL" sz="1200">
                <a:solidFill>
                  <a:schemeClr val="dk1"/>
                </a:solidFill>
                <a:latin typeface="Calibri"/>
                <a:ea typeface="Calibri"/>
                <a:cs typeface="Calibri"/>
                <a:sym typeface="Calibri"/>
              </a:rPr>
              <a:t>Euthanasie bij dementie is onder de huidige wetgeving ingewikkeld en zal zeker niet altijd uitgevoerd kunnen worden. Hoe goed je het ook probeert voor te bereiden en vast te leggen. Artsen hebben te maken met het wettelijke kader waarbinnen we moeten werken en dat betekent dat aan alle 6 de wettelijke criteria voldaan moet worden om euthanasie te mogen uitvoeren. Bij dementie kunnen twee van de 6 criteria onder spanning komen te staan. Dat zijn de criteria van de wilsbekwaamheid en ondraaglijkheid van het lijden.</a:t>
            </a:r>
            <a:endParaRPr/>
          </a:p>
          <a:p>
            <a:pPr marL="0" lvl="0" indent="0" algn="l" rtl="0">
              <a:spcBef>
                <a:spcPts val="0"/>
              </a:spcBef>
              <a:spcAft>
                <a:spcPts val="0"/>
              </a:spcAft>
              <a:buNone/>
            </a:pPr>
            <a:endParaRPr sz="1200">
              <a:solidFill>
                <a:schemeClr val="dk1"/>
              </a:solidFill>
              <a:latin typeface="Calibri"/>
              <a:ea typeface="Calibri"/>
              <a:cs typeface="Calibri"/>
              <a:sym typeface="Calibri"/>
            </a:endParaRPr>
          </a:p>
          <a:p>
            <a:pPr marL="0" lvl="0" indent="0" algn="l" rtl="0">
              <a:spcBef>
                <a:spcPts val="0"/>
              </a:spcBef>
              <a:spcAft>
                <a:spcPts val="0"/>
              </a:spcAft>
              <a:buNone/>
            </a:pPr>
            <a:r>
              <a:rPr lang="nl-NL" sz="1200">
                <a:solidFill>
                  <a:schemeClr val="dk1"/>
                </a:solidFill>
                <a:latin typeface="Calibri"/>
                <a:ea typeface="Calibri"/>
                <a:cs typeface="Calibri"/>
                <a:sym typeface="Calibri"/>
              </a:rPr>
              <a:t>Als iemand met dementie nog wilsbekwaam is ten aanzien van zijn of haar euthanasieverzoek, dan levert dat criterium uiteraard geen probleem op. Het wordt anders als iemand niet meer wilsbekwaam is ten aanzien van zijn of haar euthanasie verzoek. Een schriftelijk euthanasieverzoek kan, mits niet te oud, in de plaats komen van een mondeling  verzoek. Dat schriftelijke verzoek moet uiteraard opgesteld zijn door degene die om euthanasie vraagt en het helpt als dat verzoek in eigen woorden omschreven is.</a:t>
            </a:r>
            <a:endParaRPr/>
          </a:p>
          <a:p>
            <a:pPr marL="0" lvl="0" indent="0" algn="l" rtl="0">
              <a:spcBef>
                <a:spcPts val="0"/>
              </a:spcBef>
              <a:spcAft>
                <a:spcPts val="0"/>
              </a:spcAft>
              <a:buNone/>
            </a:pPr>
            <a:endParaRPr sz="1200">
              <a:solidFill>
                <a:schemeClr val="dk1"/>
              </a:solidFill>
              <a:latin typeface="Calibri"/>
              <a:ea typeface="Calibri"/>
              <a:cs typeface="Calibri"/>
              <a:sym typeface="Calibri"/>
            </a:endParaRPr>
          </a:p>
          <a:p>
            <a:pPr marL="0" lvl="0" indent="0" algn="l" rtl="0">
              <a:spcBef>
                <a:spcPts val="0"/>
              </a:spcBef>
              <a:spcAft>
                <a:spcPts val="0"/>
              </a:spcAft>
              <a:buNone/>
            </a:pPr>
            <a:r>
              <a:rPr lang="nl-NL" sz="1200">
                <a:solidFill>
                  <a:schemeClr val="dk1"/>
                </a:solidFill>
                <a:latin typeface="Calibri"/>
                <a:ea typeface="Calibri"/>
                <a:cs typeface="Calibri"/>
                <a:sym typeface="Calibri"/>
              </a:rPr>
              <a:t>Maar er moet ook voldaan worden aan het criterium van de ondraaglijkheid van het lijden. Dat lijden moet voor anderen, de arts, familie en andere hulpverleners, waarneembaar en invoelbaar zijn. Anders gezegd, als iemand met dementie de hele dag tevreden in een stoel bij het raam zit, dan is het lastig je voor te stellen dat zo iemand lijdt. Er wordt dan niet aan het criterium van ondraaglijkheid van het lijden voldaan. En de wet biedt dan geen ruimte om het euthanasieverzoek uit te voeren.</a:t>
            </a:r>
            <a:endParaRPr/>
          </a:p>
          <a:p>
            <a:pPr marL="0" lvl="0" indent="0" algn="l" rtl="0">
              <a:spcBef>
                <a:spcPts val="0"/>
              </a:spcBef>
              <a:spcAft>
                <a:spcPts val="0"/>
              </a:spcAft>
              <a:buNone/>
            </a:pPr>
            <a:endParaRPr sz="1200">
              <a:solidFill>
                <a:schemeClr val="dk1"/>
              </a:solidFill>
              <a:latin typeface="Calibri"/>
              <a:ea typeface="Calibri"/>
              <a:cs typeface="Calibri"/>
              <a:sym typeface="Calibri"/>
            </a:endParaRPr>
          </a:p>
          <a:p>
            <a:pPr marL="0" lvl="0" indent="0" algn="l" rtl="0">
              <a:spcBef>
                <a:spcPts val="0"/>
              </a:spcBef>
              <a:spcAft>
                <a:spcPts val="0"/>
              </a:spcAft>
              <a:buNone/>
            </a:pPr>
            <a:r>
              <a:rPr lang="nl-NL" sz="1200">
                <a:solidFill>
                  <a:schemeClr val="dk1"/>
                </a:solidFill>
                <a:latin typeface="Calibri"/>
                <a:ea typeface="Calibri"/>
                <a:cs typeface="Calibri"/>
                <a:sym typeface="Calibri"/>
              </a:rPr>
              <a:t>Omdat euthanasie bij dementie ingewikkeld is, kan de huisarts overleggen met het Expertisecentrum Euthanasie.</a:t>
            </a:r>
            <a:endParaRPr/>
          </a:p>
          <a:p>
            <a:pPr marL="0" lvl="0" indent="0" algn="l" rtl="0">
              <a:spcBef>
                <a:spcPts val="0"/>
              </a:spcBef>
              <a:spcAft>
                <a:spcPts val="0"/>
              </a:spcAft>
              <a:buNone/>
            </a:pPr>
            <a:r>
              <a:rPr lang="nl-NL" sz="1200">
                <a:solidFill>
                  <a:schemeClr val="dk1"/>
                </a:solidFill>
                <a:latin typeface="Calibri"/>
                <a:ea typeface="Calibri"/>
                <a:cs typeface="Calibri"/>
                <a:sym typeface="Calibri"/>
              </a:rPr>
              <a:t>Wanneer euthanasie niet mogelijk is krijgt uw naaste zorg die gericht is op zo veel mogelijk comfort. Op grond van een wilsverklaring kan bovendien worden besloten terughoudend te zijn met levensverlengende behandelingen.</a:t>
            </a:r>
            <a:endParaRPr/>
          </a:p>
          <a:p>
            <a:pPr marL="0" lvl="0" indent="0" algn="l" rtl="0">
              <a:spcBef>
                <a:spcPts val="0"/>
              </a:spcBef>
              <a:spcAft>
                <a:spcPts val="0"/>
              </a:spcAft>
              <a:buNone/>
            </a:pPr>
            <a:endParaRPr b="0"/>
          </a:p>
          <a:p>
            <a:pPr marL="0" lvl="0" indent="0" algn="l" rtl="0">
              <a:spcBef>
                <a:spcPts val="0"/>
              </a:spcBef>
              <a:spcAft>
                <a:spcPts val="0"/>
              </a:spcAft>
              <a:buNone/>
            </a:pPr>
            <a:r>
              <a:rPr lang="nl-NL" b="0"/>
              <a:t>Extra informatie:</a:t>
            </a:r>
            <a:endParaRPr/>
          </a:p>
          <a:p>
            <a:pPr marL="0" lvl="0" indent="0" algn="l" rtl="0">
              <a:spcBef>
                <a:spcPts val="0"/>
              </a:spcBef>
              <a:spcAft>
                <a:spcPts val="0"/>
              </a:spcAft>
              <a:buNone/>
            </a:pPr>
            <a:r>
              <a:rPr lang="nl-NL" b="0"/>
              <a:t>- Bekijk het voorbeeldfilmpje over dit onderwerp in de toolkit.</a:t>
            </a:r>
            <a:endParaRPr/>
          </a:p>
          <a:p>
            <a:pPr marL="0" lvl="0" indent="0" algn="l" rtl="0">
              <a:spcBef>
                <a:spcPts val="0"/>
              </a:spcBef>
              <a:spcAft>
                <a:spcPts val="0"/>
              </a:spcAft>
              <a:buNone/>
            </a:pPr>
            <a:endParaRPr/>
          </a:p>
        </p:txBody>
      </p:sp>
      <p:sp>
        <p:nvSpPr>
          <p:cNvPr id="222" name="Google Shape;222;p25: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nl-NL"/>
              <a:t>25</a:t>
            </a:fld>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7"/>
        <p:cNvGrpSpPr/>
        <p:nvPr/>
      </p:nvGrpSpPr>
      <p:grpSpPr>
        <a:xfrm>
          <a:off x="0" y="0"/>
          <a:ext cx="0" cy="0"/>
          <a:chOff x="0" y="0"/>
          <a:chExt cx="0" cy="0"/>
        </a:xfrm>
      </p:grpSpPr>
      <p:sp>
        <p:nvSpPr>
          <p:cNvPr id="228" name="Google Shape;228;p2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29" name="Google Shape;229;p26: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nl-NL"/>
              <a:t>(Voor als er tijd is):</a:t>
            </a:r>
            <a:endParaRPr/>
          </a:p>
          <a:p>
            <a:pPr marL="0" lvl="0" indent="0" algn="l" rtl="0">
              <a:spcBef>
                <a:spcPts val="0"/>
              </a:spcBef>
              <a:spcAft>
                <a:spcPts val="0"/>
              </a:spcAft>
              <a:buNone/>
            </a:pPr>
            <a:endParaRPr/>
          </a:p>
          <a:p>
            <a:pPr marL="0" lvl="0" indent="0" algn="l" rtl="0">
              <a:spcBef>
                <a:spcPts val="0"/>
              </a:spcBef>
              <a:spcAft>
                <a:spcPts val="0"/>
              </a:spcAft>
              <a:buNone/>
            </a:pPr>
            <a:r>
              <a:rPr lang="nl-NL"/>
              <a:t>Aandachtspunten: </a:t>
            </a:r>
            <a:endParaRPr/>
          </a:p>
          <a:p>
            <a:pPr marL="171450" lvl="0" indent="-171450" algn="l" rtl="0">
              <a:spcBef>
                <a:spcPts val="0"/>
              </a:spcBef>
              <a:spcAft>
                <a:spcPts val="0"/>
              </a:spcAft>
              <a:buClr>
                <a:schemeClr val="dk1"/>
              </a:buClr>
              <a:buSzPts val="1200"/>
              <a:buFont typeface="Calibri"/>
              <a:buChar char="-"/>
            </a:pPr>
            <a:r>
              <a:rPr lang="nl-NL"/>
              <a:t>Dit is een optionele dia, als u deze wilt bespreken kunt u deze in de presentatie laten. Maar als u deze niet bespreekt kunt u de dia ‘ verbergen’  of de deze dia verwijderen.</a:t>
            </a:r>
            <a:endParaRPr/>
          </a:p>
          <a:p>
            <a:pPr marL="171450" lvl="0" indent="-171450" algn="l" rtl="0">
              <a:spcBef>
                <a:spcPts val="0"/>
              </a:spcBef>
              <a:spcAft>
                <a:spcPts val="0"/>
              </a:spcAft>
              <a:buClr>
                <a:schemeClr val="dk1"/>
              </a:buClr>
              <a:buSzPts val="1200"/>
              <a:buFont typeface="Calibri"/>
              <a:buChar char="-"/>
            </a:pPr>
            <a:r>
              <a:rPr lang="nl-NL"/>
              <a:t>Als u het onderwerp bespreekt; benadruk dan het belang van goede voorbereiding en het belang van communicatie met naasten en de behandelend arts.</a:t>
            </a:r>
            <a:endParaRPr/>
          </a:p>
          <a:p>
            <a:pPr marL="0" lvl="0" indent="0" algn="l" rtl="0">
              <a:spcBef>
                <a:spcPts val="0"/>
              </a:spcBef>
              <a:spcAft>
                <a:spcPts val="0"/>
              </a:spcAft>
              <a:buNone/>
            </a:pPr>
            <a:endParaRPr/>
          </a:p>
          <a:p>
            <a:pPr marL="0" lvl="0" indent="0" algn="l" rtl="0">
              <a:spcBef>
                <a:spcPts val="0"/>
              </a:spcBef>
              <a:spcAft>
                <a:spcPts val="0"/>
              </a:spcAft>
              <a:buNone/>
            </a:pPr>
            <a:r>
              <a:rPr lang="nl-NL"/>
              <a:t>Bijvoorbeeld:</a:t>
            </a:r>
            <a:endParaRPr/>
          </a:p>
          <a:p>
            <a:pPr marL="0" lvl="0" indent="0" algn="l" rtl="0">
              <a:spcBef>
                <a:spcPts val="0"/>
              </a:spcBef>
              <a:spcAft>
                <a:spcPts val="0"/>
              </a:spcAft>
              <a:buNone/>
            </a:pPr>
            <a:r>
              <a:rPr lang="nl-NL" sz="1200">
                <a:solidFill>
                  <a:schemeClr val="dk1"/>
                </a:solidFill>
                <a:latin typeface="Calibri"/>
                <a:ea typeface="Calibri"/>
                <a:cs typeface="Calibri"/>
                <a:sym typeface="Calibri"/>
              </a:rPr>
              <a:t>Bewust stoppen met eten en drinken is een manier om een waardig einde aan uw leven te maken. Als u stopt met eten en drinken overlijdt u doorgaans binnen een week tot 14-21 dagen. Met de juiste zorg kan het op de goede manier verlopen. Dat betekent niet dat het makkelijk is.  Of dat het zonder klachten verloopt.</a:t>
            </a:r>
            <a:endParaRPr/>
          </a:p>
          <a:p>
            <a:pPr marL="0" lvl="0" indent="0" algn="l" rtl="0">
              <a:spcBef>
                <a:spcPts val="0"/>
              </a:spcBef>
              <a:spcAft>
                <a:spcPts val="0"/>
              </a:spcAft>
              <a:buNone/>
            </a:pPr>
            <a:endParaRPr sz="1200">
              <a:solidFill>
                <a:schemeClr val="dk1"/>
              </a:solidFill>
              <a:latin typeface="Calibri"/>
              <a:ea typeface="Calibri"/>
              <a:cs typeface="Calibri"/>
              <a:sym typeface="Calibri"/>
            </a:endParaRPr>
          </a:p>
          <a:p>
            <a:pPr marL="0" lvl="0" indent="0" algn="l" rtl="0">
              <a:spcBef>
                <a:spcPts val="0"/>
              </a:spcBef>
              <a:spcAft>
                <a:spcPts val="0"/>
              </a:spcAft>
              <a:buNone/>
            </a:pPr>
            <a:r>
              <a:rPr lang="nl-NL" sz="1200">
                <a:solidFill>
                  <a:schemeClr val="dk1"/>
                </a:solidFill>
                <a:latin typeface="Calibri"/>
                <a:ea typeface="Calibri"/>
                <a:cs typeface="Calibri"/>
                <a:sym typeface="Calibri"/>
              </a:rPr>
              <a:t>Deze manier is vooral geschikt voor ouderen of ernstig zieke mensen. Ook wanneer je niet ernstig ziek bent, is het mogelijk om te stoppen met eten en drinken. Maar dan zien we wel wat meer problemen, waardoor het extra belangrijk is dat je hulp hebt van naasten en zorgverleners.</a:t>
            </a:r>
            <a:endParaRPr/>
          </a:p>
          <a:p>
            <a:pPr marL="0" lvl="0" indent="0" algn="l" rtl="0">
              <a:spcBef>
                <a:spcPts val="0"/>
              </a:spcBef>
              <a:spcAft>
                <a:spcPts val="0"/>
              </a:spcAft>
              <a:buNone/>
            </a:pPr>
            <a:endParaRPr sz="1200">
              <a:solidFill>
                <a:schemeClr val="dk1"/>
              </a:solidFill>
              <a:latin typeface="Calibri"/>
              <a:ea typeface="Calibri"/>
              <a:cs typeface="Calibri"/>
              <a:sym typeface="Calibri"/>
            </a:endParaRPr>
          </a:p>
          <a:p>
            <a:pPr marL="0" lvl="0" indent="0" algn="l" rtl="0">
              <a:spcBef>
                <a:spcPts val="0"/>
              </a:spcBef>
              <a:spcAft>
                <a:spcPts val="0"/>
              </a:spcAft>
              <a:buNone/>
            </a:pPr>
            <a:r>
              <a:rPr lang="nl-NL" sz="1200">
                <a:solidFill>
                  <a:schemeClr val="dk1"/>
                </a:solidFill>
                <a:latin typeface="Calibri"/>
                <a:ea typeface="Calibri"/>
                <a:cs typeface="Calibri"/>
                <a:sym typeface="Calibri"/>
              </a:rPr>
              <a:t>Het is van groot belang dat er mensen om u heen zijn die u kunnen steunen en helpen als dat nodig is. Praat daarom met uw dierbaren en met uw dokter over uw voornemen om bewust te stoppen met eten en drinken. Vooral voor dierbaren is het belangrijk dat zij uw wens kennen en liefst ook accepteren zodat zij u  kunnen steunen. Als u al thuiszorg heeft, bespreek het ook met hen.</a:t>
            </a:r>
            <a:endParaRPr/>
          </a:p>
          <a:p>
            <a:pPr marL="0" lvl="0" indent="0" algn="l" rtl="0">
              <a:spcBef>
                <a:spcPts val="0"/>
              </a:spcBef>
              <a:spcAft>
                <a:spcPts val="0"/>
              </a:spcAft>
              <a:buNone/>
            </a:pPr>
            <a:endParaRPr sz="1200">
              <a:solidFill>
                <a:schemeClr val="dk1"/>
              </a:solidFill>
              <a:latin typeface="Calibri"/>
              <a:ea typeface="Calibri"/>
              <a:cs typeface="Calibri"/>
              <a:sym typeface="Calibri"/>
            </a:endParaRPr>
          </a:p>
          <a:p>
            <a:pPr marL="0" lvl="0" indent="0" algn="l" rtl="0">
              <a:spcBef>
                <a:spcPts val="0"/>
              </a:spcBef>
              <a:spcAft>
                <a:spcPts val="0"/>
              </a:spcAft>
              <a:buNone/>
            </a:pPr>
            <a:r>
              <a:rPr lang="nl-NL" sz="1200">
                <a:solidFill>
                  <a:schemeClr val="dk1"/>
                </a:solidFill>
                <a:latin typeface="Calibri"/>
                <a:ea typeface="Calibri"/>
                <a:cs typeface="Calibri"/>
                <a:sym typeface="Calibri"/>
              </a:rPr>
              <a:t>Het is niet strafbaar, ook niet voor anderen om u te helpen. In tegenstelling tot euthanasie heeft u geen goedkeuring nodig van een arts. Mensen kiezen voor bewust stoppen met eten en drinken omdat zij zelf de regie willen behouden over leven en dood. Of omdat euthanasie niet mogelijk is. Denk goed na over deze beslissing en neem daar de tijd voor. Bespreek het met anderen.</a:t>
            </a:r>
            <a:endParaRPr/>
          </a:p>
          <a:p>
            <a:pPr marL="0" lvl="0" indent="0" algn="l" rtl="0">
              <a:spcBef>
                <a:spcPts val="0"/>
              </a:spcBef>
              <a:spcAft>
                <a:spcPts val="0"/>
              </a:spcAft>
              <a:buNone/>
            </a:pPr>
            <a:r>
              <a:rPr lang="nl-NL" sz="1200">
                <a:solidFill>
                  <a:schemeClr val="dk1"/>
                </a:solidFill>
                <a:latin typeface="Calibri"/>
                <a:ea typeface="Calibri"/>
                <a:cs typeface="Calibri"/>
                <a:sym typeface="Calibri"/>
              </a:rPr>
              <a:t> </a:t>
            </a:r>
            <a:endParaRPr/>
          </a:p>
          <a:p>
            <a:pPr marL="0" lvl="0" indent="0" algn="l" rtl="0">
              <a:spcBef>
                <a:spcPts val="0"/>
              </a:spcBef>
              <a:spcAft>
                <a:spcPts val="0"/>
              </a:spcAft>
              <a:buNone/>
            </a:pPr>
            <a:r>
              <a:rPr lang="nl-NL" sz="1200">
                <a:solidFill>
                  <a:schemeClr val="dk1"/>
                </a:solidFill>
                <a:latin typeface="Calibri"/>
                <a:ea typeface="Calibri"/>
                <a:cs typeface="Calibri"/>
                <a:sym typeface="Calibri"/>
              </a:rPr>
              <a:t>Als u gaat stoppen met eten en drinken dan moeten een aantal praktische zaken geregeld worden:</a:t>
            </a:r>
            <a:endParaRPr/>
          </a:p>
          <a:p>
            <a:pPr marL="171450" lvl="0" indent="-171450" algn="l" rtl="0">
              <a:spcBef>
                <a:spcPts val="0"/>
              </a:spcBef>
              <a:spcAft>
                <a:spcPts val="0"/>
              </a:spcAft>
              <a:buClr>
                <a:schemeClr val="dk1"/>
              </a:buClr>
              <a:buSzPts val="1200"/>
              <a:buFont typeface="Arial"/>
              <a:buChar char="•"/>
            </a:pPr>
            <a:r>
              <a:rPr lang="nl-NL" sz="1200">
                <a:solidFill>
                  <a:schemeClr val="dk1"/>
                </a:solidFill>
                <a:latin typeface="Calibri"/>
                <a:ea typeface="Calibri"/>
                <a:cs typeface="Calibri"/>
                <a:sym typeface="Calibri"/>
              </a:rPr>
              <a:t>Medicijnen moeten worden gestopt of omgezet, zodat u niet meer hoeft te drinken. </a:t>
            </a:r>
            <a:endParaRPr/>
          </a:p>
          <a:p>
            <a:pPr marL="171450" lvl="0" indent="-171450" algn="l" rtl="0">
              <a:spcBef>
                <a:spcPts val="0"/>
              </a:spcBef>
              <a:spcAft>
                <a:spcPts val="0"/>
              </a:spcAft>
              <a:buClr>
                <a:schemeClr val="dk1"/>
              </a:buClr>
              <a:buSzPts val="1200"/>
              <a:buFont typeface="Arial"/>
              <a:buChar char="•"/>
            </a:pPr>
            <a:r>
              <a:rPr lang="nl-NL" sz="1200">
                <a:solidFill>
                  <a:schemeClr val="dk1"/>
                </a:solidFill>
                <a:latin typeface="Calibri"/>
                <a:ea typeface="Calibri"/>
                <a:cs typeface="Calibri"/>
                <a:sym typeface="Calibri"/>
              </a:rPr>
              <a:t>Er moet thuiszorg of een hospice geregeld worden. Dit kan soms lastig zijn. </a:t>
            </a:r>
            <a:endParaRPr/>
          </a:p>
          <a:p>
            <a:pPr marL="171450" lvl="0" indent="-171450" algn="l" rtl="0">
              <a:spcBef>
                <a:spcPts val="0"/>
              </a:spcBef>
              <a:spcAft>
                <a:spcPts val="0"/>
              </a:spcAft>
              <a:buClr>
                <a:schemeClr val="dk1"/>
              </a:buClr>
              <a:buSzPts val="1200"/>
              <a:buFont typeface="Arial"/>
              <a:buChar char="•"/>
            </a:pPr>
            <a:r>
              <a:rPr lang="nl-NL" sz="1200">
                <a:solidFill>
                  <a:schemeClr val="dk1"/>
                </a:solidFill>
                <a:latin typeface="Calibri"/>
                <a:ea typeface="Calibri"/>
                <a:cs typeface="Calibri"/>
                <a:sym typeface="Calibri"/>
              </a:rPr>
              <a:t>Als u thuis blijft moet er bijvoorbeeld een hoog/laagbed geregeld worden. </a:t>
            </a:r>
            <a:endParaRPr/>
          </a:p>
          <a:p>
            <a:pPr marL="171450" lvl="0" indent="-171450" algn="l" rtl="0">
              <a:spcBef>
                <a:spcPts val="0"/>
              </a:spcBef>
              <a:spcAft>
                <a:spcPts val="0"/>
              </a:spcAft>
              <a:buClr>
                <a:schemeClr val="dk1"/>
              </a:buClr>
              <a:buSzPts val="1200"/>
              <a:buFont typeface="Arial"/>
              <a:buChar char="•"/>
            </a:pPr>
            <a:r>
              <a:rPr lang="nl-NL" sz="1200">
                <a:solidFill>
                  <a:schemeClr val="dk1"/>
                </a:solidFill>
                <a:latin typeface="Calibri"/>
                <a:ea typeface="Calibri"/>
                <a:cs typeface="Calibri"/>
                <a:sym typeface="Calibri"/>
              </a:rPr>
              <a:t>Schrijf op papier dat stoppen met eten en drinken uw wens is. </a:t>
            </a:r>
            <a:endParaRPr/>
          </a:p>
          <a:p>
            <a:pPr marL="171450" lvl="0" indent="-171450" algn="l" rtl="0">
              <a:spcBef>
                <a:spcPts val="0"/>
              </a:spcBef>
              <a:spcAft>
                <a:spcPts val="0"/>
              </a:spcAft>
              <a:buClr>
                <a:schemeClr val="dk1"/>
              </a:buClr>
              <a:buSzPts val="1200"/>
              <a:buFont typeface="Arial"/>
              <a:buChar char="•"/>
            </a:pPr>
            <a:r>
              <a:rPr lang="nl-NL" sz="1200">
                <a:solidFill>
                  <a:schemeClr val="dk1"/>
                </a:solidFill>
                <a:latin typeface="Calibri"/>
                <a:ea typeface="Calibri"/>
                <a:cs typeface="Calibri"/>
                <a:sym typeface="Calibri"/>
              </a:rPr>
              <a:t>Bespreek ook wie voor u beslissingen mag nemen wanneer u daar zelf  niet meer toe in staat bent.  </a:t>
            </a:r>
            <a:endParaRPr/>
          </a:p>
          <a:p>
            <a:pPr marL="0" lvl="0" indent="0" algn="l" rtl="0">
              <a:spcBef>
                <a:spcPts val="0"/>
              </a:spcBef>
              <a:spcAft>
                <a:spcPts val="0"/>
              </a:spcAft>
              <a:buNone/>
            </a:pPr>
            <a:endParaRPr sz="1200">
              <a:solidFill>
                <a:schemeClr val="dk1"/>
              </a:solidFill>
              <a:latin typeface="Calibri"/>
              <a:ea typeface="Calibri"/>
              <a:cs typeface="Calibri"/>
              <a:sym typeface="Calibri"/>
            </a:endParaRPr>
          </a:p>
          <a:p>
            <a:pPr marL="0" lvl="0" indent="0" algn="l" rtl="0">
              <a:spcBef>
                <a:spcPts val="0"/>
              </a:spcBef>
              <a:spcAft>
                <a:spcPts val="0"/>
              </a:spcAft>
              <a:buNone/>
            </a:pPr>
            <a:r>
              <a:rPr lang="nl-NL" sz="1200">
                <a:solidFill>
                  <a:schemeClr val="dk1"/>
                </a:solidFill>
                <a:latin typeface="Calibri"/>
                <a:ea typeface="Calibri"/>
                <a:cs typeface="Calibri"/>
                <a:sym typeface="Calibri"/>
              </a:rPr>
              <a:t>Wat kunt u verwachten? </a:t>
            </a:r>
            <a:endParaRPr/>
          </a:p>
          <a:p>
            <a:pPr marL="0" lvl="0" indent="0" algn="l" rtl="0">
              <a:spcBef>
                <a:spcPts val="0"/>
              </a:spcBef>
              <a:spcAft>
                <a:spcPts val="0"/>
              </a:spcAft>
              <a:buNone/>
            </a:pPr>
            <a:r>
              <a:rPr lang="nl-NL" sz="1200">
                <a:solidFill>
                  <a:schemeClr val="dk1"/>
                </a:solidFill>
                <a:latin typeface="Calibri"/>
                <a:ea typeface="Calibri"/>
                <a:cs typeface="Calibri"/>
                <a:sym typeface="Calibri"/>
              </a:rPr>
              <a:t>Als u stopt met eten en drinken en niet meer dan 50 cc / een eierdopje vocht per dag gebruikt, nodig voor een goede mondzorg, dan zult u waarschijnlijk binnen een week tot 14 dagen overlijden. Het is niet helemaal te voorspellen hoe het zal gaan. U zult dorst krijgen en een droge mond. Met goede mondzorg is dat enigszins draaglijk te maken. Honger is zelden een probleem. Na een paar dagen neemt de vermoeidheid toe,  u wordt slaperig en krijgt minder kracht, Dan moeten er mensen in uw omgeving zijn die u kunnen helpen. </a:t>
            </a:r>
            <a:r>
              <a:rPr lang="nl-NL" sz="1200" i="1">
                <a:solidFill>
                  <a:schemeClr val="dk1"/>
                </a:solidFill>
                <a:latin typeface="Calibri"/>
                <a:ea typeface="Calibri"/>
                <a:cs typeface="Calibri"/>
                <a:sym typeface="Calibri"/>
              </a:rPr>
              <a:t>Soms krijgen mensen last van misselijkheid, pijnklachten  of somberheid of angst. </a:t>
            </a:r>
            <a:endParaRPr sz="1200">
              <a:solidFill>
                <a:schemeClr val="dk1"/>
              </a:solidFill>
              <a:latin typeface="Calibri"/>
              <a:ea typeface="Calibri"/>
              <a:cs typeface="Calibri"/>
              <a:sym typeface="Calibri"/>
            </a:endParaRPr>
          </a:p>
          <a:p>
            <a:pPr marL="0" lvl="0" indent="0" algn="l" rtl="0">
              <a:spcBef>
                <a:spcPts val="0"/>
              </a:spcBef>
              <a:spcAft>
                <a:spcPts val="0"/>
              </a:spcAft>
              <a:buNone/>
            </a:pPr>
            <a:endParaRPr sz="1200">
              <a:solidFill>
                <a:schemeClr val="dk1"/>
              </a:solidFill>
              <a:latin typeface="Calibri"/>
              <a:ea typeface="Calibri"/>
              <a:cs typeface="Calibri"/>
              <a:sym typeface="Calibri"/>
            </a:endParaRPr>
          </a:p>
          <a:p>
            <a:pPr marL="0" lvl="0" indent="0" algn="l" rtl="0">
              <a:spcBef>
                <a:spcPts val="0"/>
              </a:spcBef>
              <a:spcAft>
                <a:spcPts val="0"/>
              </a:spcAft>
              <a:buNone/>
            </a:pPr>
            <a:r>
              <a:rPr lang="nl-NL" sz="1200">
                <a:solidFill>
                  <a:schemeClr val="dk1"/>
                </a:solidFill>
                <a:latin typeface="Calibri"/>
                <a:ea typeface="Calibri"/>
                <a:cs typeface="Calibri"/>
                <a:sym typeface="Calibri"/>
              </a:rPr>
              <a:t>Bij bewust sterven zijn verzachtende medicijnen onmisbaar.  Denk aan pijnstillers of slaapmedicatie. Als het te zwaar wordt, kan de huisarts overgaan tot palliatieve sedatie.</a:t>
            </a:r>
            <a:endParaRPr/>
          </a:p>
          <a:p>
            <a:pPr marL="0" lvl="0" indent="0" algn="l" rtl="0">
              <a:spcBef>
                <a:spcPts val="0"/>
              </a:spcBef>
              <a:spcAft>
                <a:spcPts val="0"/>
              </a:spcAft>
              <a:buNone/>
            </a:pPr>
            <a:endParaRPr sz="1200">
              <a:solidFill>
                <a:schemeClr val="dk1"/>
              </a:solidFill>
              <a:latin typeface="Calibri"/>
              <a:ea typeface="Calibri"/>
              <a:cs typeface="Calibri"/>
              <a:sym typeface="Calibri"/>
            </a:endParaRPr>
          </a:p>
          <a:p>
            <a:pPr marL="0" lvl="0" indent="0" algn="l" rtl="0">
              <a:spcBef>
                <a:spcPts val="0"/>
              </a:spcBef>
              <a:spcAft>
                <a:spcPts val="0"/>
              </a:spcAft>
              <a:buNone/>
            </a:pPr>
            <a:r>
              <a:rPr lang="nl-NL" sz="1200">
                <a:solidFill>
                  <a:schemeClr val="dk1"/>
                </a:solidFill>
                <a:latin typeface="Calibri"/>
                <a:ea typeface="Calibri"/>
                <a:cs typeface="Calibri"/>
                <a:sym typeface="Calibri"/>
              </a:rPr>
              <a:t>De moeilijkste situatie is dat u in de war kan raken, dat heet een delier.  Daardoor weet u niet meer wat u besloten heeft. U kan dan, omdat u wel dorst ervaart, om water vragen.  Dit is een heel vervelende situatie waarin naasten en zorgverleners erg kunnen twijfelen wat ze moeten doen. Daarom moet je je hier heel goed op voorbereiden en vooraf afspreken wat te doen op zo’n moment. Naasten kunnen een hele grote rol spelen om een delier te voorkomen en te behandelen. </a:t>
            </a:r>
            <a:endParaRPr/>
          </a:p>
          <a:p>
            <a:pPr marL="0" lvl="0" indent="0" algn="l" rtl="0">
              <a:spcBef>
                <a:spcPts val="0"/>
              </a:spcBef>
              <a:spcAft>
                <a:spcPts val="0"/>
              </a:spcAft>
              <a:buNone/>
            </a:pPr>
            <a:endParaRPr sz="1200">
              <a:solidFill>
                <a:schemeClr val="dk1"/>
              </a:solidFill>
              <a:latin typeface="Calibri"/>
              <a:ea typeface="Calibri"/>
              <a:cs typeface="Calibri"/>
              <a:sym typeface="Calibri"/>
            </a:endParaRPr>
          </a:p>
          <a:p>
            <a:pPr marL="0" lvl="0" indent="0" algn="l" rtl="0">
              <a:spcBef>
                <a:spcPts val="0"/>
              </a:spcBef>
              <a:spcAft>
                <a:spcPts val="0"/>
              </a:spcAft>
              <a:buNone/>
            </a:pPr>
            <a:r>
              <a:rPr lang="nl-NL" sz="1200">
                <a:solidFill>
                  <a:schemeClr val="dk1"/>
                </a:solidFill>
                <a:latin typeface="Calibri"/>
                <a:ea typeface="Calibri"/>
                <a:cs typeface="Calibri"/>
                <a:sym typeface="Calibri"/>
              </a:rPr>
              <a:t>Het belangrijkste is:  denk er goed over na en neem hier de tijd voor, bereid het goed voor, praat met uw dierbaren en uw huisarts. Regel de praktische zaken. </a:t>
            </a:r>
            <a:r>
              <a:rPr lang="nl-NL" sz="1200" i="1">
                <a:solidFill>
                  <a:schemeClr val="dk1"/>
                </a:solidFill>
                <a:latin typeface="Calibri"/>
                <a:ea typeface="Calibri"/>
                <a:cs typeface="Calibri"/>
                <a:sym typeface="Calibri"/>
              </a:rPr>
              <a:t>U kunt die vinden in de brochure </a:t>
            </a:r>
            <a:r>
              <a:rPr lang="nl-NL" sz="1200">
                <a:solidFill>
                  <a:schemeClr val="dk1"/>
                </a:solidFill>
                <a:latin typeface="Calibri"/>
                <a:ea typeface="Calibri"/>
                <a:cs typeface="Calibri"/>
                <a:sym typeface="Calibri"/>
              </a:rPr>
              <a:t> </a:t>
            </a:r>
            <a:r>
              <a:rPr lang="nl-NL" sz="1200" i="1">
                <a:solidFill>
                  <a:schemeClr val="dk1"/>
                </a:solidFill>
                <a:latin typeface="Calibri"/>
                <a:ea typeface="Calibri"/>
                <a:cs typeface="Calibri"/>
                <a:sym typeface="Calibri"/>
              </a:rPr>
              <a:t>van de NVVE over stoppen met eten en drinken.</a:t>
            </a:r>
            <a:endParaRPr/>
          </a:p>
          <a:p>
            <a:pPr marL="0" lvl="0" indent="0" algn="l" rtl="0">
              <a:spcBef>
                <a:spcPts val="0"/>
              </a:spcBef>
              <a:spcAft>
                <a:spcPts val="0"/>
              </a:spcAft>
              <a:buNone/>
            </a:pPr>
            <a:endParaRPr sz="1200">
              <a:solidFill>
                <a:schemeClr val="dk1"/>
              </a:solidFill>
              <a:latin typeface="Calibri"/>
              <a:ea typeface="Calibri"/>
              <a:cs typeface="Calibri"/>
              <a:sym typeface="Calibri"/>
            </a:endParaRPr>
          </a:p>
          <a:p>
            <a:pPr marL="0" lvl="0" indent="0" algn="l" rtl="0">
              <a:spcBef>
                <a:spcPts val="0"/>
              </a:spcBef>
              <a:spcAft>
                <a:spcPts val="0"/>
              </a:spcAft>
              <a:buNone/>
            </a:pPr>
            <a:r>
              <a:rPr lang="nl-NL" sz="1200">
                <a:solidFill>
                  <a:schemeClr val="dk1"/>
                </a:solidFill>
                <a:latin typeface="Calibri"/>
                <a:ea typeface="Calibri"/>
                <a:cs typeface="Calibri"/>
                <a:sym typeface="Calibri"/>
              </a:rPr>
              <a:t>EN bedenk ook dat u altijd het recht heeft om op uw voornemen terug te komen. </a:t>
            </a:r>
            <a:endParaRPr/>
          </a:p>
          <a:p>
            <a:pPr marL="0" lvl="0" indent="0" algn="l" rtl="0">
              <a:spcBef>
                <a:spcPts val="0"/>
              </a:spcBef>
              <a:spcAft>
                <a:spcPts val="0"/>
              </a:spcAft>
              <a:buNone/>
            </a:pPr>
            <a:endParaRPr b="0"/>
          </a:p>
          <a:p>
            <a:pPr marL="0" lvl="0" indent="0" algn="l" rtl="0">
              <a:spcBef>
                <a:spcPts val="0"/>
              </a:spcBef>
              <a:spcAft>
                <a:spcPts val="0"/>
              </a:spcAft>
              <a:buNone/>
            </a:pPr>
            <a:r>
              <a:rPr lang="nl-NL" b="0"/>
              <a:t>Extra informatie:</a:t>
            </a:r>
            <a:endParaRPr/>
          </a:p>
          <a:p>
            <a:pPr marL="171450" lvl="0" indent="-171450" algn="l" rtl="0">
              <a:spcBef>
                <a:spcPts val="0"/>
              </a:spcBef>
              <a:spcAft>
                <a:spcPts val="0"/>
              </a:spcAft>
              <a:buClr>
                <a:schemeClr val="dk1"/>
              </a:buClr>
              <a:buSzPts val="1200"/>
              <a:buFont typeface="Arial"/>
              <a:buChar char="•"/>
            </a:pPr>
            <a:r>
              <a:rPr lang="nl-NL" b="0"/>
              <a:t>Bekijk het voorbeeldfilmpje over dit onderwerp in de toolkit. </a:t>
            </a:r>
            <a:endParaRPr/>
          </a:p>
          <a:p>
            <a:pPr marL="171450" marR="0" lvl="0" indent="-171450" algn="l" rtl="0">
              <a:lnSpc>
                <a:spcPct val="100000"/>
              </a:lnSpc>
              <a:spcBef>
                <a:spcPts val="0"/>
              </a:spcBef>
              <a:spcAft>
                <a:spcPts val="0"/>
              </a:spcAft>
              <a:buClr>
                <a:schemeClr val="dk1"/>
              </a:buClr>
              <a:buSzPts val="1200"/>
              <a:buFont typeface="Arial"/>
              <a:buChar char="•"/>
            </a:pPr>
            <a:r>
              <a:rPr lang="nl-NL" b="0"/>
              <a:t>Lees zelf ook de folder: </a:t>
            </a:r>
            <a:r>
              <a:rPr lang="nl-NL" sz="1200" u="sng">
                <a:solidFill>
                  <a:schemeClr val="hlink"/>
                </a:solidFill>
                <a:latin typeface="Arial"/>
                <a:ea typeface="Arial"/>
                <a:cs typeface="Arial"/>
                <a:sym typeface="Arial"/>
                <a:hlinkClick r:id="rId3"/>
              </a:rPr>
              <a:t>https://www.nvve.nl/informatie/sterven-eigen-regie/bewust-stoppen-met-eten-en-drinken/</a:t>
            </a:r>
            <a:r>
              <a:rPr lang="nl-NL" sz="1200">
                <a:latin typeface="Arial"/>
                <a:ea typeface="Arial"/>
                <a:cs typeface="Arial"/>
                <a:sym typeface="Arial"/>
              </a:rPr>
              <a:t> </a:t>
            </a:r>
            <a:endParaRPr/>
          </a:p>
          <a:p>
            <a:pPr marL="0" lvl="0" indent="0" algn="l" rtl="0">
              <a:spcBef>
                <a:spcPts val="0"/>
              </a:spcBef>
              <a:spcAft>
                <a:spcPts val="0"/>
              </a:spcAft>
              <a:buNone/>
            </a:pPr>
            <a:endParaRPr/>
          </a:p>
        </p:txBody>
      </p:sp>
      <p:sp>
        <p:nvSpPr>
          <p:cNvPr id="230" name="Google Shape;230;p26: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nl-NL"/>
              <a:t>26</a:t>
            </a:fld>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4"/>
        <p:cNvGrpSpPr/>
        <p:nvPr/>
      </p:nvGrpSpPr>
      <p:grpSpPr>
        <a:xfrm>
          <a:off x="0" y="0"/>
          <a:ext cx="0" cy="0"/>
          <a:chOff x="0" y="0"/>
          <a:chExt cx="0" cy="0"/>
        </a:xfrm>
      </p:grpSpPr>
      <p:sp>
        <p:nvSpPr>
          <p:cNvPr id="235" name="Google Shape;235;p2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36" name="Google Shape;236;p27: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177674" lvl="0" indent="-177674" algn="l" rtl="0">
              <a:spcBef>
                <a:spcPts val="0"/>
              </a:spcBef>
              <a:spcAft>
                <a:spcPts val="0"/>
              </a:spcAft>
              <a:buClr>
                <a:schemeClr val="dk1"/>
              </a:buClr>
              <a:buSzPts val="1200"/>
              <a:buFont typeface="Calibri"/>
              <a:buChar char="-"/>
            </a:pPr>
            <a:r>
              <a:rPr lang="nl-NL"/>
              <a:t> Wees uitnodigend.</a:t>
            </a:r>
            <a:endParaRPr/>
          </a:p>
          <a:p>
            <a:pPr marL="0" lvl="0" indent="0" algn="l" rtl="0">
              <a:spcBef>
                <a:spcPts val="0"/>
              </a:spcBef>
              <a:spcAft>
                <a:spcPts val="0"/>
              </a:spcAft>
              <a:buNone/>
            </a:pPr>
            <a:endParaRPr/>
          </a:p>
          <a:p>
            <a:pPr marL="0" lvl="0" indent="0" algn="l" rtl="0">
              <a:spcBef>
                <a:spcPts val="0"/>
              </a:spcBef>
              <a:spcAft>
                <a:spcPts val="0"/>
              </a:spcAft>
              <a:buNone/>
            </a:pPr>
            <a:r>
              <a:rPr lang="nl-NL"/>
              <a:t>Bijvoorbeeld:</a:t>
            </a:r>
            <a:endParaRPr/>
          </a:p>
          <a:p>
            <a:pPr marL="0" lvl="0" indent="0" algn="l" rtl="0">
              <a:spcBef>
                <a:spcPts val="0"/>
              </a:spcBef>
              <a:spcAft>
                <a:spcPts val="0"/>
              </a:spcAft>
              <a:buNone/>
            </a:pPr>
            <a:r>
              <a:rPr lang="nl-NL"/>
              <a:t>Als u wensen heeft over uw zorg en behandeling, praat daar dan over met uw naasten, bijvoorbeeld uw partner, kinderen of vrienden. Verder is het belangrijk om uw wensen ook met uw arts te bespreken. Als u wilt, kunt u uw wensen vastleggen in een wilsverklaring. Ook als u nog niet precies weet wat u wilt, kan het goed zijn om met anderen te praten. Anderen kunnen u helpen om hier verder over na te denken, bijvoorbeeld door informatie te geven en vragen te stellen. </a:t>
            </a:r>
            <a:endParaRPr/>
          </a:p>
          <a:p>
            <a:pPr marL="0" lvl="0" indent="0" algn="l" rtl="0">
              <a:spcBef>
                <a:spcPts val="0"/>
              </a:spcBef>
              <a:spcAft>
                <a:spcPts val="0"/>
              </a:spcAft>
              <a:buNone/>
            </a:pPr>
            <a:endParaRPr/>
          </a:p>
        </p:txBody>
      </p:sp>
      <p:sp>
        <p:nvSpPr>
          <p:cNvPr id="237" name="Google Shape;237;p27: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nl-NL"/>
              <a:t>27</a:t>
            </a:fld>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1"/>
        <p:cNvGrpSpPr/>
        <p:nvPr/>
      </p:nvGrpSpPr>
      <p:grpSpPr>
        <a:xfrm>
          <a:off x="0" y="0"/>
          <a:ext cx="0" cy="0"/>
          <a:chOff x="0" y="0"/>
          <a:chExt cx="0" cy="0"/>
        </a:xfrm>
      </p:grpSpPr>
      <p:sp>
        <p:nvSpPr>
          <p:cNvPr id="242" name="Google Shape;242;p2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43" name="Google Shape;243;p28: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nl-NL"/>
              <a:t>Samenvattend:</a:t>
            </a:r>
            <a:endParaRPr/>
          </a:p>
          <a:p>
            <a:pPr marL="177674" lvl="0" indent="-177674" algn="l" rtl="0">
              <a:spcBef>
                <a:spcPts val="0"/>
              </a:spcBef>
              <a:spcAft>
                <a:spcPts val="0"/>
              </a:spcAft>
              <a:buClr>
                <a:schemeClr val="dk1"/>
              </a:buClr>
              <a:buSzPts val="1200"/>
              <a:buFont typeface="Calibri"/>
              <a:buChar char="-"/>
            </a:pPr>
            <a:r>
              <a:rPr lang="nl-NL"/>
              <a:t> De ‘take home message’. </a:t>
            </a:r>
            <a:endParaRPr/>
          </a:p>
          <a:p>
            <a:pPr marL="0" lvl="0" indent="0" algn="l" rtl="0">
              <a:spcBef>
                <a:spcPts val="0"/>
              </a:spcBef>
              <a:spcAft>
                <a:spcPts val="0"/>
              </a:spcAft>
              <a:buNone/>
            </a:pPr>
            <a:endParaRPr/>
          </a:p>
          <a:p>
            <a:pPr marL="0" lvl="0" indent="0" algn="l" rtl="0">
              <a:spcBef>
                <a:spcPts val="0"/>
              </a:spcBef>
              <a:spcAft>
                <a:spcPts val="0"/>
              </a:spcAft>
              <a:buNone/>
            </a:pPr>
            <a:r>
              <a:rPr lang="nl-NL"/>
              <a:t>Bijvoorbeeld:</a:t>
            </a:r>
            <a:endParaRPr/>
          </a:p>
          <a:p>
            <a:pPr marL="0" lvl="0" indent="0" algn="l" rtl="0">
              <a:spcBef>
                <a:spcPts val="0"/>
              </a:spcBef>
              <a:spcAft>
                <a:spcPts val="0"/>
              </a:spcAft>
              <a:buNone/>
            </a:pPr>
            <a:r>
              <a:rPr lang="nl-NL"/>
              <a:t>We hebben vandaag gesproken over de laatste levensfase. In die fase komen er heel wat vragen voorbij. Over die vragen had u misschien nog helemaal niet nagedacht. Het is belangrijk om het er samen met uw naasten regelmatig over te hebben en er eerder over na te denken. Bedenk wat voor u persoonlijk belangrijk is in de laatste levensfase. Op het moment zelf komen er al veel emoties op u af, en soms kunt u misschien ook zelf niet meer aangeven wat u zou willen. Als u in de laatste fase een afspraak hebt met uw arts is het goed om ook eerst samen te overleggen. Praat met elkaar en schrijf vragen op die u hebt voor de arts. Het is ook goed om op tijd in gesprek te gaan met uw huisarts. Dat zou zelfs nu al kunnen. Het is belangrijk dat een huisarts ook op tijd weet wat voor u belangrijk is. </a:t>
            </a:r>
            <a:endParaRPr/>
          </a:p>
          <a:p>
            <a:pPr marL="0" lvl="0" indent="0" algn="l" rtl="0">
              <a:spcBef>
                <a:spcPts val="0"/>
              </a:spcBef>
              <a:spcAft>
                <a:spcPts val="0"/>
              </a:spcAft>
              <a:buNone/>
            </a:pPr>
            <a:endParaRPr/>
          </a:p>
        </p:txBody>
      </p:sp>
      <p:sp>
        <p:nvSpPr>
          <p:cNvPr id="244" name="Google Shape;244;p28: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nl-NL"/>
              <a:t>28</a:t>
            </a:fld>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8"/>
        <p:cNvGrpSpPr/>
        <p:nvPr/>
      </p:nvGrpSpPr>
      <p:grpSpPr>
        <a:xfrm>
          <a:off x="0" y="0"/>
          <a:ext cx="0" cy="0"/>
          <a:chOff x="0" y="0"/>
          <a:chExt cx="0" cy="0"/>
        </a:xfrm>
      </p:grpSpPr>
      <p:sp>
        <p:nvSpPr>
          <p:cNvPr id="249" name="Google Shape;249;p2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50" name="Google Shape;250;p29: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nl-NL"/>
              <a:t>Vergeet vooral de folders niet!</a:t>
            </a:r>
            <a:endParaRPr/>
          </a:p>
          <a:p>
            <a:pPr marL="0" lvl="0" indent="0" algn="l" rtl="0">
              <a:spcBef>
                <a:spcPts val="0"/>
              </a:spcBef>
              <a:spcAft>
                <a:spcPts val="0"/>
              </a:spcAft>
              <a:buNone/>
            </a:pPr>
            <a:endParaRPr/>
          </a:p>
        </p:txBody>
      </p:sp>
      <p:sp>
        <p:nvSpPr>
          <p:cNvPr id="251" name="Google Shape;251;p29: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nl-NL"/>
              <a:t>29</a:t>
            </a:fld>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el en subtitel" type="obj">
  <p:cSld name="OBJECT">
    <p:bg>
      <p:bgPr>
        <a:blipFill>
          <a:blip r:embed="rId2">
            <a:alphaModFix/>
          </a:blip>
          <a:stretch>
            <a:fillRect/>
          </a:stretch>
        </a:blipFill>
        <a:effectLst/>
      </p:bgPr>
    </p:bg>
    <p:spTree>
      <p:nvGrpSpPr>
        <p:cNvPr id="1" name="Shape 15"/>
        <p:cNvGrpSpPr/>
        <p:nvPr/>
      </p:nvGrpSpPr>
      <p:grpSpPr>
        <a:xfrm>
          <a:off x="0" y="0"/>
          <a:ext cx="0" cy="0"/>
          <a:chOff x="0" y="0"/>
          <a:chExt cx="0" cy="0"/>
        </a:xfrm>
      </p:grpSpPr>
      <p:sp>
        <p:nvSpPr>
          <p:cNvPr id="16" name="Google Shape;16;p31"/>
          <p:cNvSpPr txBox="1">
            <a:spLocks noGrp="1"/>
          </p:cNvSpPr>
          <p:nvPr>
            <p:ph type="title"/>
          </p:nvPr>
        </p:nvSpPr>
        <p:spPr>
          <a:xfrm>
            <a:off x="1199456" y="3429000"/>
            <a:ext cx="10382944" cy="1084982"/>
          </a:xfrm>
          <a:prstGeom prst="rect">
            <a:avLst/>
          </a:prstGeom>
          <a:noFill/>
          <a:ln>
            <a:noFill/>
          </a:ln>
        </p:spPr>
        <p:txBody>
          <a:bodyPr spcFirstLastPara="1" wrap="square" lIns="91425" tIns="45700" rIns="91425" bIns="45700" anchor="ctr" anchorCtr="0">
            <a:normAutofit/>
          </a:bodyPr>
          <a:lstStyle>
            <a:lvl1pPr lvl="0" algn="l">
              <a:spcBef>
                <a:spcPts val="0"/>
              </a:spcBef>
              <a:spcAft>
                <a:spcPts val="0"/>
              </a:spcAft>
              <a:buClr>
                <a:schemeClr val="lt1"/>
              </a:buClr>
              <a:buSzPts val="4800"/>
              <a:buFont typeface="Calibri"/>
              <a:buNone/>
              <a:defRPr sz="4800" b="1">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7" name="Google Shape;17;p31"/>
          <p:cNvSpPr txBox="1">
            <a:spLocks noGrp="1"/>
          </p:cNvSpPr>
          <p:nvPr>
            <p:ph type="body" idx="1"/>
          </p:nvPr>
        </p:nvSpPr>
        <p:spPr>
          <a:xfrm>
            <a:off x="1199456" y="4696545"/>
            <a:ext cx="10382944" cy="892695"/>
          </a:xfrm>
          <a:prstGeom prst="rect">
            <a:avLst/>
          </a:prstGeom>
          <a:noFill/>
          <a:ln>
            <a:noFill/>
          </a:ln>
        </p:spPr>
        <p:txBody>
          <a:bodyPr spcFirstLastPara="1" wrap="square" lIns="91425" tIns="45700" rIns="91425" bIns="45700" anchor="t" anchorCtr="0">
            <a:normAutofit/>
          </a:bodyPr>
          <a:lstStyle>
            <a:lvl1pPr marL="457200" lvl="0" indent="-228600" algn="l">
              <a:spcBef>
                <a:spcPts val="720"/>
              </a:spcBef>
              <a:spcAft>
                <a:spcPts val="0"/>
              </a:spcAft>
              <a:buClr>
                <a:schemeClr val="lt1"/>
              </a:buClr>
              <a:buSzPts val="3600"/>
              <a:buNone/>
              <a:defRPr sz="3600">
                <a:solidFill>
                  <a:schemeClr val="lt1"/>
                </a:solidFill>
              </a:defRPr>
            </a:lvl1pPr>
            <a:lvl2pPr marL="914400" lvl="1" indent="-342900" algn="l">
              <a:spcBef>
                <a:spcPts val="480"/>
              </a:spcBef>
              <a:spcAft>
                <a:spcPts val="0"/>
              </a:spcAft>
              <a:buClr>
                <a:srgbClr val="595959"/>
              </a:buClr>
              <a:buSzPts val="1800"/>
              <a:buFont typeface="Arial"/>
              <a:buChar char="•"/>
              <a:defRPr sz="2400">
                <a:solidFill>
                  <a:srgbClr val="595959"/>
                </a:solidFill>
              </a:defRPr>
            </a:lvl2pPr>
            <a:lvl3pPr marL="1371600" lvl="2" indent="-381000" algn="l">
              <a:spcBef>
                <a:spcPts val="480"/>
              </a:spcBef>
              <a:spcAft>
                <a:spcPts val="0"/>
              </a:spcAft>
              <a:buClr>
                <a:srgbClr val="595959"/>
              </a:buClr>
              <a:buSzPts val="2400"/>
              <a:buChar char="•"/>
              <a:defRPr>
                <a:solidFill>
                  <a:srgbClr val="595959"/>
                </a:solidFill>
              </a:defRPr>
            </a:lvl3pPr>
            <a:lvl4pPr marL="1828800" lvl="3" indent="-355600" algn="l">
              <a:spcBef>
                <a:spcPts val="400"/>
              </a:spcBef>
              <a:spcAft>
                <a:spcPts val="0"/>
              </a:spcAft>
              <a:buClr>
                <a:srgbClr val="595959"/>
              </a:buClr>
              <a:buSzPts val="2000"/>
              <a:buChar char="–"/>
              <a:defRPr>
                <a:solidFill>
                  <a:srgbClr val="595959"/>
                </a:solidFill>
              </a:defRPr>
            </a:lvl4pPr>
            <a:lvl5pPr marL="2286000" lvl="4" indent="-355600" algn="l">
              <a:spcBef>
                <a:spcPts val="400"/>
              </a:spcBef>
              <a:spcAft>
                <a:spcPts val="0"/>
              </a:spcAft>
              <a:buClr>
                <a:srgbClr val="595959"/>
              </a:buClr>
              <a:buSzPts val="2000"/>
              <a:buChar char="»"/>
              <a:defRPr>
                <a:solidFill>
                  <a:srgbClr val="595959"/>
                </a:solidFill>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3-tekstpagina met achtergrond">
  <p:cSld name="3-tekstpagina met achtergrond">
    <p:bg>
      <p:bgPr>
        <a:blipFill>
          <a:blip r:embed="rId2">
            <a:alphaModFix/>
          </a:blip>
          <a:stretch>
            <a:fillRect/>
          </a:stretch>
        </a:blipFill>
        <a:effectLst/>
      </p:bgPr>
    </p:bg>
    <p:spTree>
      <p:nvGrpSpPr>
        <p:cNvPr id="1" name="Shape 18"/>
        <p:cNvGrpSpPr/>
        <p:nvPr/>
      </p:nvGrpSpPr>
      <p:grpSpPr>
        <a:xfrm>
          <a:off x="0" y="0"/>
          <a:ext cx="0" cy="0"/>
          <a:chOff x="0" y="0"/>
          <a:chExt cx="0" cy="0"/>
        </a:xfrm>
      </p:grpSpPr>
      <p:sp>
        <p:nvSpPr>
          <p:cNvPr id="19" name="Google Shape;19;p32"/>
          <p:cNvSpPr txBox="1">
            <a:spLocks noGrp="1"/>
          </p:cNvSpPr>
          <p:nvPr>
            <p:ph type="body" idx="1"/>
          </p:nvPr>
        </p:nvSpPr>
        <p:spPr>
          <a:xfrm>
            <a:off x="1199456" y="1600201"/>
            <a:ext cx="10382944" cy="4525963"/>
          </a:xfrm>
          <a:prstGeom prst="rect">
            <a:avLst/>
          </a:prstGeom>
          <a:noFill/>
          <a:ln>
            <a:noFill/>
          </a:ln>
        </p:spPr>
        <p:txBody>
          <a:bodyPr spcFirstLastPara="1" wrap="square" lIns="91425" tIns="45700" rIns="91425" bIns="45700" anchor="t" anchorCtr="0">
            <a:normAutofit/>
          </a:bodyPr>
          <a:lstStyle>
            <a:lvl1pPr marL="457200" lvl="0" indent="-406400" algn="l">
              <a:spcBef>
                <a:spcPts val="560"/>
              </a:spcBef>
              <a:spcAft>
                <a:spcPts val="0"/>
              </a:spcAft>
              <a:buClr>
                <a:srgbClr val="595959"/>
              </a:buClr>
              <a:buSzPts val="2800"/>
              <a:buChar char="•"/>
              <a:defRPr sz="2800">
                <a:solidFill>
                  <a:srgbClr val="595959"/>
                </a:solidFill>
              </a:defRPr>
            </a:lvl1pPr>
            <a:lvl2pPr marL="914400" lvl="1" indent="-406400" algn="l">
              <a:spcBef>
                <a:spcPts val="560"/>
              </a:spcBef>
              <a:spcAft>
                <a:spcPts val="0"/>
              </a:spcAft>
              <a:buClr>
                <a:srgbClr val="595959"/>
              </a:buClr>
              <a:buSzPts val="2800"/>
              <a:buChar char="–"/>
              <a:defRPr>
                <a:solidFill>
                  <a:srgbClr val="595959"/>
                </a:solidFill>
              </a:defRPr>
            </a:lvl2pPr>
            <a:lvl3pPr marL="1371600" lvl="2" indent="-381000" algn="l">
              <a:spcBef>
                <a:spcPts val="480"/>
              </a:spcBef>
              <a:spcAft>
                <a:spcPts val="0"/>
              </a:spcAft>
              <a:buClr>
                <a:srgbClr val="595959"/>
              </a:buClr>
              <a:buSzPts val="2400"/>
              <a:buChar char="•"/>
              <a:defRPr>
                <a:solidFill>
                  <a:srgbClr val="595959"/>
                </a:solidFill>
              </a:defRPr>
            </a:lvl3pPr>
            <a:lvl4pPr marL="1828800" lvl="3" indent="-355600" algn="l">
              <a:spcBef>
                <a:spcPts val="400"/>
              </a:spcBef>
              <a:spcAft>
                <a:spcPts val="0"/>
              </a:spcAft>
              <a:buClr>
                <a:srgbClr val="595959"/>
              </a:buClr>
              <a:buSzPts val="2000"/>
              <a:buChar char="–"/>
              <a:defRPr>
                <a:solidFill>
                  <a:srgbClr val="595959"/>
                </a:solidFill>
              </a:defRPr>
            </a:lvl4pPr>
            <a:lvl5pPr marL="2286000" lvl="4" indent="-355600" algn="l">
              <a:spcBef>
                <a:spcPts val="400"/>
              </a:spcBef>
              <a:spcAft>
                <a:spcPts val="0"/>
              </a:spcAft>
              <a:buClr>
                <a:srgbClr val="595959"/>
              </a:buClr>
              <a:buSzPts val="2000"/>
              <a:buChar char="»"/>
              <a:defRPr>
                <a:solidFill>
                  <a:srgbClr val="595959"/>
                </a:solidFill>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20" name="Google Shape;20;p32"/>
          <p:cNvSpPr txBox="1">
            <a:spLocks noGrp="1"/>
          </p:cNvSpPr>
          <p:nvPr>
            <p:ph type="title"/>
          </p:nvPr>
        </p:nvSpPr>
        <p:spPr>
          <a:xfrm>
            <a:off x="1199456" y="332656"/>
            <a:ext cx="10382944" cy="1084982"/>
          </a:xfrm>
          <a:prstGeom prst="rect">
            <a:avLst/>
          </a:prstGeom>
          <a:noFill/>
          <a:ln>
            <a:noFill/>
          </a:ln>
        </p:spPr>
        <p:txBody>
          <a:bodyPr spcFirstLastPara="1" wrap="square" lIns="91425" tIns="45700" rIns="91425" bIns="45700" anchor="ctr" anchorCtr="0">
            <a:normAutofit/>
          </a:bodyPr>
          <a:lstStyle>
            <a:lvl1pPr lvl="0" algn="l">
              <a:spcBef>
                <a:spcPts val="0"/>
              </a:spcBef>
              <a:spcAft>
                <a:spcPts val="0"/>
              </a:spcAft>
              <a:buClr>
                <a:srgbClr val="DD3150"/>
              </a:buClr>
              <a:buSzPts val="3800"/>
              <a:buFont typeface="Calibri"/>
              <a:buNone/>
              <a:defRPr sz="3800" b="0">
                <a:solidFill>
                  <a:srgbClr val="DD3150"/>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2-tekstpagina">
  <p:cSld name="2-tekstpagina">
    <p:bg>
      <p:bgPr>
        <a:blipFill>
          <a:blip r:embed="rId2">
            <a:alphaModFix/>
          </a:blip>
          <a:stretch>
            <a:fillRect/>
          </a:stretch>
        </a:blipFill>
        <a:effectLst/>
      </p:bgPr>
    </p:bg>
    <p:spTree>
      <p:nvGrpSpPr>
        <p:cNvPr id="1" name="Shape 21"/>
        <p:cNvGrpSpPr/>
        <p:nvPr/>
      </p:nvGrpSpPr>
      <p:grpSpPr>
        <a:xfrm>
          <a:off x="0" y="0"/>
          <a:ext cx="0" cy="0"/>
          <a:chOff x="0" y="0"/>
          <a:chExt cx="0" cy="0"/>
        </a:xfrm>
      </p:grpSpPr>
      <p:sp>
        <p:nvSpPr>
          <p:cNvPr id="22" name="Google Shape;22;p33"/>
          <p:cNvSpPr txBox="1">
            <a:spLocks noGrp="1"/>
          </p:cNvSpPr>
          <p:nvPr>
            <p:ph type="title"/>
          </p:nvPr>
        </p:nvSpPr>
        <p:spPr>
          <a:xfrm>
            <a:off x="1199456" y="332656"/>
            <a:ext cx="10382944" cy="1084982"/>
          </a:xfrm>
          <a:prstGeom prst="rect">
            <a:avLst/>
          </a:prstGeom>
          <a:noFill/>
          <a:ln>
            <a:noFill/>
          </a:ln>
        </p:spPr>
        <p:txBody>
          <a:bodyPr spcFirstLastPara="1" wrap="square" lIns="91425" tIns="45700" rIns="91425" bIns="45700" anchor="ctr" anchorCtr="0">
            <a:normAutofit/>
          </a:bodyPr>
          <a:lstStyle>
            <a:lvl1pPr lvl="0" algn="l">
              <a:spcBef>
                <a:spcPts val="0"/>
              </a:spcBef>
              <a:spcAft>
                <a:spcPts val="0"/>
              </a:spcAft>
              <a:buClr>
                <a:srgbClr val="DD3150"/>
              </a:buClr>
              <a:buSzPts val="3800"/>
              <a:buFont typeface="Calibri"/>
              <a:buNone/>
              <a:defRPr sz="3800" b="0">
                <a:solidFill>
                  <a:srgbClr val="DD3150"/>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3" name="Google Shape;23;p33"/>
          <p:cNvSpPr txBox="1">
            <a:spLocks noGrp="1"/>
          </p:cNvSpPr>
          <p:nvPr>
            <p:ph type="body" idx="1"/>
          </p:nvPr>
        </p:nvSpPr>
        <p:spPr>
          <a:xfrm>
            <a:off x="1199456" y="1600201"/>
            <a:ext cx="10382944" cy="4061047"/>
          </a:xfrm>
          <a:prstGeom prst="rect">
            <a:avLst/>
          </a:prstGeom>
          <a:noFill/>
          <a:ln>
            <a:noFill/>
          </a:ln>
        </p:spPr>
        <p:txBody>
          <a:bodyPr spcFirstLastPara="1" wrap="square" lIns="91425" tIns="45700" rIns="91425" bIns="45700" anchor="t" anchorCtr="0">
            <a:normAutofit/>
          </a:bodyPr>
          <a:lstStyle>
            <a:lvl1pPr marL="457200" lvl="0" indent="-406400" algn="l">
              <a:spcBef>
                <a:spcPts val="560"/>
              </a:spcBef>
              <a:spcAft>
                <a:spcPts val="0"/>
              </a:spcAft>
              <a:buClr>
                <a:srgbClr val="595959"/>
              </a:buClr>
              <a:buSzPts val="2800"/>
              <a:buChar char="•"/>
              <a:defRPr sz="2800">
                <a:solidFill>
                  <a:srgbClr val="595959"/>
                </a:solidFill>
              </a:defRPr>
            </a:lvl1pPr>
            <a:lvl2pPr marL="914400" lvl="1" indent="-342900" algn="l">
              <a:spcBef>
                <a:spcPts val="480"/>
              </a:spcBef>
              <a:spcAft>
                <a:spcPts val="0"/>
              </a:spcAft>
              <a:buClr>
                <a:srgbClr val="595959"/>
              </a:buClr>
              <a:buSzPts val="1800"/>
              <a:buFont typeface="Arial"/>
              <a:buChar char="•"/>
              <a:defRPr sz="2400">
                <a:solidFill>
                  <a:srgbClr val="595959"/>
                </a:solidFill>
              </a:defRPr>
            </a:lvl2pPr>
            <a:lvl3pPr marL="1371600" lvl="2" indent="-381000" algn="l">
              <a:spcBef>
                <a:spcPts val="480"/>
              </a:spcBef>
              <a:spcAft>
                <a:spcPts val="0"/>
              </a:spcAft>
              <a:buClr>
                <a:srgbClr val="595959"/>
              </a:buClr>
              <a:buSzPts val="2400"/>
              <a:buChar char="•"/>
              <a:defRPr>
                <a:solidFill>
                  <a:srgbClr val="595959"/>
                </a:solidFill>
              </a:defRPr>
            </a:lvl3pPr>
            <a:lvl4pPr marL="1828800" lvl="3" indent="-355600" algn="l">
              <a:spcBef>
                <a:spcPts val="400"/>
              </a:spcBef>
              <a:spcAft>
                <a:spcPts val="0"/>
              </a:spcAft>
              <a:buClr>
                <a:srgbClr val="595959"/>
              </a:buClr>
              <a:buSzPts val="2000"/>
              <a:buChar char="–"/>
              <a:defRPr>
                <a:solidFill>
                  <a:srgbClr val="595959"/>
                </a:solidFill>
              </a:defRPr>
            </a:lvl4pPr>
            <a:lvl5pPr marL="2286000" lvl="4" indent="-355600" algn="l">
              <a:spcBef>
                <a:spcPts val="400"/>
              </a:spcBef>
              <a:spcAft>
                <a:spcPts val="0"/>
              </a:spcAft>
              <a:buClr>
                <a:srgbClr val="595959"/>
              </a:buClr>
              <a:buSzPts val="2000"/>
              <a:buChar char="»"/>
              <a:defRPr>
                <a:solidFill>
                  <a:srgbClr val="595959"/>
                </a:solidFill>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30"/>
          <p:cNvSpPr txBox="1">
            <a:spLocks noGrp="1"/>
          </p:cNvSpPr>
          <p:nvPr>
            <p:ph type="title"/>
          </p:nvPr>
        </p:nvSpPr>
        <p:spPr>
          <a:xfrm>
            <a:off x="609600" y="274638"/>
            <a:ext cx="10972800" cy="1143000"/>
          </a:xfrm>
          <a:prstGeom prst="rect">
            <a:avLst/>
          </a:prstGeom>
          <a:noFill/>
          <a:ln>
            <a:noFill/>
          </a:ln>
        </p:spPr>
        <p:txBody>
          <a:bodyPr spcFirstLastPara="1" wrap="square" lIns="91425" tIns="45700" rIns="91425" bIns="45700" anchor="ctr" anchorCtr="0">
            <a:normAutofit/>
          </a:bodyPr>
          <a:lstStyle>
            <a:lvl1pPr marR="0" lvl="0" algn="ctr" rtl="0">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30"/>
          <p:cNvSpPr txBox="1">
            <a:spLocks noGrp="1"/>
          </p:cNvSpPr>
          <p:nvPr>
            <p:ph type="body" idx="1"/>
          </p:nvPr>
        </p:nvSpPr>
        <p:spPr>
          <a:xfrm>
            <a:off x="609600" y="1600201"/>
            <a:ext cx="10972800" cy="4525963"/>
          </a:xfrm>
          <a:prstGeom prst="rect">
            <a:avLst/>
          </a:prstGeom>
          <a:noFill/>
          <a:ln>
            <a:noFill/>
          </a:ln>
        </p:spPr>
        <p:txBody>
          <a:bodyPr spcFirstLastPara="1" wrap="square" lIns="91425" tIns="45700" rIns="91425" bIns="45700" anchor="t" anchorCtr="0">
            <a:normAutofit/>
          </a:bodyPr>
          <a:lstStyle>
            <a:lvl1pPr marL="457200" marR="0" lvl="0" indent="-431800" algn="l" rtl="0">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rtl="0">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12" name="Google Shape;12;p30"/>
          <p:cNvSpPr txBox="1">
            <a:spLocks noGrp="1"/>
          </p:cNvSpPr>
          <p:nvPr>
            <p:ph type="dt" idx="10"/>
          </p:nvPr>
        </p:nvSpPr>
        <p:spPr>
          <a:xfrm>
            <a:off x="609600" y="6356351"/>
            <a:ext cx="28448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3" name="Google Shape;13;p30"/>
          <p:cNvSpPr txBox="1">
            <a:spLocks noGrp="1"/>
          </p:cNvSpPr>
          <p:nvPr>
            <p:ph type="ftr" idx="11"/>
          </p:nvPr>
        </p:nvSpPr>
        <p:spPr>
          <a:xfrm>
            <a:off x="4165600" y="6356351"/>
            <a:ext cx="3860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4" name="Google Shape;14;p30"/>
          <p:cNvSpPr txBox="1">
            <a:spLocks noGrp="1"/>
          </p:cNvSpPr>
          <p:nvPr>
            <p:ph type="sldNum" idx="12"/>
          </p:nvPr>
        </p:nvSpPr>
        <p:spPr>
          <a:xfrm>
            <a:off x="8737600" y="6356351"/>
            <a:ext cx="28448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nl-NL"/>
              <a:t>‹nr.›</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5.xml"/><Relationship Id="rId1" Type="http://schemas.openxmlformats.org/officeDocument/2006/relationships/slideLayout" Target="../slideLayouts/slideLayout3.xml"/><Relationship Id="rId4" Type="http://schemas.openxmlformats.org/officeDocument/2006/relationships/hyperlink" Target="https://overpalliatievezorg.nl/" TargetMode="Externa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hyperlink" Target="http://www.mantelzorg.nl/" TargetMode="External"/><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hyperlink" Target="https://palliaweb.nl/getmedia/d26e926e-dc22-4fb9-9284-6a49db0c9845/Folder_proactieve-zorgplanning.pdf" TargetMode="External"/><Relationship Id="rId2" Type="http://schemas.openxmlformats.org/officeDocument/2006/relationships/notesSlide" Target="../notesSlides/notesSlide12.xml"/><Relationship Id="rId1" Type="http://schemas.openxmlformats.org/officeDocument/2006/relationships/slideLayout" Target="../slideLayouts/slideLayout3.xml"/><Relationship Id="rId4" Type="http://schemas.openxmlformats.org/officeDocument/2006/relationships/hyperlink" Target="https://palliaweb.nl/getmedia/f4c8de9c-a942-4744-b5bd-291ba681bfb1/Notitieboekje.pdf" TargetMode="External"/></Relationships>
</file>

<file path=ppt/slides/_rels/slide1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hyperlink" Target="https://palliaweb.nl/getmedia/5d04ed25-a95c-426c-982f-2f0b036858fe/Wilsverklaring-regio-A-Z.pdf" TargetMode="External"/><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hyperlink" Target="https://palliaweb.nl/getmedia/5d04ed25-a95c-426c-982f-2f0b036858fe/Wilsverklaring-regio-A-Z.pdf" TargetMode="External"/><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7.xml"/><Relationship Id="rId1" Type="http://schemas.openxmlformats.org/officeDocument/2006/relationships/slideLayout" Target="../slideLayouts/slideLayout3.xml"/><Relationship Id="rId5" Type="http://schemas.openxmlformats.org/officeDocument/2006/relationships/image" Target="../media/image12.png"/><Relationship Id="rId4" Type="http://schemas.openxmlformats.org/officeDocument/2006/relationships/hyperlink" Target="http://thuisarts.nl" TargetMode="External"/></Relationships>
</file>

<file path=ppt/slides/_rels/slide1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hyperlink" Target="https://palliaweb.nl/getmedia/029b4ba6-25df-421c-bd55-3bf9ce4ddecb/folder_reanimatie.pdf" TargetMode="External"/><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2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1.xml"/><Relationship Id="rId1" Type="http://schemas.openxmlformats.org/officeDocument/2006/relationships/slideLayout" Target="../slideLayouts/slideLayout2.xml"/><Relationship Id="rId5" Type="http://schemas.openxmlformats.org/officeDocument/2006/relationships/image" Target="../media/image18.png"/><Relationship Id="rId4" Type="http://schemas.openxmlformats.org/officeDocument/2006/relationships/image" Target="../media/image17.png"/></Relationships>
</file>

<file path=ppt/slides/_rels/slide2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hyperlink" Target="https://palliaweb.nl/getmedia/90e4bc77-80eb-43c1-a148-6c7235783ec9/Euthanasieverklaring-regio-A-Z.pdf" TargetMode="External"/><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3" Type="http://schemas.openxmlformats.org/officeDocument/2006/relationships/hyperlink" Target="https://dementienetwerk.nl/" TargetMode="External"/><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hyperlink" Target="https://www.thuisarts.nl/stoppen-met-eten-en-drinken-om-eerder-te-overlijden" TargetMode="External"/><Relationship Id="rId2" Type="http://schemas.openxmlformats.org/officeDocument/2006/relationships/notesSlide" Target="../notesSlides/notesSlide26.xml"/><Relationship Id="rId1" Type="http://schemas.openxmlformats.org/officeDocument/2006/relationships/slideLayout" Target="../slideLayouts/slideLayout3.xml"/><Relationship Id="rId5" Type="http://schemas.openxmlformats.org/officeDocument/2006/relationships/hyperlink" Target="https://www.nvve.nl/informatie/sterven-eigen-regie/bewust-stoppen-met-eten-en-drinken/" TargetMode="External"/><Relationship Id="rId4" Type="http://schemas.openxmlformats.org/officeDocument/2006/relationships/hyperlink" Target="https://www.knmg.nl/actueel/nieuws/nieuwsbericht/patientenbrochure-stoppen-met-eten-en-drinken" TargetMode="External"/></Relationships>
</file>

<file path=ppt/slides/_rels/slide2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3" Type="http://schemas.openxmlformats.org/officeDocument/2006/relationships/hyperlink" Target="https://palliaweb.nl/netwerken-oostveluwe-zutphen/patienten-en-naasten/informatiemateriaal" TargetMode="External"/><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27"/>
        <p:cNvGrpSpPr/>
        <p:nvPr/>
      </p:nvGrpSpPr>
      <p:grpSpPr>
        <a:xfrm>
          <a:off x="0" y="0"/>
          <a:ext cx="0" cy="0"/>
          <a:chOff x="0" y="0"/>
          <a:chExt cx="0" cy="0"/>
        </a:xfrm>
      </p:grpSpPr>
      <p:sp>
        <p:nvSpPr>
          <p:cNvPr id="28" name="Google Shape;28;p1"/>
          <p:cNvSpPr txBox="1">
            <a:spLocks noGrp="1"/>
          </p:cNvSpPr>
          <p:nvPr>
            <p:ph type="title"/>
          </p:nvPr>
        </p:nvSpPr>
        <p:spPr>
          <a:xfrm>
            <a:off x="1055440" y="2420888"/>
            <a:ext cx="10382944" cy="1084982"/>
          </a:xfrm>
          <a:prstGeom prst="rect">
            <a:avLst/>
          </a:prstGeom>
          <a:noFill/>
          <a:ln>
            <a:noFill/>
          </a:ln>
        </p:spPr>
        <p:txBody>
          <a:bodyPr spcFirstLastPara="1" wrap="square" lIns="91425" tIns="45700" rIns="91425" bIns="45700" anchor="ctr" anchorCtr="0">
            <a:normAutofit/>
          </a:bodyPr>
          <a:lstStyle/>
          <a:p>
            <a:pPr marL="360363" lvl="0" indent="-349250" algn="l" rtl="0">
              <a:spcBef>
                <a:spcPts val="0"/>
              </a:spcBef>
              <a:spcAft>
                <a:spcPts val="0"/>
              </a:spcAft>
              <a:buClr>
                <a:schemeClr val="lt1"/>
              </a:buClr>
              <a:buSzPts val="6000"/>
              <a:buFont typeface="Calibri"/>
              <a:buNone/>
            </a:pPr>
            <a:r>
              <a:rPr lang="nl-NL" sz="6000" dirty="0"/>
              <a:t>Samen beslissen </a:t>
            </a:r>
            <a:endParaRPr dirty="0"/>
          </a:p>
        </p:txBody>
      </p:sp>
      <p:sp>
        <p:nvSpPr>
          <p:cNvPr id="29" name="Google Shape;29;p1"/>
          <p:cNvSpPr txBox="1">
            <a:spLocks noGrp="1"/>
          </p:cNvSpPr>
          <p:nvPr>
            <p:ph type="body" idx="1"/>
          </p:nvPr>
        </p:nvSpPr>
        <p:spPr>
          <a:xfrm>
            <a:off x="1055440" y="3760441"/>
            <a:ext cx="10382944" cy="892695"/>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Clr>
                <a:schemeClr val="lt1"/>
              </a:buClr>
              <a:buSzPts val="3600"/>
              <a:buNone/>
            </a:pPr>
            <a:r>
              <a:rPr lang="nl-NL" dirty="0"/>
              <a:t>Praat vandaag over morgen</a:t>
            </a:r>
            <a:endParaRPr dirty="0"/>
          </a:p>
        </p:txBody>
      </p:sp>
      <p:sp>
        <p:nvSpPr>
          <p:cNvPr id="30" name="Google Shape;30;p1"/>
          <p:cNvSpPr txBox="1"/>
          <p:nvPr/>
        </p:nvSpPr>
        <p:spPr>
          <a:xfrm>
            <a:off x="1055451" y="4716750"/>
            <a:ext cx="10520100" cy="6084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lt1"/>
              </a:buClr>
              <a:buSzPts val="2400"/>
              <a:buFont typeface="Arial"/>
              <a:buNone/>
            </a:pPr>
            <a:r>
              <a:rPr lang="nl-NL" sz="2400" b="0" i="1" u="none" strike="noStrike" cap="none" dirty="0">
                <a:solidFill>
                  <a:schemeClr val="tx1">
                    <a:lumMod val="65000"/>
                    <a:lumOff val="35000"/>
                  </a:schemeClr>
                </a:solidFill>
                <a:highlight>
                  <a:srgbClr val="FFFF00"/>
                </a:highlight>
                <a:latin typeface="Calibri"/>
                <a:ea typeface="Calibri"/>
                <a:cs typeface="Calibri"/>
                <a:sym typeface="Calibri"/>
              </a:rPr>
              <a:t>Naam en functie gastspreker</a:t>
            </a:r>
            <a:endParaRPr sz="2400" b="0" i="1" u="none" strike="noStrike" cap="none" dirty="0">
              <a:solidFill>
                <a:schemeClr val="tx1">
                  <a:lumMod val="65000"/>
                  <a:lumOff val="35000"/>
                </a:schemeClr>
              </a:solidFill>
              <a:highlight>
                <a:srgbClr val="FFFF00"/>
              </a:highlight>
              <a:latin typeface="Calibri"/>
              <a:ea typeface="Calibri"/>
              <a:cs typeface="Calibri"/>
              <a:sym typeface="Calibri"/>
            </a:endParaRPr>
          </a:p>
          <a:p>
            <a:pPr marL="0" marR="0" lvl="0" indent="0" algn="l" rtl="0">
              <a:spcBef>
                <a:spcPts val="480"/>
              </a:spcBef>
              <a:spcAft>
                <a:spcPts val="0"/>
              </a:spcAft>
              <a:buClr>
                <a:schemeClr val="lt1"/>
              </a:buClr>
              <a:buSzPts val="2400"/>
              <a:buFont typeface="Arial"/>
              <a:buNone/>
            </a:pPr>
            <a:endParaRPr sz="2400" b="0" i="0" u="none" strike="noStrike" cap="none" dirty="0">
              <a:solidFill>
                <a:schemeClr val="tx1">
                  <a:lumMod val="65000"/>
                  <a:lumOff val="35000"/>
                </a:schemeClr>
              </a:solidFill>
              <a:latin typeface="Calibri"/>
              <a:ea typeface="Calibri"/>
              <a:cs typeface="Calibri"/>
              <a:sym typeface="Calibri"/>
            </a:endParaRPr>
          </a:p>
        </p:txBody>
      </p:sp>
      <p:pic>
        <p:nvPicPr>
          <p:cNvPr id="31" name="Google Shape;31;p1"/>
          <p:cNvPicPr preferRelativeResize="0"/>
          <p:nvPr/>
        </p:nvPicPr>
        <p:blipFill rotWithShape="1">
          <a:blip r:embed="rId3">
            <a:alphaModFix/>
          </a:blip>
          <a:srcRect l="3471" t="11311" b="14794"/>
          <a:stretch/>
        </p:blipFill>
        <p:spPr>
          <a:xfrm>
            <a:off x="8616279" y="1263898"/>
            <a:ext cx="2514029" cy="940966"/>
          </a:xfrm>
          <a:prstGeom prst="rect">
            <a:avLst/>
          </a:prstGeom>
          <a:noFill/>
          <a:ln>
            <a:noFill/>
          </a:ln>
        </p:spPr>
      </p:pic>
      <p:sp>
        <p:nvSpPr>
          <p:cNvPr id="4" name="Google Shape;30;p1">
            <a:extLst>
              <a:ext uri="{FF2B5EF4-FFF2-40B4-BE49-F238E27FC236}">
                <a16:creationId xmlns:a16="http://schemas.microsoft.com/office/drawing/2014/main" id="{5480A4BB-B86D-23EB-6BBE-FC48FAAC3CDC}"/>
              </a:ext>
            </a:extLst>
          </p:cNvPr>
          <p:cNvSpPr txBox="1"/>
          <p:nvPr/>
        </p:nvSpPr>
        <p:spPr>
          <a:xfrm>
            <a:off x="8616279" y="277807"/>
            <a:ext cx="2722281" cy="6084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lt1"/>
              </a:buClr>
              <a:buSzPts val="2400"/>
              <a:buFont typeface="Arial"/>
              <a:buNone/>
            </a:pPr>
            <a:r>
              <a:rPr lang="nl-NL" sz="2000" b="0" i="1" u="none" strike="noStrike" cap="none" dirty="0">
                <a:solidFill>
                  <a:schemeClr val="tx1">
                    <a:lumMod val="65000"/>
                    <a:lumOff val="35000"/>
                  </a:schemeClr>
                </a:solidFill>
                <a:highlight>
                  <a:srgbClr val="FFFF00"/>
                </a:highlight>
                <a:latin typeface="Calibri"/>
                <a:ea typeface="Calibri"/>
                <a:cs typeface="Calibri"/>
                <a:sym typeface="Calibri"/>
              </a:rPr>
              <a:t>Eigen logo toevoegen</a:t>
            </a:r>
            <a:endParaRPr sz="2000" b="0" i="1" u="none" strike="noStrike" cap="none" dirty="0">
              <a:solidFill>
                <a:schemeClr val="tx1">
                  <a:lumMod val="65000"/>
                  <a:lumOff val="35000"/>
                </a:schemeClr>
              </a:solidFill>
              <a:highlight>
                <a:srgbClr val="FFFF00"/>
              </a:highlight>
              <a:latin typeface="Calibri"/>
              <a:ea typeface="Calibri"/>
              <a:cs typeface="Calibri"/>
              <a:sym typeface="Calibri"/>
            </a:endParaRPr>
          </a:p>
          <a:p>
            <a:pPr marL="0" marR="0" lvl="0" indent="0" algn="l" rtl="0">
              <a:spcBef>
                <a:spcPts val="480"/>
              </a:spcBef>
              <a:spcAft>
                <a:spcPts val="0"/>
              </a:spcAft>
              <a:buClr>
                <a:schemeClr val="lt1"/>
              </a:buClr>
              <a:buSzPts val="2400"/>
              <a:buFont typeface="Arial"/>
              <a:buNone/>
            </a:pPr>
            <a:endParaRPr sz="2000" b="0" i="0" u="none" strike="noStrike" cap="none" dirty="0">
              <a:solidFill>
                <a:schemeClr val="tx1">
                  <a:lumMod val="65000"/>
                  <a:lumOff val="35000"/>
                </a:schemeClr>
              </a:solidFill>
              <a:latin typeface="Calibri"/>
              <a:ea typeface="Calibri"/>
              <a:cs typeface="Calibri"/>
              <a:sym typeface="Calibri"/>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37"/>
        <p:cNvGrpSpPr/>
        <p:nvPr/>
      </p:nvGrpSpPr>
      <p:grpSpPr>
        <a:xfrm>
          <a:off x="0" y="0"/>
          <a:ext cx="0" cy="0"/>
          <a:chOff x="0" y="0"/>
          <a:chExt cx="0" cy="0"/>
        </a:xfrm>
      </p:grpSpPr>
      <p:sp>
        <p:nvSpPr>
          <p:cNvPr id="38" name="Google Shape;38;p2"/>
          <p:cNvSpPr txBox="1">
            <a:spLocks noGrp="1"/>
          </p:cNvSpPr>
          <p:nvPr>
            <p:ph type="body" idx="1"/>
          </p:nvPr>
        </p:nvSpPr>
        <p:spPr>
          <a:xfrm>
            <a:off x="1199456" y="1600201"/>
            <a:ext cx="10873208" cy="4525963"/>
          </a:xfrm>
          <a:prstGeom prst="rect">
            <a:avLst/>
          </a:prstGeom>
          <a:noFill/>
          <a:ln>
            <a:noFill/>
          </a:ln>
        </p:spPr>
        <p:txBody>
          <a:bodyPr spcFirstLastPara="1" wrap="square" lIns="91425" tIns="45700" rIns="91425" bIns="45700" anchor="t" anchorCtr="0">
            <a:normAutofit/>
          </a:bodyPr>
          <a:lstStyle/>
          <a:p>
            <a:pPr marL="342900" lvl="0" indent="-368300" algn="l" rtl="0">
              <a:lnSpc>
                <a:spcPct val="150000"/>
              </a:lnSpc>
              <a:spcBef>
                <a:spcPts val="0"/>
              </a:spcBef>
              <a:spcAft>
                <a:spcPts val="0"/>
              </a:spcAft>
              <a:buClr>
                <a:srgbClr val="595959"/>
              </a:buClr>
              <a:buSzPts val="3000"/>
              <a:buChar char="•"/>
            </a:pPr>
            <a:r>
              <a:rPr lang="nl-NL" sz="3000"/>
              <a:t>Informatie geven zodat u kunt nadenken over uw wensen/grenzen</a:t>
            </a:r>
            <a:endParaRPr sz="3000"/>
          </a:p>
          <a:p>
            <a:pPr marL="342900" lvl="0" indent="-368300" algn="l" rtl="0">
              <a:lnSpc>
                <a:spcPct val="150000"/>
              </a:lnSpc>
              <a:spcBef>
                <a:spcPts val="520"/>
              </a:spcBef>
              <a:spcAft>
                <a:spcPts val="0"/>
              </a:spcAft>
              <a:buClr>
                <a:srgbClr val="595959"/>
              </a:buClr>
              <a:buSzPts val="3000"/>
              <a:buChar char="•"/>
            </a:pPr>
            <a:r>
              <a:rPr lang="nl-NL" sz="3000"/>
              <a:t>Helpt de hulpverleners en naasten</a:t>
            </a:r>
            <a:endParaRPr sz="3000"/>
          </a:p>
          <a:p>
            <a:pPr marL="342900" lvl="0" indent="-368300" algn="l" rtl="0">
              <a:lnSpc>
                <a:spcPct val="150000"/>
              </a:lnSpc>
              <a:spcBef>
                <a:spcPts val="520"/>
              </a:spcBef>
              <a:spcAft>
                <a:spcPts val="0"/>
              </a:spcAft>
              <a:buSzPts val="3000"/>
              <a:buChar char="•"/>
            </a:pPr>
            <a:r>
              <a:rPr lang="nl-NL" sz="3000"/>
              <a:t>Bespreek wensen/grenzen op tijd met </a:t>
            </a:r>
            <a:endParaRPr sz="3000"/>
          </a:p>
          <a:p>
            <a:pPr marL="0" lvl="0" indent="0" algn="l" rtl="0">
              <a:lnSpc>
                <a:spcPct val="150000"/>
              </a:lnSpc>
              <a:spcBef>
                <a:spcPts val="520"/>
              </a:spcBef>
              <a:spcAft>
                <a:spcPts val="0"/>
              </a:spcAft>
              <a:buClr>
                <a:srgbClr val="595959"/>
              </a:buClr>
              <a:buSzPts val="2600"/>
              <a:buNone/>
            </a:pPr>
            <a:r>
              <a:rPr lang="nl-NL" sz="3000"/>
              <a:t>    uw</a:t>
            </a:r>
            <a:r>
              <a:rPr lang="nl-NL" sz="3000" b="1"/>
              <a:t> huisarts en met familie en vrienden</a:t>
            </a:r>
            <a:r>
              <a:rPr lang="nl-NL" sz="3000"/>
              <a:t> </a:t>
            </a:r>
            <a:endParaRPr sz="3000"/>
          </a:p>
          <a:p>
            <a:pPr marL="0" lvl="0" indent="0" algn="l" rtl="0">
              <a:lnSpc>
                <a:spcPct val="150000"/>
              </a:lnSpc>
              <a:spcBef>
                <a:spcPts val="520"/>
              </a:spcBef>
              <a:spcAft>
                <a:spcPts val="0"/>
              </a:spcAft>
              <a:buClr>
                <a:srgbClr val="595959"/>
              </a:buClr>
              <a:buSzPts val="2600"/>
              <a:buNone/>
            </a:pPr>
            <a:r>
              <a:rPr lang="nl-NL" sz="3000"/>
              <a:t>    Dat kan ook als u nog niet ziek bent</a:t>
            </a:r>
            <a:endParaRPr sz="3000"/>
          </a:p>
        </p:txBody>
      </p:sp>
      <p:sp>
        <p:nvSpPr>
          <p:cNvPr id="39" name="Google Shape;39;p2"/>
          <p:cNvSpPr txBox="1">
            <a:spLocks noGrp="1"/>
          </p:cNvSpPr>
          <p:nvPr>
            <p:ph type="title"/>
          </p:nvPr>
        </p:nvSpPr>
        <p:spPr>
          <a:xfrm>
            <a:off x="1199456" y="332656"/>
            <a:ext cx="10382944" cy="1084982"/>
          </a:xfrm>
          <a:prstGeom prst="rect">
            <a:avLst/>
          </a:prstGeom>
          <a:noFill/>
          <a:ln>
            <a:noFill/>
          </a:ln>
        </p:spPr>
        <p:txBody>
          <a:bodyPr spcFirstLastPara="1" wrap="square" lIns="91425" tIns="45700" rIns="91425" bIns="45700" anchor="ctr" anchorCtr="0">
            <a:normAutofit/>
          </a:bodyPr>
          <a:lstStyle/>
          <a:p>
            <a:pPr marL="360363" lvl="0" indent="-349250" algn="l" rtl="0">
              <a:spcBef>
                <a:spcPts val="0"/>
              </a:spcBef>
              <a:spcAft>
                <a:spcPts val="0"/>
              </a:spcAft>
              <a:buClr>
                <a:srgbClr val="DD3150"/>
              </a:buClr>
              <a:buSzPts val="3800"/>
              <a:buFont typeface="Calibri"/>
              <a:buNone/>
            </a:pPr>
            <a:r>
              <a:rPr lang="nl-NL"/>
              <a:t>Waarom deze bijeenkomst?</a:t>
            </a:r>
            <a:endParaRPr/>
          </a:p>
        </p:txBody>
      </p:sp>
      <p:pic>
        <p:nvPicPr>
          <p:cNvPr id="40" name="Google Shape;40;p2" descr="Een Lijntekening Van Groep Jongeren Praten stockvector door ©OneLineStock  226792346"/>
          <p:cNvPicPr preferRelativeResize="0"/>
          <p:nvPr/>
        </p:nvPicPr>
        <p:blipFill rotWithShape="1">
          <a:blip r:embed="rId3">
            <a:alphaModFix/>
          </a:blip>
          <a:srcRect b="8937"/>
          <a:stretch/>
        </p:blipFill>
        <p:spPr>
          <a:xfrm>
            <a:off x="8083588" y="3022131"/>
            <a:ext cx="3660848" cy="2567110"/>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45"/>
        <p:cNvGrpSpPr/>
        <p:nvPr/>
      </p:nvGrpSpPr>
      <p:grpSpPr>
        <a:xfrm>
          <a:off x="0" y="0"/>
          <a:ext cx="0" cy="0"/>
          <a:chOff x="0" y="0"/>
          <a:chExt cx="0" cy="0"/>
        </a:xfrm>
      </p:grpSpPr>
      <p:sp>
        <p:nvSpPr>
          <p:cNvPr id="46" name="Google Shape;46;p3"/>
          <p:cNvSpPr txBox="1">
            <a:spLocks noGrp="1"/>
          </p:cNvSpPr>
          <p:nvPr>
            <p:ph type="title"/>
          </p:nvPr>
        </p:nvSpPr>
        <p:spPr>
          <a:xfrm>
            <a:off x="1199456" y="332656"/>
            <a:ext cx="10382944" cy="1084982"/>
          </a:xfrm>
          <a:prstGeom prst="rect">
            <a:avLst/>
          </a:prstGeom>
          <a:noFill/>
          <a:ln>
            <a:noFill/>
          </a:ln>
        </p:spPr>
        <p:txBody>
          <a:bodyPr spcFirstLastPara="1" wrap="square" lIns="91425" tIns="45700" rIns="91425" bIns="45700" anchor="ctr" anchorCtr="0">
            <a:normAutofit/>
          </a:bodyPr>
          <a:lstStyle/>
          <a:p>
            <a:pPr marL="360363" lvl="0" indent="-349250" algn="l" rtl="0">
              <a:spcBef>
                <a:spcPts val="0"/>
              </a:spcBef>
              <a:spcAft>
                <a:spcPts val="0"/>
              </a:spcAft>
              <a:buClr>
                <a:srgbClr val="DD3150"/>
              </a:buClr>
              <a:buSzPts val="3800"/>
              <a:buFont typeface="Calibri"/>
              <a:buNone/>
            </a:pPr>
            <a:r>
              <a:rPr lang="nl-NL"/>
              <a:t>Wat bespreken we vandaag?</a:t>
            </a:r>
            <a:endParaRPr/>
          </a:p>
        </p:txBody>
      </p:sp>
      <p:sp>
        <p:nvSpPr>
          <p:cNvPr id="47" name="Google Shape;47;p3"/>
          <p:cNvSpPr txBox="1">
            <a:spLocks noGrp="1"/>
          </p:cNvSpPr>
          <p:nvPr>
            <p:ph type="body" idx="1"/>
          </p:nvPr>
        </p:nvSpPr>
        <p:spPr>
          <a:xfrm>
            <a:off x="1199456" y="1600201"/>
            <a:ext cx="10382944" cy="4061047"/>
          </a:xfrm>
          <a:prstGeom prst="rect">
            <a:avLst/>
          </a:prstGeom>
          <a:noFill/>
          <a:ln>
            <a:noFill/>
          </a:ln>
        </p:spPr>
        <p:txBody>
          <a:bodyPr spcFirstLastPara="1" wrap="square" lIns="91425" tIns="45700" rIns="91425" bIns="45700" anchor="t" anchorCtr="0">
            <a:normAutofit/>
          </a:bodyPr>
          <a:lstStyle/>
          <a:p>
            <a:pPr marL="342900" lvl="0" indent="-368300" algn="l" rtl="0">
              <a:lnSpc>
                <a:spcPct val="150000"/>
              </a:lnSpc>
              <a:spcBef>
                <a:spcPts val="0"/>
              </a:spcBef>
              <a:spcAft>
                <a:spcPts val="0"/>
              </a:spcAft>
              <a:buClr>
                <a:srgbClr val="595959"/>
              </a:buClr>
              <a:buSzPts val="3000"/>
              <a:buChar char="•"/>
            </a:pPr>
            <a:r>
              <a:rPr lang="nl-NL" sz="3000"/>
              <a:t>Zorg in de laatste levensfase (palliatieve en terminale zorg)</a:t>
            </a:r>
            <a:endParaRPr sz="3000"/>
          </a:p>
          <a:p>
            <a:pPr marL="342900" lvl="0" indent="-368300" algn="l" rtl="0">
              <a:lnSpc>
                <a:spcPct val="150000"/>
              </a:lnSpc>
              <a:spcBef>
                <a:spcPts val="520"/>
              </a:spcBef>
              <a:spcAft>
                <a:spcPts val="0"/>
              </a:spcAft>
              <a:buClr>
                <a:srgbClr val="595959"/>
              </a:buClr>
              <a:buSzPts val="3000"/>
              <a:buChar char="•"/>
            </a:pPr>
            <a:r>
              <a:rPr lang="nl-NL" sz="3000"/>
              <a:t>Wensen in de laatste levensfase</a:t>
            </a:r>
            <a:endParaRPr sz="3000"/>
          </a:p>
          <a:p>
            <a:pPr marL="342900" lvl="0" indent="-368300" algn="l" rtl="0">
              <a:lnSpc>
                <a:spcPct val="150000"/>
              </a:lnSpc>
              <a:spcBef>
                <a:spcPts val="520"/>
              </a:spcBef>
              <a:spcAft>
                <a:spcPts val="0"/>
              </a:spcAft>
              <a:buClr>
                <a:srgbClr val="595959"/>
              </a:buClr>
              <a:buSzPts val="3000"/>
              <a:buChar char="•"/>
            </a:pPr>
            <a:r>
              <a:rPr lang="nl-NL" sz="3000"/>
              <a:t>Praten met uw naasten en uw arts</a:t>
            </a:r>
            <a:endParaRPr sz="3000"/>
          </a:p>
          <a:p>
            <a:pPr marL="342900" lvl="0" indent="-368300" algn="l" rtl="0">
              <a:lnSpc>
                <a:spcPct val="150000"/>
              </a:lnSpc>
              <a:spcBef>
                <a:spcPts val="520"/>
              </a:spcBef>
              <a:spcAft>
                <a:spcPts val="0"/>
              </a:spcAft>
              <a:buClr>
                <a:srgbClr val="595959"/>
              </a:buClr>
              <a:buSzPts val="3000"/>
              <a:buChar char="•"/>
            </a:pPr>
            <a:r>
              <a:rPr lang="nl-NL" sz="3000"/>
              <a:t>Vragen?</a:t>
            </a:r>
            <a:endParaRPr sz="3000"/>
          </a:p>
        </p:txBody>
      </p:sp>
      <p:pic>
        <p:nvPicPr>
          <p:cNvPr id="48" name="Google Shape;48;p3"/>
          <p:cNvPicPr preferRelativeResize="0"/>
          <p:nvPr/>
        </p:nvPicPr>
        <p:blipFill rotWithShape="1">
          <a:blip r:embed="rId3">
            <a:alphaModFix/>
          </a:blip>
          <a:srcRect t="11706" b="13497"/>
          <a:stretch/>
        </p:blipFill>
        <p:spPr>
          <a:xfrm>
            <a:off x="9408368" y="2420888"/>
            <a:ext cx="2292697" cy="2882134"/>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sp>
        <p:nvSpPr>
          <p:cNvPr id="54" name="Google Shape;54;p4"/>
          <p:cNvSpPr txBox="1">
            <a:spLocks noGrp="1"/>
          </p:cNvSpPr>
          <p:nvPr>
            <p:ph type="body" idx="1"/>
          </p:nvPr>
        </p:nvSpPr>
        <p:spPr>
          <a:xfrm>
            <a:off x="551384" y="1772816"/>
            <a:ext cx="11161240" cy="3096344"/>
          </a:xfrm>
          <a:prstGeom prst="rect">
            <a:avLst/>
          </a:prstGeom>
          <a:noFill/>
          <a:ln>
            <a:noFill/>
          </a:ln>
        </p:spPr>
        <p:txBody>
          <a:bodyPr spcFirstLastPara="1" wrap="square" lIns="91425" tIns="45700" rIns="91425" bIns="45700" anchor="t" anchorCtr="0">
            <a:normAutofit/>
          </a:bodyPr>
          <a:lstStyle/>
          <a:p>
            <a:pPr marL="742950" lvl="0" indent="-742950" algn="l" rtl="0">
              <a:spcBef>
                <a:spcPts val="0"/>
              </a:spcBef>
              <a:spcAft>
                <a:spcPts val="0"/>
              </a:spcAft>
              <a:buClr>
                <a:srgbClr val="595959"/>
              </a:buClr>
              <a:buSzPts val="4000"/>
              <a:buFont typeface="Calibri"/>
              <a:buAutoNum type="arabicPeriod"/>
            </a:pPr>
            <a:r>
              <a:rPr lang="nl-NL" sz="4000" dirty="0"/>
              <a:t>Palliatieve zorg is alleen voor mensen die nog maar een paar weken te leven hebben</a:t>
            </a:r>
          </a:p>
          <a:p>
            <a:pPr marL="742950" lvl="0" indent="-742950" algn="l" rtl="0">
              <a:spcBef>
                <a:spcPts val="0"/>
              </a:spcBef>
              <a:spcAft>
                <a:spcPts val="0"/>
              </a:spcAft>
              <a:buClr>
                <a:srgbClr val="595959"/>
              </a:buClr>
              <a:buSzPts val="4000"/>
              <a:buFont typeface="Calibri"/>
              <a:buAutoNum type="arabicPeriod"/>
            </a:pPr>
            <a:endParaRPr lang="nl-NL" sz="4000" dirty="0"/>
          </a:p>
          <a:p>
            <a:pPr marL="742950" lvl="0" indent="-742950" algn="l" rtl="0">
              <a:spcBef>
                <a:spcPts val="0"/>
              </a:spcBef>
              <a:spcAft>
                <a:spcPts val="0"/>
              </a:spcAft>
              <a:buClr>
                <a:srgbClr val="595959"/>
              </a:buClr>
              <a:buSzPts val="4000"/>
              <a:buFont typeface="Calibri"/>
              <a:buAutoNum type="arabicPeriod"/>
            </a:pPr>
            <a:endParaRPr lang="nl-NL" dirty="0"/>
          </a:p>
          <a:p>
            <a:pPr marL="742950" lvl="0" indent="-742950" algn="l" rtl="0">
              <a:spcBef>
                <a:spcPts val="0"/>
              </a:spcBef>
              <a:spcAft>
                <a:spcPts val="0"/>
              </a:spcAft>
              <a:buClr>
                <a:srgbClr val="595959"/>
              </a:buClr>
              <a:buSzPts val="4000"/>
              <a:buFont typeface="Calibri"/>
              <a:buAutoNum type="arabicPeriod"/>
            </a:pPr>
            <a:r>
              <a:rPr lang="nl-NL" sz="4000" dirty="0"/>
              <a:t>Palliatieve zorg is alleen voor mensen met kanker</a:t>
            </a:r>
            <a:endParaRPr dirty="0"/>
          </a:p>
        </p:txBody>
      </p:sp>
      <p:sp>
        <p:nvSpPr>
          <p:cNvPr id="55" name="Google Shape;55;p4"/>
          <p:cNvSpPr txBox="1">
            <a:spLocks noGrp="1"/>
          </p:cNvSpPr>
          <p:nvPr>
            <p:ph type="title"/>
          </p:nvPr>
        </p:nvSpPr>
        <p:spPr>
          <a:xfrm>
            <a:off x="1199456" y="332656"/>
            <a:ext cx="10382944" cy="1084982"/>
          </a:xfrm>
          <a:prstGeom prst="rect">
            <a:avLst/>
          </a:prstGeom>
          <a:noFill/>
          <a:ln>
            <a:noFill/>
          </a:ln>
        </p:spPr>
        <p:txBody>
          <a:bodyPr spcFirstLastPara="1" wrap="square" lIns="91425" tIns="45700" rIns="91425" bIns="45700" anchor="ctr" anchorCtr="0">
            <a:normAutofit/>
          </a:bodyPr>
          <a:lstStyle/>
          <a:p>
            <a:pPr marL="360363" lvl="0" indent="-349250" algn="l" rtl="0">
              <a:spcBef>
                <a:spcPts val="0"/>
              </a:spcBef>
              <a:spcAft>
                <a:spcPts val="0"/>
              </a:spcAft>
              <a:buClr>
                <a:srgbClr val="DD3150"/>
              </a:buClr>
              <a:buSzPts val="3800"/>
              <a:buFont typeface="Calibri"/>
              <a:buNone/>
            </a:pPr>
            <a:r>
              <a:rPr lang="nl-NL"/>
              <a:t>Stellingen</a:t>
            </a:r>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60"/>
        <p:cNvGrpSpPr/>
        <p:nvPr/>
      </p:nvGrpSpPr>
      <p:grpSpPr>
        <a:xfrm>
          <a:off x="0" y="0"/>
          <a:ext cx="0" cy="0"/>
          <a:chOff x="0" y="0"/>
          <a:chExt cx="0" cy="0"/>
        </a:xfrm>
      </p:grpSpPr>
      <p:pic>
        <p:nvPicPr>
          <p:cNvPr id="61" name="Google Shape;61;p5"/>
          <p:cNvPicPr preferRelativeResize="0"/>
          <p:nvPr/>
        </p:nvPicPr>
        <p:blipFill rotWithShape="1">
          <a:blip r:embed="rId3">
            <a:alphaModFix/>
          </a:blip>
          <a:srcRect/>
          <a:stretch/>
        </p:blipFill>
        <p:spPr>
          <a:xfrm>
            <a:off x="7393050" y="963323"/>
            <a:ext cx="4757875" cy="4841950"/>
          </a:xfrm>
          <a:prstGeom prst="rect">
            <a:avLst/>
          </a:prstGeom>
          <a:noFill/>
          <a:ln>
            <a:noFill/>
          </a:ln>
        </p:spPr>
      </p:pic>
      <p:sp>
        <p:nvSpPr>
          <p:cNvPr id="62" name="Google Shape;62;p5"/>
          <p:cNvSpPr txBox="1">
            <a:spLocks noGrp="1"/>
          </p:cNvSpPr>
          <p:nvPr>
            <p:ph type="title"/>
          </p:nvPr>
        </p:nvSpPr>
        <p:spPr>
          <a:xfrm>
            <a:off x="1127448" y="332656"/>
            <a:ext cx="10382944" cy="1084982"/>
          </a:xfrm>
          <a:prstGeom prst="rect">
            <a:avLst/>
          </a:prstGeom>
          <a:noFill/>
          <a:ln>
            <a:noFill/>
          </a:ln>
        </p:spPr>
        <p:txBody>
          <a:bodyPr spcFirstLastPara="1" wrap="square" lIns="91425" tIns="45700" rIns="91425" bIns="45700" anchor="ctr" anchorCtr="0">
            <a:normAutofit/>
          </a:bodyPr>
          <a:lstStyle/>
          <a:p>
            <a:pPr marL="360363" lvl="0" indent="-349250" algn="l" rtl="0">
              <a:spcBef>
                <a:spcPts val="0"/>
              </a:spcBef>
              <a:spcAft>
                <a:spcPts val="0"/>
              </a:spcAft>
              <a:buClr>
                <a:srgbClr val="DD3150"/>
              </a:buClr>
              <a:buSzPts val="3800"/>
              <a:buFont typeface="Calibri"/>
              <a:buNone/>
            </a:pPr>
            <a:r>
              <a:rPr lang="nl-NL"/>
              <a:t>Wat is palliatieve zorg? </a:t>
            </a:r>
            <a:endParaRPr/>
          </a:p>
        </p:txBody>
      </p:sp>
      <p:sp>
        <p:nvSpPr>
          <p:cNvPr id="63" name="Google Shape;63;p5"/>
          <p:cNvSpPr txBox="1">
            <a:spLocks noGrp="1"/>
          </p:cNvSpPr>
          <p:nvPr>
            <p:ph type="body" idx="1"/>
          </p:nvPr>
        </p:nvSpPr>
        <p:spPr>
          <a:xfrm>
            <a:off x="1127453" y="1322836"/>
            <a:ext cx="10383000" cy="40611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rgbClr val="595959"/>
              </a:buClr>
              <a:buSzPts val="2600"/>
              <a:buNone/>
            </a:pPr>
            <a:r>
              <a:rPr lang="nl-NL" sz="3000"/>
              <a:t>Zorg voor mensen met een levens-</a:t>
            </a:r>
            <a:br>
              <a:rPr lang="nl-NL" sz="3000"/>
            </a:br>
            <a:r>
              <a:rPr lang="nl-NL" sz="3000"/>
              <a:t>bedreigende ziekte of langzame </a:t>
            </a:r>
            <a:br>
              <a:rPr lang="nl-NL" sz="3000"/>
            </a:br>
            <a:r>
              <a:rPr lang="nl-NL" sz="3000"/>
              <a:t>achteruitgang </a:t>
            </a:r>
            <a:endParaRPr sz="3000"/>
          </a:p>
          <a:p>
            <a:pPr marL="342900" lvl="0" indent="-368300" algn="l" rtl="0">
              <a:spcBef>
                <a:spcPts val="520"/>
              </a:spcBef>
              <a:spcAft>
                <a:spcPts val="0"/>
              </a:spcAft>
              <a:buClr>
                <a:srgbClr val="595959"/>
              </a:buClr>
              <a:buSzPts val="3000"/>
              <a:buChar char="•"/>
            </a:pPr>
            <a:r>
              <a:rPr lang="nl-NL" sz="3000"/>
              <a:t>Gericht op kwaliteit van leven</a:t>
            </a:r>
            <a:endParaRPr sz="3000"/>
          </a:p>
          <a:p>
            <a:pPr marL="342900" lvl="0" indent="-368300" algn="l" rtl="0">
              <a:spcBef>
                <a:spcPts val="520"/>
              </a:spcBef>
              <a:spcAft>
                <a:spcPts val="0"/>
              </a:spcAft>
              <a:buClr>
                <a:srgbClr val="595959"/>
              </a:buClr>
              <a:buSzPts val="3000"/>
              <a:buChar char="•"/>
            </a:pPr>
            <a:r>
              <a:rPr lang="nl-NL" sz="3000"/>
              <a:t>Aandacht voor lichamelijke, psychische, </a:t>
            </a:r>
            <a:br>
              <a:rPr lang="nl-NL" sz="3000"/>
            </a:br>
            <a:r>
              <a:rPr lang="nl-NL" sz="3000"/>
              <a:t>sociale en spirituele behoeften</a:t>
            </a:r>
            <a:endParaRPr sz="3000"/>
          </a:p>
          <a:p>
            <a:pPr marL="342900" lvl="0" indent="-368300" algn="l" rtl="0">
              <a:spcBef>
                <a:spcPts val="520"/>
              </a:spcBef>
              <a:spcAft>
                <a:spcPts val="0"/>
              </a:spcAft>
              <a:buClr>
                <a:srgbClr val="595959"/>
              </a:buClr>
              <a:buSzPts val="3000"/>
              <a:buChar char="•"/>
            </a:pPr>
            <a:r>
              <a:rPr lang="nl-NL" sz="3000"/>
              <a:t>Kan naast behandelingen </a:t>
            </a:r>
            <a:br>
              <a:rPr lang="nl-NL" sz="3000"/>
            </a:br>
            <a:r>
              <a:rPr lang="nl-NL" sz="3000"/>
              <a:t>die de ziekte remmen of stabiliseren</a:t>
            </a:r>
            <a:endParaRPr sz="3000"/>
          </a:p>
          <a:p>
            <a:pPr marL="342900" lvl="0" indent="-368300" algn="l" rtl="0">
              <a:spcBef>
                <a:spcPts val="520"/>
              </a:spcBef>
              <a:spcAft>
                <a:spcPts val="0"/>
              </a:spcAft>
              <a:buClr>
                <a:srgbClr val="595959"/>
              </a:buClr>
              <a:buSzPts val="3000"/>
              <a:buChar char="•"/>
            </a:pPr>
            <a:r>
              <a:rPr lang="nl-NL" sz="3000"/>
              <a:t>Kan maanden tot jaren duren</a:t>
            </a:r>
            <a:endParaRPr sz="3000"/>
          </a:p>
        </p:txBody>
      </p:sp>
      <p:sp>
        <p:nvSpPr>
          <p:cNvPr id="64" name="Google Shape;64;p5"/>
          <p:cNvSpPr txBox="1"/>
          <p:nvPr/>
        </p:nvSpPr>
        <p:spPr>
          <a:xfrm>
            <a:off x="1127448" y="6197242"/>
            <a:ext cx="5695528" cy="40011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chemeClr val="lt1"/>
              </a:buClr>
              <a:buSzPts val="2000"/>
              <a:buFont typeface="Calibri"/>
              <a:buNone/>
            </a:pPr>
            <a:r>
              <a:rPr lang="nl-NL" sz="2000" b="0" i="1" u="sng" strike="noStrike" cap="none">
                <a:solidFill>
                  <a:schemeClr val="lt1"/>
                </a:solidFill>
                <a:latin typeface="Calibri"/>
                <a:ea typeface="Calibri"/>
                <a:cs typeface="Calibri"/>
                <a:sym typeface="Calibri"/>
                <a:hlinkClick r:id="rId4">
                  <a:extLst>
                    <a:ext uri="{A12FA001-AC4F-418D-AE19-62706E023703}">
                      <ahyp:hlinkClr xmlns:ahyp="http://schemas.microsoft.com/office/drawing/2018/hyperlinkcolor" val="tx"/>
                    </a:ext>
                  </a:extLst>
                </a:hlinkClick>
              </a:rPr>
              <a:t>&gt; over palliatieve zorg</a:t>
            </a:r>
            <a:r>
              <a:rPr lang="nl-NL" sz="2000" b="0" i="1" u="none" strike="noStrike" cap="none">
                <a:solidFill>
                  <a:schemeClr val="lt1"/>
                </a:solidFill>
                <a:latin typeface="Calibri"/>
                <a:ea typeface="Calibri"/>
                <a:cs typeface="Calibri"/>
                <a:sym typeface="Calibri"/>
              </a:rPr>
              <a:t> </a:t>
            </a:r>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68"/>
        <p:cNvGrpSpPr/>
        <p:nvPr/>
      </p:nvGrpSpPr>
      <p:grpSpPr>
        <a:xfrm>
          <a:off x="0" y="0"/>
          <a:ext cx="0" cy="0"/>
          <a:chOff x="0" y="0"/>
          <a:chExt cx="0" cy="0"/>
        </a:xfrm>
      </p:grpSpPr>
      <p:sp>
        <p:nvSpPr>
          <p:cNvPr id="69" name="Google Shape;69;p6"/>
          <p:cNvSpPr txBox="1">
            <a:spLocks noGrp="1"/>
          </p:cNvSpPr>
          <p:nvPr>
            <p:ph type="title"/>
          </p:nvPr>
        </p:nvSpPr>
        <p:spPr>
          <a:xfrm>
            <a:off x="1199456" y="332656"/>
            <a:ext cx="10382944" cy="1084982"/>
          </a:xfrm>
          <a:prstGeom prst="rect">
            <a:avLst/>
          </a:prstGeom>
          <a:noFill/>
          <a:ln>
            <a:noFill/>
          </a:ln>
        </p:spPr>
        <p:txBody>
          <a:bodyPr spcFirstLastPara="1" wrap="square" lIns="91425" tIns="45700" rIns="91425" bIns="45700" anchor="ctr" anchorCtr="0">
            <a:normAutofit/>
          </a:bodyPr>
          <a:lstStyle/>
          <a:p>
            <a:pPr marL="360363" lvl="0" indent="-349250" algn="l" rtl="0">
              <a:spcBef>
                <a:spcPts val="0"/>
              </a:spcBef>
              <a:spcAft>
                <a:spcPts val="0"/>
              </a:spcAft>
              <a:buClr>
                <a:srgbClr val="DD3150"/>
              </a:buClr>
              <a:buSzPts val="3800"/>
              <a:buFont typeface="Calibri"/>
              <a:buNone/>
            </a:pPr>
            <a:r>
              <a:rPr lang="nl-NL"/>
              <a:t>Terminale zorg</a:t>
            </a:r>
            <a:endParaRPr/>
          </a:p>
        </p:txBody>
      </p:sp>
      <p:sp>
        <p:nvSpPr>
          <p:cNvPr id="70" name="Google Shape;70;p6"/>
          <p:cNvSpPr txBox="1">
            <a:spLocks noGrp="1"/>
          </p:cNvSpPr>
          <p:nvPr>
            <p:ph type="body" idx="1"/>
          </p:nvPr>
        </p:nvSpPr>
        <p:spPr>
          <a:xfrm>
            <a:off x="1199456" y="1600201"/>
            <a:ext cx="10382944" cy="4061047"/>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Clr>
                <a:srgbClr val="595959"/>
              </a:buClr>
              <a:buSzPts val="2800"/>
              <a:buNone/>
            </a:pPr>
            <a:r>
              <a:rPr lang="nl-NL" sz="3000" dirty="0"/>
              <a:t>Zorg in de laatste fase van het leven</a:t>
            </a:r>
            <a:endParaRPr sz="3000" dirty="0"/>
          </a:p>
          <a:p>
            <a:pPr marL="342900" lvl="0" indent="-355600" algn="l" rtl="0">
              <a:spcBef>
                <a:spcPts val="560"/>
              </a:spcBef>
              <a:spcAft>
                <a:spcPts val="0"/>
              </a:spcAft>
              <a:buClr>
                <a:srgbClr val="595959"/>
              </a:buClr>
              <a:buSzPts val="3000"/>
              <a:buChar char="•"/>
            </a:pPr>
            <a:r>
              <a:rPr lang="nl-NL" sz="3000" dirty="0"/>
              <a:t>Wanneer duidelijk is dat iemand waarschijnlijk binnen korte tijd zal overlijden (dagen tot ongeveer 3 maanden)</a:t>
            </a:r>
            <a:endParaRPr sz="3000" dirty="0"/>
          </a:p>
          <a:p>
            <a:pPr marL="342900" lvl="0" indent="-355600" algn="l" rtl="0">
              <a:spcBef>
                <a:spcPts val="560"/>
              </a:spcBef>
              <a:spcAft>
                <a:spcPts val="0"/>
              </a:spcAft>
              <a:buClr>
                <a:srgbClr val="595959"/>
              </a:buClr>
              <a:buSzPts val="3000"/>
              <a:buChar char="•"/>
            </a:pPr>
            <a:r>
              <a:rPr lang="nl-NL" sz="3000" dirty="0"/>
              <a:t>Focus op comfort; verlichten van klachten zoals pijn, benauwdheid, angst of onrust</a:t>
            </a:r>
            <a:endParaRPr sz="3000" dirty="0"/>
          </a:p>
          <a:p>
            <a:pPr marL="342900" lvl="0" indent="-355600" algn="l" rtl="0">
              <a:spcBef>
                <a:spcPts val="560"/>
              </a:spcBef>
              <a:spcAft>
                <a:spcPts val="0"/>
              </a:spcAft>
              <a:buClr>
                <a:srgbClr val="595959"/>
              </a:buClr>
              <a:buSzPts val="3000"/>
              <a:buChar char="•"/>
            </a:pPr>
            <a:r>
              <a:rPr lang="nl-NL" sz="3000" dirty="0"/>
              <a:t>Focus op waardigheid, wensen en behoeften </a:t>
            </a:r>
            <a:endParaRPr sz="3000" dirty="0"/>
          </a:p>
          <a:p>
            <a:pPr marL="342900" lvl="0" indent="-355600" algn="l" rtl="0">
              <a:spcBef>
                <a:spcPts val="560"/>
              </a:spcBef>
              <a:spcAft>
                <a:spcPts val="0"/>
              </a:spcAft>
              <a:buClr>
                <a:srgbClr val="595959"/>
              </a:buClr>
              <a:buSzPts val="3000"/>
              <a:buChar char="•"/>
            </a:pPr>
            <a:r>
              <a:rPr lang="nl-NL" sz="3000" dirty="0"/>
              <a:t>Ondersteuning voor- en betrokkenheid van naasten</a:t>
            </a:r>
            <a:endParaRPr sz="30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74"/>
        <p:cNvGrpSpPr/>
        <p:nvPr/>
      </p:nvGrpSpPr>
      <p:grpSpPr>
        <a:xfrm>
          <a:off x="0" y="0"/>
          <a:ext cx="0" cy="0"/>
          <a:chOff x="0" y="0"/>
          <a:chExt cx="0" cy="0"/>
        </a:xfrm>
      </p:grpSpPr>
      <p:sp>
        <p:nvSpPr>
          <p:cNvPr id="75" name="Google Shape;75;p7"/>
          <p:cNvSpPr txBox="1">
            <a:spLocks noGrp="1"/>
          </p:cNvSpPr>
          <p:nvPr>
            <p:ph type="title"/>
          </p:nvPr>
        </p:nvSpPr>
        <p:spPr>
          <a:xfrm>
            <a:off x="1199456" y="332656"/>
            <a:ext cx="10382944" cy="1084982"/>
          </a:xfrm>
          <a:prstGeom prst="rect">
            <a:avLst/>
          </a:prstGeom>
          <a:noFill/>
          <a:ln>
            <a:noFill/>
          </a:ln>
        </p:spPr>
        <p:txBody>
          <a:bodyPr spcFirstLastPara="1" wrap="square" lIns="91425" tIns="45700" rIns="91425" bIns="45700" anchor="ctr" anchorCtr="0">
            <a:normAutofit/>
          </a:bodyPr>
          <a:lstStyle/>
          <a:p>
            <a:pPr marL="360363" lvl="0" indent="-349250" algn="l" rtl="0">
              <a:spcBef>
                <a:spcPts val="0"/>
              </a:spcBef>
              <a:spcAft>
                <a:spcPts val="0"/>
              </a:spcAft>
              <a:buClr>
                <a:srgbClr val="DD3150"/>
              </a:buClr>
              <a:buSzPts val="3800"/>
              <a:buFont typeface="Calibri"/>
              <a:buNone/>
            </a:pPr>
            <a:r>
              <a:rPr lang="nl-NL"/>
              <a:t>Veelvoorkomende misverstanden</a:t>
            </a:r>
            <a:endParaRPr/>
          </a:p>
        </p:txBody>
      </p:sp>
      <p:sp>
        <p:nvSpPr>
          <p:cNvPr id="76" name="Google Shape;76;p7"/>
          <p:cNvSpPr txBox="1">
            <a:spLocks noGrp="1"/>
          </p:cNvSpPr>
          <p:nvPr>
            <p:ph type="body" idx="1"/>
          </p:nvPr>
        </p:nvSpPr>
        <p:spPr>
          <a:xfrm>
            <a:off x="1199450" y="1600200"/>
            <a:ext cx="10383000" cy="2898648"/>
          </a:xfrm>
          <a:prstGeom prst="rect">
            <a:avLst/>
          </a:prstGeom>
          <a:noFill/>
          <a:ln>
            <a:noFill/>
          </a:ln>
        </p:spPr>
        <p:txBody>
          <a:bodyPr spcFirstLastPara="1" wrap="square" lIns="91425" tIns="45700" rIns="91425" bIns="45700" anchor="t" anchorCtr="0">
            <a:noAutofit/>
          </a:bodyPr>
          <a:lstStyle/>
          <a:p>
            <a:pPr marL="342900" lvl="0" indent="-355600" algn="l" rtl="0">
              <a:spcBef>
                <a:spcPts val="0"/>
              </a:spcBef>
              <a:spcAft>
                <a:spcPts val="0"/>
              </a:spcAft>
              <a:buClr>
                <a:srgbClr val="595959"/>
              </a:buClr>
              <a:buSzPts val="3000"/>
              <a:buChar char="•"/>
            </a:pPr>
            <a:r>
              <a:rPr lang="nl-NL" sz="3000" dirty="0"/>
              <a:t>Palliatieve zorg is alleen voor de laatste weken</a:t>
            </a:r>
            <a:endParaRPr sz="3000" dirty="0"/>
          </a:p>
          <a:p>
            <a:pPr marL="342900" lvl="0" indent="-355600" algn="l" rtl="0">
              <a:spcBef>
                <a:spcPts val="560"/>
              </a:spcBef>
              <a:spcAft>
                <a:spcPts val="0"/>
              </a:spcAft>
              <a:buClr>
                <a:srgbClr val="595959"/>
              </a:buClr>
              <a:buSzPts val="3000"/>
              <a:buChar char="•"/>
            </a:pPr>
            <a:r>
              <a:rPr lang="nl-NL" sz="3000" dirty="0"/>
              <a:t>Palliatieve zorg betekent dat behandeling stopt</a:t>
            </a:r>
            <a:endParaRPr sz="3000" dirty="0"/>
          </a:p>
          <a:p>
            <a:pPr marL="342900" lvl="0" indent="-355600" algn="l" rtl="0">
              <a:spcBef>
                <a:spcPts val="560"/>
              </a:spcBef>
              <a:spcAft>
                <a:spcPts val="0"/>
              </a:spcAft>
              <a:buClr>
                <a:srgbClr val="595959"/>
              </a:buClr>
              <a:buSzPts val="3000"/>
              <a:buChar char="•"/>
            </a:pPr>
            <a:r>
              <a:rPr lang="nl-NL" sz="3000" dirty="0"/>
              <a:t>Palliatieve zorg is alleen pijnbestrijding</a:t>
            </a:r>
            <a:endParaRPr sz="3000" dirty="0"/>
          </a:p>
          <a:p>
            <a:pPr marL="342900" lvl="0" indent="-355600" algn="l" rtl="0">
              <a:spcBef>
                <a:spcPts val="560"/>
              </a:spcBef>
              <a:spcAft>
                <a:spcPts val="0"/>
              </a:spcAft>
              <a:buClr>
                <a:srgbClr val="595959"/>
              </a:buClr>
              <a:buSzPts val="3000"/>
              <a:buChar char="•"/>
            </a:pPr>
            <a:r>
              <a:rPr lang="nl-NL" sz="3000" b="1" dirty="0"/>
              <a:t>Samengevat</a:t>
            </a:r>
            <a:r>
              <a:rPr lang="nl-NL" sz="3000" dirty="0"/>
              <a:t>: Terminale zorg is slechts een onderdeel van palliatieve zorg en betreft specifiek de laatste levensfase</a:t>
            </a:r>
            <a:endParaRPr sz="3000" i="1" dirty="0"/>
          </a:p>
        </p:txBody>
      </p:sp>
      <p:sp>
        <p:nvSpPr>
          <p:cNvPr id="3" name="Tekstvak 2">
            <a:extLst>
              <a:ext uri="{FF2B5EF4-FFF2-40B4-BE49-F238E27FC236}">
                <a16:creationId xmlns:a16="http://schemas.microsoft.com/office/drawing/2014/main" id="{232413E4-5CFC-3CA9-6503-94360E13EFC3}"/>
              </a:ext>
            </a:extLst>
          </p:cNvPr>
          <p:cNvSpPr txBox="1"/>
          <p:nvPr/>
        </p:nvSpPr>
        <p:spPr>
          <a:xfrm>
            <a:off x="1199400" y="4535192"/>
            <a:ext cx="9416784" cy="1015663"/>
          </a:xfrm>
          <a:prstGeom prst="rect">
            <a:avLst/>
          </a:prstGeom>
          <a:noFill/>
        </p:spPr>
        <p:txBody>
          <a:bodyPr wrap="square">
            <a:spAutoFit/>
          </a:bodyPr>
          <a:lstStyle/>
          <a:p>
            <a:pPr algn="ctr">
              <a:buClr>
                <a:srgbClr val="595959"/>
              </a:buClr>
              <a:buSzPts val="3000"/>
            </a:pPr>
            <a:r>
              <a:rPr lang="nl-NL" sz="3000" i="1" dirty="0">
                <a:solidFill>
                  <a:srgbClr val="595959"/>
                </a:solidFill>
                <a:latin typeface="Calibri"/>
                <a:ea typeface="Calibri"/>
                <a:cs typeface="Calibri"/>
                <a:sym typeface="Calibri"/>
              </a:rPr>
              <a:t>Het is daarom belangrijk om tijdig met elkaar te praten over wensen en verwachtingen voor de toekomst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81"/>
        <p:cNvGrpSpPr/>
        <p:nvPr/>
      </p:nvGrpSpPr>
      <p:grpSpPr>
        <a:xfrm>
          <a:off x="0" y="0"/>
          <a:ext cx="0" cy="0"/>
          <a:chOff x="0" y="0"/>
          <a:chExt cx="0" cy="0"/>
        </a:xfrm>
      </p:grpSpPr>
      <p:sp>
        <p:nvSpPr>
          <p:cNvPr id="82" name="Google Shape;82;p8"/>
          <p:cNvSpPr txBox="1">
            <a:spLocks noGrp="1"/>
          </p:cNvSpPr>
          <p:nvPr>
            <p:ph type="body" idx="1"/>
          </p:nvPr>
        </p:nvSpPr>
        <p:spPr>
          <a:xfrm>
            <a:off x="1199456" y="1417651"/>
            <a:ext cx="10383000" cy="4279061"/>
          </a:xfrm>
          <a:prstGeom prst="rect">
            <a:avLst/>
          </a:prstGeom>
          <a:noFill/>
          <a:ln>
            <a:noFill/>
          </a:ln>
        </p:spPr>
        <p:txBody>
          <a:bodyPr spcFirstLastPara="1" wrap="square" lIns="91425" tIns="45700" rIns="91425" bIns="45700" anchor="t" anchorCtr="0">
            <a:normAutofit/>
          </a:bodyPr>
          <a:lstStyle/>
          <a:p>
            <a:pPr marL="342900" lvl="0" indent="-368300" algn="l" rtl="0">
              <a:spcBef>
                <a:spcPts val="0"/>
              </a:spcBef>
              <a:spcAft>
                <a:spcPts val="0"/>
              </a:spcAft>
              <a:buClr>
                <a:srgbClr val="595959"/>
              </a:buClr>
              <a:buSzPts val="3000"/>
              <a:buChar char="•"/>
            </a:pPr>
            <a:r>
              <a:rPr lang="nl-NL" sz="3000" dirty="0"/>
              <a:t>Huisarts / Praktijkondersteuner</a:t>
            </a:r>
            <a:endParaRPr sz="3000" dirty="0"/>
          </a:p>
          <a:p>
            <a:pPr marL="342900" lvl="0" indent="-368300" algn="l" rtl="0">
              <a:spcBef>
                <a:spcPts val="520"/>
              </a:spcBef>
              <a:spcAft>
                <a:spcPts val="0"/>
              </a:spcAft>
              <a:buClr>
                <a:srgbClr val="595959"/>
              </a:buClr>
              <a:buSzPts val="3000"/>
              <a:buChar char="•"/>
            </a:pPr>
            <a:r>
              <a:rPr lang="nl-NL" sz="3000" dirty="0"/>
              <a:t>Wijkverpleging / Thuiszorg</a:t>
            </a:r>
            <a:endParaRPr sz="3000" dirty="0"/>
          </a:p>
          <a:p>
            <a:pPr marL="342900" lvl="0" indent="-368300" algn="l" rtl="0">
              <a:spcBef>
                <a:spcPts val="520"/>
              </a:spcBef>
              <a:spcAft>
                <a:spcPts val="0"/>
              </a:spcAft>
              <a:buClr>
                <a:srgbClr val="595959"/>
              </a:buClr>
              <a:buSzPts val="3000"/>
              <a:buChar char="•"/>
            </a:pPr>
            <a:r>
              <a:rPr lang="nl-NL" sz="3000" dirty="0"/>
              <a:t>Palliatieve zorg verpleegkundige</a:t>
            </a:r>
            <a:endParaRPr sz="3000" dirty="0"/>
          </a:p>
          <a:p>
            <a:pPr marL="342900" lvl="0" indent="-368300" algn="l" rtl="0">
              <a:spcBef>
                <a:spcPts val="520"/>
              </a:spcBef>
              <a:spcAft>
                <a:spcPts val="0"/>
              </a:spcAft>
              <a:buClr>
                <a:srgbClr val="595959"/>
              </a:buClr>
              <a:buSzPts val="3000"/>
              <a:buChar char="•"/>
            </a:pPr>
            <a:r>
              <a:rPr lang="nl-NL" sz="3000" dirty="0"/>
              <a:t>Vrijwilligers in de palliatieve zorg</a:t>
            </a:r>
            <a:endParaRPr sz="3000" dirty="0"/>
          </a:p>
          <a:p>
            <a:pPr marL="342900" lvl="0" indent="-368300" algn="l" rtl="0">
              <a:spcBef>
                <a:spcPts val="520"/>
              </a:spcBef>
              <a:spcAft>
                <a:spcPts val="0"/>
              </a:spcAft>
              <a:buClr>
                <a:srgbClr val="595959"/>
              </a:buClr>
              <a:buSzPts val="3000"/>
              <a:buChar char="•"/>
            </a:pPr>
            <a:r>
              <a:rPr lang="nl-NL" sz="3000" dirty="0"/>
              <a:t>Geestelijk verzorger / Centrum voor Levensvragen</a:t>
            </a:r>
            <a:endParaRPr sz="3000" dirty="0"/>
          </a:p>
          <a:p>
            <a:pPr marL="342900" lvl="0" indent="-368300" algn="l" rtl="0">
              <a:spcBef>
                <a:spcPts val="520"/>
              </a:spcBef>
              <a:spcAft>
                <a:spcPts val="0"/>
              </a:spcAft>
              <a:buClr>
                <a:srgbClr val="595959"/>
              </a:buClr>
              <a:buSzPts val="3000"/>
              <a:buChar char="•"/>
            </a:pPr>
            <a:r>
              <a:rPr lang="nl-NL" sz="3000" dirty="0"/>
              <a:t>Maatschappelijk werk / Psycholoog </a:t>
            </a:r>
            <a:endParaRPr sz="3000" dirty="0"/>
          </a:p>
          <a:p>
            <a:pPr marL="342900" lvl="0" indent="-368300" algn="l" rtl="0">
              <a:spcBef>
                <a:spcPts val="520"/>
              </a:spcBef>
              <a:spcAft>
                <a:spcPts val="0"/>
              </a:spcAft>
              <a:buClr>
                <a:srgbClr val="595959"/>
              </a:buClr>
              <a:buSzPts val="3000"/>
              <a:buChar char="•"/>
            </a:pPr>
            <a:r>
              <a:rPr lang="nl-NL" sz="3000" dirty="0" err="1"/>
              <a:t>Bedside-singers</a:t>
            </a:r>
            <a:endParaRPr sz="3000" dirty="0"/>
          </a:p>
          <a:p>
            <a:pPr marL="342900" lvl="0" indent="-368300" algn="l" rtl="0">
              <a:spcBef>
                <a:spcPts val="520"/>
              </a:spcBef>
              <a:spcAft>
                <a:spcPts val="0"/>
              </a:spcAft>
              <a:buClr>
                <a:srgbClr val="595959"/>
              </a:buClr>
              <a:buSzPts val="3000"/>
              <a:buChar char="•"/>
            </a:pPr>
            <a:r>
              <a:rPr lang="nl-NL" sz="3000" dirty="0"/>
              <a:t>Mantelzorg/respijtzorg</a:t>
            </a:r>
            <a:endParaRPr sz="3000" dirty="0"/>
          </a:p>
        </p:txBody>
      </p:sp>
      <p:sp>
        <p:nvSpPr>
          <p:cNvPr id="83" name="Google Shape;83;p8"/>
          <p:cNvSpPr txBox="1">
            <a:spLocks noGrp="1"/>
          </p:cNvSpPr>
          <p:nvPr>
            <p:ph type="title"/>
          </p:nvPr>
        </p:nvSpPr>
        <p:spPr>
          <a:xfrm>
            <a:off x="1199456" y="332656"/>
            <a:ext cx="10382944" cy="1084982"/>
          </a:xfrm>
          <a:prstGeom prst="rect">
            <a:avLst/>
          </a:prstGeom>
          <a:noFill/>
          <a:ln>
            <a:noFill/>
          </a:ln>
        </p:spPr>
        <p:txBody>
          <a:bodyPr spcFirstLastPara="1" wrap="square" lIns="91425" tIns="45700" rIns="91425" bIns="45700" anchor="ctr" anchorCtr="0">
            <a:normAutofit/>
          </a:bodyPr>
          <a:lstStyle/>
          <a:p>
            <a:pPr marL="360363" lvl="0" indent="-349250" algn="l" rtl="0">
              <a:spcBef>
                <a:spcPts val="0"/>
              </a:spcBef>
              <a:spcAft>
                <a:spcPts val="0"/>
              </a:spcAft>
              <a:buClr>
                <a:srgbClr val="DD3150"/>
              </a:buClr>
              <a:buSzPts val="3800"/>
              <a:buFont typeface="Calibri"/>
              <a:buNone/>
            </a:pPr>
            <a:r>
              <a:rPr lang="nl-NL"/>
              <a:t>Mogelijkheden zorg en ondersteuning thuis</a:t>
            </a:r>
            <a:endParaRPr/>
          </a:p>
        </p:txBody>
      </p:sp>
      <p:sp>
        <p:nvSpPr>
          <p:cNvPr id="84" name="Google Shape;84;p8"/>
          <p:cNvSpPr/>
          <p:nvPr/>
        </p:nvSpPr>
        <p:spPr>
          <a:xfrm>
            <a:off x="7896200" y="1322554"/>
            <a:ext cx="3814762" cy="2178454"/>
          </a:xfrm>
          <a:prstGeom prst="ellipse">
            <a:avLst/>
          </a:prstGeom>
          <a:solidFill>
            <a:srgbClr val="F2DADA"/>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nl-NL" sz="2600" i="1" dirty="0">
                <a:solidFill>
                  <a:srgbClr val="595959"/>
                </a:solidFill>
                <a:latin typeface="Calibri"/>
                <a:ea typeface="Calibri"/>
                <a:cs typeface="Calibri"/>
                <a:sym typeface="Calibri"/>
              </a:rPr>
              <a:t>Alternatieven voor thuis: hospice en woonzorgcentrum</a:t>
            </a:r>
            <a:endParaRPr sz="2600" i="1" dirty="0">
              <a:solidFill>
                <a:srgbClr val="595959"/>
              </a:solidFill>
              <a:latin typeface="Calibri"/>
              <a:ea typeface="Calibri"/>
              <a:cs typeface="Calibri"/>
              <a:sym typeface="Calibri"/>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89"/>
        <p:cNvGrpSpPr/>
        <p:nvPr/>
      </p:nvGrpSpPr>
      <p:grpSpPr>
        <a:xfrm>
          <a:off x="0" y="0"/>
          <a:ext cx="0" cy="0"/>
          <a:chOff x="0" y="0"/>
          <a:chExt cx="0" cy="0"/>
        </a:xfrm>
      </p:grpSpPr>
      <p:sp>
        <p:nvSpPr>
          <p:cNvPr id="90" name="Google Shape;90;p9"/>
          <p:cNvSpPr txBox="1">
            <a:spLocks noGrp="1"/>
          </p:cNvSpPr>
          <p:nvPr>
            <p:ph type="title"/>
          </p:nvPr>
        </p:nvSpPr>
        <p:spPr>
          <a:xfrm>
            <a:off x="1199456" y="332656"/>
            <a:ext cx="10382944" cy="1084982"/>
          </a:xfrm>
          <a:prstGeom prst="rect">
            <a:avLst/>
          </a:prstGeom>
          <a:noFill/>
          <a:ln>
            <a:noFill/>
          </a:ln>
        </p:spPr>
        <p:txBody>
          <a:bodyPr spcFirstLastPara="1" wrap="square" lIns="91425" tIns="45700" rIns="91425" bIns="45700" anchor="ctr" anchorCtr="0">
            <a:normAutofit/>
          </a:bodyPr>
          <a:lstStyle/>
          <a:p>
            <a:pPr marL="360363" lvl="0" indent="-349250" algn="l" rtl="0">
              <a:spcBef>
                <a:spcPts val="0"/>
              </a:spcBef>
              <a:spcAft>
                <a:spcPts val="0"/>
              </a:spcAft>
              <a:buClr>
                <a:srgbClr val="DD3150"/>
              </a:buClr>
              <a:buSzPts val="3800"/>
              <a:buFont typeface="Calibri"/>
              <a:buNone/>
            </a:pPr>
            <a:r>
              <a:rPr lang="nl-NL"/>
              <a:t>Geeft u zorg? (mantelzorg)</a:t>
            </a:r>
            <a:endParaRPr/>
          </a:p>
        </p:txBody>
      </p:sp>
      <p:pic>
        <p:nvPicPr>
          <p:cNvPr id="91" name="Google Shape;91;p9" descr="26 duizend vectoren voor mantelzorger: stockvectoren en vectorkunst |  Shutterstock"/>
          <p:cNvPicPr preferRelativeResize="0"/>
          <p:nvPr/>
        </p:nvPicPr>
        <p:blipFill rotWithShape="1">
          <a:blip r:embed="rId3">
            <a:alphaModFix/>
          </a:blip>
          <a:srcRect t="-1" b="5074"/>
          <a:stretch/>
        </p:blipFill>
        <p:spPr>
          <a:xfrm>
            <a:off x="8602488" y="332656"/>
            <a:ext cx="3254152" cy="2217770"/>
          </a:xfrm>
          <a:prstGeom prst="rect">
            <a:avLst/>
          </a:prstGeom>
          <a:noFill/>
          <a:ln>
            <a:noFill/>
          </a:ln>
        </p:spPr>
      </p:pic>
      <p:sp>
        <p:nvSpPr>
          <p:cNvPr id="92" name="Google Shape;92;p9"/>
          <p:cNvSpPr txBox="1">
            <a:spLocks noGrp="1"/>
          </p:cNvSpPr>
          <p:nvPr>
            <p:ph type="body" idx="1"/>
          </p:nvPr>
        </p:nvSpPr>
        <p:spPr>
          <a:xfrm>
            <a:off x="1199456" y="2309554"/>
            <a:ext cx="10383000" cy="4032300"/>
          </a:xfrm>
          <a:prstGeom prst="rect">
            <a:avLst/>
          </a:prstGeom>
          <a:noFill/>
          <a:ln>
            <a:noFill/>
          </a:ln>
        </p:spPr>
        <p:txBody>
          <a:bodyPr spcFirstLastPara="1" wrap="square" lIns="91425" tIns="45700" rIns="91425" bIns="45700" anchor="t" anchorCtr="0">
            <a:noAutofit/>
          </a:bodyPr>
          <a:lstStyle/>
          <a:p>
            <a:pPr marL="342900" lvl="0" indent="-368300" algn="l" rtl="0">
              <a:lnSpc>
                <a:spcPct val="150000"/>
              </a:lnSpc>
              <a:spcBef>
                <a:spcPts val="0"/>
              </a:spcBef>
              <a:spcAft>
                <a:spcPts val="0"/>
              </a:spcAft>
              <a:buClr>
                <a:srgbClr val="595959"/>
              </a:buClr>
              <a:buSzPts val="3000"/>
              <a:buChar char="•"/>
            </a:pPr>
            <a:r>
              <a:rPr lang="nl-NL" sz="3000" dirty="0"/>
              <a:t>Alle hulp aan iemand die ziek of hulpbehoevend is, </a:t>
            </a:r>
            <a:br>
              <a:rPr lang="nl-NL" sz="3000" dirty="0"/>
            </a:br>
            <a:r>
              <a:rPr lang="nl-NL" sz="3000" dirty="0"/>
              <a:t>door bijvoorbeeld een partner, kind, buurman/buurvrouw etc.</a:t>
            </a:r>
            <a:endParaRPr sz="3000" dirty="0"/>
          </a:p>
          <a:p>
            <a:pPr marL="342900" lvl="0" indent="-368300" algn="l" rtl="0">
              <a:lnSpc>
                <a:spcPct val="150000"/>
              </a:lnSpc>
              <a:spcBef>
                <a:spcPts val="520"/>
              </a:spcBef>
              <a:spcAft>
                <a:spcPts val="0"/>
              </a:spcAft>
              <a:buClr>
                <a:srgbClr val="595959"/>
              </a:buClr>
              <a:buSzPts val="3000"/>
              <a:buChar char="•"/>
            </a:pPr>
            <a:r>
              <a:rPr lang="nl-NL" sz="3000" dirty="0"/>
              <a:t>Eventueel gecombineerd met professionele zorg en ondersteuning thuis of het sociaal team</a:t>
            </a:r>
            <a:endParaRPr sz="3200" dirty="0"/>
          </a:p>
          <a:p>
            <a:pPr marL="0" lvl="0" indent="0" algn="l" rtl="0">
              <a:spcBef>
                <a:spcPts val="520"/>
              </a:spcBef>
              <a:spcAft>
                <a:spcPts val="0"/>
              </a:spcAft>
              <a:buClr>
                <a:srgbClr val="595959"/>
              </a:buClr>
              <a:buSzPts val="2600"/>
              <a:buNone/>
            </a:pPr>
            <a:endParaRPr sz="30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97"/>
        <p:cNvGrpSpPr/>
        <p:nvPr/>
      </p:nvGrpSpPr>
      <p:grpSpPr>
        <a:xfrm>
          <a:off x="0" y="0"/>
          <a:ext cx="0" cy="0"/>
          <a:chOff x="0" y="0"/>
          <a:chExt cx="0" cy="0"/>
        </a:xfrm>
      </p:grpSpPr>
      <p:sp>
        <p:nvSpPr>
          <p:cNvPr id="98" name="Google Shape;98;p10"/>
          <p:cNvSpPr txBox="1">
            <a:spLocks noGrp="1"/>
          </p:cNvSpPr>
          <p:nvPr>
            <p:ph type="title"/>
          </p:nvPr>
        </p:nvSpPr>
        <p:spPr>
          <a:xfrm>
            <a:off x="1199456" y="332656"/>
            <a:ext cx="10382944" cy="1084982"/>
          </a:xfrm>
          <a:prstGeom prst="rect">
            <a:avLst/>
          </a:prstGeom>
          <a:noFill/>
          <a:ln>
            <a:noFill/>
          </a:ln>
        </p:spPr>
        <p:txBody>
          <a:bodyPr spcFirstLastPara="1" wrap="square" lIns="91425" tIns="45700" rIns="91425" bIns="45700" anchor="ctr" anchorCtr="0">
            <a:normAutofit/>
          </a:bodyPr>
          <a:lstStyle/>
          <a:p>
            <a:pPr marL="360363" lvl="0" indent="-349250" algn="l" rtl="0">
              <a:spcBef>
                <a:spcPts val="0"/>
              </a:spcBef>
              <a:spcAft>
                <a:spcPts val="0"/>
              </a:spcAft>
              <a:buClr>
                <a:srgbClr val="DD3150"/>
              </a:buClr>
              <a:buSzPts val="3800"/>
              <a:buFont typeface="Calibri"/>
              <a:buNone/>
            </a:pPr>
            <a:r>
              <a:rPr lang="nl-NL" dirty="0"/>
              <a:t>Ondersteuning van mantelzorger</a:t>
            </a:r>
            <a:endParaRPr dirty="0"/>
          </a:p>
        </p:txBody>
      </p:sp>
      <p:sp>
        <p:nvSpPr>
          <p:cNvPr id="99" name="Google Shape;99;p10"/>
          <p:cNvSpPr txBox="1">
            <a:spLocks noGrp="1"/>
          </p:cNvSpPr>
          <p:nvPr>
            <p:ph type="body" idx="1"/>
          </p:nvPr>
        </p:nvSpPr>
        <p:spPr>
          <a:xfrm>
            <a:off x="1249886" y="1524544"/>
            <a:ext cx="10524494" cy="3669248"/>
          </a:xfrm>
          <a:prstGeom prst="rect">
            <a:avLst/>
          </a:prstGeom>
          <a:noFill/>
          <a:ln>
            <a:noFill/>
          </a:ln>
        </p:spPr>
        <p:txBody>
          <a:bodyPr spcFirstLastPara="1" wrap="square" lIns="91425" tIns="45700" rIns="91425" bIns="45700" anchor="t" anchorCtr="0">
            <a:normAutofit fontScale="25000" lnSpcReduction="20000"/>
          </a:bodyPr>
          <a:lstStyle/>
          <a:p>
            <a:pPr marL="342900" lvl="0" indent="-384576" algn="l" rtl="0">
              <a:lnSpc>
                <a:spcPct val="115000"/>
              </a:lnSpc>
              <a:spcBef>
                <a:spcPts val="0"/>
              </a:spcBef>
              <a:spcAft>
                <a:spcPts val="0"/>
              </a:spcAft>
              <a:buClr>
                <a:srgbClr val="595959"/>
              </a:buClr>
              <a:buSzPct val="100000"/>
              <a:buChar char="•"/>
            </a:pPr>
            <a:r>
              <a:rPr lang="nl-NL" sz="9200" dirty="0"/>
              <a:t>Website: </a:t>
            </a:r>
            <a:r>
              <a:rPr lang="nl-NL" sz="9200" u="sng" dirty="0">
                <a:solidFill>
                  <a:schemeClr val="hlink"/>
                </a:solidFill>
                <a:hlinkClick r:id="rId3"/>
              </a:rPr>
              <a:t>www.mantelzorg.nl</a:t>
            </a:r>
            <a:r>
              <a:rPr lang="nl-NL" sz="9200" dirty="0"/>
              <a:t> </a:t>
            </a:r>
            <a:endParaRPr sz="9200" dirty="0"/>
          </a:p>
          <a:p>
            <a:pPr marL="342900" lvl="0" indent="-384576" algn="l" rtl="0">
              <a:lnSpc>
                <a:spcPct val="115000"/>
              </a:lnSpc>
              <a:spcBef>
                <a:spcPts val="520"/>
              </a:spcBef>
              <a:spcAft>
                <a:spcPts val="0"/>
              </a:spcAft>
              <a:buClr>
                <a:srgbClr val="595959"/>
              </a:buClr>
              <a:buSzPct val="100000"/>
              <a:buChar char="•"/>
            </a:pPr>
            <a:r>
              <a:rPr lang="nl-NL" sz="9200" dirty="0"/>
              <a:t>Lotgenotencontact</a:t>
            </a:r>
          </a:p>
          <a:p>
            <a:pPr marL="342900" indent="-384576">
              <a:lnSpc>
                <a:spcPct val="115000"/>
              </a:lnSpc>
              <a:spcBef>
                <a:spcPts val="520"/>
              </a:spcBef>
              <a:buSzPct val="100000"/>
            </a:pPr>
            <a:r>
              <a:rPr lang="nl-NL" sz="9200" dirty="0"/>
              <a:t>Vrijwilligers in de palliatieve zorg</a:t>
            </a:r>
          </a:p>
          <a:p>
            <a:pPr marL="342900" lvl="0" indent="-384576">
              <a:lnSpc>
                <a:spcPct val="115000"/>
              </a:lnSpc>
              <a:spcBef>
                <a:spcPts val="520"/>
              </a:spcBef>
              <a:buSzPct val="100000"/>
            </a:pPr>
            <a:r>
              <a:rPr lang="nl-NL" sz="9200" dirty="0"/>
              <a:t>Centrum voor Levensvragen </a:t>
            </a:r>
          </a:p>
          <a:p>
            <a:pPr marL="342900" lvl="0" indent="-384576">
              <a:lnSpc>
                <a:spcPct val="115000"/>
              </a:lnSpc>
              <a:spcBef>
                <a:spcPts val="520"/>
              </a:spcBef>
              <a:buSzPct val="100000"/>
            </a:pPr>
            <a:r>
              <a:rPr lang="nl-NL" sz="9200" dirty="0"/>
              <a:t>Palliatieve zorg verpleegkundige</a:t>
            </a:r>
          </a:p>
          <a:p>
            <a:pPr marL="342900" lvl="0" indent="-384576" algn="l" rtl="0">
              <a:lnSpc>
                <a:spcPct val="115000"/>
              </a:lnSpc>
              <a:spcBef>
                <a:spcPts val="520"/>
              </a:spcBef>
              <a:spcAft>
                <a:spcPts val="0"/>
              </a:spcAft>
              <a:buClr>
                <a:srgbClr val="595959"/>
              </a:buClr>
              <a:buSzPct val="100000"/>
              <a:buChar char="•"/>
            </a:pPr>
            <a:r>
              <a:rPr lang="nl-NL" sz="9200" dirty="0"/>
              <a:t>Mantelzorgondersteuning via gemeente, welzijnsorganisaties;</a:t>
            </a:r>
            <a:endParaRPr sz="9200" dirty="0"/>
          </a:p>
          <a:p>
            <a:pPr marL="342900" indent="-384576">
              <a:lnSpc>
                <a:spcPct val="115000"/>
              </a:lnSpc>
              <a:spcBef>
                <a:spcPts val="520"/>
              </a:spcBef>
              <a:buSzPct val="100000"/>
            </a:pPr>
            <a:r>
              <a:rPr lang="nl-NL" sz="9200" dirty="0"/>
              <a:t>Rouwbegeleiding, rouw en verliescafé</a:t>
            </a:r>
          </a:p>
          <a:p>
            <a:pPr marL="342900" lvl="0" indent="-384576" algn="l" rtl="0">
              <a:lnSpc>
                <a:spcPct val="115000"/>
              </a:lnSpc>
              <a:spcBef>
                <a:spcPts val="520"/>
              </a:spcBef>
              <a:spcAft>
                <a:spcPts val="0"/>
              </a:spcAft>
              <a:buClr>
                <a:srgbClr val="595959"/>
              </a:buClr>
              <a:buSzPct val="100000"/>
              <a:buChar char="•"/>
            </a:pPr>
            <a:r>
              <a:rPr lang="nl-NL" sz="9200" dirty="0"/>
              <a:t>Inloophuizen / Centrum voor leven met en na kanker</a:t>
            </a:r>
            <a:endParaRPr sz="2600" dirty="0"/>
          </a:p>
          <a:p>
            <a:pPr marL="0" lvl="0" indent="0" algn="l" rtl="0">
              <a:spcBef>
                <a:spcPts val="520"/>
              </a:spcBef>
              <a:spcAft>
                <a:spcPts val="0"/>
              </a:spcAft>
              <a:buClr>
                <a:srgbClr val="595959"/>
              </a:buClr>
              <a:buSzPct val="100000"/>
              <a:buNone/>
            </a:pPr>
            <a:endParaRPr sz="2600" dirty="0"/>
          </a:p>
        </p:txBody>
      </p:sp>
      <p:sp>
        <p:nvSpPr>
          <p:cNvPr id="100" name="Google Shape;100;p10"/>
          <p:cNvSpPr/>
          <p:nvPr/>
        </p:nvSpPr>
        <p:spPr>
          <a:xfrm>
            <a:off x="8616280" y="604430"/>
            <a:ext cx="3158100" cy="2115000"/>
          </a:xfrm>
          <a:prstGeom prst="ellipse">
            <a:avLst/>
          </a:prstGeom>
          <a:solidFill>
            <a:srgbClr val="F2DADA"/>
          </a:solidFill>
          <a:ln>
            <a:noFill/>
          </a:ln>
        </p:spPr>
        <p:txBody>
          <a:bodyPr spcFirstLastPara="1" wrap="square" lIns="91425" tIns="45700" rIns="91425" bIns="45700" anchor="ctr" anchorCtr="0">
            <a:noAutofit/>
          </a:bodyPr>
          <a:lstStyle/>
          <a:p>
            <a:pPr algn="ctr"/>
            <a:r>
              <a:rPr lang="nl-NL" sz="2600" i="1" dirty="0">
                <a:solidFill>
                  <a:srgbClr val="595959"/>
                </a:solidFill>
                <a:latin typeface="Calibri"/>
                <a:ea typeface="Calibri"/>
                <a:cs typeface="Calibri"/>
                <a:sym typeface="Calibri"/>
              </a:rPr>
              <a:t>Mantelzorgers, zorg goed voor uzelf!</a:t>
            </a:r>
            <a:endParaRPr sz="2600" i="1" dirty="0">
              <a:solidFill>
                <a:srgbClr val="595959"/>
              </a:solidFill>
              <a:latin typeface="Calibri"/>
              <a:ea typeface="Calibri"/>
              <a:cs typeface="Calibri"/>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05"/>
        <p:cNvGrpSpPr/>
        <p:nvPr/>
      </p:nvGrpSpPr>
      <p:grpSpPr>
        <a:xfrm>
          <a:off x="0" y="0"/>
          <a:ext cx="0" cy="0"/>
          <a:chOff x="0" y="0"/>
          <a:chExt cx="0" cy="0"/>
        </a:xfrm>
      </p:grpSpPr>
      <p:sp>
        <p:nvSpPr>
          <p:cNvPr id="106" name="Google Shape;106;p11"/>
          <p:cNvSpPr txBox="1">
            <a:spLocks noGrp="1"/>
          </p:cNvSpPr>
          <p:nvPr>
            <p:ph type="title"/>
          </p:nvPr>
        </p:nvSpPr>
        <p:spPr>
          <a:xfrm>
            <a:off x="1199456" y="332656"/>
            <a:ext cx="10382944" cy="1084982"/>
          </a:xfrm>
          <a:prstGeom prst="rect">
            <a:avLst/>
          </a:prstGeom>
          <a:noFill/>
          <a:ln>
            <a:noFill/>
          </a:ln>
        </p:spPr>
        <p:txBody>
          <a:bodyPr spcFirstLastPara="1" wrap="square" lIns="91425" tIns="45700" rIns="91425" bIns="45700" anchor="ctr" anchorCtr="0">
            <a:normAutofit/>
          </a:bodyPr>
          <a:lstStyle/>
          <a:p>
            <a:pPr marL="360363" lvl="0" indent="-349250" algn="l" rtl="0">
              <a:spcBef>
                <a:spcPts val="0"/>
              </a:spcBef>
              <a:spcAft>
                <a:spcPts val="0"/>
              </a:spcAft>
              <a:buClr>
                <a:srgbClr val="DD3150"/>
              </a:buClr>
              <a:buSzPts val="3800"/>
              <a:buFont typeface="Calibri"/>
              <a:buNone/>
            </a:pPr>
            <a:r>
              <a:rPr lang="nl-NL" dirty="0"/>
              <a:t>Denkt u al na over één van onderstaande vragen?</a:t>
            </a:r>
            <a:endParaRPr dirty="0"/>
          </a:p>
        </p:txBody>
      </p:sp>
      <p:sp>
        <p:nvSpPr>
          <p:cNvPr id="107" name="Google Shape;107;p11"/>
          <p:cNvSpPr txBox="1">
            <a:spLocks noGrp="1"/>
          </p:cNvSpPr>
          <p:nvPr>
            <p:ph type="body" idx="1"/>
          </p:nvPr>
        </p:nvSpPr>
        <p:spPr>
          <a:xfrm>
            <a:off x="1199456" y="1417639"/>
            <a:ext cx="10382944" cy="4243610"/>
          </a:xfrm>
          <a:prstGeom prst="rect">
            <a:avLst/>
          </a:prstGeom>
          <a:noFill/>
          <a:ln>
            <a:noFill/>
          </a:ln>
        </p:spPr>
        <p:txBody>
          <a:bodyPr spcFirstLastPara="1" wrap="square" lIns="91425" tIns="45700" rIns="91425" bIns="45700" anchor="t" anchorCtr="0">
            <a:noAutofit/>
          </a:bodyPr>
          <a:lstStyle/>
          <a:p>
            <a:pPr marL="342900" lvl="0" indent="-355600" algn="l" rtl="0">
              <a:lnSpc>
                <a:spcPct val="115000"/>
              </a:lnSpc>
              <a:spcBef>
                <a:spcPts val="0"/>
              </a:spcBef>
              <a:spcAft>
                <a:spcPts val="0"/>
              </a:spcAft>
              <a:buClr>
                <a:srgbClr val="595959"/>
              </a:buClr>
              <a:buSzPts val="3000"/>
              <a:buChar char="•"/>
            </a:pPr>
            <a:r>
              <a:rPr lang="nl-NL" sz="3000" dirty="0"/>
              <a:t>Wat is voor u echt belangrijk in de laatste fase van uw leven?</a:t>
            </a:r>
            <a:endParaRPr sz="3000" dirty="0"/>
          </a:p>
          <a:p>
            <a:pPr marL="342900" indent="-355600">
              <a:lnSpc>
                <a:spcPct val="115000"/>
              </a:lnSpc>
              <a:buSzPts val="3000"/>
            </a:pPr>
            <a:r>
              <a:rPr lang="nl-NL" sz="3000" dirty="0"/>
              <a:t>Hoe kijkt u aan tegen het levenseinde?</a:t>
            </a:r>
          </a:p>
          <a:p>
            <a:pPr marL="342900" lvl="0" indent="-355600" algn="l" rtl="0">
              <a:lnSpc>
                <a:spcPct val="115000"/>
              </a:lnSpc>
              <a:spcBef>
                <a:spcPts val="560"/>
              </a:spcBef>
              <a:spcAft>
                <a:spcPts val="0"/>
              </a:spcAft>
              <a:buClr>
                <a:srgbClr val="595959"/>
              </a:buClr>
              <a:buSzPts val="3000"/>
              <a:buChar char="•"/>
            </a:pPr>
            <a:r>
              <a:rPr lang="nl-NL" sz="3000" dirty="0"/>
              <a:t>Wat wilt u graag nog doen, zien of regelen?</a:t>
            </a:r>
            <a:endParaRPr sz="3000" dirty="0"/>
          </a:p>
          <a:p>
            <a:pPr marL="342900" lvl="0" indent="-355600" algn="l" rtl="0">
              <a:lnSpc>
                <a:spcPct val="115000"/>
              </a:lnSpc>
              <a:spcBef>
                <a:spcPts val="560"/>
              </a:spcBef>
              <a:spcAft>
                <a:spcPts val="0"/>
              </a:spcAft>
              <a:buClr>
                <a:srgbClr val="595959"/>
              </a:buClr>
              <a:buSzPts val="3000"/>
              <a:buChar char="•"/>
            </a:pPr>
            <a:r>
              <a:rPr lang="nl-NL" sz="3000" dirty="0"/>
              <a:t>Wat geeft u rust, steun of vertrouwen?</a:t>
            </a:r>
            <a:endParaRPr sz="3000" dirty="0"/>
          </a:p>
          <a:p>
            <a:pPr marL="342900" lvl="0" indent="-355600" algn="l" rtl="0">
              <a:lnSpc>
                <a:spcPct val="115000"/>
              </a:lnSpc>
              <a:spcBef>
                <a:spcPts val="560"/>
              </a:spcBef>
              <a:spcAft>
                <a:spcPts val="0"/>
              </a:spcAft>
              <a:buClr>
                <a:srgbClr val="595959"/>
              </a:buClr>
              <a:buSzPts val="3000"/>
              <a:buChar char="•"/>
            </a:pPr>
            <a:r>
              <a:rPr lang="nl-NL" sz="3000" dirty="0"/>
              <a:t>Waar bent u bang voor of maakt u zich zorgen over?</a:t>
            </a:r>
            <a:endParaRPr sz="3000" dirty="0"/>
          </a:p>
          <a:p>
            <a:pPr marL="342900" lvl="0" indent="-355600" algn="l" rtl="0">
              <a:lnSpc>
                <a:spcPct val="115000"/>
              </a:lnSpc>
              <a:spcBef>
                <a:spcPts val="560"/>
              </a:spcBef>
              <a:spcAft>
                <a:spcPts val="0"/>
              </a:spcAft>
              <a:buClr>
                <a:srgbClr val="595959"/>
              </a:buClr>
              <a:buSzPts val="3000"/>
              <a:buChar char="•"/>
            </a:pPr>
            <a:r>
              <a:rPr lang="nl-NL" sz="3000" dirty="0"/>
              <a:t>Waar zou u het liefst willen sterven? En wie wilt u daarbij hebben?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13"/>
        <p:cNvGrpSpPr/>
        <p:nvPr/>
      </p:nvGrpSpPr>
      <p:grpSpPr>
        <a:xfrm>
          <a:off x="0" y="0"/>
          <a:ext cx="0" cy="0"/>
          <a:chOff x="0" y="0"/>
          <a:chExt cx="0" cy="0"/>
        </a:xfrm>
      </p:grpSpPr>
      <p:sp>
        <p:nvSpPr>
          <p:cNvPr id="114" name="Google Shape;114;p12"/>
          <p:cNvSpPr txBox="1">
            <a:spLocks noGrp="1"/>
          </p:cNvSpPr>
          <p:nvPr>
            <p:ph type="title"/>
          </p:nvPr>
        </p:nvSpPr>
        <p:spPr>
          <a:xfrm>
            <a:off x="1199456" y="332656"/>
            <a:ext cx="10382944" cy="1084982"/>
          </a:xfrm>
          <a:prstGeom prst="rect">
            <a:avLst/>
          </a:prstGeom>
          <a:noFill/>
          <a:ln>
            <a:noFill/>
          </a:ln>
        </p:spPr>
        <p:txBody>
          <a:bodyPr spcFirstLastPara="1" wrap="square" lIns="91425" tIns="45700" rIns="91425" bIns="45700" anchor="ctr" anchorCtr="0">
            <a:normAutofit/>
          </a:bodyPr>
          <a:lstStyle/>
          <a:p>
            <a:pPr marL="360363" lvl="0" indent="-349250" algn="l" rtl="0">
              <a:spcBef>
                <a:spcPts val="0"/>
              </a:spcBef>
              <a:spcAft>
                <a:spcPts val="0"/>
              </a:spcAft>
              <a:buClr>
                <a:srgbClr val="DD3150"/>
              </a:buClr>
              <a:buSzPts val="3800"/>
              <a:buFont typeface="Calibri"/>
              <a:buNone/>
            </a:pPr>
            <a:r>
              <a:rPr lang="nl-NL" dirty="0"/>
              <a:t>Praten met naasten</a:t>
            </a:r>
            <a:endParaRPr dirty="0"/>
          </a:p>
        </p:txBody>
      </p:sp>
      <p:sp>
        <p:nvSpPr>
          <p:cNvPr id="115" name="Google Shape;115;p12"/>
          <p:cNvSpPr txBox="1">
            <a:spLocks noGrp="1"/>
          </p:cNvSpPr>
          <p:nvPr>
            <p:ph type="body" idx="1"/>
          </p:nvPr>
        </p:nvSpPr>
        <p:spPr>
          <a:xfrm>
            <a:off x="1199456" y="1340768"/>
            <a:ext cx="10382944" cy="4320480"/>
          </a:xfrm>
          <a:prstGeom prst="rect">
            <a:avLst/>
          </a:prstGeom>
          <a:noFill/>
          <a:ln>
            <a:noFill/>
          </a:ln>
        </p:spPr>
        <p:txBody>
          <a:bodyPr spcFirstLastPara="1" wrap="square" lIns="91425" tIns="45700" rIns="91425" bIns="45700" anchor="t" anchorCtr="0">
            <a:noAutofit/>
          </a:bodyPr>
          <a:lstStyle/>
          <a:p>
            <a:pPr marL="342900" lvl="0" indent="-368300" algn="l" rtl="0">
              <a:lnSpc>
                <a:spcPct val="115000"/>
              </a:lnSpc>
              <a:spcBef>
                <a:spcPts val="0"/>
              </a:spcBef>
              <a:spcAft>
                <a:spcPts val="0"/>
              </a:spcAft>
              <a:buClr>
                <a:srgbClr val="595959"/>
              </a:buClr>
              <a:buSzPts val="3000"/>
              <a:buChar char="•"/>
            </a:pPr>
            <a:r>
              <a:rPr lang="nl-NL" sz="3000" dirty="0"/>
              <a:t>Wacht niet tot het te laat is: begin het gesprek op tijd, het is niet erg als u nog niet precies weet wat u wilt</a:t>
            </a:r>
            <a:endParaRPr sz="3000" dirty="0"/>
          </a:p>
          <a:p>
            <a:pPr marL="342900" lvl="0" indent="-368300" algn="l" rtl="0">
              <a:lnSpc>
                <a:spcPct val="115000"/>
              </a:lnSpc>
              <a:spcBef>
                <a:spcPts val="520"/>
              </a:spcBef>
              <a:spcAft>
                <a:spcPts val="0"/>
              </a:spcAft>
              <a:buClr>
                <a:srgbClr val="595959"/>
              </a:buClr>
              <a:buSzPts val="3000"/>
              <a:buChar char="•"/>
            </a:pPr>
            <a:r>
              <a:rPr lang="nl-NL" sz="3000" dirty="0"/>
              <a:t>Iets gezien op televisie / iets gelezen / deze bijeenkomst </a:t>
            </a:r>
            <a:endParaRPr sz="3000" dirty="0"/>
          </a:p>
          <a:p>
            <a:pPr marL="342900" lvl="0" indent="-368300" algn="l" rtl="0">
              <a:lnSpc>
                <a:spcPct val="115000"/>
              </a:lnSpc>
              <a:spcBef>
                <a:spcPts val="520"/>
              </a:spcBef>
              <a:spcAft>
                <a:spcPts val="0"/>
              </a:spcAft>
              <a:buClr>
                <a:srgbClr val="595959"/>
              </a:buClr>
              <a:buSzPts val="3000"/>
              <a:buChar char="•"/>
            </a:pPr>
            <a:r>
              <a:rPr lang="nl-NL" sz="3000" dirty="0"/>
              <a:t>Praat eerst met iemand bij wie u zich het meest op het gemak voelt</a:t>
            </a:r>
            <a:endParaRPr sz="3000" dirty="0"/>
          </a:p>
          <a:p>
            <a:pPr marL="342900" lvl="0" indent="-368300" algn="l" rtl="0">
              <a:lnSpc>
                <a:spcPct val="115000"/>
              </a:lnSpc>
              <a:spcBef>
                <a:spcPts val="520"/>
              </a:spcBef>
              <a:spcAft>
                <a:spcPts val="0"/>
              </a:spcAft>
              <a:buClr>
                <a:srgbClr val="595959"/>
              </a:buClr>
              <a:buSzPts val="3000"/>
              <a:buChar char="•"/>
            </a:pPr>
            <a:r>
              <a:rPr lang="nl-NL" sz="3000" dirty="0"/>
              <a:t>Zeg dat het u bezig houdt, ook al is het nog niet aan de orde</a:t>
            </a:r>
            <a:endParaRPr sz="3000" dirty="0"/>
          </a:p>
          <a:p>
            <a:pPr marL="342900" lvl="0" indent="-368300" algn="l" rtl="0">
              <a:lnSpc>
                <a:spcPct val="115000"/>
              </a:lnSpc>
              <a:spcBef>
                <a:spcPts val="520"/>
              </a:spcBef>
              <a:spcAft>
                <a:spcPts val="0"/>
              </a:spcAft>
              <a:buClr>
                <a:srgbClr val="595959"/>
              </a:buClr>
              <a:buSzPts val="3000"/>
              <a:buChar char="•"/>
            </a:pPr>
            <a:r>
              <a:rPr lang="nl-NL" sz="3000" dirty="0"/>
              <a:t>Heb begrip voor elkaar</a:t>
            </a:r>
            <a:endParaRPr sz="3000" dirty="0"/>
          </a:p>
        </p:txBody>
      </p:sp>
      <p:sp>
        <p:nvSpPr>
          <p:cNvPr id="116" name="Google Shape;116;p12"/>
          <p:cNvSpPr txBox="1"/>
          <p:nvPr/>
        </p:nvSpPr>
        <p:spPr>
          <a:xfrm>
            <a:off x="1199456" y="5933007"/>
            <a:ext cx="6096000" cy="880369"/>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nl-NL" sz="1800" b="0" i="1" u="none" strike="noStrike" cap="none">
                <a:solidFill>
                  <a:schemeClr val="lt1"/>
                </a:solidFill>
                <a:latin typeface="Calibri"/>
                <a:ea typeface="Calibri"/>
                <a:cs typeface="Calibri"/>
                <a:sym typeface="Calibri"/>
              </a:rPr>
              <a:t>&gt; </a:t>
            </a:r>
            <a:r>
              <a:rPr lang="nl-NL" sz="1800" b="0" i="1" u="sng" strike="noStrike" cap="none">
                <a:solidFill>
                  <a:schemeClr val="lt1"/>
                </a:solidFill>
                <a:latin typeface="Calibri"/>
                <a:ea typeface="Calibri"/>
                <a:cs typeface="Calibri"/>
                <a:sym typeface="Calibri"/>
                <a:hlinkClick r:id="rId3">
                  <a:extLst>
                    <a:ext uri="{A12FA001-AC4F-418D-AE19-62706E023703}">
                      <ahyp:hlinkClr xmlns:ahyp="http://schemas.microsoft.com/office/drawing/2018/hyperlinkcolor" val="tx"/>
                    </a:ext>
                  </a:extLst>
                </a:hlinkClick>
              </a:rPr>
              <a:t>een gesprek over wat voor u belangrijk is</a:t>
            </a:r>
            <a:endParaRPr sz="1800" b="0" i="1" u="none" strike="noStrike" cap="none">
              <a:solidFill>
                <a:schemeClr val="lt1"/>
              </a:solidFill>
              <a:latin typeface="Calibri"/>
              <a:ea typeface="Calibri"/>
              <a:cs typeface="Calibri"/>
              <a:sym typeface="Calibri"/>
            </a:endParaRPr>
          </a:p>
          <a:p>
            <a:pPr marL="0" marR="0" lvl="0" indent="0" algn="l" rtl="0">
              <a:lnSpc>
                <a:spcPct val="150000"/>
              </a:lnSpc>
              <a:spcBef>
                <a:spcPts val="0"/>
              </a:spcBef>
              <a:spcAft>
                <a:spcPts val="0"/>
              </a:spcAft>
              <a:buNone/>
            </a:pPr>
            <a:r>
              <a:rPr lang="nl-NL" sz="1800" b="0" i="1" u="none" strike="noStrike" cap="none">
                <a:solidFill>
                  <a:schemeClr val="lt1"/>
                </a:solidFill>
                <a:latin typeface="Calibri"/>
                <a:ea typeface="Calibri"/>
                <a:cs typeface="Calibri"/>
                <a:sym typeface="Calibri"/>
              </a:rPr>
              <a:t>&gt; </a:t>
            </a:r>
            <a:r>
              <a:rPr lang="nl-NL" sz="1800" b="0" i="1" u="sng" strike="noStrike" cap="none">
                <a:solidFill>
                  <a:schemeClr val="lt1"/>
                </a:solidFill>
                <a:latin typeface="Calibri"/>
                <a:ea typeface="Calibri"/>
                <a:cs typeface="Calibri"/>
                <a:sym typeface="Calibri"/>
                <a:hlinkClick r:id="rId4">
                  <a:extLst>
                    <a:ext uri="{A12FA001-AC4F-418D-AE19-62706E023703}">
                      <ahyp:hlinkClr xmlns:ahyp="http://schemas.microsoft.com/office/drawing/2018/hyperlinkcolor" val="tx"/>
                    </a:ext>
                  </a:extLst>
                </a:hlinkClick>
              </a:rPr>
              <a:t>notitieboekje: wat ik wil zeggen</a:t>
            </a:r>
            <a:endParaRPr sz="1800" b="0" i="1" u="none" strike="noStrike" cap="none">
              <a:solidFill>
                <a:schemeClr val="lt1"/>
              </a:solidFill>
              <a:latin typeface="Calibri"/>
              <a:ea typeface="Calibri"/>
              <a:cs typeface="Calibri"/>
              <a:sym typeface="Calibri"/>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21"/>
        <p:cNvGrpSpPr/>
        <p:nvPr/>
      </p:nvGrpSpPr>
      <p:grpSpPr>
        <a:xfrm>
          <a:off x="0" y="0"/>
          <a:ext cx="0" cy="0"/>
          <a:chOff x="0" y="0"/>
          <a:chExt cx="0" cy="0"/>
        </a:xfrm>
      </p:grpSpPr>
      <p:pic>
        <p:nvPicPr>
          <p:cNvPr id="122" name="Google Shape;122;p13"/>
          <p:cNvPicPr preferRelativeResize="0"/>
          <p:nvPr/>
        </p:nvPicPr>
        <p:blipFill rotWithShape="1">
          <a:blip r:embed="rId3">
            <a:alphaModFix/>
          </a:blip>
          <a:srcRect t="8583" b="7836"/>
          <a:stretch/>
        </p:blipFill>
        <p:spPr>
          <a:xfrm>
            <a:off x="8558975" y="1603440"/>
            <a:ext cx="3502526" cy="1951625"/>
          </a:xfrm>
          <a:prstGeom prst="rect">
            <a:avLst/>
          </a:prstGeom>
          <a:noFill/>
          <a:ln>
            <a:noFill/>
          </a:ln>
        </p:spPr>
      </p:pic>
      <p:sp>
        <p:nvSpPr>
          <p:cNvPr id="123" name="Google Shape;123;p13"/>
          <p:cNvSpPr txBox="1">
            <a:spLocks noGrp="1"/>
          </p:cNvSpPr>
          <p:nvPr>
            <p:ph type="body" idx="1"/>
          </p:nvPr>
        </p:nvSpPr>
        <p:spPr>
          <a:xfrm>
            <a:off x="1210382" y="1211092"/>
            <a:ext cx="10599000" cy="4526100"/>
          </a:xfrm>
          <a:prstGeom prst="rect">
            <a:avLst/>
          </a:prstGeom>
          <a:noFill/>
          <a:ln>
            <a:noFill/>
          </a:ln>
        </p:spPr>
        <p:txBody>
          <a:bodyPr spcFirstLastPara="1" wrap="square" lIns="91425" tIns="45700" rIns="91425" bIns="45700" anchor="t" anchorCtr="0">
            <a:noAutofit/>
          </a:bodyPr>
          <a:lstStyle/>
          <a:p>
            <a:pPr marL="342900" lvl="0" indent="-368935" algn="l" rtl="0">
              <a:lnSpc>
                <a:spcPct val="115000"/>
              </a:lnSpc>
              <a:spcBef>
                <a:spcPts val="0"/>
              </a:spcBef>
              <a:spcAft>
                <a:spcPts val="0"/>
              </a:spcAft>
              <a:buClr>
                <a:srgbClr val="595959"/>
              </a:buClr>
              <a:buSzPts val="3000"/>
              <a:buChar char="•"/>
            </a:pPr>
            <a:r>
              <a:rPr lang="nl-NL" sz="3000" dirty="0"/>
              <a:t>Op tijd wensen en behoeften bespreken met een arts</a:t>
            </a:r>
            <a:endParaRPr sz="3000" dirty="0"/>
          </a:p>
          <a:p>
            <a:pPr marL="342900" lvl="0" indent="-368935" algn="l" rtl="0">
              <a:lnSpc>
                <a:spcPct val="115000"/>
              </a:lnSpc>
              <a:spcBef>
                <a:spcPts val="518"/>
              </a:spcBef>
              <a:spcAft>
                <a:spcPts val="0"/>
              </a:spcAft>
              <a:buClr>
                <a:srgbClr val="595959"/>
              </a:buClr>
              <a:buSzPts val="3000"/>
              <a:buChar char="•"/>
            </a:pPr>
            <a:r>
              <a:rPr lang="nl-NL" sz="3000" dirty="0"/>
              <a:t>Neem iemand mee naar het consult </a:t>
            </a:r>
            <a:endParaRPr sz="3000" dirty="0"/>
          </a:p>
          <a:p>
            <a:pPr marL="342900" lvl="0" indent="-368935" algn="l" rtl="0">
              <a:lnSpc>
                <a:spcPct val="115000"/>
              </a:lnSpc>
              <a:spcBef>
                <a:spcPts val="518"/>
              </a:spcBef>
              <a:spcAft>
                <a:spcPts val="0"/>
              </a:spcAft>
              <a:buClr>
                <a:srgbClr val="595959"/>
              </a:buClr>
              <a:buSzPts val="3000"/>
              <a:buChar char="•"/>
            </a:pPr>
            <a:r>
              <a:rPr lang="nl-NL" sz="3000" dirty="0"/>
              <a:t>Schrijf van te voren uw vragen op</a:t>
            </a:r>
            <a:endParaRPr sz="3000" dirty="0"/>
          </a:p>
          <a:p>
            <a:pPr marL="342900" lvl="0" indent="-368935" algn="l" rtl="0">
              <a:lnSpc>
                <a:spcPct val="115000"/>
              </a:lnSpc>
              <a:spcBef>
                <a:spcPts val="518"/>
              </a:spcBef>
              <a:spcAft>
                <a:spcPts val="0"/>
              </a:spcAft>
              <a:buClr>
                <a:srgbClr val="595959"/>
              </a:buClr>
              <a:buSzPts val="3000"/>
              <a:buChar char="•"/>
            </a:pPr>
            <a:r>
              <a:rPr lang="nl-NL" sz="3000" dirty="0"/>
              <a:t>Neem eventueel het gesprek op (eerst vragen)</a:t>
            </a:r>
            <a:endParaRPr sz="3000" dirty="0"/>
          </a:p>
          <a:p>
            <a:pPr marL="342900" lvl="0" indent="-368935" algn="l" rtl="0">
              <a:lnSpc>
                <a:spcPct val="115000"/>
              </a:lnSpc>
              <a:spcBef>
                <a:spcPts val="518"/>
              </a:spcBef>
              <a:spcAft>
                <a:spcPts val="0"/>
              </a:spcAft>
              <a:buClr>
                <a:srgbClr val="595959"/>
              </a:buClr>
              <a:buSzPts val="3000"/>
              <a:buChar char="•"/>
            </a:pPr>
            <a:r>
              <a:rPr lang="nl-NL" sz="3000" dirty="0"/>
              <a:t>Bij moeilijke vragen; vraag bedenktijd en maak een nieuwe afspraak</a:t>
            </a:r>
            <a:endParaRPr sz="3000" dirty="0"/>
          </a:p>
          <a:p>
            <a:pPr marL="342900" lvl="0" indent="-368935" algn="l" rtl="0">
              <a:lnSpc>
                <a:spcPct val="115000"/>
              </a:lnSpc>
              <a:spcBef>
                <a:spcPts val="518"/>
              </a:spcBef>
              <a:spcAft>
                <a:spcPts val="0"/>
              </a:spcAft>
              <a:buClr>
                <a:srgbClr val="595959"/>
              </a:buClr>
              <a:buSzPts val="3000"/>
              <a:buChar char="•"/>
            </a:pPr>
            <a:r>
              <a:rPr lang="nl-NL" sz="3000" dirty="0"/>
              <a:t>Het is niet erg als u nog niet precies weet wat u wilt </a:t>
            </a:r>
            <a:endParaRPr sz="3000" dirty="0"/>
          </a:p>
          <a:p>
            <a:pPr marL="342900" lvl="0" indent="-368935" algn="l" rtl="0">
              <a:lnSpc>
                <a:spcPct val="115000"/>
              </a:lnSpc>
              <a:spcBef>
                <a:spcPts val="518"/>
              </a:spcBef>
              <a:spcAft>
                <a:spcPts val="0"/>
              </a:spcAft>
              <a:buClr>
                <a:srgbClr val="595959"/>
              </a:buClr>
              <a:buSzPts val="3000"/>
              <a:buChar char="•"/>
            </a:pPr>
            <a:r>
              <a:rPr lang="nl-NL" sz="3000" dirty="0"/>
              <a:t>Recht op informatie en recht op niet weten</a:t>
            </a:r>
            <a:endParaRPr sz="3000" dirty="0"/>
          </a:p>
        </p:txBody>
      </p:sp>
      <p:sp>
        <p:nvSpPr>
          <p:cNvPr id="124" name="Google Shape;124;p13"/>
          <p:cNvSpPr txBox="1">
            <a:spLocks noGrp="1"/>
          </p:cNvSpPr>
          <p:nvPr>
            <p:ph type="title"/>
          </p:nvPr>
        </p:nvSpPr>
        <p:spPr>
          <a:xfrm>
            <a:off x="1199456" y="307443"/>
            <a:ext cx="10383000" cy="1085100"/>
          </a:xfrm>
          <a:prstGeom prst="rect">
            <a:avLst/>
          </a:prstGeom>
          <a:noFill/>
          <a:ln>
            <a:noFill/>
          </a:ln>
        </p:spPr>
        <p:txBody>
          <a:bodyPr spcFirstLastPara="1" wrap="square" lIns="91425" tIns="45700" rIns="91425" bIns="45700" anchor="ctr" anchorCtr="0">
            <a:normAutofit/>
          </a:bodyPr>
          <a:lstStyle/>
          <a:p>
            <a:pPr marL="360363" lvl="0" indent="-349250" algn="l" rtl="0">
              <a:spcBef>
                <a:spcPts val="0"/>
              </a:spcBef>
              <a:spcAft>
                <a:spcPts val="0"/>
              </a:spcAft>
              <a:buClr>
                <a:srgbClr val="DD3150"/>
              </a:buClr>
              <a:buSzPts val="3800"/>
              <a:buFont typeface="Calibri"/>
              <a:buNone/>
            </a:pPr>
            <a:r>
              <a:rPr lang="nl-NL"/>
              <a:t>Praten met een arts (PZP-gesprek)</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29"/>
        <p:cNvGrpSpPr/>
        <p:nvPr/>
      </p:nvGrpSpPr>
      <p:grpSpPr>
        <a:xfrm>
          <a:off x="0" y="0"/>
          <a:ext cx="0" cy="0"/>
          <a:chOff x="0" y="0"/>
          <a:chExt cx="0" cy="0"/>
        </a:xfrm>
      </p:grpSpPr>
      <p:sp>
        <p:nvSpPr>
          <p:cNvPr id="130" name="Google Shape;130;p14"/>
          <p:cNvSpPr txBox="1">
            <a:spLocks noGrp="1"/>
          </p:cNvSpPr>
          <p:nvPr>
            <p:ph type="title"/>
          </p:nvPr>
        </p:nvSpPr>
        <p:spPr>
          <a:xfrm>
            <a:off x="1199456" y="332656"/>
            <a:ext cx="10382944" cy="1084982"/>
          </a:xfrm>
          <a:prstGeom prst="rect">
            <a:avLst/>
          </a:prstGeom>
          <a:noFill/>
          <a:ln>
            <a:noFill/>
          </a:ln>
        </p:spPr>
        <p:txBody>
          <a:bodyPr spcFirstLastPara="1" wrap="square" lIns="91425" tIns="45700" rIns="91425" bIns="45700" anchor="ctr" anchorCtr="0">
            <a:normAutofit/>
          </a:bodyPr>
          <a:lstStyle/>
          <a:p>
            <a:pPr marL="360363" lvl="0" indent="-349250" algn="l" rtl="0">
              <a:spcBef>
                <a:spcPts val="0"/>
              </a:spcBef>
              <a:spcAft>
                <a:spcPts val="0"/>
              </a:spcAft>
              <a:buClr>
                <a:srgbClr val="DD3150"/>
              </a:buClr>
              <a:buSzPts val="3800"/>
              <a:buFont typeface="Calibri"/>
              <a:buNone/>
            </a:pPr>
            <a:r>
              <a:rPr lang="nl-NL"/>
              <a:t>Wilsverklaring</a:t>
            </a:r>
            <a:endParaRPr/>
          </a:p>
        </p:txBody>
      </p:sp>
      <p:sp>
        <p:nvSpPr>
          <p:cNvPr id="131" name="Google Shape;131;p14"/>
          <p:cNvSpPr txBox="1">
            <a:spLocks noGrp="1"/>
          </p:cNvSpPr>
          <p:nvPr>
            <p:ph type="body" idx="1"/>
          </p:nvPr>
        </p:nvSpPr>
        <p:spPr>
          <a:xfrm>
            <a:off x="1199456" y="1222001"/>
            <a:ext cx="10383000" cy="4061100"/>
          </a:xfrm>
          <a:prstGeom prst="rect">
            <a:avLst/>
          </a:prstGeom>
          <a:noFill/>
          <a:ln>
            <a:noFill/>
          </a:ln>
        </p:spPr>
        <p:txBody>
          <a:bodyPr spcFirstLastPara="1" wrap="square" lIns="91425" tIns="45700" rIns="91425" bIns="45700" anchor="t" anchorCtr="0">
            <a:noAutofit/>
          </a:bodyPr>
          <a:lstStyle/>
          <a:p>
            <a:pPr marL="342900" lvl="0" indent="-368300" algn="l" rtl="0">
              <a:spcBef>
                <a:spcPts val="0"/>
              </a:spcBef>
              <a:spcAft>
                <a:spcPts val="0"/>
              </a:spcAft>
              <a:buClr>
                <a:srgbClr val="595959"/>
              </a:buClr>
              <a:buSzPts val="3000"/>
              <a:buChar char="•"/>
            </a:pPr>
            <a:r>
              <a:rPr lang="nl-NL" sz="3000" dirty="0"/>
              <a:t>Als u zelf geen beslissingen meer kunt nemen (b.v. coma, dementie)</a:t>
            </a:r>
            <a:endParaRPr sz="3000" dirty="0"/>
          </a:p>
          <a:p>
            <a:pPr marL="0" lvl="0" indent="0" algn="l" rtl="0">
              <a:spcBef>
                <a:spcPts val="520"/>
              </a:spcBef>
              <a:spcAft>
                <a:spcPts val="0"/>
              </a:spcAft>
              <a:buClr>
                <a:srgbClr val="595959"/>
              </a:buClr>
              <a:buSzPts val="2600"/>
              <a:buNone/>
            </a:pPr>
            <a:endParaRPr sz="3000" dirty="0"/>
          </a:p>
          <a:p>
            <a:pPr marL="342900" lvl="0" indent="-368300" algn="l" rtl="0">
              <a:spcBef>
                <a:spcPts val="520"/>
              </a:spcBef>
              <a:spcAft>
                <a:spcPts val="0"/>
              </a:spcAft>
              <a:buClr>
                <a:srgbClr val="595959"/>
              </a:buClr>
              <a:buSzPts val="3000"/>
              <a:buChar char="•"/>
            </a:pPr>
            <a:r>
              <a:rPr lang="nl-NL" sz="3000" b="1" dirty="0"/>
              <a:t>Soorten wilsverklaringen:</a:t>
            </a:r>
            <a:endParaRPr sz="3000" dirty="0"/>
          </a:p>
          <a:p>
            <a:pPr marL="342900" lvl="0" indent="-368300" algn="l" rtl="0">
              <a:spcBef>
                <a:spcPts val="520"/>
              </a:spcBef>
              <a:spcAft>
                <a:spcPts val="0"/>
              </a:spcAft>
              <a:buClr>
                <a:srgbClr val="595959"/>
              </a:buClr>
              <a:buSzPts val="3000"/>
              <a:buChar char="•"/>
            </a:pPr>
            <a:r>
              <a:rPr lang="nl-NL" sz="3000" dirty="0"/>
              <a:t>Behandelverbod (extra belangrijk bij dementie!):</a:t>
            </a:r>
            <a:endParaRPr sz="3000" dirty="0"/>
          </a:p>
          <a:p>
            <a:pPr marL="914400" lvl="1" indent="-523875" algn="l" rtl="0">
              <a:spcBef>
                <a:spcPts val="520"/>
              </a:spcBef>
              <a:spcAft>
                <a:spcPts val="0"/>
              </a:spcAft>
              <a:buClr>
                <a:srgbClr val="595959"/>
              </a:buClr>
              <a:buSzPts val="3000"/>
              <a:buChar char="•"/>
            </a:pPr>
            <a:r>
              <a:rPr lang="nl-NL" sz="3000" dirty="0"/>
              <a:t>Niet reanimeren, levensverlengende behandelingen</a:t>
            </a:r>
            <a:endParaRPr sz="3000" dirty="0"/>
          </a:p>
          <a:p>
            <a:pPr marL="342900" lvl="0" indent="-368300" algn="l" rtl="0">
              <a:spcBef>
                <a:spcPts val="520"/>
              </a:spcBef>
              <a:spcAft>
                <a:spcPts val="0"/>
              </a:spcAft>
              <a:buClr>
                <a:srgbClr val="595959"/>
              </a:buClr>
              <a:buSzPts val="3000"/>
              <a:buChar char="•"/>
            </a:pPr>
            <a:r>
              <a:rPr lang="nl-NL" sz="3000" dirty="0"/>
              <a:t>Het aanwijzen van een vertegenwoordiger / volmacht</a:t>
            </a:r>
            <a:endParaRPr sz="3000" dirty="0"/>
          </a:p>
          <a:p>
            <a:pPr marL="342900" lvl="0" indent="-368300" algn="l" rtl="0">
              <a:spcBef>
                <a:spcPts val="520"/>
              </a:spcBef>
              <a:spcAft>
                <a:spcPts val="0"/>
              </a:spcAft>
              <a:buClr>
                <a:srgbClr val="595959"/>
              </a:buClr>
              <a:buSzPts val="3000"/>
              <a:buChar char="•"/>
            </a:pPr>
            <a:r>
              <a:rPr lang="nl-NL" sz="3000" dirty="0"/>
              <a:t>Euthanasie </a:t>
            </a:r>
            <a:r>
              <a:rPr lang="nl-NL" sz="3000" u="sng" dirty="0"/>
              <a:t>verzoek</a:t>
            </a:r>
            <a:endParaRPr sz="3000" dirty="0"/>
          </a:p>
          <a:p>
            <a:pPr marL="342900" lvl="0" indent="-368300" algn="l" rtl="0">
              <a:spcBef>
                <a:spcPts val="520"/>
              </a:spcBef>
              <a:spcAft>
                <a:spcPts val="0"/>
              </a:spcAft>
              <a:buClr>
                <a:srgbClr val="595959"/>
              </a:buClr>
              <a:buSzPts val="3000"/>
              <a:buChar char="•"/>
            </a:pPr>
            <a:r>
              <a:rPr lang="nl-NL" sz="3000" dirty="0"/>
              <a:t>Orgaandonatie / ter beschikking stellen lichaam</a:t>
            </a:r>
            <a:endParaRPr sz="3000" dirty="0"/>
          </a:p>
        </p:txBody>
      </p:sp>
      <p:sp>
        <p:nvSpPr>
          <p:cNvPr id="132" name="Google Shape;132;p14"/>
          <p:cNvSpPr txBox="1"/>
          <p:nvPr/>
        </p:nvSpPr>
        <p:spPr>
          <a:xfrm>
            <a:off x="1199456" y="6224227"/>
            <a:ext cx="3672408" cy="40011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nl-NL" sz="2000" b="0" i="1" u="none" strike="noStrike" cap="none">
                <a:solidFill>
                  <a:schemeClr val="lt1"/>
                </a:solidFill>
                <a:latin typeface="Calibri"/>
                <a:ea typeface="Calibri"/>
                <a:cs typeface="Calibri"/>
                <a:sym typeface="Calibri"/>
              </a:rPr>
              <a:t>&gt; </a:t>
            </a:r>
            <a:r>
              <a:rPr lang="nl-NL" sz="2000" b="0" i="1" u="sng" strike="noStrike" cap="none">
                <a:solidFill>
                  <a:schemeClr val="lt1"/>
                </a:solidFill>
                <a:latin typeface="Calibri"/>
                <a:ea typeface="Calibri"/>
                <a:cs typeface="Calibri"/>
                <a:sym typeface="Calibri"/>
                <a:hlinkClick r:id="rId3">
                  <a:extLst>
                    <a:ext uri="{A12FA001-AC4F-418D-AE19-62706E023703}">
                      <ahyp:hlinkClr xmlns:ahyp="http://schemas.microsoft.com/office/drawing/2018/hyperlinkcolor" val="tx"/>
                    </a:ext>
                  </a:extLst>
                </a:hlinkClick>
              </a:rPr>
              <a:t>wilsverklaring behandelwensen</a:t>
            </a:r>
            <a:endParaRPr sz="2000" i="1">
              <a:solidFill>
                <a:schemeClr val="lt1"/>
              </a:solidFill>
              <a:latin typeface="Calibri"/>
              <a:ea typeface="Calibri"/>
              <a:cs typeface="Calibri"/>
              <a:sym typeface="Calibri"/>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37"/>
        <p:cNvGrpSpPr/>
        <p:nvPr/>
      </p:nvGrpSpPr>
      <p:grpSpPr>
        <a:xfrm>
          <a:off x="0" y="0"/>
          <a:ext cx="0" cy="0"/>
          <a:chOff x="0" y="0"/>
          <a:chExt cx="0" cy="0"/>
        </a:xfrm>
      </p:grpSpPr>
      <p:sp>
        <p:nvSpPr>
          <p:cNvPr id="138" name="Google Shape;138;p15"/>
          <p:cNvSpPr txBox="1">
            <a:spLocks noGrp="1"/>
          </p:cNvSpPr>
          <p:nvPr>
            <p:ph type="body" idx="1"/>
          </p:nvPr>
        </p:nvSpPr>
        <p:spPr>
          <a:xfrm>
            <a:off x="1199456" y="1394488"/>
            <a:ext cx="10382944" cy="4525963"/>
          </a:xfrm>
          <a:prstGeom prst="rect">
            <a:avLst/>
          </a:prstGeom>
          <a:noFill/>
          <a:ln>
            <a:noFill/>
          </a:ln>
        </p:spPr>
        <p:txBody>
          <a:bodyPr spcFirstLastPara="1" wrap="square" lIns="91425" tIns="45700" rIns="91425" bIns="45700" anchor="t" anchorCtr="0">
            <a:noAutofit/>
          </a:bodyPr>
          <a:lstStyle/>
          <a:p>
            <a:pPr marL="342900" lvl="0" indent="-368300" algn="l" rtl="0">
              <a:lnSpc>
                <a:spcPct val="115000"/>
              </a:lnSpc>
              <a:spcBef>
                <a:spcPts val="0"/>
              </a:spcBef>
              <a:spcAft>
                <a:spcPts val="0"/>
              </a:spcAft>
              <a:buClr>
                <a:srgbClr val="595959"/>
              </a:buClr>
              <a:buSzPts val="3000"/>
              <a:buChar char="•"/>
            </a:pPr>
            <a:r>
              <a:rPr lang="nl-NL" sz="3000" u="sng" dirty="0">
                <a:solidFill>
                  <a:schemeClr val="hlink"/>
                </a:solidFill>
                <a:hlinkClick r:id="rId3"/>
              </a:rPr>
              <a:t>Schriftelijke verklaring </a:t>
            </a:r>
            <a:r>
              <a:rPr lang="nl-NL" sz="3000" dirty="0"/>
              <a:t>of </a:t>
            </a:r>
            <a:br>
              <a:rPr lang="nl-NL" sz="3000" dirty="0"/>
            </a:br>
            <a:r>
              <a:rPr lang="nl-NL" sz="3000" dirty="0"/>
              <a:t>aantekening in uw medisch dossier</a:t>
            </a:r>
            <a:endParaRPr sz="3000" dirty="0"/>
          </a:p>
          <a:p>
            <a:pPr marL="342900" lvl="0" indent="-368300" algn="l" rtl="0">
              <a:lnSpc>
                <a:spcPct val="115000"/>
              </a:lnSpc>
              <a:spcBef>
                <a:spcPts val="520"/>
              </a:spcBef>
              <a:spcAft>
                <a:spcPts val="0"/>
              </a:spcAft>
              <a:buClr>
                <a:srgbClr val="595959"/>
              </a:buClr>
              <a:buSzPts val="3000"/>
              <a:buChar char="•"/>
            </a:pPr>
            <a:r>
              <a:rPr lang="nl-NL" sz="3000" dirty="0"/>
              <a:t>Het hoeft </a:t>
            </a:r>
            <a:r>
              <a:rPr lang="nl-NL" sz="3000" b="1" u="sng" dirty="0"/>
              <a:t>niet</a:t>
            </a:r>
            <a:r>
              <a:rPr lang="nl-NL" sz="3000" dirty="0"/>
              <a:t> via de notaris! </a:t>
            </a:r>
            <a:br>
              <a:rPr lang="nl-NL" sz="3000" dirty="0"/>
            </a:br>
            <a:r>
              <a:rPr lang="nl-NL" sz="3000" dirty="0"/>
              <a:t>(testament en financiële zaken: </a:t>
            </a:r>
            <a:br>
              <a:rPr lang="nl-NL" sz="3000" dirty="0"/>
            </a:br>
            <a:r>
              <a:rPr lang="nl-NL" sz="3000" dirty="0"/>
              <a:t>wel naar notaris)</a:t>
            </a:r>
            <a:endParaRPr sz="3000" dirty="0"/>
          </a:p>
          <a:p>
            <a:pPr marL="342900" lvl="0" indent="-368300" algn="l" rtl="0">
              <a:lnSpc>
                <a:spcPct val="115000"/>
              </a:lnSpc>
              <a:spcBef>
                <a:spcPts val="520"/>
              </a:spcBef>
              <a:spcAft>
                <a:spcPts val="0"/>
              </a:spcAft>
              <a:buClr>
                <a:srgbClr val="595959"/>
              </a:buClr>
              <a:buSzPts val="3000"/>
              <a:buChar char="•"/>
            </a:pPr>
            <a:r>
              <a:rPr lang="nl-NL" sz="3000" dirty="0"/>
              <a:t>Uw wensen en uw wilsverklaring </a:t>
            </a:r>
            <a:br>
              <a:rPr lang="nl-NL" sz="3000" dirty="0"/>
            </a:br>
            <a:r>
              <a:rPr lang="nl-NL" sz="3000" dirty="0"/>
              <a:t>kunt u altijd veranderen</a:t>
            </a:r>
            <a:endParaRPr sz="3000" dirty="0"/>
          </a:p>
          <a:p>
            <a:pPr marL="342900" lvl="0" indent="-368300" algn="l" rtl="0">
              <a:lnSpc>
                <a:spcPct val="115000"/>
              </a:lnSpc>
              <a:spcBef>
                <a:spcPts val="520"/>
              </a:spcBef>
              <a:spcAft>
                <a:spcPts val="0"/>
              </a:spcAft>
              <a:buClr>
                <a:srgbClr val="595959"/>
              </a:buClr>
              <a:buSzPts val="3000"/>
              <a:buChar char="•"/>
            </a:pPr>
            <a:r>
              <a:rPr lang="nl-NL" sz="3000" dirty="0"/>
              <a:t>Geen garanties!</a:t>
            </a:r>
            <a:endParaRPr sz="3000" dirty="0"/>
          </a:p>
        </p:txBody>
      </p:sp>
      <p:sp>
        <p:nvSpPr>
          <p:cNvPr id="139" name="Google Shape;139;p15"/>
          <p:cNvSpPr txBox="1">
            <a:spLocks noGrp="1"/>
          </p:cNvSpPr>
          <p:nvPr>
            <p:ph type="title"/>
          </p:nvPr>
        </p:nvSpPr>
        <p:spPr>
          <a:xfrm>
            <a:off x="1199456" y="332656"/>
            <a:ext cx="10382944" cy="1084982"/>
          </a:xfrm>
          <a:prstGeom prst="rect">
            <a:avLst/>
          </a:prstGeom>
          <a:noFill/>
          <a:ln>
            <a:noFill/>
          </a:ln>
        </p:spPr>
        <p:txBody>
          <a:bodyPr spcFirstLastPara="1" wrap="square" lIns="91425" tIns="45700" rIns="91425" bIns="45700" anchor="ctr" anchorCtr="0">
            <a:normAutofit/>
          </a:bodyPr>
          <a:lstStyle/>
          <a:p>
            <a:pPr marL="360363" lvl="0" indent="-349250" algn="l" rtl="0">
              <a:spcBef>
                <a:spcPts val="0"/>
              </a:spcBef>
              <a:spcAft>
                <a:spcPts val="0"/>
              </a:spcAft>
              <a:buClr>
                <a:srgbClr val="DD3150"/>
              </a:buClr>
              <a:buSzPts val="3800"/>
              <a:buFont typeface="Calibri"/>
              <a:buNone/>
            </a:pPr>
            <a:r>
              <a:rPr lang="nl-NL"/>
              <a:t>Wilsverklaring maken</a:t>
            </a:r>
            <a:endParaRPr/>
          </a:p>
        </p:txBody>
      </p:sp>
      <p:pic>
        <p:nvPicPr>
          <p:cNvPr id="140" name="Google Shape;140;p15"/>
          <p:cNvPicPr preferRelativeResize="0"/>
          <p:nvPr/>
        </p:nvPicPr>
        <p:blipFill rotWithShape="1">
          <a:blip r:embed="rId4">
            <a:alphaModFix/>
          </a:blip>
          <a:srcRect l="8699" r="8009" b="14426"/>
          <a:stretch/>
        </p:blipFill>
        <p:spPr>
          <a:xfrm>
            <a:off x="7644384" y="116631"/>
            <a:ext cx="4220041" cy="5803819"/>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45"/>
        <p:cNvGrpSpPr/>
        <p:nvPr/>
      </p:nvGrpSpPr>
      <p:grpSpPr>
        <a:xfrm>
          <a:off x="0" y="0"/>
          <a:ext cx="0" cy="0"/>
          <a:chOff x="0" y="0"/>
          <a:chExt cx="0" cy="0"/>
        </a:xfrm>
      </p:grpSpPr>
      <p:sp>
        <p:nvSpPr>
          <p:cNvPr id="146" name="Google Shape;146;p16"/>
          <p:cNvSpPr txBox="1">
            <a:spLocks noGrp="1"/>
          </p:cNvSpPr>
          <p:nvPr>
            <p:ph type="title"/>
          </p:nvPr>
        </p:nvSpPr>
        <p:spPr>
          <a:xfrm>
            <a:off x="1199456" y="332656"/>
            <a:ext cx="10382944" cy="1084982"/>
          </a:xfrm>
          <a:prstGeom prst="rect">
            <a:avLst/>
          </a:prstGeom>
          <a:noFill/>
          <a:ln>
            <a:noFill/>
          </a:ln>
        </p:spPr>
        <p:txBody>
          <a:bodyPr spcFirstLastPara="1" wrap="square" lIns="91425" tIns="45700" rIns="91425" bIns="45700" anchor="ctr" anchorCtr="0">
            <a:normAutofit/>
          </a:bodyPr>
          <a:lstStyle/>
          <a:p>
            <a:pPr marL="360363" lvl="0" indent="-349250" algn="l" rtl="0">
              <a:spcBef>
                <a:spcPts val="0"/>
              </a:spcBef>
              <a:spcAft>
                <a:spcPts val="0"/>
              </a:spcAft>
              <a:buClr>
                <a:srgbClr val="DD3150"/>
              </a:buClr>
              <a:buSzPts val="3800"/>
              <a:buFont typeface="Calibri"/>
              <a:buNone/>
            </a:pPr>
            <a:r>
              <a:rPr lang="nl-NL"/>
              <a:t>Het is een proces</a:t>
            </a:r>
            <a:endParaRPr/>
          </a:p>
        </p:txBody>
      </p:sp>
      <p:sp>
        <p:nvSpPr>
          <p:cNvPr id="147" name="Google Shape;147;p16"/>
          <p:cNvSpPr txBox="1">
            <a:spLocks noGrp="1"/>
          </p:cNvSpPr>
          <p:nvPr>
            <p:ph type="body" idx="1"/>
          </p:nvPr>
        </p:nvSpPr>
        <p:spPr>
          <a:xfrm>
            <a:off x="1199456" y="1600201"/>
            <a:ext cx="10382944" cy="4061047"/>
          </a:xfrm>
          <a:prstGeom prst="rect">
            <a:avLst/>
          </a:prstGeom>
          <a:noFill/>
          <a:ln>
            <a:noFill/>
          </a:ln>
        </p:spPr>
        <p:txBody>
          <a:bodyPr spcFirstLastPara="1" wrap="square" lIns="91425" tIns="45700" rIns="91425" bIns="45700" anchor="t" anchorCtr="0">
            <a:normAutofit/>
          </a:bodyPr>
          <a:lstStyle/>
          <a:p>
            <a:pPr marL="342900" lvl="0" indent="-368300" algn="l" rtl="0">
              <a:lnSpc>
                <a:spcPct val="150000"/>
              </a:lnSpc>
              <a:spcBef>
                <a:spcPts val="0"/>
              </a:spcBef>
              <a:spcAft>
                <a:spcPts val="0"/>
              </a:spcAft>
              <a:buClr>
                <a:srgbClr val="595959"/>
              </a:buClr>
              <a:buSzPts val="3000"/>
              <a:buChar char="•"/>
            </a:pPr>
            <a:r>
              <a:rPr lang="nl-NL" sz="3000"/>
              <a:t>Huisarts, patiënt en naasten trekken samen op in zorg</a:t>
            </a:r>
            <a:endParaRPr sz="3000"/>
          </a:p>
          <a:p>
            <a:pPr marL="342900" lvl="0" indent="-368300" algn="l" rtl="0">
              <a:lnSpc>
                <a:spcPct val="150000"/>
              </a:lnSpc>
              <a:spcBef>
                <a:spcPts val="520"/>
              </a:spcBef>
              <a:spcAft>
                <a:spcPts val="0"/>
              </a:spcAft>
              <a:buClr>
                <a:srgbClr val="595959"/>
              </a:buClr>
              <a:buSzPts val="3000"/>
              <a:buChar char="•"/>
            </a:pPr>
            <a:r>
              <a:rPr lang="nl-NL" sz="3000"/>
              <a:t>Invoelbaar</a:t>
            </a:r>
            <a:endParaRPr sz="3000"/>
          </a:p>
          <a:p>
            <a:pPr marL="342900" lvl="0" indent="-368300" algn="l" rtl="0">
              <a:lnSpc>
                <a:spcPct val="150000"/>
              </a:lnSpc>
              <a:spcBef>
                <a:spcPts val="520"/>
              </a:spcBef>
              <a:spcAft>
                <a:spcPts val="0"/>
              </a:spcAft>
              <a:buClr>
                <a:srgbClr val="595959"/>
              </a:buClr>
              <a:buSzPts val="3000"/>
              <a:buChar char="•"/>
            </a:pPr>
            <a:r>
              <a:rPr lang="nl-NL" sz="3000"/>
              <a:t>Er klaar voor zijn</a:t>
            </a:r>
            <a:endParaRPr sz="3000"/>
          </a:p>
          <a:p>
            <a:pPr marL="342900" lvl="0" indent="-368300" algn="l" rtl="0">
              <a:lnSpc>
                <a:spcPct val="150000"/>
              </a:lnSpc>
              <a:spcBef>
                <a:spcPts val="520"/>
              </a:spcBef>
              <a:spcAft>
                <a:spcPts val="0"/>
              </a:spcAft>
              <a:buClr>
                <a:srgbClr val="595959"/>
              </a:buClr>
              <a:buSzPts val="3000"/>
              <a:buChar char="•"/>
            </a:pPr>
            <a:r>
              <a:rPr lang="nl-NL" sz="3000"/>
              <a:t>Beschrijf in je eigen woorden je (toekomstig) lijden</a:t>
            </a:r>
            <a:endParaRPr sz="300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52"/>
        <p:cNvGrpSpPr/>
        <p:nvPr/>
      </p:nvGrpSpPr>
      <p:grpSpPr>
        <a:xfrm>
          <a:off x="0" y="0"/>
          <a:ext cx="0" cy="0"/>
          <a:chOff x="0" y="0"/>
          <a:chExt cx="0" cy="0"/>
        </a:xfrm>
      </p:grpSpPr>
      <p:sp>
        <p:nvSpPr>
          <p:cNvPr id="153" name="Google Shape;153;p17"/>
          <p:cNvSpPr txBox="1">
            <a:spLocks noGrp="1"/>
          </p:cNvSpPr>
          <p:nvPr>
            <p:ph type="title"/>
          </p:nvPr>
        </p:nvSpPr>
        <p:spPr>
          <a:xfrm>
            <a:off x="1199456" y="332656"/>
            <a:ext cx="10382944" cy="1084982"/>
          </a:xfrm>
          <a:prstGeom prst="rect">
            <a:avLst/>
          </a:prstGeom>
          <a:noFill/>
          <a:ln>
            <a:noFill/>
          </a:ln>
        </p:spPr>
        <p:txBody>
          <a:bodyPr spcFirstLastPara="1" wrap="square" lIns="91425" tIns="45700" rIns="91425" bIns="45700" anchor="ctr" anchorCtr="0">
            <a:normAutofit/>
          </a:bodyPr>
          <a:lstStyle/>
          <a:p>
            <a:pPr marL="360363" lvl="0" indent="-349250" algn="l" rtl="0">
              <a:spcBef>
                <a:spcPts val="0"/>
              </a:spcBef>
              <a:spcAft>
                <a:spcPts val="0"/>
              </a:spcAft>
              <a:buClr>
                <a:srgbClr val="DD3150"/>
              </a:buClr>
              <a:buSzPts val="3800"/>
              <a:buFont typeface="Calibri"/>
              <a:buNone/>
            </a:pPr>
            <a:r>
              <a:rPr lang="nl-NL"/>
              <a:t>Wensen in de laatste levensfase</a:t>
            </a:r>
            <a:endParaRPr/>
          </a:p>
        </p:txBody>
      </p:sp>
      <p:pic>
        <p:nvPicPr>
          <p:cNvPr id="154" name="Google Shape;154;p17"/>
          <p:cNvPicPr preferRelativeResize="0"/>
          <p:nvPr/>
        </p:nvPicPr>
        <p:blipFill rotWithShape="1">
          <a:blip r:embed="rId3">
            <a:alphaModFix/>
          </a:blip>
          <a:srcRect/>
          <a:stretch/>
        </p:blipFill>
        <p:spPr>
          <a:xfrm>
            <a:off x="6677136" y="1368152"/>
            <a:ext cx="5467536" cy="3645024"/>
          </a:xfrm>
          <a:prstGeom prst="rect">
            <a:avLst/>
          </a:prstGeom>
          <a:noFill/>
          <a:ln>
            <a:noFill/>
          </a:ln>
        </p:spPr>
      </p:pic>
      <p:sp>
        <p:nvSpPr>
          <p:cNvPr id="155" name="Google Shape;155;p17"/>
          <p:cNvSpPr txBox="1">
            <a:spLocks noGrp="1"/>
          </p:cNvSpPr>
          <p:nvPr>
            <p:ph type="body" idx="1"/>
          </p:nvPr>
        </p:nvSpPr>
        <p:spPr>
          <a:xfrm>
            <a:off x="1199456" y="1297642"/>
            <a:ext cx="10383000" cy="43491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0"/>
              </a:spcBef>
              <a:spcAft>
                <a:spcPts val="0"/>
              </a:spcAft>
              <a:buClr>
                <a:srgbClr val="595959"/>
              </a:buClr>
              <a:buSzPts val="2600"/>
              <a:buNone/>
            </a:pPr>
            <a:r>
              <a:rPr lang="nl-NL" sz="3000"/>
              <a:t>U kunt bijvoorbeeld nadenken over:</a:t>
            </a:r>
            <a:endParaRPr sz="3000"/>
          </a:p>
          <a:p>
            <a:pPr marL="342900" lvl="0" indent="-380683" algn="l" rtl="0">
              <a:lnSpc>
                <a:spcPct val="115000"/>
              </a:lnSpc>
              <a:spcBef>
                <a:spcPts val="481"/>
              </a:spcBef>
              <a:spcAft>
                <a:spcPts val="0"/>
              </a:spcAft>
              <a:buClr>
                <a:srgbClr val="595959"/>
              </a:buClr>
              <a:buSzPts val="3000"/>
              <a:buChar char="•"/>
            </a:pPr>
            <a:r>
              <a:rPr lang="nl-NL" sz="3000"/>
              <a:t>Reanimeren</a:t>
            </a:r>
            <a:endParaRPr sz="3000"/>
          </a:p>
          <a:p>
            <a:pPr marL="342900" lvl="0" indent="-380683" algn="l" rtl="0">
              <a:lnSpc>
                <a:spcPct val="115000"/>
              </a:lnSpc>
              <a:spcBef>
                <a:spcPts val="481"/>
              </a:spcBef>
              <a:spcAft>
                <a:spcPts val="0"/>
              </a:spcAft>
              <a:buClr>
                <a:srgbClr val="595959"/>
              </a:buClr>
              <a:buSzPts val="3000"/>
              <a:buChar char="•"/>
            </a:pPr>
            <a:r>
              <a:rPr lang="nl-NL" sz="3000"/>
              <a:t>Ziekenhuis en IC opname</a:t>
            </a:r>
            <a:endParaRPr sz="3000"/>
          </a:p>
          <a:p>
            <a:pPr marL="342900" lvl="0" indent="-380683" algn="l" rtl="0">
              <a:lnSpc>
                <a:spcPct val="115000"/>
              </a:lnSpc>
              <a:spcBef>
                <a:spcPts val="481"/>
              </a:spcBef>
              <a:spcAft>
                <a:spcPts val="0"/>
              </a:spcAft>
              <a:buClr>
                <a:srgbClr val="595959"/>
              </a:buClr>
              <a:buSzPts val="3000"/>
              <a:buChar char="•"/>
            </a:pPr>
            <a:r>
              <a:rPr lang="nl-NL" sz="3000"/>
              <a:t>Euthanasie</a:t>
            </a:r>
            <a:endParaRPr sz="3000"/>
          </a:p>
          <a:p>
            <a:pPr marL="342900" lvl="0" indent="-380683" algn="l" rtl="0">
              <a:lnSpc>
                <a:spcPct val="115000"/>
              </a:lnSpc>
              <a:spcBef>
                <a:spcPts val="481"/>
              </a:spcBef>
              <a:spcAft>
                <a:spcPts val="0"/>
              </a:spcAft>
              <a:buClr>
                <a:srgbClr val="595959"/>
              </a:buClr>
              <a:buSzPts val="3000"/>
              <a:buChar char="•"/>
            </a:pPr>
            <a:r>
              <a:rPr lang="nl-NL" sz="3000"/>
              <a:t>Stoppen met medicatie, eten/drinken</a:t>
            </a:r>
            <a:endParaRPr sz="3000"/>
          </a:p>
          <a:p>
            <a:pPr marL="0" lvl="0" indent="0" algn="l" rtl="0">
              <a:lnSpc>
                <a:spcPct val="115000"/>
              </a:lnSpc>
              <a:spcBef>
                <a:spcPts val="481"/>
              </a:spcBef>
              <a:spcAft>
                <a:spcPts val="0"/>
              </a:spcAft>
              <a:buClr>
                <a:srgbClr val="595959"/>
              </a:buClr>
              <a:buSzPts val="2600"/>
              <a:buNone/>
            </a:pPr>
            <a:endParaRPr sz="3000"/>
          </a:p>
          <a:p>
            <a:pPr marL="0" lvl="0" indent="0" algn="l" rtl="0">
              <a:lnSpc>
                <a:spcPct val="115000"/>
              </a:lnSpc>
              <a:spcBef>
                <a:spcPts val="481"/>
              </a:spcBef>
              <a:spcAft>
                <a:spcPts val="0"/>
              </a:spcAft>
              <a:buClr>
                <a:srgbClr val="595959"/>
              </a:buClr>
              <a:buSzPts val="2600"/>
              <a:buNone/>
            </a:pPr>
            <a:r>
              <a:rPr lang="nl-NL" sz="3000"/>
              <a:t>Keuzehulp:</a:t>
            </a:r>
            <a:r>
              <a:rPr lang="nl-NL" sz="2700"/>
              <a:t> </a:t>
            </a:r>
            <a:r>
              <a:rPr lang="nl-NL" sz="2700" u="sng">
                <a:solidFill>
                  <a:schemeClr val="hlink"/>
                </a:solidFill>
                <a:hlinkClick r:id="rId4"/>
              </a:rPr>
              <a:t>https://www.thuisarts.nl/overzicht/keuzehulpen</a:t>
            </a:r>
            <a:endParaRPr sz="2700"/>
          </a:p>
        </p:txBody>
      </p:sp>
      <p:pic>
        <p:nvPicPr>
          <p:cNvPr id="156" name="Google Shape;156;p17" descr="Afbeelding met tekst, Lettertype, cirkel, logo&#10;&#10;Automatisch gegenereerde beschrijving"/>
          <p:cNvPicPr preferRelativeResize="0"/>
          <p:nvPr/>
        </p:nvPicPr>
        <p:blipFill rotWithShape="1">
          <a:blip r:embed="rId5">
            <a:alphaModFix/>
          </a:blip>
          <a:srcRect/>
          <a:stretch/>
        </p:blipFill>
        <p:spPr>
          <a:xfrm>
            <a:off x="9386964" y="38069"/>
            <a:ext cx="2658551" cy="1993913"/>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61"/>
        <p:cNvGrpSpPr/>
        <p:nvPr/>
      </p:nvGrpSpPr>
      <p:grpSpPr>
        <a:xfrm>
          <a:off x="0" y="0"/>
          <a:ext cx="0" cy="0"/>
          <a:chOff x="0" y="0"/>
          <a:chExt cx="0" cy="0"/>
        </a:xfrm>
      </p:grpSpPr>
      <p:sp>
        <p:nvSpPr>
          <p:cNvPr id="162" name="Google Shape;162;p18"/>
          <p:cNvSpPr txBox="1">
            <a:spLocks noGrp="1"/>
          </p:cNvSpPr>
          <p:nvPr>
            <p:ph type="body" idx="1"/>
          </p:nvPr>
        </p:nvSpPr>
        <p:spPr>
          <a:xfrm>
            <a:off x="1199456" y="1399033"/>
            <a:ext cx="10382944" cy="4525963"/>
          </a:xfrm>
          <a:prstGeom prst="rect">
            <a:avLst/>
          </a:prstGeom>
          <a:noFill/>
          <a:ln>
            <a:noFill/>
          </a:ln>
        </p:spPr>
        <p:txBody>
          <a:bodyPr spcFirstLastPara="1" wrap="square" lIns="91425" tIns="45700" rIns="91425" bIns="45700" anchor="t" anchorCtr="0">
            <a:normAutofit/>
          </a:bodyPr>
          <a:lstStyle/>
          <a:p>
            <a:pPr marL="342900" lvl="0" indent="-368300" algn="l" rtl="0">
              <a:lnSpc>
                <a:spcPct val="150000"/>
              </a:lnSpc>
              <a:spcBef>
                <a:spcPts val="0"/>
              </a:spcBef>
              <a:spcAft>
                <a:spcPts val="0"/>
              </a:spcAft>
              <a:buClr>
                <a:srgbClr val="595959"/>
              </a:buClr>
              <a:buSzPts val="3000"/>
              <a:buChar char="•"/>
            </a:pPr>
            <a:r>
              <a:rPr lang="nl-NL" sz="3000" dirty="0"/>
              <a:t>In dossier: R I Z A</a:t>
            </a:r>
            <a:endParaRPr sz="3000" dirty="0"/>
          </a:p>
          <a:p>
            <a:pPr marL="342900" lvl="0" indent="-368300" algn="l" rtl="0">
              <a:lnSpc>
                <a:spcPct val="150000"/>
              </a:lnSpc>
              <a:spcBef>
                <a:spcPts val="520"/>
              </a:spcBef>
              <a:spcAft>
                <a:spcPts val="0"/>
              </a:spcAft>
              <a:buClr>
                <a:srgbClr val="595959"/>
              </a:buClr>
              <a:buSzPts val="3000"/>
              <a:buChar char="•"/>
            </a:pPr>
            <a:r>
              <a:rPr lang="nl-NL" sz="3000" dirty="0"/>
              <a:t>Geen behandeling meer in het ziekenhuis als de kans op verlies van zelfstandigheid groot is? Als kwaliteit van </a:t>
            </a:r>
            <a:br>
              <a:rPr lang="nl-NL" sz="3000" dirty="0"/>
            </a:br>
            <a:r>
              <a:rPr lang="nl-NL" sz="3000" dirty="0"/>
              <a:t>leven belangrijker wordt dan extra tijd?</a:t>
            </a:r>
            <a:endParaRPr sz="3000" dirty="0"/>
          </a:p>
          <a:p>
            <a:pPr marL="342900" lvl="0" indent="-368300" algn="l" rtl="0">
              <a:lnSpc>
                <a:spcPct val="150000"/>
              </a:lnSpc>
              <a:spcBef>
                <a:spcPts val="520"/>
              </a:spcBef>
              <a:spcAft>
                <a:spcPts val="0"/>
              </a:spcAft>
              <a:buClr>
                <a:srgbClr val="595959"/>
              </a:buClr>
              <a:buSzPts val="3000"/>
              <a:buChar char="•"/>
            </a:pPr>
            <a:r>
              <a:rPr lang="nl-NL" sz="3000" dirty="0"/>
              <a:t>Starten of stoppen </a:t>
            </a:r>
            <a:br>
              <a:rPr lang="nl-NL" sz="3000" dirty="0"/>
            </a:br>
            <a:r>
              <a:rPr lang="nl-NL" sz="3000" dirty="0"/>
              <a:t>met bepaalde geneesmiddelen?</a:t>
            </a:r>
            <a:endParaRPr sz="3000" dirty="0"/>
          </a:p>
        </p:txBody>
      </p:sp>
      <p:sp>
        <p:nvSpPr>
          <p:cNvPr id="163" name="Google Shape;163;p18"/>
          <p:cNvSpPr txBox="1">
            <a:spLocks noGrp="1"/>
          </p:cNvSpPr>
          <p:nvPr>
            <p:ph type="title"/>
          </p:nvPr>
        </p:nvSpPr>
        <p:spPr>
          <a:xfrm>
            <a:off x="1199456" y="332656"/>
            <a:ext cx="10382944" cy="1084982"/>
          </a:xfrm>
          <a:prstGeom prst="rect">
            <a:avLst/>
          </a:prstGeom>
          <a:noFill/>
          <a:ln>
            <a:noFill/>
          </a:ln>
        </p:spPr>
        <p:txBody>
          <a:bodyPr spcFirstLastPara="1" wrap="square" lIns="91425" tIns="45700" rIns="91425" bIns="45700" anchor="ctr" anchorCtr="0">
            <a:normAutofit fontScale="90000"/>
          </a:bodyPr>
          <a:lstStyle/>
          <a:p>
            <a:pPr marL="360363" lvl="0" indent="-349250" algn="l" rtl="0">
              <a:spcBef>
                <a:spcPts val="0"/>
              </a:spcBef>
              <a:spcAft>
                <a:spcPts val="0"/>
              </a:spcAft>
              <a:buClr>
                <a:srgbClr val="DD3150"/>
              </a:buClr>
              <a:buSzPct val="100000"/>
              <a:buFont typeface="Calibri"/>
              <a:buNone/>
            </a:pPr>
            <a:r>
              <a:rPr lang="nl-NL"/>
              <a:t>R I Z A (Reanimatie, IC, Ziekenhuisopname, Antibiotica) </a:t>
            </a:r>
            <a:endParaRPr/>
          </a:p>
        </p:txBody>
      </p:sp>
      <p:pic>
        <p:nvPicPr>
          <p:cNvPr id="164" name="Google Shape;164;p18"/>
          <p:cNvPicPr preferRelativeResize="0"/>
          <p:nvPr/>
        </p:nvPicPr>
        <p:blipFill rotWithShape="1">
          <a:blip r:embed="rId3">
            <a:alphaModFix/>
          </a:blip>
          <a:srcRect b="10965"/>
          <a:stretch/>
        </p:blipFill>
        <p:spPr>
          <a:xfrm>
            <a:off x="7392144" y="3044558"/>
            <a:ext cx="4696738" cy="2787812"/>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69"/>
        <p:cNvGrpSpPr/>
        <p:nvPr/>
      </p:nvGrpSpPr>
      <p:grpSpPr>
        <a:xfrm>
          <a:off x="0" y="0"/>
          <a:ext cx="0" cy="0"/>
          <a:chOff x="0" y="0"/>
          <a:chExt cx="0" cy="0"/>
        </a:xfrm>
      </p:grpSpPr>
      <p:sp>
        <p:nvSpPr>
          <p:cNvPr id="170" name="Google Shape;170;p19"/>
          <p:cNvSpPr txBox="1">
            <a:spLocks noGrp="1"/>
          </p:cNvSpPr>
          <p:nvPr>
            <p:ph type="body" idx="1"/>
          </p:nvPr>
        </p:nvSpPr>
        <p:spPr>
          <a:xfrm>
            <a:off x="407375" y="1340776"/>
            <a:ext cx="11175000" cy="5289900"/>
          </a:xfrm>
          <a:prstGeom prst="rect">
            <a:avLst/>
          </a:prstGeom>
          <a:noFill/>
          <a:ln>
            <a:noFill/>
          </a:ln>
        </p:spPr>
        <p:txBody>
          <a:bodyPr spcFirstLastPara="1" wrap="square" lIns="91425" tIns="45700" rIns="91425" bIns="45700" anchor="t" anchorCtr="0">
            <a:normAutofit/>
          </a:bodyPr>
          <a:lstStyle/>
          <a:p>
            <a:pPr marL="0" lvl="0" indent="0" algn="l" rtl="0">
              <a:lnSpc>
                <a:spcPct val="150000"/>
              </a:lnSpc>
              <a:spcBef>
                <a:spcPts val="0"/>
              </a:spcBef>
              <a:spcAft>
                <a:spcPts val="0"/>
              </a:spcAft>
              <a:buClr>
                <a:srgbClr val="595959"/>
              </a:buClr>
              <a:buSzPts val="2600"/>
              <a:buNone/>
            </a:pPr>
            <a:r>
              <a:rPr lang="nl-NL" sz="3000" b="1" dirty="0"/>
              <a:t>Hartstilstand</a:t>
            </a:r>
            <a:endParaRPr sz="3000" dirty="0"/>
          </a:p>
          <a:p>
            <a:pPr marL="342900" lvl="0" indent="-368300">
              <a:lnSpc>
                <a:spcPct val="150000"/>
              </a:lnSpc>
              <a:spcBef>
                <a:spcPts val="520"/>
              </a:spcBef>
              <a:buSzPts val="3000"/>
            </a:pPr>
            <a:r>
              <a:rPr lang="nl-NL" sz="3000" dirty="0"/>
              <a:t>Ouder </a:t>
            </a:r>
            <a:r>
              <a:rPr lang="nl-NL" sz="3200" dirty="0">
                <a:ea typeface="Nirmala UI Semilight" panose="020B0402040204020203" pitchFamily="34" charset="0"/>
                <a:cs typeface="Nirmala UI Semilight" panose="020B0402040204020203" pitchFamily="34" charset="0"/>
                <a:sym typeface="Wingdings" panose="05000000000000000000" pitchFamily="2" charset="2"/>
              </a:rPr>
              <a:t></a:t>
            </a:r>
            <a:br>
              <a:rPr lang="nl-NL" sz="3000" dirty="0"/>
            </a:br>
            <a:r>
              <a:rPr lang="nl-NL" sz="3000" dirty="0"/>
              <a:t>minder goede uitkomst</a:t>
            </a:r>
            <a:endParaRPr sz="3000" dirty="0"/>
          </a:p>
          <a:p>
            <a:pPr marL="342900" lvl="0" indent="-368300" algn="l" rtl="0">
              <a:lnSpc>
                <a:spcPct val="150000"/>
              </a:lnSpc>
              <a:spcBef>
                <a:spcPts val="520"/>
              </a:spcBef>
              <a:spcAft>
                <a:spcPts val="0"/>
              </a:spcAft>
              <a:buClr>
                <a:srgbClr val="595959"/>
              </a:buClr>
              <a:buSzPts val="3000"/>
              <a:buChar char="•"/>
            </a:pPr>
            <a:r>
              <a:rPr lang="nl-NL" sz="3000" dirty="0"/>
              <a:t>Overleven: </a:t>
            </a:r>
            <a:br>
              <a:rPr lang="nl-NL" sz="3000" dirty="0"/>
            </a:br>
            <a:r>
              <a:rPr lang="nl-NL" sz="3000" dirty="0"/>
              <a:t>10% erge klachten</a:t>
            </a:r>
            <a:endParaRPr sz="3000" dirty="0"/>
          </a:p>
          <a:p>
            <a:pPr marL="342900" lvl="0" indent="-368300" algn="l" rtl="0">
              <a:lnSpc>
                <a:spcPct val="150000"/>
              </a:lnSpc>
              <a:spcBef>
                <a:spcPts val="520"/>
              </a:spcBef>
              <a:spcAft>
                <a:spcPts val="0"/>
              </a:spcAft>
              <a:buClr>
                <a:srgbClr val="595959"/>
              </a:buClr>
              <a:buSzPts val="3000"/>
              <a:buChar char="•"/>
            </a:pPr>
            <a:r>
              <a:rPr lang="nl-NL" sz="3000" dirty="0"/>
              <a:t>Tattoo of penning!</a:t>
            </a:r>
            <a:endParaRPr sz="3000" dirty="0"/>
          </a:p>
          <a:p>
            <a:pPr marL="342900" lvl="0" indent="-177800" algn="l" rtl="0">
              <a:lnSpc>
                <a:spcPct val="150000"/>
              </a:lnSpc>
              <a:spcBef>
                <a:spcPts val="520"/>
              </a:spcBef>
              <a:spcAft>
                <a:spcPts val="0"/>
              </a:spcAft>
              <a:buClr>
                <a:srgbClr val="595959"/>
              </a:buClr>
              <a:buSzPts val="2600"/>
              <a:buNone/>
            </a:pPr>
            <a:endParaRPr sz="2600" dirty="0"/>
          </a:p>
        </p:txBody>
      </p:sp>
      <p:sp>
        <p:nvSpPr>
          <p:cNvPr id="171" name="Google Shape;171;p19"/>
          <p:cNvSpPr txBox="1">
            <a:spLocks noGrp="1"/>
          </p:cNvSpPr>
          <p:nvPr>
            <p:ph type="title"/>
          </p:nvPr>
        </p:nvSpPr>
        <p:spPr>
          <a:xfrm>
            <a:off x="1199456" y="332656"/>
            <a:ext cx="10382944" cy="1084982"/>
          </a:xfrm>
          <a:prstGeom prst="rect">
            <a:avLst/>
          </a:prstGeom>
          <a:noFill/>
          <a:ln>
            <a:noFill/>
          </a:ln>
        </p:spPr>
        <p:txBody>
          <a:bodyPr spcFirstLastPara="1" wrap="square" lIns="91425" tIns="45700" rIns="91425" bIns="45700" anchor="ctr" anchorCtr="0">
            <a:normAutofit/>
          </a:bodyPr>
          <a:lstStyle/>
          <a:p>
            <a:pPr marL="360363" lvl="0" indent="-349250" algn="l" rtl="0">
              <a:spcBef>
                <a:spcPts val="0"/>
              </a:spcBef>
              <a:spcAft>
                <a:spcPts val="0"/>
              </a:spcAft>
              <a:buClr>
                <a:srgbClr val="DD3150"/>
              </a:buClr>
              <a:buSzPts val="3800"/>
              <a:buFont typeface="Calibri"/>
              <a:buNone/>
            </a:pPr>
            <a:r>
              <a:rPr lang="nl-NL"/>
              <a:t>Reanimeren?      </a:t>
            </a:r>
            <a:endParaRPr/>
          </a:p>
        </p:txBody>
      </p:sp>
      <p:sp>
        <p:nvSpPr>
          <p:cNvPr id="172" name="Google Shape;172;p19"/>
          <p:cNvSpPr txBox="1"/>
          <p:nvPr/>
        </p:nvSpPr>
        <p:spPr>
          <a:xfrm>
            <a:off x="1199456" y="6230641"/>
            <a:ext cx="5040560" cy="40011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nl-NL" sz="2000" i="1">
                <a:solidFill>
                  <a:schemeClr val="lt1"/>
                </a:solidFill>
                <a:latin typeface="Calibri"/>
                <a:ea typeface="Calibri"/>
                <a:cs typeface="Calibri"/>
                <a:sym typeface="Calibri"/>
              </a:rPr>
              <a:t>&gt; </a:t>
            </a:r>
            <a:r>
              <a:rPr lang="nl-NL" sz="2000" i="1" u="sng">
                <a:solidFill>
                  <a:schemeClr val="lt1"/>
                </a:solidFill>
                <a:latin typeface="Calibri"/>
                <a:ea typeface="Calibri"/>
                <a:cs typeface="Calibri"/>
                <a:sym typeface="Calibri"/>
                <a:hlinkClick r:id="rId3">
                  <a:extLst>
                    <a:ext uri="{A12FA001-AC4F-418D-AE19-62706E023703}">
                      <ahyp:hlinkClr xmlns:ahyp="http://schemas.microsoft.com/office/drawing/2018/hyperlinkcolor" val="tx"/>
                    </a:ext>
                  </a:extLst>
                </a:hlinkClick>
              </a:rPr>
              <a:t>wil ik wel of niet gereanimeerd worden?</a:t>
            </a:r>
            <a:endParaRPr sz="2000" i="1">
              <a:solidFill>
                <a:schemeClr val="lt1"/>
              </a:solidFill>
              <a:latin typeface="Calibri"/>
              <a:ea typeface="Calibri"/>
              <a:cs typeface="Calibri"/>
              <a:sym typeface="Calibri"/>
            </a:endParaRPr>
          </a:p>
        </p:txBody>
      </p:sp>
      <p:pic>
        <p:nvPicPr>
          <p:cNvPr id="173" name="Google Shape;173;p19"/>
          <p:cNvPicPr preferRelativeResize="0"/>
          <p:nvPr/>
        </p:nvPicPr>
        <p:blipFill rotWithShape="1">
          <a:blip r:embed="rId4">
            <a:alphaModFix/>
          </a:blip>
          <a:srcRect l="1001" r="2401" b="9147"/>
          <a:stretch/>
        </p:blipFill>
        <p:spPr>
          <a:xfrm>
            <a:off x="4616600" y="749825"/>
            <a:ext cx="7384051" cy="4629850"/>
          </a:xfrm>
          <a:prstGeom prst="rect">
            <a:avLst/>
          </a:prstGeom>
          <a:noFill/>
          <a:ln>
            <a:noFill/>
          </a:ln>
        </p:spPr>
      </p:pic>
      <p:sp>
        <p:nvSpPr>
          <p:cNvPr id="174" name="Google Shape;174;p19"/>
          <p:cNvSpPr txBox="1"/>
          <p:nvPr/>
        </p:nvSpPr>
        <p:spPr>
          <a:xfrm>
            <a:off x="6470420" y="5301208"/>
            <a:ext cx="5314212" cy="276999"/>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nl-NL" sz="1200" i="1">
                <a:solidFill>
                  <a:schemeClr val="dk1"/>
                </a:solidFill>
                <a:latin typeface="Calibri"/>
                <a:ea typeface="Calibri"/>
                <a:cs typeface="Calibri"/>
                <a:sym typeface="Calibri"/>
              </a:rPr>
              <a:t>Bron: https://www.hartstichting.nl/hart-en-vaatziekten/cijfers-hart-en-vaatziekten</a:t>
            </a:r>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179"/>
        <p:cNvGrpSpPr/>
        <p:nvPr/>
      </p:nvGrpSpPr>
      <p:grpSpPr>
        <a:xfrm>
          <a:off x="0" y="0"/>
          <a:ext cx="0" cy="0"/>
          <a:chOff x="0" y="0"/>
          <a:chExt cx="0" cy="0"/>
        </a:xfrm>
      </p:grpSpPr>
      <p:sp>
        <p:nvSpPr>
          <p:cNvPr id="180" name="Google Shape;180;p20"/>
          <p:cNvSpPr txBox="1">
            <a:spLocks noGrp="1"/>
          </p:cNvSpPr>
          <p:nvPr>
            <p:ph type="title"/>
          </p:nvPr>
        </p:nvSpPr>
        <p:spPr>
          <a:xfrm>
            <a:off x="1199456" y="332656"/>
            <a:ext cx="10382944" cy="1084982"/>
          </a:xfrm>
          <a:prstGeom prst="rect">
            <a:avLst/>
          </a:prstGeom>
          <a:noFill/>
          <a:ln>
            <a:noFill/>
          </a:ln>
        </p:spPr>
        <p:txBody>
          <a:bodyPr spcFirstLastPara="1" wrap="square" lIns="91425" tIns="45700" rIns="91425" bIns="45700" anchor="ctr" anchorCtr="0">
            <a:normAutofit/>
          </a:bodyPr>
          <a:lstStyle/>
          <a:p>
            <a:pPr marL="360363" lvl="0" indent="-349250" algn="l" rtl="0">
              <a:spcBef>
                <a:spcPts val="0"/>
              </a:spcBef>
              <a:spcAft>
                <a:spcPts val="0"/>
              </a:spcAft>
              <a:buClr>
                <a:srgbClr val="DD3150"/>
              </a:buClr>
              <a:buSzPts val="3800"/>
              <a:buFont typeface="Calibri"/>
              <a:buNone/>
            </a:pPr>
            <a:r>
              <a:rPr lang="nl-NL"/>
              <a:t>Opname op de IC? </a:t>
            </a:r>
            <a:endParaRPr/>
          </a:p>
        </p:txBody>
      </p:sp>
      <p:pic>
        <p:nvPicPr>
          <p:cNvPr id="181" name="Google Shape;181;p20"/>
          <p:cNvPicPr preferRelativeResize="0"/>
          <p:nvPr/>
        </p:nvPicPr>
        <p:blipFill rotWithShape="1">
          <a:blip r:embed="rId3">
            <a:alphaModFix/>
          </a:blip>
          <a:srcRect b="15773"/>
          <a:stretch/>
        </p:blipFill>
        <p:spPr>
          <a:xfrm>
            <a:off x="7361391" y="3313583"/>
            <a:ext cx="3847177" cy="2160240"/>
          </a:xfrm>
          <a:prstGeom prst="rect">
            <a:avLst/>
          </a:prstGeom>
          <a:noFill/>
          <a:ln>
            <a:noFill/>
          </a:ln>
        </p:spPr>
      </p:pic>
      <p:sp>
        <p:nvSpPr>
          <p:cNvPr id="182" name="Google Shape;182;p20"/>
          <p:cNvSpPr txBox="1">
            <a:spLocks noGrp="1"/>
          </p:cNvSpPr>
          <p:nvPr>
            <p:ph type="body" idx="1"/>
          </p:nvPr>
        </p:nvSpPr>
        <p:spPr>
          <a:xfrm>
            <a:off x="1131450" y="1549776"/>
            <a:ext cx="10383000" cy="4061100"/>
          </a:xfrm>
          <a:prstGeom prst="rect">
            <a:avLst/>
          </a:prstGeom>
          <a:noFill/>
          <a:ln>
            <a:noFill/>
          </a:ln>
        </p:spPr>
        <p:txBody>
          <a:bodyPr spcFirstLastPara="1" wrap="square" lIns="91425" tIns="45700" rIns="91425" bIns="45700" anchor="t" anchorCtr="0">
            <a:normAutofit/>
          </a:bodyPr>
          <a:lstStyle/>
          <a:p>
            <a:pPr marL="457200" lvl="0" indent="-482600" algn="l" rtl="0">
              <a:lnSpc>
                <a:spcPct val="150000"/>
              </a:lnSpc>
              <a:spcBef>
                <a:spcPts val="0"/>
              </a:spcBef>
              <a:spcAft>
                <a:spcPts val="0"/>
              </a:spcAft>
              <a:buClr>
                <a:srgbClr val="595959"/>
              </a:buClr>
              <a:buSzPts val="3000"/>
              <a:buChar char="•"/>
            </a:pPr>
            <a:r>
              <a:rPr lang="nl-NL" sz="3000" dirty="0"/>
              <a:t>Ondersteunen van belangrijke lichaamsfuncties, zoals ademhaling of bloedsomloop, met speciale apparatuur</a:t>
            </a:r>
            <a:endParaRPr sz="3000" dirty="0"/>
          </a:p>
          <a:p>
            <a:pPr marL="457200" lvl="0" indent="-482600" algn="l" rtl="0">
              <a:lnSpc>
                <a:spcPct val="150000"/>
              </a:lnSpc>
              <a:spcBef>
                <a:spcPts val="520"/>
              </a:spcBef>
              <a:spcAft>
                <a:spcPts val="0"/>
              </a:spcAft>
              <a:buClr>
                <a:srgbClr val="595959"/>
              </a:buClr>
              <a:buSzPts val="3000"/>
              <a:buChar char="•"/>
            </a:pPr>
            <a:r>
              <a:rPr lang="nl-NL" sz="3000" dirty="0"/>
              <a:t>Gespecialiseerde artsen en verpleegkundigen</a:t>
            </a:r>
            <a:endParaRPr sz="3000" dirty="0"/>
          </a:p>
          <a:p>
            <a:pPr marL="342900" lvl="0" indent="-368300" algn="l" rtl="0">
              <a:spcBef>
                <a:spcPts val="520"/>
              </a:spcBef>
              <a:spcAft>
                <a:spcPts val="0"/>
              </a:spcAft>
              <a:buClr>
                <a:srgbClr val="595959"/>
              </a:buClr>
              <a:buSzPts val="3000"/>
              <a:buChar char="•"/>
            </a:pPr>
            <a:r>
              <a:rPr lang="nl-NL" sz="3000" dirty="0"/>
              <a:t> Kan kortdurend</a:t>
            </a:r>
            <a:endParaRPr sz="30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187"/>
        <p:cNvGrpSpPr/>
        <p:nvPr/>
      </p:nvGrpSpPr>
      <p:grpSpPr>
        <a:xfrm>
          <a:off x="0" y="0"/>
          <a:ext cx="0" cy="0"/>
          <a:chOff x="0" y="0"/>
          <a:chExt cx="0" cy="0"/>
        </a:xfrm>
      </p:grpSpPr>
      <p:sp>
        <p:nvSpPr>
          <p:cNvPr id="188" name="Google Shape;188;p21"/>
          <p:cNvSpPr/>
          <p:nvPr/>
        </p:nvSpPr>
        <p:spPr>
          <a:xfrm flipH="1">
            <a:off x="8169846" y="4720282"/>
            <a:ext cx="2363486" cy="1084982"/>
          </a:xfrm>
          <a:prstGeom prst="cloud">
            <a:avLst/>
          </a:prstGeom>
          <a:solidFill>
            <a:schemeClr val="lt1"/>
          </a:solidFill>
          <a:ln w="9525" cap="flat" cmpd="sng">
            <a:solidFill>
              <a:schemeClr val="accent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Calibri"/>
              <a:ea typeface="Calibri"/>
              <a:cs typeface="Calibri"/>
              <a:sym typeface="Calibri"/>
            </a:endParaRPr>
          </a:p>
        </p:txBody>
      </p:sp>
      <p:sp>
        <p:nvSpPr>
          <p:cNvPr id="189" name="Google Shape;189;p21"/>
          <p:cNvSpPr txBox="1">
            <a:spLocks noGrp="1"/>
          </p:cNvSpPr>
          <p:nvPr>
            <p:ph type="title"/>
          </p:nvPr>
        </p:nvSpPr>
        <p:spPr>
          <a:xfrm>
            <a:off x="1199456" y="332656"/>
            <a:ext cx="10382944" cy="1084982"/>
          </a:xfrm>
          <a:prstGeom prst="rect">
            <a:avLst/>
          </a:prstGeom>
          <a:noFill/>
          <a:ln>
            <a:noFill/>
          </a:ln>
        </p:spPr>
        <p:txBody>
          <a:bodyPr spcFirstLastPara="1" wrap="square" lIns="91425" tIns="45700" rIns="91425" bIns="45700" anchor="ctr" anchorCtr="0">
            <a:normAutofit/>
          </a:bodyPr>
          <a:lstStyle/>
          <a:p>
            <a:pPr marL="360363" lvl="0" indent="-349250" algn="l" rtl="0">
              <a:spcBef>
                <a:spcPts val="0"/>
              </a:spcBef>
              <a:spcAft>
                <a:spcPts val="0"/>
              </a:spcAft>
              <a:buClr>
                <a:srgbClr val="DD3150"/>
              </a:buClr>
              <a:buSzPts val="3800"/>
              <a:buFont typeface="Calibri"/>
              <a:buNone/>
            </a:pPr>
            <a:r>
              <a:rPr lang="nl-NL"/>
              <a:t>Waar wilt u sterven? Hoe wilt u sterven?</a:t>
            </a:r>
            <a:endParaRPr/>
          </a:p>
        </p:txBody>
      </p:sp>
      <p:pic>
        <p:nvPicPr>
          <p:cNvPr id="190" name="Google Shape;190;p21"/>
          <p:cNvPicPr preferRelativeResize="0"/>
          <p:nvPr/>
        </p:nvPicPr>
        <p:blipFill rotWithShape="1">
          <a:blip r:embed="rId3">
            <a:alphaModFix/>
          </a:blip>
          <a:srcRect/>
          <a:stretch/>
        </p:blipFill>
        <p:spPr>
          <a:xfrm>
            <a:off x="1271464" y="1706170"/>
            <a:ext cx="6610350" cy="4152900"/>
          </a:xfrm>
          <a:prstGeom prst="rect">
            <a:avLst/>
          </a:prstGeom>
          <a:noFill/>
          <a:ln>
            <a:noFill/>
          </a:ln>
        </p:spPr>
      </p:pic>
      <p:pic>
        <p:nvPicPr>
          <p:cNvPr id="191" name="Google Shape;191;p21"/>
          <p:cNvPicPr preferRelativeResize="0"/>
          <p:nvPr/>
        </p:nvPicPr>
        <p:blipFill rotWithShape="1">
          <a:blip r:embed="rId4">
            <a:alphaModFix/>
          </a:blip>
          <a:srcRect l="65756" t="5697" r="-6698" b="36985"/>
          <a:stretch/>
        </p:blipFill>
        <p:spPr>
          <a:xfrm>
            <a:off x="7608168" y="1124744"/>
            <a:ext cx="3901123" cy="3413469"/>
          </a:xfrm>
          <a:prstGeom prst="rect">
            <a:avLst/>
          </a:prstGeom>
          <a:noFill/>
          <a:ln>
            <a:noFill/>
          </a:ln>
        </p:spPr>
      </p:pic>
      <p:pic>
        <p:nvPicPr>
          <p:cNvPr id="192" name="Google Shape;192;p21"/>
          <p:cNvPicPr preferRelativeResize="0"/>
          <p:nvPr/>
        </p:nvPicPr>
        <p:blipFill rotWithShape="1">
          <a:blip r:embed="rId5">
            <a:alphaModFix/>
          </a:blip>
          <a:srcRect l="24624" t="11040" r="19635" b="14237"/>
          <a:stretch/>
        </p:blipFill>
        <p:spPr>
          <a:xfrm>
            <a:off x="2999656" y="1230386"/>
            <a:ext cx="5805484" cy="4863989"/>
          </a:xfrm>
          <a:prstGeom prst="rect">
            <a:avLst/>
          </a:prstGeom>
          <a:noFill/>
          <a:ln>
            <a:noFill/>
          </a:ln>
        </p:spPr>
      </p:pic>
      <p:sp>
        <p:nvSpPr>
          <p:cNvPr id="193" name="Google Shape;193;p21"/>
          <p:cNvSpPr txBox="1"/>
          <p:nvPr/>
        </p:nvSpPr>
        <p:spPr>
          <a:xfrm>
            <a:off x="8659433" y="5008696"/>
            <a:ext cx="1497782" cy="492443"/>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nl-NL" sz="2600">
                <a:solidFill>
                  <a:schemeClr val="dk1"/>
                </a:solidFill>
                <a:latin typeface="Calibri"/>
                <a:ea typeface="Calibri"/>
                <a:cs typeface="Calibri"/>
                <a:sym typeface="Calibri"/>
              </a:rPr>
              <a:t>……………..</a:t>
            </a:r>
            <a:endParaRPr/>
          </a:p>
        </p:txBody>
      </p:sp>
      <p:sp>
        <p:nvSpPr>
          <p:cNvPr id="194" name="Google Shape;194;p21"/>
          <p:cNvSpPr/>
          <p:nvPr/>
        </p:nvSpPr>
        <p:spPr>
          <a:xfrm>
            <a:off x="192952" y="5151830"/>
            <a:ext cx="1726584" cy="799470"/>
          </a:xfrm>
          <a:prstGeom prst="cloud">
            <a:avLst/>
          </a:prstGeom>
          <a:solidFill>
            <a:schemeClr val="lt1"/>
          </a:solidFill>
          <a:ln w="9525" cap="flat" cmpd="sng">
            <a:solidFill>
              <a:schemeClr val="accent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Calibri"/>
              <a:ea typeface="Calibri"/>
              <a:cs typeface="Calibri"/>
              <a:sym typeface="Calibri"/>
            </a:endParaRPr>
          </a:p>
        </p:txBody>
      </p:sp>
      <p:sp>
        <p:nvSpPr>
          <p:cNvPr id="195" name="Google Shape;195;p21"/>
          <p:cNvSpPr txBox="1"/>
          <p:nvPr/>
        </p:nvSpPr>
        <p:spPr>
          <a:xfrm>
            <a:off x="348138" y="5238058"/>
            <a:ext cx="1497782" cy="492443"/>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nl-NL" sz="2600">
                <a:solidFill>
                  <a:schemeClr val="dk1"/>
                </a:solidFill>
                <a:latin typeface="Calibri"/>
                <a:ea typeface="Calibri"/>
                <a:cs typeface="Calibri"/>
                <a:sym typeface="Calibri"/>
              </a:rPr>
              <a:t>…………..</a:t>
            </a:r>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200"/>
        <p:cNvGrpSpPr/>
        <p:nvPr/>
      </p:nvGrpSpPr>
      <p:grpSpPr>
        <a:xfrm>
          <a:off x="0" y="0"/>
          <a:ext cx="0" cy="0"/>
          <a:chOff x="0" y="0"/>
          <a:chExt cx="0" cy="0"/>
        </a:xfrm>
      </p:grpSpPr>
      <p:pic>
        <p:nvPicPr>
          <p:cNvPr id="201" name="Google Shape;201;p22"/>
          <p:cNvPicPr preferRelativeResize="0"/>
          <p:nvPr/>
        </p:nvPicPr>
        <p:blipFill rotWithShape="1">
          <a:blip r:embed="rId3">
            <a:alphaModFix/>
          </a:blip>
          <a:srcRect/>
          <a:stretch/>
        </p:blipFill>
        <p:spPr>
          <a:xfrm>
            <a:off x="6816080" y="2856317"/>
            <a:ext cx="4207396" cy="2804931"/>
          </a:xfrm>
          <a:prstGeom prst="rect">
            <a:avLst/>
          </a:prstGeom>
          <a:noFill/>
          <a:ln>
            <a:noFill/>
          </a:ln>
        </p:spPr>
      </p:pic>
      <p:sp>
        <p:nvSpPr>
          <p:cNvPr id="202" name="Google Shape;202;p22"/>
          <p:cNvSpPr txBox="1">
            <a:spLocks noGrp="1"/>
          </p:cNvSpPr>
          <p:nvPr>
            <p:ph type="body" idx="1"/>
          </p:nvPr>
        </p:nvSpPr>
        <p:spPr>
          <a:xfrm>
            <a:off x="551384" y="2060848"/>
            <a:ext cx="11233248" cy="3096344"/>
          </a:xfrm>
          <a:prstGeom prst="rect">
            <a:avLst/>
          </a:prstGeom>
          <a:noFill/>
          <a:ln>
            <a:noFill/>
          </a:ln>
        </p:spPr>
        <p:txBody>
          <a:bodyPr spcFirstLastPara="1" wrap="square" lIns="91425" tIns="45700" rIns="91425" bIns="45700" anchor="t" anchorCtr="0">
            <a:normAutofit/>
          </a:bodyPr>
          <a:lstStyle/>
          <a:p>
            <a:pPr marL="0" lvl="0" indent="0" algn="ctr" rtl="0">
              <a:spcBef>
                <a:spcPts val="0"/>
              </a:spcBef>
              <a:spcAft>
                <a:spcPts val="0"/>
              </a:spcAft>
              <a:buClr>
                <a:srgbClr val="595959"/>
              </a:buClr>
              <a:buSzPts val="4000"/>
              <a:buNone/>
            </a:pPr>
            <a:r>
              <a:rPr lang="nl-NL" sz="4000"/>
              <a:t>Als patiënt kan je kiezen voor palliatieve sedatie</a:t>
            </a:r>
            <a:endParaRPr sz="4000"/>
          </a:p>
        </p:txBody>
      </p:sp>
      <p:sp>
        <p:nvSpPr>
          <p:cNvPr id="203" name="Google Shape;203;p22"/>
          <p:cNvSpPr txBox="1">
            <a:spLocks noGrp="1"/>
          </p:cNvSpPr>
          <p:nvPr>
            <p:ph type="title"/>
          </p:nvPr>
        </p:nvSpPr>
        <p:spPr>
          <a:xfrm>
            <a:off x="1199456" y="332656"/>
            <a:ext cx="10382944" cy="1084982"/>
          </a:xfrm>
          <a:prstGeom prst="rect">
            <a:avLst/>
          </a:prstGeom>
          <a:noFill/>
          <a:ln>
            <a:noFill/>
          </a:ln>
        </p:spPr>
        <p:txBody>
          <a:bodyPr spcFirstLastPara="1" wrap="square" lIns="91425" tIns="45700" rIns="91425" bIns="45700" anchor="ctr" anchorCtr="0">
            <a:normAutofit/>
          </a:bodyPr>
          <a:lstStyle/>
          <a:p>
            <a:pPr marL="360363" lvl="0" indent="-349250" algn="l" rtl="0">
              <a:spcBef>
                <a:spcPts val="0"/>
              </a:spcBef>
              <a:spcAft>
                <a:spcPts val="0"/>
              </a:spcAft>
              <a:buClr>
                <a:srgbClr val="DD3150"/>
              </a:buClr>
              <a:buSzPts val="3800"/>
              <a:buFont typeface="Calibri"/>
              <a:buNone/>
            </a:pPr>
            <a:r>
              <a:rPr lang="nl-NL"/>
              <a:t>Stelling</a:t>
            </a:r>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208"/>
        <p:cNvGrpSpPr/>
        <p:nvPr/>
      </p:nvGrpSpPr>
      <p:grpSpPr>
        <a:xfrm>
          <a:off x="0" y="0"/>
          <a:ext cx="0" cy="0"/>
          <a:chOff x="0" y="0"/>
          <a:chExt cx="0" cy="0"/>
        </a:xfrm>
      </p:grpSpPr>
      <p:sp>
        <p:nvSpPr>
          <p:cNvPr id="209" name="Google Shape;209;p23"/>
          <p:cNvSpPr txBox="1">
            <a:spLocks noGrp="1"/>
          </p:cNvSpPr>
          <p:nvPr>
            <p:ph type="body" idx="1"/>
          </p:nvPr>
        </p:nvSpPr>
        <p:spPr>
          <a:xfrm>
            <a:off x="1199456" y="1423317"/>
            <a:ext cx="10382944" cy="4525963"/>
          </a:xfrm>
          <a:prstGeom prst="rect">
            <a:avLst/>
          </a:prstGeom>
          <a:noFill/>
          <a:ln>
            <a:noFill/>
          </a:ln>
        </p:spPr>
        <p:txBody>
          <a:bodyPr spcFirstLastPara="1" wrap="square" lIns="91425" tIns="45700" rIns="91425" bIns="45700" anchor="t" anchorCtr="0">
            <a:noAutofit/>
          </a:bodyPr>
          <a:lstStyle/>
          <a:p>
            <a:pPr marL="342900" lvl="0" indent="-368300" algn="l" rtl="0">
              <a:lnSpc>
                <a:spcPct val="115000"/>
              </a:lnSpc>
              <a:spcBef>
                <a:spcPts val="0"/>
              </a:spcBef>
              <a:spcAft>
                <a:spcPts val="0"/>
              </a:spcAft>
              <a:buClr>
                <a:srgbClr val="595959"/>
              </a:buClr>
              <a:buSzPts val="3000"/>
              <a:buChar char="•"/>
            </a:pPr>
            <a:r>
              <a:rPr lang="nl-NL" sz="3000"/>
              <a:t>Het besluit om euthanasie uiteindelijk te verrichten, is een gezamenlijk besluit van arts en patiënt (niet van naasten).</a:t>
            </a:r>
            <a:endParaRPr sz="3000"/>
          </a:p>
          <a:p>
            <a:pPr marL="342900" lvl="0" indent="-368300" algn="l" rtl="0">
              <a:lnSpc>
                <a:spcPct val="115000"/>
              </a:lnSpc>
              <a:spcBef>
                <a:spcPts val="520"/>
              </a:spcBef>
              <a:spcAft>
                <a:spcPts val="0"/>
              </a:spcAft>
              <a:buClr>
                <a:srgbClr val="595959"/>
              </a:buClr>
              <a:buSzPts val="3000"/>
              <a:buChar char="•"/>
            </a:pPr>
            <a:r>
              <a:rPr lang="nl-NL" sz="3000"/>
              <a:t>Wettelijke criteria</a:t>
            </a:r>
            <a:endParaRPr sz="3000"/>
          </a:p>
          <a:p>
            <a:pPr marL="800100" lvl="1" indent="-368300" algn="l" rtl="0">
              <a:lnSpc>
                <a:spcPct val="115000"/>
              </a:lnSpc>
              <a:spcBef>
                <a:spcPts val="520"/>
              </a:spcBef>
              <a:spcAft>
                <a:spcPts val="0"/>
              </a:spcAft>
              <a:buClr>
                <a:srgbClr val="595959"/>
              </a:buClr>
              <a:buSzPts val="3000"/>
              <a:buFont typeface="Arial"/>
              <a:buChar char="•"/>
            </a:pPr>
            <a:r>
              <a:rPr lang="nl-NL" sz="3000"/>
              <a:t>Vrijwillig: eigen keuze</a:t>
            </a:r>
            <a:endParaRPr sz="3000"/>
          </a:p>
          <a:p>
            <a:pPr marL="800100" lvl="1" indent="-368300" algn="l" rtl="0">
              <a:lnSpc>
                <a:spcPct val="115000"/>
              </a:lnSpc>
              <a:spcBef>
                <a:spcPts val="520"/>
              </a:spcBef>
              <a:spcAft>
                <a:spcPts val="0"/>
              </a:spcAft>
              <a:buClr>
                <a:srgbClr val="595959"/>
              </a:buClr>
              <a:buSzPts val="3000"/>
              <a:buFont typeface="Arial"/>
              <a:buChar char="•"/>
            </a:pPr>
            <a:r>
              <a:rPr lang="nl-NL" sz="3000"/>
              <a:t>Weloverwogen: wilsbekwaam (ter zake)</a:t>
            </a:r>
            <a:endParaRPr sz="3000"/>
          </a:p>
          <a:p>
            <a:pPr marL="800100" lvl="1" indent="-368300" algn="l" rtl="0">
              <a:lnSpc>
                <a:spcPct val="115000"/>
              </a:lnSpc>
              <a:spcBef>
                <a:spcPts val="520"/>
              </a:spcBef>
              <a:spcAft>
                <a:spcPts val="0"/>
              </a:spcAft>
              <a:buClr>
                <a:srgbClr val="595959"/>
              </a:buClr>
              <a:buSzPts val="3000"/>
              <a:buFont typeface="Arial"/>
              <a:buChar char="•"/>
            </a:pPr>
            <a:r>
              <a:rPr lang="nl-NL" sz="3000"/>
              <a:t>Uitzichtloos lijden: onbehandelbare aandoening(en)</a:t>
            </a:r>
            <a:endParaRPr sz="3000"/>
          </a:p>
          <a:p>
            <a:pPr marL="800100" lvl="1" indent="-368300" algn="l" rtl="0">
              <a:lnSpc>
                <a:spcPct val="115000"/>
              </a:lnSpc>
              <a:spcBef>
                <a:spcPts val="520"/>
              </a:spcBef>
              <a:spcAft>
                <a:spcPts val="0"/>
              </a:spcAft>
              <a:buClr>
                <a:srgbClr val="595959"/>
              </a:buClr>
              <a:buSzPts val="3000"/>
              <a:buFont typeface="Arial"/>
              <a:buChar char="•"/>
            </a:pPr>
            <a:r>
              <a:rPr lang="nl-NL" sz="3000"/>
              <a:t>Ondraaglijk lijden: het is niet meer uit te houden</a:t>
            </a:r>
            <a:endParaRPr sz="3000"/>
          </a:p>
        </p:txBody>
      </p:sp>
      <p:sp>
        <p:nvSpPr>
          <p:cNvPr id="210" name="Google Shape;210;p23"/>
          <p:cNvSpPr txBox="1">
            <a:spLocks noGrp="1"/>
          </p:cNvSpPr>
          <p:nvPr>
            <p:ph type="title"/>
          </p:nvPr>
        </p:nvSpPr>
        <p:spPr>
          <a:xfrm>
            <a:off x="1199456" y="332656"/>
            <a:ext cx="10382944" cy="1084982"/>
          </a:xfrm>
          <a:prstGeom prst="rect">
            <a:avLst/>
          </a:prstGeom>
          <a:noFill/>
          <a:ln>
            <a:noFill/>
          </a:ln>
        </p:spPr>
        <p:txBody>
          <a:bodyPr spcFirstLastPara="1" wrap="square" lIns="91425" tIns="45700" rIns="91425" bIns="45700" anchor="ctr" anchorCtr="0">
            <a:normAutofit/>
          </a:bodyPr>
          <a:lstStyle/>
          <a:p>
            <a:pPr marL="360363" lvl="0" indent="-349250" algn="l" rtl="0">
              <a:spcBef>
                <a:spcPts val="0"/>
              </a:spcBef>
              <a:spcAft>
                <a:spcPts val="0"/>
              </a:spcAft>
              <a:buClr>
                <a:srgbClr val="DD3150"/>
              </a:buClr>
              <a:buSzPts val="3800"/>
              <a:buFont typeface="Calibri"/>
              <a:buNone/>
            </a:pPr>
            <a:r>
              <a:rPr lang="nl-NL"/>
              <a:t>Euthanasie</a:t>
            </a:r>
            <a:endParaRPr/>
          </a:p>
        </p:txBody>
      </p:sp>
      <p:sp>
        <p:nvSpPr>
          <p:cNvPr id="211" name="Google Shape;211;p23"/>
          <p:cNvSpPr txBox="1"/>
          <p:nvPr/>
        </p:nvSpPr>
        <p:spPr>
          <a:xfrm>
            <a:off x="1199456" y="6237312"/>
            <a:ext cx="6408712" cy="40011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nl-NL" sz="2000" i="1">
                <a:solidFill>
                  <a:schemeClr val="lt1"/>
                </a:solidFill>
                <a:latin typeface="Calibri"/>
                <a:ea typeface="Calibri"/>
                <a:cs typeface="Calibri"/>
                <a:sym typeface="Calibri"/>
              </a:rPr>
              <a:t>&gt; </a:t>
            </a:r>
            <a:r>
              <a:rPr lang="nl-NL" sz="2000" i="1" u="sng">
                <a:solidFill>
                  <a:schemeClr val="lt1"/>
                </a:solidFill>
                <a:latin typeface="Calibri"/>
                <a:ea typeface="Calibri"/>
                <a:cs typeface="Calibri"/>
                <a:sym typeface="Calibri"/>
                <a:hlinkClick r:id="rId3">
                  <a:extLst>
                    <a:ext uri="{A12FA001-AC4F-418D-AE19-62706E023703}">
                      <ahyp:hlinkClr xmlns:ahyp="http://schemas.microsoft.com/office/drawing/2018/hyperlinkcolor" val="tx"/>
                    </a:ext>
                  </a:extLst>
                </a:hlinkClick>
              </a:rPr>
              <a:t>euthanasieverklaring</a:t>
            </a:r>
            <a:r>
              <a:rPr lang="nl-NL" sz="1800" i="1">
                <a:solidFill>
                  <a:schemeClr val="lt1"/>
                </a:solidFill>
                <a:latin typeface="Calibri"/>
                <a:ea typeface="Calibri"/>
                <a:cs typeface="Calibri"/>
                <a:sym typeface="Calibri"/>
              </a:rPr>
              <a:t> </a:t>
            </a:r>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216"/>
        <p:cNvGrpSpPr/>
        <p:nvPr/>
      </p:nvGrpSpPr>
      <p:grpSpPr>
        <a:xfrm>
          <a:off x="0" y="0"/>
          <a:ext cx="0" cy="0"/>
          <a:chOff x="0" y="0"/>
          <a:chExt cx="0" cy="0"/>
        </a:xfrm>
      </p:grpSpPr>
      <p:sp>
        <p:nvSpPr>
          <p:cNvPr id="217" name="Google Shape;217;p24"/>
          <p:cNvSpPr txBox="1">
            <a:spLocks noGrp="1"/>
          </p:cNvSpPr>
          <p:nvPr>
            <p:ph type="title"/>
          </p:nvPr>
        </p:nvSpPr>
        <p:spPr>
          <a:xfrm>
            <a:off x="1199456" y="332656"/>
            <a:ext cx="10382944" cy="1084982"/>
          </a:xfrm>
          <a:prstGeom prst="rect">
            <a:avLst/>
          </a:prstGeom>
          <a:noFill/>
          <a:ln>
            <a:noFill/>
          </a:ln>
        </p:spPr>
        <p:txBody>
          <a:bodyPr spcFirstLastPara="1" wrap="square" lIns="91425" tIns="45700" rIns="91425" bIns="45700" anchor="ctr" anchorCtr="0">
            <a:normAutofit/>
          </a:bodyPr>
          <a:lstStyle/>
          <a:p>
            <a:pPr marL="360363" lvl="0" indent="-349250" algn="l" rtl="0">
              <a:spcBef>
                <a:spcPts val="0"/>
              </a:spcBef>
              <a:spcAft>
                <a:spcPts val="0"/>
              </a:spcAft>
              <a:buClr>
                <a:srgbClr val="DD3150"/>
              </a:buClr>
              <a:buSzPts val="3800"/>
              <a:buFont typeface="Calibri"/>
              <a:buNone/>
            </a:pPr>
            <a:r>
              <a:rPr lang="nl-NL"/>
              <a:t>Palliatieve sedatie</a:t>
            </a:r>
            <a:endParaRPr/>
          </a:p>
        </p:txBody>
      </p:sp>
      <p:sp>
        <p:nvSpPr>
          <p:cNvPr id="218" name="Google Shape;218;p24"/>
          <p:cNvSpPr txBox="1">
            <a:spLocks noGrp="1"/>
          </p:cNvSpPr>
          <p:nvPr>
            <p:ph type="body" idx="1"/>
          </p:nvPr>
        </p:nvSpPr>
        <p:spPr>
          <a:xfrm>
            <a:off x="1199456" y="1600201"/>
            <a:ext cx="10382944" cy="4061047"/>
          </a:xfrm>
          <a:prstGeom prst="rect">
            <a:avLst/>
          </a:prstGeom>
          <a:noFill/>
          <a:ln>
            <a:noFill/>
          </a:ln>
        </p:spPr>
        <p:txBody>
          <a:bodyPr spcFirstLastPara="1" wrap="square" lIns="91425" tIns="45700" rIns="91425" bIns="45700" anchor="t" anchorCtr="0">
            <a:noAutofit/>
          </a:bodyPr>
          <a:lstStyle/>
          <a:p>
            <a:pPr marL="342900" lvl="0" indent="-368300" algn="l" rtl="0">
              <a:lnSpc>
                <a:spcPct val="115000"/>
              </a:lnSpc>
              <a:spcBef>
                <a:spcPts val="0"/>
              </a:spcBef>
              <a:spcAft>
                <a:spcPts val="0"/>
              </a:spcAft>
              <a:buClr>
                <a:srgbClr val="595959"/>
              </a:buClr>
              <a:buSzPts val="3000"/>
              <a:buChar char="•"/>
            </a:pPr>
            <a:r>
              <a:rPr lang="nl-NL" sz="3000"/>
              <a:t>Bij klachten die niet op een andere manier te behandelen zijn</a:t>
            </a:r>
            <a:endParaRPr sz="3000"/>
          </a:p>
          <a:p>
            <a:pPr marL="342900" lvl="0" indent="-368300" algn="l" rtl="0">
              <a:lnSpc>
                <a:spcPct val="115000"/>
              </a:lnSpc>
              <a:spcBef>
                <a:spcPts val="520"/>
              </a:spcBef>
              <a:spcAft>
                <a:spcPts val="0"/>
              </a:spcAft>
              <a:buClr>
                <a:srgbClr val="595959"/>
              </a:buClr>
              <a:buSzPts val="3000"/>
              <a:buChar char="•"/>
            </a:pPr>
            <a:r>
              <a:rPr lang="nl-NL" sz="3000"/>
              <a:t>Verkort het leven niet</a:t>
            </a:r>
            <a:endParaRPr sz="3000"/>
          </a:p>
          <a:p>
            <a:pPr marL="342900" lvl="0" indent="-368300" algn="l" rtl="0">
              <a:lnSpc>
                <a:spcPct val="115000"/>
              </a:lnSpc>
              <a:spcBef>
                <a:spcPts val="520"/>
              </a:spcBef>
              <a:spcAft>
                <a:spcPts val="0"/>
              </a:spcAft>
              <a:buClr>
                <a:srgbClr val="595959"/>
              </a:buClr>
              <a:buSzPts val="3000"/>
              <a:buChar char="•"/>
            </a:pPr>
            <a:r>
              <a:rPr lang="nl-NL" sz="3000"/>
              <a:t>Verlagen van het bewustzijn</a:t>
            </a:r>
            <a:endParaRPr sz="3000"/>
          </a:p>
          <a:p>
            <a:pPr marL="342900" lvl="0" indent="-368300" algn="l" rtl="0">
              <a:lnSpc>
                <a:spcPct val="115000"/>
              </a:lnSpc>
              <a:spcBef>
                <a:spcPts val="520"/>
              </a:spcBef>
              <a:spcAft>
                <a:spcPts val="0"/>
              </a:spcAft>
              <a:buClr>
                <a:srgbClr val="595959"/>
              </a:buClr>
              <a:buSzPts val="3000"/>
              <a:buChar char="•"/>
            </a:pPr>
            <a:r>
              <a:rPr lang="nl-NL" sz="3000"/>
              <a:t>Dagdelen of de hele tijd (continu)</a:t>
            </a:r>
            <a:endParaRPr sz="3000"/>
          </a:p>
          <a:p>
            <a:pPr marL="342900" lvl="0" indent="-368300" algn="l" rtl="0">
              <a:lnSpc>
                <a:spcPct val="115000"/>
              </a:lnSpc>
              <a:spcBef>
                <a:spcPts val="520"/>
              </a:spcBef>
              <a:spcAft>
                <a:spcPts val="0"/>
              </a:spcAft>
              <a:buClr>
                <a:srgbClr val="595959"/>
              </a:buClr>
              <a:buSzPts val="3000"/>
              <a:buChar char="•"/>
            </a:pPr>
            <a:r>
              <a:rPr lang="nl-NL" sz="3000"/>
              <a:t>Continue palliatieve sedatie kan als de levensverwachting minder dan 2 weken is</a:t>
            </a:r>
            <a:endParaRPr sz="300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223"/>
        <p:cNvGrpSpPr/>
        <p:nvPr/>
      </p:nvGrpSpPr>
      <p:grpSpPr>
        <a:xfrm>
          <a:off x="0" y="0"/>
          <a:ext cx="0" cy="0"/>
          <a:chOff x="0" y="0"/>
          <a:chExt cx="0" cy="0"/>
        </a:xfrm>
      </p:grpSpPr>
      <p:sp>
        <p:nvSpPr>
          <p:cNvPr id="224" name="Google Shape;224;p25"/>
          <p:cNvSpPr txBox="1">
            <a:spLocks noGrp="1"/>
          </p:cNvSpPr>
          <p:nvPr>
            <p:ph type="body" idx="1"/>
          </p:nvPr>
        </p:nvSpPr>
        <p:spPr>
          <a:xfrm>
            <a:off x="1199456" y="1600201"/>
            <a:ext cx="10382944" cy="4525963"/>
          </a:xfrm>
          <a:prstGeom prst="rect">
            <a:avLst/>
          </a:prstGeom>
          <a:noFill/>
          <a:ln>
            <a:noFill/>
          </a:ln>
        </p:spPr>
        <p:txBody>
          <a:bodyPr spcFirstLastPara="1" wrap="square" lIns="91425" tIns="45700" rIns="91425" bIns="45700" anchor="t" anchorCtr="0">
            <a:normAutofit/>
          </a:bodyPr>
          <a:lstStyle/>
          <a:p>
            <a:pPr marL="342900" lvl="0" indent="-368300" algn="l" rtl="0">
              <a:lnSpc>
                <a:spcPct val="150000"/>
              </a:lnSpc>
              <a:spcBef>
                <a:spcPts val="0"/>
              </a:spcBef>
              <a:spcAft>
                <a:spcPts val="0"/>
              </a:spcAft>
              <a:buClr>
                <a:srgbClr val="595959"/>
              </a:buClr>
              <a:buSzPts val="3000"/>
              <a:buChar char="•"/>
            </a:pPr>
            <a:r>
              <a:rPr lang="nl-NL" sz="3000"/>
              <a:t>Palliatieve zorg blijft hetzelfde</a:t>
            </a:r>
            <a:endParaRPr sz="3000"/>
          </a:p>
          <a:p>
            <a:pPr marL="342900" lvl="0" indent="-368300" algn="l" rtl="0">
              <a:lnSpc>
                <a:spcPct val="150000"/>
              </a:lnSpc>
              <a:spcBef>
                <a:spcPts val="520"/>
              </a:spcBef>
              <a:spcAft>
                <a:spcPts val="0"/>
              </a:spcAft>
              <a:buClr>
                <a:srgbClr val="595959"/>
              </a:buClr>
              <a:buSzPts val="3000"/>
              <a:buChar char="•"/>
            </a:pPr>
            <a:r>
              <a:rPr lang="nl-NL" sz="3000"/>
              <a:t>Wilsbekwaamheid (ter zake)</a:t>
            </a:r>
            <a:endParaRPr sz="3000"/>
          </a:p>
          <a:p>
            <a:pPr marL="342900" lvl="0" indent="-368300" algn="l" rtl="0">
              <a:lnSpc>
                <a:spcPct val="150000"/>
              </a:lnSpc>
              <a:spcBef>
                <a:spcPts val="520"/>
              </a:spcBef>
              <a:spcAft>
                <a:spcPts val="0"/>
              </a:spcAft>
              <a:buClr>
                <a:srgbClr val="595959"/>
              </a:buClr>
              <a:buSzPts val="3000"/>
              <a:buChar char="•"/>
            </a:pPr>
            <a:r>
              <a:rPr lang="nl-NL" sz="3000"/>
              <a:t>Schriftelijke wilsverklaring </a:t>
            </a:r>
            <a:endParaRPr sz="3000"/>
          </a:p>
          <a:p>
            <a:pPr marL="342900" lvl="0" indent="-368300" algn="l" rtl="0">
              <a:lnSpc>
                <a:spcPct val="150000"/>
              </a:lnSpc>
              <a:spcBef>
                <a:spcPts val="520"/>
              </a:spcBef>
              <a:spcAft>
                <a:spcPts val="0"/>
              </a:spcAft>
              <a:buClr>
                <a:srgbClr val="595959"/>
              </a:buClr>
              <a:buSzPts val="3000"/>
              <a:buChar char="•"/>
            </a:pPr>
            <a:r>
              <a:rPr lang="nl-NL" sz="3000"/>
              <a:t>Euthanasie: bij ondraaglijk lijden  (“vijf voor twaalf”)</a:t>
            </a:r>
            <a:endParaRPr sz="3000"/>
          </a:p>
        </p:txBody>
      </p:sp>
      <p:sp>
        <p:nvSpPr>
          <p:cNvPr id="225" name="Google Shape;225;p25"/>
          <p:cNvSpPr txBox="1">
            <a:spLocks noGrp="1"/>
          </p:cNvSpPr>
          <p:nvPr>
            <p:ph type="title"/>
          </p:nvPr>
        </p:nvSpPr>
        <p:spPr>
          <a:xfrm>
            <a:off x="1199456" y="332656"/>
            <a:ext cx="10382944" cy="1084982"/>
          </a:xfrm>
          <a:prstGeom prst="rect">
            <a:avLst/>
          </a:prstGeom>
          <a:noFill/>
          <a:ln>
            <a:noFill/>
          </a:ln>
        </p:spPr>
        <p:txBody>
          <a:bodyPr spcFirstLastPara="1" wrap="square" lIns="91425" tIns="45700" rIns="91425" bIns="45700" anchor="ctr" anchorCtr="0">
            <a:normAutofit/>
          </a:bodyPr>
          <a:lstStyle/>
          <a:p>
            <a:pPr marL="360363" lvl="0" indent="-349250" algn="l" rtl="0">
              <a:spcBef>
                <a:spcPts val="0"/>
              </a:spcBef>
              <a:spcAft>
                <a:spcPts val="0"/>
              </a:spcAft>
              <a:buClr>
                <a:srgbClr val="DD3150"/>
              </a:buClr>
              <a:buSzPts val="3800"/>
              <a:buFont typeface="Calibri"/>
              <a:buNone/>
            </a:pPr>
            <a:r>
              <a:rPr lang="nl-NL"/>
              <a:t>Levenseindezorg bij dementie</a:t>
            </a:r>
            <a:endParaRPr/>
          </a:p>
        </p:txBody>
      </p:sp>
      <p:sp>
        <p:nvSpPr>
          <p:cNvPr id="226" name="Google Shape;226;p25"/>
          <p:cNvSpPr txBox="1"/>
          <p:nvPr/>
        </p:nvSpPr>
        <p:spPr>
          <a:xfrm>
            <a:off x="1199456" y="6237312"/>
            <a:ext cx="5688632" cy="40011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nl-NL" sz="2000" i="1">
                <a:solidFill>
                  <a:schemeClr val="lt1"/>
                </a:solidFill>
                <a:latin typeface="Calibri"/>
                <a:ea typeface="Calibri"/>
                <a:cs typeface="Calibri"/>
                <a:sym typeface="Calibri"/>
              </a:rPr>
              <a:t>&gt; </a:t>
            </a:r>
            <a:r>
              <a:rPr lang="nl-NL" sz="2000" i="1" u="sng">
                <a:solidFill>
                  <a:schemeClr val="lt1"/>
                </a:solidFill>
                <a:latin typeface="Calibri"/>
                <a:ea typeface="Calibri"/>
                <a:cs typeface="Calibri"/>
                <a:sym typeface="Calibri"/>
                <a:hlinkClick r:id="rId3">
                  <a:extLst>
                    <a:ext uri="{A12FA001-AC4F-418D-AE19-62706E023703}">
                      <ahyp:hlinkClr xmlns:ahyp="http://schemas.microsoft.com/office/drawing/2018/hyperlinkcolor" val="tx"/>
                    </a:ext>
                  </a:extLst>
                </a:hlinkClick>
              </a:rPr>
              <a:t>Dementienetwerk Zutphen, Lochem, Vorden e.o.</a:t>
            </a:r>
            <a:endParaRPr sz="2000" i="1">
              <a:solidFill>
                <a:schemeClr val="lt1"/>
              </a:solidFill>
              <a:latin typeface="Calibri"/>
              <a:ea typeface="Calibri"/>
              <a:cs typeface="Calibri"/>
              <a:sym typeface="Calibri"/>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231"/>
        <p:cNvGrpSpPr/>
        <p:nvPr/>
      </p:nvGrpSpPr>
      <p:grpSpPr>
        <a:xfrm>
          <a:off x="0" y="0"/>
          <a:ext cx="0" cy="0"/>
          <a:chOff x="0" y="0"/>
          <a:chExt cx="0" cy="0"/>
        </a:xfrm>
      </p:grpSpPr>
      <p:sp>
        <p:nvSpPr>
          <p:cNvPr id="232" name="Google Shape;232;p26"/>
          <p:cNvSpPr txBox="1">
            <a:spLocks noGrp="1"/>
          </p:cNvSpPr>
          <p:nvPr>
            <p:ph type="title"/>
          </p:nvPr>
        </p:nvSpPr>
        <p:spPr>
          <a:xfrm>
            <a:off x="1199456" y="332656"/>
            <a:ext cx="10382944" cy="1084982"/>
          </a:xfrm>
          <a:prstGeom prst="rect">
            <a:avLst/>
          </a:prstGeom>
          <a:noFill/>
          <a:ln>
            <a:noFill/>
          </a:ln>
        </p:spPr>
        <p:txBody>
          <a:bodyPr spcFirstLastPara="1" wrap="square" lIns="91425" tIns="45700" rIns="91425" bIns="45700" anchor="ctr" anchorCtr="0">
            <a:normAutofit/>
          </a:bodyPr>
          <a:lstStyle/>
          <a:p>
            <a:pPr marL="360363" lvl="0" indent="-349250" algn="l" rtl="0">
              <a:spcBef>
                <a:spcPts val="0"/>
              </a:spcBef>
              <a:spcAft>
                <a:spcPts val="0"/>
              </a:spcAft>
              <a:buClr>
                <a:srgbClr val="DD3150"/>
              </a:buClr>
              <a:buSzPts val="3800"/>
              <a:buFont typeface="Calibri"/>
              <a:buNone/>
            </a:pPr>
            <a:r>
              <a:rPr lang="nl-NL"/>
              <a:t>Bewust stoppen met eten en drinken</a:t>
            </a:r>
            <a:endParaRPr/>
          </a:p>
        </p:txBody>
      </p:sp>
      <p:sp>
        <p:nvSpPr>
          <p:cNvPr id="233" name="Google Shape;233;p26"/>
          <p:cNvSpPr txBox="1">
            <a:spLocks noGrp="1"/>
          </p:cNvSpPr>
          <p:nvPr>
            <p:ph type="body" idx="1"/>
          </p:nvPr>
        </p:nvSpPr>
        <p:spPr>
          <a:xfrm>
            <a:off x="1199450" y="1600200"/>
            <a:ext cx="10992600" cy="4061100"/>
          </a:xfrm>
          <a:prstGeom prst="rect">
            <a:avLst/>
          </a:prstGeom>
          <a:noFill/>
          <a:ln>
            <a:noFill/>
          </a:ln>
        </p:spPr>
        <p:txBody>
          <a:bodyPr spcFirstLastPara="1" wrap="square" lIns="91425" tIns="45700" rIns="91425" bIns="45700" anchor="t" anchorCtr="0">
            <a:noAutofit/>
          </a:bodyPr>
          <a:lstStyle/>
          <a:p>
            <a:pPr marL="342900" lvl="0" indent="-355600" algn="l" rtl="0">
              <a:lnSpc>
                <a:spcPct val="150000"/>
              </a:lnSpc>
              <a:spcBef>
                <a:spcPts val="0"/>
              </a:spcBef>
              <a:spcAft>
                <a:spcPts val="0"/>
              </a:spcAft>
              <a:buClr>
                <a:srgbClr val="595959"/>
              </a:buClr>
              <a:buSzPts val="3000"/>
              <a:buChar char="•"/>
            </a:pPr>
            <a:r>
              <a:rPr lang="nl-NL" sz="3000"/>
              <a:t>7 – 14 -  21 dagen</a:t>
            </a:r>
            <a:endParaRPr sz="3000"/>
          </a:p>
          <a:p>
            <a:pPr marL="342900" lvl="0" indent="-355600" algn="l" rtl="0">
              <a:lnSpc>
                <a:spcPct val="150000"/>
              </a:lnSpc>
              <a:spcBef>
                <a:spcPts val="560"/>
              </a:spcBef>
              <a:spcAft>
                <a:spcPts val="0"/>
              </a:spcAft>
              <a:buClr>
                <a:srgbClr val="595959"/>
              </a:buClr>
              <a:buSzPts val="3000"/>
              <a:buChar char="•"/>
            </a:pPr>
            <a:r>
              <a:rPr lang="nl-NL" sz="3000"/>
              <a:t>Praat over uw voornemen</a:t>
            </a:r>
            <a:endParaRPr sz="3000"/>
          </a:p>
          <a:p>
            <a:pPr marL="342900" lvl="0" indent="-355600" algn="l" rtl="0">
              <a:lnSpc>
                <a:spcPct val="150000"/>
              </a:lnSpc>
              <a:spcBef>
                <a:spcPts val="560"/>
              </a:spcBef>
              <a:spcAft>
                <a:spcPts val="0"/>
              </a:spcAft>
              <a:buClr>
                <a:srgbClr val="595959"/>
              </a:buClr>
              <a:buSzPts val="3000"/>
              <a:buChar char="•"/>
            </a:pPr>
            <a:r>
              <a:rPr lang="nl-NL" sz="3000"/>
              <a:t>Goede voorbereiding</a:t>
            </a:r>
            <a:endParaRPr sz="3000"/>
          </a:p>
          <a:p>
            <a:pPr marL="342900" lvl="0" indent="-355600" algn="l" rtl="0">
              <a:lnSpc>
                <a:spcPct val="150000"/>
              </a:lnSpc>
              <a:spcBef>
                <a:spcPts val="560"/>
              </a:spcBef>
              <a:spcAft>
                <a:spcPts val="0"/>
              </a:spcAft>
              <a:buClr>
                <a:srgbClr val="595959"/>
              </a:buClr>
              <a:buSzPts val="3000"/>
              <a:buChar char="•"/>
            </a:pPr>
            <a:r>
              <a:rPr lang="nl-NL" sz="3000"/>
              <a:t>Regel hulp!</a:t>
            </a:r>
            <a:endParaRPr sz="3000"/>
          </a:p>
          <a:p>
            <a:pPr marL="342900" lvl="0" indent="-355600" algn="l" rtl="0">
              <a:lnSpc>
                <a:spcPct val="150000"/>
              </a:lnSpc>
              <a:spcBef>
                <a:spcPts val="560"/>
              </a:spcBef>
              <a:spcAft>
                <a:spcPts val="0"/>
              </a:spcAft>
              <a:buClr>
                <a:srgbClr val="595959"/>
              </a:buClr>
              <a:buSzPts val="3000"/>
              <a:buChar char="•"/>
            </a:pPr>
            <a:r>
              <a:rPr lang="nl-NL" sz="3000"/>
              <a:t>Bekijk de brochure van </a:t>
            </a:r>
            <a:r>
              <a:rPr lang="nl-NL" sz="3000" u="sng">
                <a:solidFill>
                  <a:srgbClr val="0000FF"/>
                </a:solidFill>
                <a:hlinkClick r:id="rId3">
                  <a:extLst>
                    <a:ext uri="{A12FA001-AC4F-418D-AE19-62706E023703}">
                      <ahyp:hlinkClr xmlns:ahyp="http://schemas.microsoft.com/office/drawing/2018/hyperlinkcolor" val="tx"/>
                    </a:ext>
                  </a:extLst>
                </a:hlinkClick>
              </a:rPr>
              <a:t>thuisarts.nl </a:t>
            </a:r>
            <a:r>
              <a:rPr lang="nl-NL" sz="3000"/>
              <a:t>(en van de </a:t>
            </a:r>
            <a:r>
              <a:rPr lang="nl-NL" sz="3000" u="sng">
                <a:solidFill>
                  <a:srgbClr val="7F7F7F"/>
                </a:solidFill>
                <a:hlinkClick r:id="rId4">
                  <a:extLst>
                    <a:ext uri="{A12FA001-AC4F-418D-AE19-62706E023703}">
                      <ahyp:hlinkClr xmlns:ahyp="http://schemas.microsoft.com/office/drawing/2018/hyperlinkcolor" val="tx"/>
                    </a:ext>
                  </a:extLst>
                </a:hlinkClick>
              </a:rPr>
              <a:t>KNMG</a:t>
            </a:r>
            <a:r>
              <a:rPr lang="nl-NL" sz="3000"/>
              <a:t> en de </a:t>
            </a:r>
            <a:r>
              <a:rPr lang="nl-NL" sz="3000" u="sng">
                <a:solidFill>
                  <a:srgbClr val="7F7F7F"/>
                </a:solidFill>
                <a:hlinkClick r:id="rId5">
                  <a:extLst>
                    <a:ext uri="{A12FA001-AC4F-418D-AE19-62706E023703}">
                      <ahyp:hlinkClr xmlns:ahyp="http://schemas.microsoft.com/office/drawing/2018/hyperlinkcolor" val="tx"/>
                    </a:ext>
                  </a:extLst>
                </a:hlinkClick>
              </a:rPr>
              <a:t>NVVE</a:t>
            </a:r>
            <a:r>
              <a:rPr lang="nl-NL" sz="3000"/>
              <a:t>)</a:t>
            </a:r>
            <a:endParaRPr sz="300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238"/>
        <p:cNvGrpSpPr/>
        <p:nvPr/>
      </p:nvGrpSpPr>
      <p:grpSpPr>
        <a:xfrm>
          <a:off x="0" y="0"/>
          <a:ext cx="0" cy="0"/>
          <a:chOff x="0" y="0"/>
          <a:chExt cx="0" cy="0"/>
        </a:xfrm>
      </p:grpSpPr>
      <p:sp>
        <p:nvSpPr>
          <p:cNvPr id="239" name="Google Shape;239;p27"/>
          <p:cNvSpPr txBox="1">
            <a:spLocks noGrp="1"/>
          </p:cNvSpPr>
          <p:nvPr>
            <p:ph type="title"/>
          </p:nvPr>
        </p:nvSpPr>
        <p:spPr>
          <a:xfrm>
            <a:off x="1199456" y="332656"/>
            <a:ext cx="10382944" cy="1084982"/>
          </a:xfrm>
          <a:prstGeom prst="rect">
            <a:avLst/>
          </a:prstGeom>
          <a:noFill/>
          <a:ln>
            <a:noFill/>
          </a:ln>
        </p:spPr>
        <p:txBody>
          <a:bodyPr spcFirstLastPara="1" wrap="square" lIns="91425" tIns="45700" rIns="91425" bIns="45700" anchor="ctr" anchorCtr="0">
            <a:normAutofit/>
          </a:bodyPr>
          <a:lstStyle/>
          <a:p>
            <a:pPr marL="360363" lvl="0" indent="-349250" algn="l" rtl="0">
              <a:spcBef>
                <a:spcPts val="0"/>
              </a:spcBef>
              <a:spcAft>
                <a:spcPts val="0"/>
              </a:spcAft>
              <a:buClr>
                <a:srgbClr val="DD3150"/>
              </a:buClr>
              <a:buSzPts val="3800"/>
              <a:buFont typeface="Calibri"/>
              <a:buNone/>
            </a:pPr>
            <a:r>
              <a:rPr lang="nl-NL"/>
              <a:t>Weet u wat u wilt?</a:t>
            </a:r>
            <a:endParaRPr/>
          </a:p>
        </p:txBody>
      </p:sp>
      <p:pic>
        <p:nvPicPr>
          <p:cNvPr id="240" name="Google Shape;240;p27"/>
          <p:cNvPicPr preferRelativeResize="0"/>
          <p:nvPr/>
        </p:nvPicPr>
        <p:blipFill rotWithShape="1">
          <a:blip r:embed="rId3">
            <a:alphaModFix/>
          </a:blip>
          <a:srcRect b="10965"/>
          <a:stretch/>
        </p:blipFill>
        <p:spPr>
          <a:xfrm>
            <a:off x="4007768" y="1291934"/>
            <a:ext cx="7200800" cy="4274131"/>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245"/>
        <p:cNvGrpSpPr/>
        <p:nvPr/>
      </p:nvGrpSpPr>
      <p:grpSpPr>
        <a:xfrm>
          <a:off x="0" y="0"/>
          <a:ext cx="0" cy="0"/>
          <a:chOff x="0" y="0"/>
          <a:chExt cx="0" cy="0"/>
        </a:xfrm>
      </p:grpSpPr>
      <p:sp>
        <p:nvSpPr>
          <p:cNvPr id="246" name="Google Shape;246;p28"/>
          <p:cNvSpPr txBox="1">
            <a:spLocks noGrp="1"/>
          </p:cNvSpPr>
          <p:nvPr>
            <p:ph type="title"/>
          </p:nvPr>
        </p:nvSpPr>
        <p:spPr>
          <a:xfrm>
            <a:off x="1199456" y="332656"/>
            <a:ext cx="10382944" cy="1084982"/>
          </a:xfrm>
          <a:prstGeom prst="rect">
            <a:avLst/>
          </a:prstGeom>
          <a:noFill/>
          <a:ln>
            <a:noFill/>
          </a:ln>
        </p:spPr>
        <p:txBody>
          <a:bodyPr spcFirstLastPara="1" wrap="square" lIns="91425" tIns="45700" rIns="91425" bIns="45700" anchor="ctr" anchorCtr="0">
            <a:normAutofit/>
          </a:bodyPr>
          <a:lstStyle/>
          <a:p>
            <a:pPr marL="360363" lvl="0" indent="-349250" algn="l" rtl="0">
              <a:spcBef>
                <a:spcPts val="0"/>
              </a:spcBef>
              <a:spcAft>
                <a:spcPts val="0"/>
              </a:spcAft>
              <a:buClr>
                <a:srgbClr val="DD3150"/>
              </a:buClr>
              <a:buSzPts val="3800"/>
              <a:buFont typeface="Calibri"/>
              <a:buNone/>
            </a:pPr>
            <a:r>
              <a:rPr lang="nl-NL"/>
              <a:t>Kern van het verhaal</a:t>
            </a:r>
            <a:endParaRPr/>
          </a:p>
        </p:txBody>
      </p:sp>
      <p:sp>
        <p:nvSpPr>
          <p:cNvPr id="247" name="Google Shape;247;p28"/>
          <p:cNvSpPr txBox="1">
            <a:spLocks noGrp="1"/>
          </p:cNvSpPr>
          <p:nvPr>
            <p:ph type="body" idx="1"/>
          </p:nvPr>
        </p:nvSpPr>
        <p:spPr>
          <a:xfrm>
            <a:off x="1199456" y="1398476"/>
            <a:ext cx="10834048" cy="4061100"/>
          </a:xfrm>
          <a:prstGeom prst="rect">
            <a:avLst/>
          </a:prstGeom>
          <a:noFill/>
          <a:ln>
            <a:noFill/>
          </a:ln>
        </p:spPr>
        <p:txBody>
          <a:bodyPr spcFirstLastPara="1" wrap="square" lIns="91425" tIns="45700" rIns="91425" bIns="45700" anchor="t" anchorCtr="0">
            <a:noAutofit/>
          </a:bodyPr>
          <a:lstStyle/>
          <a:p>
            <a:pPr marL="342900" lvl="0" indent="-368300" algn="l" rtl="0">
              <a:lnSpc>
                <a:spcPct val="115000"/>
              </a:lnSpc>
              <a:spcBef>
                <a:spcPts val="0"/>
              </a:spcBef>
              <a:spcAft>
                <a:spcPts val="0"/>
              </a:spcAft>
              <a:buClr>
                <a:srgbClr val="595959"/>
              </a:buClr>
              <a:buSzPts val="3000"/>
              <a:buChar char="•"/>
            </a:pPr>
            <a:r>
              <a:rPr lang="nl-NL" sz="3000" dirty="0"/>
              <a:t>Palliatieve zorg is langer dan de laatste dagen, weken of maanden</a:t>
            </a:r>
            <a:endParaRPr sz="3000" dirty="0"/>
          </a:p>
          <a:p>
            <a:pPr marL="0" lvl="0" indent="0" algn="l" rtl="0">
              <a:lnSpc>
                <a:spcPct val="115000"/>
              </a:lnSpc>
              <a:spcBef>
                <a:spcPts val="520"/>
              </a:spcBef>
              <a:spcAft>
                <a:spcPts val="0"/>
              </a:spcAft>
              <a:buClr>
                <a:srgbClr val="595959"/>
              </a:buClr>
              <a:buSzPts val="2600"/>
              <a:buNone/>
            </a:pPr>
            <a:endParaRPr sz="3000" dirty="0"/>
          </a:p>
          <a:p>
            <a:pPr marL="342900" lvl="0" indent="-368300" algn="l" rtl="0">
              <a:lnSpc>
                <a:spcPct val="115000"/>
              </a:lnSpc>
              <a:spcBef>
                <a:spcPts val="520"/>
              </a:spcBef>
              <a:spcAft>
                <a:spcPts val="0"/>
              </a:spcAft>
              <a:buClr>
                <a:srgbClr val="595959"/>
              </a:buClr>
              <a:buSzPts val="3000"/>
              <a:buChar char="•"/>
            </a:pPr>
            <a:r>
              <a:rPr lang="nl-NL" sz="3000" dirty="0"/>
              <a:t>Centrale vraag: </a:t>
            </a:r>
            <a:r>
              <a:rPr lang="nl-NL" sz="3000" b="1" dirty="0"/>
              <a:t>Wat is belangrijk voor u in de laatste levensfase?</a:t>
            </a:r>
            <a:br>
              <a:rPr lang="nl-NL" sz="3000" dirty="0"/>
            </a:br>
            <a:endParaRPr sz="3000" dirty="0"/>
          </a:p>
          <a:p>
            <a:pPr marL="342900" lvl="0" indent="-368300" algn="l" rtl="0">
              <a:lnSpc>
                <a:spcPct val="115000"/>
              </a:lnSpc>
              <a:spcBef>
                <a:spcPts val="520"/>
              </a:spcBef>
              <a:spcAft>
                <a:spcPts val="0"/>
              </a:spcAft>
              <a:buClr>
                <a:srgbClr val="595959"/>
              </a:buClr>
              <a:buSzPts val="3000"/>
              <a:buChar char="•"/>
            </a:pPr>
            <a:r>
              <a:rPr lang="nl-NL" sz="3000" dirty="0"/>
              <a:t>Ga op tijd in gesprek met uw naasten en uw arts. </a:t>
            </a:r>
            <a:br>
              <a:rPr lang="nl-NL" sz="3000" dirty="0"/>
            </a:br>
            <a:r>
              <a:rPr lang="nl-NL" sz="3000" dirty="0"/>
              <a:t>Dat kan ook als u nog niet ziek bent of nog niet precies weet </a:t>
            </a:r>
            <a:br>
              <a:rPr lang="nl-NL" sz="3000" dirty="0"/>
            </a:br>
            <a:r>
              <a:rPr lang="nl-NL" sz="3000" dirty="0"/>
              <a:t>wat u wel/niet wilt</a:t>
            </a:r>
            <a:endParaRPr sz="3000"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252"/>
        <p:cNvGrpSpPr/>
        <p:nvPr/>
      </p:nvGrpSpPr>
      <p:grpSpPr>
        <a:xfrm>
          <a:off x="0" y="0"/>
          <a:ext cx="0" cy="0"/>
          <a:chOff x="0" y="0"/>
          <a:chExt cx="0" cy="0"/>
        </a:xfrm>
      </p:grpSpPr>
      <p:sp>
        <p:nvSpPr>
          <p:cNvPr id="253" name="Google Shape;253;p29"/>
          <p:cNvSpPr txBox="1">
            <a:spLocks noGrp="1"/>
          </p:cNvSpPr>
          <p:nvPr>
            <p:ph type="title"/>
          </p:nvPr>
        </p:nvSpPr>
        <p:spPr>
          <a:xfrm>
            <a:off x="904528" y="188640"/>
            <a:ext cx="10382944" cy="5904656"/>
          </a:xfrm>
          <a:prstGeom prst="rect">
            <a:avLst/>
          </a:prstGeom>
          <a:noFill/>
          <a:ln>
            <a:noFill/>
          </a:ln>
        </p:spPr>
        <p:txBody>
          <a:bodyPr spcFirstLastPara="1" wrap="square" lIns="91425" tIns="45700" rIns="91425" bIns="45700" anchor="ctr" anchorCtr="0">
            <a:normAutofit/>
          </a:bodyPr>
          <a:lstStyle/>
          <a:p>
            <a:pPr marL="360363" lvl="0" indent="-349250" algn="l" rtl="0">
              <a:spcBef>
                <a:spcPts val="0"/>
              </a:spcBef>
              <a:spcAft>
                <a:spcPts val="0"/>
              </a:spcAft>
              <a:buClr>
                <a:schemeClr val="lt1"/>
              </a:buClr>
              <a:buSzPts val="5400"/>
              <a:buFont typeface="Calibri"/>
              <a:buNone/>
            </a:pPr>
            <a:r>
              <a:rPr lang="nl-NL" sz="5400" dirty="0"/>
              <a:t>Heeft u vragen?	</a:t>
            </a:r>
            <a:br>
              <a:rPr lang="nl-NL" sz="5400" dirty="0"/>
            </a:br>
            <a:br>
              <a:rPr lang="nl-NL" sz="5400" dirty="0"/>
            </a:br>
            <a:r>
              <a:rPr lang="nl-NL" dirty="0"/>
              <a:t>           Bedankt voor uw komst 		</a:t>
            </a:r>
            <a:br>
              <a:rPr lang="nl-NL" dirty="0"/>
            </a:br>
            <a:br>
              <a:rPr lang="nl-NL" dirty="0"/>
            </a:br>
            <a:r>
              <a:rPr lang="nl-NL" dirty="0"/>
              <a:t>						  Informatietafel</a:t>
            </a:r>
            <a:endParaRPr dirty="0"/>
          </a:p>
        </p:txBody>
      </p:sp>
      <p:sp>
        <p:nvSpPr>
          <p:cNvPr id="254" name="Google Shape;254;p29"/>
          <p:cNvSpPr txBox="1"/>
          <p:nvPr/>
        </p:nvSpPr>
        <p:spPr>
          <a:xfrm>
            <a:off x="1271464" y="3420616"/>
            <a:ext cx="9649072" cy="19526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lt1"/>
              </a:buClr>
              <a:buSzPts val="2600"/>
              <a:buFont typeface="Arial"/>
              <a:buNone/>
            </a:pPr>
            <a:endParaRPr sz="2600">
              <a:solidFill>
                <a:schemeClr val="lt1"/>
              </a:solidFill>
              <a:latin typeface="Calibri"/>
              <a:ea typeface="Calibri"/>
              <a:cs typeface="Calibri"/>
              <a:sym typeface="Calibri"/>
            </a:endParaRPr>
          </a:p>
        </p:txBody>
      </p:sp>
      <p:sp>
        <p:nvSpPr>
          <p:cNvPr id="255" name="Google Shape;255;p29"/>
          <p:cNvSpPr txBox="1"/>
          <p:nvPr/>
        </p:nvSpPr>
        <p:spPr>
          <a:xfrm>
            <a:off x="6384032" y="6093296"/>
            <a:ext cx="4720395" cy="40011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nl-NL" sz="2000" i="1">
                <a:solidFill>
                  <a:schemeClr val="lt1"/>
                </a:solidFill>
                <a:latin typeface="Calibri"/>
                <a:ea typeface="Calibri"/>
                <a:cs typeface="Calibri"/>
                <a:sym typeface="Calibri"/>
              </a:rPr>
              <a:t>&gt; </a:t>
            </a:r>
            <a:r>
              <a:rPr lang="nl-NL" sz="2000" i="1" u="sng">
                <a:solidFill>
                  <a:schemeClr val="lt1"/>
                </a:solidFill>
                <a:latin typeface="Calibri"/>
                <a:ea typeface="Calibri"/>
                <a:cs typeface="Calibri"/>
                <a:sym typeface="Calibri"/>
                <a:hlinkClick r:id="rId3">
                  <a:extLst>
                    <a:ext uri="{A12FA001-AC4F-418D-AE19-62706E023703}">
                      <ahyp:hlinkClr xmlns:ahyp="http://schemas.microsoft.com/office/drawing/2018/hyperlinkcolor" val="tx"/>
                    </a:ext>
                  </a:extLst>
                </a:hlinkClick>
              </a:rPr>
              <a:t>informatiemateriaal patiënten en naasten</a:t>
            </a:r>
            <a:endParaRPr sz="2000" i="1">
              <a:solidFill>
                <a:schemeClr val="lt1"/>
              </a:solidFill>
              <a:latin typeface="Calibri"/>
              <a:ea typeface="Calibri"/>
              <a:cs typeface="Calibri"/>
              <a:sym typeface="Calibri"/>
            </a:endParaRPr>
          </a:p>
        </p:txBody>
      </p:sp>
    </p:spTree>
  </p:cSld>
  <p:clrMapOvr>
    <a:masterClrMapping/>
  </p:clrMapOvr>
</p:sld>
</file>

<file path=ppt/theme/theme1.xml><?xml version="1.0" encoding="utf-8"?>
<a:theme xmlns:a="http://schemas.openxmlformats.org/drawingml/2006/main" name="Office-thema">
  <a:themeElements>
    <a:clrScheme name="Kantoor">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12</TotalTime>
  <Words>10980</Words>
  <Application>Microsoft Office PowerPoint</Application>
  <PresentationFormat>Breedbeeld</PresentationFormat>
  <Paragraphs>598</Paragraphs>
  <Slides>29</Slides>
  <Notes>29</Notes>
  <HiddenSlides>0</HiddenSlides>
  <MMClips>0</MMClips>
  <ScaleCrop>false</ScaleCrop>
  <HeadingPairs>
    <vt:vector size="6" baseType="variant">
      <vt:variant>
        <vt:lpstr>Gebruikte lettertypen</vt:lpstr>
      </vt:variant>
      <vt:variant>
        <vt:i4>3</vt:i4>
      </vt:variant>
      <vt:variant>
        <vt:lpstr>Thema</vt:lpstr>
      </vt:variant>
      <vt:variant>
        <vt:i4>1</vt:i4>
      </vt:variant>
      <vt:variant>
        <vt:lpstr>Diatitels</vt:lpstr>
      </vt:variant>
      <vt:variant>
        <vt:i4>29</vt:i4>
      </vt:variant>
    </vt:vector>
  </HeadingPairs>
  <TitlesOfParts>
    <vt:vector size="33" baseType="lpstr">
      <vt:lpstr>Arial</vt:lpstr>
      <vt:lpstr>Calibri</vt:lpstr>
      <vt:lpstr>Nirmala UI Semilight</vt:lpstr>
      <vt:lpstr>Office-thema</vt:lpstr>
      <vt:lpstr>Samen beslissen </vt:lpstr>
      <vt:lpstr>Waarom deze bijeenkomst?</vt:lpstr>
      <vt:lpstr>Wat bespreken we vandaag?</vt:lpstr>
      <vt:lpstr>Stellingen</vt:lpstr>
      <vt:lpstr>Wat is palliatieve zorg? </vt:lpstr>
      <vt:lpstr>Terminale zorg</vt:lpstr>
      <vt:lpstr>Veelvoorkomende misverstanden</vt:lpstr>
      <vt:lpstr>Mogelijkheden zorg en ondersteuning thuis</vt:lpstr>
      <vt:lpstr>Geeft u zorg? (mantelzorg)</vt:lpstr>
      <vt:lpstr>Ondersteuning van mantelzorger</vt:lpstr>
      <vt:lpstr>Denkt u al na over één van onderstaande vragen?</vt:lpstr>
      <vt:lpstr>Praten met naasten</vt:lpstr>
      <vt:lpstr>Praten met een arts (PZP-gesprek)</vt:lpstr>
      <vt:lpstr>Wilsverklaring</vt:lpstr>
      <vt:lpstr>Wilsverklaring maken</vt:lpstr>
      <vt:lpstr>Het is een proces</vt:lpstr>
      <vt:lpstr>Wensen in de laatste levensfase</vt:lpstr>
      <vt:lpstr>R I Z A (Reanimatie, IC, Ziekenhuisopname, Antibiotica) </vt:lpstr>
      <vt:lpstr>Reanimeren?      </vt:lpstr>
      <vt:lpstr>Opname op de IC? </vt:lpstr>
      <vt:lpstr>Waar wilt u sterven? Hoe wilt u sterven?</vt:lpstr>
      <vt:lpstr>Stelling</vt:lpstr>
      <vt:lpstr>Euthanasie</vt:lpstr>
      <vt:lpstr>Palliatieve sedatie</vt:lpstr>
      <vt:lpstr>Levenseindezorg bij dementie</vt:lpstr>
      <vt:lpstr>Bewust stoppen met eten en drinken</vt:lpstr>
      <vt:lpstr>Weet u wat u wilt?</vt:lpstr>
      <vt:lpstr>Kern van het verhaal</vt:lpstr>
      <vt:lpstr>Heeft u vragen?              Bedankt voor uw komst             Informatietafel</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rondhuise</dc:creator>
  <cp:lastModifiedBy>Marleen de Lange | Netwerkcoördinator PZ</cp:lastModifiedBy>
  <cp:revision>3</cp:revision>
  <dcterms:created xsi:type="dcterms:W3CDTF">2015-06-17T08:15:40Z</dcterms:created>
  <dcterms:modified xsi:type="dcterms:W3CDTF">2026-11-02T10:17:21Z</dcterms:modified>
</cp:coreProperties>
</file>