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xHtPL495/SDkXYNPST+oIOHMk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oofdstuk / 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B3EF5E4A-B3F1-544F-815B-8FE4BA1C8DBF}"/>
              </a:ext>
            </a:extLst>
          </p:cNvPr>
          <p:cNvSpPr/>
          <p:nvPr/>
        </p:nvSpPr>
        <p:spPr>
          <a:xfrm>
            <a:off x="1" y="0"/>
            <a:ext cx="1220311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67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F141CB-349E-FE4C-BB83-B5591FB56F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58112" y="1953387"/>
            <a:ext cx="8875776" cy="295122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5333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5697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alliaweb.nl/onderwijsmaterialen/introductie-werkvelden-keuzedeel-mbo-palliatieve-z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FC41601F-321D-45A8-B41C-6E04BAAF229D}"/>
              </a:ext>
            </a:extLst>
          </p:cNvPr>
          <p:cNvSpPr/>
          <p:nvPr/>
        </p:nvSpPr>
        <p:spPr>
          <a:xfrm>
            <a:off x="981512" y="0"/>
            <a:ext cx="11210488" cy="1587500"/>
          </a:xfrm>
          <a:prstGeom prst="rect">
            <a:avLst/>
          </a:prstGeom>
          <a:solidFill>
            <a:srgbClr val="EA5D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4" name="Tekstvak 5">
            <a:extLst>
              <a:ext uri="{FF2B5EF4-FFF2-40B4-BE49-F238E27FC236}">
                <a16:creationId xmlns:a16="http://schemas.microsoft.com/office/drawing/2014/main" id="{B798D410-16A9-4407-AD45-410E68C152E0}"/>
              </a:ext>
            </a:extLst>
          </p:cNvPr>
          <p:cNvSpPr txBox="1"/>
          <p:nvPr/>
        </p:nvSpPr>
        <p:spPr>
          <a:xfrm>
            <a:off x="3281363" y="359993"/>
            <a:ext cx="5629275" cy="8343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nl-NL" sz="2800" b="1" kern="1400" spc="-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Keuzedeel palliatieve zorg mbo</a:t>
            </a:r>
          </a:p>
          <a:p>
            <a:r>
              <a:rPr lang="nl-NL" sz="1800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Thema 1 Introductie en werkvelden</a:t>
            </a:r>
            <a:endParaRPr lang="nl-N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00DF1B91-A02C-447F-ABF5-013F7036E567}"/>
              </a:ext>
            </a:extLst>
          </p:cNvPr>
          <p:cNvSpPr/>
          <p:nvPr/>
        </p:nvSpPr>
        <p:spPr>
          <a:xfrm>
            <a:off x="0" y="-63500"/>
            <a:ext cx="1714500" cy="1664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Afgeronde rechthoek 1">
            <a:extLst>
              <a:ext uri="{FF2B5EF4-FFF2-40B4-BE49-F238E27FC236}">
                <a16:creationId xmlns:a16="http://schemas.microsoft.com/office/drawing/2014/main" id="{89C058B0-E596-4E25-9E56-FA2DF1237E6A}"/>
              </a:ext>
            </a:extLst>
          </p:cNvPr>
          <p:cNvSpPr/>
          <p:nvPr/>
        </p:nvSpPr>
        <p:spPr>
          <a:xfrm>
            <a:off x="2302212" y="4647501"/>
            <a:ext cx="7587577" cy="947956"/>
          </a:xfrm>
          <a:prstGeom prst="roundRect">
            <a:avLst/>
          </a:prstGeom>
          <a:solidFill>
            <a:srgbClr val="EA5D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200"/>
              </a:spcBef>
            </a:pPr>
            <a:r>
              <a:rPr lang="nl-NL" sz="1600" b="1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Bekijk hier inspirerende onderwijsmaterialen, leerdoelen en opdrachten</a:t>
            </a:r>
            <a:endParaRPr lang="nl-NL" sz="1600" b="1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Toelichting met pijl omlaag 7">
            <a:extLst>
              <a:ext uri="{FF2B5EF4-FFF2-40B4-BE49-F238E27FC236}">
                <a16:creationId xmlns:a16="http://schemas.microsoft.com/office/drawing/2014/main" id="{0380B15D-A561-4DAC-87B2-08E5279CF91A}"/>
              </a:ext>
            </a:extLst>
          </p:cNvPr>
          <p:cNvSpPr>
            <a:spLocks noChangeAspect="1"/>
          </p:cNvSpPr>
          <p:nvPr/>
        </p:nvSpPr>
        <p:spPr>
          <a:xfrm>
            <a:off x="9045504" y="4931360"/>
            <a:ext cx="411480" cy="380238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A463931-C0EA-4344-8167-4C5387B648B0}"/>
              </a:ext>
            </a:extLst>
          </p:cNvPr>
          <p:cNvSpPr txBox="1"/>
          <p:nvPr/>
        </p:nvSpPr>
        <p:spPr>
          <a:xfrm>
            <a:off x="2601686" y="2305322"/>
            <a:ext cx="69886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Deze PowerPointpresentatie maakt deel uit van een van de thema’s binnen het keuzedeel Palliatieve zorg mbo. </a:t>
            </a:r>
          </a:p>
          <a:p>
            <a:r>
              <a:rPr lang="nl-NL" sz="1400" dirty="0"/>
              <a:t>Per thema zijn meerdere onderwijsmaterialen, docentenhandleidingen, leerdoelen en opdrachten opgenomen. </a:t>
            </a:r>
          </a:p>
          <a:p>
            <a:r>
              <a:rPr lang="nl-NL" sz="1400" dirty="0"/>
              <a:t>Hieronder vindt u de link naar het thema met onderwijsmaterialen, leerdoelen en opdrachten, waartoe deze PowerPointpresentatie behoort.   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DEC59BFC-97CF-4A88-B165-615DD2B1545A}"/>
              </a:ext>
            </a:extLst>
          </p:cNvPr>
          <p:cNvSpPr/>
          <p:nvPr/>
        </p:nvSpPr>
        <p:spPr>
          <a:xfrm>
            <a:off x="-393185" y="-43844"/>
            <a:ext cx="1374697" cy="1644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>
              <a:cs typeface="Times New Roman" panose="02020603050405020304" pitchFamily="18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D878136-9734-419F-BD50-451538951A0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" y="359993"/>
            <a:ext cx="1069340" cy="749300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C85FEE75-DE90-4087-BEB7-EB606C142160}"/>
              </a:ext>
            </a:extLst>
          </p:cNvPr>
          <p:cNvSpPr txBox="1"/>
          <p:nvPr/>
        </p:nvSpPr>
        <p:spPr>
          <a:xfrm>
            <a:off x="0" y="6498007"/>
            <a:ext cx="62980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8600">
              <a:tabLst>
                <a:tab pos="449580" algn="l"/>
              </a:tabLst>
            </a:pPr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05-2021 | Creative </a:t>
            </a:r>
            <a:r>
              <a:rPr lang="nl-NL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Commons</a:t>
            </a:r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BY-NC</a:t>
            </a:r>
          </a:p>
        </p:txBody>
      </p:sp>
    </p:spTree>
    <p:extLst>
      <p:ext uri="{BB962C8B-B14F-4D97-AF65-F5344CB8AC3E}">
        <p14:creationId xmlns:p14="http://schemas.microsoft.com/office/powerpoint/2010/main" val="315558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Medicatie </a:t>
            </a:r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66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Char char="•"/>
            </a:pPr>
            <a:r>
              <a:rPr lang="nl-NL" b="1"/>
              <a:t>Medicatie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</a:pPr>
            <a:r>
              <a:rPr lang="nl-NL"/>
              <a:t>Methylfenidaat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</a:pPr>
            <a:r>
              <a:rPr lang="nl-NL"/>
              <a:t>Corticosteroïden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44" name="Google Shape;144;p9"/>
          <p:cNvSpPr/>
          <p:nvPr/>
        </p:nvSpPr>
        <p:spPr>
          <a:xfrm>
            <a:off x="0" y="6356350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Casus m.b.v. de methodiek signalering of besluitvorming </a:t>
            </a:r>
            <a:endParaRPr/>
          </a:p>
        </p:txBody>
      </p:sp>
      <p:sp>
        <p:nvSpPr>
          <p:cNvPr id="150" name="Google Shape;150;p10"/>
          <p:cNvSpPr txBox="1"/>
          <p:nvPr/>
        </p:nvSpPr>
        <p:spPr>
          <a:xfrm>
            <a:off x="972766" y="2616740"/>
            <a:ext cx="343624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Mevrouw ………………………. </a:t>
            </a:r>
            <a:endParaRPr/>
          </a:p>
        </p:txBody>
      </p:sp>
      <p:pic>
        <p:nvPicPr>
          <p:cNvPr id="151" name="Google Shape;15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1300" y="2368550"/>
            <a:ext cx="5613400" cy="372693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0"/>
          <p:cNvSpPr/>
          <p:nvPr/>
        </p:nvSpPr>
        <p:spPr>
          <a:xfrm>
            <a:off x="0" y="6356350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539639" y="2068481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l-NL"/>
              <a:t>Vermoeidheid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-822950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0" y="6356350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49375" y="5813500"/>
            <a:ext cx="514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>
                <a:latin typeface="Calibri"/>
                <a:ea typeface="Calibri"/>
                <a:cs typeface="Calibri"/>
                <a:sym typeface="Calibri"/>
              </a:rPr>
              <a:t>mevr. J.Haan. Verpleegkundige docent Beter Thuis Wonen.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>
                <a:latin typeface="Calibri"/>
                <a:ea typeface="Calibri"/>
                <a:cs typeface="Calibri"/>
                <a:sym typeface="Calibri"/>
              </a:rPr>
              <a:t>Netwerk Palliatieve Zorg IJssel-Vecht en Noordoost-Overijssel 2018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Vermoeidheid </a:t>
            </a: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66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Char char="•"/>
            </a:pPr>
            <a:r>
              <a:rPr lang="nl-NL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Kenmerken van vermoeidheid bij de palliatieve patiënt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</a:pPr>
            <a:r>
              <a:rPr lang="nl-NL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Plotseling en niet altijd gerelateerd aan inspanning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</a:pPr>
            <a:r>
              <a:rPr lang="nl-NL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Extreem, lijkt op uitputting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</a:pPr>
            <a:r>
              <a:rPr lang="nl-NL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Herstel duurt langer dan normaal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0" y="6356350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Vermoeidheid </a:t>
            </a:r>
            <a:endParaRPr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2087537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66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Char char="•"/>
            </a:pPr>
            <a:r>
              <a:rPr lang="nl-NL" b="1"/>
              <a:t>Soorten vermoeidheid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</a:pPr>
            <a:r>
              <a:rPr lang="nl-NL"/>
              <a:t>Lichamelijke uitputting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</a:pPr>
            <a:r>
              <a:rPr lang="nl-NL"/>
              <a:t>Cognitieve uitputting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</a:pPr>
            <a:r>
              <a:rPr lang="nl-NL"/>
              <a:t>Emotionele uitputting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</a:pPr>
            <a:r>
              <a:rPr lang="nl-NL"/>
              <a:t>Verminderde interesse en motivatie</a:t>
            </a:r>
            <a:endParaRPr/>
          </a:p>
        </p:txBody>
      </p:sp>
      <p:sp>
        <p:nvSpPr>
          <p:cNvPr id="101" name="Google Shape;101;p3"/>
          <p:cNvSpPr/>
          <p:nvPr/>
        </p:nvSpPr>
        <p:spPr>
          <a:xfrm>
            <a:off x="0" y="6356350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Vermoeidheid 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838200" y="18338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4669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50000"/>
              <a:buChar char="•"/>
            </a:pPr>
            <a:r>
              <a:rPr lang="nl-NL" b="1"/>
              <a:t>Oorzaken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Ten gevolge van de ziekte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Co-morbiditeit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Vermoeidheid ten gevolge van de behandeling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Psychosociale factoren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Symptomen die samenhangen met vermoeidheid</a:t>
            </a:r>
            <a:endParaRPr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108" name="Google Shape;108;p4"/>
          <p:cNvSpPr/>
          <p:nvPr/>
        </p:nvSpPr>
        <p:spPr>
          <a:xfrm>
            <a:off x="0" y="6356350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Vermoeidheid 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50000"/>
              <a:buChar char="•"/>
            </a:pPr>
            <a:r>
              <a:rPr lang="nl-NL" b="1"/>
              <a:t>Behandeling van achterliggende oorzaken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Anemie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Elektrolytenstoornis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Co-morbiditeit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Slaapstoornissen en depressie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Bijwerkingen van medicamenten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Start therapie bij pijnklachten </a:t>
            </a:r>
            <a:r>
              <a:rPr lang="nl-NL">
                <a:solidFill>
                  <a:srgbClr val="FFFFFF"/>
                </a:solidFill>
              </a:rPr>
              <a:t>en dyspneu</a:t>
            </a:r>
            <a:endParaRPr/>
          </a:p>
          <a:p>
            <a:pPr marL="228600" lvl="0" indent="-774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115" name="Google Shape;115;p5"/>
          <p:cNvSpPr/>
          <p:nvPr/>
        </p:nvSpPr>
        <p:spPr>
          <a:xfrm>
            <a:off x="0" y="6356350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Vermoeidheid </a:t>
            </a:r>
            <a:endParaRPr/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>
            <a:off x="838200" y="17830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nl-NL" sz="2400" b="1"/>
              <a:t>Voorlichting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Voorlichting afstemmen op wensen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Vergroot begrip en inzicht van de patiënt, maar ook van die van hun naasten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Bespreek gevoelens van onmacht en machteloosheid.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22" name="Google Shape;122;p6"/>
          <p:cNvSpPr/>
          <p:nvPr/>
        </p:nvSpPr>
        <p:spPr>
          <a:xfrm>
            <a:off x="0" y="6356350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Vermoeidheid </a:t>
            </a:r>
            <a:endParaRPr/>
          </a:p>
        </p:txBody>
      </p:sp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745719" y="13385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Char char="•"/>
            </a:pPr>
            <a:r>
              <a:rPr lang="nl-NL" sz="2400" b="1"/>
              <a:t>Adviezen (1)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Balans in- en ontspanning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Dagboek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Prioriteiten stellen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Bespreken wat wél goed gaat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Goed dag- en nachtritme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Ontspanningstherapie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</a:pPr>
            <a:r>
              <a:rPr lang="nl-NL" sz="2400"/>
              <a:t>Muziek- en/of creatieve therapie</a:t>
            </a:r>
            <a:endParaRPr/>
          </a:p>
        </p:txBody>
      </p:sp>
      <p:pic>
        <p:nvPicPr>
          <p:cNvPr id="129" name="Google Shape;12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7799" y="2961748"/>
            <a:ext cx="5208499" cy="3458102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7"/>
          <p:cNvSpPr/>
          <p:nvPr/>
        </p:nvSpPr>
        <p:spPr>
          <a:xfrm rot="-5400000">
            <a:off x="-5845200" y="2873975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Vermoeidheid </a:t>
            </a:r>
            <a:endParaRPr/>
          </a:p>
        </p:txBody>
      </p:sp>
      <p:sp>
        <p:nvSpPr>
          <p:cNvPr id="136" name="Google Shape;136;p8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50000"/>
              <a:buChar char="•"/>
            </a:pPr>
            <a:r>
              <a:rPr lang="nl-NL" b="1"/>
              <a:t>Adviezen (2)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Psychosociale ondersteuning / cognitieve gedragstherapie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Diëtist, fysio- en/of ergotherapeut, revalidatieprogramma’s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Thuiszorg-gespecialiseerd wijkverpleegkundige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Huishoudelijke hulp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Hulpmiddelen: sta op stoel, rollator booster</a:t>
            </a:r>
            <a:endParaRPr/>
          </a:p>
          <a:p>
            <a:pPr marL="285750" lvl="0" indent="-2857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•"/>
            </a:pPr>
            <a:r>
              <a:rPr lang="nl-NL"/>
              <a:t>Afleiding, inzet vrijwilligers</a:t>
            </a:r>
            <a:endParaRPr/>
          </a:p>
          <a:p>
            <a:pPr marL="228600" lvl="0" indent="-774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137" name="Google Shape;137;p8"/>
          <p:cNvSpPr/>
          <p:nvPr/>
        </p:nvSpPr>
        <p:spPr>
          <a:xfrm>
            <a:off x="0" y="6356350"/>
            <a:ext cx="12192000" cy="501600"/>
          </a:xfrm>
          <a:prstGeom prst="rect">
            <a:avLst/>
          </a:prstGeom>
          <a:solidFill>
            <a:srgbClr val="81796F">
              <a:alpha val="80000"/>
            </a:srgbClr>
          </a:solidFill>
          <a:ln w="9525" cap="flat" cmpd="sng">
            <a:solidFill>
              <a:srgbClr val="8179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9A5AAF7E43AA47AC420A61688F6C63" ma:contentTypeVersion="11" ma:contentTypeDescription="Een nieuw document maken." ma:contentTypeScope="" ma:versionID="d046df2c3cee95f1d42be278cbe7d209">
  <xsd:schema xmlns:xsd="http://www.w3.org/2001/XMLSchema" xmlns:xs="http://www.w3.org/2001/XMLSchema" xmlns:p="http://schemas.microsoft.com/office/2006/metadata/properties" xmlns:ns2="eaec2d80-2301-404c-b6c8-75546d086a4b" targetNamespace="http://schemas.microsoft.com/office/2006/metadata/properties" ma:root="true" ma:fieldsID="91ed470f1cc8f9c818433d1c80df8e08" ns2:_="">
    <xsd:import namespace="eaec2d80-2301-404c-b6c8-75546d086a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c2d80-2301-404c-b6c8-75546d086a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DFA7ED-EDCC-4193-A5E8-628A1469BF47}"/>
</file>

<file path=customXml/itemProps2.xml><?xml version="1.0" encoding="utf-8"?>
<ds:datastoreItem xmlns:ds="http://schemas.openxmlformats.org/officeDocument/2006/customXml" ds:itemID="{0B337B91-85FE-4860-B21C-7BC2BE4459C9}"/>
</file>

<file path=customXml/itemProps3.xml><?xml version="1.0" encoding="utf-8"?>
<ds:datastoreItem xmlns:ds="http://schemas.openxmlformats.org/officeDocument/2006/customXml" ds:itemID="{88A90C34-305B-43FF-91C4-69FD874E1CB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Breedbeeld</PresentationFormat>
  <Paragraphs>66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Vermoeidheid</vt:lpstr>
      <vt:lpstr>Vermoeidheid </vt:lpstr>
      <vt:lpstr>Vermoeidheid </vt:lpstr>
      <vt:lpstr>Vermoeidheid </vt:lpstr>
      <vt:lpstr>Vermoeidheid </vt:lpstr>
      <vt:lpstr>Vermoeidheid </vt:lpstr>
      <vt:lpstr>Vermoeidheid </vt:lpstr>
      <vt:lpstr>Vermoeidheid </vt:lpstr>
      <vt:lpstr>Medicatie </vt:lpstr>
      <vt:lpstr>Casus m.b.v. de methodiek signalering of besluitvorming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W.M. Wagenaar</dc:creator>
  <cp:lastModifiedBy>Gerard Castermans ZorgSense</cp:lastModifiedBy>
  <cp:revision>1</cp:revision>
  <dcterms:created xsi:type="dcterms:W3CDTF">2020-08-31T12:49:07Z</dcterms:created>
  <dcterms:modified xsi:type="dcterms:W3CDTF">2021-06-28T06:27:49Z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0x010100DA9A5AAF7E43AA47AC420A61688F6C63</vt:lpwstr>
  </property>
</Properties>
</file>