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7" r:id="rId5"/>
    <p:sldId id="306" r:id="rId6"/>
    <p:sldId id="307" r:id="rId7"/>
    <p:sldId id="318" r:id="rId8"/>
    <p:sldId id="282" r:id="rId9"/>
    <p:sldId id="263" r:id="rId10"/>
    <p:sldId id="265" r:id="rId11"/>
    <p:sldId id="305" r:id="rId12"/>
    <p:sldId id="308" r:id="rId13"/>
    <p:sldId id="260" r:id="rId14"/>
    <p:sldId id="309" r:id="rId15"/>
    <p:sldId id="266" r:id="rId16"/>
    <p:sldId id="287" r:id="rId17"/>
    <p:sldId id="303" r:id="rId18"/>
    <p:sldId id="268" r:id="rId19"/>
    <p:sldId id="317" r:id="rId20"/>
    <p:sldId id="310" r:id="rId21"/>
    <p:sldId id="311" r:id="rId22"/>
    <p:sldId id="304" r:id="rId23"/>
    <p:sldId id="312" r:id="rId24"/>
    <p:sldId id="315" r:id="rId25"/>
    <p:sldId id="278" r:id="rId26"/>
    <p:sldId id="298" r:id="rId27"/>
    <p:sldId id="300" r:id="rId28"/>
    <p:sldId id="256" r:id="rId29"/>
    <p:sldId id="276"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D53"/>
    <a:srgbClr val="E95053"/>
    <a:srgbClr val="75C8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60"/>
    <p:restoredTop sz="76032" autoAdjust="0"/>
  </p:normalViewPr>
  <p:slideViewPr>
    <p:cSldViewPr snapToGrid="0" snapToObjects="1">
      <p:cViewPr varScale="1">
        <p:scale>
          <a:sx n="93" d="100"/>
          <a:sy n="93" d="100"/>
        </p:scale>
        <p:origin x="154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9D31E-DCE9-4CC4-8861-154FB0E24AD1}" type="datetimeFigureOut">
              <a:rPr lang="nl-NL" smtClean="0"/>
              <a:t>04-12-2024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9684A-849F-44CF-A038-4B8B7970D6C0}" type="slidenum">
              <a:rPr lang="nl-NL" smtClean="0"/>
              <a:t>‹nr.›</a:t>
            </a:fld>
            <a:endParaRPr lang="nl-NL"/>
          </a:p>
        </p:txBody>
      </p:sp>
    </p:spTree>
    <p:extLst>
      <p:ext uri="{BB962C8B-B14F-4D97-AF65-F5344CB8AC3E}">
        <p14:creationId xmlns:p14="http://schemas.microsoft.com/office/powerpoint/2010/main" val="124309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2RCeCjXJmDU?si=Wl7qUlz9Lo10DcP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829684A-849F-44CF-A038-4B8B7970D6C0}" type="slidenum">
              <a:rPr lang="nl-NL" smtClean="0"/>
              <a:t>1</a:t>
            </a:fld>
            <a:endParaRPr lang="nl-NL"/>
          </a:p>
        </p:txBody>
      </p:sp>
    </p:spTree>
    <p:extLst>
      <p:ext uri="{BB962C8B-B14F-4D97-AF65-F5344CB8AC3E}">
        <p14:creationId xmlns:p14="http://schemas.microsoft.com/office/powerpoint/2010/main" val="2605608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sng" kern="1200" dirty="0">
                <a:solidFill>
                  <a:schemeClr val="tx1"/>
                </a:solidFill>
                <a:effectLst/>
                <a:latin typeface="+mn-lt"/>
                <a:ea typeface="+mn-ea"/>
                <a:cs typeface="+mn-cs"/>
                <a:hlinkClick r:id="rId3"/>
              </a:rPr>
              <a:t>https://youtu.be/2RCeCjXJmDU?si=Wl7qUlz9Lo10DcPs</a:t>
            </a:r>
            <a:endParaRPr lang="nl-NL" dirty="0"/>
          </a:p>
        </p:txBody>
      </p:sp>
      <p:sp>
        <p:nvSpPr>
          <p:cNvPr id="4" name="Tijdelijke aanduiding voor dianummer 3"/>
          <p:cNvSpPr>
            <a:spLocks noGrp="1"/>
          </p:cNvSpPr>
          <p:nvPr>
            <p:ph type="sldNum" sz="quarter" idx="5"/>
          </p:nvPr>
        </p:nvSpPr>
        <p:spPr/>
        <p:txBody>
          <a:bodyPr/>
          <a:lstStyle/>
          <a:p>
            <a:fld id="{A829684A-849F-44CF-A038-4B8B7970D6C0}" type="slidenum">
              <a:rPr lang="nl-NL" smtClean="0"/>
              <a:t>25</a:t>
            </a:fld>
            <a:endParaRPr lang="nl-NL"/>
          </a:p>
        </p:txBody>
      </p:sp>
    </p:spTree>
    <p:extLst>
      <p:ext uri="{BB962C8B-B14F-4D97-AF65-F5344CB8AC3E}">
        <p14:creationId xmlns:p14="http://schemas.microsoft.com/office/powerpoint/2010/main" val="3085158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829684A-849F-44CF-A038-4B8B7970D6C0}" type="slidenum">
              <a:rPr lang="nl-NL" smtClean="0"/>
              <a:t>2</a:t>
            </a:fld>
            <a:endParaRPr lang="nl-NL"/>
          </a:p>
        </p:txBody>
      </p:sp>
    </p:spTree>
    <p:extLst>
      <p:ext uri="{BB962C8B-B14F-4D97-AF65-F5344CB8AC3E}">
        <p14:creationId xmlns:p14="http://schemas.microsoft.com/office/powerpoint/2010/main" val="3021154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829684A-849F-44CF-A038-4B8B7970D6C0}" type="slidenum">
              <a:rPr lang="nl-NL" smtClean="0"/>
              <a:t>3</a:t>
            </a:fld>
            <a:endParaRPr lang="nl-NL"/>
          </a:p>
        </p:txBody>
      </p:sp>
    </p:spTree>
    <p:extLst>
      <p:ext uri="{BB962C8B-B14F-4D97-AF65-F5344CB8AC3E}">
        <p14:creationId xmlns:p14="http://schemas.microsoft.com/office/powerpoint/2010/main" val="401215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solidFill>
                  <a:schemeClr val="bg1"/>
                </a:solidFill>
                <a:latin typeface="Arial" panose="020B0604020202020204" pitchFamily="34" charset="0"/>
                <a:cs typeface="Arial" panose="020B0604020202020204" pitchFamily="34" charset="0"/>
              </a:rPr>
              <a:t>Lichamelijke zorg: het voorkomen en/of verminderen van lichamelijke klachten, zoals pijn, vermoeidheid, benauwdheid of misselijkheid  </a:t>
            </a:r>
          </a:p>
          <a:p>
            <a:endParaRPr lang="nl-NL" sz="1200" b="1" dirty="0">
              <a:solidFill>
                <a:schemeClr val="bg1"/>
              </a:solidFill>
              <a:latin typeface="Arial" panose="020B0604020202020204" pitchFamily="34" charset="0"/>
              <a:cs typeface="Arial" panose="020B0604020202020204" pitchFamily="34" charset="0"/>
            </a:endParaRPr>
          </a:p>
          <a:p>
            <a:r>
              <a:rPr lang="nl-NL" sz="1200" b="1" dirty="0">
                <a:solidFill>
                  <a:schemeClr val="bg1"/>
                </a:solidFill>
                <a:latin typeface="Arial" panose="020B0604020202020204" pitchFamily="34" charset="0"/>
                <a:cs typeface="Arial" panose="020B0604020202020204" pitchFamily="34" charset="0"/>
              </a:rPr>
              <a:t>psychologische zorg: het voorkomen en/of verminderen van klachten door je gedachten en gevoelens, zoals angst, somberheid en verdriet </a:t>
            </a:r>
          </a:p>
          <a:p>
            <a:endParaRPr lang="nl-NL" sz="1200" b="1" dirty="0">
              <a:solidFill>
                <a:schemeClr val="bg1"/>
              </a:solidFill>
              <a:latin typeface="Arial" panose="020B0604020202020204" pitchFamily="34" charset="0"/>
              <a:cs typeface="Arial" panose="020B0604020202020204" pitchFamily="34" charset="0"/>
            </a:endParaRPr>
          </a:p>
          <a:p>
            <a:r>
              <a:rPr lang="nl-NL" sz="1200" b="1" dirty="0">
                <a:solidFill>
                  <a:schemeClr val="bg1"/>
                </a:solidFill>
                <a:latin typeface="Arial" panose="020B0604020202020204" pitchFamily="34" charset="0"/>
                <a:cs typeface="Arial" panose="020B0604020202020204" pitchFamily="34" charset="0"/>
              </a:rPr>
              <a:t>sociale zorg: hulp bij de relatie van jou met jouw naasten en bij het afscheid nemen van bijvoorbeeld je geliefden, gezondheid, werk, enzovoort. Ook zorg voor de mantelzorger is belangrijk in de palliatieve fase. </a:t>
            </a:r>
          </a:p>
          <a:p>
            <a:endParaRPr lang="nl-NL" sz="1200" b="1" dirty="0">
              <a:solidFill>
                <a:schemeClr val="bg1"/>
              </a:solidFill>
              <a:latin typeface="Arial" panose="020B0604020202020204" pitchFamily="34" charset="0"/>
              <a:cs typeface="Arial" panose="020B0604020202020204" pitchFamily="34" charset="0"/>
            </a:endParaRPr>
          </a:p>
          <a:p>
            <a:r>
              <a:rPr lang="nl-NL" sz="1200" b="1" dirty="0">
                <a:solidFill>
                  <a:schemeClr val="bg1"/>
                </a:solidFill>
                <a:latin typeface="Arial" panose="020B0604020202020204" pitchFamily="34" charset="0"/>
                <a:cs typeface="Arial" panose="020B0604020202020204" pitchFamily="34" charset="0"/>
              </a:rPr>
              <a:t>spirituele zorg: hulp bij levensvragen, zoals ‘waarom overkomt mij dit?’ of ‘hoe kijk ik tegen de dood aan?’ en niet te vergeten: ‘wat vind ik belangrijk in mijn leven?’  </a:t>
            </a:r>
          </a:p>
          <a:p>
            <a:endParaRPr lang="nl-NL" sz="1200" b="1" dirty="0">
              <a:solidFill>
                <a:schemeClr val="bg1"/>
              </a:solidFill>
              <a:latin typeface="Arial" panose="020B0604020202020204" pitchFamily="34" charset="0"/>
              <a:cs typeface="Arial" panose="020B0604020202020204" pitchFamily="34" charset="0"/>
            </a:endParaRPr>
          </a:p>
          <a:p>
            <a:r>
              <a:rPr lang="nl-NL" sz="1200" b="1" dirty="0">
                <a:solidFill>
                  <a:schemeClr val="bg1"/>
                </a:solidFill>
                <a:latin typeface="Arial" panose="020B0604020202020204" pitchFamily="34" charset="0"/>
                <a:cs typeface="Arial" panose="020B0604020202020204" pitchFamily="34" charset="0"/>
              </a:rPr>
              <a:t>Verschillende zorgverleners kunnen jou en jouw naasten helpen bij deze vragen en klachten. Het is belangrijk dat al deze zorgverleners op de hoogte zijn van jouw situatie en wensen. Een individueel zorgplan kan hierbij helpen. Daar staat in beschreven welke zorg jij krijgt en wilt krijgen. </a:t>
            </a:r>
            <a:endParaRPr lang="nl-NL" sz="1200" dirty="0"/>
          </a:p>
          <a:p>
            <a:endParaRPr lang="nl-NL" dirty="0"/>
          </a:p>
        </p:txBody>
      </p:sp>
      <p:sp>
        <p:nvSpPr>
          <p:cNvPr id="4" name="Tijdelijke aanduiding voor dianummer 3"/>
          <p:cNvSpPr>
            <a:spLocks noGrp="1"/>
          </p:cNvSpPr>
          <p:nvPr>
            <p:ph type="sldNum" sz="quarter" idx="5"/>
          </p:nvPr>
        </p:nvSpPr>
        <p:spPr/>
        <p:txBody>
          <a:bodyPr/>
          <a:lstStyle/>
          <a:p>
            <a:fld id="{A829684A-849F-44CF-A038-4B8B7970D6C0}" type="slidenum">
              <a:rPr lang="nl-NL" smtClean="0"/>
              <a:t>5</a:t>
            </a:fld>
            <a:endParaRPr lang="nl-NL"/>
          </a:p>
        </p:txBody>
      </p:sp>
    </p:spTree>
    <p:extLst>
      <p:ext uri="{BB962C8B-B14F-4D97-AF65-F5344CB8AC3E}">
        <p14:creationId xmlns:p14="http://schemas.microsoft.com/office/powerpoint/2010/main" val="513096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t>1 </a:t>
            </a:r>
            <a:r>
              <a:rPr lang="nl-NL" sz="1200" dirty="0"/>
              <a:t>De ziekte wordt behandeld maar je kunt niet meer genezen. De behandeling richt zicht op het afremmen van het ziekteproces. Het is zeker dat je zult overlijden aan deze ziekte (ziektegericht palliatie). Soms is het onzeker of je zult genezen. Dan kun je palliatieve en gewone (curatieve) zorg tegelijk krijgen.  </a:t>
            </a:r>
            <a:br>
              <a:rPr lang="nl-NL" sz="1200" dirty="0"/>
            </a:br>
            <a:br>
              <a:rPr lang="nl-NL" sz="1200" dirty="0"/>
            </a:br>
            <a:r>
              <a:rPr lang="nl-NL" sz="1200" dirty="0"/>
              <a:t>2 Klachten door je ziekte of door ouderdom worden verminderd of onder controle gehouden (symptoomgerichte palliatie); bv. bij Parkinson; orthostatische hypotensie, </a:t>
            </a:r>
            <a:r>
              <a:rPr lang="nl-NL" sz="1200" dirty="0" err="1"/>
              <a:t>neuropsychiatrische</a:t>
            </a:r>
            <a:r>
              <a:rPr lang="nl-NL" sz="1200" dirty="0"/>
              <a:t> klachten, cognitieve stoornissen.</a:t>
            </a:r>
            <a:br>
              <a:rPr lang="nl-NL" sz="1200" dirty="0"/>
            </a:br>
            <a:br>
              <a:rPr lang="nl-NL" sz="1200" dirty="0"/>
            </a:br>
            <a:r>
              <a:rPr lang="nl-NL" sz="1200" dirty="0"/>
              <a:t>Vaak lopen fase één en twee tegelijk en langzaam in elkaar over. In beide fases wordt gekeken naar de kwaliteit van leven dus naar wat jij belangrijk vindt en nodig hebt in deze fase van je leven, ondanks dat je ziek bent. </a:t>
            </a:r>
            <a:br>
              <a:rPr lang="nl-NL" sz="1200" dirty="0"/>
            </a:br>
            <a:br>
              <a:rPr lang="nl-NL" sz="1200" dirty="0"/>
            </a:br>
            <a:r>
              <a:rPr lang="nl-NL" sz="1200" dirty="0"/>
              <a:t>3 Zorg in de laatste weken van je leven waar het gaat om kwaliteit van sterven in plaats van kwaliteit van leven (palliatie in de stervensfase). Deze fase duurt korter en wordt ook wel terminale zorg genoemd.</a:t>
            </a:r>
            <a:br>
              <a:rPr lang="nl-NL" sz="1200" dirty="0"/>
            </a:br>
            <a:br>
              <a:rPr lang="nl-NL" sz="1200" dirty="0"/>
            </a:br>
            <a:r>
              <a:rPr lang="nl-NL" sz="1200" dirty="0"/>
              <a:t>4 Na het overlijden hebben naasten tijd en ruimte nodig om het verlies een plek te geven (nazorg). Soms hebben ze dan ondersteuning nodig, denk bijvoorbeeld aan gesprekken met een zorgverlener. Dit is ook een onderdeel van palliatieve zorg.</a:t>
            </a:r>
            <a:endParaRPr lang="nl-NL" dirty="0"/>
          </a:p>
          <a:p>
            <a:endParaRPr lang="nl-NL" dirty="0"/>
          </a:p>
        </p:txBody>
      </p:sp>
      <p:sp>
        <p:nvSpPr>
          <p:cNvPr id="4" name="Tijdelijke aanduiding voor dianummer 3"/>
          <p:cNvSpPr>
            <a:spLocks noGrp="1"/>
          </p:cNvSpPr>
          <p:nvPr>
            <p:ph type="sldNum" sz="quarter" idx="5"/>
          </p:nvPr>
        </p:nvSpPr>
        <p:spPr/>
        <p:txBody>
          <a:bodyPr/>
          <a:lstStyle/>
          <a:p>
            <a:fld id="{A829684A-849F-44CF-A038-4B8B7970D6C0}" type="slidenum">
              <a:rPr lang="nl-NL" smtClean="0"/>
              <a:t>8</a:t>
            </a:fld>
            <a:endParaRPr lang="nl-NL"/>
          </a:p>
        </p:txBody>
      </p:sp>
    </p:spTree>
    <p:extLst>
      <p:ext uri="{BB962C8B-B14F-4D97-AF65-F5344CB8AC3E}">
        <p14:creationId xmlns:p14="http://schemas.microsoft.com/office/powerpoint/2010/main" val="1241884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829684A-849F-44CF-A038-4B8B7970D6C0}" type="slidenum">
              <a:rPr lang="nl-NL" smtClean="0"/>
              <a:t>11</a:t>
            </a:fld>
            <a:endParaRPr lang="nl-NL"/>
          </a:p>
        </p:txBody>
      </p:sp>
    </p:spTree>
    <p:extLst>
      <p:ext uri="{BB962C8B-B14F-4D97-AF65-F5344CB8AC3E}">
        <p14:creationId xmlns:p14="http://schemas.microsoft.com/office/powerpoint/2010/main" val="222035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Dit is vaak de arts met wie je het meeste contact hebt. Dat kan de huisarts zijn maar ook een specialist in het ziekenhuis. </a:t>
            </a:r>
            <a:endParaRPr lang="nl-NL" dirty="0"/>
          </a:p>
        </p:txBody>
      </p:sp>
      <p:sp>
        <p:nvSpPr>
          <p:cNvPr id="4" name="Tijdelijke aanduiding voor dianummer 3"/>
          <p:cNvSpPr>
            <a:spLocks noGrp="1"/>
          </p:cNvSpPr>
          <p:nvPr>
            <p:ph type="sldNum" sz="quarter" idx="5"/>
          </p:nvPr>
        </p:nvSpPr>
        <p:spPr/>
        <p:txBody>
          <a:bodyPr/>
          <a:lstStyle/>
          <a:p>
            <a:fld id="{A829684A-849F-44CF-A038-4B8B7970D6C0}" type="slidenum">
              <a:rPr lang="nl-NL" smtClean="0"/>
              <a:t>12</a:t>
            </a:fld>
            <a:endParaRPr lang="nl-NL"/>
          </a:p>
        </p:txBody>
      </p:sp>
    </p:spTree>
    <p:extLst>
      <p:ext uri="{BB962C8B-B14F-4D97-AF65-F5344CB8AC3E}">
        <p14:creationId xmlns:p14="http://schemas.microsoft.com/office/powerpoint/2010/main" val="1066412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829684A-849F-44CF-A038-4B8B7970D6C0}" type="slidenum">
              <a:rPr lang="nl-NL" smtClean="0"/>
              <a:t>14</a:t>
            </a:fld>
            <a:endParaRPr lang="nl-NL"/>
          </a:p>
        </p:txBody>
      </p:sp>
    </p:spTree>
    <p:extLst>
      <p:ext uri="{BB962C8B-B14F-4D97-AF65-F5344CB8AC3E}">
        <p14:creationId xmlns:p14="http://schemas.microsoft.com/office/powerpoint/2010/main" val="1329214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indent="-457200" eaLnBrk="1" hangingPunct="1">
              <a:buFont typeface="+mj-lt"/>
              <a:buAutoNum type="arabicPeriod"/>
            </a:pPr>
            <a:r>
              <a:rPr lang="nl-NL" altLang="nl-NL" sz="1200" b="1" dirty="0">
                <a:latin typeface="Arial" panose="020B0604020202020204" pitchFamily="34" charset="0"/>
                <a:cs typeface="Arial" panose="020B0604020202020204" pitchFamily="34" charset="0"/>
              </a:rPr>
              <a:t>Vrijwillig/weloverwogen</a:t>
            </a:r>
          </a:p>
          <a:p>
            <a:pPr marL="457200" indent="-457200" eaLnBrk="1" hangingPunct="1">
              <a:buFont typeface="+mj-lt"/>
              <a:buAutoNum type="arabicPeriod"/>
            </a:pPr>
            <a:r>
              <a:rPr lang="nl-NL" altLang="nl-NL" sz="1200" b="1" dirty="0">
                <a:latin typeface="Arial" panose="020B0604020202020204" pitchFamily="34" charset="0"/>
                <a:cs typeface="Arial" panose="020B0604020202020204" pitchFamily="34" charset="0"/>
              </a:rPr>
              <a:t>Geïnformeerd door arts over situatie en vooruitzichten</a:t>
            </a:r>
          </a:p>
          <a:p>
            <a:pPr marL="457200" indent="-457200" eaLnBrk="1" hangingPunct="1">
              <a:buFont typeface="+mj-lt"/>
              <a:buAutoNum type="arabicPeriod"/>
            </a:pPr>
            <a:r>
              <a:rPr lang="nl-NL" altLang="nl-NL" sz="1200" b="1" dirty="0">
                <a:latin typeface="Arial" panose="020B0604020202020204" pitchFamily="34" charset="0"/>
                <a:cs typeface="Arial" panose="020B0604020202020204" pitchFamily="34" charset="0"/>
              </a:rPr>
              <a:t>Ondraaglijk/uitzichtloos lijden</a:t>
            </a:r>
          </a:p>
          <a:p>
            <a:pPr marL="457200" indent="-457200" eaLnBrk="1" hangingPunct="1">
              <a:buFont typeface="+mj-lt"/>
              <a:buAutoNum type="arabicPeriod"/>
            </a:pPr>
            <a:r>
              <a:rPr lang="nl-NL" altLang="nl-NL" sz="1200" b="1" dirty="0">
                <a:latin typeface="Arial" panose="020B0604020202020204" pitchFamily="34" charset="0"/>
                <a:cs typeface="Arial" panose="020B0604020202020204" pitchFamily="34" charset="0"/>
              </a:rPr>
              <a:t>Arts en patiënt zijn tot de conclusie gekomen dat er geen   andere oplossing is.</a:t>
            </a:r>
          </a:p>
          <a:p>
            <a:pPr marL="457200" indent="-457200" eaLnBrk="1" hangingPunct="1">
              <a:buFont typeface="+mj-lt"/>
              <a:buAutoNum type="arabicPeriod"/>
            </a:pPr>
            <a:r>
              <a:rPr lang="nl-NL" altLang="nl-NL" sz="1200" b="1" dirty="0">
                <a:latin typeface="Arial" panose="020B0604020202020204" pitchFamily="34" charset="0"/>
                <a:cs typeface="Arial" panose="020B0604020202020204" pitchFamily="34" charset="0"/>
              </a:rPr>
              <a:t>Schriftelijk oordeel door onafhankelijke arts, meestal SCEN-arts</a:t>
            </a:r>
          </a:p>
          <a:p>
            <a:pPr marL="457200" indent="-457200" eaLnBrk="1" hangingPunct="1">
              <a:buFont typeface="+mj-lt"/>
              <a:buAutoNum type="arabicPeriod"/>
            </a:pPr>
            <a:r>
              <a:rPr lang="nl-NL" altLang="nl-NL" sz="1200" b="1" dirty="0">
                <a:latin typeface="Arial" panose="020B0604020202020204" pitchFamily="34" charset="0"/>
                <a:cs typeface="Arial" panose="020B0604020202020204" pitchFamily="34" charset="0"/>
              </a:rPr>
              <a:t>Uitvoering conform zorgvuldigheidseisen</a:t>
            </a:r>
          </a:p>
          <a:p>
            <a:endParaRPr lang="nl-NL" dirty="0"/>
          </a:p>
        </p:txBody>
      </p:sp>
      <p:sp>
        <p:nvSpPr>
          <p:cNvPr id="4" name="Tijdelijke aanduiding voor dianummer 3"/>
          <p:cNvSpPr>
            <a:spLocks noGrp="1"/>
          </p:cNvSpPr>
          <p:nvPr>
            <p:ph type="sldNum" sz="quarter" idx="5"/>
          </p:nvPr>
        </p:nvSpPr>
        <p:spPr/>
        <p:txBody>
          <a:bodyPr/>
          <a:lstStyle/>
          <a:p>
            <a:fld id="{A829684A-849F-44CF-A038-4B8B7970D6C0}" type="slidenum">
              <a:rPr lang="nl-NL" smtClean="0"/>
              <a:t>21</a:t>
            </a:fld>
            <a:endParaRPr lang="nl-NL"/>
          </a:p>
        </p:txBody>
      </p:sp>
    </p:spTree>
    <p:extLst>
      <p:ext uri="{BB962C8B-B14F-4D97-AF65-F5344CB8AC3E}">
        <p14:creationId xmlns:p14="http://schemas.microsoft.com/office/powerpoint/2010/main" val="657026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ogo op wit">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DB3DA626-3F0A-3747-8764-9C6480AAC8B0}"/>
              </a:ext>
            </a:extLst>
          </p:cNvPr>
          <p:cNvPicPr>
            <a:picLocks noChangeAspect="1"/>
          </p:cNvPicPr>
          <p:nvPr userDrawn="1"/>
        </p:nvPicPr>
        <p:blipFill>
          <a:blip r:embed="rId2"/>
          <a:stretch>
            <a:fillRect/>
          </a:stretch>
        </p:blipFill>
        <p:spPr>
          <a:xfrm>
            <a:off x="4032250" y="2762250"/>
            <a:ext cx="4127500" cy="1333500"/>
          </a:xfrm>
          <a:prstGeom prst="rect">
            <a:avLst/>
          </a:prstGeom>
        </p:spPr>
      </p:pic>
    </p:spTree>
    <p:extLst>
      <p:ext uri="{BB962C8B-B14F-4D97-AF65-F5344CB8AC3E}">
        <p14:creationId xmlns:p14="http://schemas.microsoft.com/office/powerpoint/2010/main" val="2377209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en object wit">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01DC656-BAB9-CF45-838F-5EE87548EB06}"/>
              </a:ext>
            </a:extLst>
          </p:cNvPr>
          <p:cNvPicPr>
            <a:picLocks noChangeAspect="1"/>
          </p:cNvPicPr>
          <p:nvPr userDrawn="1"/>
        </p:nvPicPr>
        <p:blipFill>
          <a:blip r:embed="rId2"/>
          <a:stretch>
            <a:fillRect/>
          </a:stretch>
        </p:blipFill>
        <p:spPr>
          <a:xfrm>
            <a:off x="889200" y="889200"/>
            <a:ext cx="889000" cy="2755900"/>
          </a:xfrm>
          <a:prstGeom prst="rect">
            <a:avLst/>
          </a:prstGeom>
        </p:spPr>
      </p:pic>
      <p:sp>
        <p:nvSpPr>
          <p:cNvPr id="2" name="Titel 1">
            <a:extLst>
              <a:ext uri="{FF2B5EF4-FFF2-40B4-BE49-F238E27FC236}">
                <a16:creationId xmlns:a16="http://schemas.microsoft.com/office/drawing/2014/main" id="{7D9ADDAE-BA07-524A-8B13-1B8A6F2CE160}"/>
              </a:ext>
            </a:extLst>
          </p:cNvPr>
          <p:cNvSpPr>
            <a:spLocks noGrp="1"/>
          </p:cNvSpPr>
          <p:nvPr>
            <p:ph type="title"/>
          </p:nvPr>
        </p:nvSpPr>
        <p:spPr>
          <a:xfrm>
            <a:off x="3492000" y="889200"/>
            <a:ext cx="7920000" cy="1325563"/>
          </a:xfrm>
        </p:spPr>
        <p:txBody>
          <a:bodyPr lIns="0" tIns="0" rIns="0" bIns="0" anchor="t" anchorCtr="0">
            <a:normAutofit/>
          </a:bodyPr>
          <a:lstStyle>
            <a:lvl1pPr>
              <a:defRPr sz="3600" b="1" i="0" baseline="0">
                <a:solidFill>
                  <a:srgbClr val="75C8DA"/>
                </a:solidFill>
                <a:latin typeface="Arial" panose="020B0604020202020204" pitchFamily="34"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3AA56D24-C7BF-CC45-B731-C785F9268B24}"/>
              </a:ext>
            </a:extLst>
          </p:cNvPr>
          <p:cNvSpPr>
            <a:spLocks noGrp="1"/>
          </p:cNvSpPr>
          <p:nvPr>
            <p:ph idx="1"/>
          </p:nvPr>
        </p:nvSpPr>
        <p:spPr>
          <a:xfrm>
            <a:off x="3493476" y="1908000"/>
            <a:ext cx="7920000" cy="4351338"/>
          </a:xfrm>
        </p:spPr>
        <p:txBody>
          <a:bodyPr lIns="0" tIns="0" rIns="0" bIns="0">
            <a:normAutofit/>
          </a:bodyPr>
          <a:lstStyle>
            <a:lvl1pPr>
              <a:defRPr sz="2200" baseline="0">
                <a:solidFill>
                  <a:srgbClr val="1B2D53"/>
                </a:solidFill>
              </a:defRPr>
            </a:lvl1pPr>
          </a:lstStyle>
          <a:p>
            <a:r>
              <a:rPr lang="nl-NL" dirty="0"/>
              <a:t>Tekststijl van het model bewerken
Tweede niveau
Derde niveau
Vierde niveau
Vijfde niveau</a:t>
            </a:r>
          </a:p>
        </p:txBody>
      </p:sp>
      <p:cxnSp>
        <p:nvCxnSpPr>
          <p:cNvPr id="5" name="Rechte verbindingslijn 4">
            <a:extLst>
              <a:ext uri="{FF2B5EF4-FFF2-40B4-BE49-F238E27FC236}">
                <a16:creationId xmlns:a16="http://schemas.microsoft.com/office/drawing/2014/main" id="{8BC2AE06-DCA7-7640-8449-3647BC39AE7A}"/>
              </a:ext>
            </a:extLst>
          </p:cNvPr>
          <p:cNvCxnSpPr/>
          <p:nvPr userDrawn="1"/>
        </p:nvCxnSpPr>
        <p:spPr>
          <a:xfrm>
            <a:off x="2539944" y="889200"/>
            <a:ext cx="0" cy="5079600"/>
          </a:xfrm>
          <a:prstGeom prst="line">
            <a:avLst/>
          </a:prstGeom>
          <a:ln>
            <a:solidFill>
              <a:srgbClr val="1B2D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50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en object wit 2">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01DC656-BAB9-CF45-838F-5EE87548EB06}"/>
              </a:ext>
            </a:extLst>
          </p:cNvPr>
          <p:cNvPicPr>
            <a:picLocks noChangeAspect="1"/>
          </p:cNvPicPr>
          <p:nvPr userDrawn="1"/>
        </p:nvPicPr>
        <p:blipFill>
          <a:blip r:embed="rId2"/>
          <a:stretch>
            <a:fillRect/>
          </a:stretch>
        </p:blipFill>
        <p:spPr>
          <a:xfrm>
            <a:off x="889200" y="889200"/>
            <a:ext cx="889000" cy="2755900"/>
          </a:xfrm>
          <a:prstGeom prst="rect">
            <a:avLst/>
          </a:prstGeom>
        </p:spPr>
      </p:pic>
      <p:sp>
        <p:nvSpPr>
          <p:cNvPr id="2" name="Titel 1">
            <a:extLst>
              <a:ext uri="{FF2B5EF4-FFF2-40B4-BE49-F238E27FC236}">
                <a16:creationId xmlns:a16="http://schemas.microsoft.com/office/drawing/2014/main" id="{7D9ADDAE-BA07-524A-8B13-1B8A6F2CE160}"/>
              </a:ext>
            </a:extLst>
          </p:cNvPr>
          <p:cNvSpPr>
            <a:spLocks noGrp="1"/>
          </p:cNvSpPr>
          <p:nvPr>
            <p:ph type="title"/>
          </p:nvPr>
        </p:nvSpPr>
        <p:spPr>
          <a:xfrm>
            <a:off x="3492000" y="889200"/>
            <a:ext cx="7920000" cy="1325563"/>
          </a:xfrm>
        </p:spPr>
        <p:txBody>
          <a:bodyPr lIns="0" tIns="0" rIns="0" bIns="0" anchor="t" anchorCtr="0">
            <a:normAutofit/>
          </a:bodyPr>
          <a:lstStyle>
            <a:lvl1pPr>
              <a:defRPr sz="3600" b="1" i="0" baseline="0">
                <a:solidFill>
                  <a:srgbClr val="E95053"/>
                </a:solidFill>
                <a:latin typeface="Arial" panose="020B0604020202020204" pitchFamily="34"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3AA56D24-C7BF-CC45-B731-C785F9268B24}"/>
              </a:ext>
            </a:extLst>
          </p:cNvPr>
          <p:cNvSpPr>
            <a:spLocks noGrp="1"/>
          </p:cNvSpPr>
          <p:nvPr>
            <p:ph idx="1"/>
          </p:nvPr>
        </p:nvSpPr>
        <p:spPr>
          <a:xfrm>
            <a:off x="3493476" y="1908000"/>
            <a:ext cx="7920000" cy="4351338"/>
          </a:xfrm>
        </p:spPr>
        <p:txBody>
          <a:bodyPr lIns="0" tIns="0" rIns="0" bIns="0">
            <a:normAutofit/>
          </a:bodyPr>
          <a:lstStyle>
            <a:lvl1pPr>
              <a:defRPr sz="2200" baseline="0">
                <a:solidFill>
                  <a:srgbClr val="1B2D53"/>
                </a:solidFill>
              </a:defRPr>
            </a:lvl1pPr>
          </a:lstStyle>
          <a:p>
            <a:r>
              <a:rPr lang="nl-NL" dirty="0"/>
              <a:t>Tekststijl van het model bewerken
Tweede niveau
Derde niveau
Vierde niveau
Vijfde niveau</a:t>
            </a:r>
          </a:p>
        </p:txBody>
      </p:sp>
      <p:cxnSp>
        <p:nvCxnSpPr>
          <p:cNvPr id="5" name="Rechte verbindingslijn 4">
            <a:extLst>
              <a:ext uri="{FF2B5EF4-FFF2-40B4-BE49-F238E27FC236}">
                <a16:creationId xmlns:a16="http://schemas.microsoft.com/office/drawing/2014/main" id="{8BC2AE06-DCA7-7640-8449-3647BC39AE7A}"/>
              </a:ext>
            </a:extLst>
          </p:cNvPr>
          <p:cNvCxnSpPr/>
          <p:nvPr userDrawn="1"/>
        </p:nvCxnSpPr>
        <p:spPr>
          <a:xfrm>
            <a:off x="2539944" y="889200"/>
            <a:ext cx="0" cy="5079600"/>
          </a:xfrm>
          <a:prstGeom prst="line">
            <a:avLst/>
          </a:prstGeom>
          <a:ln>
            <a:solidFill>
              <a:srgbClr val="1B2D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39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wit zonder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ADDAE-BA07-524A-8B13-1B8A6F2CE160}"/>
              </a:ext>
            </a:extLst>
          </p:cNvPr>
          <p:cNvSpPr>
            <a:spLocks noGrp="1"/>
          </p:cNvSpPr>
          <p:nvPr>
            <p:ph type="title"/>
          </p:nvPr>
        </p:nvSpPr>
        <p:spPr>
          <a:xfrm>
            <a:off x="2539944" y="889200"/>
            <a:ext cx="8872056" cy="1325563"/>
          </a:xfrm>
        </p:spPr>
        <p:txBody>
          <a:bodyPr lIns="0" tIns="0" rIns="0" bIns="0" anchor="t" anchorCtr="0">
            <a:normAutofit/>
          </a:bodyPr>
          <a:lstStyle>
            <a:lvl1pPr>
              <a:defRPr sz="3600" b="1" i="0" baseline="0">
                <a:solidFill>
                  <a:srgbClr val="75C8DA"/>
                </a:solidFill>
                <a:latin typeface="Arial" panose="020B0604020202020204" pitchFamily="34"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3AA56D24-C7BF-CC45-B731-C785F9268B24}"/>
              </a:ext>
            </a:extLst>
          </p:cNvPr>
          <p:cNvSpPr>
            <a:spLocks noGrp="1"/>
          </p:cNvSpPr>
          <p:nvPr>
            <p:ph idx="1"/>
          </p:nvPr>
        </p:nvSpPr>
        <p:spPr>
          <a:xfrm>
            <a:off x="2539943" y="1908000"/>
            <a:ext cx="8873533" cy="4351338"/>
          </a:xfrm>
        </p:spPr>
        <p:txBody>
          <a:bodyPr lIns="0" tIns="0" rIns="0" bIns="0">
            <a:normAutofit/>
          </a:bodyPr>
          <a:lstStyle>
            <a:lvl1pPr>
              <a:defRPr sz="2200" baseline="0">
                <a:solidFill>
                  <a:srgbClr val="1B2D53"/>
                </a:solidFill>
              </a:defRPr>
            </a:lvl1pPr>
          </a:lstStyle>
          <a:p>
            <a:r>
              <a:rPr lang="nl-NL" dirty="0"/>
              <a:t>Tekststijl van het model bewerken
Tweede niveau
Derde niveau
Vierde niveau
Vijfde niveau</a:t>
            </a:r>
          </a:p>
        </p:txBody>
      </p:sp>
    </p:spTree>
    <p:extLst>
      <p:ext uri="{BB962C8B-B14F-4D97-AF65-F5344CB8AC3E}">
        <p14:creationId xmlns:p14="http://schemas.microsoft.com/office/powerpoint/2010/main" val="3586428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wit zonder logo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ADDAE-BA07-524A-8B13-1B8A6F2CE160}"/>
              </a:ext>
            </a:extLst>
          </p:cNvPr>
          <p:cNvSpPr>
            <a:spLocks noGrp="1"/>
          </p:cNvSpPr>
          <p:nvPr>
            <p:ph type="title"/>
          </p:nvPr>
        </p:nvSpPr>
        <p:spPr>
          <a:xfrm>
            <a:off x="2539944" y="889200"/>
            <a:ext cx="8872056" cy="1325563"/>
          </a:xfrm>
        </p:spPr>
        <p:txBody>
          <a:bodyPr lIns="0" tIns="0" rIns="0" bIns="0" anchor="t" anchorCtr="0">
            <a:normAutofit/>
          </a:bodyPr>
          <a:lstStyle>
            <a:lvl1pPr>
              <a:defRPr sz="3600" b="1" i="0" baseline="0">
                <a:solidFill>
                  <a:srgbClr val="E95053"/>
                </a:solidFill>
                <a:latin typeface="Arial" panose="020B0604020202020204" pitchFamily="34"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3AA56D24-C7BF-CC45-B731-C785F9268B24}"/>
              </a:ext>
            </a:extLst>
          </p:cNvPr>
          <p:cNvSpPr>
            <a:spLocks noGrp="1"/>
          </p:cNvSpPr>
          <p:nvPr>
            <p:ph idx="1"/>
          </p:nvPr>
        </p:nvSpPr>
        <p:spPr>
          <a:xfrm>
            <a:off x="2539943" y="1908000"/>
            <a:ext cx="8873533" cy="4351338"/>
          </a:xfrm>
        </p:spPr>
        <p:txBody>
          <a:bodyPr lIns="0" tIns="0" rIns="0" bIns="0">
            <a:normAutofit/>
          </a:bodyPr>
          <a:lstStyle>
            <a:lvl1pPr>
              <a:defRPr sz="2200" baseline="0">
                <a:solidFill>
                  <a:srgbClr val="1B2D53"/>
                </a:solidFill>
              </a:defRPr>
            </a:lvl1pPr>
          </a:lstStyle>
          <a:p>
            <a:r>
              <a:rPr lang="nl-NL" dirty="0"/>
              <a:t>Tekststijl van het model bewerken
Tweede niveau
Derde niveau
Vierde niveau
Vijfde niveau</a:t>
            </a:r>
          </a:p>
        </p:txBody>
      </p:sp>
    </p:spTree>
    <p:extLst>
      <p:ext uri="{BB962C8B-B14F-4D97-AF65-F5344CB8AC3E}">
        <p14:creationId xmlns:p14="http://schemas.microsoft.com/office/powerpoint/2010/main" val="3802202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blauw zonder logo">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17F9FE41-DD9D-9C4F-A22B-F70EAAE876A0}"/>
              </a:ext>
            </a:extLst>
          </p:cNvPr>
          <p:cNvSpPr/>
          <p:nvPr userDrawn="1"/>
        </p:nvSpPr>
        <p:spPr>
          <a:xfrm>
            <a:off x="0" y="1"/>
            <a:ext cx="12192000" cy="6956384"/>
          </a:xfrm>
          <a:prstGeom prst="rect">
            <a:avLst/>
          </a:prstGeom>
          <a:solidFill>
            <a:srgbClr val="75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7D9ADDAE-BA07-524A-8B13-1B8A6F2CE160}"/>
              </a:ext>
            </a:extLst>
          </p:cNvPr>
          <p:cNvSpPr>
            <a:spLocks noGrp="1"/>
          </p:cNvSpPr>
          <p:nvPr>
            <p:ph type="title"/>
          </p:nvPr>
        </p:nvSpPr>
        <p:spPr>
          <a:xfrm>
            <a:off x="2539944" y="889200"/>
            <a:ext cx="8872056" cy="1325563"/>
          </a:xfrm>
        </p:spPr>
        <p:txBody>
          <a:bodyPr lIns="0" tIns="0" rIns="0" bIns="0" anchor="t" anchorCtr="0">
            <a:normAutofit/>
          </a:bodyPr>
          <a:lstStyle>
            <a:lvl1pPr>
              <a:defRPr sz="3600" b="1" i="0" baseline="0">
                <a:solidFill>
                  <a:schemeClr val="bg1"/>
                </a:solidFill>
                <a:latin typeface="Arial" panose="020B0604020202020204" pitchFamily="34"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3AA56D24-C7BF-CC45-B731-C785F9268B24}"/>
              </a:ext>
            </a:extLst>
          </p:cNvPr>
          <p:cNvSpPr>
            <a:spLocks noGrp="1"/>
          </p:cNvSpPr>
          <p:nvPr>
            <p:ph idx="1"/>
          </p:nvPr>
        </p:nvSpPr>
        <p:spPr>
          <a:xfrm>
            <a:off x="2539943" y="1908000"/>
            <a:ext cx="8873533" cy="4351338"/>
          </a:xfrm>
        </p:spPr>
        <p:txBody>
          <a:bodyPr lIns="0" tIns="0" rIns="0" bIns="0">
            <a:normAutofit/>
          </a:bodyPr>
          <a:lstStyle>
            <a:lvl1pPr>
              <a:defRPr sz="2200" baseline="0">
                <a:solidFill>
                  <a:schemeClr val="bg1"/>
                </a:solidFill>
              </a:defRPr>
            </a:lvl1pPr>
          </a:lstStyle>
          <a:p>
            <a:r>
              <a:rPr lang="nl-NL" dirty="0"/>
              <a:t>Tekststijl van het model bewerken
Tweede niveau
Derde niveau
Vierde niveau
Vijfde niveau</a:t>
            </a:r>
          </a:p>
        </p:txBody>
      </p:sp>
    </p:spTree>
    <p:extLst>
      <p:ext uri="{BB962C8B-B14F-4D97-AF65-F5344CB8AC3E}">
        <p14:creationId xmlns:p14="http://schemas.microsoft.com/office/powerpoint/2010/main" val="1965735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rood zonder logo">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17F9FE41-DD9D-9C4F-A22B-F70EAAE876A0}"/>
              </a:ext>
            </a:extLst>
          </p:cNvPr>
          <p:cNvSpPr/>
          <p:nvPr userDrawn="1"/>
        </p:nvSpPr>
        <p:spPr>
          <a:xfrm>
            <a:off x="0" y="1"/>
            <a:ext cx="12192000" cy="6956384"/>
          </a:xfrm>
          <a:prstGeom prst="rect">
            <a:avLst/>
          </a:prstGeom>
          <a:solidFill>
            <a:srgbClr val="E9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7D9ADDAE-BA07-524A-8B13-1B8A6F2CE160}"/>
              </a:ext>
            </a:extLst>
          </p:cNvPr>
          <p:cNvSpPr>
            <a:spLocks noGrp="1"/>
          </p:cNvSpPr>
          <p:nvPr>
            <p:ph type="title"/>
          </p:nvPr>
        </p:nvSpPr>
        <p:spPr>
          <a:xfrm>
            <a:off x="2539944" y="889200"/>
            <a:ext cx="8872056" cy="1325563"/>
          </a:xfrm>
        </p:spPr>
        <p:txBody>
          <a:bodyPr lIns="0" tIns="0" rIns="0" bIns="0" anchor="t" anchorCtr="0">
            <a:normAutofit/>
          </a:bodyPr>
          <a:lstStyle>
            <a:lvl1pPr>
              <a:defRPr sz="3600" b="1" i="0" baseline="0">
                <a:solidFill>
                  <a:schemeClr val="bg1"/>
                </a:solidFill>
                <a:latin typeface="Arial" panose="020B0604020202020204" pitchFamily="34"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3AA56D24-C7BF-CC45-B731-C785F9268B24}"/>
              </a:ext>
            </a:extLst>
          </p:cNvPr>
          <p:cNvSpPr>
            <a:spLocks noGrp="1"/>
          </p:cNvSpPr>
          <p:nvPr>
            <p:ph idx="1"/>
          </p:nvPr>
        </p:nvSpPr>
        <p:spPr>
          <a:xfrm>
            <a:off x="2539943" y="1908000"/>
            <a:ext cx="8873533" cy="4351338"/>
          </a:xfrm>
        </p:spPr>
        <p:txBody>
          <a:bodyPr lIns="0" tIns="0" rIns="0" bIns="0">
            <a:normAutofit/>
          </a:bodyPr>
          <a:lstStyle>
            <a:lvl1pPr>
              <a:defRPr sz="2200" baseline="0">
                <a:solidFill>
                  <a:schemeClr val="bg1"/>
                </a:solidFill>
              </a:defRPr>
            </a:lvl1pPr>
          </a:lstStyle>
          <a:p>
            <a:r>
              <a:rPr lang="nl-NL" dirty="0"/>
              <a:t>Tekststijl van het model bewerken
Tweede niveau
Derde niveau
Vierde niveau
Vijfde niveau</a:t>
            </a:r>
          </a:p>
        </p:txBody>
      </p:sp>
    </p:spTree>
    <p:extLst>
      <p:ext uri="{BB962C8B-B14F-4D97-AF65-F5344CB8AC3E}">
        <p14:creationId xmlns:p14="http://schemas.microsoft.com/office/powerpoint/2010/main" val="4263564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en object blauw afbeeldin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17F9FE41-DD9D-9C4F-A22B-F70EAAE876A0}"/>
              </a:ext>
            </a:extLst>
          </p:cNvPr>
          <p:cNvSpPr/>
          <p:nvPr userDrawn="1"/>
        </p:nvSpPr>
        <p:spPr>
          <a:xfrm>
            <a:off x="5734800" y="1"/>
            <a:ext cx="6457200" cy="6956384"/>
          </a:xfrm>
          <a:prstGeom prst="rect">
            <a:avLst/>
          </a:prstGeom>
          <a:solidFill>
            <a:srgbClr val="75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7D9ADDAE-BA07-524A-8B13-1B8A6F2CE160}"/>
              </a:ext>
            </a:extLst>
          </p:cNvPr>
          <p:cNvSpPr>
            <a:spLocks noGrp="1"/>
          </p:cNvSpPr>
          <p:nvPr>
            <p:ph type="title"/>
          </p:nvPr>
        </p:nvSpPr>
        <p:spPr>
          <a:xfrm>
            <a:off x="6454800" y="889200"/>
            <a:ext cx="5220000" cy="1325563"/>
          </a:xfrm>
        </p:spPr>
        <p:txBody>
          <a:bodyPr lIns="0" tIns="0" rIns="0" bIns="0" anchor="t" anchorCtr="0">
            <a:normAutofit/>
          </a:bodyPr>
          <a:lstStyle>
            <a:lvl1pPr>
              <a:defRPr sz="3600" b="1" i="0" baseline="0">
                <a:solidFill>
                  <a:schemeClr val="bg1"/>
                </a:solidFill>
                <a:latin typeface="Arial" panose="020B0604020202020204" pitchFamily="34"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3AA56D24-C7BF-CC45-B731-C785F9268B24}"/>
              </a:ext>
            </a:extLst>
          </p:cNvPr>
          <p:cNvSpPr>
            <a:spLocks noGrp="1"/>
          </p:cNvSpPr>
          <p:nvPr>
            <p:ph idx="1"/>
          </p:nvPr>
        </p:nvSpPr>
        <p:spPr>
          <a:xfrm>
            <a:off x="6454801" y="2268000"/>
            <a:ext cx="5737200" cy="4351338"/>
          </a:xfrm>
        </p:spPr>
        <p:txBody>
          <a:bodyPr lIns="0" tIns="0" rIns="0" bIns="0">
            <a:normAutofit/>
          </a:bodyPr>
          <a:lstStyle>
            <a:lvl1pPr>
              <a:defRPr sz="2200" baseline="0">
                <a:solidFill>
                  <a:schemeClr val="bg1"/>
                </a:solidFill>
              </a:defRPr>
            </a:lvl1pPr>
          </a:lstStyle>
          <a:p>
            <a:r>
              <a:rPr lang="nl-NL" dirty="0"/>
              <a:t>Tekststijl van het model bewerken
Tweede niveau
Derde niveau
Vierde niveau
Vijfde niveau</a:t>
            </a:r>
          </a:p>
        </p:txBody>
      </p:sp>
      <p:sp>
        <p:nvSpPr>
          <p:cNvPr id="5" name="Tijdelijke aanduiding voor afbeelding 8">
            <a:extLst>
              <a:ext uri="{FF2B5EF4-FFF2-40B4-BE49-F238E27FC236}">
                <a16:creationId xmlns:a16="http://schemas.microsoft.com/office/drawing/2014/main" id="{40C2392A-A620-834A-8285-0D1D38F35C26}"/>
              </a:ext>
            </a:extLst>
          </p:cNvPr>
          <p:cNvSpPr>
            <a:spLocks noGrp="1"/>
          </p:cNvSpPr>
          <p:nvPr>
            <p:ph type="pic" sz="quarter" idx="10"/>
          </p:nvPr>
        </p:nvSpPr>
        <p:spPr>
          <a:xfrm>
            <a:off x="0" y="0"/>
            <a:ext cx="5733845" cy="6858000"/>
          </a:xfrm>
          <a:solidFill>
            <a:schemeClr val="bg2"/>
          </a:solidFill>
        </p:spPr>
        <p:txBody>
          <a:bodyPr anchor="ctr" anchorCtr="0"/>
          <a:lstStyle>
            <a:lvl1pPr marL="0" indent="0" algn="ctr">
              <a:buNone/>
              <a:defRPr>
                <a:solidFill>
                  <a:schemeClr val="bg1">
                    <a:lumMod val="85000"/>
                  </a:schemeClr>
                </a:solidFill>
              </a:defRPr>
            </a:lvl1pPr>
          </a:lstStyle>
          <a:p>
            <a:endParaRPr lang="nl-NL" dirty="0"/>
          </a:p>
        </p:txBody>
      </p:sp>
    </p:spTree>
    <p:extLst>
      <p:ext uri="{BB962C8B-B14F-4D97-AF65-F5344CB8AC3E}">
        <p14:creationId xmlns:p14="http://schemas.microsoft.com/office/powerpoint/2010/main" val="1604175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n object rood afbeeldin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17F9FE41-DD9D-9C4F-A22B-F70EAAE876A0}"/>
              </a:ext>
            </a:extLst>
          </p:cNvPr>
          <p:cNvSpPr/>
          <p:nvPr userDrawn="1"/>
        </p:nvSpPr>
        <p:spPr>
          <a:xfrm>
            <a:off x="5734800" y="1"/>
            <a:ext cx="6457200" cy="6956384"/>
          </a:xfrm>
          <a:prstGeom prst="rect">
            <a:avLst/>
          </a:prstGeom>
          <a:solidFill>
            <a:srgbClr val="E9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7D9ADDAE-BA07-524A-8B13-1B8A6F2CE160}"/>
              </a:ext>
            </a:extLst>
          </p:cNvPr>
          <p:cNvSpPr>
            <a:spLocks noGrp="1"/>
          </p:cNvSpPr>
          <p:nvPr>
            <p:ph type="title"/>
          </p:nvPr>
        </p:nvSpPr>
        <p:spPr>
          <a:xfrm>
            <a:off x="6454800" y="889200"/>
            <a:ext cx="5220000" cy="1325563"/>
          </a:xfrm>
        </p:spPr>
        <p:txBody>
          <a:bodyPr lIns="0" tIns="0" rIns="0" bIns="0" anchor="t" anchorCtr="0">
            <a:normAutofit/>
          </a:bodyPr>
          <a:lstStyle>
            <a:lvl1pPr>
              <a:defRPr sz="3600" b="1" i="0" baseline="0">
                <a:solidFill>
                  <a:schemeClr val="bg1"/>
                </a:solidFill>
                <a:latin typeface="Arial" panose="020B0604020202020204" pitchFamily="34"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3AA56D24-C7BF-CC45-B731-C785F9268B24}"/>
              </a:ext>
            </a:extLst>
          </p:cNvPr>
          <p:cNvSpPr>
            <a:spLocks noGrp="1"/>
          </p:cNvSpPr>
          <p:nvPr>
            <p:ph idx="1"/>
          </p:nvPr>
        </p:nvSpPr>
        <p:spPr>
          <a:xfrm>
            <a:off x="6454801" y="2268000"/>
            <a:ext cx="5737200" cy="4351338"/>
          </a:xfrm>
        </p:spPr>
        <p:txBody>
          <a:bodyPr lIns="0" tIns="0" rIns="0" bIns="0">
            <a:normAutofit/>
          </a:bodyPr>
          <a:lstStyle>
            <a:lvl1pPr>
              <a:defRPr sz="2200" baseline="0">
                <a:solidFill>
                  <a:schemeClr val="bg1"/>
                </a:solidFill>
              </a:defRPr>
            </a:lvl1pPr>
          </a:lstStyle>
          <a:p>
            <a:r>
              <a:rPr lang="nl-NL" dirty="0"/>
              <a:t>Tekststijl van het model bewerken
Tweede niveau
Derde niveau
Vierde niveau
Vijfde niveau</a:t>
            </a:r>
          </a:p>
        </p:txBody>
      </p:sp>
      <p:sp>
        <p:nvSpPr>
          <p:cNvPr id="5" name="Tijdelijke aanduiding voor afbeelding 8">
            <a:extLst>
              <a:ext uri="{FF2B5EF4-FFF2-40B4-BE49-F238E27FC236}">
                <a16:creationId xmlns:a16="http://schemas.microsoft.com/office/drawing/2014/main" id="{40C2392A-A620-834A-8285-0D1D38F35C26}"/>
              </a:ext>
            </a:extLst>
          </p:cNvPr>
          <p:cNvSpPr>
            <a:spLocks noGrp="1"/>
          </p:cNvSpPr>
          <p:nvPr>
            <p:ph type="pic" sz="quarter" idx="10"/>
          </p:nvPr>
        </p:nvSpPr>
        <p:spPr>
          <a:xfrm>
            <a:off x="0" y="0"/>
            <a:ext cx="5733845" cy="6858000"/>
          </a:xfrm>
          <a:solidFill>
            <a:schemeClr val="bg2"/>
          </a:solidFill>
        </p:spPr>
        <p:txBody>
          <a:bodyPr anchor="ctr" anchorCtr="0"/>
          <a:lstStyle>
            <a:lvl1pPr marL="0" indent="0" algn="ctr">
              <a:buNone/>
              <a:defRPr>
                <a:solidFill>
                  <a:schemeClr val="bg1">
                    <a:lumMod val="85000"/>
                  </a:schemeClr>
                </a:solidFill>
              </a:defRPr>
            </a:lvl1pPr>
          </a:lstStyle>
          <a:p>
            <a:endParaRPr lang="nl-NL" dirty="0"/>
          </a:p>
        </p:txBody>
      </p:sp>
    </p:spTree>
    <p:extLst>
      <p:ext uri="{BB962C8B-B14F-4D97-AF65-F5344CB8AC3E}">
        <p14:creationId xmlns:p14="http://schemas.microsoft.com/office/powerpoint/2010/main" val="2718623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object dblauw afbeeldin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17F9FE41-DD9D-9C4F-A22B-F70EAAE876A0}"/>
              </a:ext>
            </a:extLst>
          </p:cNvPr>
          <p:cNvSpPr/>
          <p:nvPr userDrawn="1"/>
        </p:nvSpPr>
        <p:spPr>
          <a:xfrm>
            <a:off x="5734800" y="1"/>
            <a:ext cx="6457200" cy="6956384"/>
          </a:xfrm>
          <a:prstGeom prst="rect">
            <a:avLst/>
          </a:prstGeom>
          <a:solidFill>
            <a:srgbClr val="1B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7D9ADDAE-BA07-524A-8B13-1B8A6F2CE160}"/>
              </a:ext>
            </a:extLst>
          </p:cNvPr>
          <p:cNvSpPr>
            <a:spLocks noGrp="1"/>
          </p:cNvSpPr>
          <p:nvPr>
            <p:ph type="title"/>
          </p:nvPr>
        </p:nvSpPr>
        <p:spPr>
          <a:xfrm>
            <a:off x="6454800" y="889200"/>
            <a:ext cx="5220000" cy="1325563"/>
          </a:xfrm>
        </p:spPr>
        <p:txBody>
          <a:bodyPr lIns="0" tIns="0" rIns="0" bIns="0" anchor="t" anchorCtr="0">
            <a:normAutofit/>
          </a:bodyPr>
          <a:lstStyle>
            <a:lvl1pPr>
              <a:defRPr sz="3600" b="1" i="0" baseline="0">
                <a:solidFill>
                  <a:schemeClr val="bg1"/>
                </a:solidFill>
                <a:latin typeface="Arial" panose="020B0604020202020204" pitchFamily="34"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3AA56D24-C7BF-CC45-B731-C785F9268B24}"/>
              </a:ext>
            </a:extLst>
          </p:cNvPr>
          <p:cNvSpPr>
            <a:spLocks noGrp="1"/>
          </p:cNvSpPr>
          <p:nvPr>
            <p:ph idx="1"/>
          </p:nvPr>
        </p:nvSpPr>
        <p:spPr>
          <a:xfrm>
            <a:off x="6454801" y="2268000"/>
            <a:ext cx="5737200" cy="4351338"/>
          </a:xfrm>
        </p:spPr>
        <p:txBody>
          <a:bodyPr lIns="0" tIns="0" rIns="0" bIns="0">
            <a:normAutofit/>
          </a:bodyPr>
          <a:lstStyle>
            <a:lvl1pPr>
              <a:defRPr sz="2200" baseline="0">
                <a:solidFill>
                  <a:schemeClr val="bg1"/>
                </a:solidFill>
              </a:defRPr>
            </a:lvl1pPr>
          </a:lstStyle>
          <a:p>
            <a:r>
              <a:rPr lang="nl-NL" dirty="0"/>
              <a:t>Tekststijl van het model bewerken
Tweede niveau
Derde niveau
Vierde niveau
Vijfde niveau</a:t>
            </a:r>
          </a:p>
        </p:txBody>
      </p:sp>
      <p:sp>
        <p:nvSpPr>
          <p:cNvPr id="5" name="Tijdelijke aanduiding voor afbeelding 8">
            <a:extLst>
              <a:ext uri="{FF2B5EF4-FFF2-40B4-BE49-F238E27FC236}">
                <a16:creationId xmlns:a16="http://schemas.microsoft.com/office/drawing/2014/main" id="{40C2392A-A620-834A-8285-0D1D38F35C26}"/>
              </a:ext>
            </a:extLst>
          </p:cNvPr>
          <p:cNvSpPr>
            <a:spLocks noGrp="1"/>
          </p:cNvSpPr>
          <p:nvPr>
            <p:ph type="pic" sz="quarter" idx="10"/>
          </p:nvPr>
        </p:nvSpPr>
        <p:spPr>
          <a:xfrm>
            <a:off x="0" y="0"/>
            <a:ext cx="5733845" cy="6858000"/>
          </a:xfrm>
          <a:solidFill>
            <a:schemeClr val="bg2"/>
          </a:solidFill>
        </p:spPr>
        <p:txBody>
          <a:bodyPr anchor="ctr" anchorCtr="0"/>
          <a:lstStyle>
            <a:lvl1pPr marL="0" indent="0" algn="ctr">
              <a:buNone/>
              <a:defRPr>
                <a:solidFill>
                  <a:schemeClr val="bg1">
                    <a:lumMod val="85000"/>
                  </a:schemeClr>
                </a:solidFill>
              </a:defRPr>
            </a:lvl1pPr>
          </a:lstStyle>
          <a:p>
            <a:endParaRPr lang="nl-NL" dirty="0"/>
          </a:p>
        </p:txBody>
      </p:sp>
    </p:spTree>
    <p:extLst>
      <p:ext uri="{BB962C8B-B14F-4D97-AF65-F5344CB8AC3E}">
        <p14:creationId xmlns:p14="http://schemas.microsoft.com/office/powerpoint/2010/main" val="1921939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en object wit afbeeldin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17F9FE41-DD9D-9C4F-A22B-F70EAAE876A0}"/>
              </a:ext>
            </a:extLst>
          </p:cNvPr>
          <p:cNvSpPr/>
          <p:nvPr userDrawn="1"/>
        </p:nvSpPr>
        <p:spPr>
          <a:xfrm>
            <a:off x="5734800" y="1"/>
            <a:ext cx="6457200" cy="695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7D9ADDAE-BA07-524A-8B13-1B8A6F2CE160}"/>
              </a:ext>
            </a:extLst>
          </p:cNvPr>
          <p:cNvSpPr>
            <a:spLocks noGrp="1"/>
          </p:cNvSpPr>
          <p:nvPr>
            <p:ph type="title"/>
          </p:nvPr>
        </p:nvSpPr>
        <p:spPr>
          <a:xfrm>
            <a:off x="6454800" y="889200"/>
            <a:ext cx="5220000" cy="1325563"/>
          </a:xfrm>
        </p:spPr>
        <p:txBody>
          <a:bodyPr lIns="0" tIns="0" rIns="0" bIns="0" anchor="t" anchorCtr="0">
            <a:normAutofit/>
          </a:bodyPr>
          <a:lstStyle>
            <a:lvl1pPr>
              <a:defRPr sz="3600" b="1" i="0" baseline="0">
                <a:solidFill>
                  <a:srgbClr val="75C8DA"/>
                </a:solidFill>
                <a:latin typeface="Arial" panose="020B0604020202020204" pitchFamily="34"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3AA56D24-C7BF-CC45-B731-C785F9268B24}"/>
              </a:ext>
            </a:extLst>
          </p:cNvPr>
          <p:cNvSpPr>
            <a:spLocks noGrp="1"/>
          </p:cNvSpPr>
          <p:nvPr>
            <p:ph idx="1"/>
          </p:nvPr>
        </p:nvSpPr>
        <p:spPr>
          <a:xfrm>
            <a:off x="6454801" y="2268000"/>
            <a:ext cx="5737200" cy="4351338"/>
          </a:xfrm>
        </p:spPr>
        <p:txBody>
          <a:bodyPr lIns="0" tIns="0" rIns="0" bIns="0">
            <a:normAutofit/>
          </a:bodyPr>
          <a:lstStyle>
            <a:lvl1pPr>
              <a:defRPr sz="2200" baseline="0">
                <a:solidFill>
                  <a:srgbClr val="1B2D53"/>
                </a:solidFill>
              </a:defRPr>
            </a:lvl1pPr>
          </a:lstStyle>
          <a:p>
            <a:r>
              <a:rPr lang="nl-NL" dirty="0"/>
              <a:t>Tekststijl van het model bewerken
Tweede niveau
Derde niveau
Vierde niveau
Vijfde niveau</a:t>
            </a:r>
          </a:p>
        </p:txBody>
      </p:sp>
      <p:sp>
        <p:nvSpPr>
          <p:cNvPr id="5" name="Tijdelijke aanduiding voor afbeelding 8">
            <a:extLst>
              <a:ext uri="{FF2B5EF4-FFF2-40B4-BE49-F238E27FC236}">
                <a16:creationId xmlns:a16="http://schemas.microsoft.com/office/drawing/2014/main" id="{40C2392A-A620-834A-8285-0D1D38F35C26}"/>
              </a:ext>
            </a:extLst>
          </p:cNvPr>
          <p:cNvSpPr>
            <a:spLocks noGrp="1"/>
          </p:cNvSpPr>
          <p:nvPr>
            <p:ph type="pic" sz="quarter" idx="10"/>
          </p:nvPr>
        </p:nvSpPr>
        <p:spPr>
          <a:xfrm>
            <a:off x="0" y="0"/>
            <a:ext cx="5733845" cy="6858000"/>
          </a:xfrm>
          <a:solidFill>
            <a:schemeClr val="bg2"/>
          </a:solidFill>
        </p:spPr>
        <p:txBody>
          <a:bodyPr anchor="ctr" anchorCtr="0"/>
          <a:lstStyle>
            <a:lvl1pPr marL="0" indent="0" algn="ctr">
              <a:buNone/>
              <a:defRPr>
                <a:solidFill>
                  <a:schemeClr val="bg1">
                    <a:lumMod val="85000"/>
                  </a:schemeClr>
                </a:solidFill>
              </a:defRPr>
            </a:lvl1pPr>
          </a:lstStyle>
          <a:p>
            <a:endParaRPr lang="nl-NL" dirty="0"/>
          </a:p>
        </p:txBody>
      </p:sp>
    </p:spTree>
    <p:extLst>
      <p:ext uri="{BB962C8B-B14F-4D97-AF65-F5344CB8AC3E}">
        <p14:creationId xmlns:p14="http://schemas.microsoft.com/office/powerpoint/2010/main" val="2547765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ogo op blauw">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C9CE493-FE01-DF40-8B83-2A84B175779E}"/>
              </a:ext>
            </a:extLst>
          </p:cNvPr>
          <p:cNvSpPr/>
          <p:nvPr userDrawn="1"/>
        </p:nvSpPr>
        <p:spPr>
          <a:xfrm>
            <a:off x="4983624" y="0"/>
            <a:ext cx="7208376" cy="6956385"/>
          </a:xfrm>
          <a:prstGeom prst="rect">
            <a:avLst/>
          </a:prstGeom>
          <a:solidFill>
            <a:srgbClr val="1B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DB3DA626-3F0A-3747-8764-9C6480AAC8B0}"/>
              </a:ext>
            </a:extLst>
          </p:cNvPr>
          <p:cNvPicPr>
            <a:picLocks noChangeAspect="1"/>
          </p:cNvPicPr>
          <p:nvPr userDrawn="1"/>
        </p:nvPicPr>
        <p:blipFill>
          <a:blip r:embed="rId2"/>
          <a:stretch>
            <a:fillRect/>
          </a:stretch>
        </p:blipFill>
        <p:spPr>
          <a:xfrm>
            <a:off x="4032250" y="2762250"/>
            <a:ext cx="4127500" cy="1333500"/>
          </a:xfrm>
          <a:prstGeom prst="rect">
            <a:avLst/>
          </a:prstGeom>
        </p:spPr>
      </p:pic>
    </p:spTree>
    <p:extLst>
      <p:ext uri="{BB962C8B-B14F-4D97-AF65-F5344CB8AC3E}">
        <p14:creationId xmlns:p14="http://schemas.microsoft.com/office/powerpoint/2010/main" val="2618268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en object wit2 afbeeldin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17F9FE41-DD9D-9C4F-A22B-F70EAAE876A0}"/>
              </a:ext>
            </a:extLst>
          </p:cNvPr>
          <p:cNvSpPr/>
          <p:nvPr userDrawn="1"/>
        </p:nvSpPr>
        <p:spPr>
          <a:xfrm>
            <a:off x="5734800" y="1"/>
            <a:ext cx="6457200" cy="695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7D9ADDAE-BA07-524A-8B13-1B8A6F2CE160}"/>
              </a:ext>
            </a:extLst>
          </p:cNvPr>
          <p:cNvSpPr>
            <a:spLocks noGrp="1"/>
          </p:cNvSpPr>
          <p:nvPr>
            <p:ph type="title"/>
          </p:nvPr>
        </p:nvSpPr>
        <p:spPr>
          <a:xfrm>
            <a:off x="6454801" y="889200"/>
            <a:ext cx="5224056" cy="1325563"/>
          </a:xfrm>
        </p:spPr>
        <p:txBody>
          <a:bodyPr lIns="0" tIns="0" rIns="0" bIns="0" anchor="t" anchorCtr="0">
            <a:normAutofit/>
          </a:bodyPr>
          <a:lstStyle>
            <a:lvl1pPr>
              <a:defRPr sz="3600" b="1" i="0" baseline="0">
                <a:solidFill>
                  <a:srgbClr val="E95053"/>
                </a:solidFill>
                <a:latin typeface="Arial" panose="020B0604020202020204" pitchFamily="34"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3AA56D24-C7BF-CC45-B731-C785F9268B24}"/>
              </a:ext>
            </a:extLst>
          </p:cNvPr>
          <p:cNvSpPr>
            <a:spLocks noGrp="1"/>
          </p:cNvSpPr>
          <p:nvPr>
            <p:ph idx="1"/>
          </p:nvPr>
        </p:nvSpPr>
        <p:spPr>
          <a:xfrm>
            <a:off x="6454801" y="2268000"/>
            <a:ext cx="5737200" cy="4351338"/>
          </a:xfrm>
        </p:spPr>
        <p:txBody>
          <a:bodyPr lIns="0" tIns="0" rIns="0" bIns="0">
            <a:normAutofit/>
          </a:bodyPr>
          <a:lstStyle>
            <a:lvl1pPr>
              <a:defRPr sz="2200" baseline="0">
                <a:solidFill>
                  <a:srgbClr val="1B2D53"/>
                </a:solidFill>
              </a:defRPr>
            </a:lvl1pPr>
          </a:lstStyle>
          <a:p>
            <a:r>
              <a:rPr lang="nl-NL" dirty="0"/>
              <a:t>Tekststijl van het model bewerken
Tweede niveau
Derde niveau
Vierde niveau
Vijfde niveau</a:t>
            </a:r>
          </a:p>
        </p:txBody>
      </p:sp>
      <p:sp>
        <p:nvSpPr>
          <p:cNvPr id="5" name="Tijdelijke aanduiding voor afbeelding 8">
            <a:extLst>
              <a:ext uri="{FF2B5EF4-FFF2-40B4-BE49-F238E27FC236}">
                <a16:creationId xmlns:a16="http://schemas.microsoft.com/office/drawing/2014/main" id="{40C2392A-A620-834A-8285-0D1D38F35C26}"/>
              </a:ext>
            </a:extLst>
          </p:cNvPr>
          <p:cNvSpPr>
            <a:spLocks noGrp="1"/>
          </p:cNvSpPr>
          <p:nvPr>
            <p:ph type="pic" sz="quarter" idx="10"/>
          </p:nvPr>
        </p:nvSpPr>
        <p:spPr>
          <a:xfrm>
            <a:off x="0" y="0"/>
            <a:ext cx="5733845" cy="6858000"/>
          </a:xfrm>
          <a:solidFill>
            <a:schemeClr val="bg2"/>
          </a:solidFill>
        </p:spPr>
        <p:txBody>
          <a:bodyPr anchor="ctr" anchorCtr="0"/>
          <a:lstStyle>
            <a:lvl1pPr marL="0" indent="0" algn="ctr">
              <a:buNone/>
              <a:defRPr>
                <a:solidFill>
                  <a:schemeClr val="bg1">
                    <a:lumMod val="85000"/>
                  </a:schemeClr>
                </a:solidFill>
              </a:defRPr>
            </a:lvl1pPr>
          </a:lstStyle>
          <a:p>
            <a:endParaRPr lang="nl-NL" dirty="0"/>
          </a:p>
        </p:txBody>
      </p:sp>
    </p:spTree>
    <p:extLst>
      <p:ext uri="{BB962C8B-B14F-4D97-AF65-F5344CB8AC3E}">
        <p14:creationId xmlns:p14="http://schemas.microsoft.com/office/powerpoint/2010/main" val="4293761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blauw">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87BC1691-CA7E-E54B-B710-55F96A490836}"/>
              </a:ext>
            </a:extLst>
          </p:cNvPr>
          <p:cNvSpPr/>
          <p:nvPr userDrawn="1"/>
        </p:nvSpPr>
        <p:spPr>
          <a:xfrm>
            <a:off x="0" y="1"/>
            <a:ext cx="12192000" cy="6956384"/>
          </a:xfrm>
          <a:prstGeom prst="rect">
            <a:avLst/>
          </a:prstGeom>
          <a:solidFill>
            <a:srgbClr val="75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7C1E3730-654E-9745-8063-5971331C5688}"/>
              </a:ext>
            </a:extLst>
          </p:cNvPr>
          <p:cNvPicPr>
            <a:picLocks noChangeAspect="1"/>
          </p:cNvPicPr>
          <p:nvPr userDrawn="1"/>
        </p:nvPicPr>
        <p:blipFill>
          <a:blip r:embed="rId2"/>
          <a:stretch>
            <a:fillRect/>
          </a:stretch>
        </p:blipFill>
        <p:spPr>
          <a:xfrm>
            <a:off x="-888984" y="0"/>
            <a:ext cx="2667000" cy="7112000"/>
          </a:xfrm>
          <a:prstGeom prst="rect">
            <a:avLst/>
          </a:prstGeom>
        </p:spPr>
      </p:pic>
      <p:sp>
        <p:nvSpPr>
          <p:cNvPr id="2" name="Titel 1">
            <a:extLst>
              <a:ext uri="{FF2B5EF4-FFF2-40B4-BE49-F238E27FC236}">
                <a16:creationId xmlns:a16="http://schemas.microsoft.com/office/drawing/2014/main" id="{4B6C4231-4644-9043-A72B-52F359C7BBA3}"/>
              </a:ext>
            </a:extLst>
          </p:cNvPr>
          <p:cNvSpPr>
            <a:spLocks noGrp="1"/>
          </p:cNvSpPr>
          <p:nvPr>
            <p:ph type="title"/>
          </p:nvPr>
        </p:nvSpPr>
        <p:spPr>
          <a:xfrm>
            <a:off x="2538000" y="889199"/>
            <a:ext cx="8762400" cy="5040000"/>
          </a:xfrm>
        </p:spPr>
        <p:txBody>
          <a:bodyPr/>
          <a:lstStyle>
            <a:lvl1pPr algn="ctr">
              <a:defRPr>
                <a:solidFill>
                  <a:schemeClr val="bg1"/>
                </a:solidFill>
              </a:defRPr>
            </a:lvl1pPr>
          </a:lstStyle>
          <a:p>
            <a:r>
              <a:rPr lang="nl-NL" dirty="0"/>
              <a:t>Klik om stijl te bewerken</a:t>
            </a:r>
          </a:p>
        </p:txBody>
      </p:sp>
    </p:spTree>
    <p:extLst>
      <p:ext uri="{BB962C8B-B14F-4D97-AF65-F5344CB8AC3E}">
        <p14:creationId xmlns:p14="http://schemas.microsoft.com/office/powerpoint/2010/main" val="1228822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roo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87BC1691-CA7E-E54B-B710-55F96A490836}"/>
              </a:ext>
            </a:extLst>
          </p:cNvPr>
          <p:cNvSpPr/>
          <p:nvPr userDrawn="1"/>
        </p:nvSpPr>
        <p:spPr>
          <a:xfrm>
            <a:off x="0" y="1"/>
            <a:ext cx="12192000" cy="6956384"/>
          </a:xfrm>
          <a:prstGeom prst="rect">
            <a:avLst/>
          </a:prstGeom>
          <a:solidFill>
            <a:srgbClr val="E9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7C1E3730-654E-9745-8063-5971331C5688}"/>
              </a:ext>
            </a:extLst>
          </p:cNvPr>
          <p:cNvPicPr>
            <a:picLocks noChangeAspect="1"/>
          </p:cNvPicPr>
          <p:nvPr userDrawn="1"/>
        </p:nvPicPr>
        <p:blipFill>
          <a:blip r:embed="rId2"/>
          <a:stretch>
            <a:fillRect/>
          </a:stretch>
        </p:blipFill>
        <p:spPr>
          <a:xfrm>
            <a:off x="-888984" y="0"/>
            <a:ext cx="2667000" cy="7112000"/>
          </a:xfrm>
          <a:prstGeom prst="rect">
            <a:avLst/>
          </a:prstGeom>
        </p:spPr>
      </p:pic>
      <p:sp>
        <p:nvSpPr>
          <p:cNvPr id="2" name="Titel 1">
            <a:extLst>
              <a:ext uri="{FF2B5EF4-FFF2-40B4-BE49-F238E27FC236}">
                <a16:creationId xmlns:a16="http://schemas.microsoft.com/office/drawing/2014/main" id="{4B6C4231-4644-9043-A72B-52F359C7BBA3}"/>
              </a:ext>
            </a:extLst>
          </p:cNvPr>
          <p:cNvSpPr>
            <a:spLocks noGrp="1"/>
          </p:cNvSpPr>
          <p:nvPr>
            <p:ph type="title"/>
          </p:nvPr>
        </p:nvSpPr>
        <p:spPr>
          <a:xfrm>
            <a:off x="2538000" y="889199"/>
            <a:ext cx="8762400" cy="5040000"/>
          </a:xfrm>
        </p:spPr>
        <p:txBody>
          <a:bodyPr/>
          <a:lstStyle>
            <a:lvl1pPr algn="ctr">
              <a:defRPr>
                <a:solidFill>
                  <a:schemeClr val="bg1"/>
                </a:solidFill>
              </a:defRPr>
            </a:lvl1pPr>
          </a:lstStyle>
          <a:p>
            <a:r>
              <a:rPr lang="nl-NL" dirty="0"/>
              <a:t>Klik om stijl te bewerken</a:t>
            </a:r>
          </a:p>
        </p:txBody>
      </p:sp>
    </p:spTree>
    <p:extLst>
      <p:ext uri="{BB962C8B-B14F-4D97-AF65-F5344CB8AC3E}">
        <p14:creationId xmlns:p14="http://schemas.microsoft.com/office/powerpoint/2010/main" val="1344017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donker blauw">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87BC1691-CA7E-E54B-B710-55F96A490836}"/>
              </a:ext>
            </a:extLst>
          </p:cNvPr>
          <p:cNvSpPr/>
          <p:nvPr userDrawn="1"/>
        </p:nvSpPr>
        <p:spPr>
          <a:xfrm>
            <a:off x="0" y="1"/>
            <a:ext cx="12192000" cy="6956384"/>
          </a:xfrm>
          <a:prstGeom prst="rect">
            <a:avLst/>
          </a:prstGeom>
          <a:solidFill>
            <a:srgbClr val="1B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7C1E3730-654E-9745-8063-5971331C5688}"/>
              </a:ext>
            </a:extLst>
          </p:cNvPr>
          <p:cNvPicPr>
            <a:picLocks noChangeAspect="1"/>
          </p:cNvPicPr>
          <p:nvPr userDrawn="1"/>
        </p:nvPicPr>
        <p:blipFill>
          <a:blip r:embed="rId2"/>
          <a:stretch>
            <a:fillRect/>
          </a:stretch>
        </p:blipFill>
        <p:spPr>
          <a:xfrm>
            <a:off x="-888984" y="0"/>
            <a:ext cx="2667000" cy="7112000"/>
          </a:xfrm>
          <a:prstGeom prst="rect">
            <a:avLst/>
          </a:prstGeom>
        </p:spPr>
      </p:pic>
      <p:sp>
        <p:nvSpPr>
          <p:cNvPr id="2" name="Titel 1">
            <a:extLst>
              <a:ext uri="{FF2B5EF4-FFF2-40B4-BE49-F238E27FC236}">
                <a16:creationId xmlns:a16="http://schemas.microsoft.com/office/drawing/2014/main" id="{4B6C4231-4644-9043-A72B-52F359C7BBA3}"/>
              </a:ext>
            </a:extLst>
          </p:cNvPr>
          <p:cNvSpPr>
            <a:spLocks noGrp="1"/>
          </p:cNvSpPr>
          <p:nvPr>
            <p:ph type="title"/>
          </p:nvPr>
        </p:nvSpPr>
        <p:spPr>
          <a:xfrm>
            <a:off x="2538000" y="889199"/>
            <a:ext cx="8762400" cy="5040000"/>
          </a:xfrm>
        </p:spPr>
        <p:txBody>
          <a:bodyPr/>
          <a:lstStyle>
            <a:lvl1pPr algn="ctr">
              <a:defRPr>
                <a:solidFill>
                  <a:schemeClr val="bg1"/>
                </a:solidFill>
              </a:defRPr>
            </a:lvl1pPr>
          </a:lstStyle>
          <a:p>
            <a:r>
              <a:rPr lang="nl-NL" dirty="0"/>
              <a:t>Klik om stijl te bewerken</a:t>
            </a:r>
          </a:p>
        </p:txBody>
      </p:sp>
    </p:spTree>
    <p:extLst>
      <p:ext uri="{BB962C8B-B14F-4D97-AF65-F5344CB8AC3E}">
        <p14:creationId xmlns:p14="http://schemas.microsoft.com/office/powerpoint/2010/main" val="2460966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Auteur en datum</a:t>
            </a:r>
          </a:p>
        </p:txBody>
      </p:sp>
      <p:sp>
        <p:nvSpPr>
          <p:cNvPr id="12" name="Naam presentati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Naam presentatie</a:t>
            </a:r>
          </a:p>
        </p:txBody>
      </p:sp>
      <p:sp>
        <p:nvSpPr>
          <p:cNvPr id="13" name="Hoofdtekst - niveau één…"/>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presentatie</a:t>
            </a:r>
          </a:p>
          <a:p>
            <a:pPr lvl="1"/>
            <a:endParaRPr/>
          </a:p>
          <a:p>
            <a:pPr lvl="2"/>
            <a:endParaRPr/>
          </a:p>
          <a:p>
            <a:pPr lvl="3"/>
            <a:endParaRPr/>
          </a:p>
          <a:p>
            <a:pPr lvl="4"/>
            <a:endParaRPr/>
          </a:p>
        </p:txBody>
      </p:sp>
      <p:sp>
        <p:nvSpPr>
          <p:cNvPr id="1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212843179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licht blau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FFADB28-6783-554D-80D9-15C473AB90B0}"/>
              </a:ext>
            </a:extLst>
          </p:cNvPr>
          <p:cNvSpPr/>
          <p:nvPr userDrawn="1"/>
        </p:nvSpPr>
        <p:spPr>
          <a:xfrm>
            <a:off x="2539944" y="1"/>
            <a:ext cx="9652056" cy="6956384"/>
          </a:xfrm>
          <a:prstGeom prst="rect">
            <a:avLst/>
          </a:prstGeom>
          <a:solidFill>
            <a:srgbClr val="75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A55E123-A5C8-A24C-BC67-0D5D11345742}"/>
              </a:ext>
            </a:extLst>
          </p:cNvPr>
          <p:cNvSpPr>
            <a:spLocks noGrp="1"/>
          </p:cNvSpPr>
          <p:nvPr>
            <p:ph type="ctrTitle"/>
          </p:nvPr>
        </p:nvSpPr>
        <p:spPr>
          <a:xfrm>
            <a:off x="3493476" y="2452500"/>
            <a:ext cx="7722392" cy="2387600"/>
          </a:xfrm>
        </p:spPr>
        <p:txBody>
          <a:bodyPr lIns="0" tIns="0" rIns="0" bIns="0" anchor="t" anchorCtr="0">
            <a:normAutofit/>
          </a:bodyPr>
          <a:lstStyle>
            <a:lvl1pPr algn="l">
              <a:defRPr sz="4400" b="1" i="0" baseline="0">
                <a:solidFill>
                  <a:schemeClr val="bg1"/>
                </a:solidFill>
                <a:latin typeface="Arial" panose="020B0604020202020204" pitchFamily="34" charset="0"/>
              </a:defRPr>
            </a:lvl1pPr>
          </a:lstStyle>
          <a:p>
            <a:r>
              <a:rPr lang="nl-NL" dirty="0"/>
              <a:t>Klik om stijl te bewerken</a:t>
            </a:r>
          </a:p>
        </p:txBody>
      </p:sp>
      <p:sp>
        <p:nvSpPr>
          <p:cNvPr id="3" name="Ondertitel 2">
            <a:extLst>
              <a:ext uri="{FF2B5EF4-FFF2-40B4-BE49-F238E27FC236}">
                <a16:creationId xmlns:a16="http://schemas.microsoft.com/office/drawing/2014/main" id="{4771E9A5-6CEC-6542-9AA7-5253ADB6455E}"/>
              </a:ext>
            </a:extLst>
          </p:cNvPr>
          <p:cNvSpPr>
            <a:spLocks noGrp="1"/>
          </p:cNvSpPr>
          <p:nvPr>
            <p:ph type="subTitle" idx="1"/>
          </p:nvPr>
        </p:nvSpPr>
        <p:spPr>
          <a:xfrm>
            <a:off x="3493476" y="4428000"/>
            <a:ext cx="7722392" cy="1655762"/>
          </a:xfrm>
        </p:spPr>
        <p:txBody>
          <a:bodyPr lIns="0" tIns="0" rIns="0" bIns="0">
            <a:norm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9" name="Afbeelding 8">
            <a:extLst>
              <a:ext uri="{FF2B5EF4-FFF2-40B4-BE49-F238E27FC236}">
                <a16:creationId xmlns:a16="http://schemas.microsoft.com/office/drawing/2014/main" id="{F9492EC4-DFA8-7942-9676-94977BE50B12}"/>
              </a:ext>
            </a:extLst>
          </p:cNvPr>
          <p:cNvPicPr>
            <a:picLocks noChangeAspect="1"/>
          </p:cNvPicPr>
          <p:nvPr userDrawn="1"/>
        </p:nvPicPr>
        <p:blipFill>
          <a:blip r:embed="rId2"/>
          <a:stretch>
            <a:fillRect/>
          </a:stretch>
        </p:blipFill>
        <p:spPr>
          <a:xfrm>
            <a:off x="889200" y="889200"/>
            <a:ext cx="889000" cy="2755900"/>
          </a:xfrm>
          <a:prstGeom prst="rect">
            <a:avLst/>
          </a:prstGeom>
        </p:spPr>
      </p:pic>
    </p:spTree>
    <p:extLst>
      <p:ext uri="{BB962C8B-B14F-4D97-AF65-F5344CB8AC3E}">
        <p14:creationId xmlns:p14="http://schemas.microsoft.com/office/powerpoint/2010/main" val="50869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roo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FFADB28-6783-554D-80D9-15C473AB90B0}"/>
              </a:ext>
            </a:extLst>
          </p:cNvPr>
          <p:cNvSpPr/>
          <p:nvPr userDrawn="1"/>
        </p:nvSpPr>
        <p:spPr>
          <a:xfrm>
            <a:off x="2539944" y="1"/>
            <a:ext cx="9652056" cy="6956384"/>
          </a:xfrm>
          <a:prstGeom prst="rect">
            <a:avLst/>
          </a:prstGeom>
          <a:solidFill>
            <a:srgbClr val="E9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A55E123-A5C8-A24C-BC67-0D5D11345742}"/>
              </a:ext>
            </a:extLst>
          </p:cNvPr>
          <p:cNvSpPr>
            <a:spLocks noGrp="1"/>
          </p:cNvSpPr>
          <p:nvPr>
            <p:ph type="ctrTitle"/>
          </p:nvPr>
        </p:nvSpPr>
        <p:spPr>
          <a:xfrm>
            <a:off x="3493476" y="2452500"/>
            <a:ext cx="7722392" cy="2387600"/>
          </a:xfrm>
        </p:spPr>
        <p:txBody>
          <a:bodyPr lIns="0" tIns="0" rIns="0" bIns="0" anchor="t" anchorCtr="0">
            <a:normAutofit/>
          </a:bodyPr>
          <a:lstStyle>
            <a:lvl1pPr algn="l">
              <a:defRPr sz="4400" b="1" i="0" baseline="0">
                <a:solidFill>
                  <a:schemeClr val="bg1"/>
                </a:solidFill>
                <a:latin typeface="Arial" panose="020B0604020202020204" pitchFamily="34" charset="0"/>
              </a:defRPr>
            </a:lvl1pPr>
          </a:lstStyle>
          <a:p>
            <a:r>
              <a:rPr lang="nl-NL" dirty="0"/>
              <a:t>Klik om stijl te bewerken</a:t>
            </a:r>
          </a:p>
        </p:txBody>
      </p:sp>
      <p:sp>
        <p:nvSpPr>
          <p:cNvPr id="3" name="Ondertitel 2">
            <a:extLst>
              <a:ext uri="{FF2B5EF4-FFF2-40B4-BE49-F238E27FC236}">
                <a16:creationId xmlns:a16="http://schemas.microsoft.com/office/drawing/2014/main" id="{4771E9A5-6CEC-6542-9AA7-5253ADB6455E}"/>
              </a:ext>
            </a:extLst>
          </p:cNvPr>
          <p:cNvSpPr>
            <a:spLocks noGrp="1"/>
          </p:cNvSpPr>
          <p:nvPr>
            <p:ph type="subTitle" idx="1"/>
          </p:nvPr>
        </p:nvSpPr>
        <p:spPr>
          <a:xfrm>
            <a:off x="3493476" y="4428000"/>
            <a:ext cx="7722392" cy="1655762"/>
          </a:xfrm>
        </p:spPr>
        <p:txBody>
          <a:bodyPr lIns="0" tIns="0" rIns="0" bIns="0">
            <a:norm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9" name="Afbeelding 8">
            <a:extLst>
              <a:ext uri="{FF2B5EF4-FFF2-40B4-BE49-F238E27FC236}">
                <a16:creationId xmlns:a16="http://schemas.microsoft.com/office/drawing/2014/main" id="{F9492EC4-DFA8-7942-9676-94977BE50B12}"/>
              </a:ext>
            </a:extLst>
          </p:cNvPr>
          <p:cNvPicPr>
            <a:picLocks noChangeAspect="1"/>
          </p:cNvPicPr>
          <p:nvPr userDrawn="1"/>
        </p:nvPicPr>
        <p:blipFill>
          <a:blip r:embed="rId2"/>
          <a:stretch>
            <a:fillRect/>
          </a:stretch>
        </p:blipFill>
        <p:spPr>
          <a:xfrm>
            <a:off x="889200" y="889200"/>
            <a:ext cx="889000" cy="2755900"/>
          </a:xfrm>
          <a:prstGeom prst="rect">
            <a:avLst/>
          </a:prstGeom>
        </p:spPr>
      </p:pic>
    </p:spTree>
    <p:extLst>
      <p:ext uri="{BB962C8B-B14F-4D97-AF65-F5344CB8AC3E}">
        <p14:creationId xmlns:p14="http://schemas.microsoft.com/office/powerpoint/2010/main" val="2710843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donker blau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FFADB28-6783-554D-80D9-15C473AB90B0}"/>
              </a:ext>
            </a:extLst>
          </p:cNvPr>
          <p:cNvSpPr/>
          <p:nvPr userDrawn="1"/>
        </p:nvSpPr>
        <p:spPr>
          <a:xfrm>
            <a:off x="2539944" y="1"/>
            <a:ext cx="9652056" cy="6956384"/>
          </a:xfrm>
          <a:prstGeom prst="rect">
            <a:avLst/>
          </a:prstGeom>
          <a:solidFill>
            <a:srgbClr val="1B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A55E123-A5C8-A24C-BC67-0D5D11345742}"/>
              </a:ext>
            </a:extLst>
          </p:cNvPr>
          <p:cNvSpPr>
            <a:spLocks noGrp="1"/>
          </p:cNvSpPr>
          <p:nvPr>
            <p:ph type="ctrTitle"/>
          </p:nvPr>
        </p:nvSpPr>
        <p:spPr>
          <a:xfrm>
            <a:off x="3493476" y="2452500"/>
            <a:ext cx="7722392" cy="2387600"/>
          </a:xfrm>
        </p:spPr>
        <p:txBody>
          <a:bodyPr lIns="0" tIns="0" rIns="0" bIns="0" anchor="t" anchorCtr="0">
            <a:normAutofit/>
          </a:bodyPr>
          <a:lstStyle>
            <a:lvl1pPr algn="l">
              <a:defRPr sz="4400" b="1" i="0" baseline="0">
                <a:solidFill>
                  <a:srgbClr val="75C8DA"/>
                </a:solidFill>
                <a:latin typeface="Arial" panose="020B0604020202020204" pitchFamily="34" charset="0"/>
              </a:defRPr>
            </a:lvl1pPr>
          </a:lstStyle>
          <a:p>
            <a:r>
              <a:rPr lang="nl-NL" dirty="0"/>
              <a:t>Klik om stijl te bewerken</a:t>
            </a:r>
          </a:p>
        </p:txBody>
      </p:sp>
      <p:sp>
        <p:nvSpPr>
          <p:cNvPr id="3" name="Ondertitel 2">
            <a:extLst>
              <a:ext uri="{FF2B5EF4-FFF2-40B4-BE49-F238E27FC236}">
                <a16:creationId xmlns:a16="http://schemas.microsoft.com/office/drawing/2014/main" id="{4771E9A5-6CEC-6542-9AA7-5253ADB6455E}"/>
              </a:ext>
            </a:extLst>
          </p:cNvPr>
          <p:cNvSpPr>
            <a:spLocks noGrp="1"/>
          </p:cNvSpPr>
          <p:nvPr>
            <p:ph type="subTitle" idx="1"/>
          </p:nvPr>
        </p:nvSpPr>
        <p:spPr>
          <a:xfrm>
            <a:off x="3493476" y="4428000"/>
            <a:ext cx="7722392" cy="1655762"/>
          </a:xfrm>
        </p:spPr>
        <p:txBody>
          <a:bodyPr lIns="0" tIns="0" rIns="0" bIns="0">
            <a:norm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9" name="Afbeelding 8">
            <a:extLst>
              <a:ext uri="{FF2B5EF4-FFF2-40B4-BE49-F238E27FC236}">
                <a16:creationId xmlns:a16="http://schemas.microsoft.com/office/drawing/2014/main" id="{F9492EC4-DFA8-7942-9676-94977BE50B12}"/>
              </a:ext>
            </a:extLst>
          </p:cNvPr>
          <p:cNvPicPr>
            <a:picLocks noChangeAspect="1"/>
          </p:cNvPicPr>
          <p:nvPr userDrawn="1"/>
        </p:nvPicPr>
        <p:blipFill>
          <a:blip r:embed="rId2"/>
          <a:stretch>
            <a:fillRect/>
          </a:stretch>
        </p:blipFill>
        <p:spPr>
          <a:xfrm>
            <a:off x="889200" y="889200"/>
            <a:ext cx="889000" cy="2755900"/>
          </a:xfrm>
          <a:prstGeom prst="rect">
            <a:avLst/>
          </a:prstGeom>
        </p:spPr>
      </p:pic>
    </p:spTree>
    <p:extLst>
      <p:ext uri="{BB962C8B-B14F-4D97-AF65-F5344CB8AC3E}">
        <p14:creationId xmlns:p14="http://schemas.microsoft.com/office/powerpoint/2010/main" val="345919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met patroon">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CBE5D9EC-93AD-2F4D-8B72-2C26EA68CF8F}"/>
              </a:ext>
            </a:extLst>
          </p:cNvPr>
          <p:cNvSpPr>
            <a:spLocks noGrp="1"/>
          </p:cNvSpPr>
          <p:nvPr>
            <p:ph type="pic" sz="quarter" idx="10"/>
          </p:nvPr>
        </p:nvSpPr>
        <p:spPr>
          <a:xfrm>
            <a:off x="2541600" y="0"/>
            <a:ext cx="9650400" cy="6858000"/>
          </a:xfrm>
          <a:solidFill>
            <a:schemeClr val="bg2"/>
          </a:solidFill>
        </p:spPr>
        <p:txBody>
          <a:bodyPr anchor="ctr" anchorCtr="0"/>
          <a:lstStyle>
            <a:lvl1pPr marL="0" indent="0" algn="ctr">
              <a:buNone/>
              <a:defRPr>
                <a:solidFill>
                  <a:schemeClr val="bg1">
                    <a:lumMod val="85000"/>
                  </a:schemeClr>
                </a:solidFill>
              </a:defRPr>
            </a:lvl1pPr>
          </a:lstStyle>
          <a:p>
            <a:endParaRPr lang="nl-NL" dirty="0"/>
          </a:p>
        </p:txBody>
      </p:sp>
      <p:pic>
        <p:nvPicPr>
          <p:cNvPr id="11" name="Afbeelding 10">
            <a:extLst>
              <a:ext uri="{FF2B5EF4-FFF2-40B4-BE49-F238E27FC236}">
                <a16:creationId xmlns:a16="http://schemas.microsoft.com/office/drawing/2014/main" id="{7C1E3730-654E-9745-8063-5971331C5688}"/>
              </a:ext>
            </a:extLst>
          </p:cNvPr>
          <p:cNvPicPr>
            <a:picLocks noChangeAspect="1"/>
          </p:cNvPicPr>
          <p:nvPr userDrawn="1"/>
        </p:nvPicPr>
        <p:blipFill>
          <a:blip r:embed="rId2"/>
          <a:stretch>
            <a:fillRect/>
          </a:stretch>
        </p:blipFill>
        <p:spPr>
          <a:xfrm>
            <a:off x="0" y="0"/>
            <a:ext cx="2667000" cy="7112000"/>
          </a:xfrm>
          <a:prstGeom prst="rect">
            <a:avLst/>
          </a:prstGeom>
        </p:spPr>
      </p:pic>
    </p:spTree>
    <p:extLst>
      <p:ext uri="{BB962C8B-B14F-4D97-AF65-F5344CB8AC3E}">
        <p14:creationId xmlns:p14="http://schemas.microsoft.com/office/powerpoint/2010/main" val="179808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en object licht blau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B1FB69D-4F01-AB41-AFBD-40B2110C349F}"/>
              </a:ext>
            </a:extLst>
          </p:cNvPr>
          <p:cNvSpPr/>
          <p:nvPr userDrawn="1"/>
        </p:nvSpPr>
        <p:spPr>
          <a:xfrm>
            <a:off x="2539944" y="1"/>
            <a:ext cx="9652056" cy="6956384"/>
          </a:xfrm>
          <a:prstGeom prst="rect">
            <a:avLst/>
          </a:prstGeom>
          <a:solidFill>
            <a:srgbClr val="75C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401DC656-BAB9-CF45-838F-5EE87548EB06}"/>
              </a:ext>
            </a:extLst>
          </p:cNvPr>
          <p:cNvPicPr>
            <a:picLocks noChangeAspect="1"/>
          </p:cNvPicPr>
          <p:nvPr userDrawn="1"/>
        </p:nvPicPr>
        <p:blipFill>
          <a:blip r:embed="rId2"/>
          <a:stretch>
            <a:fillRect/>
          </a:stretch>
        </p:blipFill>
        <p:spPr>
          <a:xfrm>
            <a:off x="889200" y="889200"/>
            <a:ext cx="889000" cy="2755900"/>
          </a:xfrm>
          <a:prstGeom prst="rect">
            <a:avLst/>
          </a:prstGeom>
        </p:spPr>
      </p:pic>
      <p:sp>
        <p:nvSpPr>
          <p:cNvPr id="2" name="Titel 1">
            <a:extLst>
              <a:ext uri="{FF2B5EF4-FFF2-40B4-BE49-F238E27FC236}">
                <a16:creationId xmlns:a16="http://schemas.microsoft.com/office/drawing/2014/main" id="{7D9ADDAE-BA07-524A-8B13-1B8A6F2CE160}"/>
              </a:ext>
            </a:extLst>
          </p:cNvPr>
          <p:cNvSpPr>
            <a:spLocks noGrp="1"/>
          </p:cNvSpPr>
          <p:nvPr>
            <p:ph type="title"/>
          </p:nvPr>
        </p:nvSpPr>
        <p:spPr>
          <a:xfrm>
            <a:off x="3492000" y="889200"/>
            <a:ext cx="7920000" cy="1325563"/>
          </a:xfrm>
        </p:spPr>
        <p:txBody>
          <a:bodyPr lIns="0" tIns="0" rIns="0" bIns="0" anchor="t" anchorCtr="0">
            <a:normAutofit/>
          </a:bodyPr>
          <a:lstStyle>
            <a:lvl1pPr>
              <a:defRPr sz="3600" b="1" i="0" baseline="0">
                <a:solidFill>
                  <a:schemeClr val="bg1"/>
                </a:solidFill>
                <a:latin typeface="Arial" panose="020B0604020202020204" pitchFamily="34"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3AA56D24-C7BF-CC45-B731-C785F9268B24}"/>
              </a:ext>
            </a:extLst>
          </p:cNvPr>
          <p:cNvSpPr>
            <a:spLocks noGrp="1"/>
          </p:cNvSpPr>
          <p:nvPr>
            <p:ph idx="1"/>
          </p:nvPr>
        </p:nvSpPr>
        <p:spPr>
          <a:xfrm>
            <a:off x="3493476" y="1908000"/>
            <a:ext cx="7920000" cy="4351338"/>
          </a:xfrm>
        </p:spPr>
        <p:txBody>
          <a:bodyPr lIns="0" tIns="0" rIns="0" bIns="0">
            <a:normAutofit/>
          </a:bodyPr>
          <a:lstStyle>
            <a:lvl1pPr>
              <a:defRPr sz="2200" baseline="0">
                <a:solidFill>
                  <a:schemeClr val="bg1"/>
                </a:solidFill>
              </a:defRPr>
            </a:lvl1pPr>
          </a:lstStyle>
          <a:p>
            <a:r>
              <a:rPr lang="nl-NL" dirty="0"/>
              <a:t>Tekststijl van het model bewerken
Tweede niveau
Derde niveau
Vierde niveau
Vijfde niveau</a:t>
            </a:r>
          </a:p>
        </p:txBody>
      </p:sp>
    </p:spTree>
    <p:extLst>
      <p:ext uri="{BB962C8B-B14F-4D97-AF65-F5344CB8AC3E}">
        <p14:creationId xmlns:p14="http://schemas.microsoft.com/office/powerpoint/2010/main" val="850314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object roo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B1FB69D-4F01-AB41-AFBD-40B2110C349F}"/>
              </a:ext>
            </a:extLst>
          </p:cNvPr>
          <p:cNvSpPr/>
          <p:nvPr userDrawn="1"/>
        </p:nvSpPr>
        <p:spPr>
          <a:xfrm>
            <a:off x="2539944" y="1"/>
            <a:ext cx="9652056" cy="6956384"/>
          </a:xfrm>
          <a:prstGeom prst="rect">
            <a:avLst/>
          </a:prstGeom>
          <a:solidFill>
            <a:srgbClr val="E9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401DC656-BAB9-CF45-838F-5EE87548EB06}"/>
              </a:ext>
            </a:extLst>
          </p:cNvPr>
          <p:cNvPicPr>
            <a:picLocks noChangeAspect="1"/>
          </p:cNvPicPr>
          <p:nvPr userDrawn="1"/>
        </p:nvPicPr>
        <p:blipFill>
          <a:blip r:embed="rId2"/>
          <a:stretch>
            <a:fillRect/>
          </a:stretch>
        </p:blipFill>
        <p:spPr>
          <a:xfrm>
            <a:off x="889200" y="889200"/>
            <a:ext cx="889000" cy="2755900"/>
          </a:xfrm>
          <a:prstGeom prst="rect">
            <a:avLst/>
          </a:prstGeom>
        </p:spPr>
      </p:pic>
      <p:sp>
        <p:nvSpPr>
          <p:cNvPr id="2" name="Titel 1">
            <a:extLst>
              <a:ext uri="{FF2B5EF4-FFF2-40B4-BE49-F238E27FC236}">
                <a16:creationId xmlns:a16="http://schemas.microsoft.com/office/drawing/2014/main" id="{7D9ADDAE-BA07-524A-8B13-1B8A6F2CE160}"/>
              </a:ext>
            </a:extLst>
          </p:cNvPr>
          <p:cNvSpPr>
            <a:spLocks noGrp="1"/>
          </p:cNvSpPr>
          <p:nvPr>
            <p:ph type="title"/>
          </p:nvPr>
        </p:nvSpPr>
        <p:spPr>
          <a:xfrm>
            <a:off x="3492000" y="889200"/>
            <a:ext cx="7920000" cy="1325563"/>
          </a:xfrm>
        </p:spPr>
        <p:txBody>
          <a:bodyPr lIns="0" tIns="0" rIns="0" bIns="0" anchor="t" anchorCtr="0">
            <a:normAutofit/>
          </a:bodyPr>
          <a:lstStyle>
            <a:lvl1pPr>
              <a:defRPr sz="3600" b="1" i="0" baseline="0">
                <a:solidFill>
                  <a:schemeClr val="bg1"/>
                </a:solidFill>
                <a:latin typeface="Arial" panose="020B0604020202020204" pitchFamily="34"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3AA56D24-C7BF-CC45-B731-C785F9268B24}"/>
              </a:ext>
            </a:extLst>
          </p:cNvPr>
          <p:cNvSpPr>
            <a:spLocks noGrp="1"/>
          </p:cNvSpPr>
          <p:nvPr>
            <p:ph idx="1"/>
          </p:nvPr>
        </p:nvSpPr>
        <p:spPr>
          <a:xfrm>
            <a:off x="3493476" y="1908000"/>
            <a:ext cx="7920000" cy="4351338"/>
          </a:xfrm>
        </p:spPr>
        <p:txBody>
          <a:bodyPr lIns="0" tIns="0" rIns="0" bIns="0">
            <a:normAutofit/>
          </a:bodyPr>
          <a:lstStyle>
            <a:lvl1pPr>
              <a:defRPr sz="2200" baseline="0">
                <a:solidFill>
                  <a:schemeClr val="bg1"/>
                </a:solidFill>
              </a:defRPr>
            </a:lvl1pPr>
          </a:lstStyle>
          <a:p>
            <a:r>
              <a:rPr lang="nl-NL" dirty="0"/>
              <a:t>Tekststijl van het model bewerken
Tweede niveau
Derde niveau
Vierde niveau
Vijfde niveau</a:t>
            </a:r>
          </a:p>
        </p:txBody>
      </p:sp>
    </p:spTree>
    <p:extLst>
      <p:ext uri="{BB962C8B-B14F-4D97-AF65-F5344CB8AC3E}">
        <p14:creationId xmlns:p14="http://schemas.microsoft.com/office/powerpoint/2010/main" val="135872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en object donker blau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B1FB69D-4F01-AB41-AFBD-40B2110C349F}"/>
              </a:ext>
            </a:extLst>
          </p:cNvPr>
          <p:cNvSpPr/>
          <p:nvPr userDrawn="1"/>
        </p:nvSpPr>
        <p:spPr>
          <a:xfrm>
            <a:off x="2539944" y="1"/>
            <a:ext cx="9652056" cy="6956384"/>
          </a:xfrm>
          <a:prstGeom prst="rect">
            <a:avLst/>
          </a:prstGeom>
          <a:solidFill>
            <a:srgbClr val="1B2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401DC656-BAB9-CF45-838F-5EE87548EB06}"/>
              </a:ext>
            </a:extLst>
          </p:cNvPr>
          <p:cNvPicPr>
            <a:picLocks noChangeAspect="1"/>
          </p:cNvPicPr>
          <p:nvPr userDrawn="1"/>
        </p:nvPicPr>
        <p:blipFill>
          <a:blip r:embed="rId2"/>
          <a:stretch>
            <a:fillRect/>
          </a:stretch>
        </p:blipFill>
        <p:spPr>
          <a:xfrm>
            <a:off x="889200" y="889200"/>
            <a:ext cx="889000" cy="2755900"/>
          </a:xfrm>
          <a:prstGeom prst="rect">
            <a:avLst/>
          </a:prstGeom>
        </p:spPr>
      </p:pic>
      <p:sp>
        <p:nvSpPr>
          <p:cNvPr id="2" name="Titel 1">
            <a:extLst>
              <a:ext uri="{FF2B5EF4-FFF2-40B4-BE49-F238E27FC236}">
                <a16:creationId xmlns:a16="http://schemas.microsoft.com/office/drawing/2014/main" id="{7D9ADDAE-BA07-524A-8B13-1B8A6F2CE160}"/>
              </a:ext>
            </a:extLst>
          </p:cNvPr>
          <p:cNvSpPr>
            <a:spLocks noGrp="1"/>
          </p:cNvSpPr>
          <p:nvPr>
            <p:ph type="title"/>
          </p:nvPr>
        </p:nvSpPr>
        <p:spPr>
          <a:xfrm>
            <a:off x="3492000" y="889200"/>
            <a:ext cx="7920000" cy="1325563"/>
          </a:xfrm>
        </p:spPr>
        <p:txBody>
          <a:bodyPr lIns="0" tIns="0" rIns="0" bIns="0" anchor="t" anchorCtr="0">
            <a:normAutofit/>
          </a:bodyPr>
          <a:lstStyle>
            <a:lvl1pPr>
              <a:defRPr sz="3600" b="1" i="0" baseline="0">
                <a:solidFill>
                  <a:schemeClr val="bg1"/>
                </a:solidFill>
                <a:latin typeface="Arial" panose="020B0604020202020204" pitchFamily="34"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3AA56D24-C7BF-CC45-B731-C785F9268B24}"/>
              </a:ext>
            </a:extLst>
          </p:cNvPr>
          <p:cNvSpPr>
            <a:spLocks noGrp="1"/>
          </p:cNvSpPr>
          <p:nvPr>
            <p:ph idx="1"/>
          </p:nvPr>
        </p:nvSpPr>
        <p:spPr>
          <a:xfrm>
            <a:off x="3493476" y="1908000"/>
            <a:ext cx="7920000" cy="4351338"/>
          </a:xfrm>
        </p:spPr>
        <p:txBody>
          <a:bodyPr lIns="0" tIns="0" rIns="0" bIns="0">
            <a:normAutofit/>
          </a:bodyPr>
          <a:lstStyle>
            <a:lvl1pPr>
              <a:defRPr sz="2200" baseline="0">
                <a:solidFill>
                  <a:schemeClr val="bg1"/>
                </a:solidFill>
              </a:defRPr>
            </a:lvl1pPr>
          </a:lstStyle>
          <a:p>
            <a:r>
              <a:rPr lang="nl-NL" dirty="0"/>
              <a:t>Tekststijl van het model bewerken
Tweede niveau
Derde niveau
Vierde niveau
Vijfde niveau</a:t>
            </a:r>
          </a:p>
        </p:txBody>
      </p:sp>
    </p:spTree>
    <p:extLst>
      <p:ext uri="{BB962C8B-B14F-4D97-AF65-F5344CB8AC3E}">
        <p14:creationId xmlns:p14="http://schemas.microsoft.com/office/powerpoint/2010/main" val="160717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E2CD528-9E8D-5140-BB55-C44BCF9281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2BDA2B8-E6D2-ED40-81E2-836E5D3D2D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B3D06836-1A1B-F24A-91BD-5B79D375F1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51B54-6BCF-4748-9C24-EC1B4E7E19AA}" type="datetimeFigureOut">
              <a:rPr lang="nl-NL" smtClean="0"/>
              <a:t>04-12-2024</a:t>
            </a:fld>
            <a:endParaRPr lang="nl-NL"/>
          </a:p>
        </p:txBody>
      </p:sp>
      <p:sp>
        <p:nvSpPr>
          <p:cNvPr id="5" name="Tijdelijke aanduiding voor voettekst 4">
            <a:extLst>
              <a:ext uri="{FF2B5EF4-FFF2-40B4-BE49-F238E27FC236}">
                <a16:creationId xmlns:a16="http://schemas.microsoft.com/office/drawing/2014/main" id="{7D2679E7-3691-2E40-B329-BDC31D65F4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29B8752-D08A-9440-9015-A6CAB37919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4CBAD-1340-7249-8E3F-2E88FD8952D7}" type="slidenum">
              <a:rPr lang="nl-NL" smtClean="0"/>
              <a:t>‹nr.›</a:t>
            </a:fld>
            <a:endParaRPr lang="nl-NL"/>
          </a:p>
        </p:txBody>
      </p:sp>
    </p:spTree>
    <p:extLst>
      <p:ext uri="{BB962C8B-B14F-4D97-AF65-F5344CB8AC3E}">
        <p14:creationId xmlns:p14="http://schemas.microsoft.com/office/powerpoint/2010/main" val="3435913710"/>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49" r:id="rId3"/>
    <p:sldLayoutId id="2147483661" r:id="rId4"/>
    <p:sldLayoutId id="2147483662" r:id="rId5"/>
    <p:sldLayoutId id="2147483667" r:id="rId6"/>
    <p:sldLayoutId id="2147483650" r:id="rId7"/>
    <p:sldLayoutId id="2147483663" r:id="rId8"/>
    <p:sldLayoutId id="2147483664" r:id="rId9"/>
    <p:sldLayoutId id="2147483665" r:id="rId10"/>
    <p:sldLayoutId id="2147483666"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2RCeCjXJmDU?si=Wl7qUlz9Lo10DcPs"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439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707CF36-F89A-EF47-BA7E-874C35E7219B}"/>
              </a:ext>
            </a:extLst>
          </p:cNvPr>
          <p:cNvSpPr>
            <a:spLocks noGrp="1"/>
          </p:cNvSpPr>
          <p:nvPr>
            <p:ph type="ctrTitle"/>
          </p:nvPr>
        </p:nvSpPr>
        <p:spPr>
          <a:xfrm>
            <a:off x="3123862" y="418036"/>
            <a:ext cx="8793356" cy="1665407"/>
          </a:xfrm>
        </p:spPr>
        <p:txBody>
          <a:bodyPr>
            <a:normAutofit/>
          </a:bodyPr>
          <a:lstStyle/>
          <a:p>
            <a:r>
              <a:rPr lang="nl-NL" dirty="0"/>
              <a:t>Vanaf wanneer kun je spreken over de palliatieve zorg?</a:t>
            </a:r>
            <a:endParaRPr lang="nl-NL" sz="2200" dirty="0"/>
          </a:p>
        </p:txBody>
      </p:sp>
      <p:sp>
        <p:nvSpPr>
          <p:cNvPr id="3" name="Tekstvak 2"/>
          <p:cNvSpPr txBox="1"/>
          <p:nvPr/>
        </p:nvSpPr>
        <p:spPr>
          <a:xfrm>
            <a:off x="3123862" y="2083443"/>
            <a:ext cx="6447098" cy="1200329"/>
          </a:xfrm>
          <a:prstGeom prst="rect">
            <a:avLst/>
          </a:prstGeom>
          <a:noFill/>
        </p:spPr>
        <p:txBody>
          <a:bodyPr wrap="square" rtlCol="0">
            <a:spAutoFit/>
          </a:bodyPr>
          <a:lstStyle/>
          <a:p>
            <a:pPr marL="285750" indent="-285750">
              <a:buFontTx/>
              <a:buChar char="-"/>
            </a:pPr>
            <a:r>
              <a:rPr lang="nl-NL" sz="2400" dirty="0">
                <a:solidFill>
                  <a:schemeClr val="bg1"/>
                </a:solidFill>
              </a:rPr>
              <a:t>Vanaf een ongeneeslijke ziekte; diagnose M. Parkinson</a:t>
            </a:r>
          </a:p>
          <a:p>
            <a:pPr marL="285750" indent="-285750">
              <a:buFontTx/>
              <a:buChar char="-"/>
            </a:pPr>
            <a:r>
              <a:rPr lang="nl-NL" sz="2400" dirty="0">
                <a:solidFill>
                  <a:schemeClr val="bg1"/>
                </a:solidFill>
              </a:rPr>
              <a:t>Kan weken, maanden of jaren zijn</a:t>
            </a:r>
          </a:p>
        </p:txBody>
      </p:sp>
    </p:spTree>
    <p:extLst>
      <p:ext uri="{BB962C8B-B14F-4D97-AF65-F5344CB8AC3E}">
        <p14:creationId xmlns:p14="http://schemas.microsoft.com/office/powerpoint/2010/main" val="1900402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9A6134-4F37-426B-AD89-DDE79A8F3A16}"/>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C72F9621-2D2A-45FF-9AD5-3C66A5C75983}"/>
              </a:ext>
            </a:extLst>
          </p:cNvPr>
          <p:cNvSpPr>
            <a:spLocks noGrp="1"/>
          </p:cNvSpPr>
          <p:nvPr>
            <p:ph type="subTitle" idx="1"/>
          </p:nvPr>
        </p:nvSpPr>
        <p:spPr/>
        <p:txBody>
          <a:bodyPr/>
          <a:lstStyle/>
          <a:p>
            <a:endParaRPr lang="nl-NL"/>
          </a:p>
        </p:txBody>
      </p:sp>
      <p:pic>
        <p:nvPicPr>
          <p:cNvPr id="4" name="Afbeelding 3">
            <a:extLst>
              <a:ext uri="{FF2B5EF4-FFF2-40B4-BE49-F238E27FC236}">
                <a16:creationId xmlns:a16="http://schemas.microsoft.com/office/drawing/2014/main" id="{9440D8AD-3C29-4A78-935A-956EBF4E9122}"/>
              </a:ext>
            </a:extLst>
          </p:cNvPr>
          <p:cNvPicPr>
            <a:picLocks noChangeAspect="1"/>
          </p:cNvPicPr>
          <p:nvPr/>
        </p:nvPicPr>
        <p:blipFill>
          <a:blip r:embed="rId3"/>
          <a:stretch>
            <a:fillRect/>
          </a:stretch>
        </p:blipFill>
        <p:spPr>
          <a:xfrm>
            <a:off x="4372364" y="220716"/>
            <a:ext cx="4870476" cy="6637283"/>
          </a:xfrm>
          <a:prstGeom prst="rect">
            <a:avLst/>
          </a:prstGeom>
        </p:spPr>
      </p:pic>
    </p:spTree>
    <p:extLst>
      <p:ext uri="{BB962C8B-B14F-4D97-AF65-F5344CB8AC3E}">
        <p14:creationId xmlns:p14="http://schemas.microsoft.com/office/powerpoint/2010/main" val="2755815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CA358A6-4C36-2001-3B25-84F9F21A5420}"/>
              </a:ext>
            </a:extLst>
          </p:cNvPr>
          <p:cNvPicPr>
            <a:picLocks noChangeAspect="1"/>
          </p:cNvPicPr>
          <p:nvPr/>
        </p:nvPicPr>
        <p:blipFill>
          <a:blip r:embed="rId3"/>
          <a:stretch>
            <a:fillRect/>
          </a:stretch>
        </p:blipFill>
        <p:spPr>
          <a:xfrm>
            <a:off x="155276" y="3675883"/>
            <a:ext cx="2380890" cy="3088986"/>
          </a:xfrm>
          <a:prstGeom prst="rect">
            <a:avLst/>
          </a:prstGeom>
        </p:spPr>
      </p:pic>
      <p:sp>
        <p:nvSpPr>
          <p:cNvPr id="4" name="Titel 3">
            <a:extLst>
              <a:ext uri="{FF2B5EF4-FFF2-40B4-BE49-F238E27FC236}">
                <a16:creationId xmlns:a16="http://schemas.microsoft.com/office/drawing/2014/main" id="{F44F4CA3-3A3C-B846-A3E1-FBFF9D4D9CE9}"/>
              </a:ext>
            </a:extLst>
          </p:cNvPr>
          <p:cNvSpPr>
            <a:spLocks noGrp="1"/>
          </p:cNvSpPr>
          <p:nvPr>
            <p:ph type="title"/>
          </p:nvPr>
        </p:nvSpPr>
        <p:spPr>
          <a:xfrm>
            <a:off x="3492000" y="889200"/>
            <a:ext cx="7920000" cy="668667"/>
          </a:xfrm>
        </p:spPr>
        <p:txBody>
          <a:bodyPr>
            <a:normAutofit fontScale="90000"/>
          </a:bodyPr>
          <a:lstStyle/>
          <a:p>
            <a:r>
              <a:rPr lang="nl-NL" sz="4000" dirty="0" err="1"/>
              <a:t>Pro-actieve</a:t>
            </a:r>
            <a:r>
              <a:rPr lang="nl-NL" sz="4000" dirty="0"/>
              <a:t> zorgplanning</a:t>
            </a:r>
            <a:br>
              <a:rPr lang="nl-NL" dirty="0"/>
            </a:br>
            <a:br>
              <a:rPr lang="nl-NL" dirty="0"/>
            </a:br>
            <a:br>
              <a:rPr lang="nl-NL" dirty="0"/>
            </a:br>
            <a:r>
              <a:rPr lang="nl-NL" sz="2400" b="0" dirty="0"/>
              <a:t>B</a:t>
            </a:r>
            <a:r>
              <a:rPr lang="nl-NL" sz="2700" b="0" dirty="0"/>
              <a:t>egint meestal met een gesprek met uw arts. Hij of zij bespreekt jouw situatie met u en als u dat wilt ook met uw naasten. </a:t>
            </a:r>
            <a:br>
              <a:rPr lang="nl-NL" sz="2700" b="0" dirty="0"/>
            </a:br>
            <a:br>
              <a:rPr lang="nl-NL" sz="2700" b="0" dirty="0"/>
            </a:br>
            <a:r>
              <a:rPr lang="nl-NL" sz="2700" b="0" dirty="0"/>
              <a:t>Het is van cruciaal belang om hier op tijd mee te beginnen. Voordat er communicatie problemen, cognitieve stoornissen en verminderde wilsbekwaamheid ontstaat. </a:t>
            </a:r>
            <a:br>
              <a:rPr lang="nl-NL" sz="2700" b="0" dirty="0"/>
            </a:br>
            <a:br>
              <a:rPr lang="nl-NL" sz="2700" b="0" dirty="0"/>
            </a:br>
            <a:r>
              <a:rPr lang="nl-NL" sz="2700" b="0" dirty="0"/>
              <a:t>Bij Parkinson is er een Parkinson support plan</a:t>
            </a:r>
          </a:p>
        </p:txBody>
      </p:sp>
    </p:spTree>
    <p:extLst>
      <p:ext uri="{BB962C8B-B14F-4D97-AF65-F5344CB8AC3E}">
        <p14:creationId xmlns:p14="http://schemas.microsoft.com/office/powerpoint/2010/main" val="1522747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44F4CA3-3A3C-B846-A3E1-FBFF9D4D9CE9}"/>
              </a:ext>
            </a:extLst>
          </p:cNvPr>
          <p:cNvSpPr>
            <a:spLocks noGrp="1"/>
          </p:cNvSpPr>
          <p:nvPr>
            <p:ph type="title"/>
          </p:nvPr>
        </p:nvSpPr>
        <p:spPr/>
        <p:txBody>
          <a:bodyPr>
            <a:normAutofit/>
          </a:bodyPr>
          <a:lstStyle/>
          <a:p>
            <a:r>
              <a:rPr lang="nl-NL" dirty="0"/>
              <a:t>Wat wilt u zelf?</a:t>
            </a:r>
            <a:endParaRPr lang="nl-NL" sz="2200" dirty="0"/>
          </a:p>
        </p:txBody>
      </p:sp>
      <p:pic>
        <p:nvPicPr>
          <p:cNvPr id="5" name="Afbeelding 4" descr="Afbeelding met tekst, Afdrukken, Algemene voorraad, ontwerp&#10;&#10;Automatisch gegenereerde beschrijving">
            <a:extLst>
              <a:ext uri="{FF2B5EF4-FFF2-40B4-BE49-F238E27FC236}">
                <a16:creationId xmlns:a16="http://schemas.microsoft.com/office/drawing/2014/main" id="{102FF1E3-2F09-64A4-B23A-963CCEC92940}"/>
              </a:ext>
            </a:extLst>
          </p:cNvPr>
          <p:cNvPicPr>
            <a:picLocks noChangeAspect="1"/>
          </p:cNvPicPr>
          <p:nvPr/>
        </p:nvPicPr>
        <p:blipFill>
          <a:blip r:embed="rId2"/>
          <a:stretch>
            <a:fillRect/>
          </a:stretch>
        </p:blipFill>
        <p:spPr>
          <a:xfrm>
            <a:off x="3390899" y="1551981"/>
            <a:ext cx="7920000" cy="5280000"/>
          </a:xfrm>
          <a:prstGeom prst="rect">
            <a:avLst/>
          </a:prstGeom>
        </p:spPr>
      </p:pic>
      <p:sp>
        <p:nvSpPr>
          <p:cNvPr id="7" name="Tekstvak 6">
            <a:extLst>
              <a:ext uri="{FF2B5EF4-FFF2-40B4-BE49-F238E27FC236}">
                <a16:creationId xmlns:a16="http://schemas.microsoft.com/office/drawing/2014/main" id="{F3100A41-81A7-00DA-95A7-309D33303166}"/>
              </a:ext>
            </a:extLst>
          </p:cNvPr>
          <p:cNvSpPr txBox="1"/>
          <p:nvPr/>
        </p:nvSpPr>
        <p:spPr>
          <a:xfrm>
            <a:off x="283780" y="5761850"/>
            <a:ext cx="4506618" cy="923330"/>
          </a:xfrm>
          <a:prstGeom prst="rect">
            <a:avLst/>
          </a:prstGeom>
          <a:noFill/>
        </p:spPr>
        <p:txBody>
          <a:bodyPr wrap="none" rtlCol="0">
            <a:spAutoFit/>
          </a:bodyPr>
          <a:lstStyle/>
          <a:p>
            <a:r>
              <a:rPr lang="nl-NL" dirty="0"/>
              <a:t>Denk erover na</a:t>
            </a:r>
          </a:p>
          <a:p>
            <a:r>
              <a:rPr lang="nl-NL" dirty="0"/>
              <a:t>Ga op tijd in gesprek met je naasten</a:t>
            </a:r>
          </a:p>
          <a:p>
            <a:r>
              <a:rPr lang="nl-NL" dirty="0"/>
              <a:t>Ga in gesprek met je huisarts en zorgverleners</a:t>
            </a:r>
          </a:p>
        </p:txBody>
      </p:sp>
    </p:spTree>
    <p:extLst>
      <p:ext uri="{BB962C8B-B14F-4D97-AF65-F5344CB8AC3E}">
        <p14:creationId xmlns:p14="http://schemas.microsoft.com/office/powerpoint/2010/main" val="1046716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67BB4-E157-3562-589F-7DD4C1E9AC90}"/>
              </a:ext>
            </a:extLst>
          </p:cNvPr>
          <p:cNvSpPr>
            <a:spLocks noGrp="1"/>
          </p:cNvSpPr>
          <p:nvPr>
            <p:ph type="title"/>
          </p:nvPr>
        </p:nvSpPr>
        <p:spPr/>
        <p:txBody>
          <a:bodyPr>
            <a:normAutofit fontScale="90000"/>
          </a:bodyPr>
          <a:lstStyle/>
          <a:p>
            <a:r>
              <a:rPr lang="nl-NL" sz="4000" dirty="0">
                <a:solidFill>
                  <a:schemeClr val="bg1"/>
                </a:solidFill>
              </a:rPr>
              <a:t>Met welke zorgverleners krijgt of heeft u te maken?</a:t>
            </a:r>
            <a:br>
              <a:rPr lang="nl-NL" sz="3600"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FF5AEA4D-DEC8-56C0-61B4-9AE62F4A5CBB}"/>
              </a:ext>
            </a:extLst>
          </p:cNvPr>
          <p:cNvSpPr>
            <a:spLocks noGrp="1"/>
          </p:cNvSpPr>
          <p:nvPr>
            <p:ph idx="1"/>
          </p:nvPr>
        </p:nvSpPr>
        <p:spPr/>
        <p:txBody>
          <a:bodyPr>
            <a:normAutofit/>
          </a:bodyPr>
          <a:lstStyle/>
          <a:p>
            <a:pPr marL="0" indent="0">
              <a:buNone/>
            </a:pPr>
            <a:endParaRPr lang="nl-NL" sz="2400" dirty="0"/>
          </a:p>
          <a:p>
            <a:pPr marL="0" indent="0">
              <a:lnSpc>
                <a:spcPct val="100000"/>
              </a:lnSpc>
              <a:buNone/>
            </a:pPr>
            <a:r>
              <a:rPr lang="nl-NL" sz="2400" dirty="0">
                <a:latin typeface="Arial" panose="020B0604020202020204" pitchFamily="34" charset="0"/>
                <a:cs typeface="Arial" panose="020B0604020202020204" pitchFamily="34" charset="0"/>
              </a:rPr>
              <a:t>Als u palliatieve zorg ontvangt, heeft u altijd een hoofdbehandelaar (neuroloog/SOG) en eerste aanspreekpunt bij vragen en problemen. Is het niet duidelijk wie dat zijn? Vraag dit dan aan een van uw zorgverleners.</a:t>
            </a:r>
          </a:p>
          <a:p>
            <a:pPr marL="0" indent="0">
              <a:buNone/>
            </a:pPr>
            <a:endParaRPr lang="nl-NL" sz="2400" dirty="0"/>
          </a:p>
        </p:txBody>
      </p:sp>
    </p:spTree>
    <p:extLst>
      <p:ext uri="{BB962C8B-B14F-4D97-AF65-F5344CB8AC3E}">
        <p14:creationId xmlns:p14="http://schemas.microsoft.com/office/powerpoint/2010/main" val="2008137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04C1C1E-72DF-124E-8799-C6DD2C73B03F}"/>
              </a:ext>
            </a:extLst>
          </p:cNvPr>
          <p:cNvSpPr>
            <a:spLocks noGrp="1"/>
          </p:cNvSpPr>
          <p:nvPr>
            <p:ph type="title"/>
          </p:nvPr>
        </p:nvSpPr>
        <p:spPr/>
        <p:txBody>
          <a:bodyPr>
            <a:noAutofit/>
          </a:bodyPr>
          <a:lstStyle/>
          <a:p>
            <a:r>
              <a:rPr lang="nl-NL" sz="2000" dirty="0"/>
              <a:t>Als je palliatieve zorg ontvangt, heb je altijd een hoofdbehandelaar en eerste aanspreekpunt bij vragen en problemen. Is het niet duidelijk wie dat zijn? Vraag dit dan aan een van jouw zorgverleners.  </a:t>
            </a:r>
            <a:br>
              <a:rPr lang="nl-NL" sz="2000" dirty="0"/>
            </a:br>
            <a:br>
              <a:rPr lang="nl-NL" sz="2000" dirty="0"/>
            </a:br>
            <a:r>
              <a:rPr lang="nl-NL" sz="2000" dirty="0"/>
              <a:t>Met deze zorgverleners kun je te maken krijgen als je palliatieve zorg krijgt:</a:t>
            </a:r>
            <a:br>
              <a:rPr lang="nl-NL" sz="2000" dirty="0"/>
            </a:br>
            <a:br>
              <a:rPr lang="nl-NL" sz="2000" dirty="0"/>
            </a:br>
            <a:r>
              <a:rPr lang="nl-NL" sz="2000" dirty="0"/>
              <a:t>huisarts  </a:t>
            </a:r>
            <a:br>
              <a:rPr lang="nl-NL" sz="2000" dirty="0"/>
            </a:br>
            <a:r>
              <a:rPr lang="nl-NL" sz="2000" dirty="0"/>
              <a:t>wijkverpleegkundige of verzorgende (thuiszorg)</a:t>
            </a:r>
            <a:br>
              <a:rPr lang="nl-NL" sz="2000" dirty="0"/>
            </a:br>
            <a:r>
              <a:rPr lang="nl-NL" sz="2000" dirty="0"/>
              <a:t>medisch specialist of specialist ouderengeneeskunde </a:t>
            </a:r>
            <a:br>
              <a:rPr lang="nl-NL" sz="2000" dirty="0"/>
            </a:br>
            <a:r>
              <a:rPr lang="nl-NL" sz="2000" dirty="0"/>
              <a:t>verpleegkundige in het ziekenhuis </a:t>
            </a:r>
            <a:br>
              <a:rPr lang="nl-NL" sz="2000" dirty="0"/>
            </a:br>
            <a:r>
              <a:rPr lang="nl-NL" sz="2000" dirty="0"/>
              <a:t>fysiotherapeut </a:t>
            </a:r>
            <a:br>
              <a:rPr lang="nl-NL" sz="2000" dirty="0"/>
            </a:br>
            <a:r>
              <a:rPr lang="nl-NL" sz="2000" dirty="0"/>
              <a:t>ergotherapeut </a:t>
            </a:r>
            <a:br>
              <a:rPr lang="nl-NL" sz="2000" dirty="0"/>
            </a:br>
            <a:r>
              <a:rPr lang="nl-NL" sz="2000" dirty="0"/>
              <a:t>logopedist </a:t>
            </a:r>
            <a:br>
              <a:rPr lang="nl-NL" sz="2000" dirty="0"/>
            </a:br>
            <a:r>
              <a:rPr lang="nl-NL" sz="2000" dirty="0"/>
              <a:t>diëtist </a:t>
            </a:r>
            <a:br>
              <a:rPr lang="nl-NL" sz="2000" dirty="0"/>
            </a:br>
            <a:r>
              <a:rPr lang="nl-NL" sz="2000" dirty="0"/>
              <a:t>maatschappelijk werker </a:t>
            </a:r>
            <a:br>
              <a:rPr lang="nl-NL" sz="2000" dirty="0"/>
            </a:br>
            <a:r>
              <a:rPr lang="nl-NL" sz="2000" dirty="0"/>
              <a:t>geestelijk verzorger </a:t>
            </a:r>
            <a:br>
              <a:rPr lang="nl-NL" sz="2000" dirty="0"/>
            </a:br>
            <a:r>
              <a:rPr lang="nl-NL" sz="2000" dirty="0"/>
              <a:t>psycholoog </a:t>
            </a:r>
            <a:br>
              <a:rPr lang="nl-NL" sz="2000" dirty="0"/>
            </a:br>
            <a:r>
              <a:rPr lang="nl-NL" sz="2000" dirty="0"/>
              <a:t>apotheker </a:t>
            </a:r>
          </a:p>
        </p:txBody>
      </p:sp>
    </p:spTree>
    <p:extLst>
      <p:ext uri="{BB962C8B-B14F-4D97-AF65-F5344CB8AC3E}">
        <p14:creationId xmlns:p14="http://schemas.microsoft.com/office/powerpoint/2010/main" val="442485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B963C8-4215-8091-45A6-D68C0E09E60E}"/>
              </a:ext>
            </a:extLst>
          </p:cNvPr>
          <p:cNvSpPr>
            <a:spLocks noGrp="1"/>
          </p:cNvSpPr>
          <p:nvPr>
            <p:ph type="title"/>
          </p:nvPr>
        </p:nvSpPr>
        <p:spPr/>
        <p:txBody>
          <a:bodyPr>
            <a:normAutofit/>
          </a:bodyPr>
          <a:lstStyle/>
          <a:p>
            <a:r>
              <a:rPr lang="nl-NL" dirty="0"/>
              <a:t>Wat doet een geestelijk verzorger?</a:t>
            </a:r>
            <a:br>
              <a:rPr lang="nl-NL" dirty="0"/>
            </a:br>
            <a:endParaRPr lang="nl-NL" dirty="0"/>
          </a:p>
        </p:txBody>
      </p:sp>
      <p:sp>
        <p:nvSpPr>
          <p:cNvPr id="3" name="Tijdelijke aanduiding voor inhoud 2">
            <a:extLst>
              <a:ext uri="{FF2B5EF4-FFF2-40B4-BE49-F238E27FC236}">
                <a16:creationId xmlns:a16="http://schemas.microsoft.com/office/drawing/2014/main" id="{BA1D8AE7-DD15-F706-84DB-7D3DA83D1C2F}"/>
              </a:ext>
            </a:extLst>
          </p:cNvPr>
          <p:cNvSpPr>
            <a:spLocks noGrp="1"/>
          </p:cNvSpPr>
          <p:nvPr>
            <p:ph idx="1"/>
          </p:nvPr>
        </p:nvSpPr>
        <p:spPr/>
        <p:txBody>
          <a:bodyPr/>
          <a:lstStyle/>
          <a:p>
            <a:pPr marL="0" indent="0" defTabSz="402336">
              <a:buNone/>
              <a:defRPr sz="2464"/>
            </a:pPr>
            <a:r>
              <a:rPr lang="nl-NL" sz="2000" b="1" dirty="0">
                <a:latin typeface="Arial" panose="020B0604020202020204" pitchFamily="34" charset="0"/>
                <a:cs typeface="Arial" panose="020B0604020202020204" pitchFamily="34" charset="0"/>
              </a:rPr>
              <a:t>Voorbeelden van levensvragen:</a:t>
            </a:r>
          </a:p>
          <a:p>
            <a:pPr marL="0" indent="0" defTabSz="402336">
              <a:lnSpc>
                <a:spcPct val="90000"/>
              </a:lnSpc>
              <a:buNone/>
              <a:defRPr sz="2464"/>
            </a:pPr>
            <a:r>
              <a:rPr lang="nl-NL" sz="2000" b="1" dirty="0">
                <a:latin typeface="Arial" panose="020B0604020202020204" pitchFamily="34" charset="0"/>
                <a:cs typeface="Arial" panose="020B0604020202020204" pitchFamily="34" charset="0"/>
              </a:rPr>
              <a:t>Vragen over identiteit (wie ben ik?).</a:t>
            </a:r>
          </a:p>
          <a:p>
            <a:pPr marL="0" indent="0" defTabSz="402336">
              <a:lnSpc>
                <a:spcPct val="90000"/>
              </a:lnSpc>
              <a:buNone/>
              <a:defRPr sz="2464"/>
            </a:pPr>
            <a:r>
              <a:rPr lang="nl-NL" sz="2000" b="1" dirty="0">
                <a:latin typeface="Arial" panose="020B0604020202020204" pitchFamily="34" charset="0"/>
                <a:cs typeface="Arial" panose="020B0604020202020204" pitchFamily="34" charset="0"/>
              </a:rPr>
              <a:t>Vragen over de relatie met anderen of het ontbreken daarvan (partners, ouders-kinderen).</a:t>
            </a:r>
          </a:p>
          <a:p>
            <a:pPr marL="0" indent="0" defTabSz="402336">
              <a:lnSpc>
                <a:spcPct val="90000"/>
              </a:lnSpc>
              <a:buNone/>
              <a:defRPr sz="2464"/>
            </a:pPr>
            <a:r>
              <a:rPr lang="nl-NL" sz="2000" b="1" dirty="0">
                <a:latin typeface="Arial" panose="020B0604020202020204" pitchFamily="34" charset="0"/>
                <a:cs typeface="Arial" panose="020B0604020202020204" pitchFamily="34" charset="0"/>
              </a:rPr>
              <a:t>Vragen over ethiek (waar doe ik goed aan? Wat wil ik nog?).</a:t>
            </a:r>
          </a:p>
          <a:p>
            <a:pPr marL="0" indent="0" defTabSz="402336">
              <a:lnSpc>
                <a:spcPct val="90000"/>
              </a:lnSpc>
              <a:buNone/>
              <a:defRPr sz="2464"/>
            </a:pPr>
            <a:r>
              <a:rPr lang="nl-NL" sz="2000" b="1" dirty="0">
                <a:latin typeface="Arial" panose="020B0604020202020204" pitchFamily="34" charset="0"/>
                <a:cs typeface="Arial" panose="020B0604020202020204" pitchFamily="34" charset="0"/>
              </a:rPr>
              <a:t>Schuld en schaamte (wat heb ik verkeerd gedaan/nagelaten?).</a:t>
            </a:r>
          </a:p>
          <a:p>
            <a:pPr marL="0" indent="0" defTabSz="402336">
              <a:lnSpc>
                <a:spcPct val="90000"/>
              </a:lnSpc>
              <a:buNone/>
              <a:defRPr sz="2464"/>
            </a:pPr>
            <a:r>
              <a:rPr lang="nl-NL" sz="2000" b="1" dirty="0">
                <a:latin typeface="Arial" panose="020B0604020202020204" pitchFamily="34" charset="0"/>
                <a:cs typeface="Arial" panose="020B0604020202020204" pitchFamily="34" charset="0"/>
              </a:rPr>
              <a:t>Vragen over ouder worden, ziekte, beperking, zorg en afhankelijkheid, regie houden.</a:t>
            </a:r>
          </a:p>
          <a:p>
            <a:pPr marL="0" indent="0" defTabSz="402336">
              <a:lnSpc>
                <a:spcPct val="90000"/>
              </a:lnSpc>
              <a:buNone/>
              <a:defRPr sz="2464"/>
            </a:pPr>
            <a:r>
              <a:rPr lang="nl-NL" sz="2000" b="1" dirty="0">
                <a:latin typeface="Arial" panose="020B0604020202020204" pitchFamily="34" charset="0"/>
                <a:cs typeface="Arial" panose="020B0604020202020204" pitchFamily="34" charset="0"/>
              </a:rPr>
              <a:t>Vragen over tijd en eindigheid van het leven (afscheid, verlies en rouw).</a:t>
            </a:r>
          </a:p>
          <a:p>
            <a:pPr marL="0" indent="0" defTabSz="402336">
              <a:lnSpc>
                <a:spcPct val="90000"/>
              </a:lnSpc>
              <a:buNone/>
              <a:defRPr sz="2464"/>
            </a:pPr>
            <a:r>
              <a:rPr lang="nl-NL" sz="2000" b="1" dirty="0">
                <a:latin typeface="Arial" panose="020B0604020202020204" pitchFamily="34" charset="0"/>
                <a:cs typeface="Arial" panose="020B0604020202020204" pitchFamily="34" charset="0"/>
              </a:rPr>
              <a:t>Vragen over zin, spiritualiteit en geloof.</a:t>
            </a:r>
            <a:endParaRPr lang="nl-NL"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346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D7D9F32-FDE1-9544-802E-50436416D7FB}"/>
              </a:ext>
            </a:extLst>
          </p:cNvPr>
          <p:cNvSpPr>
            <a:spLocks noGrp="1"/>
          </p:cNvSpPr>
          <p:nvPr>
            <p:ph type="title"/>
          </p:nvPr>
        </p:nvSpPr>
        <p:spPr/>
        <p:txBody>
          <a:bodyPr>
            <a:normAutofit fontScale="90000"/>
          </a:bodyPr>
          <a:lstStyle/>
          <a:p>
            <a:r>
              <a:rPr lang="nl-NL" dirty="0"/>
              <a:t>Terminale zorg?</a:t>
            </a:r>
            <a:br>
              <a:rPr lang="nl-NL" dirty="0"/>
            </a:br>
            <a:br>
              <a:rPr lang="nl-NL" dirty="0"/>
            </a:br>
            <a:r>
              <a:rPr lang="nl-NL" dirty="0"/>
              <a:t>Palliatieve zorg is niet hetzelfde als terminale zorg. Palliatieve zorg richt zich op het leven, niet op het sterven. </a:t>
            </a:r>
            <a:br>
              <a:rPr lang="nl-NL" dirty="0"/>
            </a:br>
            <a:br>
              <a:rPr lang="nl-NL" dirty="0"/>
            </a:br>
            <a:r>
              <a:rPr lang="nl-NL" dirty="0"/>
              <a:t>Terminale zorg is het laatste stukje palliatieve zorg, niet lang voor het overlijden. </a:t>
            </a:r>
            <a:br>
              <a:rPr lang="nl-NL" dirty="0"/>
            </a:br>
            <a:br>
              <a:rPr lang="nl-NL" dirty="0"/>
            </a:br>
            <a:r>
              <a:rPr lang="nl-NL" dirty="0"/>
              <a:t>Palliatieve zorg kan in principe maanden of zelfs jaren gegeven worden, terminale zorg niet.</a:t>
            </a:r>
            <a:br>
              <a:rPr lang="nl-NL" dirty="0"/>
            </a:br>
            <a:br>
              <a:rPr lang="nl-NL" dirty="0"/>
            </a:br>
            <a:endParaRPr lang="nl-NL" sz="2700" dirty="0"/>
          </a:p>
        </p:txBody>
      </p:sp>
    </p:spTree>
    <p:extLst>
      <p:ext uri="{BB962C8B-B14F-4D97-AF65-F5344CB8AC3E}">
        <p14:creationId xmlns:p14="http://schemas.microsoft.com/office/powerpoint/2010/main" val="1132485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3916B7-26FE-55BA-CF20-21F51BE69456}"/>
              </a:ext>
            </a:extLst>
          </p:cNvPr>
          <p:cNvSpPr>
            <a:spLocks noGrp="1"/>
          </p:cNvSpPr>
          <p:nvPr>
            <p:ph type="title"/>
          </p:nvPr>
        </p:nvSpPr>
        <p:spPr/>
        <p:txBody>
          <a:bodyPr>
            <a:normAutofit fontScale="90000"/>
          </a:bodyPr>
          <a:lstStyle/>
          <a:p>
            <a:r>
              <a:rPr lang="nl-NL" dirty="0"/>
              <a:t>Verschillende manieren van sterven en beslissingen rond het levenseinde</a:t>
            </a:r>
          </a:p>
        </p:txBody>
      </p:sp>
      <p:sp>
        <p:nvSpPr>
          <p:cNvPr id="3" name="Tijdelijke aanduiding voor inhoud 2">
            <a:extLst>
              <a:ext uri="{FF2B5EF4-FFF2-40B4-BE49-F238E27FC236}">
                <a16:creationId xmlns:a16="http://schemas.microsoft.com/office/drawing/2014/main" id="{E49FFE2F-E0FF-23B4-1317-E382401430FF}"/>
              </a:ext>
            </a:extLst>
          </p:cNvPr>
          <p:cNvSpPr>
            <a:spLocks noGrp="1"/>
          </p:cNvSpPr>
          <p:nvPr>
            <p:ph idx="1"/>
          </p:nvPr>
        </p:nvSpPr>
        <p:spPr/>
        <p:txBody>
          <a:bodyPr/>
          <a:lstStyle/>
          <a:p>
            <a:endParaRPr lang="nl-NL" sz="3200" dirty="0">
              <a:latin typeface="Arial" panose="020B0604020202020204" pitchFamily="34" charset="0"/>
              <a:cs typeface="Arial" panose="020B0604020202020204" pitchFamily="34" charset="0"/>
            </a:endParaRPr>
          </a:p>
          <a:p>
            <a:endParaRPr lang="nl-NL" sz="3200" dirty="0">
              <a:latin typeface="Arial" panose="020B0604020202020204" pitchFamily="34" charset="0"/>
              <a:cs typeface="Arial" panose="020B0604020202020204" pitchFamily="34" charset="0"/>
            </a:endParaRPr>
          </a:p>
          <a:p>
            <a:pPr marL="0" indent="0">
              <a:buNone/>
            </a:pPr>
            <a:r>
              <a:rPr lang="nl-NL" sz="3200" b="1" dirty="0">
                <a:latin typeface="Arial" panose="020B0604020202020204" pitchFamily="34" charset="0"/>
                <a:cs typeface="Arial" panose="020B0604020202020204" pitchFamily="34" charset="0"/>
              </a:rPr>
              <a:t>Normaal stervensproces</a:t>
            </a:r>
          </a:p>
          <a:p>
            <a:pPr marL="0" indent="0">
              <a:buNone/>
            </a:pPr>
            <a:r>
              <a:rPr lang="nl-NL" sz="3200" b="1" dirty="0">
                <a:latin typeface="Arial" panose="020B0604020202020204" pitchFamily="34" charset="0"/>
                <a:cs typeface="Arial" panose="020B0604020202020204" pitchFamily="34" charset="0"/>
              </a:rPr>
              <a:t>Palliatieve sedatie</a:t>
            </a:r>
          </a:p>
          <a:p>
            <a:pPr marL="0" indent="0">
              <a:buNone/>
            </a:pPr>
            <a:r>
              <a:rPr lang="nl-NL" sz="3200" b="1" dirty="0">
                <a:latin typeface="Arial" panose="020B0604020202020204" pitchFamily="34" charset="0"/>
                <a:cs typeface="Arial" panose="020B0604020202020204" pitchFamily="34" charset="0"/>
              </a:rPr>
              <a:t>Euthanasie</a:t>
            </a:r>
          </a:p>
          <a:p>
            <a:endParaRPr lang="nl-NL" dirty="0"/>
          </a:p>
        </p:txBody>
      </p:sp>
    </p:spTree>
    <p:extLst>
      <p:ext uri="{BB962C8B-B14F-4D97-AF65-F5344CB8AC3E}">
        <p14:creationId xmlns:p14="http://schemas.microsoft.com/office/powerpoint/2010/main" val="1830629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AD5B73-5F11-864F-601D-6D567959EDD8}"/>
              </a:ext>
            </a:extLst>
          </p:cNvPr>
          <p:cNvSpPr>
            <a:spLocks noGrp="1"/>
          </p:cNvSpPr>
          <p:nvPr>
            <p:ph type="title"/>
          </p:nvPr>
        </p:nvSpPr>
        <p:spPr/>
        <p:txBody>
          <a:bodyPr/>
          <a:lstStyle/>
          <a:p>
            <a:r>
              <a:rPr lang="nl-NL" dirty="0"/>
              <a:t>Normaal stervensproces </a:t>
            </a:r>
          </a:p>
        </p:txBody>
      </p:sp>
      <p:sp>
        <p:nvSpPr>
          <p:cNvPr id="3" name="Tijdelijke aanduiding voor inhoud 2">
            <a:extLst>
              <a:ext uri="{FF2B5EF4-FFF2-40B4-BE49-F238E27FC236}">
                <a16:creationId xmlns:a16="http://schemas.microsoft.com/office/drawing/2014/main" id="{5CB5F73E-2CD8-C620-E7F5-4838794CFBEB}"/>
              </a:ext>
            </a:extLst>
          </p:cNvPr>
          <p:cNvSpPr>
            <a:spLocks noGrp="1"/>
          </p:cNvSpPr>
          <p:nvPr>
            <p:ph idx="1"/>
          </p:nvPr>
        </p:nvSpPr>
        <p:spPr/>
        <p:txBody>
          <a:bodyPr/>
          <a:lstStyle/>
          <a:p>
            <a:endParaRPr lang="nl-NL" sz="2800" b="1" dirty="0">
              <a:latin typeface="Arial" panose="020B0604020202020204" pitchFamily="34" charset="0"/>
              <a:cs typeface="Arial" panose="020B0604020202020204" pitchFamily="34" charset="0"/>
            </a:endParaRPr>
          </a:p>
          <a:p>
            <a:pPr marL="0" indent="0">
              <a:buNone/>
            </a:pPr>
            <a:r>
              <a:rPr lang="nl-NL" sz="2800" b="1" dirty="0">
                <a:latin typeface="Arial" panose="020B0604020202020204" pitchFamily="34" charset="0"/>
                <a:cs typeface="Arial" panose="020B0604020202020204" pitchFamily="34" charset="0"/>
              </a:rPr>
              <a:t>Verminderde behoefte aan eten en drinken</a:t>
            </a:r>
          </a:p>
          <a:p>
            <a:pPr marL="0" indent="0">
              <a:buNone/>
            </a:pPr>
            <a:r>
              <a:rPr lang="nl-NL" sz="2800" b="1" dirty="0">
                <a:latin typeface="Arial" panose="020B0604020202020204" pitchFamily="34" charset="0"/>
                <a:cs typeface="Arial" panose="020B0604020202020204" pitchFamily="34" charset="0"/>
              </a:rPr>
              <a:t>Veranderingen in de ademhaling</a:t>
            </a:r>
          </a:p>
          <a:p>
            <a:pPr marL="0" indent="0">
              <a:buNone/>
            </a:pPr>
            <a:r>
              <a:rPr lang="nl-NL" sz="2800" b="1" dirty="0">
                <a:latin typeface="Arial" panose="020B0604020202020204" pitchFamily="34" charset="0"/>
                <a:cs typeface="Arial" panose="020B0604020202020204" pitchFamily="34" charset="0"/>
              </a:rPr>
              <a:t>De bloedsomloop neemt af</a:t>
            </a:r>
          </a:p>
          <a:p>
            <a:pPr marL="0" indent="0">
              <a:buNone/>
            </a:pPr>
            <a:r>
              <a:rPr lang="nl-NL" sz="2800" b="1" dirty="0">
                <a:latin typeface="Arial" panose="020B0604020202020204" pitchFamily="34" charset="0"/>
                <a:cs typeface="Arial" panose="020B0604020202020204" pitchFamily="34" charset="0"/>
              </a:rPr>
              <a:t>Minder contact – verandering in bewustzijn</a:t>
            </a:r>
          </a:p>
          <a:p>
            <a:pPr marL="0" indent="0">
              <a:buNone/>
            </a:pPr>
            <a:r>
              <a:rPr lang="nl-NL" sz="2800" b="1" dirty="0">
                <a:latin typeface="Arial" panose="020B0604020202020204" pitchFamily="34" charset="0"/>
                <a:cs typeface="Arial" panose="020B0604020202020204" pitchFamily="34" charset="0"/>
              </a:rPr>
              <a:t>Onrust en verwardheid </a:t>
            </a:r>
          </a:p>
          <a:p>
            <a:endParaRPr lang="nl-NL" dirty="0"/>
          </a:p>
        </p:txBody>
      </p:sp>
    </p:spTree>
    <p:extLst>
      <p:ext uri="{BB962C8B-B14F-4D97-AF65-F5344CB8AC3E}">
        <p14:creationId xmlns:p14="http://schemas.microsoft.com/office/powerpoint/2010/main" val="86997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BEB46-BBB3-4937-CCCE-2A1073A18229}"/>
              </a:ext>
            </a:extLst>
          </p:cNvPr>
          <p:cNvSpPr>
            <a:spLocks noGrp="1"/>
          </p:cNvSpPr>
          <p:nvPr>
            <p:ph type="ctrTitle"/>
          </p:nvPr>
        </p:nvSpPr>
        <p:spPr/>
        <p:txBody>
          <a:bodyPr/>
          <a:lstStyle/>
          <a:p>
            <a:r>
              <a:rPr lang="nl-NL" dirty="0"/>
              <a:t>Palliatieve zorg</a:t>
            </a:r>
          </a:p>
        </p:txBody>
      </p:sp>
      <p:sp>
        <p:nvSpPr>
          <p:cNvPr id="3" name="Ondertitel 2">
            <a:extLst>
              <a:ext uri="{FF2B5EF4-FFF2-40B4-BE49-F238E27FC236}">
                <a16:creationId xmlns:a16="http://schemas.microsoft.com/office/drawing/2014/main" id="{0BFCEE92-100C-2183-DE65-FD24D2C10AC5}"/>
              </a:ext>
            </a:extLst>
          </p:cNvPr>
          <p:cNvSpPr>
            <a:spLocks noGrp="1"/>
          </p:cNvSpPr>
          <p:nvPr>
            <p:ph type="subTitle" idx="1"/>
          </p:nvPr>
        </p:nvSpPr>
        <p:spPr/>
        <p:txBody>
          <a:bodyPr/>
          <a:lstStyle/>
          <a:p>
            <a:r>
              <a:rPr lang="nl-NL" sz="2800" b="1" dirty="0"/>
              <a:t>Parkinsoncafé </a:t>
            </a:r>
            <a:r>
              <a:rPr lang="nl-NL" b="1" dirty="0"/>
              <a:t>27 november</a:t>
            </a:r>
            <a:r>
              <a:rPr lang="nl-NL" sz="2800" b="1" dirty="0"/>
              <a:t> 2024 </a:t>
            </a:r>
          </a:p>
          <a:p>
            <a:r>
              <a:rPr lang="nl-NL" dirty="0"/>
              <a:t>Joke Braaksma (specialist ouderengeneeskunde)</a:t>
            </a:r>
            <a:endParaRPr lang="nl-NL" sz="2800" dirty="0"/>
          </a:p>
          <a:p>
            <a:r>
              <a:rPr lang="nl-NL" dirty="0"/>
              <a:t>Hilde Scholtens</a:t>
            </a:r>
            <a:r>
              <a:rPr lang="nl-NL" sz="2800" dirty="0"/>
              <a:t> (</a:t>
            </a:r>
            <a:r>
              <a:rPr lang="nl-NL" dirty="0"/>
              <a:t>geestelijk verzorger</a:t>
            </a:r>
            <a:r>
              <a:rPr lang="nl-NL" sz="2800" dirty="0"/>
              <a:t>)</a:t>
            </a:r>
          </a:p>
          <a:p>
            <a:endParaRPr lang="nl-NL" dirty="0"/>
          </a:p>
        </p:txBody>
      </p:sp>
    </p:spTree>
    <p:extLst>
      <p:ext uri="{BB962C8B-B14F-4D97-AF65-F5344CB8AC3E}">
        <p14:creationId xmlns:p14="http://schemas.microsoft.com/office/powerpoint/2010/main" val="3171527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07F79F-282F-27CA-6523-5E495D4DF0BF}"/>
              </a:ext>
            </a:extLst>
          </p:cNvPr>
          <p:cNvSpPr>
            <a:spLocks noGrp="1"/>
          </p:cNvSpPr>
          <p:nvPr>
            <p:ph type="title"/>
          </p:nvPr>
        </p:nvSpPr>
        <p:spPr/>
        <p:txBody>
          <a:bodyPr/>
          <a:lstStyle/>
          <a:p>
            <a:r>
              <a:rPr lang="nl-NL" dirty="0"/>
              <a:t>Palliatieve sedatie</a:t>
            </a:r>
          </a:p>
        </p:txBody>
      </p:sp>
      <p:sp>
        <p:nvSpPr>
          <p:cNvPr id="3" name="Tijdelijke aanduiding voor inhoud 2">
            <a:extLst>
              <a:ext uri="{FF2B5EF4-FFF2-40B4-BE49-F238E27FC236}">
                <a16:creationId xmlns:a16="http://schemas.microsoft.com/office/drawing/2014/main" id="{635DF3BA-2720-5A41-5014-5E6109C5F4D7}"/>
              </a:ext>
            </a:extLst>
          </p:cNvPr>
          <p:cNvSpPr>
            <a:spLocks noGrp="1"/>
          </p:cNvSpPr>
          <p:nvPr>
            <p:ph idx="1"/>
          </p:nvPr>
        </p:nvSpPr>
        <p:spPr/>
        <p:txBody>
          <a:bodyPr/>
          <a:lstStyle/>
          <a:p>
            <a:pPr marL="0" indent="0">
              <a:buNone/>
            </a:pPr>
            <a:r>
              <a:rPr lang="nl-NL" b="1" dirty="0">
                <a:latin typeface="Arial" panose="020B0604020202020204" pitchFamily="34" charset="0"/>
                <a:cs typeface="Arial" panose="020B0604020202020204" pitchFamily="34" charset="0"/>
              </a:rPr>
              <a:t>Doel Palliatieve Sedatie; verlichten van de klachten en zo min mogelijk lijden door het bewustzijn te verlagen</a:t>
            </a:r>
          </a:p>
          <a:p>
            <a:pPr marL="0" indent="0">
              <a:buNone/>
            </a:pPr>
            <a:endParaRPr lang="nl-NL" b="1" dirty="0">
              <a:latin typeface="Arial" panose="020B0604020202020204" pitchFamily="34" charset="0"/>
              <a:cs typeface="Arial" panose="020B0604020202020204" pitchFamily="34" charset="0"/>
            </a:endParaRPr>
          </a:p>
          <a:p>
            <a:pPr marL="0" indent="0">
              <a:buNone/>
            </a:pPr>
            <a:r>
              <a:rPr lang="nl-NL" b="1" dirty="0">
                <a:latin typeface="Arial" panose="020B0604020202020204" pitchFamily="34" charset="0"/>
                <a:cs typeface="Arial" panose="020B0604020202020204" pitchFamily="34" charset="0"/>
              </a:rPr>
              <a:t>Voorwaarden:</a:t>
            </a:r>
          </a:p>
          <a:p>
            <a:pPr marL="514350" indent="-514350">
              <a:buFont typeface="+mj-lt"/>
              <a:buAutoNum type="arabicPeriod"/>
            </a:pPr>
            <a:r>
              <a:rPr lang="nl-NL" b="1" dirty="0">
                <a:latin typeface="Arial" panose="020B0604020202020204" pitchFamily="34" charset="0"/>
                <a:cs typeface="Arial" panose="020B0604020202020204" pitchFamily="34" charset="0"/>
              </a:rPr>
              <a:t>Verwachte levensduur van minder dan 2 weken </a:t>
            </a:r>
          </a:p>
          <a:p>
            <a:pPr marL="514350" indent="-514350">
              <a:buFont typeface="+mj-lt"/>
              <a:buAutoNum type="arabicPeriod"/>
            </a:pPr>
            <a:r>
              <a:rPr lang="nl-NL" b="1" dirty="0">
                <a:latin typeface="Arial" panose="020B0604020202020204" pitchFamily="34" charset="0"/>
                <a:cs typeface="Arial" panose="020B0604020202020204" pitchFamily="34" charset="0"/>
              </a:rPr>
              <a:t>Zogenoemde refractaire symptomen = </a:t>
            </a:r>
            <a:r>
              <a:rPr lang="nl-NL" sz="2000" b="1" dirty="0">
                <a:latin typeface="Arial" panose="020B0604020202020204" pitchFamily="34" charset="0"/>
                <a:cs typeface="Arial" panose="020B0604020202020204" pitchFamily="34" charset="0"/>
              </a:rPr>
              <a:t>Een lichamelijk of psychisch symptoom waarvan de behandeling niet (voldoende snel) effectief is en/of gepaard gaat met onaanvaardbare bijwerkingen</a:t>
            </a:r>
          </a:p>
          <a:p>
            <a:pPr marL="514350" indent="-514350">
              <a:buFont typeface="+mj-lt"/>
              <a:buAutoNum type="arabicPeriod"/>
            </a:pPr>
            <a:endParaRPr lang="nl-NL" b="1" dirty="0">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2600298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E7924-A026-BFE1-E33F-5E61A35ADB5A}"/>
              </a:ext>
            </a:extLst>
          </p:cNvPr>
          <p:cNvSpPr>
            <a:spLocks noGrp="1"/>
          </p:cNvSpPr>
          <p:nvPr>
            <p:ph type="title"/>
          </p:nvPr>
        </p:nvSpPr>
        <p:spPr/>
        <p:txBody>
          <a:bodyPr/>
          <a:lstStyle/>
          <a:p>
            <a:r>
              <a:rPr lang="nl-NL" dirty="0"/>
              <a:t>Euthanasie</a:t>
            </a:r>
          </a:p>
        </p:txBody>
      </p:sp>
      <p:sp>
        <p:nvSpPr>
          <p:cNvPr id="3" name="Tijdelijke aanduiding voor inhoud 2">
            <a:extLst>
              <a:ext uri="{FF2B5EF4-FFF2-40B4-BE49-F238E27FC236}">
                <a16:creationId xmlns:a16="http://schemas.microsoft.com/office/drawing/2014/main" id="{929212E5-A1E1-8FC6-BE63-B01B1BBDC8A7}"/>
              </a:ext>
            </a:extLst>
          </p:cNvPr>
          <p:cNvSpPr>
            <a:spLocks noGrp="1"/>
          </p:cNvSpPr>
          <p:nvPr>
            <p:ph idx="1"/>
          </p:nvPr>
        </p:nvSpPr>
        <p:spPr/>
        <p:txBody>
          <a:bodyPr/>
          <a:lstStyle/>
          <a:p>
            <a:pPr marL="0" indent="0" eaLnBrk="1" hangingPunct="1">
              <a:buNone/>
            </a:pPr>
            <a:r>
              <a:rPr lang="nl-NL" altLang="nl-NL" b="1" dirty="0">
                <a:latin typeface="Arial" panose="020B0604020202020204" pitchFamily="34" charset="0"/>
                <a:cs typeface="Arial" panose="020B0604020202020204" pitchFamily="34" charset="0"/>
              </a:rPr>
              <a:t>Euthanasie: een arts beëindigt op nadrukkelijk verzoek van een patiënt diens leven, omdat er sprake is van </a:t>
            </a:r>
            <a:r>
              <a:rPr lang="nl-NL" altLang="nl-NL" b="1" u="sng" dirty="0">
                <a:latin typeface="Arial" panose="020B0604020202020204" pitchFamily="34" charset="0"/>
                <a:cs typeface="Arial" panose="020B0604020202020204" pitchFamily="34" charset="0"/>
              </a:rPr>
              <a:t>ondraaglijk en uitzichtloos lijden</a:t>
            </a:r>
            <a:r>
              <a:rPr lang="nl-NL" altLang="nl-NL" b="1" dirty="0">
                <a:latin typeface="Arial" panose="020B0604020202020204" pitchFamily="34" charset="0"/>
                <a:cs typeface="Arial" panose="020B0604020202020204" pitchFamily="34" charset="0"/>
              </a:rPr>
              <a:t>.</a:t>
            </a:r>
          </a:p>
          <a:p>
            <a:pPr marL="0" indent="0" eaLnBrk="1" hangingPunct="1">
              <a:buNone/>
            </a:pPr>
            <a:endParaRPr lang="nl-NL" altLang="nl-NL" b="1" dirty="0">
              <a:latin typeface="Arial" panose="020B0604020202020204" pitchFamily="34" charset="0"/>
              <a:cs typeface="Arial" panose="020B0604020202020204" pitchFamily="34" charset="0"/>
            </a:endParaRPr>
          </a:p>
          <a:p>
            <a:pPr marL="0" indent="0" eaLnBrk="1" hangingPunct="1">
              <a:buNone/>
            </a:pPr>
            <a:r>
              <a:rPr lang="nl-NL" altLang="nl-NL" b="1" dirty="0">
                <a:latin typeface="Arial" panose="020B0604020202020204" pitchFamily="34" charset="0"/>
                <a:cs typeface="Arial" panose="020B0604020202020204" pitchFamily="34" charset="0"/>
              </a:rPr>
              <a:t>Euthanasie en hulp bij zelfdoding zijn in NL strafbaar, tenzij de arts voldoet aan de zorgvuldigheidseisen van de Euthanasiewet</a:t>
            </a:r>
            <a:r>
              <a:rPr lang="nl-NL" altLang="nl-NL" dirty="0"/>
              <a:t>.</a:t>
            </a:r>
          </a:p>
          <a:p>
            <a:endParaRPr lang="nl-NL" dirty="0"/>
          </a:p>
        </p:txBody>
      </p:sp>
    </p:spTree>
    <p:extLst>
      <p:ext uri="{BB962C8B-B14F-4D97-AF65-F5344CB8AC3E}">
        <p14:creationId xmlns:p14="http://schemas.microsoft.com/office/powerpoint/2010/main" val="1551781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B0BECA-C672-1D42-AE0A-DE46226E44B6}"/>
              </a:ext>
            </a:extLst>
          </p:cNvPr>
          <p:cNvSpPr>
            <a:spLocks noGrp="1"/>
          </p:cNvSpPr>
          <p:nvPr>
            <p:ph type="title"/>
          </p:nvPr>
        </p:nvSpPr>
        <p:spPr/>
        <p:txBody>
          <a:bodyPr/>
          <a:lstStyle/>
          <a:p>
            <a:r>
              <a:rPr lang="nl-NL" b="1" dirty="0">
                <a:latin typeface="Arial" panose="020B0604020202020204" pitchFamily="34" charset="0"/>
                <a:cs typeface="Arial" panose="020B0604020202020204" pitchFamily="34" charset="0"/>
              </a:rPr>
              <a:t>Over de Netwerken Palliatieve Zorg</a:t>
            </a:r>
          </a:p>
        </p:txBody>
      </p:sp>
    </p:spTree>
    <p:extLst>
      <p:ext uri="{BB962C8B-B14F-4D97-AF65-F5344CB8AC3E}">
        <p14:creationId xmlns:p14="http://schemas.microsoft.com/office/powerpoint/2010/main" val="930063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A8329E9-4983-BE44-BAB4-F64211AEFE17}"/>
              </a:ext>
            </a:extLst>
          </p:cNvPr>
          <p:cNvSpPr>
            <a:spLocks noGrp="1"/>
          </p:cNvSpPr>
          <p:nvPr>
            <p:ph type="title"/>
          </p:nvPr>
        </p:nvSpPr>
        <p:spPr>
          <a:xfrm>
            <a:off x="108720" y="5217360"/>
            <a:ext cx="7920000" cy="1325563"/>
          </a:xfrm>
        </p:spPr>
        <p:txBody>
          <a:bodyPr>
            <a:normAutofit/>
          </a:bodyPr>
          <a:lstStyle/>
          <a:p>
            <a:r>
              <a:rPr lang="nl-NL" sz="2000" dirty="0"/>
              <a:t>37 zorgaanbieders</a:t>
            </a:r>
          </a:p>
        </p:txBody>
      </p:sp>
      <p:pic>
        <p:nvPicPr>
          <p:cNvPr id="2" name="Afbeelding 1">
            <a:extLst>
              <a:ext uri="{FF2B5EF4-FFF2-40B4-BE49-F238E27FC236}">
                <a16:creationId xmlns:a16="http://schemas.microsoft.com/office/drawing/2014/main" id="{C977625D-44B1-705B-B705-540C238CC6E7}"/>
              </a:ext>
            </a:extLst>
          </p:cNvPr>
          <p:cNvPicPr>
            <a:picLocks noChangeAspect="1"/>
          </p:cNvPicPr>
          <p:nvPr/>
        </p:nvPicPr>
        <p:blipFill>
          <a:blip r:embed="rId2"/>
          <a:stretch>
            <a:fillRect/>
          </a:stretch>
        </p:blipFill>
        <p:spPr>
          <a:xfrm>
            <a:off x="2852161" y="202721"/>
            <a:ext cx="9231119" cy="6452558"/>
          </a:xfrm>
          <a:prstGeom prst="rect">
            <a:avLst/>
          </a:prstGeom>
        </p:spPr>
      </p:pic>
    </p:spTree>
    <p:extLst>
      <p:ext uri="{BB962C8B-B14F-4D97-AF65-F5344CB8AC3E}">
        <p14:creationId xmlns:p14="http://schemas.microsoft.com/office/powerpoint/2010/main" val="1180102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44F4CA3-3A3C-B846-A3E1-FBFF9D4D9CE9}"/>
              </a:ext>
            </a:extLst>
          </p:cNvPr>
          <p:cNvSpPr>
            <a:spLocks noGrp="1"/>
          </p:cNvSpPr>
          <p:nvPr>
            <p:ph type="title"/>
          </p:nvPr>
        </p:nvSpPr>
        <p:spPr/>
        <p:txBody>
          <a:bodyPr/>
          <a:lstStyle/>
          <a:p>
            <a:r>
              <a:rPr lang="nl-NL" dirty="0"/>
              <a:t>Effectiviteit door focus</a:t>
            </a:r>
          </a:p>
        </p:txBody>
      </p:sp>
      <p:sp>
        <p:nvSpPr>
          <p:cNvPr id="5" name="Tijdelijke aanduiding voor inhoud 4">
            <a:extLst>
              <a:ext uri="{FF2B5EF4-FFF2-40B4-BE49-F238E27FC236}">
                <a16:creationId xmlns:a16="http://schemas.microsoft.com/office/drawing/2014/main" id="{5D0E78CB-3051-6946-8968-687B2AB1C321}"/>
              </a:ext>
            </a:extLst>
          </p:cNvPr>
          <p:cNvSpPr>
            <a:spLocks noGrp="1"/>
          </p:cNvSpPr>
          <p:nvPr>
            <p:ph idx="1"/>
          </p:nvPr>
        </p:nvSpPr>
        <p:spPr>
          <a:xfrm>
            <a:off x="2875280" y="1954587"/>
            <a:ext cx="8629636" cy="4044575"/>
          </a:xfrm>
        </p:spPr>
        <p:txBody>
          <a:bodyPr/>
          <a:lstStyle/>
          <a:p>
            <a:r>
              <a:rPr lang="nl-NL" dirty="0"/>
              <a:t>Proactieve zorgplanning op de Friese werkvloer</a:t>
            </a:r>
          </a:p>
          <a:p>
            <a:endParaRPr lang="nl-NL" dirty="0"/>
          </a:p>
          <a:p>
            <a:r>
              <a:rPr lang="nl-NL" dirty="0"/>
              <a:t>Faciliteren van </a:t>
            </a:r>
            <a:br>
              <a:rPr lang="nl-NL" dirty="0"/>
            </a:br>
            <a:r>
              <a:rPr lang="nl-NL" dirty="0"/>
              <a:t>scholing, symposia, publieksvoorlichting, intervisie enzovoort </a:t>
            </a:r>
          </a:p>
        </p:txBody>
      </p:sp>
      <p:pic>
        <p:nvPicPr>
          <p:cNvPr id="1026" name="Picture 2">
            <a:extLst>
              <a:ext uri="{FF2B5EF4-FFF2-40B4-BE49-F238E27FC236}">
                <a16:creationId xmlns:a16="http://schemas.microsoft.com/office/drawing/2014/main" id="{780611EF-3DA9-522F-AFCD-75D5DDC81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670" y="3839403"/>
            <a:ext cx="76200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639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chthoek"/>
          <p:cNvSpPr/>
          <p:nvPr/>
        </p:nvSpPr>
        <p:spPr>
          <a:xfrm>
            <a:off x="-34665" y="-132204"/>
            <a:ext cx="12226665" cy="6990204"/>
          </a:xfrm>
          <a:prstGeom prst="rect">
            <a:avLst/>
          </a:prstGeom>
          <a:solidFill>
            <a:srgbClr val="F0ECE4"/>
          </a:solidFill>
          <a:ln w="12700">
            <a:miter lim="400000"/>
          </a:ln>
        </p:spPr>
        <p:txBody>
          <a:bodyPr lIns="25400" tIns="25400" rIns="25400" bIns="25400" anchor="ctr"/>
          <a:lstStyle/>
          <a:p>
            <a:pPr algn="ctr" defTabSz="412750">
              <a:defRPr sz="3200">
                <a:solidFill>
                  <a:srgbClr val="FFFFFF"/>
                </a:solidFill>
                <a:latin typeface="Helvetica Neue Medium"/>
                <a:ea typeface="Helvetica Neue Medium"/>
                <a:cs typeface="Helvetica Neue Medium"/>
                <a:sym typeface="Helvetica Neue Medium"/>
              </a:defRPr>
            </a:pPr>
            <a:endParaRPr lang="nl-NL" sz="3200" u="sng" dirty="0">
              <a:sym typeface="Helvetica Neue Medium"/>
              <a:hlinkClick r:id="rId3"/>
            </a:endParaRPr>
          </a:p>
          <a:p>
            <a:pPr algn="ctr" defTabSz="412750">
              <a:defRPr sz="3200">
                <a:solidFill>
                  <a:srgbClr val="FFFFFF"/>
                </a:solidFill>
                <a:latin typeface="Helvetica Neue Medium"/>
                <a:ea typeface="Helvetica Neue Medium"/>
                <a:cs typeface="Helvetica Neue Medium"/>
                <a:sym typeface="Helvetica Neue Medium"/>
              </a:defRPr>
            </a:pPr>
            <a:endParaRPr lang="nl-NL" sz="3200" u="sng" dirty="0">
              <a:sym typeface="Helvetica Neue Medium"/>
              <a:hlinkClick r:id="rId3"/>
            </a:endParaRPr>
          </a:p>
          <a:p>
            <a:pPr algn="ctr" defTabSz="412750">
              <a:defRPr sz="3200">
                <a:solidFill>
                  <a:srgbClr val="FFFFFF"/>
                </a:solidFill>
                <a:latin typeface="Helvetica Neue Medium"/>
                <a:ea typeface="Helvetica Neue Medium"/>
                <a:cs typeface="Helvetica Neue Medium"/>
                <a:sym typeface="Helvetica Neue Medium"/>
              </a:defRPr>
            </a:pPr>
            <a:endParaRPr lang="nl-NL" sz="3200" u="sng" dirty="0">
              <a:sym typeface="Helvetica Neue Medium"/>
              <a:hlinkClick r:id="rId3"/>
            </a:endParaRPr>
          </a:p>
          <a:p>
            <a:pPr algn="ctr" defTabSz="412750">
              <a:defRPr sz="3200">
                <a:solidFill>
                  <a:srgbClr val="FFFFFF"/>
                </a:solidFill>
                <a:latin typeface="Helvetica Neue Medium"/>
                <a:ea typeface="Helvetica Neue Medium"/>
                <a:cs typeface="Helvetica Neue Medium"/>
                <a:sym typeface="Helvetica Neue Medium"/>
              </a:defRPr>
            </a:pPr>
            <a:endParaRPr lang="nl-NL" sz="3200" u="sng" dirty="0">
              <a:sym typeface="Helvetica Neue Medium"/>
              <a:hlinkClick r:id="rId3"/>
            </a:endParaRPr>
          </a:p>
          <a:p>
            <a:pPr algn="ctr" defTabSz="412750">
              <a:defRPr sz="3200">
                <a:solidFill>
                  <a:srgbClr val="FFFFFF"/>
                </a:solidFill>
                <a:latin typeface="Helvetica Neue Medium"/>
                <a:ea typeface="Helvetica Neue Medium"/>
                <a:cs typeface="Helvetica Neue Medium"/>
                <a:sym typeface="Helvetica Neue Medium"/>
              </a:defRPr>
            </a:pPr>
            <a:endParaRPr lang="nl-NL" sz="3200" u="sng" dirty="0">
              <a:sym typeface="Helvetica Neue Medium"/>
              <a:hlinkClick r:id="rId3"/>
            </a:endParaRPr>
          </a:p>
          <a:p>
            <a:pPr algn="ctr" defTabSz="412750">
              <a:defRPr sz="3200">
                <a:solidFill>
                  <a:srgbClr val="FFFFFF"/>
                </a:solidFill>
                <a:latin typeface="Helvetica Neue Medium"/>
                <a:ea typeface="Helvetica Neue Medium"/>
                <a:cs typeface="Helvetica Neue Medium"/>
                <a:sym typeface="Helvetica Neue Medium"/>
              </a:defRPr>
            </a:pPr>
            <a:endParaRPr lang="nl-NL" sz="3200" u="sng" dirty="0">
              <a:sym typeface="Helvetica Neue Medium"/>
              <a:hlinkClick r:id="rId3"/>
            </a:endParaRPr>
          </a:p>
          <a:p>
            <a:pPr algn="ctr" defTabSz="412750">
              <a:defRPr sz="3200">
                <a:solidFill>
                  <a:srgbClr val="FFFFFF"/>
                </a:solidFill>
                <a:latin typeface="Helvetica Neue Medium"/>
                <a:ea typeface="Helvetica Neue Medium"/>
                <a:cs typeface="Helvetica Neue Medium"/>
                <a:sym typeface="Helvetica Neue Medium"/>
              </a:defRPr>
            </a:pPr>
            <a:endParaRPr lang="nl-NL" sz="3200" u="sng" dirty="0">
              <a:sym typeface="Helvetica Neue Medium"/>
              <a:hlinkClick r:id="rId3"/>
            </a:endParaRPr>
          </a:p>
          <a:p>
            <a:pPr algn="ctr" defTabSz="412750">
              <a:defRPr sz="3200">
                <a:solidFill>
                  <a:srgbClr val="FFFFFF"/>
                </a:solidFill>
                <a:latin typeface="Helvetica Neue Medium"/>
                <a:ea typeface="Helvetica Neue Medium"/>
                <a:cs typeface="Helvetica Neue Medium"/>
                <a:sym typeface="Helvetica Neue Medium"/>
              </a:defRPr>
            </a:pPr>
            <a:endParaRPr lang="nl-NL" sz="3200" u="sng" dirty="0">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p:txBody>
      </p:sp>
      <p:pic>
        <p:nvPicPr>
          <p:cNvPr id="172" name="Afbeelding" descr="Afbeelding"/>
          <p:cNvPicPr>
            <a:picLocks noChangeAspect="1"/>
          </p:cNvPicPr>
          <p:nvPr/>
        </p:nvPicPr>
        <p:blipFill>
          <a:blip r:embed="rId4"/>
          <a:stretch>
            <a:fillRect/>
          </a:stretch>
        </p:blipFill>
        <p:spPr>
          <a:xfrm>
            <a:off x="4295299" y="1538280"/>
            <a:ext cx="3601402" cy="3273441"/>
          </a:xfrm>
          <a:prstGeom prst="rect">
            <a:avLst/>
          </a:prstGeom>
          <a:ln w="12700">
            <a:miter lim="400000"/>
          </a:ln>
        </p:spPr>
      </p:pic>
      <p:pic>
        <p:nvPicPr>
          <p:cNvPr id="173" name="Afbeelding" descr="Afbeelding"/>
          <p:cNvPicPr>
            <a:picLocks noChangeAspect="1"/>
          </p:cNvPicPr>
          <p:nvPr/>
        </p:nvPicPr>
        <p:blipFill>
          <a:blip r:embed="rId5"/>
          <a:stretch>
            <a:fillRect/>
          </a:stretch>
        </p:blipFill>
        <p:spPr>
          <a:xfrm>
            <a:off x="2744466" y="5571560"/>
            <a:ext cx="6703068" cy="506419"/>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0EBEE6-9167-9347-80F7-ACEDFCB42454}"/>
              </a:ext>
            </a:extLst>
          </p:cNvPr>
          <p:cNvSpPr>
            <a:spLocks noGrp="1"/>
          </p:cNvSpPr>
          <p:nvPr>
            <p:ph type="title"/>
          </p:nvPr>
        </p:nvSpPr>
        <p:spPr/>
        <p:txBody>
          <a:bodyPr/>
          <a:lstStyle/>
          <a:p>
            <a:r>
              <a:rPr lang="nl-NL" b="1" dirty="0">
                <a:latin typeface="Arial" panose="020B0604020202020204" pitchFamily="34" charset="0"/>
                <a:cs typeface="Arial" panose="020B0604020202020204" pitchFamily="34" charset="0"/>
              </a:rPr>
              <a:t>In gesprek </a:t>
            </a:r>
            <a:br>
              <a:rPr lang="nl-NL" b="1" dirty="0">
                <a:latin typeface="Arial" panose="020B0604020202020204" pitchFamily="34" charset="0"/>
                <a:cs typeface="Arial" panose="020B0604020202020204" pitchFamily="34" charset="0"/>
              </a:rPr>
            </a:br>
            <a:br>
              <a:rPr lang="nl-NL" b="1" dirty="0">
                <a:latin typeface="Arial" panose="020B0604020202020204" pitchFamily="34" charset="0"/>
                <a:cs typeface="Arial" panose="020B0604020202020204" pitchFamily="34" charset="0"/>
              </a:rPr>
            </a:br>
            <a:r>
              <a:rPr lang="nl-NL" sz="2800" b="1" dirty="0">
                <a:latin typeface="Arial" panose="020B0604020202020204" pitchFamily="34" charset="0"/>
                <a:cs typeface="Arial" panose="020B0604020202020204" pitchFamily="34" charset="0"/>
              </a:rPr>
              <a:t>Vragen?</a:t>
            </a:r>
            <a:br>
              <a:rPr lang="nl-NL" sz="2800" b="1" dirty="0">
                <a:latin typeface="Arial" panose="020B0604020202020204" pitchFamily="34" charset="0"/>
                <a:cs typeface="Arial" panose="020B0604020202020204" pitchFamily="34" charset="0"/>
              </a:rPr>
            </a:br>
            <a:r>
              <a:rPr lang="nl-NL" sz="2800" b="1" dirty="0">
                <a:latin typeface="Arial" panose="020B0604020202020204" pitchFamily="34" charset="0"/>
                <a:cs typeface="Arial" panose="020B0604020202020204" pitchFamily="34" charset="0"/>
              </a:rPr>
              <a:t>Eigen ervaringen?</a:t>
            </a:r>
            <a:br>
              <a:rPr lang="nl-NL" b="1" dirty="0">
                <a:latin typeface="Arial" panose="020B0604020202020204" pitchFamily="34" charset="0"/>
                <a:cs typeface="Arial" panose="020B0604020202020204" pitchFamily="34" charset="0"/>
              </a:rPr>
            </a:br>
            <a:r>
              <a:rPr lang="nl-NL" b="1" dirty="0">
                <a:latin typeface="Arial" panose="020B0604020202020204" pitchFamily="34" charset="0"/>
                <a:cs typeface="Arial" panose="020B0604020202020204" pitchFamily="34" charset="0"/>
              </a:rPr>
              <a:t>…….</a:t>
            </a:r>
            <a:br>
              <a:rPr lang="nl-NL" b="1" dirty="0">
                <a:latin typeface="Arial" panose="020B0604020202020204" pitchFamily="34" charset="0"/>
                <a:cs typeface="Arial" panose="020B0604020202020204" pitchFamily="34" charset="0"/>
              </a:rPr>
            </a:br>
            <a:endParaRPr lang="nl-NL"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134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53A6B3-4AD8-8FB7-8953-C58AC1173DD5}"/>
              </a:ext>
            </a:extLst>
          </p:cNvPr>
          <p:cNvSpPr>
            <a:spLocks noGrp="1"/>
          </p:cNvSpPr>
          <p:nvPr>
            <p:ph type="ctrTitle"/>
          </p:nvPr>
        </p:nvSpPr>
        <p:spPr>
          <a:xfrm>
            <a:off x="3493476" y="623700"/>
            <a:ext cx="7722392" cy="2387600"/>
          </a:xfrm>
        </p:spPr>
        <p:txBody>
          <a:bodyPr/>
          <a:lstStyle/>
          <a:p>
            <a:r>
              <a:rPr lang="nl-NL" dirty="0"/>
              <a:t>Inhoud</a:t>
            </a:r>
          </a:p>
        </p:txBody>
      </p:sp>
      <p:sp>
        <p:nvSpPr>
          <p:cNvPr id="3" name="Ondertitel 2">
            <a:extLst>
              <a:ext uri="{FF2B5EF4-FFF2-40B4-BE49-F238E27FC236}">
                <a16:creationId xmlns:a16="http://schemas.microsoft.com/office/drawing/2014/main" id="{0669071E-4864-88BD-2011-0322EA981F66}"/>
              </a:ext>
            </a:extLst>
          </p:cNvPr>
          <p:cNvSpPr>
            <a:spLocks noGrp="1"/>
          </p:cNvSpPr>
          <p:nvPr>
            <p:ph type="subTitle" idx="1"/>
          </p:nvPr>
        </p:nvSpPr>
        <p:spPr>
          <a:xfrm>
            <a:off x="3493476" y="1595504"/>
            <a:ext cx="7722392" cy="4661362"/>
          </a:xfrm>
        </p:spPr>
        <p:txBody>
          <a:bodyPr>
            <a:normAutofit/>
          </a:bodyPr>
          <a:lstStyle/>
          <a:p>
            <a:pPr marL="457200" indent="-457200">
              <a:buFont typeface="Wingdings" panose="05000000000000000000" pitchFamily="2" charset="2"/>
              <a:buChar char="§"/>
            </a:pPr>
            <a:r>
              <a:rPr lang="nl-NL" sz="2800" b="0" dirty="0"/>
              <a:t>Wat is palliatieve zorg?</a:t>
            </a:r>
          </a:p>
          <a:p>
            <a:pPr marL="457200" indent="-457200">
              <a:buFont typeface="Wingdings" panose="05000000000000000000" pitchFamily="2" charset="2"/>
              <a:buChar char="§"/>
            </a:pPr>
            <a:r>
              <a:rPr lang="nl-NL" sz="2800" b="0" dirty="0"/>
              <a:t>Vier fasen van palliatieve zorg</a:t>
            </a:r>
          </a:p>
          <a:p>
            <a:pPr marL="457200" indent="-457200">
              <a:buFont typeface="Wingdings" panose="05000000000000000000" pitchFamily="2" charset="2"/>
              <a:buChar char="§"/>
            </a:pPr>
            <a:r>
              <a:rPr lang="nl-NL" dirty="0"/>
              <a:t>Vanaf wanneer en specifiek bij Parkinson</a:t>
            </a:r>
          </a:p>
          <a:p>
            <a:pPr marL="457200" indent="-457200">
              <a:buFont typeface="Wingdings" panose="05000000000000000000" pitchFamily="2" charset="2"/>
              <a:buChar char="§"/>
            </a:pPr>
            <a:r>
              <a:rPr lang="nl-NL" sz="2800" b="0" dirty="0"/>
              <a:t>Proactieve zorgplanning</a:t>
            </a:r>
          </a:p>
          <a:p>
            <a:pPr marL="457200" indent="-457200">
              <a:buFont typeface="Wingdings" panose="05000000000000000000" pitchFamily="2" charset="2"/>
              <a:buChar char="§"/>
            </a:pPr>
            <a:r>
              <a:rPr lang="nl-NL" sz="2800" b="0" dirty="0"/>
              <a:t>Welke zorgverleners?</a:t>
            </a:r>
          </a:p>
          <a:p>
            <a:pPr marL="457200" indent="-457200">
              <a:buFont typeface="Wingdings" panose="05000000000000000000" pitchFamily="2" charset="2"/>
              <a:buChar char="§"/>
            </a:pPr>
            <a:r>
              <a:rPr lang="nl-NL" sz="2800" b="0" dirty="0"/>
              <a:t>Welke onderdelen</a:t>
            </a:r>
            <a:br>
              <a:rPr lang="nl-NL" sz="2800" b="0" dirty="0"/>
            </a:br>
            <a:r>
              <a:rPr lang="nl-NL" sz="2800" b="0" dirty="0"/>
              <a:t>- Terminale zorg</a:t>
            </a:r>
            <a:br>
              <a:rPr lang="nl-NL" sz="2800" b="0" dirty="0"/>
            </a:br>
            <a:r>
              <a:rPr lang="nl-NL" sz="2800" b="0" dirty="0"/>
              <a:t>- Palliatieve sedatie</a:t>
            </a:r>
            <a:br>
              <a:rPr lang="nl-NL" sz="2800" b="0" dirty="0"/>
            </a:br>
            <a:r>
              <a:rPr lang="nl-NL" sz="2800" b="0" dirty="0"/>
              <a:t>- Euthanasie</a:t>
            </a:r>
          </a:p>
          <a:p>
            <a:pPr marL="457200" indent="-457200">
              <a:buFont typeface="Wingdings" panose="05000000000000000000" pitchFamily="2" charset="2"/>
              <a:buChar char="§"/>
            </a:pPr>
            <a:r>
              <a:rPr lang="nl-NL" dirty="0"/>
              <a:t>Netwerk Palliatieve zorg </a:t>
            </a:r>
          </a:p>
        </p:txBody>
      </p:sp>
    </p:spTree>
    <p:extLst>
      <p:ext uri="{BB962C8B-B14F-4D97-AF65-F5344CB8AC3E}">
        <p14:creationId xmlns:p14="http://schemas.microsoft.com/office/powerpoint/2010/main" val="3517113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E848982-0DC3-2943-AF44-E6B7850A7D61}"/>
              </a:ext>
            </a:extLst>
          </p:cNvPr>
          <p:cNvSpPr>
            <a:spLocks noGrp="1"/>
          </p:cNvSpPr>
          <p:nvPr>
            <p:ph type="ctrTitle"/>
          </p:nvPr>
        </p:nvSpPr>
        <p:spPr>
          <a:xfrm>
            <a:off x="2883876" y="833907"/>
            <a:ext cx="7722392" cy="2387600"/>
          </a:xfrm>
        </p:spPr>
        <p:txBody>
          <a:bodyPr>
            <a:normAutofit fontScale="90000"/>
          </a:bodyPr>
          <a:lstStyle/>
          <a:p>
            <a:pPr marR="0" lvl="0" algn="l" defTabSz="914400" rtl="0" eaLnBrk="1" fontAlgn="auto" latinLnBrk="0" hangingPunct="1">
              <a:lnSpc>
                <a:spcPct val="90000"/>
              </a:lnSpc>
              <a:spcBef>
                <a:spcPts val="1000"/>
              </a:spcBef>
              <a:spcAft>
                <a:spcPts val="0"/>
              </a:spcAft>
              <a:buClrTx/>
              <a:buSzTx/>
              <a:tabLst/>
              <a:defRPr/>
            </a:pPr>
            <a:r>
              <a:rPr lang="nl-NL" dirty="0"/>
              <a:t>Palliatieve zorg. Wat is het?</a:t>
            </a:r>
            <a:br>
              <a:rPr lang="nl-NL" dirty="0"/>
            </a:br>
            <a:br>
              <a:rPr lang="nl-NL" dirty="0"/>
            </a:br>
            <a:r>
              <a:rPr kumimoji="0" lang="nl-NL" sz="2200" i="0" u="none" strike="noStrike" kern="1200" cap="none" spc="0" normalizeH="0" baseline="0" noProof="0" dirty="0">
                <a:ln>
                  <a:noFill/>
                </a:ln>
                <a:effectLst/>
                <a:uLnTx/>
                <a:uFillTx/>
                <a:ea typeface="+mn-ea"/>
                <a:cs typeface="Arial" panose="020B0604020202020204" pitchFamily="34" charset="0"/>
              </a:rPr>
              <a:t>Palliatieve zorg: palliatief betekent verzachtend</a:t>
            </a:r>
            <a:r>
              <a:rPr lang="nl-NL" sz="2200" dirty="0">
                <a:ea typeface="+mn-ea"/>
                <a:cs typeface="Arial" panose="020B0604020202020204" pitchFamily="34" charset="0"/>
              </a:rPr>
              <a:t>. Het is zorg </a:t>
            </a:r>
            <a:r>
              <a:rPr kumimoji="0" lang="nl-NL" sz="2200" i="0" u="none" strike="noStrike" kern="1200" cap="none" spc="0" normalizeH="0" baseline="0" noProof="0" dirty="0">
                <a:ln>
                  <a:noFill/>
                </a:ln>
                <a:effectLst/>
                <a:uLnTx/>
                <a:uFillTx/>
                <a:ea typeface="+mn-ea"/>
                <a:cs typeface="Arial" panose="020B0604020202020204" pitchFamily="34" charset="0"/>
              </a:rPr>
              <a:t>wanneer geen genezing meer mogelijk is. </a:t>
            </a:r>
            <a:br>
              <a:rPr kumimoji="0" lang="nl-NL" sz="2200" i="0" u="none" strike="noStrike" kern="1200" cap="none" spc="0" normalizeH="0" baseline="0" noProof="0" dirty="0">
                <a:ln>
                  <a:noFill/>
                </a:ln>
                <a:effectLst/>
                <a:uLnTx/>
                <a:uFillTx/>
                <a:ea typeface="+mn-ea"/>
                <a:cs typeface="Arial" panose="020B0604020202020204" pitchFamily="34" charset="0"/>
              </a:rPr>
            </a:br>
            <a:br>
              <a:rPr kumimoji="0" lang="nl-NL" sz="2200" i="0" u="none" strike="noStrike" kern="1200" cap="none" spc="0" normalizeH="0" baseline="0" noProof="0" dirty="0">
                <a:ln>
                  <a:noFill/>
                </a:ln>
                <a:effectLst/>
                <a:uLnTx/>
                <a:uFillTx/>
                <a:ea typeface="+mn-ea"/>
                <a:cs typeface="Arial" panose="020B0604020202020204" pitchFamily="34" charset="0"/>
              </a:rPr>
            </a:br>
            <a:r>
              <a:rPr kumimoji="0" lang="nl-NL" sz="2200" i="0" u="none" strike="noStrike" kern="1200" cap="none" spc="0" normalizeH="0" baseline="0" noProof="0" dirty="0">
                <a:ln>
                  <a:noFill/>
                </a:ln>
                <a:effectLst/>
                <a:uLnTx/>
                <a:uFillTx/>
                <a:ea typeface="+mn-ea"/>
                <a:cs typeface="Arial" panose="020B0604020202020204" pitchFamily="34" charset="0"/>
              </a:rPr>
              <a:t>Doel: Verbeteren en behoud kwaliteit van leven, in later stadium kwaliteit van sterven</a:t>
            </a:r>
            <a:br>
              <a:rPr kumimoji="0" lang="nl-NL" sz="2200" i="0" u="none" strike="noStrike" kern="1200" cap="none" spc="0" normalizeH="0" baseline="0" noProof="0" dirty="0">
                <a:ln>
                  <a:noFill/>
                </a:ln>
                <a:effectLst/>
                <a:uLnTx/>
                <a:uFillTx/>
                <a:ea typeface="+mn-ea"/>
                <a:cs typeface="Arial" panose="020B0604020202020204" pitchFamily="34" charset="0"/>
              </a:rPr>
            </a:br>
            <a:br>
              <a:rPr kumimoji="0" lang="nl-NL" sz="2200" i="0" u="none" strike="noStrike" kern="1200" cap="none" spc="0" normalizeH="0" baseline="0" noProof="0" dirty="0">
                <a:ln>
                  <a:noFill/>
                </a:ln>
                <a:effectLst/>
                <a:uLnTx/>
                <a:uFillTx/>
                <a:ea typeface="+mn-ea"/>
                <a:cs typeface="Arial" panose="020B0604020202020204" pitchFamily="34" charset="0"/>
              </a:rPr>
            </a:br>
            <a:r>
              <a:rPr kumimoji="0" lang="nl-NL" sz="2200" i="0" u="none" strike="noStrike" kern="1200" cap="none" spc="0" normalizeH="0" baseline="0" noProof="0" dirty="0">
                <a:ln>
                  <a:noFill/>
                </a:ln>
                <a:effectLst/>
                <a:uLnTx/>
                <a:uFillTx/>
                <a:ea typeface="+mn-ea"/>
                <a:cs typeface="Arial" panose="020B0604020202020204" pitchFamily="34" charset="0"/>
              </a:rPr>
              <a:t>Palliatieve zorg gaat over vier dimensies:</a:t>
            </a:r>
            <a:br>
              <a:rPr kumimoji="0" lang="nl-NL" sz="2200" i="0" u="none" strike="noStrike" kern="1200" cap="none" spc="0" normalizeH="0" baseline="0" noProof="0" dirty="0">
                <a:ln>
                  <a:noFill/>
                </a:ln>
                <a:effectLst/>
                <a:uLnTx/>
                <a:uFillTx/>
                <a:ea typeface="+mn-ea"/>
                <a:cs typeface="Arial" panose="020B0604020202020204" pitchFamily="34" charset="0"/>
              </a:rPr>
            </a:br>
            <a:r>
              <a:rPr kumimoji="0" lang="nl-NL" sz="2200" i="0" u="none" strike="noStrike" kern="1200" cap="none" spc="0" normalizeH="0" baseline="0" noProof="0" dirty="0">
                <a:ln>
                  <a:noFill/>
                </a:ln>
                <a:effectLst/>
                <a:uLnTx/>
                <a:uFillTx/>
                <a:ea typeface="+mn-ea"/>
                <a:cs typeface="Arial" panose="020B0604020202020204" pitchFamily="34" charset="0"/>
              </a:rPr>
              <a:t>lichamelijke, sociale, psychische en </a:t>
            </a:r>
            <a:r>
              <a:rPr lang="nl-NL" sz="2200" dirty="0">
                <a:ea typeface="+mn-ea"/>
                <a:cs typeface="Arial" panose="020B0604020202020204" pitchFamily="34" charset="0"/>
              </a:rPr>
              <a:t>zingevings-</a:t>
            </a:r>
            <a:r>
              <a:rPr kumimoji="0" lang="nl-NL" sz="2200" i="0" u="none" strike="noStrike" kern="1200" cap="none" spc="0" normalizeH="0" baseline="0" noProof="0" dirty="0">
                <a:ln>
                  <a:noFill/>
                </a:ln>
                <a:effectLst/>
                <a:uLnTx/>
                <a:uFillTx/>
                <a:ea typeface="+mn-ea"/>
                <a:cs typeface="Arial" panose="020B0604020202020204" pitchFamily="34" charset="0"/>
              </a:rPr>
              <a:t>behoeften van cliënten. </a:t>
            </a:r>
            <a:br>
              <a:rPr kumimoji="0" lang="nl-NL" sz="2200" i="0" u="none" strike="noStrike" kern="1200" cap="none" spc="0" normalizeH="0" baseline="0" noProof="0" dirty="0">
                <a:ln>
                  <a:noFill/>
                </a:ln>
                <a:effectLst/>
                <a:uLnTx/>
                <a:uFillTx/>
                <a:ea typeface="+mn-ea"/>
                <a:cs typeface="Arial" panose="020B0604020202020204" pitchFamily="34" charset="0"/>
              </a:rPr>
            </a:br>
            <a:br>
              <a:rPr kumimoji="0" lang="nl-NL" sz="2200" i="0" u="none" strike="noStrike" kern="1200" cap="none" spc="0" normalizeH="0" baseline="0" noProof="0" dirty="0">
                <a:ln>
                  <a:noFill/>
                </a:ln>
                <a:effectLst/>
                <a:uLnTx/>
                <a:uFillTx/>
                <a:ea typeface="+mn-ea"/>
                <a:cs typeface="Arial" panose="020B0604020202020204" pitchFamily="34" charset="0"/>
              </a:rPr>
            </a:br>
            <a:r>
              <a:rPr kumimoji="0" lang="nl-NL" sz="2200" i="0" u="none" strike="noStrike" kern="1200" cap="none" spc="0" normalizeH="0" baseline="0" noProof="0" dirty="0">
                <a:ln>
                  <a:noFill/>
                </a:ln>
                <a:effectLst/>
                <a:uLnTx/>
                <a:uFillTx/>
                <a:ea typeface="+mn-ea"/>
                <a:cs typeface="Arial" panose="020B0604020202020204" pitchFamily="34" charset="0"/>
              </a:rPr>
              <a:t>Ook het ondersteunen van naasten is een belangrijk onderdeel van palliatieve zorg.</a:t>
            </a:r>
            <a:br>
              <a:rPr kumimoji="0" lang="nl-NL" sz="2200" i="0" u="none" strike="noStrike" kern="1200" cap="none" spc="0" normalizeH="0" baseline="0" noProof="0" dirty="0">
                <a:ln>
                  <a:noFill/>
                </a:ln>
                <a:effectLst/>
                <a:uLnTx/>
                <a:uFillTx/>
                <a:ea typeface="+mn-ea"/>
                <a:cs typeface="Arial" panose="020B0604020202020204" pitchFamily="34" charset="0"/>
              </a:rPr>
            </a:br>
            <a:br>
              <a:rPr lang="nl-NL" dirty="0"/>
            </a:br>
            <a:br>
              <a:rPr lang="nl-NL" sz="2200" dirty="0"/>
            </a:br>
            <a:endParaRPr lang="nl-NL" sz="2200" dirty="0"/>
          </a:p>
        </p:txBody>
      </p:sp>
    </p:spTree>
    <p:extLst>
      <p:ext uri="{BB962C8B-B14F-4D97-AF65-F5344CB8AC3E}">
        <p14:creationId xmlns:p14="http://schemas.microsoft.com/office/powerpoint/2010/main" val="3275908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075206B-2D32-2243-90F0-D6EE64C64708}"/>
              </a:ext>
            </a:extLst>
          </p:cNvPr>
          <p:cNvSpPr>
            <a:spLocks noGrp="1"/>
          </p:cNvSpPr>
          <p:nvPr>
            <p:ph type="title"/>
          </p:nvPr>
        </p:nvSpPr>
        <p:spPr/>
        <p:txBody>
          <a:bodyPr>
            <a:normAutofit fontScale="90000"/>
          </a:bodyPr>
          <a:lstStyle/>
          <a:p>
            <a:r>
              <a:rPr lang="nl-NL" dirty="0"/>
              <a:t> </a:t>
            </a:r>
            <a:br>
              <a:rPr lang="nl-NL" dirty="0"/>
            </a:br>
            <a:br>
              <a:rPr lang="nl-NL" dirty="0"/>
            </a:br>
            <a:endParaRPr lang="nl-NL" dirty="0"/>
          </a:p>
        </p:txBody>
      </p:sp>
      <p:sp>
        <p:nvSpPr>
          <p:cNvPr id="6" name="Tekstvak 5">
            <a:extLst>
              <a:ext uri="{FF2B5EF4-FFF2-40B4-BE49-F238E27FC236}">
                <a16:creationId xmlns:a16="http://schemas.microsoft.com/office/drawing/2014/main" id="{88221F3E-213F-3094-D72D-B5ACB7489FC5}"/>
              </a:ext>
            </a:extLst>
          </p:cNvPr>
          <p:cNvSpPr txBox="1"/>
          <p:nvPr/>
        </p:nvSpPr>
        <p:spPr>
          <a:xfrm>
            <a:off x="2816772" y="196842"/>
            <a:ext cx="7444828" cy="1815882"/>
          </a:xfrm>
          <a:prstGeom prst="rect">
            <a:avLst/>
          </a:prstGeom>
          <a:noFill/>
        </p:spPr>
        <p:txBody>
          <a:bodyPr wrap="square">
            <a:spAutoFit/>
          </a:bodyPr>
          <a:lstStyle/>
          <a:p>
            <a:r>
              <a:rPr lang="nl-NL" sz="3600" b="1" dirty="0">
                <a:solidFill>
                  <a:schemeClr val="bg1"/>
                </a:solidFill>
                <a:latin typeface="Arial" panose="020B0604020202020204" pitchFamily="34" charset="0"/>
                <a:cs typeface="Arial" panose="020B0604020202020204" pitchFamily="34" charset="0"/>
              </a:rPr>
              <a:t>Palliatieve zorg bestaat uit vier verschillende onderdelen: </a:t>
            </a:r>
          </a:p>
          <a:p>
            <a:endParaRPr lang="nl-NL" sz="2400" b="1" dirty="0">
              <a:solidFill>
                <a:schemeClr val="bg1"/>
              </a:solidFill>
              <a:latin typeface="Arial" panose="020B0604020202020204" pitchFamily="34" charset="0"/>
              <a:cs typeface="Arial" panose="020B0604020202020204" pitchFamily="34" charset="0"/>
            </a:endParaRPr>
          </a:p>
          <a:p>
            <a:endParaRPr lang="nl-NL" sz="1600" b="1" dirty="0">
              <a:solidFill>
                <a:schemeClr val="bg1"/>
              </a:solidFill>
              <a:latin typeface="Arial" panose="020B0604020202020204" pitchFamily="34" charset="0"/>
              <a:cs typeface="Arial" panose="020B0604020202020204" pitchFamily="34" charset="0"/>
            </a:endParaRPr>
          </a:p>
        </p:txBody>
      </p:sp>
      <p:pic>
        <p:nvPicPr>
          <p:cNvPr id="1028" name="Picture 4" descr="Mantelzorg en de palliatieve fase: Welke vragen kan iemand hebben in deze fase van het leven?">
            <a:extLst>
              <a:ext uri="{FF2B5EF4-FFF2-40B4-BE49-F238E27FC236}">
                <a16:creationId xmlns:a16="http://schemas.microsoft.com/office/drawing/2014/main" id="{48A881AA-0DCA-8B3B-BA39-917A3D6E2D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000" t="26173" r="31185" b="3762"/>
          <a:stretch/>
        </p:blipFill>
        <p:spPr bwMode="auto">
          <a:xfrm>
            <a:off x="4053933" y="1320365"/>
            <a:ext cx="5733533" cy="5277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928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20AF4F1-C884-A648-946E-041572987EBA}"/>
              </a:ext>
            </a:extLst>
          </p:cNvPr>
          <p:cNvSpPr>
            <a:spLocks noGrp="1"/>
          </p:cNvSpPr>
          <p:nvPr>
            <p:ph type="title"/>
          </p:nvPr>
        </p:nvSpPr>
        <p:spPr>
          <a:xfrm>
            <a:off x="2848303" y="567746"/>
            <a:ext cx="8891751" cy="2059839"/>
          </a:xfrm>
        </p:spPr>
        <p:txBody>
          <a:bodyPr>
            <a:normAutofit fontScale="90000"/>
          </a:bodyPr>
          <a:lstStyle/>
          <a:p>
            <a:r>
              <a:rPr lang="nl-NL" dirty="0"/>
              <a:t>Waarom?</a:t>
            </a:r>
            <a:br>
              <a:rPr lang="nl-NL" dirty="0"/>
            </a:br>
            <a:br>
              <a:rPr lang="nl-NL" dirty="0"/>
            </a:br>
            <a:br>
              <a:rPr lang="nl-NL" dirty="0"/>
            </a:br>
            <a:r>
              <a:rPr lang="nl-NL" sz="2700" dirty="0"/>
              <a:t>Onderzoek laat zien dat patiënten die goede palliatieve zorg krijgen:</a:t>
            </a:r>
            <a:br>
              <a:rPr lang="nl-NL" sz="2700" dirty="0"/>
            </a:br>
            <a:br>
              <a:rPr lang="nl-NL" sz="2700" dirty="0"/>
            </a:br>
            <a:r>
              <a:rPr lang="nl-NL" sz="2700" dirty="0"/>
              <a:t>- vaak minder somber en angstig zijn</a:t>
            </a:r>
            <a:br>
              <a:rPr lang="nl-NL" sz="2700" dirty="0"/>
            </a:br>
            <a:r>
              <a:rPr lang="nl-NL" sz="2700" dirty="0"/>
              <a:t>- minder last van andere klachten en problemen hebben</a:t>
            </a:r>
            <a:br>
              <a:rPr lang="nl-NL" sz="2700" dirty="0"/>
            </a:br>
            <a:r>
              <a:rPr lang="nl-NL" sz="2700" dirty="0"/>
              <a:t>- hun kwaliteit van leven als beter ervaren</a:t>
            </a:r>
            <a:br>
              <a:rPr lang="nl-NL" sz="2700" dirty="0"/>
            </a:br>
            <a:r>
              <a:rPr lang="nl-NL" sz="2700" dirty="0"/>
              <a:t>- minder vaak (plotseling) naar het ziekenhuis hoeven</a:t>
            </a:r>
            <a:br>
              <a:rPr lang="nl-NL" sz="2700" dirty="0"/>
            </a:br>
            <a:br>
              <a:rPr lang="nl-NL" sz="2700" dirty="0"/>
            </a:br>
            <a:r>
              <a:rPr lang="nl-NL" sz="2700" dirty="0"/>
              <a:t>Ook blijkt dat naasten het sterven van hun dierbare beter kunnen accepteren en een plek geven.</a:t>
            </a:r>
          </a:p>
        </p:txBody>
      </p:sp>
    </p:spTree>
    <p:extLst>
      <p:ext uri="{BB962C8B-B14F-4D97-AF65-F5344CB8AC3E}">
        <p14:creationId xmlns:p14="http://schemas.microsoft.com/office/powerpoint/2010/main" val="4256687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A8329E9-4983-BE44-BAB4-F64211AEFE17}"/>
              </a:ext>
            </a:extLst>
          </p:cNvPr>
          <p:cNvSpPr>
            <a:spLocks noGrp="1"/>
          </p:cNvSpPr>
          <p:nvPr>
            <p:ph type="title"/>
          </p:nvPr>
        </p:nvSpPr>
        <p:spPr/>
        <p:txBody>
          <a:bodyPr/>
          <a:lstStyle/>
          <a:p>
            <a:r>
              <a:rPr lang="nl-NL" dirty="0"/>
              <a:t>Palliatieve zorg in beeld</a:t>
            </a:r>
          </a:p>
        </p:txBody>
      </p:sp>
      <p:pic>
        <p:nvPicPr>
          <p:cNvPr id="1026" name="Picture 2" descr="Dit houdt palliatieve zorg in">
            <a:extLst>
              <a:ext uri="{FF2B5EF4-FFF2-40B4-BE49-F238E27FC236}">
                <a16:creationId xmlns:a16="http://schemas.microsoft.com/office/drawing/2014/main" id="{D7F8D3C7-9779-06E7-2448-B464AC7F11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55683" y="1847056"/>
            <a:ext cx="8992896" cy="4121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156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545DD-C01A-8464-6FE2-4129EAF91E08}"/>
              </a:ext>
            </a:extLst>
          </p:cNvPr>
          <p:cNvSpPr>
            <a:spLocks noGrp="1"/>
          </p:cNvSpPr>
          <p:nvPr>
            <p:ph type="title"/>
          </p:nvPr>
        </p:nvSpPr>
        <p:spPr/>
        <p:txBody>
          <a:bodyPr/>
          <a:lstStyle/>
          <a:p>
            <a:r>
              <a:rPr lang="nl-NL" dirty="0"/>
              <a:t>Vier fasen van palliatieve zorg</a:t>
            </a:r>
          </a:p>
        </p:txBody>
      </p:sp>
      <p:sp>
        <p:nvSpPr>
          <p:cNvPr id="3" name="Tijdelijke aanduiding voor inhoud 2">
            <a:extLst>
              <a:ext uri="{FF2B5EF4-FFF2-40B4-BE49-F238E27FC236}">
                <a16:creationId xmlns:a16="http://schemas.microsoft.com/office/drawing/2014/main" id="{D57E1AD2-D9E5-370F-37F3-058824AE5FCF}"/>
              </a:ext>
            </a:extLst>
          </p:cNvPr>
          <p:cNvSpPr>
            <a:spLocks noGrp="1"/>
          </p:cNvSpPr>
          <p:nvPr>
            <p:ph idx="1"/>
          </p:nvPr>
        </p:nvSpPr>
        <p:spPr/>
        <p:txBody>
          <a:bodyPr>
            <a:normAutofit/>
          </a:bodyPr>
          <a:lstStyle/>
          <a:p>
            <a:pPr marL="342900" indent="-342900">
              <a:buAutoNum type="arabicPeriod"/>
            </a:pPr>
            <a:r>
              <a:rPr lang="nl-NL" sz="2400" dirty="0">
                <a:latin typeface="Arial" panose="020B0604020202020204" pitchFamily="34" charset="0"/>
                <a:cs typeface="Arial" panose="020B0604020202020204" pitchFamily="34" charset="0"/>
              </a:rPr>
              <a:t>Ziektegericht; palliatieve- en gewone (curatieve) zorg samen.</a:t>
            </a:r>
          </a:p>
          <a:p>
            <a:pPr marL="342900" indent="-342900">
              <a:buAutoNum type="arabicPeriod"/>
            </a:pPr>
            <a:endParaRPr lang="nl-NL" sz="2400" dirty="0">
              <a:latin typeface="Arial" panose="020B0604020202020204" pitchFamily="34" charset="0"/>
              <a:cs typeface="Arial" panose="020B0604020202020204" pitchFamily="34" charset="0"/>
            </a:endParaRPr>
          </a:p>
          <a:p>
            <a:pPr marL="342900" indent="-342900">
              <a:buAutoNum type="arabicPeriod"/>
            </a:pPr>
            <a:r>
              <a:rPr lang="nl-NL" sz="2400" dirty="0">
                <a:latin typeface="Arial" panose="020B0604020202020204" pitchFamily="34" charset="0"/>
                <a:cs typeface="Arial" panose="020B0604020202020204" pitchFamily="34" charset="0"/>
              </a:rPr>
              <a:t>Symptoomgerichte palliatie</a:t>
            </a:r>
          </a:p>
          <a:p>
            <a:pPr marL="342900" indent="-342900">
              <a:buAutoNum type="arabicPeriod"/>
            </a:pPr>
            <a:endParaRPr lang="nl-NL" sz="2400" dirty="0">
              <a:latin typeface="Arial" panose="020B0604020202020204" pitchFamily="34" charset="0"/>
              <a:cs typeface="Arial" panose="020B0604020202020204" pitchFamily="34" charset="0"/>
            </a:endParaRPr>
          </a:p>
          <a:p>
            <a:pPr marL="342900" indent="-342900">
              <a:buAutoNum type="arabicPeriod"/>
            </a:pPr>
            <a:r>
              <a:rPr lang="nl-NL" sz="2400" dirty="0">
                <a:latin typeface="Arial" panose="020B0604020202020204" pitchFamily="34" charset="0"/>
                <a:cs typeface="Arial" panose="020B0604020202020204" pitchFamily="34" charset="0"/>
              </a:rPr>
              <a:t>Palliatie in de stervensfase, ook wel terminale zorg.</a:t>
            </a:r>
          </a:p>
          <a:p>
            <a:pPr marL="342900" indent="-342900">
              <a:buAutoNum type="arabicPeriod"/>
            </a:pPr>
            <a:endParaRPr lang="nl-NL" sz="2400" dirty="0">
              <a:latin typeface="Arial" panose="020B0604020202020204" pitchFamily="34" charset="0"/>
              <a:cs typeface="Arial" panose="020B0604020202020204" pitchFamily="34" charset="0"/>
            </a:endParaRPr>
          </a:p>
          <a:p>
            <a:pPr marL="342900" indent="-342900">
              <a:buAutoNum type="arabicPeriod"/>
            </a:pPr>
            <a:r>
              <a:rPr lang="nl-NL" sz="2400" dirty="0">
                <a:latin typeface="Arial" panose="020B0604020202020204" pitchFamily="34" charset="0"/>
                <a:cs typeface="Arial" panose="020B0604020202020204" pitchFamily="34" charset="0"/>
              </a:rPr>
              <a:t>Nazorg</a:t>
            </a:r>
          </a:p>
          <a:p>
            <a:endParaRPr lang="nl-NL" sz="2400" dirty="0"/>
          </a:p>
        </p:txBody>
      </p:sp>
    </p:spTree>
    <p:extLst>
      <p:ext uri="{BB962C8B-B14F-4D97-AF65-F5344CB8AC3E}">
        <p14:creationId xmlns:p14="http://schemas.microsoft.com/office/powerpoint/2010/main" val="2248822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AA6118-DCB0-EA05-5177-A499007B5E5C}"/>
              </a:ext>
            </a:extLst>
          </p:cNvPr>
          <p:cNvSpPr>
            <a:spLocks noGrp="1"/>
          </p:cNvSpPr>
          <p:nvPr>
            <p:ph type="title"/>
          </p:nvPr>
        </p:nvSpPr>
        <p:spPr/>
        <p:txBody>
          <a:bodyPr>
            <a:normAutofit/>
          </a:bodyPr>
          <a:lstStyle/>
          <a:p>
            <a:r>
              <a:rPr lang="nl-NL" sz="4000" dirty="0"/>
              <a:t>Verloop palliatieve fase </a:t>
            </a:r>
          </a:p>
        </p:txBody>
      </p:sp>
      <p:pic>
        <p:nvPicPr>
          <p:cNvPr id="4" name="Picture 2" descr="drie verschillende manieren waarop palliatieve fase kan verlopen">
            <a:extLst>
              <a:ext uri="{FF2B5EF4-FFF2-40B4-BE49-F238E27FC236}">
                <a16:creationId xmlns:a16="http://schemas.microsoft.com/office/drawing/2014/main" id="{3492DD8B-4D82-9788-12A0-63DDD49744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92000" y="1542415"/>
            <a:ext cx="4368411" cy="4917002"/>
          </a:xfrm>
          <a:noFill/>
        </p:spPr>
      </p:pic>
    </p:spTree>
    <p:extLst>
      <p:ext uri="{BB962C8B-B14F-4D97-AF65-F5344CB8AC3E}">
        <p14:creationId xmlns:p14="http://schemas.microsoft.com/office/powerpoint/2010/main" val="215776754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E90F3B787AF34C9D9FEE855FBEEBC6" ma:contentTypeVersion="18" ma:contentTypeDescription="Create a new document." ma:contentTypeScope="" ma:versionID="12ced09d423a1c1bed86a7b9a71a6d43">
  <xsd:schema xmlns:xsd="http://www.w3.org/2001/XMLSchema" xmlns:xs="http://www.w3.org/2001/XMLSchema" xmlns:p="http://schemas.microsoft.com/office/2006/metadata/properties" xmlns:ns3="cecc9dd8-13c4-42d0-9cde-d1ec12b7475b" xmlns:ns4="fad5b78b-3dc7-4666-9c10-4e1fb85b51bd" targetNamespace="http://schemas.microsoft.com/office/2006/metadata/properties" ma:root="true" ma:fieldsID="c54f89fd44ce87b1deb172e8ceaa7655" ns3:_="" ns4:_="">
    <xsd:import namespace="cecc9dd8-13c4-42d0-9cde-d1ec12b7475b"/>
    <xsd:import namespace="fad5b78b-3dc7-4666-9c10-4e1fb85b51b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LengthInSeconds" minOccurs="0"/>
                <xsd:element ref="ns3:MediaServiceDateTake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element ref="ns3:MediaServiceOCR" minOccurs="0"/>
                <xsd:element ref="ns3:MediaServiceObjectDetectorVersions" minOccurs="0"/>
                <xsd:element ref="ns3:_activity"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cc9dd8-13c4-42d0-9cde-d1ec12b747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_activity" ma:index="23" nillable="true" ma:displayName="_activity" ma:hidden="true" ma:internalName="_activity">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d5b78b-3dc7-4666-9c10-4e1fb85b51b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cecc9dd8-13c4-42d0-9cde-d1ec12b7475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BDF432-A171-4A67-A427-A84B4319B7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cc9dd8-13c4-42d0-9cde-d1ec12b7475b"/>
    <ds:schemaRef ds:uri="fad5b78b-3dc7-4666-9c10-4e1fb85b51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039246-4F32-4C34-852E-0A965FEDA660}">
  <ds:schemaRefs>
    <ds:schemaRef ds:uri="http://schemas.microsoft.com/office/2006/metadata/properties"/>
    <ds:schemaRef ds:uri="cecc9dd8-13c4-42d0-9cde-d1ec12b7475b"/>
    <ds:schemaRef ds:uri="http://schemas.microsoft.com/office/2006/documentManagement/types"/>
    <ds:schemaRef ds:uri="http://purl.org/dc/dcmitype/"/>
    <ds:schemaRef ds:uri="http://www.w3.org/XML/1998/namespace"/>
    <ds:schemaRef ds:uri="http://schemas.microsoft.com/office/infopath/2007/PartnerControls"/>
    <ds:schemaRef ds:uri="http://purl.org/dc/terms/"/>
    <ds:schemaRef ds:uri="http://purl.org/dc/elements/1.1/"/>
    <ds:schemaRef ds:uri="http://schemas.openxmlformats.org/package/2006/metadata/core-properties"/>
    <ds:schemaRef ds:uri="fad5b78b-3dc7-4666-9c10-4e1fb85b51bd"/>
  </ds:schemaRefs>
</ds:datastoreItem>
</file>

<file path=customXml/itemProps3.xml><?xml version="1.0" encoding="utf-8"?>
<ds:datastoreItem xmlns:ds="http://schemas.openxmlformats.org/officeDocument/2006/customXml" ds:itemID="{CDB15C3C-60EC-47A7-BBF7-9A3761698C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118</TotalTime>
  <Words>1352</Words>
  <Application>Microsoft Macintosh PowerPoint</Application>
  <PresentationFormat>Breedbeeld</PresentationFormat>
  <Paragraphs>112</Paragraphs>
  <Slides>26</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26</vt:i4>
      </vt:variant>
    </vt:vector>
  </HeadingPairs>
  <TitlesOfParts>
    <vt:vector size="32" baseType="lpstr">
      <vt:lpstr>Arial</vt:lpstr>
      <vt:lpstr>Calibri</vt:lpstr>
      <vt:lpstr>Calibri Light</vt:lpstr>
      <vt:lpstr>Helvetica Neue Medium</vt:lpstr>
      <vt:lpstr>Wingdings</vt:lpstr>
      <vt:lpstr>Kantoorthema</vt:lpstr>
      <vt:lpstr>PowerPoint-presentatie</vt:lpstr>
      <vt:lpstr>Palliatieve zorg</vt:lpstr>
      <vt:lpstr>Inhoud</vt:lpstr>
      <vt:lpstr>Palliatieve zorg. Wat is het?  Palliatieve zorg: palliatief betekent verzachtend. Het is zorg wanneer geen genezing meer mogelijk is.   Doel: Verbeteren en behoud kwaliteit van leven, in later stadium kwaliteit van sterven  Palliatieve zorg gaat over vier dimensies: lichamelijke, sociale, psychische en zingevings-behoeften van cliënten.   Ook het ondersteunen van naasten is een belangrijk onderdeel van palliatieve zorg.   </vt:lpstr>
      <vt:lpstr>   </vt:lpstr>
      <vt:lpstr>Waarom?   Onderzoek laat zien dat patiënten die goede palliatieve zorg krijgen:  - vaak minder somber en angstig zijn - minder last van andere klachten en problemen hebben - hun kwaliteit van leven als beter ervaren - minder vaak (plotseling) naar het ziekenhuis hoeven  Ook blijkt dat naasten het sterven van hun dierbare beter kunnen accepteren en een plek geven.</vt:lpstr>
      <vt:lpstr>Palliatieve zorg in beeld</vt:lpstr>
      <vt:lpstr>Vier fasen van palliatieve zorg</vt:lpstr>
      <vt:lpstr>Verloop palliatieve fase </vt:lpstr>
      <vt:lpstr>Vanaf wanneer kun je spreken over de palliatieve zorg?</vt:lpstr>
      <vt:lpstr>PowerPoint-presentatie</vt:lpstr>
      <vt:lpstr>Pro-actieve zorgplanning   Begint meestal met een gesprek met uw arts. Hij of zij bespreekt jouw situatie met u en als u dat wilt ook met uw naasten.   Het is van cruciaal belang om hier op tijd mee te beginnen. Voordat er communicatie problemen, cognitieve stoornissen en verminderde wilsbekwaamheid ontstaat.   Bij Parkinson is er een Parkinson support plan</vt:lpstr>
      <vt:lpstr>Wat wilt u zelf?</vt:lpstr>
      <vt:lpstr>Met welke zorgverleners krijgt of heeft u te maken? </vt:lpstr>
      <vt:lpstr>Als je palliatieve zorg ontvangt, heb je altijd een hoofdbehandelaar en eerste aanspreekpunt bij vragen en problemen. Is het niet duidelijk wie dat zijn? Vraag dit dan aan een van jouw zorgverleners.    Met deze zorgverleners kun je te maken krijgen als je palliatieve zorg krijgt:  huisarts   wijkverpleegkundige of verzorgende (thuiszorg) medisch specialist of specialist ouderengeneeskunde  verpleegkundige in het ziekenhuis  fysiotherapeut  ergotherapeut  logopedist  diëtist  maatschappelijk werker  geestelijk verzorger  psycholoog  apotheker </vt:lpstr>
      <vt:lpstr>Wat doet een geestelijk verzorger? </vt:lpstr>
      <vt:lpstr>Terminale zorg?  Palliatieve zorg is niet hetzelfde als terminale zorg. Palliatieve zorg richt zich op het leven, niet op het sterven.   Terminale zorg is het laatste stukje palliatieve zorg, niet lang voor het overlijden.   Palliatieve zorg kan in principe maanden of zelfs jaren gegeven worden, terminale zorg niet.  </vt:lpstr>
      <vt:lpstr>Verschillende manieren van sterven en beslissingen rond het levenseinde</vt:lpstr>
      <vt:lpstr>Normaal stervensproces </vt:lpstr>
      <vt:lpstr>Palliatieve sedatie</vt:lpstr>
      <vt:lpstr>Euthanasie</vt:lpstr>
      <vt:lpstr>Over de Netwerken Palliatieve Zorg</vt:lpstr>
      <vt:lpstr>37 zorgaanbieders</vt:lpstr>
      <vt:lpstr>Effectiviteit door focus</vt:lpstr>
      <vt:lpstr>PowerPoint-presentatie</vt:lpstr>
      <vt:lpstr>In gesprek   Vragen? Eigen ervaringen?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Wouter Groenewold</dc:creator>
  <cp:lastModifiedBy>Lianne van Mourik</cp:lastModifiedBy>
  <cp:revision>56</cp:revision>
  <dcterms:created xsi:type="dcterms:W3CDTF">2020-08-18T09:42:37Z</dcterms:created>
  <dcterms:modified xsi:type="dcterms:W3CDTF">2024-12-04T08:02:27Z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0x010100C6E90F3B787AF34C9D9FEE855FBEEBC6</vt:lpwstr>
  </property>
  <property fmtid="{D5CDD505-2E9C-101B-9397-08002B2CF9AE}" pid="3" name="MediaServiceImageTags">
    <vt:lpwstr/>
  </property>
</Properties>
</file>