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Lst>
  <p:notesMasterIdLst>
    <p:notesMasterId r:id="rId7"/>
  </p:notesMasterIdLst>
  <p:sldIdLst>
    <p:sldId id="260" r:id="rId2"/>
    <p:sldId id="278" r:id="rId3"/>
    <p:sldId id="286" r:id="rId4"/>
    <p:sldId id="287" r:id="rId5"/>
    <p:sldId id="280" r:id="rId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35"/>
    <p:restoredTop sz="94694"/>
  </p:normalViewPr>
  <p:slideViewPr>
    <p:cSldViewPr snapToGrid="0" snapToObjects="1">
      <p:cViewPr varScale="1">
        <p:scale>
          <a:sx n="121" d="100"/>
          <a:sy n="121" d="100"/>
        </p:scale>
        <p:origin x="142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DE262A-AC49-9948-BA91-B20953221B8A}" type="datetimeFigureOut">
              <a:rPr lang="nl-NL" smtClean="0"/>
              <a:t>12-03-24</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A7247C-78E8-F041-99AD-C6D747371AF6}" type="slidenum">
              <a:rPr lang="nl-NL" smtClean="0"/>
              <a:t>‹nr.›</a:t>
            </a:fld>
            <a:endParaRPr lang="nl-NL"/>
          </a:p>
        </p:txBody>
      </p:sp>
    </p:spTree>
    <p:extLst>
      <p:ext uri="{BB962C8B-B14F-4D97-AF65-F5344CB8AC3E}">
        <p14:creationId xmlns:p14="http://schemas.microsoft.com/office/powerpoint/2010/main" val="2682955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oorbla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jdelijke aanduiding voor titel 1">
            <a:extLst>
              <a:ext uri="{FF2B5EF4-FFF2-40B4-BE49-F238E27FC236}">
                <a16:creationId xmlns:a16="http://schemas.microsoft.com/office/drawing/2014/main" id="{0E354FD6-D797-484A-A1D5-232658A95C6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lvl1pPr>
              <a:defRPr sz="4800">
                <a:solidFill>
                  <a:schemeClr val="bg1"/>
                </a:solidFill>
              </a:defRPr>
            </a:lvl1pPr>
          </a:lstStyle>
          <a:p>
            <a:r>
              <a:rPr lang="nl-NL" dirty="0"/>
              <a:t>Klik om stijl te bewerken</a:t>
            </a:r>
          </a:p>
        </p:txBody>
      </p:sp>
      <p:sp>
        <p:nvSpPr>
          <p:cNvPr id="9" name="Tijdelijke aanduiding voor tekst 2">
            <a:extLst>
              <a:ext uri="{FF2B5EF4-FFF2-40B4-BE49-F238E27FC236}">
                <a16:creationId xmlns:a16="http://schemas.microsoft.com/office/drawing/2014/main" id="{4E5C6C8A-1324-2C41-A6AC-BD9299475F13}"/>
              </a:ext>
            </a:extLst>
          </p:cNvPr>
          <p:cNvSpPr txBox="1">
            <a:spLocks/>
          </p:cNvSpPr>
          <p:nvPr userDrawn="1"/>
        </p:nvSpPr>
        <p:spPr>
          <a:xfrm>
            <a:off x="628650" y="5821553"/>
            <a:ext cx="2590038" cy="53352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nl-NL" sz="1200" dirty="0">
                <a:effectLst/>
                <a:latin typeface="Open Sans" panose="020B0606030504020204" pitchFamily="34" charset="0"/>
              </a:rPr>
              <a:t>Bezoek onze website:</a:t>
            </a:r>
          </a:p>
          <a:p>
            <a:pPr marL="0" indent="0">
              <a:buNone/>
            </a:pPr>
            <a:r>
              <a:rPr lang="nl-NL" sz="1200" dirty="0" err="1">
                <a:effectLst/>
                <a:latin typeface="Open Sans" panose="020B0606030504020204" pitchFamily="34" charset="0"/>
              </a:rPr>
              <a:t>palliaweb.nl</a:t>
            </a:r>
            <a:r>
              <a:rPr lang="nl-NL" sz="1200" dirty="0">
                <a:effectLst/>
                <a:latin typeface="Open Sans" panose="020B0606030504020204" pitchFamily="34" charset="0"/>
              </a:rPr>
              <a:t>/netwerk-</a:t>
            </a:r>
            <a:r>
              <a:rPr lang="nl-NL" sz="1200" dirty="0" err="1">
                <a:effectLst/>
                <a:latin typeface="Open Sans" panose="020B0606030504020204" pitchFamily="34" charset="0"/>
              </a:rPr>
              <a:t>arnhem</a:t>
            </a:r>
            <a:endParaRPr lang="nl-NL" sz="1200" dirty="0">
              <a:effectLst/>
              <a:latin typeface="Open Sans" panose="020B0606030504020204" pitchFamily="34" charset="0"/>
            </a:endParaRPr>
          </a:p>
          <a:p>
            <a:pPr marL="0" indent="0">
              <a:buNone/>
            </a:pPr>
            <a:endParaRPr lang="nl-NL" sz="1200" dirty="0">
              <a:effectLst/>
              <a:latin typeface="Open Sans" panose="020B0606030504020204" pitchFamily="34" charset="0"/>
            </a:endParaRPr>
          </a:p>
        </p:txBody>
      </p:sp>
      <p:sp>
        <p:nvSpPr>
          <p:cNvPr id="12" name="Tijdelijke aanduiding voor tekst 11">
            <a:extLst>
              <a:ext uri="{FF2B5EF4-FFF2-40B4-BE49-F238E27FC236}">
                <a16:creationId xmlns:a16="http://schemas.microsoft.com/office/drawing/2014/main" id="{A25D3F33-8CF5-9542-BA83-AFB76BD3CB98}"/>
              </a:ext>
            </a:extLst>
          </p:cNvPr>
          <p:cNvSpPr>
            <a:spLocks noGrp="1"/>
          </p:cNvSpPr>
          <p:nvPr>
            <p:ph type="body" sz="quarter" idx="10"/>
          </p:nvPr>
        </p:nvSpPr>
        <p:spPr>
          <a:xfrm>
            <a:off x="628650" y="1906588"/>
            <a:ext cx="7886700" cy="2125662"/>
          </a:xfrm>
        </p:spPr>
        <p:txBody>
          <a:bodyPr/>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1247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volg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jdelijke aanduiding voor titel 1">
            <a:extLst>
              <a:ext uri="{FF2B5EF4-FFF2-40B4-BE49-F238E27FC236}">
                <a16:creationId xmlns:a16="http://schemas.microsoft.com/office/drawing/2014/main" id="{0E354FD6-D797-484A-A1D5-232658A95C6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lvl1pPr>
              <a:defRPr sz="4800">
                <a:solidFill>
                  <a:schemeClr val="tx1"/>
                </a:solidFill>
              </a:defRPr>
            </a:lvl1pPr>
          </a:lstStyle>
          <a:p>
            <a:r>
              <a:rPr lang="nl-NL" dirty="0"/>
              <a:t>Klik om stijl te bewerken</a:t>
            </a:r>
          </a:p>
        </p:txBody>
      </p:sp>
      <p:sp>
        <p:nvSpPr>
          <p:cNvPr id="9" name="Tijdelijke aanduiding voor tekst 2">
            <a:extLst>
              <a:ext uri="{FF2B5EF4-FFF2-40B4-BE49-F238E27FC236}">
                <a16:creationId xmlns:a16="http://schemas.microsoft.com/office/drawing/2014/main" id="{4E5C6C8A-1324-2C41-A6AC-BD9299475F13}"/>
              </a:ext>
            </a:extLst>
          </p:cNvPr>
          <p:cNvSpPr txBox="1">
            <a:spLocks/>
          </p:cNvSpPr>
          <p:nvPr userDrawn="1"/>
        </p:nvSpPr>
        <p:spPr>
          <a:xfrm>
            <a:off x="628650" y="6574536"/>
            <a:ext cx="2590038" cy="27432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nl-NL" sz="1200" dirty="0" err="1">
                <a:effectLst/>
                <a:latin typeface="Open Sans" panose="020B0606030504020204" pitchFamily="34" charset="0"/>
              </a:rPr>
              <a:t>palliaweb.nl</a:t>
            </a:r>
            <a:r>
              <a:rPr lang="nl-NL" sz="1200" dirty="0">
                <a:effectLst/>
                <a:latin typeface="Open Sans" panose="020B0606030504020204" pitchFamily="34" charset="0"/>
              </a:rPr>
              <a:t>/netwerk-</a:t>
            </a:r>
            <a:r>
              <a:rPr lang="nl-NL" sz="1200" dirty="0" err="1">
                <a:effectLst/>
                <a:latin typeface="Open Sans" panose="020B0606030504020204" pitchFamily="34" charset="0"/>
              </a:rPr>
              <a:t>arnhem</a:t>
            </a:r>
            <a:endParaRPr lang="nl-NL" sz="1200" dirty="0">
              <a:effectLst/>
              <a:latin typeface="Open Sans" panose="020B0606030504020204" pitchFamily="34" charset="0"/>
            </a:endParaRPr>
          </a:p>
          <a:p>
            <a:pPr marL="0" indent="0">
              <a:buNone/>
            </a:pPr>
            <a:endParaRPr lang="nl-NL" sz="1200" dirty="0">
              <a:effectLst/>
              <a:latin typeface="Open Sans" panose="020B0606030504020204" pitchFamily="34" charset="0"/>
            </a:endParaRPr>
          </a:p>
        </p:txBody>
      </p:sp>
      <p:sp>
        <p:nvSpPr>
          <p:cNvPr id="5" name="Tijdelijke aanduiding voor tekst 4">
            <a:extLst>
              <a:ext uri="{FF2B5EF4-FFF2-40B4-BE49-F238E27FC236}">
                <a16:creationId xmlns:a16="http://schemas.microsoft.com/office/drawing/2014/main" id="{352AB775-9EEA-8047-899B-9E864CF0BE7C}"/>
              </a:ext>
            </a:extLst>
          </p:cNvPr>
          <p:cNvSpPr>
            <a:spLocks noGrp="1"/>
          </p:cNvSpPr>
          <p:nvPr>
            <p:ph type="body" sz="quarter" idx="10"/>
          </p:nvPr>
        </p:nvSpPr>
        <p:spPr>
          <a:xfrm>
            <a:off x="628650" y="1881188"/>
            <a:ext cx="7886700" cy="3552825"/>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831404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FA1D9C9-C317-644F-9117-DB8EBFBB06D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8E588053-C0DB-5C48-AEE4-DD29312AB63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438613791"/>
      </p:ext>
    </p:extLst>
  </p:cSld>
  <p:clrMap bg1="lt1" tx1="dk1" bg2="lt2" tx2="dk2" accent1="accent1" accent2="accent2" accent3="accent3" accent4="accent4" accent5="accent5" accent6="accent6" hlink="hlink" folHlink="folHlink"/>
  <p:sldLayoutIdLst>
    <p:sldLayoutId id="2147483686" r:id="rId1"/>
    <p:sldLayoutId id="2147483697" r:id="rId2"/>
  </p:sldLayoutIdLst>
  <p:txStyles>
    <p:titleStyle>
      <a:lvl1pPr algn="l" defTabSz="914400" rtl="0" eaLnBrk="1" latinLnBrk="0" hangingPunct="1">
        <a:lnSpc>
          <a:spcPct val="90000"/>
        </a:lnSpc>
        <a:spcBef>
          <a:spcPct val="0"/>
        </a:spcBef>
        <a:buNone/>
        <a:defRPr sz="4400" kern="1200">
          <a:solidFill>
            <a:schemeClr val="tx1"/>
          </a:solidFill>
          <a:latin typeface="Crete Round" panose="0200050305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npzra@onzehuisartsen.n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alliaweb.nl/getmedia/b8b1e665-df57-4fa5-9e1b-3102f392e4dc/Convenant_2022-2026_NPZ_Arnhem_HR_V2.pdf" TargetMode="External"/><Relationship Id="rId2" Type="http://schemas.openxmlformats.org/officeDocument/2006/relationships/hyperlink" Target="https://palliaweb.nl/zorgpraktijk/kwaliteitskader-palliatieve-zorg-nederlan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297109-E9FC-1042-9440-308DC54389E2}"/>
              </a:ext>
            </a:extLst>
          </p:cNvPr>
          <p:cNvSpPr>
            <a:spLocks noGrp="1"/>
          </p:cNvSpPr>
          <p:nvPr>
            <p:ph type="title"/>
          </p:nvPr>
        </p:nvSpPr>
        <p:spPr/>
        <p:txBody>
          <a:bodyPr>
            <a:normAutofit fontScale="90000"/>
          </a:bodyPr>
          <a:lstStyle/>
          <a:p>
            <a:br>
              <a:rPr lang="nl-NL" sz="4900" dirty="0"/>
            </a:br>
            <a:br>
              <a:rPr lang="nl-NL" sz="4900" dirty="0"/>
            </a:br>
            <a:r>
              <a:rPr lang="nl-NL" sz="4900" dirty="0"/>
              <a:t>UITNODIGING Netwerkbijeenkomst</a:t>
            </a:r>
            <a:br>
              <a:rPr lang="nl-NL" sz="4900" dirty="0"/>
            </a:br>
            <a:r>
              <a:rPr lang="nl-NL" sz="4900" dirty="0"/>
              <a:t>Zelfevaluatie Palliatieve Zorg</a:t>
            </a:r>
            <a:br>
              <a:rPr lang="nl-NL" sz="4800" dirty="0"/>
            </a:br>
            <a:endParaRPr lang="nl-NL" dirty="0"/>
          </a:p>
        </p:txBody>
      </p:sp>
      <p:sp>
        <p:nvSpPr>
          <p:cNvPr id="3" name="Tijdelijke aanduiding voor tekst 2">
            <a:extLst>
              <a:ext uri="{FF2B5EF4-FFF2-40B4-BE49-F238E27FC236}">
                <a16:creationId xmlns:a16="http://schemas.microsoft.com/office/drawing/2014/main" id="{D3AC36C5-7AB0-8E44-9CA4-6872BBED78D7}"/>
              </a:ext>
            </a:extLst>
          </p:cNvPr>
          <p:cNvSpPr>
            <a:spLocks noGrp="1"/>
          </p:cNvSpPr>
          <p:nvPr>
            <p:ph type="body" sz="quarter" idx="10"/>
          </p:nvPr>
        </p:nvSpPr>
        <p:spPr/>
        <p:txBody>
          <a:bodyPr>
            <a:normAutofit/>
          </a:bodyPr>
          <a:lstStyle/>
          <a:p>
            <a:endParaRPr lang="nl-NL" sz="3200" dirty="0"/>
          </a:p>
          <a:p>
            <a:r>
              <a:rPr lang="nl-NL" sz="3200" dirty="0"/>
              <a:t>Dinsdag 26 maart</a:t>
            </a:r>
          </a:p>
          <a:p>
            <a:r>
              <a:rPr lang="nl-NL" sz="3200" dirty="0"/>
              <a:t>15.00-17.30 uur</a:t>
            </a:r>
          </a:p>
        </p:txBody>
      </p:sp>
    </p:spTree>
    <p:extLst>
      <p:ext uri="{BB962C8B-B14F-4D97-AF65-F5344CB8AC3E}">
        <p14:creationId xmlns:p14="http://schemas.microsoft.com/office/powerpoint/2010/main" val="2649314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15BA11-C216-664A-B9AF-FD9A1A59399A}"/>
              </a:ext>
            </a:extLst>
          </p:cNvPr>
          <p:cNvSpPr>
            <a:spLocks noGrp="1"/>
          </p:cNvSpPr>
          <p:nvPr>
            <p:ph type="title"/>
          </p:nvPr>
        </p:nvSpPr>
        <p:spPr/>
        <p:txBody>
          <a:bodyPr/>
          <a:lstStyle/>
          <a:p>
            <a:r>
              <a:rPr lang="nl-NL" dirty="0"/>
              <a:t>Praktische informatie</a:t>
            </a:r>
          </a:p>
        </p:txBody>
      </p:sp>
      <p:sp>
        <p:nvSpPr>
          <p:cNvPr id="3" name="Tijdelijke aanduiding voor tekst 2">
            <a:extLst>
              <a:ext uri="{FF2B5EF4-FFF2-40B4-BE49-F238E27FC236}">
                <a16:creationId xmlns:a16="http://schemas.microsoft.com/office/drawing/2014/main" id="{02DBF3E5-F850-AC4A-B8A4-42C51A23051E}"/>
              </a:ext>
            </a:extLst>
          </p:cNvPr>
          <p:cNvSpPr>
            <a:spLocks noGrp="1"/>
          </p:cNvSpPr>
          <p:nvPr>
            <p:ph type="body" sz="quarter" idx="10"/>
          </p:nvPr>
        </p:nvSpPr>
        <p:spPr>
          <a:xfrm>
            <a:off x="628649" y="1881188"/>
            <a:ext cx="8317387" cy="3552825"/>
          </a:xfrm>
        </p:spPr>
        <p:txBody>
          <a:bodyPr>
            <a:noAutofit/>
          </a:bodyPr>
          <a:lstStyle/>
          <a:p>
            <a:pPr marL="0" indent="0">
              <a:buNone/>
            </a:pPr>
            <a:r>
              <a:rPr lang="en-US" sz="1600" dirty="0"/>
              <a:t>Datum: </a:t>
            </a:r>
            <a:r>
              <a:rPr lang="en-US" sz="1600" dirty="0" err="1"/>
              <a:t>dinsdag</a:t>
            </a:r>
            <a:r>
              <a:rPr lang="en-US" sz="1600" dirty="0"/>
              <a:t> 26 </a:t>
            </a:r>
            <a:r>
              <a:rPr lang="en-US" sz="1600" dirty="0" err="1"/>
              <a:t>maart</a:t>
            </a:r>
            <a:endParaRPr lang="en-US" sz="1600" dirty="0"/>
          </a:p>
          <a:p>
            <a:pPr marL="0" indent="0">
              <a:buNone/>
            </a:pPr>
            <a:r>
              <a:rPr lang="en-US" sz="1600" dirty="0" err="1"/>
              <a:t>Tijd</a:t>
            </a:r>
            <a:r>
              <a:rPr lang="en-US" sz="1600" dirty="0"/>
              <a:t>: 15.00-17.30 </a:t>
            </a:r>
            <a:r>
              <a:rPr lang="en-US" sz="1600" dirty="0" err="1"/>
              <a:t>uur</a:t>
            </a:r>
            <a:endParaRPr lang="en-US" sz="1600" dirty="0"/>
          </a:p>
          <a:p>
            <a:pPr marL="0" indent="0">
              <a:buNone/>
            </a:pPr>
            <a:r>
              <a:rPr lang="en-US" sz="1600" dirty="0" err="1"/>
              <a:t>Locatie</a:t>
            </a:r>
            <a:r>
              <a:rPr lang="en-US" sz="1600" dirty="0"/>
              <a:t>: </a:t>
            </a:r>
            <a:r>
              <a:rPr lang="nl-NL" sz="1600" dirty="0"/>
              <a:t>De Verzameling, </a:t>
            </a:r>
            <a:r>
              <a:rPr lang="nl-NL" sz="1600" i="0" u="none" strike="noStrike" dirty="0">
                <a:effectLst/>
              </a:rPr>
              <a:t>Brouwerslaan 1a  -  6931 AC  -  Westervoort</a:t>
            </a:r>
            <a:endParaRPr lang="en-US" sz="1600" dirty="0"/>
          </a:p>
          <a:p>
            <a:pPr marL="0" indent="0">
              <a:buNone/>
            </a:pPr>
            <a:endParaRPr lang="nl-NL" sz="1600" dirty="0"/>
          </a:p>
          <a:p>
            <a:pPr marL="0" indent="0">
              <a:buNone/>
            </a:pPr>
            <a:r>
              <a:rPr lang="nl-NL" sz="1600" dirty="0"/>
              <a:t>Doelgroep: contactpersonen Netwerk of/en collega’s die in de organisatie bezig zijn met Zelfevaluatie Palliatieve Zorg en implementatie van het Kwaliteitskader Palliatieve Zorg.</a:t>
            </a:r>
          </a:p>
          <a:p>
            <a:pPr marL="0" indent="0">
              <a:buNone/>
            </a:pPr>
            <a:r>
              <a:rPr lang="nl-NL" sz="1600" dirty="0"/>
              <a:t>Maximum aantal deelnemers: 40</a:t>
            </a:r>
            <a:br>
              <a:rPr lang="nl-NL" sz="1600" dirty="0"/>
            </a:br>
            <a:endParaRPr lang="nl-NL" sz="1600" dirty="0"/>
          </a:p>
          <a:p>
            <a:pPr marL="0" indent="0">
              <a:buNone/>
            </a:pPr>
            <a:r>
              <a:rPr lang="nl-NL" sz="1600" dirty="0"/>
              <a:t>Aanmelden kan via het accepteren van de uitnodiging via outlook of via onze website (zie agenda). </a:t>
            </a:r>
            <a:br>
              <a:rPr lang="nl-NL" sz="1600" dirty="0"/>
            </a:br>
            <a:endParaRPr lang="nl-NL" sz="1600" dirty="0"/>
          </a:p>
          <a:p>
            <a:pPr marL="0" indent="0">
              <a:buNone/>
            </a:pPr>
            <a:r>
              <a:rPr lang="nl-NL" sz="1600" dirty="0"/>
              <a:t>Vragen via </a:t>
            </a:r>
            <a:r>
              <a:rPr lang="nl-NL" sz="1600" dirty="0">
                <a:hlinkClick r:id="rId2"/>
              </a:rPr>
              <a:t>npzra@onzehuisartsen.nl</a:t>
            </a:r>
            <a:endParaRPr lang="nl-NL" sz="1600" dirty="0"/>
          </a:p>
          <a:p>
            <a:pPr marL="0" indent="0">
              <a:buNone/>
            </a:pPr>
            <a:endParaRPr lang="nl-NL" sz="1600" dirty="0"/>
          </a:p>
          <a:p>
            <a:pPr marL="0" indent="0">
              <a:buNone/>
            </a:pPr>
            <a:endParaRPr lang="nl-NL" sz="1600" dirty="0"/>
          </a:p>
          <a:p>
            <a:endParaRPr lang="nl-NL" sz="1600" dirty="0"/>
          </a:p>
          <a:p>
            <a:endParaRPr lang="nl-NL" sz="1600" dirty="0"/>
          </a:p>
          <a:p>
            <a:pPr marL="0" indent="0">
              <a:buNone/>
            </a:pPr>
            <a:endParaRPr lang="nl-NL" sz="1600" dirty="0"/>
          </a:p>
        </p:txBody>
      </p:sp>
    </p:spTree>
    <p:extLst>
      <p:ext uri="{BB962C8B-B14F-4D97-AF65-F5344CB8AC3E}">
        <p14:creationId xmlns:p14="http://schemas.microsoft.com/office/powerpoint/2010/main" val="3660107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15BA11-C216-664A-B9AF-FD9A1A59399A}"/>
              </a:ext>
            </a:extLst>
          </p:cNvPr>
          <p:cNvSpPr>
            <a:spLocks noGrp="1"/>
          </p:cNvSpPr>
          <p:nvPr>
            <p:ph type="title"/>
          </p:nvPr>
        </p:nvSpPr>
        <p:spPr/>
        <p:txBody>
          <a:bodyPr/>
          <a:lstStyle/>
          <a:p>
            <a:r>
              <a:rPr lang="nl-NL" dirty="0"/>
              <a:t>Achtergrond</a:t>
            </a:r>
          </a:p>
        </p:txBody>
      </p:sp>
      <p:sp>
        <p:nvSpPr>
          <p:cNvPr id="3" name="Tijdelijke aanduiding voor tekst 2">
            <a:extLst>
              <a:ext uri="{FF2B5EF4-FFF2-40B4-BE49-F238E27FC236}">
                <a16:creationId xmlns:a16="http://schemas.microsoft.com/office/drawing/2014/main" id="{02DBF3E5-F850-AC4A-B8A4-42C51A23051E}"/>
              </a:ext>
            </a:extLst>
          </p:cNvPr>
          <p:cNvSpPr>
            <a:spLocks noGrp="1"/>
          </p:cNvSpPr>
          <p:nvPr>
            <p:ph type="body" sz="quarter" idx="10"/>
          </p:nvPr>
        </p:nvSpPr>
        <p:spPr>
          <a:xfrm>
            <a:off x="628650" y="1881188"/>
            <a:ext cx="7886700" cy="3646776"/>
          </a:xfrm>
        </p:spPr>
        <p:txBody>
          <a:bodyPr>
            <a:noAutofit/>
          </a:bodyPr>
          <a:lstStyle/>
          <a:p>
            <a:pPr marL="0" indent="0" algn="l">
              <a:buNone/>
            </a:pPr>
            <a:r>
              <a:rPr lang="nl-NL" sz="1400" b="1" i="0" u="none" strike="noStrike" dirty="0">
                <a:effectLst/>
              </a:rPr>
              <a:t>Kwaliteitskader palliatieve zorg </a:t>
            </a:r>
          </a:p>
          <a:p>
            <a:pPr marL="0" indent="0" algn="l">
              <a:buNone/>
            </a:pPr>
            <a:r>
              <a:rPr lang="nl-NL" sz="1400" b="0" i="0" u="none" strike="noStrike" dirty="0">
                <a:effectLst/>
              </a:rPr>
              <a:t>De Zelfevaluatie is gebaseerd op het </a:t>
            </a:r>
            <a:r>
              <a:rPr lang="nl-NL" sz="1400" b="0" i="0" u="none" strike="noStrike" dirty="0">
                <a:effectLst/>
                <a:hlinkClick r:id="rId2">
                  <a:extLst>
                    <a:ext uri="{A12FA001-AC4F-418D-AE19-62706E023703}">
                      <ahyp:hlinkClr xmlns:ahyp="http://schemas.microsoft.com/office/drawing/2018/hyperlinkcolor" val="tx"/>
                    </a:ext>
                  </a:extLst>
                </a:hlinkClick>
              </a:rPr>
              <a:t>Kwaliteitskader palliatieve zorg</a:t>
            </a:r>
            <a:r>
              <a:rPr lang="nl-NL" sz="1400" b="0" i="0" u="none" strike="noStrike" dirty="0">
                <a:effectLst/>
              </a:rPr>
              <a:t>. Het Kwaliteitskader geeft zicht op wat patiënten, naasten en zorgverleners met elkaar hebben afgesproken over wat goede palliatieve zorg is. </a:t>
            </a:r>
          </a:p>
          <a:p>
            <a:pPr marL="0" indent="0" algn="l">
              <a:buNone/>
            </a:pPr>
            <a:r>
              <a:rPr lang="nl-NL" sz="1400" b="1" dirty="0"/>
              <a:t>Zelfevaluatie draagt bij aan b</a:t>
            </a:r>
            <a:r>
              <a:rPr lang="nl-NL" sz="1400" b="1" i="0" u="none" strike="noStrike" dirty="0">
                <a:effectLst/>
              </a:rPr>
              <a:t>ewustwording </a:t>
            </a:r>
          </a:p>
          <a:p>
            <a:pPr marL="0" indent="0" algn="l">
              <a:buNone/>
            </a:pPr>
            <a:r>
              <a:rPr lang="nl-NL" sz="1400" b="0" i="0" u="none" strike="noStrike" dirty="0">
                <a:effectLst/>
              </a:rPr>
              <a:t>De zelfevaluatie is een instrument voor bewustwording en reflectie. Je kunt de Zelfevaluatie gebruiken als aanvulling op kwaliteitsprojecten, audits en accreditatieprogramma's. Het leidt niet tot een keurmerk. Het gebruik van de Zelfevaluatie is gratis. Jouw organisatie investeert in de vorm van uren en de mogelijke kosten behorend bij het verbeterplan.  </a:t>
            </a:r>
          </a:p>
          <a:p>
            <a:pPr marL="0" indent="0" algn="l">
              <a:buNone/>
            </a:pPr>
            <a:r>
              <a:rPr lang="nl-NL" sz="1400" b="1" dirty="0"/>
              <a:t>Afspraken Zelfevaluatie Palliatieve Zorg binnen ons Netwerk</a:t>
            </a:r>
            <a:endParaRPr lang="nl-NL" sz="1400" b="1" i="0" u="none" strike="noStrike" dirty="0">
              <a:effectLst/>
            </a:endParaRPr>
          </a:p>
          <a:p>
            <a:pPr marL="0" indent="0" algn="l" fontAlgn="base">
              <a:buNone/>
            </a:pPr>
            <a:r>
              <a:rPr lang="nl-NL" sz="1400" dirty="0">
                <a:solidFill>
                  <a:srgbClr val="000000"/>
                </a:solidFill>
              </a:rPr>
              <a:t>In onze </a:t>
            </a:r>
            <a:r>
              <a:rPr lang="nl-NL" sz="1400" dirty="0">
                <a:solidFill>
                  <a:srgbClr val="000000"/>
                </a:solidFill>
                <a:hlinkClick r:id="rId3"/>
              </a:rPr>
              <a:t>samenwerkingsafspraken</a:t>
            </a:r>
            <a:r>
              <a:rPr lang="nl-NL" sz="1400" dirty="0">
                <a:solidFill>
                  <a:srgbClr val="000000"/>
                </a:solidFill>
              </a:rPr>
              <a:t> is het volgende opgenomen:</a:t>
            </a:r>
          </a:p>
          <a:p>
            <a:pPr marL="0" indent="0" fontAlgn="base">
              <a:buNone/>
            </a:pPr>
            <a:r>
              <a:rPr lang="nl-NL" sz="1400" dirty="0">
                <a:effectLst/>
              </a:rPr>
              <a:t>Deelnemers van het Netwerk zijn verplicht binnen een periode van drie jaar de Zelfevaluatie Palliatieve Zorg op een bij de organisatie passende wijze uit te voeren (m.u.v. de organisaties die zelf niet direct palliatieve zorg verlenen). </a:t>
            </a:r>
          </a:p>
          <a:p>
            <a:pPr marL="0" indent="0" algn="l" fontAlgn="base">
              <a:buNone/>
            </a:pPr>
            <a:endParaRPr lang="nl-NL" sz="1400" dirty="0">
              <a:solidFill>
                <a:srgbClr val="000000"/>
              </a:solidFill>
            </a:endParaRPr>
          </a:p>
          <a:p>
            <a:pPr marL="0" indent="0">
              <a:buNone/>
            </a:pPr>
            <a:endParaRPr lang="nl-NL" sz="1600" dirty="0"/>
          </a:p>
        </p:txBody>
      </p:sp>
    </p:spTree>
    <p:extLst>
      <p:ext uri="{BB962C8B-B14F-4D97-AF65-F5344CB8AC3E}">
        <p14:creationId xmlns:p14="http://schemas.microsoft.com/office/powerpoint/2010/main" val="3696030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15BA11-C216-664A-B9AF-FD9A1A59399A}"/>
              </a:ext>
            </a:extLst>
          </p:cNvPr>
          <p:cNvSpPr>
            <a:spLocks noGrp="1"/>
          </p:cNvSpPr>
          <p:nvPr>
            <p:ph type="title"/>
          </p:nvPr>
        </p:nvSpPr>
        <p:spPr/>
        <p:txBody>
          <a:bodyPr/>
          <a:lstStyle/>
          <a:p>
            <a:r>
              <a:rPr lang="nl-NL" dirty="0"/>
              <a:t>Doelen bijeenkomst</a:t>
            </a:r>
          </a:p>
        </p:txBody>
      </p:sp>
      <p:sp>
        <p:nvSpPr>
          <p:cNvPr id="3" name="Tijdelijke aanduiding voor tekst 2">
            <a:extLst>
              <a:ext uri="{FF2B5EF4-FFF2-40B4-BE49-F238E27FC236}">
                <a16:creationId xmlns:a16="http://schemas.microsoft.com/office/drawing/2014/main" id="{02DBF3E5-F850-AC4A-B8A4-42C51A23051E}"/>
              </a:ext>
            </a:extLst>
          </p:cNvPr>
          <p:cNvSpPr>
            <a:spLocks noGrp="1"/>
          </p:cNvSpPr>
          <p:nvPr>
            <p:ph type="body" sz="quarter" idx="10"/>
          </p:nvPr>
        </p:nvSpPr>
        <p:spPr>
          <a:xfrm>
            <a:off x="628650" y="1881188"/>
            <a:ext cx="7886700" cy="3646776"/>
          </a:xfrm>
        </p:spPr>
        <p:txBody>
          <a:bodyPr>
            <a:noAutofit/>
          </a:bodyPr>
          <a:lstStyle/>
          <a:p>
            <a:pPr marL="0" indent="0" algn="l" fontAlgn="base">
              <a:buNone/>
            </a:pPr>
            <a:br>
              <a:rPr lang="nl-NL" sz="1400" dirty="0">
                <a:solidFill>
                  <a:srgbClr val="000000"/>
                </a:solidFill>
              </a:rPr>
            </a:br>
            <a:r>
              <a:rPr lang="nl-NL" sz="1400" dirty="0">
                <a:solidFill>
                  <a:srgbClr val="000000"/>
                </a:solidFill>
              </a:rPr>
              <a:t>Doelen van deze bijeenkomst:</a:t>
            </a:r>
          </a:p>
          <a:p>
            <a:pPr marL="342900" lvl="0" indent="-342900">
              <a:buFont typeface="+mj-lt"/>
              <a:buAutoNum type="arabicPeriod"/>
            </a:pPr>
            <a:r>
              <a:rPr lang="nl-NL" sz="1400" kern="0" dirty="0">
                <a:solidFill>
                  <a:srgbClr val="000000"/>
                </a:solidFill>
                <a:effectLst/>
              </a:rPr>
              <a:t>Informeren over de actuele ontwikkelingen Zelfevaluatie palliatieve zorg. </a:t>
            </a:r>
          </a:p>
          <a:p>
            <a:pPr marL="342900" lvl="0" indent="-342900">
              <a:buFont typeface="+mj-lt"/>
              <a:buAutoNum type="arabicPeriod"/>
            </a:pPr>
            <a:r>
              <a:rPr lang="nl-NL" sz="1400" kern="0" dirty="0">
                <a:solidFill>
                  <a:srgbClr val="000000"/>
                </a:solidFill>
                <a:effectLst/>
              </a:rPr>
              <a:t>Ervaren wat de impact is van de zelfevaluatie </a:t>
            </a:r>
            <a:r>
              <a:rPr lang="nl-NL" sz="1400" kern="0" dirty="0">
                <a:solidFill>
                  <a:srgbClr val="000000"/>
                </a:solidFill>
              </a:rPr>
              <a:t>palliatieve zorg</a:t>
            </a:r>
            <a:r>
              <a:rPr lang="nl-NL" sz="1400" kern="0" dirty="0">
                <a:solidFill>
                  <a:srgbClr val="000000"/>
                </a:solidFill>
                <a:effectLst/>
              </a:rPr>
              <a:t> en implementatie </a:t>
            </a:r>
            <a:r>
              <a:rPr lang="nl-NL" sz="1400" kern="0" dirty="0">
                <a:solidFill>
                  <a:srgbClr val="000000"/>
                </a:solidFill>
              </a:rPr>
              <a:t>van het Kwaliteitskader Palliatieve Zorg</a:t>
            </a:r>
            <a:r>
              <a:rPr lang="nl-NL" sz="1400" kern="0" dirty="0">
                <a:solidFill>
                  <a:srgbClr val="000000"/>
                </a:solidFill>
                <a:effectLst/>
              </a:rPr>
              <a:t>.</a:t>
            </a:r>
          </a:p>
          <a:p>
            <a:pPr marL="342900" lvl="0" indent="-342900">
              <a:buFont typeface="+mj-lt"/>
              <a:buAutoNum type="arabicPeriod"/>
            </a:pPr>
            <a:r>
              <a:rPr lang="nl-NL" sz="1400" kern="0" dirty="0">
                <a:solidFill>
                  <a:srgbClr val="000000"/>
                </a:solidFill>
                <a:effectLst/>
              </a:rPr>
              <a:t>Uitwisselen van kennis en ervaring rondom de Zelfevaluatie. </a:t>
            </a:r>
            <a:endParaRPr lang="nl-NL" sz="1400" kern="100" dirty="0">
              <a:effectLst/>
            </a:endParaRPr>
          </a:p>
          <a:p>
            <a:pPr marL="342900" lvl="0" indent="-342900">
              <a:buFont typeface="+mj-lt"/>
              <a:buAutoNum type="arabicPeriod"/>
            </a:pPr>
            <a:r>
              <a:rPr lang="nl-NL" sz="1400" kern="0" dirty="0">
                <a:solidFill>
                  <a:srgbClr val="000000"/>
                </a:solidFill>
                <a:effectLst/>
              </a:rPr>
              <a:t>Gezamenlijke acties vertalen en vorm geven in onze eigen regio.</a:t>
            </a:r>
            <a:endParaRPr lang="nl-NL" sz="1400" kern="100" dirty="0">
              <a:effectLst/>
            </a:endParaRPr>
          </a:p>
          <a:p>
            <a:pPr marL="342900" lvl="0" indent="-342900">
              <a:buFont typeface="+mj-lt"/>
              <a:buAutoNum type="arabicPeriod"/>
            </a:pPr>
            <a:r>
              <a:rPr lang="nl-NL" sz="1400" kern="0" dirty="0">
                <a:solidFill>
                  <a:srgbClr val="000000"/>
                </a:solidFill>
                <a:effectLst/>
              </a:rPr>
              <a:t>Informeren over de actuele ontwikkelingen en voorgenomen programma’s in de regio.</a:t>
            </a:r>
            <a:endParaRPr lang="nl-NL" sz="1400" kern="100" dirty="0">
              <a:effectLst/>
            </a:endParaRPr>
          </a:p>
          <a:p>
            <a:pPr marL="0" indent="0" algn="l" fontAlgn="base">
              <a:buNone/>
            </a:pPr>
            <a:endParaRPr lang="nl-NL" sz="1400" dirty="0"/>
          </a:p>
          <a:p>
            <a:endParaRPr lang="nl-NL" sz="1600" dirty="0"/>
          </a:p>
          <a:p>
            <a:pPr marL="0" indent="0">
              <a:buNone/>
            </a:pPr>
            <a:endParaRPr lang="nl-NL" sz="1600" dirty="0"/>
          </a:p>
        </p:txBody>
      </p:sp>
    </p:spTree>
    <p:extLst>
      <p:ext uri="{BB962C8B-B14F-4D97-AF65-F5344CB8AC3E}">
        <p14:creationId xmlns:p14="http://schemas.microsoft.com/office/powerpoint/2010/main" val="3830057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15BA11-C216-664A-B9AF-FD9A1A59399A}"/>
              </a:ext>
            </a:extLst>
          </p:cNvPr>
          <p:cNvSpPr>
            <a:spLocks noGrp="1"/>
          </p:cNvSpPr>
          <p:nvPr>
            <p:ph type="title"/>
          </p:nvPr>
        </p:nvSpPr>
        <p:spPr/>
        <p:txBody>
          <a:bodyPr/>
          <a:lstStyle/>
          <a:p>
            <a:r>
              <a:rPr lang="nl-NL" dirty="0"/>
              <a:t>Programma</a:t>
            </a:r>
          </a:p>
        </p:txBody>
      </p:sp>
      <p:sp>
        <p:nvSpPr>
          <p:cNvPr id="3" name="Tijdelijke aanduiding voor tekst 2">
            <a:extLst>
              <a:ext uri="{FF2B5EF4-FFF2-40B4-BE49-F238E27FC236}">
                <a16:creationId xmlns:a16="http://schemas.microsoft.com/office/drawing/2014/main" id="{02DBF3E5-F850-AC4A-B8A4-42C51A23051E}"/>
              </a:ext>
            </a:extLst>
          </p:cNvPr>
          <p:cNvSpPr>
            <a:spLocks noGrp="1"/>
          </p:cNvSpPr>
          <p:nvPr>
            <p:ph type="body" sz="quarter" idx="10"/>
          </p:nvPr>
        </p:nvSpPr>
        <p:spPr>
          <a:xfrm>
            <a:off x="628649" y="1881188"/>
            <a:ext cx="8315653" cy="3552825"/>
          </a:xfrm>
        </p:spPr>
        <p:txBody>
          <a:bodyPr>
            <a:noAutofit/>
          </a:bodyPr>
          <a:lstStyle/>
          <a:p>
            <a:pPr marL="0" indent="0">
              <a:buNone/>
            </a:pPr>
            <a:r>
              <a:rPr lang="nl-NL" sz="1400" dirty="0"/>
              <a:t>15.00 uur 	Inloop met thee/koffie</a:t>
            </a:r>
          </a:p>
          <a:p>
            <a:pPr marL="0" indent="0">
              <a:buNone/>
            </a:pPr>
            <a:r>
              <a:rPr lang="nl-NL" sz="1400" dirty="0"/>
              <a:t>15.15 uur	Welkom door Bo van Aalst, coördinator NPZ</a:t>
            </a:r>
          </a:p>
          <a:p>
            <a:pPr marL="0" indent="0">
              <a:buNone/>
            </a:pPr>
            <a:r>
              <a:rPr lang="nl-NL" sz="1400" dirty="0"/>
              <a:t>15.20 uur	Regionale en landelijke ontwikkelingen PZ</a:t>
            </a:r>
          </a:p>
          <a:p>
            <a:pPr marL="0" indent="0">
              <a:buNone/>
            </a:pPr>
            <a:r>
              <a:rPr lang="nl-NL" sz="1400" dirty="0"/>
              <a:t>15.30 uur	Presentatie Zelfevaluatie Palliatieve zorg en de laatste update door Eveline van Drielen, 	senior projectadviseur PZNL</a:t>
            </a:r>
          </a:p>
          <a:p>
            <a:pPr marL="0" indent="0">
              <a:buNone/>
            </a:pPr>
            <a:r>
              <a:rPr lang="nl-NL" sz="1400" dirty="0"/>
              <a:t>16.00 uur	Inspireerronde met drie presentaties van netwerkcollega’s (in verschillende 	vormen/stadia van de Zelfevaluatie)</a:t>
            </a:r>
          </a:p>
          <a:p>
            <a:pPr marL="0" indent="0">
              <a:buNone/>
            </a:pPr>
            <a:r>
              <a:rPr lang="nl-NL" sz="1400" dirty="0"/>
              <a:t>16.30 uur 	</a:t>
            </a:r>
            <a:r>
              <a:rPr lang="nl-NL" sz="1400" dirty="0">
                <a:solidFill>
                  <a:srgbClr val="000000"/>
                </a:solidFill>
                <a:effectLst/>
              </a:rPr>
              <a:t>Aan tafel! Bespreken van de ervaringen, vragen etc. en gezamenlijke acties (werkvorm)</a:t>
            </a:r>
          </a:p>
          <a:p>
            <a:pPr marL="0" indent="0">
              <a:buNone/>
            </a:pPr>
            <a:r>
              <a:rPr lang="nl-NL" sz="1400" dirty="0"/>
              <a:t>17.00 uur	Terugkoppeling </a:t>
            </a:r>
          </a:p>
          <a:p>
            <a:pPr marL="0" indent="0">
              <a:buNone/>
            </a:pPr>
            <a:r>
              <a:rPr lang="nl-NL" sz="1400" dirty="0"/>
              <a:t>17.10 uur	Update Leer- en ontwikkelprogramma door Claudia van </a:t>
            </a:r>
            <a:r>
              <a:rPr lang="nl-NL" sz="1400" dirty="0" err="1"/>
              <a:t>Bochove</a:t>
            </a:r>
            <a:r>
              <a:rPr lang="nl-NL" sz="1400" dirty="0"/>
              <a:t>, adviseur NPZ</a:t>
            </a:r>
            <a:br>
              <a:rPr lang="nl-NL" sz="1400" dirty="0"/>
            </a:br>
            <a:br>
              <a:rPr lang="nl-NL" sz="1400" dirty="0"/>
            </a:br>
            <a:r>
              <a:rPr lang="nl-NL" sz="1400" dirty="0"/>
              <a:t>17.15 uur	Evaluatie &amp; afsluiting met een kopje soep</a:t>
            </a:r>
            <a:endParaRPr lang="nl-NL" sz="1600" dirty="0"/>
          </a:p>
          <a:p>
            <a:pPr marL="0" indent="0">
              <a:buNone/>
            </a:pPr>
            <a:endParaRPr lang="nl-NL" sz="1600" dirty="0"/>
          </a:p>
          <a:p>
            <a:endParaRPr lang="nl-NL" sz="1600" dirty="0"/>
          </a:p>
          <a:p>
            <a:endParaRPr lang="nl-NL" sz="1600" dirty="0"/>
          </a:p>
          <a:p>
            <a:pPr marL="0" indent="0">
              <a:buNone/>
            </a:pPr>
            <a:endParaRPr lang="nl-NL" sz="1600" dirty="0"/>
          </a:p>
        </p:txBody>
      </p:sp>
    </p:spTree>
    <p:extLst>
      <p:ext uri="{BB962C8B-B14F-4D97-AF65-F5344CB8AC3E}">
        <p14:creationId xmlns:p14="http://schemas.microsoft.com/office/powerpoint/2010/main" val="3265740406"/>
      </p:ext>
    </p:extLst>
  </p:cSld>
  <p:clrMapOvr>
    <a:masterClrMapping/>
  </p:clrMapOvr>
</p:sld>
</file>

<file path=ppt/theme/theme1.xml><?xml version="1.0" encoding="utf-8"?>
<a:theme xmlns:a="http://schemas.openxmlformats.org/drawingml/2006/main" name="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D4A0B547DEDA42A822E52E50F340E2" ma:contentTypeVersion="15" ma:contentTypeDescription="Een nieuw document maken." ma:contentTypeScope="" ma:versionID="d7258b7eb12665a8181f2c0bb7418dd8">
  <xsd:schema xmlns:xsd="http://www.w3.org/2001/XMLSchema" xmlns:xs="http://www.w3.org/2001/XMLSchema" xmlns:p="http://schemas.microsoft.com/office/2006/metadata/properties" xmlns:ns2="e4435fa5-1ca5-453b-8383-8900615c2d4e" xmlns:ns3="40d66337-5d24-46fc-8e6c-c1cb328fc0ff" targetNamespace="http://schemas.microsoft.com/office/2006/metadata/properties" ma:root="true" ma:fieldsID="dc9b657c32f19d8ec36879a1d41f1506" ns2:_="" ns3:_="">
    <xsd:import namespace="e4435fa5-1ca5-453b-8383-8900615c2d4e"/>
    <xsd:import namespace="40d66337-5d24-46fc-8e6c-c1cb328fc0ff"/>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ServiceOCR" minOccurs="0"/>
                <xsd:element ref="ns2:MediaLengthInSeconds" minOccurs="0"/>
                <xsd:element ref="ns2:MediaServiceLocat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435fa5-1ca5-453b-8383-8900615c2d4e"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Afbeeldingtags" ma:readOnly="false" ma:fieldId="{5cf76f15-5ced-4ddc-b409-7134ff3c332f}" ma:taxonomyMulti="true" ma:sspId="d3272a79-d549-408f-87a8-7947051e511b"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0d66337-5d24-46fc-8e6c-c1cb328fc0ff"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a11c5ee2-0a1c-4ce9-ac3b-f61231f14545}" ma:internalName="TaxCatchAll" ma:showField="CatchAllData" ma:web="40d66337-5d24-46fc-8e6c-c1cb328fc0ff">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3C1AB8-9E12-4284-A307-7CD741737FFC}"/>
</file>

<file path=customXml/itemProps2.xml><?xml version="1.0" encoding="utf-8"?>
<ds:datastoreItem xmlns:ds="http://schemas.openxmlformats.org/officeDocument/2006/customXml" ds:itemID="{B421BE95-AF74-4F6F-9F03-540C6436AA14}"/>
</file>

<file path=docProps/app.xml><?xml version="1.0" encoding="utf-8"?>
<Properties xmlns="http://schemas.openxmlformats.org/officeDocument/2006/extended-properties" xmlns:vt="http://schemas.openxmlformats.org/officeDocument/2006/docPropsVTypes">
  <TotalTime>1043</TotalTime>
  <Words>435</Words>
  <Application>Microsoft Macintosh PowerPoint</Application>
  <PresentationFormat>Diavoorstelling (4:3)</PresentationFormat>
  <Paragraphs>43</Paragraphs>
  <Slides>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5</vt:i4>
      </vt:variant>
    </vt:vector>
  </HeadingPairs>
  <TitlesOfParts>
    <vt:vector size="10" baseType="lpstr">
      <vt:lpstr>Arial</vt:lpstr>
      <vt:lpstr>Calibri</vt:lpstr>
      <vt:lpstr>Crete Round</vt:lpstr>
      <vt:lpstr>Open Sans</vt:lpstr>
      <vt:lpstr>Aangepast ontwerp</vt:lpstr>
      <vt:lpstr>  UITNODIGING Netwerkbijeenkomst Zelfevaluatie Palliatieve Zorg </vt:lpstr>
      <vt:lpstr>Praktische informatie</vt:lpstr>
      <vt:lpstr>Achtergrond</vt:lpstr>
      <vt:lpstr>Doelen bijeenkomst</vt:lpstr>
      <vt:lpstr>Programma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UITNODIGING</dc:title>
  <dc:creator>Bo van Aalst</dc:creator>
  <cp:lastModifiedBy>Bo van Aalst</cp:lastModifiedBy>
  <cp:revision>50</cp:revision>
  <dcterms:created xsi:type="dcterms:W3CDTF">2022-02-22T09:29:50Z</dcterms:created>
  <dcterms:modified xsi:type="dcterms:W3CDTF">2024-03-12T13:43:47Z</dcterms:modified>
</cp:coreProperties>
</file>