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6" r:id="rId5"/>
    <p:sldId id="291" r:id="rId6"/>
    <p:sldId id="288" r:id="rId7"/>
    <p:sldId id="257" r:id="rId8"/>
    <p:sldId id="284" r:id="rId9"/>
    <p:sldId id="258" r:id="rId10"/>
    <p:sldId id="287" r:id="rId11"/>
    <p:sldId id="292" r:id="rId12"/>
    <p:sldId id="263" r:id="rId13"/>
    <p:sldId id="259" r:id="rId14"/>
    <p:sldId id="264" r:id="rId15"/>
    <p:sldId id="265" r:id="rId16"/>
    <p:sldId id="266" r:id="rId17"/>
    <p:sldId id="267" r:id="rId18"/>
    <p:sldId id="268" r:id="rId19"/>
    <p:sldId id="269" r:id="rId20"/>
    <p:sldId id="270" r:id="rId21"/>
    <p:sldId id="283" r:id="rId22"/>
    <p:sldId id="271" r:id="rId23"/>
    <p:sldId id="272" r:id="rId24"/>
    <p:sldId id="273" r:id="rId25"/>
    <p:sldId id="285" r:id="rId26"/>
    <p:sldId id="289" r:id="rId27"/>
    <p:sldId id="286" r:id="rId28"/>
    <p:sldId id="290" r:id="rId29"/>
    <p:sldId id="274" r:id="rId30"/>
    <p:sldId id="281" r:id="rId31"/>
    <p:sldId id="275" r:id="rId32"/>
    <p:sldId id="276" r:id="rId33"/>
    <p:sldId id="277" r:id="rId34"/>
    <p:sldId id="278" r:id="rId35"/>
    <p:sldId id="279" r:id="rId36"/>
    <p:sldId id="280" r:id="rId37"/>
    <p:sldId id="282" r:id="rId3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95"/>
    <a:srgbClr val="053C5C"/>
    <a:srgbClr val="95BAFF"/>
    <a:srgbClr val="F1ECE3"/>
    <a:srgbClr val="FF89BC"/>
    <a:srgbClr val="D2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C3D88-C4C7-6E8D-A227-2082F0067D68}" v="19" dt="2024-03-21T13:08:24.498"/>
    <p1510:client id="{697466B4-E2EA-E9AD-5A20-617B69995192}" v="567" dt="2024-03-21T12:46:30.614"/>
    <p1510:client id="{C0B720D6-8288-6D2D-EE4A-A159C33629DE}" v="54" dt="2024-03-21T12:56:3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B575-9F42-7149-BE01-DDAE309FFDD5}" type="datetimeFigureOut">
              <a:rPr lang="en-NL" smtClean="0"/>
              <a:t>03/21/2024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576C5-9593-184A-9506-C4273205D8F7}" type="slidenum">
              <a:rPr lang="en-NL" smtClean="0"/>
              <a:t>‹nr.›</a:t>
            </a:fld>
            <a:endParaRPr lang="en-NL"/>
          </a:p>
        </p:txBody>
      </p:sp>
    </p:spTree>
    <p:extLst>
      <p:ext uri="{BB962C8B-B14F-4D97-AF65-F5344CB8AC3E}">
        <p14:creationId xmlns:p14="http://schemas.microsoft.com/office/powerpoint/2010/main" val="69235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pic>
        <p:nvPicPr>
          <p:cNvPr id="7" name="Picture 6" descr="A blue lines on a white surface&#10;&#10;Description automatically generated">
            <a:extLst>
              <a:ext uri="{FF2B5EF4-FFF2-40B4-BE49-F238E27FC236}">
                <a16:creationId xmlns:a16="http://schemas.microsoft.com/office/drawing/2014/main" id="{3E947007-2FE7-70C6-4C63-4DD09AB5F5AE}"/>
              </a:ext>
            </a:extLst>
          </p:cNvPr>
          <p:cNvPicPr>
            <a:picLocks noChangeAspect="1"/>
          </p:cNvPicPr>
          <p:nvPr userDrawn="1"/>
        </p:nvPicPr>
        <p:blipFill>
          <a:blip r:embed="rId2"/>
          <a:stretch>
            <a:fillRect/>
          </a:stretch>
        </p:blipFill>
        <p:spPr>
          <a:xfrm>
            <a:off x="-2083" y="0"/>
            <a:ext cx="12194083" cy="6856831"/>
          </a:xfrm>
          <a:prstGeom prst="rect">
            <a:avLst/>
          </a:prstGeom>
        </p:spPr>
      </p:pic>
      <p:sp>
        <p:nvSpPr>
          <p:cNvPr id="8" name="Title 1">
            <a:extLst>
              <a:ext uri="{FF2B5EF4-FFF2-40B4-BE49-F238E27FC236}">
                <a16:creationId xmlns:a16="http://schemas.microsoft.com/office/drawing/2014/main" id="{FFFB0A1D-301C-0F21-CDF7-A2BA91F51519}"/>
              </a:ext>
            </a:extLst>
          </p:cNvPr>
          <p:cNvSpPr>
            <a:spLocks noGrp="1"/>
          </p:cNvSpPr>
          <p:nvPr>
            <p:ph type="ctrTitle" hasCustomPrompt="1"/>
          </p:nvPr>
        </p:nvSpPr>
        <p:spPr>
          <a:xfrm>
            <a:off x="1524000" y="1077393"/>
            <a:ext cx="9144000" cy="2387600"/>
          </a:xfrm>
        </p:spPr>
        <p:txBody>
          <a:bodyPr anchor="b">
            <a:noAutofit/>
          </a:bodyPr>
          <a:lstStyle>
            <a:lvl1pPr>
              <a:defRPr sz="6000"/>
            </a:lvl1pPr>
          </a:lstStyle>
          <a:p>
            <a:pPr algn="l"/>
            <a:r>
              <a:rPr lang="en-NL">
                <a:solidFill>
                  <a:srgbClr val="173395"/>
                </a:solidFill>
                <a:latin typeface="Poppins" pitchFamily="2" charset="77"/>
                <a:cs typeface="Poppins" pitchFamily="2" charset="77"/>
              </a:rPr>
              <a:t>Voorblad</a:t>
            </a:r>
            <a:br>
              <a:rPr lang="en-NL">
                <a:solidFill>
                  <a:srgbClr val="173395"/>
                </a:solidFill>
                <a:latin typeface="Poppins" pitchFamily="2" charset="77"/>
                <a:cs typeface="Poppins" pitchFamily="2" charset="77"/>
              </a:rPr>
            </a:br>
            <a:r>
              <a:rPr lang="en-NL">
                <a:solidFill>
                  <a:srgbClr val="173395"/>
                </a:solidFill>
                <a:latin typeface="Poppins" pitchFamily="2" charset="77"/>
                <a:cs typeface="Poppins" pitchFamily="2" charset="77"/>
              </a:rPr>
              <a:t>lange titel</a:t>
            </a:r>
          </a:p>
        </p:txBody>
      </p:sp>
      <p:sp>
        <p:nvSpPr>
          <p:cNvPr id="9" name="Subtitle 2">
            <a:extLst>
              <a:ext uri="{FF2B5EF4-FFF2-40B4-BE49-F238E27FC236}">
                <a16:creationId xmlns:a16="http://schemas.microsoft.com/office/drawing/2014/main" id="{03BED152-99E8-DD89-5E24-02D2CC158DF6}"/>
              </a:ext>
            </a:extLst>
          </p:cNvPr>
          <p:cNvSpPr>
            <a:spLocks noGrp="1"/>
          </p:cNvSpPr>
          <p:nvPr>
            <p:ph type="subTitle" idx="1" hasCustomPrompt="1"/>
          </p:nvPr>
        </p:nvSpPr>
        <p:spPr>
          <a:xfrm>
            <a:off x="1524000" y="3557068"/>
            <a:ext cx="6634348" cy="1655762"/>
          </a:xfrm>
        </p:spPr>
        <p:txBody>
          <a:bodyPr>
            <a:noAutofit/>
          </a:bodyPr>
          <a:lstStyle>
            <a:lvl1pPr marL="0" indent="0">
              <a:buNone/>
              <a:defRPr sz="2400"/>
            </a:lvl1pPr>
          </a:lstStyle>
          <a:p>
            <a:pPr algn="l">
              <a:lnSpc>
                <a:spcPct val="110000"/>
              </a:lnSpc>
            </a:pPr>
            <a:r>
              <a:rPr lang="en-NL">
                <a:solidFill>
                  <a:srgbClr val="173395"/>
                </a:solidFill>
                <a:latin typeface="Poppins" pitchFamily="2" charset="77"/>
                <a:cs typeface="Poppins" pitchFamily="2" charset="77"/>
              </a:rPr>
              <a:t>Dit is een beschrijving van een ondertitel waar de presentatie over gaat.</a:t>
            </a:r>
          </a:p>
        </p:txBody>
      </p:sp>
      <p:sp>
        <p:nvSpPr>
          <p:cNvPr id="4" name="Text Placeholder 9">
            <a:extLst>
              <a:ext uri="{FF2B5EF4-FFF2-40B4-BE49-F238E27FC236}">
                <a16:creationId xmlns:a16="http://schemas.microsoft.com/office/drawing/2014/main" id="{F4EB7E6F-94AD-53A5-B326-B7C3C3EFA4AF}"/>
              </a:ext>
            </a:extLst>
          </p:cNvPr>
          <p:cNvSpPr>
            <a:spLocks noGrp="1"/>
          </p:cNvSpPr>
          <p:nvPr>
            <p:ph type="body" sz="quarter" idx="11" hasCustomPrompt="1"/>
          </p:nvPr>
        </p:nvSpPr>
        <p:spPr>
          <a:xfrm>
            <a:off x="1489505" y="6238652"/>
            <a:ext cx="4114800" cy="365125"/>
          </a:xfrm>
        </p:spPr>
        <p:txBody>
          <a:bodyPr>
            <a:noAutofit/>
          </a:bodyPr>
          <a:lstStyle>
            <a:lvl1pPr marL="0" indent="0">
              <a:buNone/>
              <a:defRPr sz="1600">
                <a:solidFill>
                  <a:srgbClr val="173395"/>
                </a:solidFill>
              </a:defRPr>
            </a:lvl1pPr>
            <a:lvl2pPr marL="457200" indent="0">
              <a:buNone/>
              <a:defRPr sz="1600">
                <a:solidFill>
                  <a:srgbClr val="95BAFF"/>
                </a:solidFill>
              </a:defRPr>
            </a:lvl2pPr>
            <a:lvl3pPr marL="914400" indent="0">
              <a:buNone/>
              <a:defRPr sz="1600">
                <a:solidFill>
                  <a:srgbClr val="95BAFF"/>
                </a:solidFill>
              </a:defRPr>
            </a:lvl3pPr>
            <a:lvl4pPr marL="1371600" indent="0">
              <a:buNone/>
              <a:defRPr sz="1600">
                <a:solidFill>
                  <a:srgbClr val="95BAFF"/>
                </a:solidFill>
              </a:defRPr>
            </a:lvl4pPr>
            <a:lvl5pPr marL="1828800" indent="0">
              <a:buNone/>
              <a:defRPr sz="1600">
                <a:solidFill>
                  <a:srgbClr val="95BAFF"/>
                </a:solidFill>
              </a:defRPr>
            </a:lvl5pPr>
          </a:lstStyle>
          <a:p>
            <a:pPr lvl="0"/>
            <a:r>
              <a:rPr lang="en-GB"/>
              <a:t>14 </a:t>
            </a:r>
            <a:r>
              <a:rPr lang="en-GB" err="1"/>
              <a:t>februari</a:t>
            </a:r>
            <a:r>
              <a:rPr lang="en-GB"/>
              <a:t> 2024</a:t>
            </a:r>
            <a:endParaRPr lang="en-NL"/>
          </a:p>
        </p:txBody>
      </p:sp>
    </p:spTree>
    <p:extLst>
      <p:ext uri="{BB962C8B-B14F-4D97-AF65-F5344CB8AC3E}">
        <p14:creationId xmlns:p14="http://schemas.microsoft.com/office/powerpoint/2010/main" val="70362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22CB5-16BD-1E06-920E-A5C0CC5B39A7}"/>
              </a:ext>
            </a:extLst>
          </p:cNvPr>
          <p:cNvPicPr>
            <a:picLocks noChangeAspect="1"/>
          </p:cNvPicPr>
          <p:nvPr userDrawn="1"/>
        </p:nvPicPr>
        <p:blipFill>
          <a:blip r:embed="rId2"/>
          <a:srcRect/>
          <a:stretch/>
        </p:blipFill>
        <p:spPr>
          <a:xfrm>
            <a:off x="0" y="1169"/>
            <a:ext cx="12196161" cy="6858000"/>
          </a:xfrm>
          <a:prstGeom prst="rect">
            <a:avLst/>
          </a:prstGeom>
        </p:spPr>
      </p:pic>
      <p:sp>
        <p:nvSpPr>
          <p:cNvPr id="6" name="Text Placeholder 7">
            <a:extLst>
              <a:ext uri="{FF2B5EF4-FFF2-40B4-BE49-F238E27FC236}">
                <a16:creationId xmlns:a16="http://schemas.microsoft.com/office/drawing/2014/main" id="{EFF87B62-4028-58DC-30BA-A31F0CB673DF}"/>
              </a:ext>
            </a:extLst>
          </p:cNvPr>
          <p:cNvSpPr>
            <a:spLocks noGrp="1"/>
          </p:cNvSpPr>
          <p:nvPr>
            <p:ph type="body" sz="quarter" idx="10" hasCustomPrompt="1"/>
          </p:nvPr>
        </p:nvSpPr>
        <p:spPr>
          <a:xfrm>
            <a:off x="1524000" y="1465592"/>
            <a:ext cx="7402513" cy="4521200"/>
          </a:xfrm>
        </p:spPr>
        <p:txBody>
          <a:bodyPr>
            <a:noAutofit/>
          </a:bodyPr>
          <a:lstStyle>
            <a:lvl1pPr marL="0" indent="0">
              <a:lnSpc>
                <a:spcPct val="12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Elk </a:t>
            </a:r>
            <a:r>
              <a:rPr lang="en-GB" err="1"/>
              <a:t>jaar</a:t>
            </a:r>
            <a:r>
              <a:rPr lang="en-GB"/>
              <a:t> </a:t>
            </a:r>
            <a:r>
              <a:rPr lang="en-GB" err="1"/>
              <a:t>komen</a:t>
            </a:r>
            <a:r>
              <a:rPr lang="en-GB"/>
              <a:t> 110.000 </a:t>
            </a:r>
            <a:r>
              <a:rPr lang="en-GB" err="1"/>
              <a:t>mensen</a:t>
            </a:r>
            <a:r>
              <a:rPr lang="en-GB"/>
              <a:t> door </a:t>
            </a:r>
            <a:r>
              <a:rPr lang="en-GB" err="1"/>
              <a:t>een</a:t>
            </a:r>
            <a:r>
              <a:rPr lang="en-GB"/>
              <a:t> </a:t>
            </a:r>
            <a:r>
              <a:rPr lang="en-GB" err="1"/>
              <a:t>ongeneeslijke</a:t>
            </a:r>
            <a:r>
              <a:rPr lang="en-GB"/>
              <a:t> </a:t>
            </a:r>
            <a:r>
              <a:rPr lang="en-GB" err="1"/>
              <a:t>ziekte</a:t>
            </a:r>
            <a:r>
              <a:rPr lang="en-GB"/>
              <a:t> of </a:t>
            </a:r>
            <a:r>
              <a:rPr lang="en-GB" err="1"/>
              <a:t>ouderdom</a:t>
            </a:r>
            <a:r>
              <a:rPr lang="en-GB"/>
              <a:t> in de </a:t>
            </a:r>
            <a:r>
              <a:rPr lang="en-GB" err="1"/>
              <a:t>laatste</a:t>
            </a:r>
            <a:r>
              <a:rPr lang="en-GB"/>
              <a:t> </a:t>
            </a:r>
            <a:r>
              <a:rPr lang="en-GB" err="1"/>
              <a:t>fase</a:t>
            </a:r>
            <a:r>
              <a:rPr lang="en-GB"/>
              <a:t> van </a:t>
            </a:r>
            <a:r>
              <a:rPr lang="en-GB" err="1"/>
              <a:t>hun</a:t>
            </a:r>
            <a:r>
              <a:rPr lang="en-GB"/>
              <a:t> </a:t>
            </a:r>
            <a:r>
              <a:rPr lang="en-GB" err="1"/>
              <a:t>leven</a:t>
            </a:r>
            <a:r>
              <a:rPr lang="en-GB"/>
              <a:t> </a:t>
            </a:r>
            <a:r>
              <a:rPr lang="en-GB" err="1"/>
              <a:t>terecht</a:t>
            </a:r>
            <a:r>
              <a:rPr lang="en-GB"/>
              <a:t>. Door de </a:t>
            </a:r>
            <a:r>
              <a:rPr lang="en-GB" err="1"/>
              <a:t>vergrijzing</a:t>
            </a:r>
            <a:r>
              <a:rPr lang="en-GB"/>
              <a:t> </a:t>
            </a:r>
            <a:r>
              <a:rPr lang="en-GB" err="1"/>
              <a:t>stijgt</a:t>
            </a:r>
            <a:r>
              <a:rPr lang="en-GB"/>
              <a:t> </a:t>
            </a:r>
            <a:r>
              <a:rPr lang="en-GB" err="1"/>
              <a:t>dat</a:t>
            </a:r>
            <a:r>
              <a:rPr lang="en-GB"/>
              <a:t> </a:t>
            </a:r>
            <a:r>
              <a:rPr lang="en-GB" err="1"/>
              <a:t>aantal</a:t>
            </a:r>
            <a:r>
              <a:rPr lang="en-GB"/>
              <a:t> </a:t>
            </a:r>
            <a:r>
              <a:rPr lang="en-GB" err="1"/>
              <a:t>enorm</a:t>
            </a:r>
            <a:r>
              <a:rPr lang="en-GB"/>
              <a:t>. Al die </a:t>
            </a:r>
            <a:r>
              <a:rPr lang="en-GB" err="1"/>
              <a:t>mensen</a:t>
            </a:r>
            <a:r>
              <a:rPr lang="en-GB"/>
              <a:t> </a:t>
            </a:r>
            <a:r>
              <a:rPr lang="en-GB" err="1"/>
              <a:t>hebben</a:t>
            </a:r>
            <a:r>
              <a:rPr lang="en-GB"/>
              <a:t> </a:t>
            </a:r>
            <a:r>
              <a:rPr lang="en-GB" err="1"/>
              <a:t>palliatieve</a:t>
            </a:r>
            <a:r>
              <a:rPr lang="en-GB"/>
              <a:t> </a:t>
            </a:r>
            <a:r>
              <a:rPr lang="en-GB" err="1"/>
              <a:t>zorg</a:t>
            </a:r>
            <a:r>
              <a:rPr lang="en-GB"/>
              <a:t> </a:t>
            </a:r>
            <a:r>
              <a:rPr lang="en-GB" err="1"/>
              <a:t>nodig</a:t>
            </a:r>
            <a:r>
              <a:rPr lang="en-GB"/>
              <a:t>. Zorg </a:t>
            </a:r>
            <a:r>
              <a:rPr lang="en-GB" err="1"/>
              <a:t>waarin</a:t>
            </a:r>
            <a:r>
              <a:rPr lang="en-GB"/>
              <a:t> </a:t>
            </a:r>
            <a:r>
              <a:rPr lang="en-GB" err="1"/>
              <a:t>niet</a:t>
            </a:r>
            <a:r>
              <a:rPr lang="en-GB"/>
              <a:t> langer </a:t>
            </a:r>
            <a:r>
              <a:rPr lang="en-GB" err="1"/>
              <a:t>genezing</a:t>
            </a:r>
            <a:r>
              <a:rPr lang="en-GB"/>
              <a:t>, maar </a:t>
            </a:r>
            <a:r>
              <a:rPr lang="en-GB" err="1"/>
              <a:t>kwaliteit</a:t>
            </a:r>
            <a:r>
              <a:rPr lang="en-GB"/>
              <a:t> van </a:t>
            </a:r>
            <a:r>
              <a:rPr lang="en-GB" err="1"/>
              <a:t>leven</a:t>
            </a:r>
            <a:r>
              <a:rPr lang="en-GB"/>
              <a:t>, van </a:t>
            </a:r>
            <a:r>
              <a:rPr lang="en-GB" err="1"/>
              <a:t>rouwen</a:t>
            </a:r>
            <a:r>
              <a:rPr lang="en-GB"/>
              <a:t> </a:t>
            </a:r>
            <a:r>
              <a:rPr lang="en-GB" err="1"/>
              <a:t>en</a:t>
            </a:r>
            <a:r>
              <a:rPr lang="en-GB"/>
              <a:t> van </a:t>
            </a:r>
            <a:r>
              <a:rPr lang="en-GB" err="1"/>
              <a:t>sterven</a:t>
            </a:r>
            <a:r>
              <a:rPr lang="en-GB"/>
              <a:t> </a:t>
            </a:r>
            <a:r>
              <a:rPr lang="en-GB" err="1"/>
              <a:t>centraal</a:t>
            </a:r>
            <a:r>
              <a:rPr lang="en-GB"/>
              <a:t> </a:t>
            </a:r>
            <a:r>
              <a:rPr lang="en-GB" err="1"/>
              <a:t>staat</a:t>
            </a:r>
            <a:r>
              <a:rPr lang="en-GB"/>
              <a:t>. </a:t>
            </a:r>
            <a:r>
              <a:rPr lang="en-GB" err="1"/>
              <a:t>Daarom</a:t>
            </a:r>
            <a:r>
              <a:rPr lang="en-GB"/>
              <a:t> </a:t>
            </a:r>
            <a:r>
              <a:rPr lang="en-GB" err="1"/>
              <a:t>maakt</a:t>
            </a:r>
            <a:r>
              <a:rPr lang="en-GB"/>
              <a:t> het </a:t>
            </a:r>
            <a:r>
              <a:rPr lang="en-GB" err="1"/>
              <a:t>Nationaal</a:t>
            </a:r>
            <a:r>
              <a:rPr lang="en-GB"/>
              <a:t> </a:t>
            </a:r>
            <a:r>
              <a:rPr lang="en-GB" err="1"/>
              <a:t>Programma</a:t>
            </a:r>
            <a:r>
              <a:rPr lang="en-GB"/>
              <a:t> </a:t>
            </a:r>
            <a:r>
              <a:rPr lang="en-GB" err="1"/>
              <a:t>Palliatieve</a:t>
            </a:r>
            <a:r>
              <a:rPr lang="en-GB"/>
              <a:t> Zorg II </a:t>
            </a:r>
            <a:r>
              <a:rPr lang="en-GB" err="1"/>
              <a:t>zorgverleners</a:t>
            </a:r>
            <a:r>
              <a:rPr lang="en-GB"/>
              <a:t> </a:t>
            </a:r>
            <a:r>
              <a:rPr lang="en-GB" err="1"/>
              <a:t>bekend</a:t>
            </a:r>
            <a:r>
              <a:rPr lang="en-GB"/>
              <a:t> </a:t>
            </a:r>
            <a:r>
              <a:rPr lang="en-GB" err="1"/>
              <a:t>en</a:t>
            </a:r>
            <a:r>
              <a:rPr lang="en-GB"/>
              <a:t> </a:t>
            </a:r>
            <a:r>
              <a:rPr lang="en-GB" err="1"/>
              <a:t>vertrouwd</a:t>
            </a:r>
            <a:r>
              <a:rPr lang="en-GB"/>
              <a:t> met </a:t>
            </a:r>
            <a:r>
              <a:rPr lang="en-GB" err="1"/>
              <a:t>palliatieve</a:t>
            </a:r>
            <a:r>
              <a:rPr lang="en-GB"/>
              <a:t> </a:t>
            </a:r>
            <a:r>
              <a:rPr lang="en-GB" err="1"/>
              <a:t>zorg</a:t>
            </a:r>
            <a:r>
              <a:rPr lang="en-GB"/>
              <a:t> </a:t>
            </a:r>
            <a:r>
              <a:rPr lang="en-GB" err="1"/>
              <a:t>en</a:t>
            </a:r>
            <a:r>
              <a:rPr lang="en-GB"/>
              <a:t> </a:t>
            </a:r>
            <a:r>
              <a:rPr lang="en-GB" err="1"/>
              <a:t>ondersteunt</a:t>
            </a:r>
            <a:r>
              <a:rPr lang="en-GB"/>
              <a:t> hen </a:t>
            </a:r>
            <a:r>
              <a:rPr lang="en-GB" err="1"/>
              <a:t>daarin</a:t>
            </a:r>
            <a:r>
              <a:rPr lang="en-GB"/>
              <a:t>. </a:t>
            </a:r>
            <a:r>
              <a:rPr lang="en-GB" err="1"/>
              <a:t>Dat</a:t>
            </a:r>
            <a:r>
              <a:rPr lang="en-GB"/>
              <a:t> </a:t>
            </a:r>
            <a:r>
              <a:rPr lang="en-GB" err="1"/>
              <a:t>doen</a:t>
            </a:r>
            <a:r>
              <a:rPr lang="en-GB"/>
              <a:t> we </a:t>
            </a:r>
            <a:r>
              <a:rPr lang="en-GB" err="1"/>
              <a:t>samen</a:t>
            </a:r>
            <a:r>
              <a:rPr lang="en-GB"/>
              <a:t> met </a:t>
            </a:r>
            <a:r>
              <a:rPr lang="en-GB" err="1"/>
              <a:t>onze</a:t>
            </a:r>
            <a:r>
              <a:rPr lang="en-GB"/>
              <a:t> partners, met </a:t>
            </a:r>
            <a:r>
              <a:rPr lang="en-GB" err="1"/>
              <a:t>veel</a:t>
            </a:r>
            <a:r>
              <a:rPr lang="en-GB"/>
              <a:t> </a:t>
            </a:r>
            <a:r>
              <a:rPr lang="en-GB" err="1"/>
              <a:t>aandacht</a:t>
            </a:r>
            <a:r>
              <a:rPr lang="en-GB"/>
              <a:t> </a:t>
            </a:r>
            <a:r>
              <a:rPr lang="en-GB" err="1"/>
              <a:t>voor</a:t>
            </a:r>
            <a:r>
              <a:rPr lang="en-GB"/>
              <a:t> </a:t>
            </a:r>
            <a:r>
              <a:rPr lang="en-GB" err="1"/>
              <a:t>patiënten</a:t>
            </a:r>
            <a:r>
              <a:rPr lang="en-GB"/>
              <a:t> </a:t>
            </a:r>
            <a:r>
              <a:rPr lang="en-GB" err="1"/>
              <a:t>en</a:t>
            </a:r>
            <a:r>
              <a:rPr lang="en-GB"/>
              <a:t> </a:t>
            </a:r>
            <a:r>
              <a:rPr lang="en-GB" err="1"/>
              <a:t>hun</a:t>
            </a:r>
            <a:r>
              <a:rPr lang="en-GB"/>
              <a:t> </a:t>
            </a:r>
            <a:r>
              <a:rPr lang="en-GB" err="1"/>
              <a:t>naasten</a:t>
            </a:r>
            <a:r>
              <a:rPr lang="en-GB"/>
              <a:t>. </a:t>
            </a:r>
            <a:br>
              <a:rPr lang="en-GB"/>
            </a:br>
            <a:r>
              <a:rPr lang="en-GB"/>
              <a:t>We </a:t>
            </a:r>
            <a:r>
              <a:rPr lang="en-GB" err="1"/>
              <a:t>richten</a:t>
            </a:r>
            <a:r>
              <a:rPr lang="en-GB"/>
              <a:t> </a:t>
            </a:r>
            <a:r>
              <a:rPr lang="en-GB" err="1"/>
              <a:t>ons</a:t>
            </a:r>
            <a:r>
              <a:rPr lang="en-GB"/>
              <a:t> op het </a:t>
            </a:r>
            <a:r>
              <a:rPr lang="en-GB" err="1"/>
              <a:t>duidelijk</a:t>
            </a:r>
            <a:r>
              <a:rPr lang="en-GB"/>
              <a:t> </a:t>
            </a:r>
            <a:r>
              <a:rPr lang="en-GB" err="1"/>
              <a:t>maken</a:t>
            </a:r>
            <a:r>
              <a:rPr lang="en-GB"/>
              <a:t> wat </a:t>
            </a:r>
            <a:r>
              <a:rPr lang="en-GB" err="1"/>
              <a:t>palliatieve</a:t>
            </a:r>
            <a:r>
              <a:rPr lang="en-GB"/>
              <a:t> </a:t>
            </a:r>
            <a:r>
              <a:rPr lang="en-GB" err="1"/>
              <a:t>zorg</a:t>
            </a:r>
            <a:r>
              <a:rPr lang="en-GB"/>
              <a:t> </a:t>
            </a:r>
            <a:r>
              <a:rPr lang="en-GB" err="1"/>
              <a:t>voor</a:t>
            </a:r>
            <a:r>
              <a:rPr lang="en-GB"/>
              <a:t> </a:t>
            </a:r>
            <a:r>
              <a:rPr lang="en-GB" err="1"/>
              <a:t>mensen</a:t>
            </a:r>
            <a:r>
              <a:rPr lang="en-GB"/>
              <a:t> </a:t>
            </a:r>
            <a:r>
              <a:rPr lang="en-GB" err="1"/>
              <a:t>kan</a:t>
            </a:r>
            <a:r>
              <a:rPr lang="en-GB"/>
              <a:t> </a:t>
            </a:r>
            <a:r>
              <a:rPr lang="en-GB" err="1"/>
              <a:t>betekenen</a:t>
            </a:r>
            <a:r>
              <a:rPr lang="en-GB"/>
              <a:t>. Op het </a:t>
            </a:r>
            <a:r>
              <a:rPr lang="en-GB" err="1"/>
              <a:t>volledig</a:t>
            </a:r>
            <a:r>
              <a:rPr lang="en-GB"/>
              <a:t> </a:t>
            </a:r>
            <a:r>
              <a:rPr lang="en-GB" err="1"/>
              <a:t>integreren</a:t>
            </a:r>
            <a:r>
              <a:rPr lang="en-GB"/>
              <a:t> van </a:t>
            </a:r>
            <a:r>
              <a:rPr lang="en-GB" err="1"/>
              <a:t>palliatieve</a:t>
            </a:r>
            <a:r>
              <a:rPr lang="en-GB"/>
              <a:t> </a:t>
            </a:r>
            <a:r>
              <a:rPr lang="en-GB" err="1"/>
              <a:t>zorg</a:t>
            </a:r>
            <a:r>
              <a:rPr lang="en-GB"/>
              <a:t> in de </a:t>
            </a:r>
            <a:r>
              <a:rPr lang="en-GB" err="1"/>
              <a:t>reguliere</a:t>
            </a:r>
            <a:r>
              <a:rPr lang="en-GB"/>
              <a:t> </a:t>
            </a:r>
            <a:r>
              <a:rPr lang="en-GB" err="1"/>
              <a:t>gezondheidszorg</a:t>
            </a:r>
            <a:r>
              <a:rPr lang="en-GB"/>
              <a:t>. </a:t>
            </a:r>
            <a:r>
              <a:rPr lang="en-GB" err="1"/>
              <a:t>En</a:t>
            </a:r>
            <a:r>
              <a:rPr lang="en-GB"/>
              <a:t> op het </a:t>
            </a:r>
            <a:r>
              <a:rPr lang="en-GB" err="1"/>
              <a:t>verbeteren</a:t>
            </a:r>
            <a:r>
              <a:rPr lang="en-GB"/>
              <a:t> van de </a:t>
            </a:r>
            <a:r>
              <a:rPr lang="en-GB" err="1"/>
              <a:t>samenwerking</a:t>
            </a:r>
            <a:r>
              <a:rPr lang="en-GB"/>
              <a:t> </a:t>
            </a:r>
            <a:r>
              <a:rPr lang="en-GB" err="1"/>
              <a:t>tussen</a:t>
            </a:r>
            <a:r>
              <a:rPr lang="en-GB"/>
              <a:t> alle </a:t>
            </a:r>
            <a:r>
              <a:rPr lang="en-GB" err="1"/>
              <a:t>betrokken</a:t>
            </a:r>
            <a:r>
              <a:rPr lang="en-GB"/>
              <a:t> </a:t>
            </a:r>
            <a:r>
              <a:rPr lang="en-GB" err="1"/>
              <a:t>zorgverleners</a:t>
            </a:r>
            <a:r>
              <a:rPr lang="en-GB"/>
              <a:t> </a:t>
            </a:r>
            <a:r>
              <a:rPr lang="en-GB" err="1"/>
              <a:t>en</a:t>
            </a:r>
            <a:r>
              <a:rPr lang="en-GB"/>
              <a:t> </a:t>
            </a:r>
            <a:r>
              <a:rPr lang="en-GB" err="1"/>
              <a:t>ondersteuners</a:t>
            </a:r>
            <a:r>
              <a:rPr lang="en-GB"/>
              <a:t>. </a:t>
            </a:r>
            <a:r>
              <a:rPr lang="en-GB" err="1"/>
              <a:t>Waarom</a:t>
            </a:r>
            <a:r>
              <a:rPr lang="en-GB"/>
              <a:t> we </a:t>
            </a:r>
            <a:r>
              <a:rPr lang="en-GB" err="1"/>
              <a:t>dat</a:t>
            </a:r>
            <a:r>
              <a:rPr lang="en-GB"/>
              <a:t> </a:t>
            </a:r>
            <a:r>
              <a:rPr lang="en-GB" err="1"/>
              <a:t>doen</a:t>
            </a:r>
            <a:r>
              <a:rPr lang="en-GB"/>
              <a:t>? </a:t>
            </a:r>
            <a:r>
              <a:rPr lang="en-GB" err="1"/>
              <a:t>Omdat</a:t>
            </a:r>
            <a:r>
              <a:rPr lang="en-GB"/>
              <a:t> we </a:t>
            </a:r>
            <a:r>
              <a:rPr lang="en-GB" err="1"/>
              <a:t>geloven</a:t>
            </a:r>
            <a:r>
              <a:rPr lang="en-GB"/>
              <a:t> </a:t>
            </a:r>
            <a:r>
              <a:rPr lang="en-GB" err="1"/>
              <a:t>dat</a:t>
            </a:r>
            <a:r>
              <a:rPr lang="en-GB"/>
              <a:t> </a:t>
            </a:r>
            <a:r>
              <a:rPr lang="en-GB" err="1"/>
              <a:t>mensen</a:t>
            </a:r>
            <a:r>
              <a:rPr lang="en-GB"/>
              <a:t> </a:t>
            </a:r>
            <a:r>
              <a:rPr lang="en-GB" err="1"/>
              <a:t>juíst</a:t>
            </a:r>
            <a:r>
              <a:rPr lang="en-GB"/>
              <a:t> in de </a:t>
            </a:r>
            <a:r>
              <a:rPr lang="en-GB" err="1"/>
              <a:t>palliatieve</a:t>
            </a:r>
            <a:r>
              <a:rPr lang="en-GB"/>
              <a:t> </a:t>
            </a:r>
            <a:r>
              <a:rPr lang="en-GB" err="1"/>
              <a:t>fase</a:t>
            </a:r>
            <a:r>
              <a:rPr lang="en-GB"/>
              <a:t> </a:t>
            </a:r>
            <a:r>
              <a:rPr lang="en-GB" err="1"/>
              <a:t>moeten</a:t>
            </a:r>
            <a:r>
              <a:rPr lang="en-GB"/>
              <a:t> </a:t>
            </a:r>
            <a:r>
              <a:rPr lang="en-GB" err="1"/>
              <a:t>kunnen</a:t>
            </a:r>
            <a:r>
              <a:rPr lang="en-GB"/>
              <a:t> </a:t>
            </a:r>
            <a:r>
              <a:rPr lang="en-GB" err="1"/>
              <a:t>rekenen</a:t>
            </a:r>
            <a:r>
              <a:rPr lang="en-GB"/>
              <a:t> op </a:t>
            </a:r>
            <a:r>
              <a:rPr lang="en-GB" err="1"/>
              <a:t>zorg</a:t>
            </a:r>
            <a:r>
              <a:rPr lang="en-GB"/>
              <a:t> die </a:t>
            </a:r>
            <a:r>
              <a:rPr lang="en-GB" err="1"/>
              <a:t>bij</a:t>
            </a:r>
            <a:r>
              <a:rPr lang="en-GB"/>
              <a:t> hen past.</a:t>
            </a:r>
          </a:p>
        </p:txBody>
      </p:sp>
      <p:sp>
        <p:nvSpPr>
          <p:cNvPr id="11" name="Text Placeholder 9">
            <a:extLst>
              <a:ext uri="{FF2B5EF4-FFF2-40B4-BE49-F238E27FC236}">
                <a16:creationId xmlns:a16="http://schemas.microsoft.com/office/drawing/2014/main" id="{CF0B6991-1760-28A5-0033-967F528D2550}"/>
              </a:ext>
            </a:extLst>
          </p:cNvPr>
          <p:cNvSpPr>
            <a:spLocks noGrp="1"/>
          </p:cNvSpPr>
          <p:nvPr>
            <p:ph type="body" sz="quarter" idx="11" hasCustomPrompt="1"/>
          </p:nvPr>
        </p:nvSpPr>
        <p:spPr>
          <a:xfrm>
            <a:off x="623888" y="542964"/>
            <a:ext cx="4114800" cy="365125"/>
          </a:xfrm>
        </p:spPr>
        <p:txBody>
          <a:bodyPr>
            <a:noAutofit/>
          </a:bodyPr>
          <a:lstStyle>
            <a:lvl1pPr marL="0" indent="0">
              <a:buNone/>
              <a:defRPr sz="1600">
                <a:solidFill>
                  <a:srgbClr val="95BAFF"/>
                </a:solidFill>
              </a:defRPr>
            </a:lvl1pPr>
            <a:lvl2pPr marL="457200" indent="0">
              <a:buNone/>
              <a:defRPr sz="1600">
                <a:solidFill>
                  <a:srgbClr val="95BAFF"/>
                </a:solidFill>
              </a:defRPr>
            </a:lvl2pPr>
            <a:lvl3pPr marL="914400" indent="0">
              <a:buNone/>
              <a:defRPr sz="1600">
                <a:solidFill>
                  <a:srgbClr val="95BAFF"/>
                </a:solidFill>
              </a:defRPr>
            </a:lvl3pPr>
            <a:lvl4pPr marL="1371600" indent="0">
              <a:buNone/>
              <a:defRPr sz="1600">
                <a:solidFill>
                  <a:srgbClr val="95BAFF"/>
                </a:solidFill>
              </a:defRPr>
            </a:lvl4pPr>
            <a:lvl5pPr marL="1828800" indent="0">
              <a:buNone/>
              <a:defRPr sz="1600">
                <a:solidFill>
                  <a:srgbClr val="95BAFF"/>
                </a:solidFill>
              </a:defRPr>
            </a:lvl5pPr>
          </a:lstStyle>
          <a:p>
            <a:pPr lvl="0"/>
            <a:r>
              <a:rPr lang="en-GB" err="1"/>
              <a:t>Titel</a:t>
            </a:r>
            <a:endParaRPr lang="en-NL"/>
          </a:p>
        </p:txBody>
      </p:sp>
    </p:spTree>
    <p:extLst>
      <p:ext uri="{BB962C8B-B14F-4D97-AF65-F5344CB8AC3E}">
        <p14:creationId xmlns:p14="http://schemas.microsoft.com/office/powerpoint/2010/main" val="422777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DF0131-82F6-CCCE-9258-2751A0969DE5}"/>
              </a:ext>
            </a:extLst>
          </p:cNvPr>
          <p:cNvPicPr>
            <a:picLocks noChangeAspect="1"/>
          </p:cNvPicPr>
          <p:nvPr userDrawn="1"/>
        </p:nvPicPr>
        <p:blipFill>
          <a:blip r:embed="rId2"/>
          <a:srcRect/>
          <a:stretch/>
        </p:blipFill>
        <p:spPr>
          <a:xfrm>
            <a:off x="0" y="1169"/>
            <a:ext cx="12194080" cy="6856830"/>
          </a:xfrm>
          <a:prstGeom prst="rect">
            <a:avLst/>
          </a:prstGeom>
        </p:spPr>
      </p:pic>
      <p:sp>
        <p:nvSpPr>
          <p:cNvPr id="16" name="Title 1">
            <a:extLst>
              <a:ext uri="{FF2B5EF4-FFF2-40B4-BE49-F238E27FC236}">
                <a16:creationId xmlns:a16="http://schemas.microsoft.com/office/drawing/2014/main" id="{5F006D8E-EE04-FD29-B196-79D3F14D4B87}"/>
              </a:ext>
            </a:extLst>
          </p:cNvPr>
          <p:cNvSpPr>
            <a:spLocks noGrp="1"/>
          </p:cNvSpPr>
          <p:nvPr>
            <p:ph type="ctrTitle" hasCustomPrompt="1"/>
          </p:nvPr>
        </p:nvSpPr>
        <p:spPr>
          <a:xfrm>
            <a:off x="1524000" y="1077393"/>
            <a:ext cx="9144000" cy="2387600"/>
          </a:xfrm>
        </p:spPr>
        <p:txBody>
          <a:bodyPr anchor="b">
            <a:noAutofit/>
          </a:bodyPr>
          <a:lstStyle>
            <a:lvl1pPr>
              <a:defRPr sz="6000"/>
            </a:lvl1pPr>
          </a:lstStyle>
          <a:p>
            <a:pPr algn="l"/>
            <a:r>
              <a:rPr lang="en-NL">
                <a:solidFill>
                  <a:srgbClr val="173395"/>
                </a:solidFill>
                <a:latin typeface="Poppins" pitchFamily="2" charset="77"/>
                <a:cs typeface="Poppins" pitchFamily="2" charset="77"/>
              </a:rPr>
              <a:t>Titelpagina</a:t>
            </a:r>
            <a:br>
              <a:rPr lang="en-NL">
                <a:solidFill>
                  <a:srgbClr val="173395"/>
                </a:solidFill>
                <a:latin typeface="Poppins" pitchFamily="2" charset="77"/>
                <a:cs typeface="Poppins" pitchFamily="2" charset="77"/>
              </a:rPr>
            </a:br>
            <a:r>
              <a:rPr lang="en-NL">
                <a:solidFill>
                  <a:srgbClr val="173395"/>
                </a:solidFill>
                <a:latin typeface="Poppins" pitchFamily="2" charset="77"/>
                <a:cs typeface="Poppins" pitchFamily="2" charset="77"/>
              </a:rPr>
              <a:t>lange titel</a:t>
            </a:r>
          </a:p>
        </p:txBody>
      </p:sp>
      <p:sp>
        <p:nvSpPr>
          <p:cNvPr id="17" name="Subtitle 2">
            <a:extLst>
              <a:ext uri="{FF2B5EF4-FFF2-40B4-BE49-F238E27FC236}">
                <a16:creationId xmlns:a16="http://schemas.microsoft.com/office/drawing/2014/main" id="{608C50C6-EA6E-6AAD-D7EB-1F4870FA0A37}"/>
              </a:ext>
            </a:extLst>
          </p:cNvPr>
          <p:cNvSpPr>
            <a:spLocks noGrp="1"/>
          </p:cNvSpPr>
          <p:nvPr>
            <p:ph type="subTitle" idx="1" hasCustomPrompt="1"/>
          </p:nvPr>
        </p:nvSpPr>
        <p:spPr>
          <a:xfrm>
            <a:off x="1524000" y="3557068"/>
            <a:ext cx="6634348" cy="1655762"/>
          </a:xfrm>
        </p:spPr>
        <p:txBody>
          <a:bodyPr>
            <a:noAutofit/>
          </a:bodyPr>
          <a:lstStyle>
            <a:lvl1pPr marL="0" indent="0">
              <a:buNone/>
              <a:defRPr sz="2400"/>
            </a:lvl1pPr>
          </a:lstStyle>
          <a:p>
            <a:pPr algn="l">
              <a:lnSpc>
                <a:spcPct val="110000"/>
              </a:lnSpc>
            </a:pPr>
            <a:r>
              <a:rPr lang="en-NL">
                <a:solidFill>
                  <a:srgbClr val="173395"/>
                </a:solidFill>
                <a:latin typeface="Poppins" pitchFamily="2" charset="77"/>
                <a:cs typeface="Poppins" pitchFamily="2" charset="77"/>
              </a:rPr>
              <a:t>Dit is een beschrijving van een ondertitel waar de presentatie over gaat.</a:t>
            </a:r>
          </a:p>
        </p:txBody>
      </p:sp>
      <p:sp>
        <p:nvSpPr>
          <p:cNvPr id="10" name="Text Placeholder 9">
            <a:extLst>
              <a:ext uri="{FF2B5EF4-FFF2-40B4-BE49-F238E27FC236}">
                <a16:creationId xmlns:a16="http://schemas.microsoft.com/office/drawing/2014/main" id="{5C5C9451-6A56-602A-B4BC-A76B474D00AB}"/>
              </a:ext>
            </a:extLst>
          </p:cNvPr>
          <p:cNvSpPr>
            <a:spLocks noGrp="1"/>
          </p:cNvSpPr>
          <p:nvPr>
            <p:ph type="body" sz="quarter" idx="11" hasCustomPrompt="1"/>
          </p:nvPr>
        </p:nvSpPr>
        <p:spPr>
          <a:xfrm>
            <a:off x="623888" y="542964"/>
            <a:ext cx="4114800" cy="365125"/>
          </a:xfrm>
        </p:spPr>
        <p:txBody>
          <a:bodyPr>
            <a:noAutofit/>
          </a:bodyPr>
          <a:lstStyle>
            <a:lvl1pPr marL="0" indent="0">
              <a:buNone/>
              <a:defRPr sz="1600">
                <a:solidFill>
                  <a:srgbClr val="95BAFF"/>
                </a:solidFill>
              </a:defRPr>
            </a:lvl1pPr>
            <a:lvl2pPr marL="457200" indent="0">
              <a:buNone/>
              <a:defRPr sz="1600">
                <a:solidFill>
                  <a:srgbClr val="95BAFF"/>
                </a:solidFill>
              </a:defRPr>
            </a:lvl2pPr>
            <a:lvl3pPr marL="914400" indent="0">
              <a:buNone/>
              <a:defRPr sz="1600">
                <a:solidFill>
                  <a:srgbClr val="95BAFF"/>
                </a:solidFill>
              </a:defRPr>
            </a:lvl3pPr>
            <a:lvl4pPr marL="1371600" indent="0">
              <a:buNone/>
              <a:defRPr sz="1600">
                <a:solidFill>
                  <a:srgbClr val="95BAFF"/>
                </a:solidFill>
              </a:defRPr>
            </a:lvl4pPr>
            <a:lvl5pPr marL="1828800" indent="0">
              <a:buNone/>
              <a:defRPr sz="1600">
                <a:solidFill>
                  <a:srgbClr val="95BAFF"/>
                </a:solidFill>
              </a:defRPr>
            </a:lvl5pPr>
          </a:lstStyle>
          <a:p>
            <a:pPr lvl="0"/>
            <a:r>
              <a:rPr lang="en-GB" err="1"/>
              <a:t>Titel</a:t>
            </a:r>
            <a:endParaRPr lang="en-NL"/>
          </a:p>
        </p:txBody>
      </p:sp>
    </p:spTree>
    <p:extLst>
      <p:ext uri="{BB962C8B-B14F-4D97-AF65-F5344CB8AC3E}">
        <p14:creationId xmlns:p14="http://schemas.microsoft.com/office/powerpoint/2010/main" val="46954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rgbClr val="F1ECE3"/>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93CBA55-26CD-0271-30A7-8BFA0F7FF451}"/>
              </a:ext>
            </a:extLst>
          </p:cNvPr>
          <p:cNvSpPr>
            <a:spLocks noGrp="1"/>
          </p:cNvSpPr>
          <p:nvPr>
            <p:ph type="pic" idx="1" hasCustomPrompt="1"/>
          </p:nvPr>
        </p:nvSpPr>
        <p:spPr>
          <a:xfrm>
            <a:off x="402238" y="404502"/>
            <a:ext cx="11387524" cy="6048995"/>
          </a:xfrm>
          <a:effectLst/>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Afbeelding</a:t>
            </a:r>
          </a:p>
        </p:txBody>
      </p:sp>
    </p:spTree>
    <p:extLst>
      <p:ext uri="{BB962C8B-B14F-4D97-AF65-F5344CB8AC3E}">
        <p14:creationId xmlns:p14="http://schemas.microsoft.com/office/powerpoint/2010/main" val="83083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ve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658774-DA20-0F4B-2200-55DFC1A59E15}"/>
              </a:ext>
            </a:extLst>
          </p:cNvPr>
          <p:cNvPicPr>
            <a:picLocks noChangeAspect="1"/>
          </p:cNvPicPr>
          <p:nvPr userDrawn="1"/>
        </p:nvPicPr>
        <p:blipFill>
          <a:blip r:embed="rId2"/>
          <a:srcRect/>
          <a:stretch/>
        </p:blipFill>
        <p:spPr>
          <a:xfrm>
            <a:off x="1" y="1169"/>
            <a:ext cx="12194078" cy="6856830"/>
          </a:xfrm>
          <a:prstGeom prst="rect">
            <a:avLst/>
          </a:prstGeom>
        </p:spPr>
      </p:pic>
      <p:sp>
        <p:nvSpPr>
          <p:cNvPr id="3" name="Text Placeholder 9">
            <a:extLst>
              <a:ext uri="{FF2B5EF4-FFF2-40B4-BE49-F238E27FC236}">
                <a16:creationId xmlns:a16="http://schemas.microsoft.com/office/drawing/2014/main" id="{6957B870-E1B5-61A1-C006-09DC64C68161}"/>
              </a:ext>
            </a:extLst>
          </p:cNvPr>
          <p:cNvSpPr>
            <a:spLocks noGrp="1"/>
          </p:cNvSpPr>
          <p:nvPr>
            <p:ph type="body" sz="quarter" idx="11" hasCustomPrompt="1"/>
          </p:nvPr>
        </p:nvSpPr>
        <p:spPr>
          <a:xfrm>
            <a:off x="623888" y="542964"/>
            <a:ext cx="4114800" cy="365125"/>
          </a:xfrm>
        </p:spPr>
        <p:txBody>
          <a:bodyPr>
            <a:noAutofit/>
          </a:bodyPr>
          <a:lstStyle>
            <a:lvl1pPr marL="0" indent="0">
              <a:buNone/>
              <a:defRPr sz="1600">
                <a:solidFill>
                  <a:srgbClr val="95BAFF"/>
                </a:solidFill>
              </a:defRPr>
            </a:lvl1pPr>
            <a:lvl2pPr marL="457200" indent="0">
              <a:buNone/>
              <a:defRPr sz="1600">
                <a:solidFill>
                  <a:srgbClr val="95BAFF"/>
                </a:solidFill>
              </a:defRPr>
            </a:lvl2pPr>
            <a:lvl3pPr marL="914400" indent="0">
              <a:buNone/>
              <a:defRPr sz="1600">
                <a:solidFill>
                  <a:srgbClr val="95BAFF"/>
                </a:solidFill>
              </a:defRPr>
            </a:lvl3pPr>
            <a:lvl4pPr marL="1371600" indent="0">
              <a:buNone/>
              <a:defRPr sz="1600">
                <a:solidFill>
                  <a:srgbClr val="95BAFF"/>
                </a:solidFill>
              </a:defRPr>
            </a:lvl4pPr>
            <a:lvl5pPr marL="1828800" indent="0">
              <a:buNone/>
              <a:defRPr sz="1600">
                <a:solidFill>
                  <a:srgbClr val="95BAFF"/>
                </a:solidFill>
              </a:defRPr>
            </a:lvl5pPr>
          </a:lstStyle>
          <a:p>
            <a:pPr lvl="0"/>
            <a:r>
              <a:rPr lang="en-GB" err="1"/>
              <a:t>Titel</a:t>
            </a:r>
            <a:endParaRPr lang="en-NL"/>
          </a:p>
        </p:txBody>
      </p:sp>
      <p:sp>
        <p:nvSpPr>
          <p:cNvPr id="6" name="Text Placeholder 4">
            <a:extLst>
              <a:ext uri="{FF2B5EF4-FFF2-40B4-BE49-F238E27FC236}">
                <a16:creationId xmlns:a16="http://schemas.microsoft.com/office/drawing/2014/main" id="{5C2CF736-C172-082D-1509-C9FEF2664B23}"/>
              </a:ext>
            </a:extLst>
          </p:cNvPr>
          <p:cNvSpPr>
            <a:spLocks noGrp="1"/>
          </p:cNvSpPr>
          <p:nvPr>
            <p:ph type="body" sz="quarter" idx="12" hasCustomPrompt="1"/>
          </p:nvPr>
        </p:nvSpPr>
        <p:spPr>
          <a:xfrm>
            <a:off x="1524000" y="1316298"/>
            <a:ext cx="8961438" cy="4649787"/>
          </a:xfrm>
        </p:spPr>
        <p:txBody>
          <a:bodyPr numCol="2" spcCol="180000">
            <a:noAutofit/>
          </a:bodyPr>
          <a:lstStyle>
            <a:lvl1pPr marL="0" indent="0">
              <a:lnSpc>
                <a:spcPct val="120000"/>
              </a:lnSpc>
              <a:buNone/>
              <a:defRPr sz="1200">
                <a:solidFill>
                  <a:srgbClr val="173395"/>
                </a:solidFill>
              </a:defRPr>
            </a:lvl1pPr>
            <a:lvl2pPr marL="457200" indent="0">
              <a:buNone/>
              <a:defRPr>
                <a:solidFill>
                  <a:srgbClr val="173395"/>
                </a:solidFill>
              </a:defRPr>
            </a:lvl2pPr>
            <a:lvl3pPr marL="914400" indent="0">
              <a:buNone/>
              <a:defRPr>
                <a:solidFill>
                  <a:srgbClr val="173395"/>
                </a:solidFill>
              </a:defRPr>
            </a:lvl3pPr>
            <a:lvl4pPr marL="1371600" indent="0">
              <a:buNone/>
              <a:defRPr>
                <a:solidFill>
                  <a:srgbClr val="173395"/>
                </a:solidFill>
              </a:defRPr>
            </a:lvl4pPr>
            <a:lvl5pPr marL="1828800" indent="0">
              <a:buNone/>
              <a:defRPr>
                <a:solidFill>
                  <a:srgbClr val="173395"/>
                </a:solidFill>
              </a:defRPr>
            </a:lvl5pPr>
          </a:lstStyle>
          <a:p>
            <a:pPr lvl="0"/>
            <a:r>
              <a:rPr lang="en-GB"/>
              <a:t>Type </a:t>
            </a:r>
            <a:r>
              <a:rPr lang="en-GB" err="1"/>
              <a:t>hier</a:t>
            </a:r>
            <a:r>
              <a:rPr lang="en-GB"/>
              <a:t> </a:t>
            </a:r>
            <a:r>
              <a:rPr lang="en-GB" err="1"/>
              <a:t>tekst</a:t>
            </a:r>
            <a:r>
              <a:rPr lang="en-GB"/>
              <a:t>. </a:t>
            </a:r>
            <a:r>
              <a:rPr lang="en-GB" err="1"/>
              <a:t>Deze</a:t>
            </a:r>
            <a:r>
              <a:rPr lang="en-GB"/>
              <a:t> </a:t>
            </a:r>
            <a:r>
              <a:rPr lang="en-GB" err="1"/>
              <a:t>komt</a:t>
            </a:r>
            <a:r>
              <a:rPr lang="en-GB"/>
              <a:t> in twee </a:t>
            </a:r>
            <a:r>
              <a:rPr lang="en-GB" err="1"/>
              <a:t>kolommen</a:t>
            </a:r>
            <a:r>
              <a:rPr lang="en-GB"/>
              <a:t> </a:t>
            </a:r>
            <a:r>
              <a:rPr lang="en-GB" err="1"/>
              <a:t>naast</a:t>
            </a:r>
            <a:r>
              <a:rPr lang="en-GB"/>
              <a:t> </a:t>
            </a:r>
            <a:r>
              <a:rPr lang="en-GB" err="1"/>
              <a:t>elkaar</a:t>
            </a:r>
            <a:r>
              <a:rPr lang="en-GB"/>
              <a:t> </a:t>
            </a:r>
            <a:r>
              <a:rPr lang="en-GB" err="1"/>
              <a:t>te</a:t>
            </a:r>
            <a:r>
              <a:rPr lang="en-GB"/>
              <a:t> </a:t>
            </a:r>
            <a:r>
              <a:rPr lang="en-GB" err="1"/>
              <a:t>staan</a:t>
            </a:r>
            <a:r>
              <a:rPr lang="en-GB"/>
              <a:t>. Wil je </a:t>
            </a:r>
            <a:r>
              <a:rPr lang="en-GB" err="1"/>
              <a:t>een</a:t>
            </a:r>
            <a:r>
              <a:rPr lang="en-GB"/>
              <a:t> </a:t>
            </a:r>
            <a:r>
              <a:rPr lang="en-GB" err="1"/>
              <a:t>titel</a:t>
            </a:r>
            <a:r>
              <a:rPr lang="en-GB"/>
              <a:t> </a:t>
            </a:r>
            <a:r>
              <a:rPr lang="en-GB" err="1"/>
              <a:t>boven</a:t>
            </a:r>
            <a:r>
              <a:rPr lang="en-GB"/>
              <a:t> </a:t>
            </a:r>
            <a:r>
              <a:rPr lang="en-GB" err="1"/>
              <a:t>deze</a:t>
            </a:r>
            <a:r>
              <a:rPr lang="en-GB"/>
              <a:t> </a:t>
            </a:r>
            <a:r>
              <a:rPr lang="en-GB" err="1"/>
              <a:t>tekst</a:t>
            </a:r>
            <a:r>
              <a:rPr lang="en-GB"/>
              <a:t> </a:t>
            </a:r>
            <a:r>
              <a:rPr lang="en-GB" err="1"/>
              <a:t>aan</a:t>
            </a:r>
            <a:r>
              <a:rPr lang="en-GB"/>
              <a:t> het begin </a:t>
            </a:r>
            <a:r>
              <a:rPr lang="en-GB" err="1"/>
              <a:t>plaatsen</a:t>
            </a:r>
            <a:r>
              <a:rPr lang="en-GB"/>
              <a:t> of </a:t>
            </a:r>
            <a:r>
              <a:rPr lang="en-GB" err="1"/>
              <a:t>tussen</a:t>
            </a:r>
            <a:r>
              <a:rPr lang="en-GB"/>
              <a:t> twee Alinea’s in? </a:t>
            </a:r>
            <a:r>
              <a:rPr lang="en-GB" err="1"/>
              <a:t>Geef</a:t>
            </a:r>
            <a:r>
              <a:rPr lang="en-GB"/>
              <a:t> die </a:t>
            </a:r>
            <a:r>
              <a:rPr lang="en-GB" err="1"/>
              <a:t>titel</a:t>
            </a:r>
            <a:r>
              <a:rPr lang="en-GB"/>
              <a:t> dan </a:t>
            </a:r>
            <a:r>
              <a:rPr lang="en-GB" err="1"/>
              <a:t>zelf</a:t>
            </a:r>
            <a:r>
              <a:rPr lang="en-GB"/>
              <a:t> de op-</a:t>
            </a:r>
            <a:r>
              <a:rPr lang="en-GB" err="1"/>
              <a:t>een</a:t>
            </a:r>
            <a:r>
              <a:rPr lang="en-GB"/>
              <a:t>-</a:t>
            </a:r>
            <a:r>
              <a:rPr lang="en-GB" err="1"/>
              <a:t>na-lichte</a:t>
            </a:r>
            <a:r>
              <a:rPr lang="en-GB"/>
              <a:t> </a:t>
            </a:r>
            <a:r>
              <a:rPr lang="en-GB" err="1"/>
              <a:t>blauw</a:t>
            </a:r>
            <a:r>
              <a:rPr lang="en-GB"/>
              <a:t>.</a:t>
            </a:r>
          </a:p>
        </p:txBody>
      </p:sp>
    </p:spTree>
    <p:extLst>
      <p:ext uri="{BB962C8B-B14F-4D97-AF65-F5344CB8AC3E}">
        <p14:creationId xmlns:p14="http://schemas.microsoft.com/office/powerpoint/2010/main" val="172007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bulli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B9FC8E-59D3-1AE2-99BF-941CAC4C046F}"/>
              </a:ext>
            </a:extLst>
          </p:cNvPr>
          <p:cNvPicPr>
            <a:picLocks noChangeAspect="1"/>
          </p:cNvPicPr>
          <p:nvPr userDrawn="1"/>
        </p:nvPicPr>
        <p:blipFill>
          <a:blip r:embed="rId2"/>
          <a:srcRect/>
          <a:stretch/>
        </p:blipFill>
        <p:spPr>
          <a:xfrm>
            <a:off x="1" y="1169"/>
            <a:ext cx="12194078" cy="6856829"/>
          </a:xfrm>
          <a:prstGeom prst="rect">
            <a:avLst/>
          </a:prstGeom>
        </p:spPr>
      </p:pic>
      <p:sp>
        <p:nvSpPr>
          <p:cNvPr id="11" name="Text Placeholder 2">
            <a:extLst>
              <a:ext uri="{FF2B5EF4-FFF2-40B4-BE49-F238E27FC236}">
                <a16:creationId xmlns:a16="http://schemas.microsoft.com/office/drawing/2014/main" id="{6B488FF7-9DF3-510F-04FC-F08BA60FDBFF}"/>
              </a:ext>
            </a:extLst>
          </p:cNvPr>
          <p:cNvSpPr>
            <a:spLocks noGrp="1"/>
          </p:cNvSpPr>
          <p:nvPr>
            <p:ph idx="10" hasCustomPrompt="1"/>
          </p:nvPr>
        </p:nvSpPr>
        <p:spPr>
          <a:xfrm>
            <a:off x="1524000" y="2955630"/>
            <a:ext cx="6776852" cy="2921063"/>
          </a:xfrm>
          <a:prstGeom prst="rect">
            <a:avLst/>
          </a:prstGeom>
        </p:spPr>
        <p:txBody>
          <a:bodyPr vert="horz" lIns="90000" tIns="45720" rIns="91440" bIns="45720" rtlCol="0">
            <a:noAutofit/>
          </a:bodyPr>
          <a:lstStyle>
            <a:lvl1pPr>
              <a:defRPr sz="2400"/>
            </a:lvl1pPr>
            <a:lvl2pPr>
              <a:defRPr sz="2000"/>
            </a:lvl2pPr>
            <a:lvl3pPr marL="914400" indent="0">
              <a:buNone/>
              <a:defRPr sz="1800"/>
            </a:lvl3pPr>
          </a:lstStyle>
          <a:p>
            <a:pPr lvl="0"/>
            <a:r>
              <a:rPr lang="en-GB" err="1"/>
              <a:t>Klik</a:t>
            </a:r>
            <a:r>
              <a:rPr lang="en-GB"/>
              <a:t> om </a:t>
            </a:r>
            <a:r>
              <a:rPr lang="en-GB" err="1"/>
              <a:t>hier</a:t>
            </a:r>
            <a:r>
              <a:rPr lang="en-GB"/>
              <a:t> </a:t>
            </a:r>
            <a:r>
              <a:rPr lang="en-GB" err="1"/>
              <a:t>tekst</a:t>
            </a:r>
            <a:r>
              <a:rPr lang="en-GB"/>
              <a:t> </a:t>
            </a:r>
            <a:r>
              <a:rPr lang="en-GB" err="1"/>
              <a:t>neer</a:t>
            </a:r>
            <a:r>
              <a:rPr lang="en-GB"/>
              <a:t> </a:t>
            </a:r>
            <a:r>
              <a:rPr lang="en-GB" err="1"/>
              <a:t>te</a:t>
            </a:r>
            <a:r>
              <a:rPr lang="en-GB"/>
              <a:t> </a:t>
            </a:r>
            <a:r>
              <a:rPr lang="en-GB" err="1"/>
              <a:t>zetten</a:t>
            </a:r>
            <a:endParaRPr lang="en-GB"/>
          </a:p>
          <a:p>
            <a:pPr lvl="1"/>
            <a:r>
              <a:rPr lang="en-GB"/>
              <a:t>Met </a:t>
            </a:r>
            <a:r>
              <a:rPr lang="en-GB" err="1"/>
              <a:t>een</a:t>
            </a:r>
            <a:r>
              <a:rPr lang="en-GB"/>
              <a:t> </a:t>
            </a:r>
            <a:r>
              <a:rPr lang="en-GB" err="1"/>
              <a:t>tweede</a:t>
            </a:r>
            <a:r>
              <a:rPr lang="en-GB"/>
              <a:t> </a:t>
            </a:r>
            <a:r>
              <a:rPr lang="en-GB" err="1"/>
              <a:t>bullit</a:t>
            </a:r>
            <a:r>
              <a:rPr lang="en-GB"/>
              <a:t> </a:t>
            </a:r>
            <a:r>
              <a:rPr lang="en-GB" err="1"/>
              <a:t>optie</a:t>
            </a:r>
            <a:endParaRPr lang="en-GB"/>
          </a:p>
        </p:txBody>
      </p:sp>
      <p:sp>
        <p:nvSpPr>
          <p:cNvPr id="3" name="Text Placeholder 9">
            <a:extLst>
              <a:ext uri="{FF2B5EF4-FFF2-40B4-BE49-F238E27FC236}">
                <a16:creationId xmlns:a16="http://schemas.microsoft.com/office/drawing/2014/main" id="{9B702482-BCAC-0272-A46A-E273211D3E84}"/>
              </a:ext>
            </a:extLst>
          </p:cNvPr>
          <p:cNvSpPr>
            <a:spLocks noGrp="1"/>
          </p:cNvSpPr>
          <p:nvPr>
            <p:ph type="body" sz="quarter" idx="11" hasCustomPrompt="1"/>
          </p:nvPr>
        </p:nvSpPr>
        <p:spPr>
          <a:xfrm>
            <a:off x="623888" y="542964"/>
            <a:ext cx="4114800" cy="365125"/>
          </a:xfrm>
        </p:spPr>
        <p:txBody>
          <a:bodyPr>
            <a:noAutofit/>
          </a:bodyPr>
          <a:lstStyle>
            <a:lvl1pPr marL="0" indent="0">
              <a:buNone/>
              <a:defRPr sz="1600">
                <a:solidFill>
                  <a:srgbClr val="95BAFF"/>
                </a:solidFill>
              </a:defRPr>
            </a:lvl1pPr>
            <a:lvl2pPr marL="457200" indent="0">
              <a:buNone/>
              <a:defRPr sz="1600">
                <a:solidFill>
                  <a:srgbClr val="95BAFF"/>
                </a:solidFill>
              </a:defRPr>
            </a:lvl2pPr>
            <a:lvl3pPr marL="914400" indent="0">
              <a:buNone/>
              <a:defRPr sz="1600">
                <a:solidFill>
                  <a:srgbClr val="95BAFF"/>
                </a:solidFill>
              </a:defRPr>
            </a:lvl3pPr>
            <a:lvl4pPr marL="1371600" indent="0">
              <a:buNone/>
              <a:defRPr sz="1600">
                <a:solidFill>
                  <a:srgbClr val="95BAFF"/>
                </a:solidFill>
              </a:defRPr>
            </a:lvl4pPr>
            <a:lvl5pPr marL="1828800" indent="0">
              <a:buNone/>
              <a:defRPr sz="1600">
                <a:solidFill>
                  <a:srgbClr val="95BAFF"/>
                </a:solidFill>
              </a:defRPr>
            </a:lvl5pPr>
          </a:lstStyle>
          <a:p>
            <a:pPr lvl="0"/>
            <a:r>
              <a:rPr lang="en-GB" err="1"/>
              <a:t>Titel</a:t>
            </a:r>
            <a:endParaRPr lang="en-NL"/>
          </a:p>
        </p:txBody>
      </p:sp>
      <p:sp>
        <p:nvSpPr>
          <p:cNvPr id="8" name="Text Placeholder 4">
            <a:extLst>
              <a:ext uri="{FF2B5EF4-FFF2-40B4-BE49-F238E27FC236}">
                <a16:creationId xmlns:a16="http://schemas.microsoft.com/office/drawing/2014/main" id="{AD210235-A7EE-1D20-923B-4C245E741AA9}"/>
              </a:ext>
            </a:extLst>
          </p:cNvPr>
          <p:cNvSpPr>
            <a:spLocks noGrp="1"/>
          </p:cNvSpPr>
          <p:nvPr>
            <p:ph type="body" sz="quarter" idx="12" hasCustomPrompt="1"/>
          </p:nvPr>
        </p:nvSpPr>
        <p:spPr>
          <a:xfrm>
            <a:off x="1524000" y="1794241"/>
            <a:ext cx="6777038" cy="1031405"/>
          </a:xfrm>
        </p:spPr>
        <p:txBody>
          <a:bodyPr>
            <a:noAutofit/>
          </a:bodyPr>
          <a:lstStyle>
            <a:lvl1pPr marL="0" indent="0">
              <a:lnSpc>
                <a:spcPct val="110000"/>
              </a:lnSpc>
              <a:buNone/>
              <a:defRPr sz="2400">
                <a:solidFill>
                  <a:srgbClr val="95BAFF"/>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err="1"/>
              <a:t>Dit</a:t>
            </a:r>
            <a:r>
              <a:rPr lang="en-GB"/>
              <a:t> is </a:t>
            </a:r>
            <a:r>
              <a:rPr lang="en-GB" err="1"/>
              <a:t>een</a:t>
            </a:r>
            <a:r>
              <a:rPr lang="en-GB"/>
              <a:t> </a:t>
            </a:r>
            <a:r>
              <a:rPr lang="en-GB" err="1"/>
              <a:t>titel</a:t>
            </a:r>
            <a:r>
              <a:rPr lang="en-GB"/>
              <a:t> over twee regels, </a:t>
            </a:r>
            <a:r>
              <a:rPr lang="en-GB" err="1"/>
              <a:t>zodat</a:t>
            </a:r>
            <a:r>
              <a:rPr lang="en-GB"/>
              <a:t> je </a:t>
            </a:r>
            <a:r>
              <a:rPr lang="en-GB" err="1"/>
              <a:t>iets</a:t>
            </a:r>
            <a:r>
              <a:rPr lang="en-GB"/>
              <a:t> </a:t>
            </a:r>
            <a:r>
              <a:rPr lang="en-GB" err="1"/>
              <a:t>meer</a:t>
            </a:r>
            <a:r>
              <a:rPr lang="en-GB"/>
              <a:t> </a:t>
            </a:r>
            <a:r>
              <a:rPr lang="en-GB" err="1"/>
              <a:t>informatie</a:t>
            </a:r>
            <a:r>
              <a:rPr lang="en-GB"/>
              <a:t> </a:t>
            </a:r>
            <a:r>
              <a:rPr lang="en-GB" err="1"/>
              <a:t>kwijt</a:t>
            </a:r>
            <a:r>
              <a:rPr lang="en-GB"/>
              <a:t> </a:t>
            </a:r>
            <a:r>
              <a:rPr lang="en-GB" err="1"/>
              <a:t>kunt</a:t>
            </a:r>
            <a:r>
              <a:rPr lang="en-GB"/>
              <a:t>.</a:t>
            </a:r>
            <a:endParaRPr lang="en-NL"/>
          </a:p>
        </p:txBody>
      </p:sp>
    </p:spTree>
    <p:extLst>
      <p:ext uri="{BB962C8B-B14F-4D97-AF65-F5344CB8AC3E}">
        <p14:creationId xmlns:p14="http://schemas.microsoft.com/office/powerpoint/2010/main" val="8194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8C563-4894-589D-ECAE-B23371AC137A}"/>
              </a:ext>
            </a:extLst>
          </p:cNvPr>
          <p:cNvPicPr>
            <a:picLocks noChangeAspect="1"/>
          </p:cNvPicPr>
          <p:nvPr userDrawn="1"/>
        </p:nvPicPr>
        <p:blipFill>
          <a:blip r:embed="rId2"/>
          <a:srcRect/>
          <a:stretch/>
        </p:blipFill>
        <p:spPr>
          <a:xfrm>
            <a:off x="1" y="1169"/>
            <a:ext cx="12194078" cy="6856829"/>
          </a:xfrm>
          <a:prstGeom prst="rect">
            <a:avLst/>
          </a:prstGeom>
        </p:spPr>
      </p:pic>
      <p:sp>
        <p:nvSpPr>
          <p:cNvPr id="4" name="Picture Placeholder 2">
            <a:extLst>
              <a:ext uri="{FF2B5EF4-FFF2-40B4-BE49-F238E27FC236}">
                <a16:creationId xmlns:a16="http://schemas.microsoft.com/office/drawing/2014/main" id="{757B3049-0A5D-426D-E8DA-29E08566FBFA}"/>
              </a:ext>
            </a:extLst>
          </p:cNvPr>
          <p:cNvSpPr>
            <a:spLocks noGrp="1"/>
          </p:cNvSpPr>
          <p:nvPr>
            <p:ph type="pic" idx="10" hasCustomPrompt="1"/>
          </p:nvPr>
        </p:nvSpPr>
        <p:spPr>
          <a:xfrm>
            <a:off x="6078896" y="1527026"/>
            <a:ext cx="5721594" cy="3803950"/>
          </a:xfrm>
          <a:effectLst/>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Afbeelding</a:t>
            </a:r>
          </a:p>
        </p:txBody>
      </p:sp>
      <p:sp>
        <p:nvSpPr>
          <p:cNvPr id="3" name="Text Placeholder 9">
            <a:extLst>
              <a:ext uri="{FF2B5EF4-FFF2-40B4-BE49-F238E27FC236}">
                <a16:creationId xmlns:a16="http://schemas.microsoft.com/office/drawing/2014/main" id="{31497C28-F965-FC96-FD01-F2D2202F69E9}"/>
              </a:ext>
            </a:extLst>
          </p:cNvPr>
          <p:cNvSpPr>
            <a:spLocks noGrp="1"/>
          </p:cNvSpPr>
          <p:nvPr>
            <p:ph type="body" sz="quarter" idx="11" hasCustomPrompt="1"/>
          </p:nvPr>
        </p:nvSpPr>
        <p:spPr>
          <a:xfrm>
            <a:off x="623888" y="542964"/>
            <a:ext cx="4114800" cy="365125"/>
          </a:xfrm>
        </p:spPr>
        <p:txBody>
          <a:bodyPr>
            <a:noAutofit/>
          </a:bodyPr>
          <a:lstStyle>
            <a:lvl1pPr marL="0" indent="0">
              <a:buNone/>
              <a:defRPr sz="1600">
                <a:solidFill>
                  <a:srgbClr val="95BAFF"/>
                </a:solidFill>
              </a:defRPr>
            </a:lvl1pPr>
            <a:lvl2pPr marL="457200" indent="0">
              <a:buNone/>
              <a:defRPr sz="1600">
                <a:solidFill>
                  <a:srgbClr val="95BAFF"/>
                </a:solidFill>
              </a:defRPr>
            </a:lvl2pPr>
            <a:lvl3pPr marL="914400" indent="0">
              <a:buNone/>
              <a:defRPr sz="1600">
                <a:solidFill>
                  <a:srgbClr val="95BAFF"/>
                </a:solidFill>
              </a:defRPr>
            </a:lvl3pPr>
            <a:lvl4pPr marL="1371600" indent="0">
              <a:buNone/>
              <a:defRPr sz="1600">
                <a:solidFill>
                  <a:srgbClr val="95BAFF"/>
                </a:solidFill>
              </a:defRPr>
            </a:lvl4pPr>
            <a:lvl5pPr marL="1828800" indent="0">
              <a:buNone/>
              <a:defRPr sz="1600">
                <a:solidFill>
                  <a:srgbClr val="95BAFF"/>
                </a:solidFill>
              </a:defRPr>
            </a:lvl5pPr>
          </a:lstStyle>
          <a:p>
            <a:pPr lvl="0"/>
            <a:r>
              <a:rPr lang="en-GB" err="1"/>
              <a:t>Titel</a:t>
            </a:r>
            <a:endParaRPr lang="en-NL"/>
          </a:p>
        </p:txBody>
      </p:sp>
      <p:sp>
        <p:nvSpPr>
          <p:cNvPr id="9" name="Text Placeholder 7">
            <a:extLst>
              <a:ext uri="{FF2B5EF4-FFF2-40B4-BE49-F238E27FC236}">
                <a16:creationId xmlns:a16="http://schemas.microsoft.com/office/drawing/2014/main" id="{AC83D87B-66BE-71F4-05B1-A090B9210807}"/>
              </a:ext>
            </a:extLst>
          </p:cNvPr>
          <p:cNvSpPr>
            <a:spLocks noGrp="1"/>
          </p:cNvSpPr>
          <p:nvPr>
            <p:ph type="body" sz="quarter" idx="12" hasCustomPrompt="1"/>
          </p:nvPr>
        </p:nvSpPr>
        <p:spPr>
          <a:xfrm>
            <a:off x="1524000" y="1784502"/>
            <a:ext cx="3954463" cy="3400816"/>
          </a:xfrm>
        </p:spPr>
        <p:txBody>
          <a:bodyPr lIns="90000">
            <a:noAutofit/>
          </a:bodyPr>
          <a:lstStyle>
            <a:lvl1pPr marL="0" indent="0">
              <a:lnSpc>
                <a:spcPct val="11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Type </a:t>
            </a:r>
            <a:r>
              <a:rPr lang="en-GB" err="1"/>
              <a:t>hier</a:t>
            </a:r>
            <a:r>
              <a:rPr lang="en-GB"/>
              <a:t> je </a:t>
            </a:r>
            <a:r>
              <a:rPr lang="en-GB" err="1"/>
              <a:t>tekst</a:t>
            </a:r>
            <a:endParaRPr lang="en-NL"/>
          </a:p>
        </p:txBody>
      </p:sp>
    </p:spTree>
    <p:extLst>
      <p:ext uri="{BB962C8B-B14F-4D97-AF65-F5344CB8AC3E}">
        <p14:creationId xmlns:p14="http://schemas.microsoft.com/office/powerpoint/2010/main" val="163964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C2DA4-A72D-FFDA-CE08-F56444FE1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a:t>Klik om stijl te bewerken</a:t>
            </a:r>
            <a:endParaRPr lang="en-NL"/>
          </a:p>
        </p:txBody>
      </p:sp>
      <p:sp>
        <p:nvSpPr>
          <p:cNvPr id="3" name="Text Placeholder 2">
            <a:extLst>
              <a:ext uri="{FF2B5EF4-FFF2-40B4-BE49-F238E27FC236}">
                <a16:creationId xmlns:a16="http://schemas.microsoft.com/office/drawing/2014/main" id="{887BC76F-C0FB-4B05-9165-EAA9D2D34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550A3331-C0E6-8704-84BC-21D8CDB1F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b="0" i="0">
                <a:solidFill>
                  <a:srgbClr val="173395"/>
                </a:solidFill>
                <a:latin typeface="Poppins" pitchFamily="2" charset="77"/>
                <a:cs typeface="Poppins" pitchFamily="2" charset="77"/>
              </a:defRPr>
            </a:lvl1pPr>
          </a:lstStyle>
          <a:p>
            <a:fld id="{FE6A096E-0DEB-3849-B1DA-646F09E65038}" type="datetimeFigureOut">
              <a:rPr lang="en-NL" smtClean="0"/>
              <a:pPr/>
              <a:t>03/21/2024</a:t>
            </a:fld>
            <a:endParaRPr lang="en-NL"/>
          </a:p>
        </p:txBody>
      </p:sp>
      <p:sp>
        <p:nvSpPr>
          <p:cNvPr id="5" name="Footer Placeholder 4">
            <a:extLst>
              <a:ext uri="{FF2B5EF4-FFF2-40B4-BE49-F238E27FC236}">
                <a16:creationId xmlns:a16="http://schemas.microsoft.com/office/drawing/2014/main" id="{B6D66EFA-CA23-74FD-FEF6-B59254F81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600" b="0" i="0">
                <a:solidFill>
                  <a:srgbClr val="95BAFF"/>
                </a:solidFill>
                <a:latin typeface="Poppins" pitchFamily="2" charset="77"/>
                <a:cs typeface="Poppins" pitchFamily="2" charset="77"/>
              </a:defRPr>
            </a:lvl1pPr>
          </a:lstStyle>
          <a:p>
            <a:endParaRPr lang="en-NL"/>
          </a:p>
        </p:txBody>
      </p:sp>
      <p:sp>
        <p:nvSpPr>
          <p:cNvPr id="6" name="Slide Number Placeholder 5">
            <a:extLst>
              <a:ext uri="{FF2B5EF4-FFF2-40B4-BE49-F238E27FC236}">
                <a16:creationId xmlns:a16="http://schemas.microsoft.com/office/drawing/2014/main" id="{52A8F921-B18E-6956-A90F-272FC63BF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0" i="0">
                <a:solidFill>
                  <a:srgbClr val="95BAFF"/>
                </a:solidFill>
                <a:latin typeface="Poppins" pitchFamily="2" charset="77"/>
                <a:cs typeface="Poppins" pitchFamily="2" charset="77"/>
              </a:defRPr>
            </a:lvl1pPr>
          </a:lstStyle>
          <a:p>
            <a:fld id="{189031D7-8C16-9B41-B101-6C1C45209A49}" type="slidenum">
              <a:rPr lang="en-NL" smtClean="0"/>
              <a:pPr/>
              <a:t>‹nr.›</a:t>
            </a:fld>
            <a:endParaRPr lang="en-NL"/>
          </a:p>
        </p:txBody>
      </p:sp>
    </p:spTree>
    <p:extLst>
      <p:ext uri="{BB962C8B-B14F-4D97-AF65-F5344CB8AC3E}">
        <p14:creationId xmlns:p14="http://schemas.microsoft.com/office/powerpoint/2010/main" val="5940014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173395"/>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39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395"/>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395"/>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395"/>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395"/>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palliaweb.nl/richtlijnen-palliatieve-zorg/richtlijn/kwaliteitskader-palliatieve-zorg-nederland/kernwaarden-en-principes" TargetMode="External"/><Relationship Id="rId2" Type="http://schemas.openxmlformats.org/officeDocument/2006/relationships/hyperlink" Target="https://palliaweb.nl/zorgpraktijk/palliatieve-zorg" TargetMode="Externa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hyperlink" Target="https://palliaweb.nl/zorgpraktijk/effectieve-communicatie" TargetMode="External"/><Relationship Id="rId3" Type="http://schemas.openxmlformats.org/officeDocument/2006/relationships/hyperlink" Target="https://palliaweb.nl/zorgpraktijk/gezamenlijke-besluitvorming" TargetMode="External"/><Relationship Id="rId7" Type="http://schemas.openxmlformats.org/officeDocument/2006/relationships/hyperlink" Target="https://palliaweb.nl/onderwijs-en-opleiden-palliatieve-zorg" TargetMode="External"/><Relationship Id="rId2" Type="http://schemas.openxmlformats.org/officeDocument/2006/relationships/hyperlink" Target="https://palliaweb.nl/zorgpraktijk/markering" TargetMode="External"/><Relationship Id="rId1" Type="http://schemas.openxmlformats.org/officeDocument/2006/relationships/slideLayout" Target="../slideLayouts/slideLayout5.xml"/><Relationship Id="rId6" Type="http://schemas.openxmlformats.org/officeDocument/2006/relationships/hyperlink" Target="https://palliaweb.nl/zorgpraktijk/coordinatie-en-continuiteit" TargetMode="External"/><Relationship Id="rId11" Type="http://schemas.openxmlformats.org/officeDocument/2006/relationships/image" Target="../media/image13.jpeg"/><Relationship Id="rId5" Type="http://schemas.openxmlformats.org/officeDocument/2006/relationships/hyperlink" Target="https://palliaweb.nl/zorgpraktijk/individueel-zorgplan" TargetMode="External"/><Relationship Id="rId10" Type="http://schemas.openxmlformats.org/officeDocument/2006/relationships/image" Target="../media/image12.png"/><Relationship Id="rId4" Type="http://schemas.openxmlformats.org/officeDocument/2006/relationships/hyperlink" Target="https://palliaweb.nl/zorgpraktijk/proactieve-zorgplanning" TargetMode="External"/><Relationship Id="rId9" Type="http://schemas.openxmlformats.org/officeDocument/2006/relationships/hyperlink" Target="https://palliaweb.nl/zorgpraktijk/persoonlijke-bala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s://pznlsawebprod.blob.core.windows.net/mediacontainer/pznl/media/opleidings-en-trainingsmateriaal/video's/markering-van-de-palliatievefase_720p.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verpalliatievezorg.nl/zorg-en-hulp/praten-over-de-laatste-levensfase"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overpalliatievezorg.nl/" TargetMode="External"/><Relationship Id="rId13" Type="http://schemas.openxmlformats.org/officeDocument/2006/relationships/hyperlink" Target="https://eur03.safelinks.protection.outlook.com/?url=https%3A%2F%2Foverpalliatievezorg.nl%2Fzorg-en-hulp%2Fpraten-over-de-laatste-levensfase-met-jouw-huisarts&amp;data=05%7C01%7CI.vanTrigt%40iknl.nl%7C9ba9005dcb1d472f271708db72620177%7Ca5e4637f71f040bbb540aabca71204f3%7C1%7C0%7C638229537481258650%7CUnknown%7CTWFpbGZsb3d8eyJWIjoiMC4wLjAwMDAiLCJQIjoiV2luMzIiLCJBTiI6Ik1haWwiLCJXVCI6Mn0%3D%7C3000%7C%7C%7C&amp;sdata=BO8FFsmoS9NqaM2CB1WSxRweBLIWTX%2BhBeZB%2FW%2FvRZ8%3D&amp;reserved=0" TargetMode="External"/><Relationship Id="rId3" Type="http://schemas.openxmlformats.org/officeDocument/2006/relationships/hyperlink" Target="https://palliaweb.nl/zorgpraktijk/proactieve-zorgplanning" TargetMode="External"/><Relationship Id="rId7" Type="http://schemas.openxmlformats.org/officeDocument/2006/relationships/hyperlink" Target="https://palliaweb.nl/getmedia/10d17b53-6e0f-4b11-8e14-645d3a03aa0e/Form_uniform_vastleggen_ACP_eerstinvullen.pdf" TargetMode="External"/><Relationship Id="rId12" Type="http://schemas.openxmlformats.org/officeDocument/2006/relationships/hyperlink" Target="https://eur03.safelinks.protection.outlook.com/?url=https%3A%2F%2Foverpalliatievezorg.nl%2Fkeuzes%2Feigen-regie&amp;data=05%7C01%7CI.vanTrigt%40iknl.nl%7C9ba9005dcb1d472f271708db72620177%7Ca5e4637f71f040bbb540aabca71204f3%7C1%7C0%7C638229537481258650%7CUnknown%7CTWFpbGZsb3d8eyJWIjoiMC4wLjAwMDAiLCJQIjoiV2luMzIiLCJBTiI6Ik1haWwiLCJXVCI6Mn0%3D%7C3000%7C%7C%7C&amp;sdata=epy1wcdnT2Hkn9s5Fz%2FhdhoieXFlhIjelMEdb3is9zg%3D&amp;reserved=0" TargetMode="Externa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hyperlink" Target="https://palliaweb.nl/getmedia/f9902a9a-a896-44bd-8494-e43fcbfb715b/Geprekskaart-richtlijn-proactieve-zorgplanning.pdf" TargetMode="External"/><Relationship Id="rId11" Type="http://schemas.openxmlformats.org/officeDocument/2006/relationships/hyperlink" Target="https://eur03.safelinks.protection.outlook.com/?url=https%3A%2F%2Foverpalliatievezorg.nl%2Fkeuzes%2Fwel-of-niet-reanimeren&amp;data=05%7C01%7CI.vanTrigt%40iknl.nl%7C9ba9005dcb1d472f271708db72620177%7Ca5e4637f71f040bbb540aabca71204f3%7C1%7C0%7C638229537481258650%7CUnknown%7CTWFpbGZsb3d8eyJWIjoiMC4wLjAwMDAiLCJQIjoiV2luMzIiLCJBTiI6Ik1haWwiLCJXVCI6Mn0%3D%7C3000%7C%7C%7C&amp;sdata=F55lK0MYNc3o4OF1jzPKrXiXVIFd9iNG6i0U%2BuQfr5M%3D&amp;reserved=0" TargetMode="External"/><Relationship Id="rId5" Type="http://schemas.openxmlformats.org/officeDocument/2006/relationships/hyperlink" Target="https://palliaweb.nl/richtlijnen-palliatieve-zorg/richtlijn/proactieve-zorgplanning" TargetMode="External"/><Relationship Id="rId10" Type="http://schemas.openxmlformats.org/officeDocument/2006/relationships/hyperlink" Target="https://eur03.safelinks.protection.outlook.com/?url=https%3A%2F%2Foverpalliatievezorg.nl%2Fkeuzes%2Fwel-of-niet-behandelen&amp;data=05%7C01%7CI.vanTrigt%40iknl.nl%7C9ba9005dcb1d472f271708db72620177%7Ca5e4637f71f040bbb540aabca71204f3%7C1%7C0%7C638229537481258650%7CUnknown%7CTWFpbGZsb3d8eyJWIjoiMC4wLjAwMDAiLCJQIjoiV2luMzIiLCJBTiI6Ik1haWwiLCJXVCI6Mn0%3D%7C3000%7C%7C%7C&amp;sdata=b%2FCPGmLzV4%2BEiP9cEXoi1A2YU6dsVxTaN%2FyQGQKyGwA%3D&amp;reserved=0" TargetMode="External"/><Relationship Id="rId4" Type="http://schemas.openxmlformats.org/officeDocument/2006/relationships/hyperlink" Target="https://youtu.be/8eUJlOR6xgc" TargetMode="External"/><Relationship Id="rId9" Type="http://schemas.openxmlformats.org/officeDocument/2006/relationships/hyperlink" Target="https://eur03.safelinks.protection.outlook.com/?url=https%3A%2F%2Foverpalliatievezorg.nl%2Fkeuzes%2Fwensen-vastleggen&amp;data=05%7C01%7CI.vanTrigt%40iknl.nl%7C9ba9005dcb1d472f271708db72620177%7Ca5e4637f71f040bbb540aabca71204f3%7C1%7C0%7C638229537481258650%7CUnknown%7CTWFpbGZsb3d8eyJWIjoiMC4wLjAwMDAiLCJQIjoiV2luMzIiLCJBTiI6Ik1haWwiLCJXVCI6Mn0%3D%7C3000%7C%7C%7C&amp;sdata=0UewDOz69Qy8oXo9uBSUxuu8nBOdK4PKiD5Ex2OqJbs%3D&amp;reserved=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palliaweb.nl/consortium-noordhollandflevoland/wat-we-doen/projecten/cura-laagdrempelige-ondersteuning" TargetMode="External"/><Relationship Id="rId2" Type="http://schemas.openxmlformats.org/officeDocument/2006/relationships/hyperlink" Target="https://palliaweb.nl/publicaties/kennissynthese-de-evenwichtige-zorgverlener" TargetMode="Externa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B075-15E1-C795-4CF1-6F969FED5E4A}"/>
              </a:ext>
            </a:extLst>
          </p:cNvPr>
          <p:cNvSpPr>
            <a:spLocks noGrp="1"/>
          </p:cNvSpPr>
          <p:nvPr>
            <p:ph type="ctrTitle"/>
          </p:nvPr>
        </p:nvSpPr>
        <p:spPr/>
        <p:txBody>
          <a:bodyPr/>
          <a:lstStyle/>
          <a:p>
            <a:r>
              <a:rPr lang="nl-NL"/>
              <a:t>Zelfevaluatie palliatieve zorg</a:t>
            </a:r>
            <a:endParaRPr lang="en-NL"/>
          </a:p>
        </p:txBody>
      </p:sp>
      <p:sp>
        <p:nvSpPr>
          <p:cNvPr id="3" name="Subtitle 2">
            <a:extLst>
              <a:ext uri="{FF2B5EF4-FFF2-40B4-BE49-F238E27FC236}">
                <a16:creationId xmlns:a16="http://schemas.microsoft.com/office/drawing/2014/main" id="{D4047CBB-A78D-E827-63A5-5C9BFB06792D}"/>
              </a:ext>
            </a:extLst>
          </p:cNvPr>
          <p:cNvSpPr>
            <a:spLocks noGrp="1"/>
          </p:cNvSpPr>
          <p:nvPr>
            <p:ph type="subTitle" idx="1"/>
          </p:nvPr>
        </p:nvSpPr>
        <p:spPr>
          <a:xfrm>
            <a:off x="1586696" y="3542600"/>
            <a:ext cx="9340458" cy="1443560"/>
          </a:xfrm>
        </p:spPr>
        <p:txBody>
          <a:bodyPr vert="horz" lIns="91440" tIns="45720" rIns="91440" bIns="45720" rtlCol="0" anchor="t">
            <a:noAutofit/>
          </a:bodyPr>
          <a:lstStyle/>
          <a:p>
            <a:r>
              <a:rPr lang="nl-NL" dirty="0">
                <a:latin typeface="Poppins"/>
                <a:cs typeface="Poppins"/>
              </a:rPr>
              <a:t>Vier fases van de Zelfevaluatie</a:t>
            </a:r>
            <a:endParaRPr lang="en-NL" dirty="0"/>
          </a:p>
          <a:p>
            <a:endParaRPr lang="nl-NL" dirty="0">
              <a:latin typeface="Poppins"/>
              <a:cs typeface="Poppins"/>
            </a:endParaRPr>
          </a:p>
          <a:p>
            <a:r>
              <a:rPr lang="nl-NL" sz="1400" i="1" dirty="0">
                <a:latin typeface="Poppins"/>
                <a:cs typeface="Poppins"/>
              </a:rPr>
              <a:t>Startpresentatie voor zorgorganisaties die aan de slag gaan met de Zelfevaluatie, desgewenst tevens te gebruiken als levend document tijdens de uitvoering van de Zelfevaluatie</a:t>
            </a:r>
            <a:r>
              <a:rPr lang="nl-NL" sz="1800" i="1" dirty="0">
                <a:latin typeface="Poppins"/>
                <a:cs typeface="Poppins"/>
              </a:rPr>
              <a:t> </a:t>
            </a:r>
            <a:endParaRPr lang="en-NL" i="1" dirty="0"/>
          </a:p>
          <a:p>
            <a:br>
              <a:rPr lang="nl-NL" dirty="0"/>
            </a:br>
            <a:r>
              <a:rPr lang="nl-NL" dirty="0">
                <a:latin typeface="Poppins"/>
                <a:cs typeface="Poppins"/>
              </a:rPr>
              <a:t> </a:t>
            </a:r>
            <a:endParaRPr lang="en-NL" dirty="0"/>
          </a:p>
        </p:txBody>
      </p:sp>
      <p:sp>
        <p:nvSpPr>
          <p:cNvPr id="4" name="Text Placeholder 3">
            <a:extLst>
              <a:ext uri="{FF2B5EF4-FFF2-40B4-BE49-F238E27FC236}">
                <a16:creationId xmlns:a16="http://schemas.microsoft.com/office/drawing/2014/main" id="{24D39F61-CE8D-8039-ABD8-6A6043D31869}"/>
              </a:ext>
            </a:extLst>
          </p:cNvPr>
          <p:cNvSpPr>
            <a:spLocks noGrp="1"/>
          </p:cNvSpPr>
          <p:nvPr>
            <p:ph type="body" sz="quarter" idx="11"/>
          </p:nvPr>
        </p:nvSpPr>
        <p:spPr/>
        <p:txBody>
          <a:bodyPr/>
          <a:lstStyle/>
          <a:p>
            <a:r>
              <a:rPr lang="nl-NL"/>
              <a:t>14 maart 2024</a:t>
            </a:r>
            <a:endParaRPr lang="en-NL"/>
          </a:p>
        </p:txBody>
      </p:sp>
    </p:spTree>
    <p:extLst>
      <p:ext uri="{BB962C8B-B14F-4D97-AF65-F5344CB8AC3E}">
        <p14:creationId xmlns:p14="http://schemas.microsoft.com/office/powerpoint/2010/main" val="42474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71EA2A4-EACD-169B-9974-5588657E612D}"/>
              </a:ext>
            </a:extLst>
          </p:cNvPr>
          <p:cNvSpPr>
            <a:spLocks noGrp="1"/>
          </p:cNvSpPr>
          <p:nvPr>
            <p:ph type="pic" idx="1"/>
          </p:nvPr>
        </p:nvSpPr>
        <p:spPr>
          <a:xfrm>
            <a:off x="1090226" y="1071252"/>
            <a:ext cx="11387524" cy="6048995"/>
          </a:xfrm>
        </p:spPr>
        <p:txBody>
          <a:bodyPr/>
          <a:lstStyle/>
          <a:p>
            <a:r>
              <a:rPr lang="nl-NL" sz="1600" b="1">
                <a:solidFill>
                  <a:srgbClr val="053C5C"/>
                </a:solidFill>
                <a:latin typeface="Poppins" panose="00000500000000000000" pitchFamily="2" charset="0"/>
                <a:cs typeface="Poppins" panose="00000500000000000000" pitchFamily="2" charset="0"/>
              </a:rPr>
              <a:t>Resultaten </a:t>
            </a:r>
            <a:r>
              <a:rPr lang="nl-NL" sz="1600" b="1" i="0" u="none" strike="noStrike">
                <a:solidFill>
                  <a:srgbClr val="053C5C"/>
                </a:solidFill>
                <a:effectLst/>
                <a:latin typeface="Poppins" panose="00000500000000000000" pitchFamily="2" charset="0"/>
                <a:cs typeface="Poppins" panose="00000500000000000000" pitchFamily="2" charset="0"/>
              </a:rPr>
              <a:t>FASE 1  - Visie op palliatieve zorg</a:t>
            </a:r>
          </a:p>
          <a:p>
            <a:endParaRPr lang="nl-NL">
              <a:solidFill>
                <a:srgbClr val="053C5C"/>
              </a:solidFill>
              <a:latin typeface="Poppins" panose="00000500000000000000" pitchFamily="2" charset="0"/>
              <a:cs typeface="Poppins" panose="00000500000000000000" pitchFamily="2" charset="0"/>
            </a:endParaRPr>
          </a:p>
          <a:p>
            <a:endParaRPr lang="nl-NL" sz="1600">
              <a:solidFill>
                <a:srgbClr val="053C5C"/>
              </a:solidFill>
              <a:latin typeface="Poppins" panose="00000500000000000000" pitchFamily="2" charset="0"/>
              <a:cs typeface="Poppins" panose="00000500000000000000" pitchFamily="2" charset="0"/>
            </a:endParaRP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Terugkoppeling door projectleider</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Arial" panose="020B0604020202020204" pitchFamily="34" charset="0"/>
              <a:buChar char="•"/>
            </a:pPr>
            <a:r>
              <a:rPr lang="nl-NL" sz="1600" b="0" i="0" u="none" strike="noStrike">
                <a:solidFill>
                  <a:srgbClr val="053C5C"/>
                </a:solidFill>
                <a:effectLst/>
                <a:latin typeface="Poppins" panose="00000500000000000000" pitchFamily="2" charset="0"/>
                <a:cs typeface="Poppins" panose="00000500000000000000" pitchFamily="2" charset="0"/>
              </a:rPr>
              <a:t> Structuur organisatie</a:t>
            </a:r>
            <a:r>
              <a:rPr lang="en-US" sz="1600" b="0" i="0">
                <a:solidFill>
                  <a:srgbClr val="053C5C"/>
                </a:solidFill>
                <a:effectLst/>
                <a:latin typeface="Poppins" panose="00000500000000000000" pitchFamily="2" charset="0"/>
                <a:cs typeface="Poppins" panose="00000500000000000000" pitchFamily="2" charset="0"/>
              </a:rPr>
              <a:t>​</a:t>
            </a:r>
          </a:p>
          <a:p>
            <a:pPr algn="l" rtl="0" fontAlgn="base">
              <a:buFont typeface="Arial" panose="020B0604020202020204" pitchFamily="34" charset="0"/>
              <a:buChar char="•"/>
            </a:pPr>
            <a:r>
              <a:rPr lang="nl-NL" sz="1600" b="0" i="0" u="none" strike="noStrike">
                <a:solidFill>
                  <a:srgbClr val="053C5C"/>
                </a:solidFill>
                <a:effectLst/>
                <a:latin typeface="Poppins" panose="00000500000000000000" pitchFamily="2" charset="0"/>
                <a:cs typeface="Poppins" panose="00000500000000000000" pitchFamily="2" charset="0"/>
              </a:rPr>
              <a:t> Visie en beleid ten aanzien van palliatieve zorg, inclusief</a:t>
            </a:r>
            <a:r>
              <a:rPr lang="en-US" sz="1600" b="0" i="0">
                <a:solidFill>
                  <a:srgbClr val="053C5C"/>
                </a:solidFill>
                <a:effectLst/>
                <a:latin typeface="Poppins" panose="00000500000000000000" pitchFamily="2" charset="0"/>
                <a:cs typeface="Poppins" panose="00000500000000000000" pitchFamily="2" charset="0"/>
              </a:rPr>
              <a:t>​</a:t>
            </a:r>
          </a:p>
          <a:p>
            <a:pPr lvl="1" fontAlgn="base">
              <a:buFont typeface="Arial" panose="020B0604020202020204" pitchFamily="34" charset="0"/>
              <a:buChar char="•"/>
            </a:pPr>
            <a:r>
              <a:rPr lang="nl-NL" sz="1600" b="0" i="0" u="none" strike="noStrike">
                <a:solidFill>
                  <a:srgbClr val="053C5C"/>
                </a:solidFill>
                <a:effectLst/>
                <a:latin typeface="Poppins" panose="00000500000000000000" pitchFamily="2" charset="0"/>
                <a:cs typeface="Poppins" panose="00000500000000000000" pitchFamily="2" charset="0"/>
              </a:rPr>
              <a:t>Perspectief patiënten en naasten</a:t>
            </a:r>
            <a:r>
              <a:rPr lang="en-US" sz="1600" b="0" i="0">
                <a:solidFill>
                  <a:srgbClr val="053C5C"/>
                </a:solidFill>
                <a:effectLst/>
                <a:latin typeface="Poppins" panose="00000500000000000000" pitchFamily="2" charset="0"/>
                <a:cs typeface="Poppins" panose="00000500000000000000" pitchFamily="2" charset="0"/>
              </a:rPr>
              <a:t>​</a:t>
            </a:r>
          </a:p>
          <a:p>
            <a:pPr lvl="1" fontAlgn="base">
              <a:buFont typeface="Arial" panose="020B0604020202020204" pitchFamily="34" charset="0"/>
              <a:buChar char="•"/>
            </a:pPr>
            <a:r>
              <a:rPr lang="nl-NL" sz="1600" b="0" i="0" u="none" strike="noStrike">
                <a:solidFill>
                  <a:srgbClr val="053C5C"/>
                </a:solidFill>
                <a:effectLst/>
                <a:latin typeface="Poppins" panose="00000500000000000000" pitchFamily="2" charset="0"/>
                <a:cs typeface="Poppins" panose="00000500000000000000" pitchFamily="2" charset="0"/>
              </a:rPr>
              <a:t>Evenwichtige zorgverleners</a:t>
            </a:r>
            <a:r>
              <a:rPr lang="en-US" sz="1600" b="0" i="0">
                <a:solidFill>
                  <a:srgbClr val="053C5C"/>
                </a:solidFill>
                <a:effectLst/>
                <a:latin typeface="Poppins" panose="00000500000000000000" pitchFamily="2" charset="0"/>
                <a:cs typeface="Poppins" panose="00000500000000000000" pitchFamily="2" charset="0"/>
              </a:rPr>
              <a:t>​</a:t>
            </a:r>
          </a:p>
          <a:p>
            <a:pPr lvl="1" fontAlgn="base">
              <a:buFont typeface="Arial" panose="020B0604020202020204" pitchFamily="34" charset="0"/>
              <a:buChar char="•"/>
            </a:pPr>
            <a:r>
              <a:rPr lang="nl-NL" sz="1600" b="0" i="0" u="none" strike="noStrike">
                <a:solidFill>
                  <a:srgbClr val="053C5C"/>
                </a:solidFill>
                <a:effectLst/>
                <a:latin typeface="Poppins" panose="00000500000000000000" pitchFamily="2" charset="0"/>
                <a:cs typeface="Poppins" panose="00000500000000000000" pitchFamily="2" charset="0"/>
              </a:rPr>
              <a:t>Stimulering vanuit de organisatie </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Reflectie door werkgroep</a:t>
            </a:r>
            <a:endParaRPr lang="en-US" sz="160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pic>
        <p:nvPicPr>
          <p:cNvPr id="1026" name="Picture 2">
            <a:extLst>
              <a:ext uri="{FF2B5EF4-FFF2-40B4-BE49-F238E27FC236}">
                <a16:creationId xmlns:a16="http://schemas.microsoft.com/office/drawing/2014/main" id="{4A800777-2669-CFBD-364D-D4754A44B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804" y="1071252"/>
            <a:ext cx="2721956" cy="402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4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EFC6-B108-B7B9-240D-15AB7DADF0EB}"/>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2B5D8B6-305E-60BE-7ECB-481C42D5BA5C}"/>
              </a:ext>
            </a:extLst>
          </p:cNvPr>
          <p:cNvSpPr>
            <a:spLocks noGrp="1"/>
          </p:cNvSpPr>
          <p:nvPr>
            <p:ph type="pic" idx="1"/>
          </p:nvPr>
        </p:nvSpPr>
        <p:spPr>
          <a:xfrm>
            <a:off x="812784" y="955008"/>
            <a:ext cx="11904840" cy="6048995"/>
          </a:xfrm>
        </p:spPr>
        <p:txBody>
          <a:bodyPr/>
          <a:lstStyle/>
          <a:p>
            <a:r>
              <a:rPr lang="nl-NL" sz="1600" b="1">
                <a:solidFill>
                  <a:srgbClr val="053C5C"/>
                </a:solidFill>
                <a:latin typeface="Poppins" panose="00000500000000000000" pitchFamily="2" charset="0"/>
                <a:cs typeface="Poppins" panose="00000500000000000000" pitchFamily="2" charset="0"/>
              </a:rPr>
              <a:t>Resultaten</a:t>
            </a:r>
            <a:r>
              <a:rPr lang="nl-NL" sz="1600" b="1" i="0" u="none" strike="noStrike">
                <a:solidFill>
                  <a:srgbClr val="053C5C"/>
                </a:solidFill>
                <a:effectLst/>
                <a:latin typeface="Poppins" panose="00000500000000000000" pitchFamily="2" charset="0"/>
                <a:cs typeface="Poppins" panose="00000500000000000000" pitchFamily="2" charset="0"/>
              </a:rPr>
              <a:t> FASE 1</a:t>
            </a:r>
            <a:r>
              <a:rPr lang="nl-NL" sz="1600" b="1">
                <a:solidFill>
                  <a:srgbClr val="053C5C"/>
                </a:solidFill>
                <a:latin typeface="Poppins" panose="00000500000000000000" pitchFamily="2" charset="0"/>
                <a:cs typeface="Poppins" panose="00000500000000000000" pitchFamily="2" charset="0"/>
              </a:rPr>
              <a:t> -</a:t>
            </a:r>
            <a:r>
              <a:rPr lang="nl-NL" sz="1600" b="1" i="0" u="none" strike="noStrike">
                <a:solidFill>
                  <a:srgbClr val="053C5C"/>
                </a:solidFill>
                <a:effectLst/>
                <a:latin typeface="Poppins" panose="00000500000000000000" pitchFamily="2" charset="0"/>
                <a:cs typeface="Poppins" panose="00000500000000000000" pitchFamily="2" charset="0"/>
              </a:rPr>
              <a:t> Deskundigheid</a:t>
            </a:r>
          </a:p>
          <a:p>
            <a:endParaRPr lang="nl-NL" sz="1600">
              <a:solidFill>
                <a:srgbClr val="053C5C"/>
              </a:solidFill>
              <a:latin typeface="Poppins" panose="00000500000000000000" pitchFamily="2" charset="0"/>
              <a:cs typeface="Poppins" panose="00000500000000000000" pitchFamily="2" charset="0"/>
            </a:endParaRP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‘Ik wil goede kwaliteit van zorg ontvangen, verleend door deskundige en evenwichtige zorgverleners’</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Terugkoppeling door projectleider</a:t>
            </a:r>
            <a:r>
              <a:rPr lang="en-US" sz="1600" i="0">
                <a:solidFill>
                  <a:srgbClr val="053C5C"/>
                </a:solidFill>
                <a:effectLst/>
                <a:latin typeface="Poppins" panose="00000500000000000000" pitchFamily="2" charset="0"/>
                <a:cs typeface="Poppins" panose="00000500000000000000" pitchFamily="2" charset="0"/>
              </a:rPr>
              <a:t>​</a:t>
            </a:r>
            <a:endParaRPr lang="nl-NL" sz="1600" i="0">
              <a:solidFill>
                <a:srgbClr val="053C5C"/>
              </a:solidFill>
              <a:effectLst/>
              <a:latin typeface="Poppins" panose="00000500000000000000" pitchFamily="2" charset="0"/>
              <a:cs typeface="Poppins" panose="00000500000000000000" pitchFamily="2" charset="0"/>
            </a:endParaRPr>
          </a:p>
          <a:p>
            <a:pPr algn="l" rtl="0" fontAlgn="base">
              <a:buFont typeface="Arial" panose="020B0604020202020204" pitchFamily="34" charset="0"/>
              <a:buChar char="•"/>
            </a:pPr>
            <a:r>
              <a:rPr lang="nl-NL" sz="1600" i="0" u="none" strike="noStrike">
                <a:solidFill>
                  <a:srgbClr val="053C5C"/>
                </a:solidFill>
                <a:effectLst/>
                <a:latin typeface="Poppins" panose="00000500000000000000" pitchFamily="2" charset="0"/>
                <a:cs typeface="Poppins" panose="00000500000000000000" pitchFamily="2" charset="0"/>
              </a:rPr>
              <a:t> Generalistisch niveau</a:t>
            </a:r>
            <a:r>
              <a:rPr lang="en-US" sz="1600" i="0">
                <a:solidFill>
                  <a:srgbClr val="053C5C"/>
                </a:solidFill>
                <a:effectLst/>
                <a:latin typeface="Poppins" panose="00000500000000000000" pitchFamily="2" charset="0"/>
                <a:cs typeface="Poppins" panose="00000500000000000000" pitchFamily="2" charset="0"/>
              </a:rPr>
              <a:t>​</a:t>
            </a:r>
          </a:p>
          <a:p>
            <a:pPr algn="l" rtl="0" fontAlgn="base">
              <a:buFont typeface="Arial" panose="020B0604020202020204" pitchFamily="34" charset="0"/>
              <a:buChar char="•"/>
            </a:pPr>
            <a:r>
              <a:rPr lang="nl-NL" sz="1600" i="0" u="none" strike="noStrike">
                <a:solidFill>
                  <a:srgbClr val="053C5C"/>
                </a:solidFill>
                <a:effectLst/>
                <a:latin typeface="Poppins" panose="00000500000000000000" pitchFamily="2" charset="0"/>
                <a:cs typeface="Poppins" panose="00000500000000000000" pitchFamily="2" charset="0"/>
              </a:rPr>
              <a:t> Specialistisch niveau</a:t>
            </a:r>
            <a:r>
              <a:rPr lang="en-US" sz="1600" i="0">
                <a:solidFill>
                  <a:srgbClr val="053C5C"/>
                </a:solidFill>
                <a:effectLst/>
                <a:latin typeface="Poppins" panose="00000500000000000000" pitchFamily="2" charset="0"/>
                <a:cs typeface="Poppins" panose="00000500000000000000" pitchFamily="2" charset="0"/>
              </a:rPr>
              <a:t>​</a:t>
            </a:r>
          </a:p>
          <a:p>
            <a:pPr algn="l" rtl="0" fontAlgn="base">
              <a:buFont typeface="Arial" panose="020B0604020202020204" pitchFamily="34" charset="0"/>
              <a:buChar char="•"/>
            </a:pPr>
            <a:r>
              <a:rPr lang="nl-NL" sz="1600" i="0" u="none" strike="noStrike">
                <a:solidFill>
                  <a:srgbClr val="053C5C"/>
                </a:solidFill>
                <a:effectLst/>
                <a:latin typeface="Poppins" panose="00000500000000000000" pitchFamily="2" charset="0"/>
                <a:cs typeface="Poppins" panose="00000500000000000000" pitchFamily="2" charset="0"/>
              </a:rPr>
              <a:t> Vrijwilligers</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Reflectie door werkgroep</a:t>
            </a:r>
            <a:endParaRPr lang="en-US" sz="160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4990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3B5C-A01A-7A0F-23B3-44DEBD093F8B}"/>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4F5373-3987-8163-8035-0928A92AB282}"/>
              </a:ext>
            </a:extLst>
          </p:cNvPr>
          <p:cNvSpPr>
            <a:spLocks noGrp="1"/>
          </p:cNvSpPr>
          <p:nvPr>
            <p:ph type="pic" idx="1"/>
          </p:nvPr>
        </p:nvSpPr>
        <p:spPr>
          <a:xfrm>
            <a:off x="812784" y="955008"/>
            <a:ext cx="11904840" cy="6048995"/>
          </a:xfrm>
        </p:spPr>
        <p:txBody>
          <a:bodyPr/>
          <a:lstStyle/>
          <a:p>
            <a:r>
              <a:rPr lang="nl-NL" sz="1600" b="1">
                <a:solidFill>
                  <a:srgbClr val="053C5C"/>
                </a:solidFill>
                <a:latin typeface="Poppins" panose="00000500000000000000" pitchFamily="2" charset="0"/>
                <a:cs typeface="Poppins" panose="00000500000000000000" pitchFamily="2" charset="0"/>
              </a:rPr>
              <a:t>Resultaten</a:t>
            </a:r>
            <a:r>
              <a:rPr lang="nl-NL" sz="1600" b="1" i="0" u="none" strike="noStrike">
                <a:solidFill>
                  <a:srgbClr val="053C5C"/>
                </a:solidFill>
                <a:effectLst/>
                <a:latin typeface="Poppins" panose="00000500000000000000" pitchFamily="2" charset="0"/>
                <a:cs typeface="Poppins" panose="00000500000000000000" pitchFamily="2" charset="0"/>
              </a:rPr>
              <a:t> FASE 1 - Netwerk palliatieve zorg</a:t>
            </a:r>
          </a:p>
          <a:p>
            <a:endParaRPr lang="nl-NL" sz="1600">
              <a:solidFill>
                <a:srgbClr val="053C5C"/>
              </a:solidFill>
              <a:latin typeface="Poppins" panose="00000500000000000000" pitchFamily="2" charset="0"/>
              <a:cs typeface="Poppins" panose="00000500000000000000" pitchFamily="2" charset="0"/>
            </a:endParaRP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’Ik wil, indien nodig, kunnen beschikken over passende extra ondersteuning en diensten’</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Terugkoppeling door projectleider</a:t>
            </a:r>
            <a:r>
              <a:rPr lang="en-US" sz="1600" i="0">
                <a:solidFill>
                  <a:srgbClr val="053C5C"/>
                </a:solidFill>
                <a:effectLst/>
                <a:latin typeface="Poppins" panose="00000500000000000000" pitchFamily="2" charset="0"/>
                <a:cs typeface="Poppins" panose="00000500000000000000" pitchFamily="2" charset="0"/>
              </a:rPr>
              <a:t>​</a:t>
            </a:r>
            <a:endParaRPr lang="nl-NL" sz="1600" i="0">
              <a:solidFill>
                <a:srgbClr val="053C5C"/>
              </a:solidFill>
              <a:effectLst/>
              <a:latin typeface="Poppins" panose="00000500000000000000" pitchFamily="2" charset="0"/>
              <a:cs typeface="Poppins" panose="00000500000000000000" pitchFamily="2" charset="0"/>
            </a:endParaRPr>
          </a:p>
          <a:p>
            <a:pPr algn="l" rtl="0" fontAlgn="base"/>
            <a:endParaRPr lang="en-US" sz="1600" i="0">
              <a:solidFill>
                <a:srgbClr val="053C5C"/>
              </a:solidFill>
              <a:effectLst/>
              <a:latin typeface="Poppins" panose="00000500000000000000" pitchFamily="2" charset="0"/>
              <a:cs typeface="Poppins" panose="00000500000000000000" pitchFamily="2" charset="0"/>
            </a:endParaRP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Reflectie door werkgroep</a:t>
            </a:r>
            <a:endParaRPr lang="en-US" sz="160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7025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55CA-B33E-6004-28A9-5A977C9B98E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152982F-C4D9-589B-61BD-81B3C4D639BA}"/>
              </a:ext>
            </a:extLst>
          </p:cNvPr>
          <p:cNvSpPr>
            <a:spLocks noGrp="1"/>
          </p:cNvSpPr>
          <p:nvPr>
            <p:ph type="body" sz="quarter" idx="11"/>
          </p:nvPr>
        </p:nvSpPr>
        <p:spPr>
          <a:xfrm>
            <a:off x="623888" y="542964"/>
            <a:ext cx="4114800" cy="849608"/>
          </a:xfrm>
        </p:spPr>
        <p:txBody>
          <a:bodyPr/>
          <a:lstStyle/>
          <a:p>
            <a:r>
              <a:rPr lang="nl-NL"/>
              <a:t>FASE 2 - Palliatieve zorg in de praktijk</a:t>
            </a:r>
            <a:endParaRPr lang="en-NL"/>
          </a:p>
        </p:txBody>
      </p:sp>
      <p:sp>
        <p:nvSpPr>
          <p:cNvPr id="5" name="Ondertitel 4">
            <a:extLst>
              <a:ext uri="{FF2B5EF4-FFF2-40B4-BE49-F238E27FC236}">
                <a16:creationId xmlns:a16="http://schemas.microsoft.com/office/drawing/2014/main" id="{D8D0BF57-8DA5-3010-7867-1C7F65780468}"/>
              </a:ext>
            </a:extLst>
          </p:cNvPr>
          <p:cNvSpPr>
            <a:spLocks noGrp="1"/>
          </p:cNvSpPr>
          <p:nvPr>
            <p:ph type="subTitle" idx="1"/>
          </p:nvPr>
        </p:nvSpPr>
        <p:spPr>
          <a:xfrm>
            <a:off x="2081402" y="2682626"/>
            <a:ext cx="9935361" cy="1655762"/>
          </a:xfrm>
        </p:spPr>
        <p:txBody>
          <a:bodyPr vert="horz" lIns="91440" tIns="45720" rIns="91440" bIns="45720" rtlCol="0" anchor="t">
            <a:noAutofit/>
          </a:bodyPr>
          <a:lstStyle/>
          <a:p>
            <a:r>
              <a:rPr lang="nl-NL" sz="1600" i="1" dirty="0">
                <a:latin typeface="Poppins"/>
                <a:cs typeface="Poppins"/>
              </a:rPr>
              <a:t>Bespreken in werkgroep</a:t>
            </a:r>
          </a:p>
        </p:txBody>
      </p:sp>
    </p:spTree>
    <p:extLst>
      <p:ext uri="{BB962C8B-B14F-4D97-AF65-F5344CB8AC3E}">
        <p14:creationId xmlns:p14="http://schemas.microsoft.com/office/powerpoint/2010/main" val="23173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B4EB-E391-09DE-5AA3-E7F14779BAA6}"/>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D17CBC-55DB-7E27-D205-D25F47A12BFB}"/>
              </a:ext>
            </a:extLst>
          </p:cNvPr>
          <p:cNvSpPr>
            <a:spLocks noGrp="1"/>
          </p:cNvSpPr>
          <p:nvPr>
            <p:ph type="pic" idx="1"/>
          </p:nvPr>
        </p:nvSpPr>
        <p:spPr>
          <a:xfrm>
            <a:off x="399516" y="542305"/>
            <a:ext cx="11904840" cy="6048995"/>
          </a:xfrm>
        </p:spPr>
        <p:txBody>
          <a:bodyPr/>
          <a:lstStyle/>
          <a:p>
            <a:r>
              <a:rPr lang="nl-NL" sz="1600" b="1" i="0" u="none" strike="noStrike" dirty="0">
                <a:solidFill>
                  <a:srgbClr val="053C5C"/>
                </a:solidFill>
                <a:effectLst/>
                <a:latin typeface="Poppins"/>
                <a:cs typeface="Poppins"/>
              </a:rPr>
              <a:t>Markering</a:t>
            </a:r>
          </a:p>
          <a:p>
            <a:endParaRPr lang="nl-NL" sz="1600">
              <a:solidFill>
                <a:srgbClr val="053C5C"/>
              </a:solidFill>
              <a:latin typeface="Poppins" panose="00000500000000000000" pitchFamily="2" charset="0"/>
              <a:cs typeface="Poppins" panose="00000500000000000000" pitchFamily="2" charset="0"/>
            </a:endParaRPr>
          </a:p>
          <a:p>
            <a:pPr fontAlgn="base"/>
            <a:r>
              <a:rPr lang="nl-NL" sz="1600" b="0" i="0" u="none" strike="noStrike" dirty="0">
                <a:solidFill>
                  <a:srgbClr val="053C5C"/>
                </a:solidFill>
                <a:effectLst/>
                <a:latin typeface="Poppins"/>
                <a:cs typeface="Poppins"/>
              </a:rPr>
              <a:t>1.</a:t>
            </a: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 Wat betekent het begrip markering volgens werkgroep?</a:t>
            </a:r>
            <a:r>
              <a:rPr lang="en-US" sz="1600" b="0" i="0" dirty="0">
                <a:solidFill>
                  <a:srgbClr val="053C5C"/>
                </a:solidFill>
                <a:effectLst/>
                <a:latin typeface="Poppins"/>
                <a:cs typeface="Poppins"/>
              </a:rPr>
              <a:t>​</a:t>
            </a:r>
          </a:p>
          <a:p>
            <a:pPr algn="l" rtl="0" fontAlgn="base"/>
            <a:r>
              <a:rPr lang="nl-NL" sz="1600" b="0" i="0" u="none" strike="noStrike" dirty="0">
                <a:solidFill>
                  <a:srgbClr val="053C5C"/>
                </a:solidFill>
                <a:effectLst/>
                <a:latin typeface="Poppins"/>
                <a:cs typeface="Poppins"/>
              </a:rPr>
              <a:t>2. Hoe verloopt de markering van palliatieve fase in organisatie? </a:t>
            </a:r>
            <a:r>
              <a:rPr lang="en-US" sz="1600" b="0" i="0" dirty="0">
                <a:solidFill>
                  <a:srgbClr val="053C5C"/>
                </a:solidFill>
                <a:effectLst/>
                <a:latin typeface="Poppins"/>
                <a:cs typeface="Poppins"/>
              </a:rPr>
              <a:t>​</a:t>
            </a:r>
          </a:p>
          <a:p>
            <a:pPr algn="l" rtl="0" fontAlgn="base"/>
            <a:r>
              <a:rPr lang="nl-NL" sz="1600" dirty="0">
                <a:solidFill>
                  <a:srgbClr val="053C5C"/>
                </a:solidFill>
                <a:latin typeface="Poppins"/>
                <a:cs typeface="Poppins"/>
              </a:rPr>
              <a:t>	</a:t>
            </a:r>
            <a:r>
              <a:rPr lang="nl-NL" sz="1200" dirty="0">
                <a:solidFill>
                  <a:srgbClr val="053C5C"/>
                </a:solidFill>
                <a:latin typeface="Poppins"/>
                <a:cs typeface="Poppins"/>
              </a:rPr>
              <a:t>- </a:t>
            </a:r>
            <a:r>
              <a:rPr lang="nl-NL" sz="1200" b="0" i="0" u="none" strike="noStrike" dirty="0">
                <a:solidFill>
                  <a:srgbClr val="053C5C"/>
                </a:solidFill>
                <a:effectLst/>
                <a:latin typeface="Poppins"/>
                <a:cs typeface="Poppins"/>
              </a:rPr>
              <a:t>Laatste jaar</a:t>
            </a:r>
            <a:r>
              <a:rPr lang="en-US" sz="1200" b="0" i="0" dirty="0">
                <a:solidFill>
                  <a:srgbClr val="053C5C"/>
                </a:solidFill>
                <a:effectLst/>
                <a:latin typeface="Poppins"/>
                <a:cs typeface="Poppins"/>
              </a:rPr>
              <a:t>​</a:t>
            </a:r>
          </a:p>
          <a:p>
            <a:pPr algn="l" rtl="0" fontAlgn="base"/>
            <a:r>
              <a:rPr lang="nl-NL" sz="1200" b="0" i="0" u="none" strike="noStrike" dirty="0">
                <a:solidFill>
                  <a:srgbClr val="053C5C"/>
                </a:solidFill>
                <a:effectLst/>
                <a:latin typeface="Poppins"/>
                <a:cs typeface="Poppins"/>
              </a:rPr>
              <a:t>	- Van ziektegerichte naar symptoomgerichte palliatie </a:t>
            </a:r>
            <a:r>
              <a:rPr lang="en-US" sz="1200" b="0" i="0" dirty="0">
                <a:solidFill>
                  <a:srgbClr val="053C5C"/>
                </a:solidFill>
                <a:effectLst/>
                <a:latin typeface="Poppins"/>
                <a:cs typeface="Poppins"/>
              </a:rPr>
              <a:t>​</a:t>
            </a:r>
          </a:p>
          <a:p>
            <a:pPr algn="l" rtl="0" fontAlgn="base"/>
            <a:r>
              <a:rPr lang="nl-NL" sz="1200" b="0" i="0" u="none" strike="noStrike" dirty="0">
                <a:solidFill>
                  <a:srgbClr val="053C5C"/>
                </a:solidFill>
                <a:effectLst/>
                <a:latin typeface="Poppins"/>
                <a:cs typeface="Poppins"/>
              </a:rPr>
              <a:t>	- De stervensfase</a:t>
            </a:r>
            <a:r>
              <a:rPr lang="en-US" sz="12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en-US" sz="1600">
              <a:solidFill>
                <a:srgbClr val="053C5C"/>
              </a:solidFill>
              <a:latin typeface="Poppins" panose="00000500000000000000" pitchFamily="2" charset="0"/>
              <a:cs typeface="Poppins" panose="00000500000000000000" pitchFamily="2" charset="0"/>
            </a:endParaRPr>
          </a:p>
          <a:p>
            <a:pPr fontAlgn="base"/>
            <a:r>
              <a:rPr lang="en-US" sz="1600" b="0" i="0" u="none" strike="noStrike" dirty="0">
                <a:solidFill>
                  <a:srgbClr val="053C5C"/>
                </a:solidFill>
                <a:effectLst/>
                <a:latin typeface="Poppins"/>
                <a:cs typeface="Poppins"/>
              </a:rPr>
              <a:t>3. </a:t>
            </a:r>
            <a:r>
              <a:rPr lang="nl-NL" sz="1600" b="0" i="0" u="none" strike="noStrike" dirty="0">
                <a:solidFill>
                  <a:srgbClr val="053C5C"/>
                </a:solidFill>
                <a:effectLst/>
                <a:latin typeface="Poppins"/>
                <a:cs typeface="Poppins"/>
              </a:rPr>
              <a:t>Wat verwacht u in zorgdossiers te vinden omtrent markering en op welke plaats(en)?</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r>
              <a:rPr lang="en-US" sz="1600" dirty="0">
                <a:solidFill>
                  <a:srgbClr val="053C5C"/>
                </a:solidFill>
                <a:latin typeface="Poppins"/>
                <a:cs typeface="Poppins"/>
              </a:rPr>
              <a:t> </a:t>
            </a:r>
            <a:endParaRPr lang="en-US" sz="1600" b="0" i="0" dirty="0">
              <a:solidFill>
                <a:srgbClr val="053C5C"/>
              </a:solidFill>
              <a:effectLst/>
              <a:latin typeface="Poppins" panose="00000500000000000000" pitchFamily="2" charset="0"/>
              <a:cs typeface="Poppins" panose="00000500000000000000" pitchFamily="2" charset="0"/>
            </a:endParaRPr>
          </a:p>
          <a:p>
            <a:pPr algn="l" rtl="0" fontAlgn="base"/>
            <a:r>
              <a:rPr lang="en-US" sz="1600" u="none" strike="noStrike" dirty="0">
                <a:solidFill>
                  <a:srgbClr val="053C5C"/>
                </a:solidFill>
                <a:latin typeface="Poppins"/>
                <a:cs typeface="Poppins"/>
              </a:rPr>
              <a:t>4. </a:t>
            </a:r>
            <a:r>
              <a:rPr lang="nl-NL" sz="1600" b="0" i="0" u="none" strike="noStrike" dirty="0">
                <a:solidFill>
                  <a:srgbClr val="053C5C"/>
                </a:solidFill>
                <a:effectLst/>
                <a:latin typeface="Poppins"/>
                <a:cs typeface="Poppins"/>
              </a:rPr>
              <a:t>Welke markeringsinstrumenten gebruikt u?</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fontAlgn="base">
              <a:buFont typeface="+mj-lt"/>
              <a:buAutoNum type="arabicPeriod" startAt="5"/>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Welke vervolgstappen worden n.a.v. markering van laatste levensjaar bij een patiënt ondernomen?</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fontAlgn="base">
              <a:buFont typeface="+mj-lt"/>
              <a:buAutoNum type="arabicPeriod" startAt="6"/>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Welke vervolgstappen worden n.a.v. markering van stervensfase bij een patiënt ondernomen?</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7"/>
            </a:pPr>
            <a:r>
              <a:rPr lang="nl-NL" sz="1600" b="0" i="0" u="none" strike="noStrike" dirty="0">
                <a:solidFill>
                  <a:srgbClr val="053C5C"/>
                </a:solidFill>
                <a:effectLst/>
                <a:latin typeface="Poppins" panose="00000500000000000000" pitchFamily="2" charset="0"/>
                <a:cs typeface="Poppins" panose="00000500000000000000" pitchFamily="2" charset="0"/>
              </a:rPr>
              <a:t> Door wie (functies/disciplines) worden de verschillende stappen (signaleren, markeren, bespreken met patiënt en naasten) genomen?</a:t>
            </a:r>
            <a:endParaRPr lang="en-US" sz="1600" b="0" i="0" dirty="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472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D2772-EC3D-D1C9-021F-E17B4AB6DAB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BA0F07-8D9E-B765-4184-0658C3979D80}"/>
              </a:ext>
            </a:extLst>
          </p:cNvPr>
          <p:cNvSpPr>
            <a:spLocks noGrp="1"/>
          </p:cNvSpPr>
          <p:nvPr>
            <p:ph type="pic" idx="1"/>
          </p:nvPr>
        </p:nvSpPr>
        <p:spPr>
          <a:xfrm>
            <a:off x="675425" y="1107584"/>
            <a:ext cx="10841150" cy="6048995"/>
          </a:xfrm>
        </p:spPr>
        <p:txBody>
          <a:bodyPr/>
          <a:lstStyle/>
          <a:p>
            <a:r>
              <a:rPr lang="nl-NL" sz="1600" b="1" i="0" u="none" strike="noStrike">
                <a:solidFill>
                  <a:srgbClr val="053C5C"/>
                </a:solidFill>
                <a:effectLst/>
                <a:latin typeface="Poppins" panose="00000500000000000000" pitchFamily="2" charset="0"/>
                <a:cs typeface="Poppins" panose="00000500000000000000" pitchFamily="2" charset="0"/>
              </a:rPr>
              <a:t>Gezamenlijke besluitvorming</a:t>
            </a:r>
          </a:p>
          <a:p>
            <a:endParaRPr lang="nl-NL" sz="1600">
              <a:solidFill>
                <a:srgbClr val="053C5C"/>
              </a:solidFill>
              <a:latin typeface="Poppins" panose="00000500000000000000" pitchFamily="2" charset="0"/>
              <a:cs typeface="Poppins" panose="00000500000000000000" pitchFamily="2" charset="0"/>
            </a:endParaRPr>
          </a:p>
          <a:p>
            <a:pPr algn="l" rtl="0" fontAlgn="base">
              <a:buFont typeface="+mj-lt"/>
              <a:buAutoNum type="arabicPeriod"/>
            </a:pPr>
            <a:r>
              <a:rPr lang="nl-NL" sz="1600" b="0" i="0" u="none" strike="noStrike">
                <a:solidFill>
                  <a:srgbClr val="053C5C"/>
                </a:solidFill>
                <a:effectLst/>
                <a:latin typeface="Poppins" panose="00000500000000000000" pitchFamily="2" charset="0"/>
                <a:cs typeface="Poppins" panose="00000500000000000000" pitchFamily="2" charset="0"/>
              </a:rPr>
              <a:t> Wat houdt begrip gezamenlijke besluitvorming in volgens werkgroep? </a:t>
            </a:r>
            <a:r>
              <a:rPr lang="en-US" sz="1600" b="0" i="0">
                <a:solidFill>
                  <a:srgbClr val="053C5C"/>
                </a:solidFill>
                <a:effectLst/>
                <a:latin typeface="Poppins" panose="00000500000000000000" pitchFamily="2" charset="0"/>
                <a:cs typeface="Poppins" panose="00000500000000000000" pitchFamily="2" charset="0"/>
              </a:rPr>
              <a:t>​</a:t>
            </a:r>
          </a:p>
          <a:p>
            <a:pPr algn="l" rtl="0" fontAlgn="base"/>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2"/>
            </a:pPr>
            <a:r>
              <a:rPr lang="nl-NL" sz="1600" b="0" i="0" u="none" strike="noStrike">
                <a:solidFill>
                  <a:srgbClr val="053C5C"/>
                </a:solidFill>
                <a:effectLst/>
                <a:latin typeface="Poppins" panose="00000500000000000000" pitchFamily="2" charset="0"/>
                <a:cs typeface="Poppins" panose="00000500000000000000" pitchFamily="2" charset="0"/>
              </a:rPr>
              <a:t> Worden keuzes voor zorg door patiënt en naasten samen met zorgverlener gemaakt en zijn deze afgestemd op persoonlijke situatie en realiseerbare waarden, wensen en behoeften?</a:t>
            </a:r>
            <a:r>
              <a:rPr lang="en-US" sz="1600" b="0" i="0">
                <a:solidFill>
                  <a:srgbClr val="053C5C"/>
                </a:solidFill>
                <a:effectLst/>
                <a:latin typeface="Poppins" panose="00000500000000000000" pitchFamily="2" charset="0"/>
                <a:cs typeface="Poppins" panose="00000500000000000000" pitchFamily="2" charset="0"/>
              </a:rPr>
              <a:t>​</a:t>
            </a:r>
          </a:p>
          <a:p>
            <a:pPr algn="l" rtl="0" fontAlgn="base"/>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3"/>
            </a:pPr>
            <a:r>
              <a:rPr lang="nl-NL" sz="1600" b="0" i="0" u="none" strike="noStrike">
                <a:solidFill>
                  <a:srgbClr val="053C5C"/>
                </a:solidFill>
                <a:effectLst/>
                <a:latin typeface="Poppins" panose="00000500000000000000" pitchFamily="2" charset="0"/>
                <a:cs typeface="Poppins" panose="00000500000000000000" pitchFamily="2" charset="0"/>
              </a:rPr>
              <a:t> Krijgen patiënt en/of naasten informatie over verschillende keuzemogelijkheden, mogelijke consequenties en bijbehorende onzekerheden en verantwoordelijkheden? </a:t>
            </a:r>
            <a:r>
              <a:rPr lang="en-US" sz="1600" b="0" i="0">
                <a:solidFill>
                  <a:srgbClr val="053C5C"/>
                </a:solidFill>
                <a:effectLst/>
                <a:latin typeface="Poppins" panose="00000500000000000000" pitchFamily="2" charset="0"/>
                <a:cs typeface="Poppins" panose="00000500000000000000" pitchFamily="2" charset="0"/>
              </a:rPr>
              <a:t>​</a:t>
            </a:r>
          </a:p>
          <a:p>
            <a:pPr algn="l" rtl="0" fontAlgn="base"/>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4"/>
            </a:pPr>
            <a:r>
              <a:rPr lang="nl-NL" sz="1600" b="0" i="0" u="none" strike="noStrike">
                <a:solidFill>
                  <a:srgbClr val="053C5C"/>
                </a:solidFill>
                <a:effectLst/>
                <a:latin typeface="Poppins" panose="00000500000000000000" pitchFamily="2" charset="0"/>
                <a:cs typeface="Poppins" panose="00000500000000000000" pitchFamily="2" charset="0"/>
              </a:rPr>
              <a:t> Krijgen patiënt en naasten uitleg over moment situatie en mogelijkheid om in gezamenlijkheid te beslissen en waar nodig het individueel zorgplan aan te passen?</a:t>
            </a:r>
            <a:endParaRPr lang="en-US" sz="16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7187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22A9-06E6-9827-35EC-7B502232D0A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88AD4E7-643F-ED20-2347-8DF0FCEDC9AE}"/>
              </a:ext>
            </a:extLst>
          </p:cNvPr>
          <p:cNvSpPr>
            <a:spLocks noGrp="1"/>
          </p:cNvSpPr>
          <p:nvPr>
            <p:ph type="pic" idx="1"/>
          </p:nvPr>
        </p:nvSpPr>
        <p:spPr>
          <a:xfrm>
            <a:off x="843375" y="1228882"/>
            <a:ext cx="11053349" cy="4882669"/>
          </a:xfrm>
        </p:spPr>
        <p:txBody>
          <a:bodyPr/>
          <a:lstStyle/>
          <a:p>
            <a:r>
              <a:rPr lang="nl-NL" sz="1600" b="1" i="0" u="none" strike="noStrike">
                <a:solidFill>
                  <a:srgbClr val="053C5C"/>
                </a:solidFill>
                <a:effectLst/>
                <a:latin typeface="Poppins" panose="00000500000000000000" pitchFamily="2" charset="0"/>
                <a:cs typeface="Poppins" panose="00000500000000000000" pitchFamily="2" charset="0"/>
              </a:rPr>
              <a:t>Proactieve zorgplanning</a:t>
            </a:r>
            <a:br>
              <a:rPr lang="nl-NL" sz="1600" i="0" u="none" strike="noStrike">
                <a:solidFill>
                  <a:srgbClr val="053C5C"/>
                </a:solidFill>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algn="l" rtl="0" fontAlgn="base">
              <a:buFont typeface="+mj-lt"/>
              <a:buAutoNum type="arabicPeriod"/>
            </a:pPr>
            <a:r>
              <a:rPr lang="nl-NL" sz="1600" b="0" i="0" u="none" strike="noStrike">
                <a:solidFill>
                  <a:srgbClr val="053C5C"/>
                </a:solidFill>
                <a:effectLst/>
                <a:latin typeface="Poppins" panose="00000500000000000000" pitchFamily="2" charset="0"/>
                <a:cs typeface="Poppins" panose="00000500000000000000" pitchFamily="2" charset="0"/>
              </a:rPr>
              <a:t> Wat houdt begrip proactieve zorgplanning in volgens werkgroep? </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2"/>
            </a:pPr>
            <a:r>
              <a:rPr lang="nl-NL" sz="1600" b="0" i="0" u="none" strike="noStrike">
                <a:solidFill>
                  <a:srgbClr val="053C5C"/>
                </a:solidFill>
                <a:effectLst/>
                <a:latin typeface="Poppins" panose="00000500000000000000" pitchFamily="2" charset="0"/>
                <a:cs typeface="Poppins" panose="00000500000000000000" pitchFamily="2" charset="0"/>
              </a:rPr>
              <a:t> Op welke momenten in ziekteproces vindt proactieve zorgplanning plaats? </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3"/>
            </a:pPr>
            <a:r>
              <a:rPr lang="nl-NL" sz="1600" b="0" i="0" u="none" strike="noStrike">
                <a:solidFill>
                  <a:srgbClr val="053C5C"/>
                </a:solidFill>
                <a:effectLst/>
                <a:latin typeface="Poppins" panose="00000500000000000000" pitchFamily="2" charset="0"/>
                <a:cs typeface="Poppins" panose="00000500000000000000" pitchFamily="2" charset="0"/>
              </a:rPr>
              <a:t> Zijn werkafspraken aanwezig over welke zorgverlener aandacht besteed aan proactieve zorgplanning? </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4"/>
            </a:pPr>
            <a:r>
              <a:rPr lang="nl-NL" sz="1600" b="0" i="0" u="none" strike="noStrike">
                <a:solidFill>
                  <a:srgbClr val="053C5C"/>
                </a:solidFill>
                <a:effectLst/>
                <a:latin typeface="Poppins" panose="00000500000000000000" pitchFamily="2" charset="0"/>
                <a:cs typeface="Poppins" panose="00000500000000000000" pitchFamily="2" charset="0"/>
              </a:rPr>
              <a:t> Welke medewerkers voeren de gesprekken over proactieve zorgplanning? </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5"/>
            </a:pPr>
            <a:r>
              <a:rPr lang="nl-NL" sz="1600" b="0" i="0" u="none" strike="noStrike">
                <a:solidFill>
                  <a:srgbClr val="053C5C"/>
                </a:solidFill>
                <a:effectLst/>
                <a:latin typeface="Poppins" panose="00000500000000000000" pitchFamily="2" charset="0"/>
                <a:cs typeface="Poppins" panose="00000500000000000000" pitchFamily="2" charset="0"/>
              </a:rPr>
              <a:t> Welke onderwerpen worden met patiënt en naasten besproken ten aanzien van levenseinde?</a:t>
            </a:r>
            <a:endParaRPr lang="en-US" sz="16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78757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1009-50FF-7F0F-9387-7B3ABB019E0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DA0F73C-DE80-DF14-BD38-F056F1A92D8C}"/>
              </a:ext>
            </a:extLst>
          </p:cNvPr>
          <p:cNvSpPr>
            <a:spLocks noGrp="1"/>
          </p:cNvSpPr>
          <p:nvPr>
            <p:ph type="pic" idx="1"/>
          </p:nvPr>
        </p:nvSpPr>
        <p:spPr>
          <a:xfrm>
            <a:off x="767875" y="775876"/>
            <a:ext cx="10841150" cy="4882669"/>
          </a:xfrm>
        </p:spPr>
        <p:txBody>
          <a:bodyPr/>
          <a:lstStyle/>
          <a:p>
            <a:r>
              <a:rPr lang="nl-NL" sz="1600" b="1" i="0" u="none" strike="noStrike">
                <a:solidFill>
                  <a:srgbClr val="053C5C"/>
                </a:solidFill>
                <a:effectLst/>
                <a:latin typeface="Poppins" panose="00000500000000000000" pitchFamily="2" charset="0"/>
                <a:cs typeface="Poppins" panose="00000500000000000000" pitchFamily="2" charset="0"/>
              </a:rPr>
              <a:t>Symptoomlast op vier dimensies </a:t>
            </a:r>
            <a:br>
              <a:rPr lang="nl-NL" sz="1600" i="0" u="none" strike="noStrike">
                <a:solidFill>
                  <a:srgbClr val="053C5C"/>
                </a:solidFill>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algn="l" rtl="0" fontAlgn="base">
              <a:buFont typeface="+mj-lt"/>
              <a:buAutoNum type="arabicPeriod"/>
            </a:pPr>
            <a:r>
              <a:rPr lang="nl-NL" sz="1600" b="0" i="0" u="none" strike="noStrike">
                <a:solidFill>
                  <a:srgbClr val="053C5C"/>
                </a:solidFill>
                <a:effectLst/>
                <a:latin typeface="Poppins" panose="00000500000000000000" pitchFamily="2" charset="0"/>
                <a:cs typeface="Poppins" panose="00000500000000000000" pitchFamily="2" charset="0"/>
              </a:rPr>
              <a:t> Is kennis aanwezig binnen organisatie m.b.t. vier dimensies (fysiek, psychisch, sociaal en spiritueel)?</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2"/>
            </a:pPr>
            <a:r>
              <a:rPr lang="nl-NL" sz="1600" b="0" i="0" u="none" strike="noStrike">
                <a:solidFill>
                  <a:srgbClr val="053C5C"/>
                </a:solidFill>
                <a:effectLst/>
                <a:latin typeface="Poppins" panose="00000500000000000000" pitchFamily="2" charset="0"/>
                <a:cs typeface="Poppins" panose="00000500000000000000" pitchFamily="2" charset="0"/>
              </a:rPr>
              <a:t> Worden in individueel zorgplan waarden, wensen en behoeften van patiënt op alle vier dimensies vastgelegd en gekoppeld aan nog te behalen doelen?</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3"/>
            </a:pPr>
            <a:r>
              <a:rPr lang="nl-NL" sz="1600" b="0" i="0" u="none" strike="noStrike">
                <a:solidFill>
                  <a:srgbClr val="053C5C"/>
                </a:solidFill>
                <a:effectLst/>
                <a:latin typeface="Poppins" panose="00000500000000000000" pitchFamily="2" charset="0"/>
                <a:cs typeface="Poppins" panose="00000500000000000000" pitchFamily="2" charset="0"/>
              </a:rPr>
              <a:t> Worden actuele en te verwachten problemen op alle vier dimensies structureel besproken tijdens het Multi Disciplinair Overleg?</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4"/>
            </a:pPr>
            <a:r>
              <a:rPr lang="nl-NL" sz="1600" b="0" i="0" u="none" strike="noStrike">
                <a:solidFill>
                  <a:srgbClr val="053C5C"/>
                </a:solidFill>
                <a:effectLst/>
                <a:latin typeface="Poppins" panose="00000500000000000000" pitchFamily="2" charset="0"/>
                <a:cs typeface="Poppins" panose="00000500000000000000" pitchFamily="2" charset="0"/>
              </a:rPr>
              <a:t> Worden in individueel zorgplan actuele en te verwachten problemen, te nemen acties en geplande evaluatiemomenten op alle vier dimensies vastgelegd en wordt individueel zorgplan waar nodig herzien of bijgesteld (volgens de methodiek palliatief redeneren)?</a:t>
            </a:r>
            <a:r>
              <a:rPr lang="en-US" sz="1600" b="0" i="0">
                <a:solidFill>
                  <a:srgbClr val="053C5C"/>
                </a:solidFill>
                <a:effectLst/>
                <a:latin typeface="Poppins" panose="00000500000000000000" pitchFamily="2" charset="0"/>
                <a:cs typeface="Poppins" panose="00000500000000000000" pitchFamily="2" charset="0"/>
              </a:rPr>
              <a:t>​</a:t>
            </a:r>
            <a:br>
              <a:rPr lang="en-US" sz="1600">
                <a:solidFill>
                  <a:srgbClr val="053C5C"/>
                </a:solidFill>
                <a:latin typeface="Poppins" panose="00000500000000000000" pitchFamily="2" charset="0"/>
                <a:cs typeface="Poppins" panose="00000500000000000000" pitchFamily="2" charset="0"/>
              </a:rPr>
            </a:b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5"/>
            </a:pPr>
            <a:r>
              <a:rPr lang="nl-NL" sz="1600" b="0" i="0" u="none" strike="noStrike">
                <a:solidFill>
                  <a:srgbClr val="053C5C"/>
                </a:solidFill>
                <a:effectLst/>
                <a:latin typeface="Poppins" panose="00000500000000000000" pitchFamily="2" charset="0"/>
                <a:cs typeface="Poppins" panose="00000500000000000000" pitchFamily="2" charset="0"/>
              </a:rPr>
              <a:t> Wordt structureel aandacht en ondersteuning gegeven aan naasten?</a:t>
            </a:r>
            <a:endParaRPr lang="en-US" sz="16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0782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411B-BA3C-1ED8-6C69-6F2FE9E9262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C2AAF19-A775-C793-36DD-199BCA43FB99}"/>
              </a:ext>
            </a:extLst>
          </p:cNvPr>
          <p:cNvSpPr>
            <a:spLocks noGrp="1"/>
          </p:cNvSpPr>
          <p:nvPr>
            <p:ph type="pic" idx="1"/>
          </p:nvPr>
        </p:nvSpPr>
        <p:spPr>
          <a:xfrm>
            <a:off x="608483" y="541858"/>
            <a:ext cx="11337439" cy="4882669"/>
          </a:xfrm>
        </p:spPr>
        <p:txBody>
          <a:bodyPr/>
          <a:lstStyle/>
          <a:p>
            <a:r>
              <a:rPr lang="nl-NL" sz="1600" b="1" i="0" u="none" strike="noStrike">
                <a:solidFill>
                  <a:srgbClr val="053C5C"/>
                </a:solidFill>
                <a:effectLst/>
                <a:latin typeface="Poppins" panose="00000500000000000000" pitchFamily="2" charset="0"/>
                <a:cs typeface="Poppins" panose="00000500000000000000" pitchFamily="2" charset="0"/>
              </a:rPr>
              <a:t>Symptoomlast vier dimensies </a:t>
            </a:r>
            <a:br>
              <a:rPr lang="nl-NL" sz="1600" i="0" u="none" strike="noStrike">
                <a:solidFill>
                  <a:srgbClr val="053C5C"/>
                </a:solidFill>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6.    Wordt gebruik gemaakt van landelijke richtlijnen palliatieve zorg bij behandeling van symptoomlast op</a:t>
            </a: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vier dimensies?</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200" b="0" i="0" u="none" strike="noStrike">
                <a:solidFill>
                  <a:srgbClr val="053C5C"/>
                </a:solidFill>
                <a:effectLst/>
                <a:latin typeface="Poppins" panose="00000500000000000000" pitchFamily="2" charset="0"/>
                <a:cs typeface="Poppins" panose="00000500000000000000" pitchFamily="2" charset="0"/>
              </a:rPr>
              <a:t>6a. Zo ja, welke richtlijnen worden gebruikt? </a:t>
            </a:r>
            <a:r>
              <a:rPr lang="en-US" sz="1200" b="0" i="0">
                <a:solidFill>
                  <a:srgbClr val="053C5C"/>
                </a:solidFill>
                <a:effectLst/>
                <a:latin typeface="Poppins" panose="00000500000000000000" pitchFamily="2" charset="0"/>
                <a:cs typeface="Poppins" panose="00000500000000000000" pitchFamily="2" charset="0"/>
              </a:rPr>
              <a:t>​</a:t>
            </a:r>
          </a:p>
          <a:p>
            <a:pPr algn="l" rtl="0" fontAlgn="base"/>
            <a:r>
              <a:rPr lang="nl-NL" sz="1200" b="0" i="0" u="none" strike="noStrike">
                <a:solidFill>
                  <a:srgbClr val="053C5C"/>
                </a:solidFill>
                <a:effectLst/>
                <a:latin typeface="Poppins" panose="00000500000000000000" pitchFamily="2" charset="0"/>
                <a:cs typeface="Poppins" panose="00000500000000000000" pitchFamily="2" charset="0"/>
              </a:rPr>
              <a:t>6b. Zo ja, op welke wijze worden de richtlijnen gebruikt?</a:t>
            </a:r>
            <a:r>
              <a:rPr lang="en-US" sz="1200" b="0" i="0">
                <a:solidFill>
                  <a:srgbClr val="053C5C"/>
                </a:solidFill>
                <a:effectLst/>
                <a:latin typeface="Poppins" panose="00000500000000000000" pitchFamily="2" charset="0"/>
                <a:cs typeface="Poppins" panose="00000500000000000000" pitchFamily="2" charset="0"/>
              </a:rPr>
              <a:t>​</a:t>
            </a:r>
          </a:p>
          <a:p>
            <a:pPr algn="l" rtl="0" fontAlgn="base"/>
            <a:r>
              <a:rPr lang="nl-NL" sz="1200" b="0" i="0" u="none" strike="noStrike">
                <a:solidFill>
                  <a:srgbClr val="053C5C"/>
                </a:solidFill>
                <a:effectLst/>
                <a:latin typeface="Poppins" panose="00000500000000000000" pitchFamily="2" charset="0"/>
                <a:cs typeface="Poppins" panose="00000500000000000000" pitchFamily="2" charset="0"/>
              </a:rPr>
              <a:t>6c. Zo ja, wie gebruikt de richtlijnen? </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startAt="7"/>
            </a:pPr>
            <a:r>
              <a:rPr lang="nl-NL" sz="1600" b="0" i="0" u="none" strike="noStrike">
                <a:solidFill>
                  <a:srgbClr val="053C5C"/>
                </a:solidFill>
                <a:effectLst/>
                <a:latin typeface="Poppins" panose="00000500000000000000" pitchFamily="2" charset="0"/>
                <a:cs typeface="Poppins" panose="00000500000000000000" pitchFamily="2" charset="0"/>
              </a:rPr>
              <a:t>Wordt gebruik gemaakt van meetinstrumenten in palliatieve zorg?</a:t>
            </a:r>
            <a:r>
              <a:rPr lang="en-US" sz="1600" b="0" i="0">
                <a:solidFill>
                  <a:srgbClr val="053C5C"/>
                </a:solidFill>
                <a:effectLst/>
                <a:latin typeface="Poppins" panose="00000500000000000000" pitchFamily="2" charset="0"/>
                <a:cs typeface="Poppins" panose="00000500000000000000" pitchFamily="2" charset="0"/>
              </a:rPr>
              <a:t>​</a:t>
            </a:r>
          </a:p>
          <a:p>
            <a:pPr algn="l" rtl="0" fontAlgn="base"/>
            <a:endParaRPr lang="nl-NL" sz="1600" b="0" i="0">
              <a:solidFill>
                <a:srgbClr val="053C5C"/>
              </a:solidFill>
              <a:effectLst/>
              <a:latin typeface="Poppins" panose="00000500000000000000" pitchFamily="2" charset="0"/>
              <a:cs typeface="Poppins" panose="00000500000000000000" pitchFamily="2" charset="0"/>
            </a:endParaRPr>
          </a:p>
          <a:p>
            <a:pPr algn="l" rtl="0" fontAlgn="base">
              <a:buFont typeface="+mj-lt"/>
              <a:buAutoNum type="arabicPeriod" startAt="8"/>
            </a:pPr>
            <a:r>
              <a:rPr lang="nl-NL" sz="1600" b="0" i="0" u="none" strike="noStrike">
                <a:solidFill>
                  <a:srgbClr val="053C5C"/>
                </a:solidFill>
                <a:effectLst/>
                <a:latin typeface="Poppins" panose="00000500000000000000" pitchFamily="2" charset="0"/>
                <a:cs typeface="Poppins" panose="00000500000000000000" pitchFamily="2" charset="0"/>
              </a:rPr>
              <a:t>Worden bij complexe situaties in palliatieve fase andere disciplines binnen organisatie geconsulteerd?</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200" b="0" i="0" u="none" strike="noStrike">
                <a:solidFill>
                  <a:srgbClr val="053C5C"/>
                </a:solidFill>
                <a:effectLst/>
                <a:latin typeface="Poppins" panose="00000500000000000000" pitchFamily="2" charset="0"/>
                <a:cs typeface="Poppins" panose="00000500000000000000" pitchFamily="2" charset="0"/>
              </a:rPr>
              <a:t>8a. Zo ja, welke andere disciplines worden geconsulteerd? </a:t>
            </a:r>
            <a:r>
              <a:rPr lang="en-US" sz="1200" b="0" i="0">
                <a:solidFill>
                  <a:srgbClr val="053C5C"/>
                </a:solidFill>
                <a:effectLst/>
                <a:latin typeface="Poppins" panose="00000500000000000000" pitchFamily="2" charset="0"/>
                <a:cs typeface="Poppins" panose="00000500000000000000" pitchFamily="2" charset="0"/>
              </a:rPr>
              <a:t>​</a:t>
            </a:r>
          </a:p>
          <a:p>
            <a:pPr algn="l" rtl="0" fontAlgn="base"/>
            <a:r>
              <a:rPr lang="nl-NL" sz="1200" b="0" i="0" u="none" strike="noStrike">
                <a:solidFill>
                  <a:srgbClr val="053C5C"/>
                </a:solidFill>
                <a:effectLst/>
                <a:latin typeface="Poppins" panose="00000500000000000000" pitchFamily="2" charset="0"/>
                <a:cs typeface="Poppins" panose="00000500000000000000" pitchFamily="2" charset="0"/>
              </a:rPr>
              <a:t>8b. Zo ja, worden uitkomsten van consultatie geborgd in zorgplan?</a:t>
            </a:r>
            <a:r>
              <a:rPr lang="en-US" sz="1200" b="0" i="0">
                <a:solidFill>
                  <a:srgbClr val="053C5C"/>
                </a:solidFill>
                <a:effectLst/>
                <a:latin typeface="Poppins" panose="00000500000000000000" pitchFamily="2" charset="0"/>
                <a:cs typeface="Poppins" panose="00000500000000000000" pitchFamily="2" charset="0"/>
              </a:rPr>
              <a:t>​</a:t>
            </a:r>
          </a:p>
          <a:p>
            <a:pPr algn="l" rtl="0" fontAlgn="base"/>
            <a:r>
              <a:rPr lang="nl-NL" sz="1200" b="0" i="0" u="none" strike="noStrike">
                <a:solidFill>
                  <a:srgbClr val="053C5C"/>
                </a:solidFill>
                <a:effectLst/>
                <a:latin typeface="Poppins" panose="00000500000000000000" pitchFamily="2" charset="0"/>
                <a:cs typeface="Poppins" panose="00000500000000000000" pitchFamily="2" charset="0"/>
              </a:rPr>
              <a:t>8c. Zo nee, waarom niet?</a:t>
            </a:r>
            <a:r>
              <a:rPr lang="en-US" sz="12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9.   Wordt door medewerkers in organisatie gebruik gemaakt van deze consultatiefunctie?</a:t>
            </a:r>
            <a:endParaRPr lang="en-US" sz="16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0865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BEA5-642E-1030-C5C4-6704B03CD68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A4A669-950B-B1F5-1317-0945169303BC}"/>
              </a:ext>
            </a:extLst>
          </p:cNvPr>
          <p:cNvSpPr>
            <a:spLocks noGrp="1"/>
          </p:cNvSpPr>
          <p:nvPr>
            <p:ph type="pic" idx="1"/>
          </p:nvPr>
        </p:nvSpPr>
        <p:spPr>
          <a:xfrm>
            <a:off x="767875" y="775876"/>
            <a:ext cx="10841150" cy="5331309"/>
          </a:xfrm>
        </p:spPr>
        <p:txBody>
          <a:bodyPr/>
          <a:lstStyle/>
          <a:p>
            <a:r>
              <a:rPr lang="nl-NL" sz="1600" b="1" i="0" u="none" strike="noStrike" dirty="0">
                <a:solidFill>
                  <a:srgbClr val="053C5C"/>
                </a:solidFill>
                <a:effectLst/>
                <a:latin typeface="Poppins"/>
                <a:cs typeface="Poppins"/>
              </a:rPr>
              <a:t>Coördinatie en continuïteit</a:t>
            </a:r>
            <a:br>
              <a:rPr lang="nl-NL" sz="1600" i="0" u="none" strike="noStrike" dirty="0">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fontAlgn="base">
              <a:buFont typeface="+mj-lt"/>
              <a:buAutoNum type="arabicPeriod"/>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Wat verstaat werkgroep onder centrale zorgverlener? </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fontAlgn="base">
              <a:buFont typeface="+mj-lt"/>
              <a:buAutoNum type="arabicPeriod" startAt="2"/>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Heeft elke patiënt in palliatieve fase een centrale zorgverlener? </a:t>
            </a:r>
          </a:p>
          <a:p>
            <a:pPr algn="l" rtl="0" fontAlgn="base"/>
            <a:r>
              <a:rPr lang="en-US" sz="1600" b="0" i="0" dirty="0">
                <a:solidFill>
                  <a:srgbClr val="053C5C"/>
                </a:solidFill>
                <a:effectLst/>
                <a:latin typeface="Poppins"/>
                <a:cs typeface="Poppins"/>
              </a:rPr>
              <a:t>​</a:t>
            </a:r>
            <a:r>
              <a:rPr lang="nl-NL" sz="1200" b="0" i="0" u="none" strike="noStrike" dirty="0">
                <a:solidFill>
                  <a:srgbClr val="053C5C"/>
                </a:solidFill>
                <a:effectLst/>
                <a:latin typeface="Poppins"/>
                <a:cs typeface="Poppins"/>
              </a:rPr>
              <a:t>2a. Zo ja, hoe wordt bepaald wie centrale zorgverlener is?</a:t>
            </a:r>
            <a:r>
              <a:rPr lang="en-US" sz="1200" b="0" i="0" dirty="0">
                <a:solidFill>
                  <a:srgbClr val="053C5C"/>
                </a:solidFill>
                <a:effectLst/>
                <a:latin typeface="Poppins"/>
                <a:cs typeface="Poppins"/>
              </a:rPr>
              <a:t>​</a:t>
            </a:r>
            <a:br>
              <a:rPr lang="en-US" sz="1200" b="0" i="0" dirty="0">
                <a:effectLst/>
                <a:latin typeface="Poppins" panose="00000500000000000000" pitchFamily="2" charset="0"/>
                <a:cs typeface="Poppins" panose="00000500000000000000" pitchFamily="2" charset="0"/>
              </a:rPr>
            </a:br>
            <a:r>
              <a:rPr lang="nl-NL" sz="1200" b="0" i="0" u="none" strike="noStrike" dirty="0">
                <a:solidFill>
                  <a:srgbClr val="053C5C"/>
                </a:solidFill>
                <a:effectLst/>
                <a:latin typeface="Poppins"/>
                <a:cs typeface="Poppins"/>
              </a:rPr>
              <a:t>2b. Zo ja, zijn afspraken aanwezig met patiënt en naasten over hoe, waarvoor en wanneer hij centrale zorgverlener bereikt?</a:t>
            </a:r>
            <a:r>
              <a:rPr lang="en-US" sz="1200" b="0" i="0" dirty="0">
                <a:solidFill>
                  <a:srgbClr val="053C5C"/>
                </a:solidFill>
                <a:effectLst/>
                <a:latin typeface="Poppins"/>
                <a:cs typeface="Poppins"/>
              </a:rPr>
              <a:t>​</a:t>
            </a:r>
            <a:br>
              <a:rPr lang="en-US" sz="1200" b="0" i="0" dirty="0">
                <a:effectLst/>
                <a:latin typeface="Poppins" panose="00000500000000000000" pitchFamily="2" charset="0"/>
                <a:cs typeface="Poppins" panose="00000500000000000000" pitchFamily="2" charset="0"/>
              </a:rPr>
            </a:br>
            <a:r>
              <a:rPr lang="nl-NL" sz="1200" b="0" i="0" u="none" strike="noStrike" dirty="0">
                <a:solidFill>
                  <a:srgbClr val="053C5C"/>
                </a:solidFill>
                <a:effectLst/>
                <a:latin typeface="Poppins"/>
                <a:cs typeface="Poppins"/>
              </a:rPr>
              <a:t>2c. Zo ja, hoe worden betrokken zorgverleners geïnformeerd over wie centrale zorgverlener is van patiënt? </a:t>
            </a:r>
            <a:br>
              <a:rPr lang="nl-NL" sz="1600" b="0" i="0" u="none" strike="noStrike" dirty="0">
                <a:effectLst/>
                <a:latin typeface="Poppins" panose="00000500000000000000" pitchFamily="2" charset="0"/>
                <a:cs typeface="Poppins" panose="00000500000000000000" pitchFamily="2" charset="0"/>
              </a:rPr>
            </a:br>
            <a:r>
              <a:rPr lang="en-US" sz="1600" b="0" i="0" dirty="0">
                <a:solidFill>
                  <a:srgbClr val="053C5C"/>
                </a:solidFill>
                <a:effectLst/>
                <a:latin typeface="Poppins"/>
                <a:cs typeface="Poppins"/>
              </a:rPr>
              <a:t>​</a:t>
            </a:r>
            <a:endParaRPr lang="nl-NL" sz="1600" b="0" i="0" dirty="0">
              <a:solidFill>
                <a:srgbClr val="053C5C"/>
              </a:solidFill>
              <a:effectLst/>
              <a:latin typeface="Poppins"/>
              <a:cs typeface="Poppins"/>
            </a:endParaRPr>
          </a:p>
          <a:p>
            <a:pPr fontAlgn="base">
              <a:buFont typeface="+mj-lt"/>
              <a:buAutoNum type="arabicPeriod" startAt="3"/>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Wat verstaat uw organisatie onder multidisciplinair overleg? </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fontAlgn="base">
              <a:buFont typeface="+mj-lt"/>
              <a:buAutoNum type="arabicPeriod" startAt="4"/>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Zijn uitkomsten van deze overleggen terug te vinden voor alle betrokken zorgverleners? </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algn="l" rtl="0" fontAlgn="base"/>
            <a:r>
              <a:rPr lang="nl-NL" sz="1600" b="0" i="0" u="none" strike="noStrike" dirty="0">
                <a:solidFill>
                  <a:srgbClr val="053C5C"/>
                </a:solidFill>
                <a:effectLst/>
                <a:latin typeface="Poppins"/>
                <a:cs typeface="Poppins"/>
              </a:rPr>
              <a:t>5. Wordt individueel zorgplan aangepast op basis van de uitkomsten van dit overleg?</a:t>
            </a:r>
            <a:endParaRPr lang="en-US" sz="1600" b="0" i="0" dirty="0">
              <a:solidFill>
                <a:srgbClr val="053C5C"/>
              </a:solidFill>
              <a:effectLst/>
              <a:latin typeface="Poppins"/>
              <a:cs typeface="Poppins"/>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086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0616A-DD3B-9B53-D8C3-CEFA563F62B1}"/>
              </a:ext>
            </a:extLst>
          </p:cNvPr>
          <p:cNvSpPr>
            <a:spLocks noGrp="1"/>
          </p:cNvSpPr>
          <p:nvPr>
            <p:ph type="body" sz="quarter" idx="10"/>
          </p:nvPr>
        </p:nvSpPr>
        <p:spPr>
          <a:xfrm>
            <a:off x="2001472" y="1702844"/>
            <a:ext cx="6361478" cy="2802481"/>
          </a:xfrm>
        </p:spPr>
        <p:txBody>
          <a:bodyPr vert="horz" lIns="91440" tIns="45720" rIns="91440" bIns="45720" rtlCol="0" anchor="t">
            <a:noAutofit/>
          </a:bodyPr>
          <a:lstStyle/>
          <a:p>
            <a:pPr marL="285750" indent="-285750">
              <a:buFont typeface="Arial" panose="020B0604020202020204" pitchFamily="34" charset="0"/>
              <a:buChar char="•"/>
            </a:pPr>
            <a:r>
              <a:rPr lang="nl-NL" dirty="0">
                <a:latin typeface="Poppins"/>
                <a:cs typeface="Poppins"/>
              </a:rPr>
              <a:t>Doel en doelgroep presentatie</a:t>
            </a:r>
          </a:p>
          <a:p>
            <a:pPr marL="285750" indent="-285750">
              <a:buFont typeface="Arial" panose="020B0604020202020204" pitchFamily="34" charset="0"/>
              <a:buChar char="•"/>
            </a:pPr>
            <a:r>
              <a:rPr lang="nl-NL" dirty="0">
                <a:latin typeface="Poppins"/>
                <a:cs typeface="Poppins"/>
              </a:rPr>
              <a:t>Aanleiding en doel Zelfevaluatie</a:t>
            </a:r>
          </a:p>
          <a:p>
            <a:pPr marL="285750" indent="-285750">
              <a:buFont typeface="Arial" panose="020B0604020202020204" pitchFamily="34" charset="0"/>
              <a:buChar char="•"/>
            </a:pPr>
            <a:r>
              <a:rPr lang="nl-NL" dirty="0">
                <a:latin typeface="Poppins"/>
                <a:cs typeface="Poppins"/>
              </a:rPr>
              <a:t>De vier fases van de Zelfevaluatie</a:t>
            </a:r>
          </a:p>
          <a:p>
            <a:pPr marL="285750" indent="-285750">
              <a:buFont typeface="Arial" panose="020B0604020202020204" pitchFamily="34" charset="0"/>
              <a:buChar char="•"/>
            </a:pPr>
            <a:r>
              <a:rPr lang="nl-NL" dirty="0">
                <a:latin typeface="Poppins"/>
                <a:cs typeface="Poppins"/>
              </a:rPr>
              <a:t>Tijdspad &amp; globale tijdsinschatting</a:t>
            </a:r>
          </a:p>
          <a:p>
            <a:pPr marL="285750" indent="-285750">
              <a:buFont typeface="Arial" panose="020B0604020202020204" pitchFamily="34" charset="0"/>
              <a:buChar char="•"/>
            </a:pPr>
            <a:r>
              <a:rPr lang="nl-NL" dirty="0">
                <a:latin typeface="Poppins"/>
                <a:cs typeface="Poppins"/>
              </a:rPr>
              <a:t>De vier fases uitgewerkt</a:t>
            </a:r>
            <a:endParaRPr lang="nl-NL" dirty="0"/>
          </a:p>
          <a:p>
            <a:pPr marL="285750" indent="-285750">
              <a:buFont typeface="Arial" panose="020B0604020202020204" pitchFamily="34" charset="0"/>
              <a:buChar char="•"/>
            </a:pPr>
            <a:endParaRPr lang="nl-NL" dirty="0">
              <a:latin typeface="Poppins"/>
              <a:cs typeface="Poppins"/>
            </a:endParaRPr>
          </a:p>
          <a:p>
            <a:pPr marL="285750" indent="-285750">
              <a:buFont typeface="Arial" panose="020B0604020202020204" pitchFamily="34" charset="0"/>
              <a:buChar char="•"/>
            </a:pPr>
            <a:r>
              <a:rPr lang="nl-NL" dirty="0">
                <a:latin typeface="Poppins"/>
                <a:cs typeface="Poppins"/>
              </a:rPr>
              <a:t>Bijlage: acht essenties Kwaliteitskader palliatieve zorg </a:t>
            </a:r>
            <a:br>
              <a:rPr lang="nl-NL" dirty="0"/>
            </a:br>
            <a:r>
              <a:rPr lang="nl-NL" dirty="0">
                <a:latin typeface="Poppins"/>
                <a:cs typeface="Poppins"/>
              </a:rPr>
              <a:t> </a:t>
            </a:r>
            <a:br>
              <a:rPr lang="nl-NL" dirty="0"/>
            </a:br>
            <a:endParaRPr lang="nl-NL"/>
          </a:p>
          <a:p>
            <a:br>
              <a:rPr lang="nl-NL" dirty="0"/>
            </a:br>
            <a:endParaRPr lang="nl-NL"/>
          </a:p>
          <a:p>
            <a:endParaRPr lang="en-US" sz="1600" b="0" i="0">
              <a:solidFill>
                <a:srgbClr val="053C5C"/>
              </a:solidFill>
              <a:effectLst/>
              <a:highlight>
                <a:srgbClr val="FFFF00"/>
              </a:highlight>
              <a:latin typeface="Poppins" panose="00000500000000000000" pitchFamily="2" charset="0"/>
              <a:cs typeface="Poppins" panose="00000500000000000000" pitchFamily="2" charset="0"/>
            </a:endParaRPr>
          </a:p>
          <a:p>
            <a:endParaRPr lang="nl-NL" b="1"/>
          </a:p>
          <a:p>
            <a:br>
              <a:rPr lang="nl-NL" dirty="0"/>
            </a:br>
            <a:endParaRPr lang="en-NL" b="1"/>
          </a:p>
        </p:txBody>
      </p:sp>
      <p:sp>
        <p:nvSpPr>
          <p:cNvPr id="3" name="Text Placeholder 2">
            <a:extLst>
              <a:ext uri="{FF2B5EF4-FFF2-40B4-BE49-F238E27FC236}">
                <a16:creationId xmlns:a16="http://schemas.microsoft.com/office/drawing/2014/main" id="{3387ECCB-CEB8-4546-BB09-1C79A4E14ADB}"/>
              </a:ext>
            </a:extLst>
          </p:cNvPr>
          <p:cNvSpPr>
            <a:spLocks noGrp="1"/>
          </p:cNvSpPr>
          <p:nvPr>
            <p:ph type="body" sz="quarter" idx="11"/>
          </p:nvPr>
        </p:nvSpPr>
        <p:spPr/>
        <p:txBody>
          <a:bodyPr/>
          <a:lstStyle/>
          <a:p>
            <a:r>
              <a:rPr lang="nl-NL"/>
              <a:t>Inhoud presentatie</a:t>
            </a:r>
            <a:endParaRPr lang="en-NL"/>
          </a:p>
        </p:txBody>
      </p:sp>
    </p:spTree>
    <p:extLst>
      <p:ext uri="{BB962C8B-B14F-4D97-AF65-F5344CB8AC3E}">
        <p14:creationId xmlns:p14="http://schemas.microsoft.com/office/powerpoint/2010/main" val="5052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18502-EA36-D0B0-3A25-8675A98213E9}"/>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3456535-8F76-109B-84AA-0A1137D03F2F}"/>
              </a:ext>
            </a:extLst>
          </p:cNvPr>
          <p:cNvSpPr>
            <a:spLocks noGrp="1"/>
          </p:cNvSpPr>
          <p:nvPr>
            <p:ph type="pic" idx="1"/>
          </p:nvPr>
        </p:nvSpPr>
        <p:spPr>
          <a:xfrm>
            <a:off x="891700" y="975901"/>
            <a:ext cx="10841150" cy="5331309"/>
          </a:xfrm>
        </p:spPr>
        <p:txBody>
          <a:bodyPr/>
          <a:lstStyle/>
          <a:p>
            <a:r>
              <a:rPr lang="nl-NL" sz="1600" b="1" i="0" u="none" strike="noStrike" dirty="0">
                <a:solidFill>
                  <a:srgbClr val="053C5C"/>
                </a:solidFill>
                <a:effectLst/>
                <a:latin typeface="Poppins"/>
                <a:cs typeface="Poppins"/>
              </a:rPr>
              <a:t>Individueel Zorgplan</a:t>
            </a:r>
            <a:br>
              <a:rPr lang="nl-NL" sz="1600" i="0" u="none" strike="noStrike" dirty="0">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fontAlgn="base">
              <a:buFont typeface="+mj-lt"/>
              <a:buAutoNum type="arabicPeriod"/>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Wie beheert individueel zorgplan en is verantwoordelijk voor actueel houden en bijstellen?</a:t>
            </a:r>
            <a:r>
              <a:rPr lang="en-US" sz="1600" b="0" i="0" dirty="0">
                <a:solidFill>
                  <a:srgbClr val="053C5C"/>
                </a:solidFill>
                <a:effectLst/>
                <a:latin typeface="Poppins"/>
                <a:cs typeface="Poppins"/>
              </a:rPr>
              <a:t>​</a:t>
            </a:r>
            <a:br>
              <a:rPr lang="en-US" sz="1600" b="0" i="0" dirty="0">
                <a:effectLst/>
                <a:latin typeface="Poppins" panose="00000500000000000000" pitchFamily="2" charset="0"/>
                <a:cs typeface="Poppins" panose="00000500000000000000" pitchFamily="2" charset="0"/>
              </a:rPr>
            </a:br>
            <a:endParaRPr lang="nl-NL" sz="1600" b="0" i="0">
              <a:solidFill>
                <a:srgbClr val="053C5C"/>
              </a:solidFill>
              <a:effectLst/>
              <a:latin typeface="Poppins" panose="00000500000000000000" pitchFamily="2" charset="0"/>
              <a:cs typeface="Poppins" panose="00000500000000000000" pitchFamily="2" charset="0"/>
            </a:endParaRPr>
          </a:p>
          <a:p>
            <a:pPr fontAlgn="base">
              <a:buFont typeface="+mj-lt"/>
              <a:buAutoNum type="arabicPeriod" startAt="2"/>
            </a:pPr>
            <a:r>
              <a:rPr lang="nl-NL" sz="1600" dirty="0">
                <a:solidFill>
                  <a:srgbClr val="053C5C"/>
                </a:solidFill>
                <a:latin typeface="Poppins"/>
                <a:cs typeface="Poppins"/>
              </a:rPr>
              <a:t> </a:t>
            </a:r>
            <a:r>
              <a:rPr lang="nl-NL" sz="1600" b="0" i="0" u="none" strike="noStrike" dirty="0">
                <a:solidFill>
                  <a:srgbClr val="053C5C"/>
                </a:solidFill>
                <a:effectLst/>
                <a:latin typeface="Poppins"/>
                <a:cs typeface="Poppins"/>
              </a:rPr>
              <a:t>Is individueel zorgplan elektronisch voor alle betrokkenen, inclusief de patiënt, beschikbaar?</a:t>
            </a:r>
            <a:endParaRPr lang="en-US" sz="1600" b="0" i="0" dirty="0">
              <a:solidFill>
                <a:srgbClr val="053C5C"/>
              </a:solidFill>
              <a:effectLst/>
              <a:latin typeface="Poppins"/>
              <a:cs typeface="Poppins"/>
            </a:endParaRPr>
          </a:p>
          <a:p>
            <a:pPr algn="l" rtl="0" fontAlgn="base"/>
            <a:r>
              <a:rPr lang="nl-NL" sz="1200" b="0" i="0" dirty="0">
                <a:solidFill>
                  <a:srgbClr val="053C5C"/>
                </a:solidFill>
                <a:effectLst/>
                <a:latin typeface="Poppins"/>
                <a:cs typeface="Poppins"/>
              </a:rPr>
              <a:t>2a. Zo nee</a:t>
            </a:r>
            <a:r>
              <a:rPr lang="nl-NL" sz="1200" b="0" i="0" u="none" strike="noStrike" dirty="0">
                <a:solidFill>
                  <a:srgbClr val="053C5C"/>
                </a:solidFill>
                <a:effectLst/>
                <a:latin typeface="Poppins"/>
                <a:cs typeface="Poppins"/>
              </a:rPr>
              <a:t>, is een papieren exemplaar aanwezig bij patiënt?</a:t>
            </a:r>
            <a:r>
              <a:rPr lang="en-US" sz="1200" b="0" i="0" dirty="0">
                <a:solidFill>
                  <a:srgbClr val="053C5C"/>
                </a:solidFill>
                <a:effectLst/>
                <a:latin typeface="Poppins"/>
                <a:cs typeface="Poppins"/>
              </a:rPr>
              <a:t>​</a:t>
            </a:r>
          </a:p>
          <a:p>
            <a:pPr fontAlgn="base"/>
            <a:r>
              <a:rPr lang="nl-NL" sz="1200" b="0" i="0" dirty="0">
                <a:solidFill>
                  <a:srgbClr val="053C5C"/>
                </a:solidFill>
                <a:effectLst/>
                <a:latin typeface="Poppins"/>
                <a:cs typeface="Poppins"/>
              </a:rPr>
              <a:t>2b. Zo nee</a:t>
            </a:r>
            <a:r>
              <a:rPr lang="nl-NL" sz="1200" b="0" i="0" u="none" strike="noStrike" dirty="0">
                <a:solidFill>
                  <a:srgbClr val="053C5C"/>
                </a:solidFill>
                <a:effectLst/>
                <a:latin typeface="Poppins"/>
                <a:cs typeface="Poppins"/>
              </a:rPr>
              <a:t>, op welke manier houden de verschillende betrokkenen elkaar op de hoogte van</a:t>
            </a:r>
            <a:r>
              <a:rPr lang="nl-NL" sz="1200" dirty="0">
                <a:solidFill>
                  <a:srgbClr val="053C5C"/>
                </a:solidFill>
                <a:latin typeface="Poppins"/>
                <a:cs typeface="Poppins"/>
              </a:rPr>
              <a:t> </a:t>
            </a:r>
            <a:r>
              <a:rPr lang="nl-NL" sz="1200" b="0" i="0" u="none" strike="noStrike" dirty="0">
                <a:solidFill>
                  <a:srgbClr val="053C5C"/>
                </a:solidFill>
                <a:effectLst/>
                <a:latin typeface="Poppins"/>
                <a:cs typeface="Poppins"/>
              </a:rPr>
              <a:t> actuele situatie en afspraken?</a:t>
            </a:r>
            <a:endParaRPr lang="en-US" sz="1200" b="0" i="0" dirty="0">
              <a:solidFill>
                <a:srgbClr val="053C5C"/>
              </a:solidFill>
              <a:effectLst/>
              <a:latin typeface="Poppins"/>
              <a:cs typeface="Poppins"/>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5402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7E3A-2C0E-465B-5C54-3F0B86ADC45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4DEC74-B0BE-C512-C3F5-E45B3C18A0F8}"/>
              </a:ext>
            </a:extLst>
          </p:cNvPr>
          <p:cNvSpPr>
            <a:spLocks noGrp="1"/>
          </p:cNvSpPr>
          <p:nvPr>
            <p:ph type="pic" idx="1"/>
          </p:nvPr>
        </p:nvSpPr>
        <p:spPr>
          <a:xfrm>
            <a:off x="767875" y="775876"/>
            <a:ext cx="10841150" cy="5331309"/>
          </a:xfrm>
        </p:spPr>
        <p:txBody>
          <a:bodyPr/>
          <a:lstStyle/>
          <a:p>
            <a:r>
              <a:rPr lang="nl-NL" sz="1600" b="1" i="0" u="none" strike="noStrike">
                <a:solidFill>
                  <a:srgbClr val="053C5C"/>
                </a:solidFill>
                <a:effectLst/>
                <a:latin typeface="Poppins" panose="00000500000000000000" pitchFamily="2" charset="0"/>
                <a:cs typeface="Poppins" panose="00000500000000000000" pitchFamily="2" charset="0"/>
              </a:rPr>
              <a:t>Evenwichtige zorgverleners</a:t>
            </a:r>
            <a:br>
              <a:rPr lang="nl-NL" sz="1600" i="0" u="none" strike="noStrike">
                <a:solidFill>
                  <a:srgbClr val="053C5C"/>
                </a:solidFill>
                <a:effectLst/>
                <a:latin typeface="Poppins" panose="00000500000000000000" pitchFamily="2" charset="0"/>
                <a:cs typeface="Poppins" panose="00000500000000000000" pitchFamily="2" charset="0"/>
              </a:rPr>
            </a:br>
            <a:br>
              <a:rPr lang="nl-NL" sz="1600" i="0" u="none" strike="noStrike">
                <a:solidFill>
                  <a:srgbClr val="053C5C"/>
                </a:solidFill>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1. In hoeverre is ruimte voor reflectie bij zorgverleners en aandacht voor hun persoonlijke balans?</a:t>
            </a:r>
            <a:r>
              <a:rPr lang="en-US" sz="1600" b="0" i="0">
                <a:solidFill>
                  <a:srgbClr val="053C5C"/>
                </a:solidFill>
                <a:effectLst/>
                <a:latin typeface="Poppins" panose="00000500000000000000" pitchFamily="2" charset="0"/>
                <a:cs typeface="Poppins" panose="00000500000000000000" pitchFamily="2" charset="0"/>
              </a:rPr>
              <a:t>​</a:t>
            </a:r>
            <a:br>
              <a:rPr lang="en-US" sz="1600" b="0" i="0">
                <a:solidFill>
                  <a:srgbClr val="053C5C"/>
                </a:solidFill>
                <a:effectLst/>
                <a:latin typeface="Poppins" panose="00000500000000000000" pitchFamily="2" charset="0"/>
                <a:cs typeface="Poppins" panose="00000500000000000000" pitchFamily="2" charset="0"/>
              </a:rPr>
            </a:br>
            <a:endParaRPr lang="en-US" sz="1600" b="0" i="0">
              <a:solidFill>
                <a:srgbClr val="053C5C"/>
              </a:solidFill>
              <a:effectLst/>
              <a:latin typeface="Poppins" panose="00000500000000000000" pitchFamily="2" charset="0"/>
              <a:cs typeface="Poppins" panose="00000500000000000000" pitchFamily="2" charset="0"/>
            </a:endParaRP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2. In hoeverre of op welke wijze faciliteert organisatie ‘zorg voor </a:t>
            </a:r>
            <a:r>
              <a:rPr lang="nl-NL" sz="1600" b="0" i="0" u="none" strike="noStrike" err="1">
                <a:solidFill>
                  <a:srgbClr val="053C5C"/>
                </a:solidFill>
                <a:effectLst/>
                <a:latin typeface="Poppins" panose="00000500000000000000" pitchFamily="2" charset="0"/>
                <a:cs typeface="Poppins" panose="00000500000000000000" pitchFamily="2" charset="0"/>
              </a:rPr>
              <a:t>zorgenden</a:t>
            </a:r>
            <a:r>
              <a:rPr lang="nl-NL" sz="1600" b="0" i="0" u="none" strike="noStrike">
                <a:solidFill>
                  <a:srgbClr val="053C5C"/>
                </a:solidFill>
                <a:effectLst/>
                <a:latin typeface="Poppins" panose="00000500000000000000" pitchFamily="2" charset="0"/>
                <a:cs typeface="Poppins" panose="00000500000000000000" pitchFamily="2" charset="0"/>
              </a:rPr>
              <a:t>’?</a:t>
            </a:r>
            <a:endParaRPr lang="en-US" sz="16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215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55CA-B33E-6004-28A9-5A977C9B98E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152982F-C4D9-589B-61BD-81B3C4D639BA}"/>
              </a:ext>
            </a:extLst>
          </p:cNvPr>
          <p:cNvSpPr>
            <a:spLocks noGrp="1"/>
          </p:cNvSpPr>
          <p:nvPr>
            <p:ph type="body" sz="quarter" idx="11"/>
          </p:nvPr>
        </p:nvSpPr>
        <p:spPr>
          <a:xfrm>
            <a:off x="623888" y="542964"/>
            <a:ext cx="4114800" cy="849608"/>
          </a:xfrm>
        </p:spPr>
        <p:txBody>
          <a:bodyPr/>
          <a:lstStyle/>
          <a:p>
            <a:r>
              <a:rPr lang="nl-NL"/>
              <a:t>FASE 3 - Dossieronderzoek</a:t>
            </a:r>
            <a:endParaRPr lang="en-NL"/>
          </a:p>
        </p:txBody>
      </p:sp>
    </p:spTree>
    <p:extLst>
      <p:ext uri="{BB962C8B-B14F-4D97-AF65-F5344CB8AC3E}">
        <p14:creationId xmlns:p14="http://schemas.microsoft.com/office/powerpoint/2010/main" val="200880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7E3A-2C0E-465B-5C54-3F0B86ADC45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4DEC74-B0BE-C512-C3F5-E45B3C18A0F8}"/>
              </a:ext>
            </a:extLst>
          </p:cNvPr>
          <p:cNvSpPr>
            <a:spLocks noGrp="1"/>
          </p:cNvSpPr>
          <p:nvPr>
            <p:ph type="pic" idx="1"/>
          </p:nvPr>
        </p:nvSpPr>
        <p:spPr>
          <a:xfrm>
            <a:off x="1225076" y="1020520"/>
            <a:ext cx="7633174" cy="4046780"/>
          </a:xfrm>
        </p:spPr>
        <p:txBody>
          <a:bodyPr/>
          <a:lstStyle/>
          <a:p>
            <a:r>
              <a:rPr lang="nl-NL" sz="1600" b="1" i="0" u="none" strike="noStrike">
                <a:solidFill>
                  <a:srgbClr val="053C5C"/>
                </a:solidFill>
                <a:effectLst/>
                <a:latin typeface="Poppins" panose="00000500000000000000" pitchFamily="2" charset="0"/>
                <a:cs typeface="Poppins" panose="00000500000000000000" pitchFamily="2" charset="0"/>
              </a:rPr>
              <a:t>FASE 3 - Dossieronderzoek</a:t>
            </a:r>
            <a:br>
              <a:rPr lang="nl-NL" sz="1600" i="0" u="none" strike="noStrike">
                <a:solidFill>
                  <a:srgbClr val="053C5C"/>
                </a:solidFill>
                <a:effectLst/>
                <a:latin typeface="Poppins" panose="00000500000000000000" pitchFamily="2" charset="0"/>
                <a:cs typeface="Poppins" panose="00000500000000000000" pitchFamily="2" charset="0"/>
              </a:rPr>
            </a:br>
            <a:br>
              <a:rPr lang="nl-NL" sz="1600" i="0" u="none" strike="noStrike">
                <a:solidFill>
                  <a:srgbClr val="053C5C"/>
                </a:solidFill>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marL="285750" indent="-285750" algn="l" rtl="0" fontAlgn="base">
              <a:buFont typeface="Arial" panose="020B0604020202020204" pitchFamily="34" charset="0"/>
              <a:buChar char="•"/>
            </a:pPr>
            <a:r>
              <a:rPr lang="nl-NL" sz="1600" b="0" i="0" u="none" strike="noStrike">
                <a:solidFill>
                  <a:srgbClr val="053C5C"/>
                </a:solidFill>
                <a:effectLst/>
                <a:latin typeface="Poppins" panose="00000500000000000000" pitchFamily="2" charset="0"/>
                <a:cs typeface="Poppins" panose="00000500000000000000" pitchFamily="2" charset="0"/>
              </a:rPr>
              <a:t>Uitvoering door beperkte groep medewerkers</a:t>
            </a:r>
            <a:br>
              <a:rPr lang="nl-NL" sz="1600" b="0" i="0" u="none" strike="noStrike">
                <a:solidFill>
                  <a:srgbClr val="053C5C"/>
                </a:solidFill>
                <a:effectLst/>
                <a:latin typeface="Poppins" panose="00000500000000000000" pitchFamily="2" charset="0"/>
                <a:cs typeface="Poppins" panose="00000500000000000000" pitchFamily="2" charset="0"/>
              </a:rPr>
            </a:br>
            <a:r>
              <a:rPr lang="nl-NL" sz="1200" b="0" i="0" u="none" strike="noStrike">
                <a:solidFill>
                  <a:srgbClr val="053C5C"/>
                </a:solidFill>
                <a:effectLst/>
                <a:latin typeface="Poppins" panose="00000500000000000000" pitchFamily="2" charset="0"/>
                <a:cs typeface="Poppins" panose="00000500000000000000" pitchFamily="2" charset="0"/>
              </a:rPr>
              <a:t>die goed bekend zijn met patiëntendossier</a:t>
            </a:r>
          </a:p>
          <a:p>
            <a:pPr marL="285750" indent="-285750" algn="l" rtl="0" fontAlgn="base">
              <a:buFont typeface="Arial" panose="020B0604020202020204" pitchFamily="34" charset="0"/>
              <a:buChar char="•"/>
            </a:pPr>
            <a:endParaRPr lang="nl-NL" sz="1200">
              <a:solidFill>
                <a:srgbClr val="053C5C"/>
              </a:solidFill>
              <a:latin typeface="Poppins" panose="00000500000000000000" pitchFamily="2" charset="0"/>
              <a:cs typeface="Poppins" panose="00000500000000000000" pitchFamily="2" charset="0"/>
            </a:endParaRPr>
          </a:p>
          <a:p>
            <a:pPr marL="285750" indent="-285750" algn="l" rtl="0" fontAlgn="base">
              <a:buFont typeface="Arial" panose="020B0604020202020204" pitchFamily="34" charset="0"/>
              <a:buChar char="•"/>
            </a:pPr>
            <a:r>
              <a:rPr lang="nl-NL" sz="1600">
                <a:solidFill>
                  <a:srgbClr val="053C5C"/>
                </a:solidFill>
                <a:latin typeface="Poppins" panose="00000500000000000000" pitchFamily="2" charset="0"/>
                <a:cs typeface="Poppins" panose="00000500000000000000" pitchFamily="2" charset="0"/>
              </a:rPr>
              <a:t>P</a:t>
            </a:r>
            <a:r>
              <a:rPr lang="nl-NL" sz="1600" b="0" i="0">
                <a:solidFill>
                  <a:srgbClr val="053C5C"/>
                </a:solidFill>
                <a:effectLst/>
                <a:latin typeface="Poppins" panose="00000500000000000000" pitchFamily="2" charset="0"/>
                <a:cs typeface="Poppins" panose="00000500000000000000" pitchFamily="2" charset="0"/>
              </a:rPr>
              <a:t>er team</a:t>
            </a:r>
            <a:r>
              <a:rPr lang="nl-NL" sz="1600">
                <a:solidFill>
                  <a:srgbClr val="053C5C"/>
                </a:solidFill>
                <a:latin typeface="Poppins" panose="00000500000000000000" pitchFamily="2" charset="0"/>
                <a:cs typeface="Poppins" panose="00000500000000000000" pitchFamily="2" charset="0"/>
              </a:rPr>
              <a:t>, afdeling of locatie minimaal 5 dossiers</a:t>
            </a:r>
            <a:br>
              <a:rPr lang="nl-NL" sz="1600">
                <a:solidFill>
                  <a:srgbClr val="053C5C"/>
                </a:solidFill>
                <a:latin typeface="Poppins" panose="00000500000000000000" pitchFamily="2" charset="0"/>
                <a:cs typeface="Poppins" panose="00000500000000000000" pitchFamily="2" charset="0"/>
              </a:rPr>
            </a:br>
            <a:br>
              <a:rPr lang="nl-NL" sz="1600">
                <a:solidFill>
                  <a:srgbClr val="053C5C"/>
                </a:solidFill>
                <a:latin typeface="Poppins" panose="00000500000000000000" pitchFamily="2" charset="0"/>
                <a:cs typeface="Poppins" panose="00000500000000000000" pitchFamily="2" charset="0"/>
              </a:rPr>
            </a:br>
            <a:r>
              <a:rPr lang="nl-NL" sz="1200">
                <a:solidFill>
                  <a:srgbClr val="053C5C"/>
                </a:solidFill>
                <a:latin typeface="Poppins" panose="00000500000000000000" pitchFamily="2" charset="0"/>
                <a:cs typeface="Poppins" panose="00000500000000000000" pitchFamily="2" charset="0"/>
              </a:rPr>
              <a:t>Dit betekent: </a:t>
            </a:r>
            <a:br>
              <a:rPr lang="nl-NL" sz="1200">
                <a:solidFill>
                  <a:srgbClr val="053C5C"/>
                </a:solidFill>
                <a:latin typeface="Poppins" panose="00000500000000000000" pitchFamily="2" charset="0"/>
                <a:cs typeface="Poppins" panose="00000500000000000000" pitchFamily="2" charset="0"/>
              </a:rPr>
            </a:br>
            <a:r>
              <a:rPr lang="nl-NL" sz="1200">
                <a:solidFill>
                  <a:srgbClr val="053C5C"/>
                </a:solidFill>
                <a:latin typeface="Poppins" panose="00000500000000000000" pitchFamily="2" charset="0"/>
                <a:cs typeface="Poppins" panose="00000500000000000000" pitchFamily="2" charset="0"/>
              </a:rPr>
              <a:t>- Ziekenhuis met 4 deelnemende afdelingen </a:t>
            </a:r>
            <a:r>
              <a:rPr lang="nl-NL" sz="1200">
                <a:solidFill>
                  <a:srgbClr val="053C5C"/>
                </a:solidFill>
                <a:latin typeface="Poppins" panose="00000500000000000000" pitchFamily="2" charset="0"/>
                <a:cs typeface="Poppins" panose="00000500000000000000" pitchFamily="2" charset="0"/>
                <a:sym typeface="Wingdings" panose="05000000000000000000" pitchFamily="2" charset="2"/>
              </a:rPr>
              <a:t> 20 dossiers</a:t>
            </a:r>
            <a:br>
              <a:rPr lang="nl-NL" sz="1200">
                <a:solidFill>
                  <a:srgbClr val="053C5C"/>
                </a:solidFill>
                <a:latin typeface="Poppins" panose="00000500000000000000" pitchFamily="2" charset="0"/>
                <a:cs typeface="Poppins" panose="00000500000000000000" pitchFamily="2" charset="0"/>
                <a:sym typeface="Wingdings" panose="05000000000000000000" pitchFamily="2" charset="2"/>
              </a:rPr>
            </a:br>
            <a:r>
              <a:rPr lang="nl-NL" sz="1200">
                <a:solidFill>
                  <a:srgbClr val="053C5C"/>
                </a:solidFill>
                <a:latin typeface="Poppins" panose="00000500000000000000" pitchFamily="2" charset="0"/>
                <a:cs typeface="Poppins" panose="00000500000000000000" pitchFamily="2" charset="0"/>
                <a:sym typeface="Wingdings" panose="05000000000000000000" pitchFamily="2" charset="2"/>
              </a:rPr>
              <a:t>- Hospice  5 dossiers</a:t>
            </a:r>
            <a:br>
              <a:rPr lang="nl-NL" sz="1200">
                <a:solidFill>
                  <a:srgbClr val="053C5C"/>
                </a:solidFill>
                <a:latin typeface="Poppins" panose="00000500000000000000" pitchFamily="2" charset="0"/>
                <a:cs typeface="Poppins" panose="00000500000000000000" pitchFamily="2" charset="0"/>
                <a:sym typeface="Wingdings" panose="05000000000000000000" pitchFamily="2" charset="2"/>
              </a:rPr>
            </a:br>
            <a:r>
              <a:rPr lang="nl-NL" sz="1200">
                <a:solidFill>
                  <a:srgbClr val="053C5C"/>
                </a:solidFill>
                <a:latin typeface="Poppins" panose="00000500000000000000" pitchFamily="2" charset="0"/>
                <a:cs typeface="Poppins" panose="00000500000000000000" pitchFamily="2" charset="0"/>
                <a:sym typeface="Wingdings" panose="05000000000000000000" pitchFamily="2" charset="2"/>
              </a:rPr>
              <a:t>- VVT-organisatie met 3 verpleeghuisafdelingen en 2 wijkteams  25 dossiers</a:t>
            </a:r>
            <a:r>
              <a:rPr lang="nl-NL" sz="1200">
                <a:solidFill>
                  <a:srgbClr val="053C5C"/>
                </a:solidFill>
                <a:latin typeface="Poppins" panose="00000500000000000000" pitchFamily="2" charset="0"/>
                <a:cs typeface="Poppins" panose="00000500000000000000" pitchFamily="2" charset="0"/>
              </a:rPr>
              <a:t> </a:t>
            </a:r>
          </a:p>
          <a:p>
            <a:pPr algn="l" rtl="0" fontAlgn="base"/>
            <a:r>
              <a:rPr lang="nl-NL" sz="1200" b="0" i="0">
                <a:solidFill>
                  <a:srgbClr val="053C5C"/>
                </a:solidFill>
                <a:effectLst/>
                <a:latin typeface="Poppins" panose="00000500000000000000" pitchFamily="2" charset="0"/>
                <a:cs typeface="Poppins" panose="00000500000000000000" pitchFamily="2" charset="0"/>
              </a:rPr>
              <a:t> </a:t>
            </a:r>
            <a:endParaRPr lang="en-US" sz="12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6507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55CA-B33E-6004-28A9-5A977C9B98E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152982F-C4D9-589B-61BD-81B3C4D639BA}"/>
              </a:ext>
            </a:extLst>
          </p:cNvPr>
          <p:cNvSpPr>
            <a:spLocks noGrp="1"/>
          </p:cNvSpPr>
          <p:nvPr>
            <p:ph type="body" sz="quarter" idx="11"/>
          </p:nvPr>
        </p:nvSpPr>
        <p:spPr>
          <a:xfrm>
            <a:off x="623888" y="542964"/>
            <a:ext cx="4114800" cy="849608"/>
          </a:xfrm>
        </p:spPr>
        <p:txBody>
          <a:bodyPr/>
          <a:lstStyle/>
          <a:p>
            <a:r>
              <a:rPr lang="nl-NL"/>
              <a:t>FASE 4 – Analyse en verbeteracties</a:t>
            </a:r>
          </a:p>
          <a:p>
            <a:endParaRPr lang="en-NL"/>
          </a:p>
        </p:txBody>
      </p:sp>
    </p:spTree>
    <p:extLst>
      <p:ext uri="{BB962C8B-B14F-4D97-AF65-F5344CB8AC3E}">
        <p14:creationId xmlns:p14="http://schemas.microsoft.com/office/powerpoint/2010/main" val="59572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7E3A-2C0E-465B-5C54-3F0B86ADC45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4DEC74-B0BE-C512-C3F5-E45B3C18A0F8}"/>
              </a:ext>
            </a:extLst>
          </p:cNvPr>
          <p:cNvSpPr>
            <a:spLocks noGrp="1"/>
          </p:cNvSpPr>
          <p:nvPr>
            <p:ph type="pic" idx="1"/>
          </p:nvPr>
        </p:nvSpPr>
        <p:spPr>
          <a:xfrm>
            <a:off x="1025050" y="994951"/>
            <a:ext cx="9890600" cy="3958049"/>
          </a:xfrm>
        </p:spPr>
        <p:txBody>
          <a:bodyPr/>
          <a:lstStyle/>
          <a:p>
            <a:r>
              <a:rPr lang="nl-NL" sz="1600" b="1" i="0" u="none" strike="noStrike" dirty="0">
                <a:solidFill>
                  <a:srgbClr val="053C5C"/>
                </a:solidFill>
                <a:effectLst/>
                <a:latin typeface="Poppins"/>
                <a:cs typeface="Poppins"/>
              </a:rPr>
              <a:t>FASE 4 – Analyse en verbeteracties</a:t>
            </a:r>
            <a:br>
              <a:rPr lang="nl-NL" sz="1600" i="0" u="none" strike="noStrike" dirty="0">
                <a:effectLst/>
                <a:latin typeface="Poppins" panose="00000500000000000000" pitchFamily="2" charset="0"/>
                <a:cs typeface="Poppins" panose="00000500000000000000" pitchFamily="2" charset="0"/>
              </a:rPr>
            </a:br>
            <a:br>
              <a:rPr lang="nl-NL" sz="1600" i="0" u="none" strike="noStrike" dirty="0">
                <a:effectLst/>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marL="285750" indent="-285750" fontAlgn="base">
              <a:buFont typeface="Arial" panose="020B0604020202020204" pitchFamily="34" charset="0"/>
              <a:buChar char="•"/>
            </a:pPr>
            <a:r>
              <a:rPr lang="nl-NL" sz="1600" b="0" i="0" u="none" strike="noStrike" dirty="0">
                <a:solidFill>
                  <a:srgbClr val="053C5C"/>
                </a:solidFill>
                <a:effectLst/>
                <a:latin typeface="Poppins"/>
                <a:cs typeface="Poppins"/>
              </a:rPr>
              <a:t>Genereren rapport </a:t>
            </a:r>
            <a:r>
              <a:rPr lang="nl-NL" sz="1600" dirty="0">
                <a:solidFill>
                  <a:srgbClr val="053C5C"/>
                </a:solidFill>
                <a:latin typeface="Poppins"/>
                <a:cs typeface="Poppins"/>
              </a:rPr>
              <a:t>uit </a:t>
            </a:r>
            <a:r>
              <a:rPr lang="nl-NL" sz="1600" dirty="0" err="1">
                <a:solidFill>
                  <a:srgbClr val="053C5C"/>
                </a:solidFill>
                <a:latin typeface="Poppins"/>
                <a:cs typeface="Poppins"/>
              </a:rPr>
              <a:t>Exata</a:t>
            </a:r>
            <a:br>
              <a:rPr lang="nl-NL" sz="1600" b="0" i="0" u="none" strike="noStrike" dirty="0">
                <a:effectLst/>
                <a:latin typeface="Poppins" panose="00000500000000000000" pitchFamily="2" charset="0"/>
                <a:cs typeface="Poppins" panose="00000500000000000000" pitchFamily="2" charset="0"/>
              </a:rPr>
            </a:br>
            <a:r>
              <a:rPr lang="nl-NL" sz="1200" b="0" i="0" u="none" strike="noStrike" dirty="0">
                <a:solidFill>
                  <a:srgbClr val="053C5C"/>
                </a:solidFill>
                <a:effectLst/>
                <a:latin typeface="Poppins"/>
                <a:cs typeface="Poppins"/>
              </a:rPr>
              <a:t>N.a.v. invoeren fases 1 t/m 3 in </a:t>
            </a:r>
            <a:r>
              <a:rPr lang="nl-NL" sz="1200" b="0" i="0" u="none" strike="noStrike" dirty="0" err="1">
                <a:solidFill>
                  <a:srgbClr val="053C5C"/>
                </a:solidFill>
                <a:effectLst/>
                <a:latin typeface="Poppins"/>
                <a:cs typeface="Poppins"/>
              </a:rPr>
              <a:t>Exata</a:t>
            </a:r>
            <a:br>
              <a:rPr lang="nl-NL" sz="1200" b="0" i="0" u="none" strike="noStrike" dirty="0">
                <a:effectLst/>
                <a:latin typeface="Poppins" panose="00000500000000000000" pitchFamily="2" charset="0"/>
                <a:cs typeface="Poppins" panose="00000500000000000000" pitchFamily="2" charset="0"/>
              </a:rPr>
            </a:br>
            <a:endParaRPr lang="nl-NL" sz="1200" b="0" i="0" u="none" strike="noStrike">
              <a:solidFill>
                <a:srgbClr val="053C5C"/>
              </a:solidFill>
              <a:effectLst/>
              <a:latin typeface="Poppins" panose="00000500000000000000" pitchFamily="2" charset="0"/>
              <a:cs typeface="Poppins" panose="00000500000000000000" pitchFamily="2" charset="0"/>
            </a:endParaRPr>
          </a:p>
          <a:p>
            <a:pPr marL="285750" indent="-285750" algn="l" rtl="0" fontAlgn="base">
              <a:buFont typeface="Arial" panose="020B0604020202020204" pitchFamily="34" charset="0"/>
              <a:buChar char="•"/>
            </a:pPr>
            <a:r>
              <a:rPr lang="nl-NL" sz="1600" dirty="0">
                <a:solidFill>
                  <a:srgbClr val="053C5C"/>
                </a:solidFill>
                <a:latin typeface="Poppins"/>
                <a:cs typeface="Poppins"/>
              </a:rPr>
              <a:t>Analyse en actieplan</a:t>
            </a:r>
            <a:br>
              <a:rPr lang="nl-NL" sz="16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Rapport geeft onder uitkomsten aantal invulvelden: </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Conclusie successen en oorzaken</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Conclusie knelpunten en oorzaken</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Concrete verbetervoorstellen korte termijn</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Concrete verbetervoorstellen lange termijn</a:t>
            </a:r>
            <a:br>
              <a:rPr lang="nl-NL" sz="1200" dirty="0">
                <a:latin typeface="Poppins" panose="00000500000000000000" pitchFamily="2" charset="0"/>
                <a:cs typeface="Poppins" panose="00000500000000000000" pitchFamily="2" charset="0"/>
              </a:rPr>
            </a:br>
            <a:endParaRPr lang="nl-NL" sz="1600">
              <a:solidFill>
                <a:srgbClr val="053C5C"/>
              </a:solidFill>
              <a:latin typeface="Poppins" panose="00000500000000000000" pitchFamily="2" charset="0"/>
              <a:cs typeface="Poppins" panose="00000500000000000000" pitchFamily="2" charset="0"/>
            </a:endParaRPr>
          </a:p>
          <a:p>
            <a:pPr marL="285750" indent="-285750" fontAlgn="base">
              <a:buFont typeface="Arial" panose="020B0604020202020204" pitchFamily="34" charset="0"/>
              <a:buChar char="•"/>
            </a:pPr>
            <a:r>
              <a:rPr lang="nl-NL" sz="1600" dirty="0">
                <a:solidFill>
                  <a:srgbClr val="053C5C"/>
                </a:solidFill>
                <a:latin typeface="Poppins"/>
                <a:cs typeface="Poppins"/>
              </a:rPr>
              <a:t>Analysebijeenkomst</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Projectgroep en werkgroep: </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Uitkomsten per onderwerp bespreken  </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Gezamenlijke conclusies successen en knelpunten formuleren</a:t>
            </a:r>
            <a:br>
              <a:rPr lang="nl-NL" sz="1200" dirty="0">
                <a:latin typeface="Poppins" panose="00000500000000000000" pitchFamily="2" charset="0"/>
                <a:cs typeface="Poppins" panose="00000500000000000000" pitchFamily="2" charset="0"/>
              </a:rPr>
            </a:br>
            <a:r>
              <a:rPr lang="nl-NL" sz="1200" dirty="0">
                <a:solidFill>
                  <a:srgbClr val="053C5C"/>
                </a:solidFill>
                <a:latin typeface="Poppins"/>
                <a:cs typeface="Poppins"/>
              </a:rPr>
              <a:t>- Concrete verbetervoorstellen korte en lange termijn formuleren</a:t>
            </a:r>
            <a:br>
              <a:rPr lang="nl-NL" sz="1200" dirty="0">
                <a:latin typeface="Poppins" panose="00000500000000000000" pitchFamily="2" charset="0"/>
                <a:cs typeface="Poppins" panose="00000500000000000000" pitchFamily="2" charset="0"/>
              </a:rPr>
            </a:br>
            <a:endParaRPr lang="en-US" sz="1200" b="0" i="0">
              <a:solidFill>
                <a:srgbClr val="053C5C"/>
              </a:solidFill>
              <a:effectLst/>
              <a:latin typeface="Poppins" panose="00000500000000000000" pitchFamily="2" charset="0"/>
              <a:cs typeface="Poppins" panose="00000500000000000000" pitchFamily="2" charset="0"/>
            </a:endParaRPr>
          </a:p>
          <a:p>
            <a:endParaRPr lang="nl-N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5900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8E0FC-B500-62D8-B595-5C6207309E30}"/>
            </a:ext>
          </a:extLst>
        </p:cNvPr>
        <p:cNvGrpSpPr/>
        <p:nvPr/>
      </p:nvGrpSpPr>
      <p:grpSpPr>
        <a:xfrm>
          <a:off x="0" y="0"/>
          <a:ext cx="0" cy="0"/>
          <a:chOff x="0" y="0"/>
          <a:chExt cx="0" cy="0"/>
        </a:xfrm>
      </p:grpSpPr>
      <p:sp>
        <p:nvSpPr>
          <p:cNvPr id="5" name="Ondertitel 4">
            <a:extLst>
              <a:ext uri="{FF2B5EF4-FFF2-40B4-BE49-F238E27FC236}">
                <a16:creationId xmlns:a16="http://schemas.microsoft.com/office/drawing/2014/main" id="{C0BEFF11-39C0-2FB5-375F-870E7E250B7A}"/>
              </a:ext>
            </a:extLst>
          </p:cNvPr>
          <p:cNvSpPr>
            <a:spLocks noGrp="1"/>
          </p:cNvSpPr>
          <p:nvPr>
            <p:ph type="subTitle" idx="1"/>
          </p:nvPr>
        </p:nvSpPr>
        <p:spPr>
          <a:xfrm>
            <a:off x="2213950" y="2039214"/>
            <a:ext cx="9039225" cy="736849"/>
          </a:xfrm>
        </p:spPr>
        <p:txBody>
          <a:bodyPr vert="horz" lIns="91440" tIns="45720" rIns="91440" bIns="45720" rtlCol="0" anchor="t">
            <a:noAutofit/>
          </a:bodyPr>
          <a:lstStyle/>
          <a:p>
            <a:r>
              <a:rPr lang="nl-NL" dirty="0">
                <a:latin typeface="Poppins"/>
                <a:cs typeface="Poppins"/>
              </a:rPr>
              <a:t>Bijlage: acht essenties Kwaliteitskader Palliatieve Zorg</a:t>
            </a:r>
          </a:p>
        </p:txBody>
      </p:sp>
      <p:grpSp>
        <p:nvGrpSpPr>
          <p:cNvPr id="2" name="Groep 1">
            <a:extLst>
              <a:ext uri="{FF2B5EF4-FFF2-40B4-BE49-F238E27FC236}">
                <a16:creationId xmlns:a16="http://schemas.microsoft.com/office/drawing/2014/main" id="{FD7079BB-0DF8-B1E5-E9A2-FA23C6414F7E}"/>
              </a:ext>
            </a:extLst>
          </p:cNvPr>
          <p:cNvGrpSpPr/>
          <p:nvPr/>
        </p:nvGrpSpPr>
        <p:grpSpPr>
          <a:xfrm>
            <a:off x="1758279" y="3764466"/>
            <a:ext cx="8258176" cy="1568573"/>
            <a:chOff x="1390649" y="3946402"/>
            <a:chExt cx="8258176" cy="1568573"/>
          </a:xfrm>
        </p:grpSpPr>
        <p:pic>
          <p:nvPicPr>
            <p:cNvPr id="3" name="Picture 8" descr="Afbeelding met persoon, Menselijk gezicht, kleding, overdekt&#10;&#10;Automatisch gegenereerde beschrijving">
              <a:extLst>
                <a:ext uri="{FF2B5EF4-FFF2-40B4-BE49-F238E27FC236}">
                  <a16:creationId xmlns:a16="http://schemas.microsoft.com/office/drawing/2014/main" id="{F030B886-BD89-CDED-A512-36EDB4030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49" y="3946402"/>
              <a:ext cx="2447925" cy="15685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Afbeelding met overdekt, persoon, kooi, kleding&#10;&#10;Automatisch gegenereerde beschrijving">
              <a:extLst>
                <a:ext uri="{FF2B5EF4-FFF2-40B4-BE49-F238E27FC236}">
                  <a16:creationId xmlns:a16="http://schemas.microsoft.com/office/drawing/2014/main" id="{9F9DD895-58D6-CBD4-1115-940039038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3946402"/>
              <a:ext cx="2447924" cy="1568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Afbeelding met persoon, kleding, Menselijk gezicht, overdekt&#10;&#10;Automatisch gegenereerde beschrijving">
              <a:extLst>
                <a:ext uri="{FF2B5EF4-FFF2-40B4-BE49-F238E27FC236}">
                  <a16:creationId xmlns:a16="http://schemas.microsoft.com/office/drawing/2014/main" id="{37A7C82D-A56D-D41D-9FEE-D42666853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3946402"/>
              <a:ext cx="2447925" cy="15685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101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E8A1-2718-BF4D-141E-CE01C57422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9B13C2-5EB3-60B4-C11E-77F3056E913A}"/>
              </a:ext>
            </a:extLst>
          </p:cNvPr>
          <p:cNvSpPr>
            <a:spLocks noGrp="1"/>
          </p:cNvSpPr>
          <p:nvPr>
            <p:ph type="body" sz="quarter" idx="11"/>
          </p:nvPr>
        </p:nvSpPr>
        <p:spPr/>
        <p:txBody>
          <a:bodyPr/>
          <a:lstStyle/>
          <a:p>
            <a:r>
              <a:rPr lang="nl-NL"/>
              <a:t>Palliatieve zorg</a:t>
            </a:r>
            <a:endParaRPr lang="en-NL"/>
          </a:p>
        </p:txBody>
      </p:sp>
      <p:sp>
        <p:nvSpPr>
          <p:cNvPr id="8" name="Tekstvak 7">
            <a:extLst>
              <a:ext uri="{FF2B5EF4-FFF2-40B4-BE49-F238E27FC236}">
                <a16:creationId xmlns:a16="http://schemas.microsoft.com/office/drawing/2014/main" id="{90823539-97A3-78CD-4EDC-E93D181F2A32}"/>
              </a:ext>
            </a:extLst>
          </p:cNvPr>
          <p:cNvSpPr txBox="1"/>
          <p:nvPr/>
        </p:nvSpPr>
        <p:spPr>
          <a:xfrm>
            <a:off x="660796" y="1338262"/>
            <a:ext cx="10870407" cy="4862870"/>
          </a:xfrm>
          <a:prstGeom prst="rect">
            <a:avLst/>
          </a:prstGeom>
          <a:noFill/>
        </p:spPr>
        <p:txBody>
          <a:bodyPr wrap="square" rtlCol="0">
            <a:spAutoFit/>
          </a:bodyPr>
          <a:lstStyle/>
          <a:p>
            <a:pPr algn="l" rtl="0" fontAlgn="base"/>
            <a:r>
              <a:rPr lang="nl-NL" sz="1600" b="1" i="0" u="none" strike="noStrike">
                <a:solidFill>
                  <a:srgbClr val="053C5C"/>
                </a:solidFill>
                <a:effectLst/>
                <a:latin typeface="Poppins" panose="00000500000000000000" pitchFamily="2" charset="0"/>
                <a:cs typeface="Poppins" panose="00000500000000000000" pitchFamily="2" charset="0"/>
              </a:rPr>
              <a:t>Palliatieve zorg </a:t>
            </a:r>
            <a:r>
              <a:rPr lang="nl-NL" sz="1600" b="0" i="0" u="none" strike="noStrike">
                <a:solidFill>
                  <a:srgbClr val="053C5C"/>
                </a:solidFill>
                <a:effectLst/>
                <a:latin typeface="Poppins" panose="00000500000000000000" pitchFamily="2" charset="0"/>
                <a:cs typeface="Poppins" panose="00000500000000000000" pitchFamily="2" charset="0"/>
              </a:rPr>
              <a:t>is zorg die de </a:t>
            </a:r>
            <a:r>
              <a:rPr lang="nl-NL" sz="1600" b="1" i="0" u="none" strike="noStrike">
                <a:solidFill>
                  <a:srgbClr val="053C5C"/>
                </a:solidFill>
                <a:effectLst/>
                <a:latin typeface="Poppins" panose="00000500000000000000" pitchFamily="2" charset="0"/>
                <a:cs typeface="Poppins" panose="00000500000000000000" pitchFamily="2" charset="0"/>
              </a:rPr>
              <a:t>kwaliteit van het leven </a:t>
            </a:r>
            <a:r>
              <a:rPr lang="nl-NL" sz="1600" b="0" i="0" u="none" strike="noStrike">
                <a:solidFill>
                  <a:srgbClr val="053C5C"/>
                </a:solidFill>
                <a:effectLst/>
                <a:latin typeface="Poppins" panose="00000500000000000000" pitchFamily="2" charset="0"/>
                <a:cs typeface="Poppins" panose="00000500000000000000" pitchFamily="2" charset="0"/>
              </a:rPr>
              <a:t>verbetert </a:t>
            </a:r>
            <a:r>
              <a:rPr lang="en-US" sz="1600" b="0" i="0">
                <a:solidFill>
                  <a:srgbClr val="053C5C"/>
                </a:solidFill>
                <a:effectLst/>
                <a:latin typeface="Poppins" panose="00000500000000000000" pitchFamily="2" charset="0"/>
                <a:cs typeface="Poppins" panose="00000500000000000000" pitchFamily="2" charset="0"/>
              </a:rPr>
              <a:t>​</a:t>
            </a:r>
            <a:r>
              <a:rPr lang="nl-NL" sz="1600" b="0" i="0" u="none" strike="noStrike">
                <a:solidFill>
                  <a:srgbClr val="053C5C"/>
                </a:solidFill>
                <a:effectLst/>
                <a:latin typeface="Poppins" panose="00000500000000000000" pitchFamily="2" charset="0"/>
                <a:cs typeface="Poppins" panose="00000500000000000000" pitchFamily="2" charset="0"/>
              </a:rPr>
              <a:t>van patiënten en hun naasten die te maken hebben met een </a:t>
            </a:r>
            <a:r>
              <a:rPr lang="en-US" sz="1600" b="0" i="0">
                <a:solidFill>
                  <a:srgbClr val="053C5C"/>
                </a:solidFill>
                <a:effectLst/>
                <a:latin typeface="Poppins" panose="00000500000000000000" pitchFamily="2" charset="0"/>
                <a:cs typeface="Poppins" panose="00000500000000000000" pitchFamily="2" charset="0"/>
              </a:rPr>
              <a:t>​</a:t>
            </a:r>
            <a:r>
              <a:rPr lang="nl-NL" sz="1600" b="1" i="0" u="none" strike="noStrike">
                <a:solidFill>
                  <a:srgbClr val="053C5C"/>
                </a:solidFill>
                <a:effectLst/>
                <a:latin typeface="Poppins" panose="00000500000000000000" pitchFamily="2" charset="0"/>
                <a:cs typeface="Poppins" panose="00000500000000000000" pitchFamily="2" charset="0"/>
              </a:rPr>
              <a:t>levensbedreigende aandoening of kwetsbaarheid</a:t>
            </a:r>
            <a:r>
              <a:rPr lang="nl-NL" sz="1600" b="0" i="0" u="none" strike="noStrike">
                <a:solidFill>
                  <a:srgbClr val="053C5C"/>
                </a:solidFill>
                <a:effectLst/>
                <a:latin typeface="Poppins" panose="00000500000000000000" pitchFamily="2" charset="0"/>
                <a:cs typeface="Poppins" panose="00000500000000000000" pitchFamily="2" charset="0"/>
              </a:rPr>
              <a:t>,</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door het </a:t>
            </a:r>
            <a:r>
              <a:rPr lang="nl-NL" sz="1600" b="1" i="0" u="none" strike="noStrike">
                <a:solidFill>
                  <a:srgbClr val="053C5C"/>
                </a:solidFill>
                <a:effectLst/>
                <a:latin typeface="Poppins" panose="00000500000000000000" pitchFamily="2" charset="0"/>
                <a:cs typeface="Poppins" panose="00000500000000000000" pitchFamily="2" charset="0"/>
              </a:rPr>
              <a:t>voorkomen en verlichten van lijden</a:t>
            </a:r>
            <a:r>
              <a:rPr lang="nl-NL" sz="1600" b="0" i="0" u="none" strike="noStrike">
                <a:solidFill>
                  <a:srgbClr val="053C5C"/>
                </a:solidFill>
                <a:effectLst/>
                <a:latin typeface="Poppins" panose="00000500000000000000" pitchFamily="2" charset="0"/>
                <a:cs typeface="Poppins" panose="00000500000000000000" pitchFamily="2" charset="0"/>
              </a:rPr>
              <a:t>, door middel van </a:t>
            </a:r>
            <a:r>
              <a:rPr lang="nl-NL" sz="1600" b="1" i="0" u="none" strike="noStrike">
                <a:solidFill>
                  <a:srgbClr val="053C5C"/>
                </a:solidFill>
                <a:effectLst/>
                <a:latin typeface="Poppins" panose="00000500000000000000" pitchFamily="2" charset="0"/>
                <a:cs typeface="Poppins" panose="00000500000000000000" pitchFamily="2" charset="0"/>
              </a:rPr>
              <a:t>vroegtijdige signalering</a:t>
            </a:r>
            <a:r>
              <a:rPr lang="nl-NL" sz="1600" i="0" u="none" strike="noStrike">
                <a:solidFill>
                  <a:srgbClr val="053C5C"/>
                </a:solidFill>
                <a:effectLst/>
                <a:latin typeface="Poppins" panose="00000500000000000000" pitchFamily="2" charset="0"/>
                <a:cs typeface="Poppins" panose="00000500000000000000" pitchFamily="2" charset="0"/>
              </a:rPr>
              <a:t> en</a:t>
            </a:r>
            <a:r>
              <a:rPr lang="nl-NL" sz="1600" b="0" i="0" u="none" strike="noStrike">
                <a:solidFill>
                  <a:srgbClr val="053C5C"/>
                </a:solidFill>
                <a:effectLst/>
                <a:latin typeface="Poppins" panose="00000500000000000000" pitchFamily="2" charset="0"/>
                <a:cs typeface="Poppins" panose="00000500000000000000" pitchFamily="2" charset="0"/>
              </a:rPr>
              <a:t> </a:t>
            </a:r>
            <a:r>
              <a:rPr lang="nl-NL" sz="1600" b="1" i="0" u="none" strike="noStrike">
                <a:solidFill>
                  <a:srgbClr val="053C5C"/>
                </a:solidFill>
                <a:effectLst/>
                <a:latin typeface="Poppins" panose="00000500000000000000" pitchFamily="2" charset="0"/>
                <a:cs typeface="Poppins" panose="00000500000000000000" pitchFamily="2" charset="0"/>
              </a:rPr>
              <a:t>zorgvuldige </a:t>
            </a:r>
            <a:r>
              <a:rPr lang="nl-NL" sz="1600" b="0" i="0" u="none" strike="noStrike">
                <a:solidFill>
                  <a:srgbClr val="053C5C"/>
                </a:solidFill>
                <a:effectLst/>
                <a:latin typeface="Poppins" panose="00000500000000000000" pitchFamily="2" charset="0"/>
                <a:cs typeface="Poppins" panose="00000500000000000000" pitchFamily="2" charset="0"/>
              </a:rPr>
              <a:t>beoordeling en behandeling van problemen van </a:t>
            </a:r>
            <a:r>
              <a:rPr lang="nl-NL" sz="1600" b="1" i="0" u="none" strike="noStrike">
                <a:solidFill>
                  <a:srgbClr val="053C5C"/>
                </a:solidFill>
                <a:effectLst/>
                <a:latin typeface="Poppins" panose="00000500000000000000" pitchFamily="2" charset="0"/>
                <a:cs typeface="Poppins" panose="00000500000000000000" pitchFamily="2" charset="0"/>
              </a:rPr>
              <a:t>fysieke, psychische, sociale en spirituele</a:t>
            </a:r>
            <a:r>
              <a:rPr lang="nl-NL" sz="1600" b="0" i="0" u="none" strike="noStrike">
                <a:solidFill>
                  <a:srgbClr val="053C5C"/>
                </a:solidFill>
                <a:effectLst/>
                <a:latin typeface="Poppins" panose="00000500000000000000" pitchFamily="2" charset="0"/>
                <a:cs typeface="Poppins" panose="00000500000000000000" pitchFamily="2" charset="0"/>
              </a:rPr>
              <a:t> aard. </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Gedurende het beloop van de ziekte of kwetsbaarheid </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heeft palliatieve zorg oog voor het behoud van </a:t>
            </a:r>
            <a:r>
              <a:rPr lang="nl-NL" sz="1600" b="1" i="0" u="none" strike="noStrike">
                <a:solidFill>
                  <a:srgbClr val="053C5C"/>
                </a:solidFill>
                <a:effectLst/>
                <a:latin typeface="Poppins" panose="00000500000000000000" pitchFamily="2" charset="0"/>
                <a:cs typeface="Poppins" panose="00000500000000000000" pitchFamily="2" charset="0"/>
              </a:rPr>
              <a:t>autonomie</a:t>
            </a:r>
            <a:r>
              <a:rPr lang="nl-NL" sz="1600" b="0" i="0" u="none" strike="noStrike">
                <a:solidFill>
                  <a:srgbClr val="053C5C"/>
                </a:solidFill>
                <a:effectLst/>
                <a:latin typeface="Poppins" panose="00000500000000000000" pitchFamily="2" charset="0"/>
                <a:cs typeface="Poppins" panose="00000500000000000000" pitchFamily="2" charset="0"/>
              </a:rPr>
              <a:t>, </a:t>
            </a:r>
            <a:r>
              <a:rPr lang="en-US"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none" strike="noStrike">
                <a:solidFill>
                  <a:srgbClr val="053C5C"/>
                </a:solidFill>
                <a:effectLst/>
                <a:latin typeface="Poppins" panose="00000500000000000000" pitchFamily="2" charset="0"/>
                <a:cs typeface="Poppins" panose="00000500000000000000" pitchFamily="2" charset="0"/>
              </a:rPr>
              <a:t>toegang tot </a:t>
            </a:r>
            <a:r>
              <a:rPr lang="nl-NL" sz="1600" b="1" i="0" u="none" strike="noStrike">
                <a:solidFill>
                  <a:srgbClr val="053C5C"/>
                </a:solidFill>
                <a:effectLst/>
                <a:latin typeface="Poppins" panose="00000500000000000000" pitchFamily="2" charset="0"/>
                <a:cs typeface="Poppins" panose="00000500000000000000" pitchFamily="2" charset="0"/>
              </a:rPr>
              <a:t>informatie en keuzemogelijkheden</a:t>
            </a:r>
            <a:r>
              <a:rPr lang="nl-NL" sz="1600" b="0" i="0" u="none" strike="noStrike">
                <a:solidFill>
                  <a:srgbClr val="053C5C"/>
                </a:solidFill>
                <a:effectLst/>
                <a:latin typeface="Poppins" panose="00000500000000000000" pitchFamily="2" charset="0"/>
                <a:cs typeface="Poppins" panose="00000500000000000000" pitchFamily="2" charset="0"/>
              </a:rPr>
              <a:t>.</a:t>
            </a:r>
          </a:p>
          <a:p>
            <a:pPr algn="l" rtl="0" fontAlgn="base"/>
            <a:endParaRPr lang="nl-NL" sz="1600">
              <a:solidFill>
                <a:srgbClr val="053C5C"/>
              </a:solidFill>
              <a:latin typeface="Poppins" panose="00000500000000000000" pitchFamily="2" charset="0"/>
              <a:cs typeface="Poppins" panose="00000500000000000000" pitchFamily="2" charset="0"/>
            </a:endParaRPr>
          </a:p>
          <a:p>
            <a:pPr algn="l" rtl="0" fontAlgn="base"/>
            <a:endParaRPr lang="nl-NL" sz="1600" b="0" i="0">
              <a:solidFill>
                <a:srgbClr val="053C5C"/>
              </a:solidFill>
              <a:effectLst/>
              <a:latin typeface="Poppins" panose="00000500000000000000" pitchFamily="2" charset="0"/>
              <a:cs typeface="Poppins" panose="00000500000000000000" pitchFamily="2" charset="0"/>
            </a:endParaRPr>
          </a:p>
          <a:p>
            <a:pPr algn="l" rtl="0" fontAlgn="base"/>
            <a:endParaRPr lang="nl-NL" sz="1600">
              <a:solidFill>
                <a:srgbClr val="053C5C"/>
              </a:solidFill>
              <a:latin typeface="Poppins" panose="00000500000000000000" pitchFamily="2" charset="0"/>
              <a:cs typeface="Poppins" panose="00000500000000000000" pitchFamily="2" charset="0"/>
            </a:endParaRPr>
          </a:p>
          <a:p>
            <a:pPr algn="l" rtl="0" fontAlgn="base"/>
            <a:endParaRPr lang="nl-NL" sz="1600" b="0" i="0">
              <a:solidFill>
                <a:srgbClr val="053C5C"/>
              </a:solidFill>
              <a:effectLst/>
              <a:latin typeface="Poppins" panose="00000500000000000000" pitchFamily="2" charset="0"/>
              <a:cs typeface="Poppins" panose="00000500000000000000" pitchFamily="2" charset="0"/>
            </a:endParaRPr>
          </a:p>
          <a:p>
            <a:pPr algn="l" rtl="0" fontAlgn="base"/>
            <a:r>
              <a:rPr lang="nl-NL" sz="1400" b="0" i="0" u="sng" strike="noStrike">
                <a:solidFill>
                  <a:srgbClr val="053C5C"/>
                </a:solidFill>
                <a:effectLst/>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Palliaweb: Wat is palliatieve zorg</a:t>
            </a:r>
            <a:r>
              <a:rPr lang="nl-NL" sz="1400" b="0" i="0">
                <a:solidFill>
                  <a:srgbClr val="053C5C"/>
                </a:solidFill>
                <a:effectLst/>
                <a:latin typeface="Poppins" panose="00000500000000000000" pitchFamily="2" charset="0"/>
                <a:cs typeface="Poppins" panose="00000500000000000000" pitchFamily="2" charset="0"/>
              </a:rPr>
              <a:t>​</a:t>
            </a:r>
          </a:p>
          <a:p>
            <a:pPr algn="l" rtl="0" fontAlgn="base"/>
            <a:r>
              <a:rPr lang="nl-NL" sz="1400" b="0" i="0">
                <a:solidFill>
                  <a:srgbClr val="053C5C"/>
                </a:solidFill>
                <a:effectLst/>
                <a:latin typeface="Poppins" panose="00000500000000000000" pitchFamily="2" charset="0"/>
                <a:cs typeface="Poppins" panose="00000500000000000000" pitchFamily="2" charset="0"/>
              </a:rPr>
              <a:t>​</a:t>
            </a:r>
          </a:p>
          <a:p>
            <a:pPr algn="l" rtl="0" fontAlgn="base"/>
            <a:r>
              <a:rPr lang="nl-NL" sz="1400" b="0" i="0" u="sng" strike="noStrike">
                <a:solidFill>
                  <a:srgbClr val="053C5C"/>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Kwaliteitskader palliatieve zorg, domein 1. Kernwaarden en principes</a:t>
            </a:r>
            <a:endParaRPr lang="nl-NL" sz="1400" b="0" i="0">
              <a:solidFill>
                <a:srgbClr val="053C5C"/>
              </a:solidFill>
              <a:effectLst/>
              <a:latin typeface="Poppins" panose="00000500000000000000" pitchFamily="2" charset="0"/>
              <a:cs typeface="Poppins" panose="00000500000000000000" pitchFamily="2" charset="0"/>
            </a:endParaRPr>
          </a:p>
          <a:p>
            <a:pPr algn="l" rtl="0" fontAlgn="base"/>
            <a:endParaRPr lang="nl-NL" sz="1600">
              <a:solidFill>
                <a:srgbClr val="053C5C"/>
              </a:solidFill>
              <a:latin typeface="Poppins" panose="00000500000000000000" pitchFamily="2" charset="0"/>
              <a:cs typeface="Poppins" panose="00000500000000000000" pitchFamily="2" charset="0"/>
            </a:endParaRPr>
          </a:p>
          <a:p>
            <a:pPr algn="l" rtl="0" fontAlgn="base"/>
            <a:endParaRPr lang="en-US" sz="1600" b="0" i="0">
              <a:solidFill>
                <a:srgbClr val="053C5C"/>
              </a:solidFill>
              <a:effectLst/>
              <a:latin typeface="Poppins" panose="00000500000000000000" pitchFamily="2" charset="0"/>
              <a:cs typeface="Poppins" panose="00000500000000000000" pitchFamily="2" charset="0"/>
            </a:endParaRPr>
          </a:p>
        </p:txBody>
      </p:sp>
      <p:pic>
        <p:nvPicPr>
          <p:cNvPr id="12290" name="Picture 2">
            <a:extLst>
              <a:ext uri="{FF2B5EF4-FFF2-40B4-BE49-F238E27FC236}">
                <a16:creationId xmlns:a16="http://schemas.microsoft.com/office/drawing/2014/main" id="{B9783BC3-429D-2119-7684-000C402AE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961" y="3048000"/>
            <a:ext cx="4244271"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95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EED5-672F-C4D5-A7D9-D73275A2CB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D2E1F0-73CE-27FA-A025-086010B11376}"/>
              </a:ext>
            </a:extLst>
          </p:cNvPr>
          <p:cNvSpPr>
            <a:spLocks noGrp="1"/>
          </p:cNvSpPr>
          <p:nvPr>
            <p:ph type="body" sz="quarter" idx="11"/>
          </p:nvPr>
        </p:nvSpPr>
        <p:spPr>
          <a:xfrm>
            <a:off x="623888" y="542964"/>
            <a:ext cx="6176962" cy="365125"/>
          </a:xfrm>
        </p:spPr>
        <p:txBody>
          <a:bodyPr/>
          <a:lstStyle/>
          <a:p>
            <a:r>
              <a:rPr lang="nl-NL"/>
              <a:t>Acht essenties Kwaliteitskader palliatieve zorg</a:t>
            </a:r>
            <a:endParaRPr lang="en-NL"/>
          </a:p>
        </p:txBody>
      </p:sp>
      <p:sp>
        <p:nvSpPr>
          <p:cNvPr id="3" name="Text Placeholder 2">
            <a:extLst>
              <a:ext uri="{FF2B5EF4-FFF2-40B4-BE49-F238E27FC236}">
                <a16:creationId xmlns:a16="http://schemas.microsoft.com/office/drawing/2014/main" id="{D94C95A3-B71C-25AF-5DF2-7A0E2406B49A}"/>
              </a:ext>
            </a:extLst>
          </p:cNvPr>
          <p:cNvSpPr>
            <a:spLocks noGrp="1"/>
          </p:cNvSpPr>
          <p:nvPr>
            <p:ph type="body" sz="quarter" idx="12"/>
          </p:nvPr>
        </p:nvSpPr>
        <p:spPr>
          <a:xfrm>
            <a:off x="970595" y="1298780"/>
            <a:ext cx="7610475" cy="3779577"/>
          </a:xfrm>
        </p:spPr>
        <p:txBody>
          <a:bodyPr/>
          <a:lstStyle/>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Markering</a:t>
            </a: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Gezamenlijke besluitvorming</a:t>
            </a: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Proactieve zorgplanning</a:t>
            </a: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Individueel zorgplan</a:t>
            </a:r>
            <a:r>
              <a:rPr lang="nl-NL" sz="1600" b="0" i="0" u="none" strike="noStrike">
                <a:solidFill>
                  <a:srgbClr val="053C5C"/>
                </a:solidFill>
                <a:effectLst/>
                <a:latin typeface="Poppins" panose="00000500000000000000" pitchFamily="2" charset="0"/>
                <a:cs typeface="Poppins" panose="00000500000000000000" pitchFamily="2" charset="0"/>
              </a:rPr>
              <a:t>  </a:t>
            </a:r>
            <a:r>
              <a:rPr lang="en-US"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Coördinatie en continuïteit</a:t>
            </a: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Deskundigheid</a:t>
            </a: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Effectieve communicatie</a:t>
            </a:r>
            <a:r>
              <a:rPr lang="nl-NL" sz="1600" b="0" i="0">
                <a:solidFill>
                  <a:srgbClr val="053C5C"/>
                </a:solidFill>
                <a:effectLst/>
                <a:latin typeface="Poppins" panose="00000500000000000000" pitchFamily="2" charset="0"/>
                <a:cs typeface="Poppins" panose="00000500000000000000" pitchFamily="2" charset="0"/>
              </a:rPr>
              <a:t>​</a:t>
            </a:r>
          </a:p>
          <a:p>
            <a:pPr algn="l" rtl="0" fontAlgn="base">
              <a:buFont typeface="+mj-lt"/>
              <a:buAutoNum type="arabicPeriod"/>
            </a:pPr>
            <a:r>
              <a:rPr lang="nl-NL" sz="1600" b="0" i="0" u="sng" strike="noStrike">
                <a:solidFill>
                  <a:srgbClr val="053C5C"/>
                </a:solidFill>
                <a:effectLst/>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Persoonlijke balans</a:t>
            </a:r>
            <a:endParaRPr lang="nl-NL" sz="1600" b="0" i="0">
              <a:solidFill>
                <a:srgbClr val="053C5C"/>
              </a:solidFill>
              <a:effectLst/>
              <a:latin typeface="Poppins" panose="00000500000000000000" pitchFamily="2" charset="0"/>
              <a:cs typeface="Poppins" panose="00000500000000000000" pitchFamily="2" charset="0"/>
            </a:endParaRPr>
          </a:p>
          <a:p>
            <a:pPr algn="l" rtl="0" fontAlgn="base"/>
            <a:endParaRPr lang="en-NL"/>
          </a:p>
        </p:txBody>
      </p:sp>
      <p:pic>
        <p:nvPicPr>
          <p:cNvPr id="13314" name="Picture 2" descr="Wat willen patiënten: Acht essenties Kwaliteitskader palliatieve zorg -  Palliaweb">
            <a:extLst>
              <a:ext uri="{FF2B5EF4-FFF2-40B4-BE49-F238E27FC236}">
                <a16:creationId xmlns:a16="http://schemas.microsoft.com/office/drawing/2014/main" id="{CC4E0D59-0844-EBBE-FE1D-2C7E32E1BB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4680" y="1008008"/>
            <a:ext cx="574767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1B6885DE-704D-103A-99CA-B982FB6C54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4199" y="4358494"/>
            <a:ext cx="1743744" cy="174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17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83D1-9268-3B3E-5F6E-46205DBCF5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B59EC6-C80A-25B8-1635-837FADA61B94}"/>
              </a:ext>
            </a:extLst>
          </p:cNvPr>
          <p:cNvSpPr>
            <a:spLocks noGrp="1"/>
          </p:cNvSpPr>
          <p:nvPr>
            <p:ph type="body" sz="quarter" idx="11"/>
          </p:nvPr>
        </p:nvSpPr>
        <p:spPr/>
        <p:txBody>
          <a:bodyPr/>
          <a:lstStyle/>
          <a:p>
            <a:r>
              <a:rPr lang="nl-NL"/>
              <a:t>1. Markering</a:t>
            </a:r>
            <a:endParaRPr lang="en-NL"/>
          </a:p>
        </p:txBody>
      </p:sp>
      <p:sp>
        <p:nvSpPr>
          <p:cNvPr id="6" name="Tekstvak 5">
            <a:extLst>
              <a:ext uri="{FF2B5EF4-FFF2-40B4-BE49-F238E27FC236}">
                <a16:creationId xmlns:a16="http://schemas.microsoft.com/office/drawing/2014/main" id="{6393C4EE-E501-90D4-3012-17E20DEE3FFD}"/>
              </a:ext>
            </a:extLst>
          </p:cNvPr>
          <p:cNvSpPr txBox="1"/>
          <p:nvPr/>
        </p:nvSpPr>
        <p:spPr>
          <a:xfrm>
            <a:off x="729076" y="1321503"/>
            <a:ext cx="6208480" cy="1101455"/>
          </a:xfrm>
          <a:prstGeom prst="rect">
            <a:avLst/>
          </a:prstGeom>
          <a:noFill/>
        </p:spPr>
        <p:txBody>
          <a:bodyPr wrap="square" rtlCol="0">
            <a:spAutoFit/>
          </a:bodyPr>
          <a:lstStyle/>
          <a:p>
            <a:pPr>
              <a:lnSpc>
                <a:spcPct val="107000"/>
              </a:lnSpc>
              <a:spcAft>
                <a:spcPts val="800"/>
              </a:spcAft>
            </a:pPr>
            <a:r>
              <a:rPr lang="nl-NL" sz="1600">
                <a:solidFill>
                  <a:srgbClr val="053C5C"/>
                </a:solidFill>
                <a:effectLst/>
                <a:latin typeface="Century Gothic" panose="020B0502020202020204" pitchFamily="34" charset="0"/>
              </a:rPr>
              <a:t>​</a:t>
            </a:r>
            <a:r>
              <a:rPr lang="nl-NL" sz="1600">
                <a:solidFill>
                  <a:srgbClr val="053C5C"/>
                </a:solidFill>
                <a:effectLst/>
                <a:latin typeface="Poppins" panose="00000500000000000000" pitchFamily="2" charset="0"/>
                <a:ea typeface="Calibri" panose="020F0502020204030204" pitchFamily="34" charset="0"/>
                <a:cs typeface="Poppins" panose="00000500000000000000" pitchFamily="2" charset="0"/>
              </a:rPr>
              <a:t>‘Ik wil dat de juiste zorgverleners op het juiste moment </a:t>
            </a:r>
          </a:p>
          <a:p>
            <a:pPr>
              <a:lnSpc>
                <a:spcPct val="107000"/>
              </a:lnSpc>
              <a:spcAft>
                <a:spcPts val="800"/>
              </a:spcAft>
            </a:pPr>
            <a:r>
              <a:rPr lang="nl-NL" sz="1600">
                <a:solidFill>
                  <a:srgbClr val="053C5C"/>
                </a:solidFill>
                <a:effectLst/>
                <a:latin typeface="Poppins" panose="00000500000000000000" pitchFamily="2" charset="0"/>
                <a:ea typeface="Calibri" panose="020F0502020204030204" pitchFamily="34" charset="0"/>
                <a:cs typeface="Poppins" panose="00000500000000000000" pitchFamily="2" charset="0"/>
              </a:rPr>
              <a:t>op de hoogte zijn van mijn waarden, wensen en behoeften’</a:t>
            </a:r>
          </a:p>
          <a:p>
            <a:endParaRPr lang="nl-NL"/>
          </a:p>
        </p:txBody>
      </p:sp>
      <p:pic>
        <p:nvPicPr>
          <p:cNvPr id="8" name="Afbeelding 7">
            <a:extLst>
              <a:ext uri="{FF2B5EF4-FFF2-40B4-BE49-F238E27FC236}">
                <a16:creationId xmlns:a16="http://schemas.microsoft.com/office/drawing/2014/main" id="{544D6983-74A5-10FC-FC55-138BD044F233}"/>
              </a:ext>
            </a:extLst>
          </p:cNvPr>
          <p:cNvPicPr>
            <a:picLocks noChangeAspect="1"/>
          </p:cNvPicPr>
          <p:nvPr/>
        </p:nvPicPr>
        <p:blipFill>
          <a:blip r:embed="rId2"/>
          <a:stretch>
            <a:fillRect/>
          </a:stretch>
        </p:blipFill>
        <p:spPr>
          <a:xfrm>
            <a:off x="7295778" y="1045577"/>
            <a:ext cx="4167146" cy="4693640"/>
          </a:xfrm>
          <a:prstGeom prst="rect">
            <a:avLst/>
          </a:prstGeom>
        </p:spPr>
      </p:pic>
      <p:pic>
        <p:nvPicPr>
          <p:cNvPr id="10" name="Afbeelding 9">
            <a:extLst>
              <a:ext uri="{FF2B5EF4-FFF2-40B4-BE49-F238E27FC236}">
                <a16:creationId xmlns:a16="http://schemas.microsoft.com/office/drawing/2014/main" id="{7DC6B08F-D7F0-15BC-50B2-D7C81883BFA4}"/>
              </a:ext>
            </a:extLst>
          </p:cNvPr>
          <p:cNvPicPr>
            <a:picLocks noChangeAspect="1"/>
          </p:cNvPicPr>
          <p:nvPr/>
        </p:nvPicPr>
        <p:blipFill>
          <a:blip r:embed="rId3"/>
          <a:stretch>
            <a:fillRect/>
          </a:stretch>
        </p:blipFill>
        <p:spPr>
          <a:xfrm>
            <a:off x="1032025" y="3265611"/>
            <a:ext cx="5115783" cy="2473606"/>
          </a:xfrm>
          <a:prstGeom prst="rect">
            <a:avLst/>
          </a:prstGeom>
        </p:spPr>
      </p:pic>
      <p:sp>
        <p:nvSpPr>
          <p:cNvPr id="12" name="Tekstvak 11">
            <a:extLst>
              <a:ext uri="{FF2B5EF4-FFF2-40B4-BE49-F238E27FC236}">
                <a16:creationId xmlns:a16="http://schemas.microsoft.com/office/drawing/2014/main" id="{B2ADF57F-295D-7204-C931-F008D483A692}"/>
              </a:ext>
            </a:extLst>
          </p:cNvPr>
          <p:cNvSpPr txBox="1"/>
          <p:nvPr/>
        </p:nvSpPr>
        <p:spPr>
          <a:xfrm>
            <a:off x="976226" y="2422958"/>
            <a:ext cx="3833770" cy="687368"/>
          </a:xfrm>
          <a:prstGeom prst="rect">
            <a:avLst/>
          </a:prstGeom>
          <a:noFill/>
        </p:spPr>
        <p:txBody>
          <a:bodyPr wrap="square">
            <a:spAutoFit/>
          </a:bodyPr>
          <a:lstStyle/>
          <a:p>
            <a:pPr>
              <a:spcAft>
                <a:spcPts val="800"/>
              </a:spcAft>
            </a:pPr>
            <a:endParaRPr lang="nl-NL" sz="18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a:spcAft>
                <a:spcPts val="800"/>
              </a:spcAft>
            </a:pPr>
            <a:r>
              <a:rPr lang="nl-NL" sz="1400">
                <a:solidFill>
                  <a:srgbClr val="053C5C"/>
                </a:solidFill>
                <a:effectLst/>
                <a:latin typeface="Poppins" panose="00000500000000000000" pitchFamily="2" charset="0"/>
                <a:ea typeface="Calibri" panose="020F0502020204030204" pitchFamily="34" charset="0"/>
                <a:cs typeface="Poppins" panose="00000500000000000000" pitchFamily="2" charset="0"/>
                <a:hlinkClick r:id="rId4">
                  <a:extLst>
                    <a:ext uri="{A12FA001-AC4F-418D-AE19-62706E023703}">
                      <ahyp:hlinkClr xmlns:ahyp="http://schemas.microsoft.com/office/drawing/2018/hyperlinkcolor" val="tx"/>
                    </a:ext>
                  </a:extLst>
                </a:hlinkClick>
              </a:rPr>
              <a:t>Animatie Markering palliatieve fase</a:t>
            </a:r>
            <a:endParaRPr lang="nl-NL" sz="1400">
              <a:solidFill>
                <a:srgbClr val="053C5C"/>
              </a:solidFill>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209170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0616A-DD3B-9B53-D8C3-CEFA563F62B1}"/>
              </a:ext>
            </a:extLst>
          </p:cNvPr>
          <p:cNvSpPr>
            <a:spLocks noGrp="1"/>
          </p:cNvSpPr>
          <p:nvPr>
            <p:ph type="body" sz="quarter" idx="10"/>
          </p:nvPr>
        </p:nvSpPr>
        <p:spPr>
          <a:xfrm>
            <a:off x="1163272" y="1331369"/>
            <a:ext cx="10371590" cy="4521200"/>
          </a:xfrm>
        </p:spPr>
        <p:txBody>
          <a:bodyPr vert="horz" lIns="91440" tIns="45720" rIns="91440" bIns="45720" rtlCol="0" anchor="t">
            <a:noAutofit/>
          </a:bodyPr>
          <a:lstStyle/>
          <a:p>
            <a:br>
              <a:rPr lang="nl-NL" b="1" dirty="0"/>
            </a:br>
            <a:r>
              <a:rPr lang="nl-NL" b="1" dirty="0">
                <a:latin typeface="Poppins"/>
                <a:cs typeface="Poppins"/>
              </a:rPr>
              <a:t>Doelgroep</a:t>
            </a:r>
            <a:br>
              <a:rPr lang="nl-NL" b="1" dirty="0"/>
            </a:br>
            <a:r>
              <a:rPr lang="nl-NL" dirty="0">
                <a:latin typeface="Poppins"/>
                <a:cs typeface="Poppins"/>
              </a:rPr>
              <a:t>Zorgorganisaties die zijn gestart met Zelfevaluatie palliatieve zorg</a:t>
            </a:r>
          </a:p>
          <a:p>
            <a:endParaRPr lang="nl-NL" b="1"/>
          </a:p>
          <a:p>
            <a:r>
              <a:rPr lang="nl-NL" b="1" dirty="0">
                <a:latin typeface="Poppins"/>
                <a:cs typeface="Poppins"/>
              </a:rPr>
              <a:t>Doel</a:t>
            </a:r>
          </a:p>
          <a:p>
            <a:pPr marL="285750" indent="-285750">
              <a:buFont typeface="Arial" panose="020B0604020202020204" pitchFamily="34" charset="0"/>
              <a:buChar char="•"/>
            </a:pPr>
            <a:r>
              <a:rPr lang="nl-NL" dirty="0">
                <a:latin typeface="Poppins"/>
                <a:cs typeface="Poppins"/>
              </a:rPr>
              <a:t>Inspireren en informeren</a:t>
            </a:r>
          </a:p>
          <a:p>
            <a:pPr marL="285750" indent="-285750">
              <a:buFont typeface="Arial" panose="020B0604020202020204" pitchFamily="34" charset="0"/>
              <a:buChar char="•"/>
            </a:pPr>
            <a:r>
              <a:rPr lang="nl-NL" dirty="0">
                <a:latin typeface="Poppins"/>
                <a:cs typeface="Poppins"/>
              </a:rPr>
              <a:t>Desgewenst sheets aanpassen naar eigen setting; dit kan bijvoorbeeld per fase, als levend </a:t>
            </a:r>
            <a:r>
              <a:rPr lang="nl-NL">
                <a:latin typeface="Poppins"/>
                <a:cs typeface="Poppins"/>
              </a:rPr>
              <a:t>document, waarbij elke keer de terugkoppeling en reflectie worden toegevoegd </a:t>
            </a:r>
          </a:p>
          <a:p>
            <a:pPr marL="285750" indent="-285750">
              <a:buFont typeface="Arial" panose="020B0604020202020204" pitchFamily="34" charset="0"/>
              <a:buChar char="•"/>
            </a:pPr>
            <a:endParaRPr lang="nl-NL" dirty="0">
              <a:latin typeface="Poppins"/>
              <a:cs typeface="Poppins"/>
            </a:endParaRPr>
          </a:p>
          <a:p>
            <a:pPr marL="285750" indent="-285750">
              <a:buFont typeface="Arial" panose="020B0604020202020204" pitchFamily="34" charset="0"/>
              <a:buChar char="•"/>
            </a:pPr>
            <a:endParaRPr lang="nl-NL" dirty="0"/>
          </a:p>
        </p:txBody>
      </p:sp>
      <p:sp>
        <p:nvSpPr>
          <p:cNvPr id="3" name="Text Placeholder 2">
            <a:extLst>
              <a:ext uri="{FF2B5EF4-FFF2-40B4-BE49-F238E27FC236}">
                <a16:creationId xmlns:a16="http://schemas.microsoft.com/office/drawing/2014/main" id="{3387ECCB-CEB8-4546-BB09-1C79A4E14ADB}"/>
              </a:ext>
            </a:extLst>
          </p:cNvPr>
          <p:cNvSpPr>
            <a:spLocks noGrp="1"/>
          </p:cNvSpPr>
          <p:nvPr>
            <p:ph type="body" sz="quarter" idx="11"/>
          </p:nvPr>
        </p:nvSpPr>
        <p:spPr/>
        <p:txBody>
          <a:bodyPr/>
          <a:lstStyle/>
          <a:p>
            <a:r>
              <a:rPr lang="nl-NL"/>
              <a:t>Doel en doelgroep presentatie</a:t>
            </a:r>
            <a:endParaRPr lang="en-NL"/>
          </a:p>
        </p:txBody>
      </p:sp>
    </p:spTree>
    <p:extLst>
      <p:ext uri="{BB962C8B-B14F-4D97-AF65-F5344CB8AC3E}">
        <p14:creationId xmlns:p14="http://schemas.microsoft.com/office/powerpoint/2010/main" val="288109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23B7-D80D-2736-3054-0D2E6C256A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A30AAB-266E-DC27-1E21-E5919590FEAE}"/>
              </a:ext>
            </a:extLst>
          </p:cNvPr>
          <p:cNvSpPr>
            <a:spLocks noGrp="1"/>
          </p:cNvSpPr>
          <p:nvPr>
            <p:ph type="body" sz="quarter" idx="11"/>
          </p:nvPr>
        </p:nvSpPr>
        <p:spPr>
          <a:xfrm>
            <a:off x="623887" y="542964"/>
            <a:ext cx="6590645" cy="365125"/>
          </a:xfrm>
        </p:spPr>
        <p:txBody>
          <a:bodyPr/>
          <a:lstStyle/>
          <a:p>
            <a:r>
              <a:rPr lang="nl-NL"/>
              <a:t>2. Gezamenlijke besluitvorming en 7. Effectieve communicatie</a:t>
            </a:r>
            <a:endParaRPr lang="en-NL"/>
          </a:p>
        </p:txBody>
      </p:sp>
      <p:sp>
        <p:nvSpPr>
          <p:cNvPr id="6" name="Tekstvak 5">
            <a:extLst>
              <a:ext uri="{FF2B5EF4-FFF2-40B4-BE49-F238E27FC236}">
                <a16:creationId xmlns:a16="http://schemas.microsoft.com/office/drawing/2014/main" id="{FA884496-C3F0-E17B-80B2-544DE387C6B2}"/>
              </a:ext>
            </a:extLst>
          </p:cNvPr>
          <p:cNvSpPr txBox="1"/>
          <p:nvPr/>
        </p:nvSpPr>
        <p:spPr>
          <a:xfrm>
            <a:off x="1068198" y="1131116"/>
            <a:ext cx="10055604" cy="2968633"/>
          </a:xfrm>
          <a:prstGeom prst="rect">
            <a:avLst/>
          </a:prstGeom>
          <a:noFill/>
        </p:spPr>
        <p:txBody>
          <a:bodyPr wrap="square" rtlCol="0">
            <a:spAutoFit/>
          </a:bodyPr>
          <a:lstStyle/>
          <a:p>
            <a:pPr>
              <a:lnSpc>
                <a:spcPct val="107000"/>
              </a:lnSpc>
              <a:spcAft>
                <a:spcPts val="800"/>
              </a:spcAft>
            </a:pPr>
            <a:r>
              <a:rPr lang="nl-NL" sz="1600">
                <a:solidFill>
                  <a:srgbClr val="053C5C"/>
                </a:solidFill>
                <a:latin typeface="Poppins" panose="00000500000000000000" pitchFamily="2" charset="0"/>
                <a:cs typeface="Poppins" panose="00000500000000000000" pitchFamily="2" charset="0"/>
              </a:rPr>
              <a:t>‘Ik wil zo lang mogelijk betrokken worden bij - en regie hebben over - belangrijke beslissingen m.b.t. mijn ziekte en zorg’</a:t>
            </a:r>
          </a:p>
          <a:p>
            <a:endParaRPr lang="nl-NL" sz="1600">
              <a:solidFill>
                <a:srgbClr val="053C5C"/>
              </a:solidFill>
              <a:latin typeface="Poppins" panose="00000500000000000000" pitchFamily="2" charset="0"/>
              <a:cs typeface="Poppins" panose="00000500000000000000" pitchFamily="2" charset="0"/>
            </a:endParaRPr>
          </a:p>
          <a:p>
            <a:r>
              <a:rPr lang="nl-NL" sz="1600">
                <a:solidFill>
                  <a:srgbClr val="053C5C"/>
                </a:solidFill>
                <a:latin typeface="Poppins" panose="00000500000000000000" pitchFamily="2" charset="0"/>
                <a:cs typeface="Poppins" panose="00000500000000000000" pitchFamily="2" charset="0"/>
              </a:rPr>
              <a:t>Effectieve communicatie, attitude en informatie - uitwisseling zijn essentiële voorwaarden die de patiënt en naasten in staat stellen samen met de zorgverlener keuzes te maken voor zorg die is afgestemd op de persoonlijke situatie en op realiseerbare waarden, wensen en behoeften</a:t>
            </a:r>
          </a:p>
          <a:p>
            <a:endParaRPr lang="nl-NL" sz="1600">
              <a:solidFill>
                <a:srgbClr val="053C5C"/>
              </a:solidFill>
              <a:latin typeface="Poppins" panose="00000500000000000000" pitchFamily="2" charset="0"/>
              <a:cs typeface="Poppins" panose="00000500000000000000" pitchFamily="2" charset="0"/>
            </a:endParaRPr>
          </a:p>
          <a:p>
            <a:r>
              <a:rPr lang="nl-NL" sz="1600">
                <a:solidFill>
                  <a:srgbClr val="053C5C"/>
                </a:solidFill>
                <a:latin typeface="Poppins" panose="00000500000000000000" pitchFamily="2" charset="0"/>
                <a:cs typeface="Poppins" panose="00000500000000000000" pitchFamily="2" charset="0"/>
              </a:rPr>
              <a:t>Effectieve communicatie op basis van goede informatie is het startpunt van de gezamenlijke besluitvorming en proactieve zorgplanning. Voorbereiding op gesprekken door patiënt en arts helpen daarbij.</a:t>
            </a:r>
          </a:p>
          <a:p>
            <a:endParaRPr lang="nl-NL"/>
          </a:p>
        </p:txBody>
      </p:sp>
      <p:pic>
        <p:nvPicPr>
          <p:cNvPr id="7" name="Afbeelding 6">
            <a:extLst>
              <a:ext uri="{FF2B5EF4-FFF2-40B4-BE49-F238E27FC236}">
                <a16:creationId xmlns:a16="http://schemas.microsoft.com/office/drawing/2014/main" id="{5ACD6606-8D0F-68FF-BE1C-BC26D5F9BBCF}"/>
              </a:ext>
            </a:extLst>
          </p:cNvPr>
          <p:cNvPicPr>
            <a:picLocks noChangeAspect="1"/>
          </p:cNvPicPr>
          <p:nvPr/>
        </p:nvPicPr>
        <p:blipFill>
          <a:blip r:embed="rId2"/>
          <a:stretch>
            <a:fillRect/>
          </a:stretch>
        </p:blipFill>
        <p:spPr>
          <a:xfrm>
            <a:off x="6284752" y="3940012"/>
            <a:ext cx="4839050" cy="1627842"/>
          </a:xfrm>
          <a:prstGeom prst="rect">
            <a:avLst/>
          </a:prstGeom>
        </p:spPr>
      </p:pic>
      <p:sp>
        <p:nvSpPr>
          <p:cNvPr id="9" name="Tekstvak 8">
            <a:extLst>
              <a:ext uri="{FF2B5EF4-FFF2-40B4-BE49-F238E27FC236}">
                <a16:creationId xmlns:a16="http://schemas.microsoft.com/office/drawing/2014/main" id="{B8D4AA7D-7541-FC80-55A2-D7B758BABA6A}"/>
              </a:ext>
            </a:extLst>
          </p:cNvPr>
          <p:cNvSpPr txBox="1"/>
          <p:nvPr/>
        </p:nvSpPr>
        <p:spPr>
          <a:xfrm>
            <a:off x="5587767" y="5689956"/>
            <a:ext cx="6098796" cy="307777"/>
          </a:xfrm>
          <a:prstGeom prst="rect">
            <a:avLst/>
          </a:prstGeom>
          <a:noFill/>
        </p:spPr>
        <p:txBody>
          <a:bodyPr wrap="square">
            <a:spAutoFit/>
          </a:bodyPr>
          <a:lstStyle/>
          <a:p>
            <a:r>
              <a:rPr lang="nl-NL" sz="1400">
                <a:solidFill>
                  <a:srgbClr val="053C5C"/>
                </a:solidFill>
                <a:latin typeface="Poppins" panose="00000500000000000000" pitchFamily="2" charset="0"/>
                <a:cs typeface="Poppins" panose="00000500000000000000" pitchFamily="2" charset="0"/>
              </a:rPr>
              <a:t>Voor patiënten en naasten: </a:t>
            </a:r>
            <a:r>
              <a:rPr lang="nl-NL" sz="1400">
                <a:solidFill>
                  <a:srgbClr val="053C5C"/>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Praten over de laatste levensfase</a:t>
            </a:r>
            <a:endParaRPr lang="nl-NL" sz="1400">
              <a:solidFill>
                <a:srgbClr val="053C5C"/>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1354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9EC4-C63B-E9A5-5572-60A594E9FF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61DCD5-D528-FA96-AE37-DEBE35F29A8D}"/>
              </a:ext>
            </a:extLst>
          </p:cNvPr>
          <p:cNvSpPr>
            <a:spLocks noGrp="1"/>
          </p:cNvSpPr>
          <p:nvPr>
            <p:ph type="body" sz="quarter" idx="11"/>
          </p:nvPr>
        </p:nvSpPr>
        <p:spPr>
          <a:xfrm>
            <a:off x="623887" y="542964"/>
            <a:ext cx="6120861" cy="365125"/>
          </a:xfrm>
        </p:spPr>
        <p:txBody>
          <a:bodyPr/>
          <a:lstStyle/>
          <a:p>
            <a:r>
              <a:rPr lang="nl-NL"/>
              <a:t>3. Proactieve zorgplanning en 4. Individueel zorgplan (IZP)</a:t>
            </a:r>
            <a:endParaRPr lang="en-NL"/>
          </a:p>
        </p:txBody>
      </p:sp>
      <p:pic>
        <p:nvPicPr>
          <p:cNvPr id="1026" name="Picture 2" descr="Afbeelding met persoon, kleding, overdekt, fles&#10;&#10;Automatisch gegenereerde beschrijving">
            <a:extLst>
              <a:ext uri="{FF2B5EF4-FFF2-40B4-BE49-F238E27FC236}">
                <a16:creationId xmlns:a16="http://schemas.microsoft.com/office/drawing/2014/main" id="{1BE99FAA-8760-191F-231A-8BA1B140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548" y="3272076"/>
            <a:ext cx="3311655" cy="221049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19A39FD9-D4C8-5AC0-C888-2DA51543CBA2}"/>
              </a:ext>
            </a:extLst>
          </p:cNvPr>
          <p:cNvSpPr txBox="1"/>
          <p:nvPr/>
        </p:nvSpPr>
        <p:spPr>
          <a:xfrm>
            <a:off x="1103152" y="1379250"/>
            <a:ext cx="8988804" cy="3785652"/>
          </a:xfrm>
          <a:prstGeom prst="rect">
            <a:avLst/>
          </a:prstGeom>
          <a:noFill/>
        </p:spPr>
        <p:txBody>
          <a:bodyPr wrap="square">
            <a:spAutoFit/>
          </a:bodyPr>
          <a:lstStyle/>
          <a:p>
            <a:pPr algn="just" rtl="0" fontAlgn="base"/>
            <a:r>
              <a:rPr lang="nl-NL" sz="1600" i="0" u="none" strike="noStrike">
                <a:solidFill>
                  <a:srgbClr val="053C5C"/>
                </a:solidFill>
                <a:effectLst/>
                <a:latin typeface="Poppins" panose="00000500000000000000" pitchFamily="2" charset="0"/>
                <a:cs typeface="Poppins" panose="00000500000000000000" pitchFamily="2" charset="0"/>
              </a:rPr>
              <a:t>‘Ik wil dat de juiste zorgverleners op het juiste moment op de hoogte zijn van mijn waarden, wensen en behoeften’</a:t>
            </a:r>
            <a:r>
              <a:rPr lang="en-US" sz="1600" i="0">
                <a:solidFill>
                  <a:srgbClr val="053C5C"/>
                </a:solidFill>
                <a:effectLst/>
                <a:latin typeface="Poppins" panose="00000500000000000000" pitchFamily="2" charset="0"/>
                <a:cs typeface="Poppins" panose="00000500000000000000" pitchFamily="2" charset="0"/>
              </a:rPr>
              <a:t>​</a:t>
            </a:r>
          </a:p>
          <a:p>
            <a:pPr algn="just" rtl="0" fontAlgn="base"/>
            <a:r>
              <a:rPr lang="nl-NL" sz="1600" b="0" i="0">
                <a:solidFill>
                  <a:srgbClr val="053C5C"/>
                </a:solidFill>
                <a:effectLst/>
                <a:latin typeface="Poppins" panose="00000500000000000000" pitchFamily="2" charset="0"/>
                <a:cs typeface="Poppins" panose="00000500000000000000" pitchFamily="2" charset="0"/>
              </a:rPr>
              <a:t>​</a:t>
            </a:r>
          </a:p>
          <a:p>
            <a:pPr algn="just" rtl="0" fontAlgn="base"/>
            <a:r>
              <a:rPr lang="nl-NL" sz="1600" b="1" i="0" u="none" strike="noStrike">
                <a:solidFill>
                  <a:srgbClr val="053C5C"/>
                </a:solidFill>
                <a:effectLst/>
                <a:latin typeface="Poppins" panose="00000500000000000000" pitchFamily="2" charset="0"/>
                <a:cs typeface="Poppins" panose="00000500000000000000" pitchFamily="2" charset="0"/>
              </a:rPr>
              <a:t>Voor zorgverleners:</a:t>
            </a:r>
            <a:r>
              <a:rPr lang="nl-NL" sz="1600" b="0" i="0" u="none" strike="noStrike">
                <a:solidFill>
                  <a:srgbClr val="053C5C"/>
                </a:solidFill>
                <a:effectLst/>
                <a:latin typeface="Poppins" panose="00000500000000000000" pitchFamily="2" charset="0"/>
                <a:cs typeface="Poppins" panose="00000500000000000000" pitchFamily="2" charset="0"/>
              </a:rPr>
              <a:t> </a:t>
            </a:r>
            <a:r>
              <a:rPr lang="nl-NL" sz="1600" b="0" i="0" u="sng" strike="noStrike">
                <a:solidFill>
                  <a:srgbClr val="053C5C"/>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Themapagina proactieve zorgplanning</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Animatie Wat is proactieve zorgplanning?</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Landelijke richtlijn proactieve zorgplanning</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Gesprekskaart proactieve zorgplanning</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Formulier uniform vastleggen proactieve zorgplanning</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r>
              <a:rPr lang="nl-NL" sz="1600" b="0" i="0">
                <a:solidFill>
                  <a:srgbClr val="053C5C"/>
                </a:solidFill>
                <a:effectLst/>
                <a:latin typeface="Poppins" panose="00000500000000000000" pitchFamily="2" charset="0"/>
                <a:cs typeface="Poppins" panose="00000500000000000000" pitchFamily="2" charset="0"/>
              </a:rPr>
              <a:t>​</a:t>
            </a:r>
          </a:p>
          <a:p>
            <a:pPr algn="just" rtl="0" fontAlgn="base"/>
            <a:r>
              <a:rPr lang="nl-NL" sz="1600" b="1" i="0" u="none" strike="noStrike">
                <a:solidFill>
                  <a:srgbClr val="053C5C"/>
                </a:solidFill>
                <a:effectLst/>
                <a:latin typeface="Poppins" panose="00000500000000000000" pitchFamily="2" charset="0"/>
                <a:cs typeface="Poppins" panose="00000500000000000000" pitchFamily="2" charset="0"/>
              </a:rPr>
              <a:t>Voor patiënten en naasten:</a:t>
            </a:r>
            <a:r>
              <a:rPr lang="nl-NL" sz="1600" b="0" i="0" u="none" strike="noStrike">
                <a:solidFill>
                  <a:srgbClr val="053C5C"/>
                </a:solidFill>
                <a:effectLst/>
                <a:latin typeface="Poppins" panose="00000500000000000000" pitchFamily="2" charset="0"/>
                <a:cs typeface="Poppins" panose="00000500000000000000" pitchFamily="2" charset="0"/>
              </a:rPr>
              <a:t> </a:t>
            </a:r>
            <a:r>
              <a:rPr lang="nl-NL" sz="1600" b="0" i="0" u="sng" strike="noStrike">
                <a:solidFill>
                  <a:srgbClr val="053C5C"/>
                </a:solidFill>
                <a:effectLst/>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overpalliatievezorg.nl </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Wensen vastleggen</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10">
                  <a:extLst>
                    <a:ext uri="{A12FA001-AC4F-418D-AE19-62706E023703}">
                      <ahyp:hlinkClr xmlns:ahyp="http://schemas.microsoft.com/office/drawing/2018/hyperlinkcolor" val="tx"/>
                    </a:ext>
                  </a:extLst>
                </a:hlinkClick>
              </a:rPr>
              <a:t>Wel of niet behandelen?</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Wel of niet reanimeren? </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12">
                  <a:extLst>
                    <a:ext uri="{A12FA001-AC4F-418D-AE19-62706E023703}">
                      <ahyp:hlinkClr xmlns:ahyp="http://schemas.microsoft.com/office/drawing/2018/hyperlinkcolor" val="tx"/>
                    </a:ext>
                  </a:extLst>
                </a:hlinkClick>
              </a:rPr>
              <a:t>Jouw lijf, jouw leven </a:t>
            </a:r>
            <a:r>
              <a:rPr lang="nl-NL" sz="1600" b="0" i="0">
                <a:solidFill>
                  <a:srgbClr val="053C5C"/>
                </a:solidFill>
                <a:effectLst/>
                <a:latin typeface="Poppins" panose="00000500000000000000" pitchFamily="2" charset="0"/>
                <a:cs typeface="Poppins" panose="00000500000000000000" pitchFamily="2" charset="0"/>
              </a:rPr>
              <a:t>​</a:t>
            </a:r>
          </a:p>
          <a:p>
            <a:pPr algn="just" rtl="0" fontAlgn="base">
              <a:buFont typeface="Arial" panose="020B0604020202020204" pitchFamily="34" charset="0"/>
              <a:buChar char="•"/>
            </a:pPr>
            <a:r>
              <a:rPr lang="nl-NL" sz="1600" b="0" i="0" u="sng" strike="noStrike">
                <a:solidFill>
                  <a:srgbClr val="053C5C"/>
                </a:solidFill>
                <a:effectLst/>
                <a:latin typeface="Poppins" panose="00000500000000000000" pitchFamily="2" charset="0"/>
                <a:cs typeface="Poppins" panose="00000500000000000000" pitchFamily="2" charset="0"/>
                <a:hlinkClick r:id="rId13">
                  <a:extLst>
                    <a:ext uri="{A12FA001-AC4F-418D-AE19-62706E023703}">
                      <ahyp:hlinkClr xmlns:ahyp="http://schemas.microsoft.com/office/drawing/2018/hyperlinkcolor" val="tx"/>
                    </a:ext>
                  </a:extLst>
                </a:hlinkClick>
              </a:rPr>
              <a:t>Praten over de laatste levensfase met je (huis)arts </a:t>
            </a:r>
            <a:endParaRPr lang="nl-NL" sz="1600" b="0" i="0">
              <a:solidFill>
                <a:srgbClr val="053C5C"/>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42175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9180A-CDD0-14D2-9E13-A9AD8E635E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4E4781-D970-FE50-AFAD-EBE9EAA016E5}"/>
              </a:ext>
            </a:extLst>
          </p:cNvPr>
          <p:cNvSpPr>
            <a:spLocks noGrp="1"/>
          </p:cNvSpPr>
          <p:nvPr>
            <p:ph type="body" sz="quarter" idx="11"/>
          </p:nvPr>
        </p:nvSpPr>
        <p:spPr/>
        <p:txBody>
          <a:bodyPr/>
          <a:lstStyle/>
          <a:p>
            <a:r>
              <a:rPr lang="nl-NL"/>
              <a:t>5. Coördinatie en continuïteit</a:t>
            </a:r>
            <a:endParaRPr lang="en-NL"/>
          </a:p>
        </p:txBody>
      </p:sp>
      <p:sp>
        <p:nvSpPr>
          <p:cNvPr id="7" name="Tekstvak 6">
            <a:extLst>
              <a:ext uri="{FF2B5EF4-FFF2-40B4-BE49-F238E27FC236}">
                <a16:creationId xmlns:a16="http://schemas.microsoft.com/office/drawing/2014/main" id="{17060C27-D547-F1F7-3148-E2DA811C8284}"/>
              </a:ext>
            </a:extLst>
          </p:cNvPr>
          <p:cNvSpPr txBox="1"/>
          <p:nvPr/>
        </p:nvSpPr>
        <p:spPr>
          <a:xfrm>
            <a:off x="1414943" y="1536174"/>
            <a:ext cx="9227890" cy="3785652"/>
          </a:xfrm>
          <a:prstGeom prst="rect">
            <a:avLst/>
          </a:prstGeom>
          <a:noFill/>
        </p:spPr>
        <p:txBody>
          <a:bodyPr wrap="square">
            <a:spAutoFit/>
          </a:bodyPr>
          <a:lstStyle/>
          <a:p>
            <a:pPr algn="just" rtl="0" fontAlgn="base"/>
            <a:r>
              <a:rPr lang="nl-NL" sz="1600" i="0" u="none" strike="noStrike">
                <a:solidFill>
                  <a:srgbClr val="053C5C"/>
                </a:solidFill>
                <a:effectLst/>
                <a:latin typeface="Poppins" panose="00000500000000000000" pitchFamily="2" charset="0"/>
                <a:cs typeface="Poppins" panose="00000500000000000000" pitchFamily="2" charset="0"/>
              </a:rPr>
              <a:t>‘Ik wil kunnen sterven op mijn plek van voorkeur met voor mij passende zorg’</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Rondom de patiënt en diens naasten wordt een persoonlijk en dynamisch team van zorgverleners gevormd dat op ieder moment beschikbaar is. </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Dit team werkt interdisciplinair samen, volgens protocollen, richtlijnen en zorgpaden, op basis van het individueel zorgplan, met de centrale zorgverlener als verbindende schakel.</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Beschikbare voorzieningen en expertise worden daadwerkelijk benut en ingeschakeld. </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Noodzakelijke transfers dienen naadloos te verlopen. </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i="0">
                <a:solidFill>
                  <a:srgbClr val="053C5C"/>
                </a:solidFill>
                <a:effectLst/>
                <a:latin typeface="Poppins" panose="00000500000000000000" pitchFamily="2" charset="0"/>
                <a:cs typeface="Poppins" panose="00000500000000000000" pitchFamily="2" charset="0"/>
              </a:rPr>
              <a:t>​</a:t>
            </a:r>
          </a:p>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Waar nodig worden vrijwilligers ingezet.</a:t>
            </a:r>
            <a:endParaRPr lang="en-US" sz="1600" i="0">
              <a:solidFill>
                <a:srgbClr val="053C5C"/>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5674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55600-94DA-C5BB-DFAB-FB08872935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D5B6C2-11F2-9B35-053F-050222820C03}"/>
              </a:ext>
            </a:extLst>
          </p:cNvPr>
          <p:cNvSpPr>
            <a:spLocks noGrp="1"/>
          </p:cNvSpPr>
          <p:nvPr>
            <p:ph type="body" sz="quarter" idx="11"/>
          </p:nvPr>
        </p:nvSpPr>
        <p:spPr/>
        <p:txBody>
          <a:bodyPr/>
          <a:lstStyle/>
          <a:p>
            <a:r>
              <a:rPr lang="nl-NL"/>
              <a:t>6. Deskundigheid</a:t>
            </a:r>
            <a:endParaRPr lang="en-NL"/>
          </a:p>
        </p:txBody>
      </p:sp>
      <p:sp>
        <p:nvSpPr>
          <p:cNvPr id="9" name="Tijdelijke aanduiding voor tekst 4">
            <a:extLst>
              <a:ext uri="{FF2B5EF4-FFF2-40B4-BE49-F238E27FC236}">
                <a16:creationId xmlns:a16="http://schemas.microsoft.com/office/drawing/2014/main" id="{7B15B0F7-AAF8-E4AE-B0CD-23A37F43F38F}"/>
              </a:ext>
            </a:extLst>
          </p:cNvPr>
          <p:cNvSpPr>
            <a:spLocks noGrp="1"/>
          </p:cNvSpPr>
          <p:nvPr/>
        </p:nvSpPr>
        <p:spPr>
          <a:xfrm>
            <a:off x="1445107" y="1378784"/>
            <a:ext cx="9301785" cy="3827877"/>
          </a:xfrm>
          <a:prstGeom prst="rect">
            <a:avLst/>
          </a:prstGeom>
          <a:noFill/>
          <a:ln>
            <a:noFill/>
          </a:ln>
        </p:spPr>
        <p:txBody>
          <a:bodyPr/>
          <a:lstStyle>
            <a:lvl1pPr marL="0">
              <a:defRPr sz="2000">
                <a:solidFill>
                  <a:schemeClr val="tx1"/>
                </a:solidFill>
                <a:latin typeface="+mn-lt"/>
                <a:ea typeface="+mn-ea"/>
                <a:cs typeface="+mn-cs"/>
              </a:defRPr>
            </a:lvl1pPr>
            <a:lvl2pPr marL="457200">
              <a:defRPr sz="2000">
                <a:solidFill>
                  <a:schemeClr val="tx1"/>
                </a:solidFill>
                <a:latin typeface="+mn-lt"/>
                <a:ea typeface="+mn-ea"/>
                <a:cs typeface="+mn-cs"/>
              </a:defRPr>
            </a:lvl2pPr>
            <a:lvl3pPr marL="914400">
              <a:defRPr sz="2000">
                <a:solidFill>
                  <a:schemeClr val="tx1"/>
                </a:solidFill>
                <a:latin typeface="+mn-lt"/>
                <a:ea typeface="+mn-ea"/>
                <a:cs typeface="+mn-cs"/>
              </a:defRPr>
            </a:lvl3pPr>
            <a:lvl4pPr marL="1371600">
              <a:defRPr sz="2000">
                <a:solidFill>
                  <a:schemeClr val="tx1"/>
                </a:solidFill>
                <a:latin typeface="+mn-lt"/>
                <a:ea typeface="+mn-ea"/>
                <a:cs typeface="+mn-cs"/>
              </a:defRPr>
            </a:lvl4pPr>
            <a:lvl5pPr marL="1828800">
              <a:defRPr sz="2000">
                <a:solidFill>
                  <a:schemeClr val="tx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pPr>
              <a:lnSpc>
                <a:spcPct val="107000"/>
              </a:lnSpc>
              <a:spcAft>
                <a:spcPts val="800"/>
              </a:spcAft>
            </a:pPr>
            <a:r>
              <a:rPr lang="nl-NL" sz="1600">
                <a:solidFill>
                  <a:srgbClr val="053C5C"/>
                </a:solidFill>
                <a:latin typeface="Poppins" panose="00000500000000000000" pitchFamily="2" charset="0"/>
                <a:cs typeface="Poppins" panose="00000500000000000000" pitchFamily="2" charset="0"/>
              </a:rPr>
              <a:t>‘Ik wil goede kwaliteit van zorg ontvangen, verleend door deskundige en evenwichtige zorgverleners’</a:t>
            </a:r>
          </a:p>
          <a:p>
            <a:endParaRPr lang="nl-NL" sz="1600">
              <a:solidFill>
                <a:srgbClr val="053C5C"/>
              </a:solidFill>
              <a:latin typeface="Poppins" panose="00000500000000000000" pitchFamily="2" charset="0"/>
              <a:cs typeface="Poppins" panose="00000500000000000000" pitchFamily="2" charset="0"/>
            </a:endParaRPr>
          </a:p>
          <a:p>
            <a:r>
              <a:rPr lang="nl-NL" sz="1600">
                <a:solidFill>
                  <a:srgbClr val="053C5C"/>
                </a:solidFill>
                <a:latin typeface="Poppins" panose="00000500000000000000" pitchFamily="2" charset="0"/>
                <a:cs typeface="Poppins" panose="00000500000000000000" pitchFamily="2" charset="0"/>
              </a:rPr>
              <a:t>Alle zorgverleners in Nederland worden in staat geacht generalistische palliatieve zorg te bieden aan patiënten en hun naasten, dat wil zeggen:</a:t>
            </a:r>
          </a:p>
          <a:p>
            <a:pPr marL="457200" indent="-457200">
              <a:buFont typeface="Arial" panose="020B0604020202020204" pitchFamily="34" charset="0"/>
              <a:buChar char="•"/>
            </a:pPr>
            <a:r>
              <a:rPr lang="nl-NL" sz="1600">
                <a:solidFill>
                  <a:srgbClr val="053C5C"/>
                </a:solidFill>
                <a:latin typeface="Poppins" panose="00000500000000000000" pitchFamily="2" charset="0"/>
                <a:cs typeface="Poppins" panose="00000500000000000000" pitchFamily="2" charset="0"/>
              </a:rPr>
              <a:t>Vaardig en inhoudelijk deskundig ten aanzien van de vier dimensies in de palliatieve zorg (fysiek, psychisch, sociaal en spiritueel), gezamenlijke besluitvorming en proactieve zorgplanning. </a:t>
            </a:r>
          </a:p>
          <a:p>
            <a:pPr marL="457200" indent="-457200">
              <a:buFont typeface="Arial" panose="020B0604020202020204" pitchFamily="34" charset="0"/>
              <a:buChar char="•"/>
            </a:pPr>
            <a:r>
              <a:rPr lang="nl-NL" sz="1600">
                <a:solidFill>
                  <a:srgbClr val="053C5C"/>
                </a:solidFill>
                <a:latin typeface="Poppins" panose="00000500000000000000" pitchFamily="2" charset="0"/>
                <a:cs typeface="Poppins" panose="00000500000000000000" pitchFamily="2" charset="0"/>
              </a:rPr>
              <a:t>Heeft kennis genomen van belangrijke aspecten van zorg, zoals organisatie, stervensfase, verlies en rouw, cultuur en ethiek en recht.</a:t>
            </a:r>
          </a:p>
          <a:p>
            <a:pPr marL="457200" indent="-457200">
              <a:buFont typeface="Arial" panose="020B0604020202020204" pitchFamily="34" charset="0"/>
              <a:buChar char="•"/>
            </a:pPr>
            <a:r>
              <a:rPr lang="nl-NL" sz="1600">
                <a:solidFill>
                  <a:srgbClr val="053C5C"/>
                </a:solidFill>
                <a:latin typeface="Poppins" panose="00000500000000000000" pitchFamily="2" charset="0"/>
                <a:cs typeface="Poppins" panose="00000500000000000000" pitchFamily="2" charset="0"/>
              </a:rPr>
              <a:t>Vraagt indien nodig specialistische ondersteuning. </a:t>
            </a:r>
          </a:p>
          <a:p>
            <a:endParaRPr lang="nl-NL" sz="1600">
              <a:solidFill>
                <a:srgbClr val="053C5C"/>
              </a:solidFill>
              <a:latin typeface="Poppins" panose="00000500000000000000" pitchFamily="2" charset="0"/>
              <a:cs typeface="Poppins" panose="00000500000000000000" pitchFamily="2" charset="0"/>
            </a:endParaRPr>
          </a:p>
          <a:p>
            <a:r>
              <a:rPr lang="nl-NL" sz="1600">
                <a:solidFill>
                  <a:srgbClr val="053C5C"/>
                </a:solidFill>
                <a:latin typeface="Poppins" panose="00000500000000000000" pitchFamily="2" charset="0"/>
                <a:cs typeface="Poppins" panose="00000500000000000000" pitchFamily="2" charset="0"/>
              </a:rPr>
              <a:t>In palliatieve zorg gespecialiseerde zorgverleners hebben een erkende opleiding palliatieve zorg, ervaring en vaardigheden. Hiermee kunnen zij voldoen aan de multidimensionale behoeften van de patiënt en diens naasten. </a:t>
            </a:r>
          </a:p>
          <a:p>
            <a:r>
              <a:rPr lang="nl-NL" sz="1600">
                <a:solidFill>
                  <a:srgbClr val="053C5C"/>
                </a:solidFill>
                <a:latin typeface="Poppins" panose="00000500000000000000" pitchFamily="2" charset="0"/>
                <a:cs typeface="Poppins" panose="00000500000000000000" pitchFamily="2" charset="0"/>
              </a:rPr>
              <a:t>Tevens zijn ze bereid en in staat om interdisciplinair samen te werken in teamverband (1</a:t>
            </a:r>
            <a:r>
              <a:rPr lang="nl-NL" sz="1600" baseline="30000">
                <a:solidFill>
                  <a:srgbClr val="053C5C"/>
                </a:solidFill>
                <a:latin typeface="Poppins" panose="00000500000000000000" pitchFamily="2" charset="0"/>
                <a:cs typeface="Poppins" panose="00000500000000000000" pitchFamily="2" charset="0"/>
              </a:rPr>
              <a:t>e lijn</a:t>
            </a:r>
            <a:r>
              <a:rPr lang="nl-NL" sz="1600">
                <a:solidFill>
                  <a:srgbClr val="053C5C"/>
                </a:solidFill>
                <a:latin typeface="Poppins" panose="00000500000000000000" pitchFamily="2" charset="0"/>
                <a:cs typeface="Poppins" panose="00000500000000000000" pitchFamily="2" charset="0"/>
              </a:rPr>
              <a:t>, 2</a:t>
            </a:r>
            <a:r>
              <a:rPr lang="nl-NL" sz="1600" baseline="30000">
                <a:solidFill>
                  <a:srgbClr val="053C5C"/>
                </a:solidFill>
                <a:latin typeface="Poppins" panose="00000500000000000000" pitchFamily="2" charset="0"/>
                <a:cs typeface="Poppins" panose="00000500000000000000" pitchFamily="2" charset="0"/>
              </a:rPr>
              <a:t>e</a:t>
            </a:r>
            <a:r>
              <a:rPr lang="nl-NL" sz="1600">
                <a:solidFill>
                  <a:srgbClr val="053C5C"/>
                </a:solidFill>
                <a:latin typeface="Poppins" panose="00000500000000000000" pitchFamily="2" charset="0"/>
                <a:cs typeface="Poppins" panose="00000500000000000000" pitchFamily="2" charset="0"/>
              </a:rPr>
              <a:t> lijn of transmuraal).</a:t>
            </a:r>
          </a:p>
          <a:p>
            <a:endParaRPr lang="nl-NL" sz="1600" b="1">
              <a:solidFill>
                <a:srgbClr val="053C5C"/>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52009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E666-4244-D9E8-02F0-F7DCE227F0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1F4B34-717A-3BB6-FBA1-6A328B49D231}"/>
              </a:ext>
            </a:extLst>
          </p:cNvPr>
          <p:cNvSpPr>
            <a:spLocks noGrp="1"/>
          </p:cNvSpPr>
          <p:nvPr>
            <p:ph type="body" sz="quarter" idx="11"/>
          </p:nvPr>
        </p:nvSpPr>
        <p:spPr>
          <a:xfrm>
            <a:off x="623888" y="542964"/>
            <a:ext cx="3193103" cy="365125"/>
          </a:xfrm>
        </p:spPr>
        <p:txBody>
          <a:bodyPr/>
          <a:lstStyle/>
          <a:p>
            <a:r>
              <a:rPr lang="nl-NL"/>
              <a:t>8. Evenwichtige zorgverleners</a:t>
            </a:r>
            <a:endParaRPr lang="en-NL"/>
          </a:p>
        </p:txBody>
      </p:sp>
      <p:sp>
        <p:nvSpPr>
          <p:cNvPr id="6" name="Tekstvak 5">
            <a:extLst>
              <a:ext uri="{FF2B5EF4-FFF2-40B4-BE49-F238E27FC236}">
                <a16:creationId xmlns:a16="http://schemas.microsoft.com/office/drawing/2014/main" id="{297FDDAB-13E7-58A3-50F3-28229D139C99}"/>
              </a:ext>
            </a:extLst>
          </p:cNvPr>
          <p:cNvSpPr txBox="1"/>
          <p:nvPr/>
        </p:nvSpPr>
        <p:spPr>
          <a:xfrm>
            <a:off x="1427526" y="1559541"/>
            <a:ext cx="9336947" cy="1569660"/>
          </a:xfrm>
          <a:prstGeom prst="rect">
            <a:avLst/>
          </a:prstGeom>
          <a:noFill/>
        </p:spPr>
        <p:txBody>
          <a:bodyPr wrap="square">
            <a:spAutoFit/>
          </a:bodyPr>
          <a:lstStyle/>
          <a:p>
            <a:pPr algn="l" rtl="0" fontAlgn="base"/>
            <a:r>
              <a:rPr lang="nl-NL" sz="1600" i="0" u="none" strike="noStrike">
                <a:solidFill>
                  <a:srgbClr val="053C5C"/>
                </a:solidFill>
                <a:effectLst/>
                <a:latin typeface="Poppins" panose="00000500000000000000" pitchFamily="2" charset="0"/>
                <a:cs typeface="Poppins" panose="00000500000000000000" pitchFamily="2" charset="0"/>
              </a:rPr>
              <a:t>‘Ik wil goede kwaliteit van zorg ontvangen, verleend door deskundige en evenwichtige zorgverleners’</a:t>
            </a:r>
            <a:r>
              <a:rPr lang="en-US" sz="160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sng" strike="noStrike">
                <a:solidFill>
                  <a:srgbClr val="053C5C"/>
                </a:solidFill>
                <a:effectLst/>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Kennissynthese de evenwichtige zorgverlener</a:t>
            </a:r>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a:solidFill>
                  <a:srgbClr val="053C5C"/>
                </a:solidFill>
                <a:effectLst/>
                <a:latin typeface="Poppins" panose="00000500000000000000" pitchFamily="2" charset="0"/>
                <a:cs typeface="Poppins" panose="00000500000000000000" pitchFamily="2" charset="0"/>
              </a:rPr>
              <a:t>​</a:t>
            </a:r>
          </a:p>
          <a:p>
            <a:pPr algn="l" rtl="0" fontAlgn="base"/>
            <a:r>
              <a:rPr lang="nl-NL" sz="1600" b="0" i="0" u="sng" strike="noStrike">
                <a:solidFill>
                  <a:srgbClr val="053C5C"/>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CURA</a:t>
            </a:r>
            <a:r>
              <a:rPr lang="nl-NL" sz="1600" b="0" i="0" u="none" strike="noStrike">
                <a:solidFill>
                  <a:srgbClr val="053C5C"/>
                </a:solidFill>
                <a:effectLst/>
                <a:latin typeface="Poppins" panose="00000500000000000000" pitchFamily="2" charset="0"/>
                <a:cs typeface="Poppins" panose="00000500000000000000" pitchFamily="2" charset="0"/>
              </a:rPr>
              <a:t> is een instrument om gestructureerd stil te staan bij je twijfels rondom ‘goede zorg’</a:t>
            </a:r>
            <a:endParaRPr lang="en-US" sz="1600" b="0" i="0">
              <a:solidFill>
                <a:srgbClr val="053C5C"/>
              </a:solidFill>
              <a:effectLst/>
              <a:latin typeface="Poppins" panose="00000500000000000000" pitchFamily="2" charset="0"/>
              <a:cs typeface="Poppins" panose="00000500000000000000" pitchFamily="2" charset="0"/>
            </a:endParaRPr>
          </a:p>
        </p:txBody>
      </p:sp>
      <p:pic>
        <p:nvPicPr>
          <p:cNvPr id="2050" name="Picture 2">
            <a:extLst>
              <a:ext uri="{FF2B5EF4-FFF2-40B4-BE49-F238E27FC236}">
                <a16:creationId xmlns:a16="http://schemas.microsoft.com/office/drawing/2014/main" id="{5C7AC8CA-56E8-017C-0ADC-C220A289E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734" y="4041397"/>
            <a:ext cx="6740299" cy="178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8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0616A-DD3B-9B53-D8C3-CEFA563F62B1}"/>
              </a:ext>
            </a:extLst>
          </p:cNvPr>
          <p:cNvSpPr>
            <a:spLocks noGrp="1"/>
          </p:cNvSpPr>
          <p:nvPr>
            <p:ph type="body" sz="quarter" idx="10"/>
          </p:nvPr>
        </p:nvSpPr>
        <p:spPr>
          <a:xfrm>
            <a:off x="1163272" y="1331369"/>
            <a:ext cx="10371590" cy="4521200"/>
          </a:xfrm>
        </p:spPr>
        <p:txBody>
          <a:bodyPr/>
          <a:lstStyle/>
          <a:p>
            <a:r>
              <a:rPr lang="nl-NL" b="1"/>
              <a:t>Aanleiding</a:t>
            </a:r>
            <a:br>
              <a:rPr lang="nl-NL"/>
            </a:br>
            <a:r>
              <a:rPr lang="nl-NL" b="0" i="0" u="none" strike="noStrike">
                <a:effectLst/>
                <a:highlight>
                  <a:srgbClr val="FFFF00"/>
                </a:highlight>
                <a:latin typeface="Poppins" panose="00000500000000000000" pitchFamily="2" charset="0"/>
                <a:cs typeface="Poppins" panose="00000500000000000000" pitchFamily="2" charset="0"/>
              </a:rPr>
              <a:t>Invullen door organisatie</a:t>
            </a:r>
            <a:br>
              <a:rPr lang="nl-NL"/>
            </a:br>
            <a:br>
              <a:rPr lang="nl-NL"/>
            </a:br>
            <a:r>
              <a:rPr lang="nl-NL" b="1"/>
              <a:t>Doel Zelfevaluatie</a:t>
            </a:r>
          </a:p>
          <a:p>
            <a:pPr algn="l" rtl="0" fontAlgn="base">
              <a:buFont typeface="Arial" panose="020B0604020202020204" pitchFamily="34" charset="0"/>
              <a:buChar char="•"/>
            </a:pPr>
            <a:r>
              <a:rPr lang="nl-NL" b="0" i="0" u="none" strike="noStrike">
                <a:effectLst/>
                <a:latin typeface="Poppins" panose="00000500000000000000" pitchFamily="2" charset="0"/>
                <a:cs typeface="Poppins" panose="00000500000000000000" pitchFamily="2" charset="0"/>
              </a:rPr>
              <a:t> Inzicht krijgen in waar </a:t>
            </a:r>
            <a:r>
              <a:rPr lang="nl-NL" b="0" i="0" u="none" strike="noStrike">
                <a:effectLst/>
                <a:highlight>
                  <a:srgbClr val="FFFF00"/>
                </a:highlight>
                <a:latin typeface="Poppins" panose="00000500000000000000" pitchFamily="2" charset="0"/>
                <a:cs typeface="Poppins" panose="00000500000000000000" pitchFamily="2" charset="0"/>
              </a:rPr>
              <a:t>naam organisatie </a:t>
            </a:r>
            <a:r>
              <a:rPr lang="nl-NL" b="0" i="0" u="none" strike="noStrike">
                <a:effectLst/>
                <a:latin typeface="Poppins" panose="00000500000000000000" pitchFamily="2" charset="0"/>
                <a:cs typeface="Poppins" panose="00000500000000000000" pitchFamily="2" charset="0"/>
              </a:rPr>
              <a:t>op dit moment staat op het gebied van palliatieve zorg</a:t>
            </a:r>
            <a:r>
              <a:rPr lang="en-US" b="0" i="0">
                <a:effectLst/>
                <a:latin typeface="Poppins" panose="00000500000000000000" pitchFamily="2" charset="0"/>
                <a:cs typeface="Poppins" panose="00000500000000000000" pitchFamily="2" charset="0"/>
              </a:rPr>
              <a:t>​</a:t>
            </a:r>
          </a:p>
          <a:p>
            <a:pPr algn="l" rtl="0" fontAlgn="base">
              <a:buFont typeface="Arial" panose="020B0604020202020204" pitchFamily="34" charset="0"/>
              <a:buChar char="•"/>
            </a:pPr>
            <a:r>
              <a:rPr lang="nl-NL" b="0" i="0" u="none" strike="noStrike">
                <a:effectLst/>
                <a:latin typeface="Poppins" panose="00000500000000000000" pitchFamily="2" charset="0"/>
                <a:cs typeface="Poppins" panose="00000500000000000000" pitchFamily="2" charset="0"/>
              </a:rPr>
              <a:t> Beeld krijgen over waar verbetering mogelijk is op het gebied van palliatieve zorg</a:t>
            </a:r>
            <a:r>
              <a:rPr lang="en-US" b="0" i="0">
                <a:effectLst/>
                <a:latin typeface="Poppins" panose="00000500000000000000" pitchFamily="2" charset="0"/>
                <a:cs typeface="Poppins" panose="00000500000000000000" pitchFamily="2" charset="0"/>
              </a:rPr>
              <a:t>​</a:t>
            </a:r>
          </a:p>
          <a:p>
            <a:pPr algn="l" rtl="0" fontAlgn="base">
              <a:buFont typeface="Arial" panose="020B0604020202020204" pitchFamily="34" charset="0"/>
              <a:buChar char="•"/>
            </a:pPr>
            <a:r>
              <a:rPr lang="nl-NL" b="0" i="0" u="none" strike="noStrike">
                <a:effectLst/>
                <a:latin typeface="Poppins" panose="00000500000000000000" pitchFamily="2" charset="0"/>
                <a:cs typeface="Poppins" panose="00000500000000000000" pitchFamily="2" charset="0"/>
              </a:rPr>
              <a:t> Mogelijkheid om met andere zorgorganisaties op netwerkniveau bevindingen uit te wisselen en van elkaar te leren</a:t>
            </a:r>
            <a:endParaRPr lang="en-US" b="0" i="0">
              <a:effectLst/>
              <a:latin typeface="Poppins" panose="00000500000000000000" pitchFamily="2" charset="0"/>
              <a:cs typeface="Poppins" panose="00000500000000000000" pitchFamily="2" charset="0"/>
            </a:endParaRPr>
          </a:p>
          <a:p>
            <a:br>
              <a:rPr lang="nl-NL"/>
            </a:br>
            <a:r>
              <a:rPr lang="nl-NL" b="1"/>
              <a:t>Doel organisatie</a:t>
            </a:r>
            <a:br>
              <a:rPr lang="nl-NL" b="1"/>
            </a:br>
            <a:r>
              <a:rPr lang="nl-NL" sz="1600" b="0" i="0" u="none" strike="noStrike">
                <a:effectLst/>
                <a:highlight>
                  <a:srgbClr val="FFFF00"/>
                </a:highlight>
                <a:latin typeface="Poppins" panose="00000500000000000000" pitchFamily="2" charset="0"/>
                <a:cs typeface="Poppins" panose="00000500000000000000" pitchFamily="2" charset="0"/>
              </a:rPr>
              <a:t>Invullen door organisatie</a:t>
            </a:r>
            <a:r>
              <a:rPr lang="nl-NL" b="1"/>
              <a:t> </a:t>
            </a:r>
            <a:endParaRPr lang="en-NL" b="1"/>
          </a:p>
        </p:txBody>
      </p:sp>
      <p:sp>
        <p:nvSpPr>
          <p:cNvPr id="3" name="Text Placeholder 2">
            <a:extLst>
              <a:ext uri="{FF2B5EF4-FFF2-40B4-BE49-F238E27FC236}">
                <a16:creationId xmlns:a16="http://schemas.microsoft.com/office/drawing/2014/main" id="{3387ECCB-CEB8-4546-BB09-1C79A4E14ADB}"/>
              </a:ext>
            </a:extLst>
          </p:cNvPr>
          <p:cNvSpPr>
            <a:spLocks noGrp="1"/>
          </p:cNvSpPr>
          <p:nvPr>
            <p:ph type="body" sz="quarter" idx="11"/>
          </p:nvPr>
        </p:nvSpPr>
        <p:spPr/>
        <p:txBody>
          <a:bodyPr/>
          <a:lstStyle/>
          <a:p>
            <a:r>
              <a:rPr lang="nl-NL"/>
              <a:t>Aanleiding en doel Zelfevaluatie</a:t>
            </a:r>
            <a:endParaRPr lang="en-NL"/>
          </a:p>
        </p:txBody>
      </p:sp>
    </p:spTree>
    <p:extLst>
      <p:ext uri="{BB962C8B-B14F-4D97-AF65-F5344CB8AC3E}">
        <p14:creationId xmlns:p14="http://schemas.microsoft.com/office/powerpoint/2010/main" val="250288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87ECCB-CEB8-4546-BB09-1C79A4E14ADB}"/>
              </a:ext>
            </a:extLst>
          </p:cNvPr>
          <p:cNvSpPr>
            <a:spLocks noGrp="1"/>
          </p:cNvSpPr>
          <p:nvPr>
            <p:ph type="body" sz="quarter" idx="11"/>
          </p:nvPr>
        </p:nvSpPr>
        <p:spPr/>
        <p:txBody>
          <a:bodyPr/>
          <a:lstStyle/>
          <a:p>
            <a:r>
              <a:rPr lang="nl-NL"/>
              <a:t>Vier fases Zelfevaluatie</a:t>
            </a:r>
            <a:endParaRPr lang="en-NL"/>
          </a:p>
        </p:txBody>
      </p:sp>
      <p:pic>
        <p:nvPicPr>
          <p:cNvPr id="1026" name="Picture 2">
            <a:extLst>
              <a:ext uri="{FF2B5EF4-FFF2-40B4-BE49-F238E27FC236}">
                <a16:creationId xmlns:a16="http://schemas.microsoft.com/office/drawing/2014/main" id="{E6A3E7B1-0DA7-A6AB-1401-6C2502073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344" y="1422217"/>
            <a:ext cx="8702834" cy="390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6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61C86-191F-DC84-6F70-AB27845CEC31}"/>
              </a:ext>
            </a:extLst>
          </p:cNvPr>
          <p:cNvSpPr>
            <a:spLocks noGrp="1"/>
          </p:cNvSpPr>
          <p:nvPr>
            <p:ph type="subTitle" idx="1"/>
          </p:nvPr>
        </p:nvSpPr>
        <p:spPr>
          <a:xfrm>
            <a:off x="1276524" y="1426264"/>
            <a:ext cx="9638951" cy="4211137"/>
          </a:xfrm>
        </p:spPr>
        <p:txBody>
          <a:bodyPr/>
          <a:lstStyle/>
          <a:p>
            <a:pPr lvl="1" fontAlgn="base">
              <a:buFont typeface="+mj-lt"/>
              <a:buAutoNum type="arabicPeriod"/>
            </a:pPr>
            <a:r>
              <a:rPr lang="nl-NL" sz="1600" b="1" i="0" u="none" strike="noStrike">
                <a:effectLst/>
                <a:latin typeface="Poppins" panose="00000500000000000000" pitchFamily="2" charset="0"/>
                <a:cs typeface="Poppins" panose="00000500000000000000" pitchFamily="2" charset="0"/>
              </a:rPr>
              <a:t>Visie op palliatieve zorg</a:t>
            </a:r>
            <a:r>
              <a:rPr lang="en-US" sz="1600" i="0">
                <a:effectLst/>
                <a:latin typeface="Poppins" panose="00000500000000000000" pitchFamily="2" charset="0"/>
                <a:cs typeface="Poppins" panose="00000500000000000000" pitchFamily="2" charset="0"/>
              </a:rPr>
              <a:t>​</a:t>
            </a:r>
          </a:p>
          <a:p>
            <a:pPr lvl="1" fontAlgn="base"/>
            <a:r>
              <a:rPr lang="nl-NL" sz="1600" b="0" i="0" u="none" strike="noStrike">
                <a:effectLst/>
                <a:latin typeface="Poppins" panose="00000500000000000000" pitchFamily="2" charset="0"/>
                <a:cs typeface="Poppins" panose="00000500000000000000" pitchFamily="2" charset="0"/>
              </a:rPr>
              <a:t>Uitvoering door projectgroep</a:t>
            </a:r>
            <a:r>
              <a:rPr lang="en-US" sz="1600" b="0" i="0">
                <a:effectLst/>
                <a:latin typeface="Poppins" panose="00000500000000000000" pitchFamily="2" charset="0"/>
                <a:cs typeface="Poppins" panose="00000500000000000000" pitchFamily="2" charset="0"/>
              </a:rPr>
              <a:t>​</a:t>
            </a:r>
          </a:p>
          <a:p>
            <a:pPr lvl="1" fontAlgn="base"/>
            <a:r>
              <a:rPr lang="nl-NL" sz="1600" b="0" i="0" u="none" strike="noStrike">
                <a:effectLst/>
                <a:latin typeface="Poppins" panose="00000500000000000000" pitchFamily="2" charset="0"/>
                <a:cs typeface="Poppins" panose="00000500000000000000" pitchFamily="2" charset="0"/>
              </a:rPr>
              <a:t>Terugkoppeling en ruimte voor reflectie tijdens Kick-off met werkgroep</a:t>
            </a:r>
            <a:br>
              <a:rPr lang="nl-NL" sz="1600" b="0" i="0" u="none" strike="noStrike">
                <a:effectLst/>
                <a:latin typeface="Poppins" panose="00000500000000000000" pitchFamily="2" charset="0"/>
                <a:cs typeface="Poppins" panose="00000500000000000000" pitchFamily="2" charset="0"/>
              </a:rPr>
            </a:br>
            <a:r>
              <a:rPr lang="en-US" sz="1600" b="0" i="0">
                <a:effectLst/>
                <a:latin typeface="Poppins" panose="00000500000000000000" pitchFamily="2" charset="0"/>
                <a:cs typeface="Poppins" panose="00000500000000000000" pitchFamily="2" charset="0"/>
              </a:rPr>
              <a:t>​</a:t>
            </a:r>
          </a:p>
          <a:p>
            <a:pPr lvl="1" fontAlgn="base">
              <a:buFont typeface="+mj-lt"/>
              <a:buAutoNum type="arabicPeriod" startAt="2"/>
            </a:pPr>
            <a:r>
              <a:rPr lang="nl-NL" sz="1600" b="1" i="0" u="none" strike="noStrike">
                <a:effectLst/>
                <a:latin typeface="Poppins" panose="00000500000000000000" pitchFamily="2" charset="0"/>
                <a:cs typeface="Poppins" panose="00000500000000000000" pitchFamily="2" charset="0"/>
              </a:rPr>
              <a:t>Palliatieve zorg in de praktijk</a:t>
            </a:r>
            <a:r>
              <a:rPr lang="en-US" sz="1600" b="1" i="0">
                <a:effectLst/>
                <a:latin typeface="Poppins" panose="00000500000000000000" pitchFamily="2" charset="0"/>
                <a:cs typeface="Poppins" panose="00000500000000000000" pitchFamily="2" charset="0"/>
              </a:rPr>
              <a:t>​</a:t>
            </a:r>
          </a:p>
          <a:p>
            <a:pPr lvl="1" fontAlgn="base"/>
            <a:r>
              <a:rPr lang="nl-NL" sz="1600" b="0" i="0" u="none" strike="noStrike">
                <a:effectLst/>
                <a:latin typeface="Poppins" panose="00000500000000000000" pitchFamily="2" charset="0"/>
                <a:cs typeface="Poppins" panose="00000500000000000000" pitchFamily="2" charset="0"/>
              </a:rPr>
              <a:t>Uitvoering door werkgroep</a:t>
            </a:r>
            <a:r>
              <a:rPr lang="en-US" sz="1600" b="0" i="0">
                <a:effectLst/>
                <a:latin typeface="Poppins" panose="00000500000000000000" pitchFamily="2" charset="0"/>
                <a:cs typeface="Poppins" panose="00000500000000000000" pitchFamily="2" charset="0"/>
              </a:rPr>
              <a:t>​</a:t>
            </a:r>
          </a:p>
          <a:p>
            <a:pPr lvl="1" fontAlgn="base"/>
            <a:r>
              <a:rPr lang="nl-NL" sz="1600" b="0" i="0" u="none" strike="noStrike">
                <a:effectLst/>
                <a:latin typeface="Poppins" panose="00000500000000000000" pitchFamily="2" charset="0"/>
                <a:cs typeface="Poppins" panose="00000500000000000000" pitchFamily="2" charset="0"/>
              </a:rPr>
              <a:t>Bespreken en conclusies vastleggen</a:t>
            </a:r>
            <a:r>
              <a:rPr lang="en-US" sz="1600" b="0" i="0">
                <a:effectLst/>
                <a:latin typeface="Poppins" panose="00000500000000000000" pitchFamily="2" charset="0"/>
                <a:cs typeface="Poppins" panose="00000500000000000000" pitchFamily="2" charset="0"/>
              </a:rPr>
              <a:t>​</a:t>
            </a:r>
            <a:br>
              <a:rPr lang="en-US" sz="1600" b="0" i="0">
                <a:effectLst/>
                <a:latin typeface="Poppins" panose="00000500000000000000" pitchFamily="2" charset="0"/>
                <a:cs typeface="Poppins" panose="00000500000000000000" pitchFamily="2" charset="0"/>
              </a:rPr>
            </a:br>
            <a:endParaRPr lang="en-US" sz="1600" b="0" i="0">
              <a:effectLst/>
              <a:latin typeface="Poppins" panose="00000500000000000000" pitchFamily="2" charset="0"/>
              <a:cs typeface="Poppins" panose="00000500000000000000" pitchFamily="2" charset="0"/>
            </a:endParaRPr>
          </a:p>
          <a:p>
            <a:pPr lvl="1" fontAlgn="base">
              <a:buFont typeface="+mj-lt"/>
              <a:buAutoNum type="arabicPeriod" startAt="3"/>
            </a:pPr>
            <a:r>
              <a:rPr lang="nl-NL" sz="1600" b="1" i="0" u="none" strike="noStrike">
                <a:effectLst/>
                <a:latin typeface="Poppins" panose="00000500000000000000" pitchFamily="2" charset="0"/>
                <a:cs typeface="Poppins" panose="00000500000000000000" pitchFamily="2" charset="0"/>
              </a:rPr>
              <a:t>Dossieronderzoek</a:t>
            </a:r>
            <a:r>
              <a:rPr lang="nl-NL" sz="1600" b="0" i="0" u="none" strike="noStrike">
                <a:effectLst/>
                <a:latin typeface="Poppins" panose="00000500000000000000" pitchFamily="2" charset="0"/>
                <a:cs typeface="Poppins" panose="00000500000000000000" pitchFamily="2" charset="0"/>
              </a:rPr>
              <a:t> </a:t>
            </a:r>
            <a:r>
              <a:rPr lang="en-US" sz="1600" b="0" i="0">
                <a:effectLst/>
                <a:latin typeface="Poppins" panose="00000500000000000000" pitchFamily="2" charset="0"/>
                <a:cs typeface="Poppins" panose="00000500000000000000" pitchFamily="2" charset="0"/>
              </a:rPr>
              <a:t>​</a:t>
            </a:r>
          </a:p>
          <a:p>
            <a:pPr lvl="1" fontAlgn="base"/>
            <a:r>
              <a:rPr lang="nl-NL" sz="1600" b="0" i="0" u="none" strike="noStrike">
                <a:effectLst/>
                <a:latin typeface="Poppins" panose="00000500000000000000" pitchFamily="2" charset="0"/>
                <a:cs typeface="Poppins" panose="00000500000000000000" pitchFamily="2" charset="0"/>
              </a:rPr>
              <a:t>Uitvoering door deel van de werkgroep</a:t>
            </a:r>
            <a:br>
              <a:rPr lang="nl-NL" sz="1600" b="0" i="0" u="none" strike="noStrike">
                <a:effectLst/>
                <a:latin typeface="Poppins" panose="00000500000000000000" pitchFamily="2" charset="0"/>
                <a:cs typeface="Poppins" panose="00000500000000000000" pitchFamily="2" charset="0"/>
              </a:rPr>
            </a:br>
            <a:r>
              <a:rPr lang="en-US" sz="1600" b="0" i="0">
                <a:effectLst/>
                <a:latin typeface="Poppins" panose="00000500000000000000" pitchFamily="2" charset="0"/>
                <a:cs typeface="Poppins" panose="00000500000000000000" pitchFamily="2" charset="0"/>
              </a:rPr>
              <a:t>​</a:t>
            </a:r>
          </a:p>
          <a:p>
            <a:pPr lvl="1" fontAlgn="base">
              <a:buFont typeface="+mj-lt"/>
              <a:buAutoNum type="arabicPeriod" startAt="4"/>
            </a:pPr>
            <a:r>
              <a:rPr lang="nl-NL" sz="1600" b="1" i="0" u="none" strike="noStrike">
                <a:effectLst/>
                <a:latin typeface="Poppins" panose="00000500000000000000" pitchFamily="2" charset="0"/>
                <a:cs typeface="Poppins" panose="00000500000000000000" pitchFamily="2" charset="0"/>
              </a:rPr>
              <a:t>Analyse en verbeteracties</a:t>
            </a:r>
            <a:endParaRPr lang="en-US" sz="1600" b="1" i="0">
              <a:effectLst/>
              <a:latin typeface="Poppins" panose="00000500000000000000" pitchFamily="2" charset="0"/>
              <a:cs typeface="Poppins" panose="00000500000000000000" pitchFamily="2" charset="0"/>
            </a:endParaRPr>
          </a:p>
          <a:p>
            <a:pPr lvl="1" fontAlgn="base"/>
            <a:r>
              <a:rPr lang="nl-NL" sz="1600" b="0" i="0" u="none" strike="noStrike">
                <a:effectLst/>
                <a:latin typeface="Poppins" panose="00000500000000000000" pitchFamily="2" charset="0"/>
                <a:cs typeface="Poppins" panose="00000500000000000000" pitchFamily="2" charset="0"/>
              </a:rPr>
              <a:t>Uitvoering door projectgroep en werkgroep samen</a:t>
            </a:r>
          </a:p>
          <a:p>
            <a:pPr marL="457200" lvl="1" indent="0" fontAlgn="base">
              <a:buNone/>
            </a:pPr>
            <a:endParaRPr lang="nl-NL" sz="1400">
              <a:solidFill>
                <a:srgbClr val="053C5C"/>
              </a:solidFill>
              <a:highlight>
                <a:srgbClr val="FFFF00"/>
              </a:highlight>
              <a:latin typeface="Poppins" panose="00000500000000000000" pitchFamily="2" charset="0"/>
              <a:cs typeface="Poppins" panose="00000500000000000000" pitchFamily="2" charset="0"/>
            </a:endParaRPr>
          </a:p>
          <a:p>
            <a:pPr marL="457200" lvl="1" indent="0" fontAlgn="base">
              <a:buNone/>
            </a:pPr>
            <a:endParaRPr lang="nl-NL" sz="1400" b="0" i="0" u="none" strike="noStrike">
              <a:solidFill>
                <a:srgbClr val="053C5C"/>
              </a:solidFill>
              <a:effectLst/>
              <a:highlight>
                <a:srgbClr val="FFFF00"/>
              </a:highlight>
              <a:latin typeface="Poppins" panose="00000500000000000000" pitchFamily="2" charset="0"/>
              <a:cs typeface="Poppins" panose="00000500000000000000" pitchFamily="2" charset="0"/>
            </a:endParaRPr>
          </a:p>
          <a:p>
            <a:pPr marL="457200" lvl="1" indent="0" fontAlgn="base">
              <a:buNone/>
            </a:pPr>
            <a:endParaRPr lang="en-US" sz="1400" b="0" i="0">
              <a:solidFill>
                <a:srgbClr val="053C5C"/>
              </a:solidFill>
              <a:effectLst/>
              <a:highlight>
                <a:srgbClr val="FFFF00"/>
              </a:highlight>
              <a:latin typeface="Poppins" panose="00000500000000000000" pitchFamily="2" charset="0"/>
              <a:cs typeface="Poppins" panose="00000500000000000000" pitchFamily="2" charset="0"/>
            </a:endParaRPr>
          </a:p>
          <a:p>
            <a:pPr algn="l" rtl="0" fontAlgn="base">
              <a:buFont typeface="Arial" panose="020B0604020202020204" pitchFamily="34" charset="0"/>
              <a:buChar char="•"/>
            </a:pPr>
            <a:endParaRPr lang="en-US" b="0" i="0">
              <a:effectLst/>
              <a:latin typeface="Poppins" panose="00000500000000000000" pitchFamily="2" charset="0"/>
              <a:cs typeface="Poppins" panose="00000500000000000000" pitchFamily="2" charset="0"/>
            </a:endParaRPr>
          </a:p>
          <a:p>
            <a:endParaRPr lang="en-NL"/>
          </a:p>
        </p:txBody>
      </p:sp>
      <p:sp>
        <p:nvSpPr>
          <p:cNvPr id="4" name="Text Placeholder 3">
            <a:extLst>
              <a:ext uri="{FF2B5EF4-FFF2-40B4-BE49-F238E27FC236}">
                <a16:creationId xmlns:a16="http://schemas.microsoft.com/office/drawing/2014/main" id="{689FF653-5490-29E7-535E-BEB465125DEF}"/>
              </a:ext>
            </a:extLst>
          </p:cNvPr>
          <p:cNvSpPr>
            <a:spLocks noGrp="1"/>
          </p:cNvSpPr>
          <p:nvPr>
            <p:ph type="body" sz="quarter" idx="11"/>
          </p:nvPr>
        </p:nvSpPr>
        <p:spPr/>
        <p:txBody>
          <a:bodyPr/>
          <a:lstStyle/>
          <a:p>
            <a:r>
              <a:rPr lang="nl-NL"/>
              <a:t>Zelfevaluatie vier fases</a:t>
            </a:r>
            <a:endParaRPr lang="en-NL"/>
          </a:p>
        </p:txBody>
      </p:sp>
    </p:spTree>
    <p:extLst>
      <p:ext uri="{BB962C8B-B14F-4D97-AF65-F5344CB8AC3E}">
        <p14:creationId xmlns:p14="http://schemas.microsoft.com/office/powerpoint/2010/main" val="323027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61C86-191F-DC84-6F70-AB27845CEC31}"/>
              </a:ext>
            </a:extLst>
          </p:cNvPr>
          <p:cNvSpPr>
            <a:spLocks noGrp="1"/>
          </p:cNvSpPr>
          <p:nvPr>
            <p:ph type="subTitle" idx="1"/>
          </p:nvPr>
        </p:nvSpPr>
        <p:spPr>
          <a:xfrm>
            <a:off x="747885" y="2196526"/>
            <a:ext cx="5338724" cy="2089724"/>
          </a:xfrm>
        </p:spPr>
        <p:txBody>
          <a:bodyPr vert="horz" lIns="91440" tIns="45720" rIns="91440" bIns="45720" rtlCol="0" anchor="t">
            <a:noAutofit/>
          </a:bodyPr>
          <a:lstStyle/>
          <a:p>
            <a:pPr lvl="1" fontAlgn="base"/>
            <a:r>
              <a:rPr lang="nl-NL" sz="1600" dirty="0">
                <a:latin typeface="Poppins"/>
                <a:cs typeface="Poppins"/>
              </a:rPr>
              <a:t>Afhankelijk van aantal factoren </a:t>
            </a:r>
            <a:br>
              <a:rPr lang="nl-NL" sz="1600" dirty="0">
                <a:latin typeface="Poppins" panose="00000500000000000000" pitchFamily="2" charset="0"/>
                <a:cs typeface="Poppins" panose="00000500000000000000" pitchFamily="2" charset="0"/>
              </a:rPr>
            </a:br>
            <a:r>
              <a:rPr lang="nl-NL" sz="1200" dirty="0">
                <a:latin typeface="Poppins"/>
                <a:cs typeface="Poppins"/>
              </a:rPr>
              <a:t>zoals grootte organisatie, gekozen aanpak</a:t>
            </a:r>
            <a:br>
              <a:rPr lang="nl-NL" sz="1600" dirty="0">
                <a:latin typeface="Poppins" panose="00000500000000000000" pitchFamily="2" charset="0"/>
                <a:cs typeface="Poppins" panose="00000500000000000000" pitchFamily="2" charset="0"/>
              </a:rPr>
            </a:br>
            <a:endParaRPr lang="nl-NL" sz="1600">
              <a:latin typeface="Poppins" panose="00000500000000000000" pitchFamily="2" charset="0"/>
              <a:cs typeface="Poppins" panose="00000500000000000000" pitchFamily="2" charset="0"/>
            </a:endParaRPr>
          </a:p>
          <a:p>
            <a:pPr lvl="1" fontAlgn="base"/>
            <a:r>
              <a:rPr lang="nl-NL" sz="1600" dirty="0">
                <a:latin typeface="Poppins"/>
                <a:cs typeface="Poppins"/>
              </a:rPr>
              <a:t>Zelfevaluatie duurt meestal drie maanden</a:t>
            </a:r>
            <a:br>
              <a:rPr lang="nl-NL" sz="1600" dirty="0">
                <a:latin typeface="Poppins" panose="00000500000000000000" pitchFamily="2" charset="0"/>
                <a:cs typeface="Poppins" panose="00000500000000000000" pitchFamily="2" charset="0"/>
              </a:rPr>
            </a:br>
            <a:r>
              <a:rPr lang="nl-NL" sz="1200" dirty="0">
                <a:latin typeface="Poppins"/>
                <a:cs typeface="Poppins"/>
              </a:rPr>
              <a:t>t/m oplevering actieplan </a:t>
            </a:r>
            <a:endParaRPr lang="en-US" sz="1200" b="0" i="0" dirty="0">
              <a:effectLst/>
              <a:latin typeface="Poppins" panose="00000500000000000000" pitchFamily="2" charset="0"/>
              <a:cs typeface="Poppins" panose="00000500000000000000" pitchFamily="2" charset="0"/>
            </a:endParaRPr>
          </a:p>
          <a:p>
            <a:pPr lvl="1"/>
            <a:endParaRPr lang="nl-NL" sz="1100" dirty="0">
              <a:solidFill>
                <a:srgbClr val="2C408B"/>
              </a:solidFill>
              <a:latin typeface="Poppins" panose="00000500000000000000" pitchFamily="2" charset="0"/>
              <a:cs typeface="Poppins" panose="00000500000000000000" pitchFamily="2" charset="0"/>
            </a:endParaRPr>
          </a:p>
          <a:p>
            <a:pPr marL="457200" lvl="1" indent="0">
              <a:buNone/>
            </a:pPr>
            <a:r>
              <a:rPr lang="nl-NL" sz="1100" dirty="0">
                <a:solidFill>
                  <a:srgbClr val="2C408B"/>
                </a:solidFill>
                <a:latin typeface="Poppins"/>
                <a:cs typeface="Poppins"/>
              </a:rPr>
              <a:t>Uit evaluatie onder deelnemende organisaties blijkt dat gemiddeld tussen de 20 en 50 uur aan de Zelfevaluatie wordt besteed. </a:t>
            </a:r>
            <a:endParaRPr lang="nl-NL" sz="1200" dirty="0">
              <a:latin typeface="Poppins" panose="00000500000000000000" pitchFamily="2" charset="0"/>
              <a:cs typeface="Poppins" panose="00000500000000000000" pitchFamily="2" charset="0"/>
            </a:endParaRPr>
          </a:p>
          <a:p>
            <a:pPr marL="457200" lvl="1" indent="0" fontAlgn="base">
              <a:buNone/>
            </a:pPr>
            <a:br>
              <a:rPr lang="nl-NL" sz="1400" b="0" i="0" u="none" strike="noStrike" dirty="0">
                <a:effectLst/>
                <a:latin typeface="Poppins" panose="00000500000000000000" pitchFamily="2" charset="0"/>
                <a:cs typeface="Poppins" panose="00000500000000000000" pitchFamily="2" charset="0"/>
              </a:rPr>
            </a:br>
            <a:r>
              <a:rPr lang="en-US" sz="1400" b="0" i="0" dirty="0">
                <a:effectLst/>
                <a:latin typeface="Poppins"/>
                <a:cs typeface="Poppins"/>
              </a:rPr>
              <a:t>​</a:t>
            </a:r>
          </a:p>
          <a:p>
            <a:pPr marL="457200" lvl="1" indent="0" fontAlgn="base">
              <a:buNone/>
            </a:pPr>
            <a:br>
              <a:rPr lang="en-US" sz="1400" b="0" i="0" dirty="0">
                <a:effectLst/>
                <a:latin typeface="Poppins" panose="00000500000000000000" pitchFamily="2" charset="0"/>
                <a:cs typeface="Poppins" panose="00000500000000000000" pitchFamily="2" charset="0"/>
              </a:rPr>
            </a:br>
            <a:endParaRPr lang="en-US" b="0" i="0">
              <a:effectLst/>
              <a:latin typeface="Poppins" panose="00000500000000000000" pitchFamily="2" charset="0"/>
              <a:cs typeface="Poppins" panose="00000500000000000000" pitchFamily="2" charset="0"/>
            </a:endParaRPr>
          </a:p>
          <a:p>
            <a:endParaRPr lang="en-NL"/>
          </a:p>
        </p:txBody>
      </p:sp>
      <p:sp>
        <p:nvSpPr>
          <p:cNvPr id="4" name="Text Placeholder 3">
            <a:extLst>
              <a:ext uri="{FF2B5EF4-FFF2-40B4-BE49-F238E27FC236}">
                <a16:creationId xmlns:a16="http://schemas.microsoft.com/office/drawing/2014/main" id="{689FF653-5490-29E7-535E-BEB465125DEF}"/>
              </a:ext>
            </a:extLst>
          </p:cNvPr>
          <p:cNvSpPr>
            <a:spLocks noGrp="1"/>
          </p:cNvSpPr>
          <p:nvPr>
            <p:ph type="body" sz="quarter" idx="11"/>
          </p:nvPr>
        </p:nvSpPr>
        <p:spPr/>
        <p:txBody>
          <a:bodyPr/>
          <a:lstStyle/>
          <a:p>
            <a:r>
              <a:rPr lang="nl-NL"/>
              <a:t>Tijdspad</a:t>
            </a:r>
            <a:endParaRPr lang="en-NL"/>
          </a:p>
        </p:txBody>
      </p:sp>
      <p:pic>
        <p:nvPicPr>
          <p:cNvPr id="2050" name="Picture 2">
            <a:extLst>
              <a:ext uri="{FF2B5EF4-FFF2-40B4-BE49-F238E27FC236}">
                <a16:creationId xmlns:a16="http://schemas.microsoft.com/office/drawing/2014/main" id="{FF2686B8-612B-FCDB-A940-88D501F97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48" y="381039"/>
            <a:ext cx="4448177" cy="593090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C236B4C-7756-70D6-587C-04D114BF6E84}"/>
              </a:ext>
            </a:extLst>
          </p:cNvPr>
          <p:cNvSpPr txBox="1"/>
          <p:nvPr/>
        </p:nvSpPr>
        <p:spPr>
          <a:xfrm>
            <a:off x="9299196" y="677256"/>
            <a:ext cx="1656827" cy="461665"/>
          </a:xfrm>
          <a:prstGeom prst="rect">
            <a:avLst/>
          </a:prstGeom>
          <a:noFill/>
        </p:spPr>
        <p:txBody>
          <a:bodyPr wrap="square" rtlCol="0">
            <a:spAutoFit/>
          </a:bodyPr>
          <a:lstStyle/>
          <a:p>
            <a:r>
              <a:rPr lang="nl-NL" sz="1200">
                <a:solidFill>
                  <a:srgbClr val="173395"/>
                </a:solidFill>
                <a:latin typeface="Poppins" panose="00000500000000000000" pitchFamily="2" charset="0"/>
                <a:cs typeface="Poppins" panose="00000500000000000000" pitchFamily="2" charset="0"/>
              </a:rPr>
              <a:t>Voorbeeld verloop Zelfevaluatie</a:t>
            </a:r>
          </a:p>
        </p:txBody>
      </p:sp>
    </p:spTree>
    <p:extLst>
      <p:ext uri="{BB962C8B-B14F-4D97-AF65-F5344CB8AC3E}">
        <p14:creationId xmlns:p14="http://schemas.microsoft.com/office/powerpoint/2010/main" val="396147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61C86-191F-DC84-6F70-AB27845CEC31}"/>
              </a:ext>
            </a:extLst>
          </p:cNvPr>
          <p:cNvSpPr>
            <a:spLocks noGrp="1"/>
          </p:cNvSpPr>
          <p:nvPr>
            <p:ph type="subTitle" idx="1"/>
          </p:nvPr>
        </p:nvSpPr>
        <p:spPr>
          <a:xfrm>
            <a:off x="747885" y="2196526"/>
            <a:ext cx="5338724" cy="2089724"/>
          </a:xfrm>
        </p:spPr>
        <p:txBody>
          <a:bodyPr vert="horz" lIns="91440" tIns="45720" rIns="91440" bIns="45720" rtlCol="0" anchor="t">
            <a:noAutofit/>
          </a:bodyPr>
          <a:lstStyle/>
          <a:p>
            <a:pPr marL="457200" lvl="1" indent="0" fontAlgn="base">
              <a:buNone/>
            </a:pPr>
            <a:br>
              <a:rPr lang="en-US" sz="1400" b="0" i="0" dirty="0">
                <a:effectLst/>
                <a:latin typeface="Poppins" panose="00000500000000000000" pitchFamily="2" charset="0"/>
                <a:cs typeface="Poppins" panose="00000500000000000000" pitchFamily="2" charset="0"/>
              </a:rPr>
            </a:br>
            <a:endParaRPr lang="en-US" b="0" i="0">
              <a:effectLst/>
              <a:latin typeface="Poppins" panose="00000500000000000000" pitchFamily="2" charset="0"/>
              <a:cs typeface="Poppins" panose="00000500000000000000" pitchFamily="2" charset="0"/>
            </a:endParaRPr>
          </a:p>
          <a:p>
            <a:endParaRPr lang="en-NL"/>
          </a:p>
        </p:txBody>
      </p:sp>
      <p:sp>
        <p:nvSpPr>
          <p:cNvPr id="4" name="Text Placeholder 3">
            <a:extLst>
              <a:ext uri="{FF2B5EF4-FFF2-40B4-BE49-F238E27FC236}">
                <a16:creationId xmlns:a16="http://schemas.microsoft.com/office/drawing/2014/main" id="{689FF653-5490-29E7-535E-BEB465125DEF}"/>
              </a:ext>
            </a:extLst>
          </p:cNvPr>
          <p:cNvSpPr>
            <a:spLocks noGrp="1"/>
          </p:cNvSpPr>
          <p:nvPr>
            <p:ph type="body" sz="quarter" idx="11"/>
          </p:nvPr>
        </p:nvSpPr>
        <p:spPr/>
        <p:txBody>
          <a:bodyPr vert="horz" lIns="91440" tIns="45720" rIns="91440" bIns="45720" rtlCol="0" anchor="t">
            <a:noAutofit/>
          </a:bodyPr>
          <a:lstStyle/>
          <a:p>
            <a:r>
              <a:rPr lang="nl-NL" dirty="0">
                <a:latin typeface="Poppins"/>
                <a:cs typeface="Poppins"/>
              </a:rPr>
              <a:t>Een globale tijdsinschatting</a:t>
            </a:r>
            <a:endParaRPr lang="en-NL" dirty="0"/>
          </a:p>
        </p:txBody>
      </p:sp>
      <p:sp>
        <p:nvSpPr>
          <p:cNvPr id="5" name="Tekstvak 4">
            <a:extLst>
              <a:ext uri="{FF2B5EF4-FFF2-40B4-BE49-F238E27FC236}">
                <a16:creationId xmlns:a16="http://schemas.microsoft.com/office/drawing/2014/main" id="{DF2D30B4-3C5A-5506-FC8E-9E7F2C18E3F5}"/>
              </a:ext>
            </a:extLst>
          </p:cNvPr>
          <p:cNvSpPr txBox="1"/>
          <p:nvPr/>
        </p:nvSpPr>
        <p:spPr>
          <a:xfrm>
            <a:off x="1469021" y="1497958"/>
            <a:ext cx="9114098"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solidFill>
                  <a:srgbClr val="2C408B"/>
                </a:solidFill>
                <a:latin typeface="Poppins"/>
                <a:cs typeface="Poppins"/>
              </a:rPr>
              <a:t>Voorbereiding:</a:t>
            </a:r>
          </a:p>
          <a:p>
            <a:pPr>
              <a:buFont typeface=""/>
              <a:buChar char="•"/>
            </a:pPr>
            <a:r>
              <a:rPr lang="nl-NL" sz="1400" dirty="0">
                <a:solidFill>
                  <a:srgbClr val="2C408B"/>
                </a:solidFill>
                <a:latin typeface="Poppins"/>
                <a:cs typeface="Poppins"/>
              </a:rPr>
              <a:t>Projectleider: 8 uur  </a:t>
            </a:r>
          </a:p>
          <a:p>
            <a:pPr>
              <a:buFont typeface=""/>
              <a:buChar char="•"/>
            </a:pPr>
            <a:r>
              <a:rPr lang="nl-NL" sz="1400" dirty="0">
                <a:solidFill>
                  <a:srgbClr val="2C408B"/>
                </a:solidFill>
                <a:latin typeface="Poppins"/>
                <a:cs typeface="Poppins"/>
              </a:rPr>
              <a:t>Projectgroep: 4 uur </a:t>
            </a:r>
          </a:p>
          <a:p>
            <a:endParaRPr lang="nl-NL" sz="1600" dirty="0">
              <a:latin typeface="Poppins"/>
              <a:cs typeface="Calibri" panose="020F0502020204030204"/>
            </a:endParaRPr>
          </a:p>
          <a:p>
            <a:r>
              <a:rPr lang="nl-NL" sz="1600" dirty="0">
                <a:solidFill>
                  <a:srgbClr val="2C408B"/>
                </a:solidFill>
                <a:latin typeface="Poppins"/>
                <a:cs typeface="Poppins"/>
              </a:rPr>
              <a:t>Uitvoering:  </a:t>
            </a:r>
            <a:endParaRPr lang="nl-NL" sz="1600">
              <a:solidFill>
                <a:srgbClr val="2C408B"/>
              </a:solidFill>
              <a:latin typeface="Poppins"/>
              <a:cs typeface="Poppins"/>
            </a:endParaRPr>
          </a:p>
          <a:p>
            <a:pPr>
              <a:buFont typeface=""/>
              <a:buChar char="•"/>
            </a:pPr>
            <a:r>
              <a:rPr lang="nl-NL" sz="1400" dirty="0">
                <a:solidFill>
                  <a:srgbClr val="2C408B"/>
                </a:solidFill>
                <a:latin typeface="Poppins"/>
                <a:cs typeface="Poppins"/>
              </a:rPr>
              <a:t>Projectleider: 5 uur  </a:t>
            </a:r>
          </a:p>
          <a:p>
            <a:pPr>
              <a:buFont typeface=""/>
              <a:buChar char="•"/>
            </a:pPr>
            <a:r>
              <a:rPr lang="nl-NL" sz="1400" dirty="0">
                <a:solidFill>
                  <a:srgbClr val="2C408B"/>
                </a:solidFill>
                <a:latin typeface="Poppins"/>
                <a:cs typeface="Poppins"/>
              </a:rPr>
              <a:t>Projectgroep: 5 uur  </a:t>
            </a:r>
          </a:p>
          <a:p>
            <a:pPr>
              <a:buFont typeface=""/>
              <a:buChar char="•"/>
            </a:pPr>
            <a:r>
              <a:rPr lang="nl-NL" sz="1400" dirty="0">
                <a:solidFill>
                  <a:srgbClr val="2C408B"/>
                </a:solidFill>
                <a:latin typeface="Poppins"/>
                <a:cs typeface="Poppins"/>
              </a:rPr>
              <a:t>Werkgroep: ongeveer 3 uur voor bijeenkomsten  </a:t>
            </a:r>
          </a:p>
          <a:p>
            <a:endParaRPr lang="nl-NL" sz="1600" dirty="0">
              <a:solidFill>
                <a:srgbClr val="2C408B"/>
              </a:solidFill>
              <a:latin typeface="Poppins"/>
              <a:cs typeface="Poppins"/>
            </a:endParaRPr>
          </a:p>
          <a:p>
            <a:r>
              <a:rPr lang="nl-NL" sz="1400" dirty="0">
                <a:solidFill>
                  <a:srgbClr val="2C408B"/>
                </a:solidFill>
                <a:latin typeface="Poppins"/>
                <a:cs typeface="Poppins"/>
              </a:rPr>
              <a:t>Meestal voert een afvaardiging van de werkgroep het dossieronderzoek uit. Voor het eerste dossier kun je uitgaan van één à twee uur afhankelijk van de kennis en kunde van de dossieronderzoekers. Na het eerste dossier kun je ongeveer 5 dossiers per 2 uur behandelen. In het geval van 20 dossiers is de inschatting dat dit ongeveer 10 uur kost</a:t>
            </a:r>
            <a:r>
              <a:rPr lang="nl-NL" sz="1600" dirty="0">
                <a:solidFill>
                  <a:srgbClr val="2C408B"/>
                </a:solidFill>
                <a:latin typeface="Poppins"/>
                <a:cs typeface="Poppins"/>
              </a:rPr>
              <a:t>.  </a:t>
            </a:r>
            <a:endParaRPr lang="nl-NL" sz="1600">
              <a:latin typeface="Poppins"/>
              <a:cs typeface="Calibri"/>
            </a:endParaRPr>
          </a:p>
          <a:p>
            <a:endParaRPr lang="nl-NL" sz="1600" dirty="0">
              <a:solidFill>
                <a:srgbClr val="2C408B"/>
              </a:solidFill>
              <a:latin typeface="Poppins"/>
              <a:cs typeface="Poppins"/>
            </a:endParaRPr>
          </a:p>
          <a:p>
            <a:r>
              <a:rPr lang="nl-NL" sz="1600" dirty="0">
                <a:solidFill>
                  <a:srgbClr val="2C408B"/>
                </a:solidFill>
                <a:latin typeface="Poppins"/>
                <a:cs typeface="Poppins"/>
              </a:rPr>
              <a:t>Analyse, verbeterplan en afronding:  </a:t>
            </a:r>
            <a:endParaRPr lang="nl-NL" sz="1600">
              <a:latin typeface="Poppins"/>
              <a:cs typeface="Calibri"/>
            </a:endParaRPr>
          </a:p>
          <a:p>
            <a:pPr>
              <a:buFont typeface=""/>
              <a:buChar char="•"/>
            </a:pPr>
            <a:r>
              <a:rPr lang="nl-NL" sz="1400" dirty="0">
                <a:solidFill>
                  <a:srgbClr val="2C408B"/>
                </a:solidFill>
                <a:latin typeface="Poppins"/>
                <a:cs typeface="Poppins"/>
              </a:rPr>
              <a:t>Projectleider: 7,5 uur  </a:t>
            </a:r>
          </a:p>
          <a:p>
            <a:pPr>
              <a:buFont typeface=""/>
              <a:buChar char="•"/>
            </a:pPr>
            <a:r>
              <a:rPr lang="nl-NL" sz="1400" dirty="0">
                <a:solidFill>
                  <a:srgbClr val="2C408B"/>
                </a:solidFill>
                <a:latin typeface="Poppins"/>
                <a:cs typeface="Poppins"/>
              </a:rPr>
              <a:t>Projectgroep: 5 uur  </a:t>
            </a:r>
          </a:p>
          <a:p>
            <a:pPr>
              <a:buFont typeface=""/>
              <a:buChar char="•"/>
            </a:pPr>
            <a:r>
              <a:rPr lang="nl-NL" sz="1400" dirty="0">
                <a:solidFill>
                  <a:srgbClr val="2C408B"/>
                </a:solidFill>
                <a:latin typeface="Poppins"/>
                <a:cs typeface="Poppins"/>
              </a:rPr>
              <a:t>Werkgroep: 2,5 uur</a:t>
            </a:r>
          </a:p>
          <a:p>
            <a:endParaRPr lang="en-US">
              <a:solidFill>
                <a:srgbClr val="2C408B"/>
              </a:solidFill>
              <a:latin typeface="century-gothic"/>
            </a:endParaRPr>
          </a:p>
        </p:txBody>
      </p:sp>
    </p:spTree>
    <p:extLst>
      <p:ext uri="{BB962C8B-B14F-4D97-AF65-F5344CB8AC3E}">
        <p14:creationId xmlns:p14="http://schemas.microsoft.com/office/powerpoint/2010/main" val="231768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23233-866E-FC6A-6FE2-65CE0341FF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99CB40-C190-A06C-2F61-39286260D188}"/>
              </a:ext>
            </a:extLst>
          </p:cNvPr>
          <p:cNvSpPr>
            <a:spLocks noGrp="1"/>
          </p:cNvSpPr>
          <p:nvPr>
            <p:ph type="body" sz="quarter" idx="11"/>
          </p:nvPr>
        </p:nvSpPr>
        <p:spPr>
          <a:xfrm>
            <a:off x="623888" y="542964"/>
            <a:ext cx="4114800" cy="849608"/>
          </a:xfrm>
        </p:spPr>
        <p:txBody>
          <a:bodyPr/>
          <a:lstStyle/>
          <a:p>
            <a:r>
              <a:rPr lang="nl-NL"/>
              <a:t>FASE 1 - Visie op palliatieve zorg</a:t>
            </a:r>
            <a:endParaRPr lang="en-NL"/>
          </a:p>
        </p:txBody>
      </p:sp>
      <p:sp>
        <p:nvSpPr>
          <p:cNvPr id="5" name="Ondertitel 4">
            <a:extLst>
              <a:ext uri="{FF2B5EF4-FFF2-40B4-BE49-F238E27FC236}">
                <a16:creationId xmlns:a16="http://schemas.microsoft.com/office/drawing/2014/main" id="{78C983F6-BFBB-C9E1-5364-ABFE26048375}"/>
              </a:ext>
            </a:extLst>
          </p:cNvPr>
          <p:cNvSpPr>
            <a:spLocks noGrp="1"/>
          </p:cNvSpPr>
          <p:nvPr>
            <p:ph type="subTitle" idx="1"/>
          </p:nvPr>
        </p:nvSpPr>
        <p:spPr>
          <a:xfrm>
            <a:off x="2462168" y="2760114"/>
            <a:ext cx="6765721" cy="570315"/>
          </a:xfrm>
        </p:spPr>
        <p:txBody>
          <a:bodyPr vert="horz" lIns="91440" tIns="45720" rIns="91440" bIns="45720" rtlCol="0" anchor="t">
            <a:noAutofit/>
          </a:bodyPr>
          <a:lstStyle/>
          <a:p>
            <a:r>
              <a:rPr lang="nl-NL" sz="1600" i="1" dirty="0">
                <a:latin typeface="Poppins"/>
                <a:cs typeface="Poppins"/>
              </a:rPr>
              <a:t>Terugkoppeling door projectleider en reflectie door werkgroep</a:t>
            </a:r>
            <a:endParaRPr lang="nl-NL" dirty="0"/>
          </a:p>
        </p:txBody>
      </p:sp>
    </p:spTree>
    <p:extLst>
      <p:ext uri="{BB962C8B-B14F-4D97-AF65-F5344CB8AC3E}">
        <p14:creationId xmlns:p14="http://schemas.microsoft.com/office/powerpoint/2010/main" val="35530503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08_NPPZ II_Powerpoint_template" id="{6C8A51B0-E775-9E48-8571-338A9B7DD0D9}" vid="{8FC73565-EDC5-0841-B7A6-F2878FCD76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2E7F248692B4C9956B8D70433DE99" ma:contentTypeVersion="14" ma:contentTypeDescription="Een nieuw document maken." ma:contentTypeScope="" ma:versionID="56955102e7e6e414626807bdec908d8c">
  <xsd:schema xmlns:xsd="http://www.w3.org/2001/XMLSchema" xmlns:xs="http://www.w3.org/2001/XMLSchema" xmlns:p="http://schemas.microsoft.com/office/2006/metadata/properties" xmlns:ns2="1680b839-10e0-4817-b448-dd2f959f9033" xmlns:ns3="08f170da-e2f3-47e7-97ae-943bdde42876" targetNamespace="http://schemas.microsoft.com/office/2006/metadata/properties" ma:root="true" ma:fieldsID="214ac0f3dfe9eb8ead1a1ecffc308b19" ns2:_="" ns3:_="">
    <xsd:import namespace="1680b839-10e0-4817-b448-dd2f959f9033"/>
    <xsd:import namespace="08f170da-e2f3-47e7-97ae-943bdde428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0b839-10e0-4817-b448-dd2f959f9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f170da-e2f3-47e7-97ae-943bdde4287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705e4ba1-9ca5-4609-a718-e9be1855f855}" ma:internalName="TaxCatchAll" ma:showField="CatchAllData" ma:web="08f170da-e2f3-47e7-97ae-943bdde42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8f170da-e2f3-47e7-97ae-943bdde42876" xsi:nil="true"/>
    <lcf76f155ced4ddcb4097134ff3c332f xmlns="1680b839-10e0-4817-b448-dd2f959f9033">
      <Terms xmlns="http://schemas.microsoft.com/office/infopath/2007/PartnerControls"/>
    </lcf76f155ced4ddcb4097134ff3c332f>
    <SharedWithUsers xmlns="08f170da-e2f3-47e7-97ae-943bdde42876">
      <UserInfo>
        <DisplayName>Anja te Mebel</DisplayName>
        <AccountId>230</AccountId>
        <AccountType/>
      </UserInfo>
      <UserInfo>
        <DisplayName>Linette Belo</DisplayName>
        <AccountId>256</AccountId>
        <AccountType/>
      </UserInfo>
      <UserInfo>
        <DisplayName>Eveline van Drielen</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01659-C0CC-4163-9B59-E5462B106363}">
  <ds:schemaRefs>
    <ds:schemaRef ds:uri="08f170da-e2f3-47e7-97ae-943bdde42876"/>
    <ds:schemaRef ds:uri="1680b839-10e0-4817-b448-dd2f959f90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927ADD-2366-4327-8EC9-09FA2E6F18D0}">
  <ds:schemaRefs>
    <ds:schemaRef ds:uri="08f170da-e2f3-47e7-97ae-943bdde42876"/>
    <ds:schemaRef ds:uri="1680b839-10e0-4817-b448-dd2f959f90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4E00DA-67FA-4D75-BB87-0F2855366E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NPPZ II_Powerpoint_template</Template>
  <TotalTime>0</TotalTime>
  <Words>2228</Words>
  <Application>Microsoft Office PowerPoint</Application>
  <PresentationFormat>Breedbeeld</PresentationFormat>
  <Paragraphs>259</Paragraphs>
  <Slides>34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34</vt:i4>
      </vt:variant>
    </vt:vector>
  </HeadingPairs>
  <TitlesOfParts>
    <vt:vector size="40" baseType="lpstr">
      <vt:lpstr>Arial</vt:lpstr>
      <vt:lpstr>Calibri</vt:lpstr>
      <vt:lpstr>Century Gothic</vt:lpstr>
      <vt:lpstr>century-gothic</vt:lpstr>
      <vt:lpstr>Poppins</vt:lpstr>
      <vt:lpstr>Kantoorthema</vt:lpstr>
      <vt:lpstr>Zelfevaluatie palliatieve zorg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Anja te Mebel</dc:creator>
  <cp:lastModifiedBy>Linette Belo</cp:lastModifiedBy>
  <cp:revision>193</cp:revision>
  <dcterms:created xsi:type="dcterms:W3CDTF">2024-03-05T12:33:49Z</dcterms:created>
  <dcterms:modified xsi:type="dcterms:W3CDTF">2024-03-21T18:08:29Z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0x01010075E2E7F248692B4C9956B8D70433DE99</vt:lpwstr>
  </property>
  <property fmtid="{D5CDD505-2E9C-101B-9397-08002B2CF9AE}" pid="3" name="MediaServiceImageTags">
    <vt:lpwstr/>
  </property>
</Properties>
</file>