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8" r:id="rId3"/>
    <p:sldId id="259" r:id="rId4"/>
    <p:sldId id="280" r:id="rId5"/>
    <p:sldId id="260" r:id="rId6"/>
    <p:sldId id="289" r:id="rId7"/>
    <p:sldId id="290" r:id="rId8"/>
    <p:sldId id="264" r:id="rId9"/>
    <p:sldId id="283" r:id="rId10"/>
    <p:sldId id="281" r:id="rId11"/>
    <p:sldId id="268" r:id="rId12"/>
    <p:sldId id="282" r:id="rId13"/>
    <p:sldId id="286" r:id="rId14"/>
    <p:sldId id="285" r:id="rId15"/>
    <p:sldId id="287" r:id="rId16"/>
    <p:sldId id="273" r:id="rId17"/>
    <p:sldId id="291" r:id="rId18"/>
    <p:sldId id="275" r:id="rId19"/>
    <p:sldId id="276" r:id="rId20"/>
    <p:sldId id="277" r:id="rId21"/>
    <p:sldId id="278" r:id="rId22"/>
    <p:sldId id="279" r:id="rId2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eras, A." initials="MA" lastIdx="7" clrIdx="0">
    <p:extLst>
      <p:ext uri="{19B8F6BF-5375-455C-9EA6-DF929625EA0E}">
        <p15:presenceInfo xmlns:p15="http://schemas.microsoft.com/office/powerpoint/2012/main" userId="Mieras, A." providerId="None"/>
      </p:ext>
    </p:extLst>
  </p:cmAuthor>
  <p:cmAuthor id="2" name="Pasman, H.R.W. (Roeline)" initials="PH(" lastIdx="1" clrIdx="1">
    <p:extLst>
      <p:ext uri="{19B8F6BF-5375-455C-9EA6-DF929625EA0E}">
        <p15:presenceInfo xmlns:p15="http://schemas.microsoft.com/office/powerpoint/2012/main" userId="Pasman, H.R.W. (Roel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3971" autoAdjust="0"/>
  </p:normalViewPr>
  <p:slideViewPr>
    <p:cSldViewPr snapToGrid="0">
      <p:cViewPr varScale="1">
        <p:scale>
          <a:sx n="49" d="100"/>
          <a:sy n="49" d="100"/>
        </p:scale>
        <p:origin x="12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1" Type="http://schemas.openxmlformats.org/officeDocument/2006/relationships/oleObject" Target="file:///\\vumc.nl\home$\store4ever\a.mieras\Documenten\Onderzoek\Studie%202\Data%20240%20pat%20figuren%20presentati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vumc.nl\home$\store4ever\a.mieras\Documenten\Onderzoek\Studie%202\Data%20240%20pat%20figuren%20presentatie.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kwaliteit van leven </c:v>
                </c:pt>
              </c:strCache>
            </c:strRef>
          </c:tx>
          <c:spPr>
            <a:pattFill prst="pct5">
              <a:fgClr>
                <a:schemeClr val="bg1"/>
              </a:fgClr>
              <a:bgClr>
                <a:schemeClr val="accent2"/>
              </a:bgClr>
            </a:pattFill>
            <a:ln>
              <a:noFill/>
            </a:ln>
            <a:effectLst/>
          </c:spPr>
          <c:invertIfNegative val="0"/>
          <c:dPt>
            <c:idx val="0"/>
            <c:invertIfNegative val="0"/>
            <c:bubble3D val="0"/>
            <c:extLst>
              <c:ext xmlns:c16="http://schemas.microsoft.com/office/drawing/2014/chart" uri="{C3380CC4-5D6E-409C-BE32-E72D297353CC}">
                <c16:uniqueId val="{00000000-9CFC-4278-85C0-3C6B6AA18C2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Totaal (n=266)</c:v>
                </c:pt>
                <c:pt idx="1">
                  <c:v>Chemotherapie (n=96)</c:v>
                </c:pt>
                <c:pt idx="2">
                  <c:v>Immunotherapie (n=126)</c:v>
                </c:pt>
                <c:pt idx="3">
                  <c:v>TKIs (n=44)</c:v>
                </c:pt>
              </c:strCache>
            </c:strRef>
          </c:cat>
          <c:val>
            <c:numRef>
              <c:f>Blad1!$B$2:$B$5</c:f>
              <c:numCache>
                <c:formatCode>0</c:formatCode>
                <c:ptCount val="4"/>
                <c:pt idx="0">
                  <c:v>44.736842105263158</c:v>
                </c:pt>
                <c:pt idx="1">
                  <c:v>46.875</c:v>
                </c:pt>
                <c:pt idx="2">
                  <c:v>39.682539682539684</c:v>
                </c:pt>
                <c:pt idx="3">
                  <c:v>54.54545454545454</c:v>
                </c:pt>
              </c:numCache>
            </c:numRef>
          </c:val>
          <c:extLst>
            <c:ext xmlns:c16="http://schemas.microsoft.com/office/drawing/2014/chart" uri="{C3380CC4-5D6E-409C-BE32-E72D297353CC}">
              <c16:uniqueId val="{00000001-9CFC-4278-85C0-3C6B6AA18C24}"/>
            </c:ext>
          </c:extLst>
        </c:ser>
        <c:ser>
          <c:idx val="1"/>
          <c:order val="1"/>
          <c:tx>
            <c:strRef>
              <c:f>Blad1!$C$1</c:f>
              <c:strCache>
                <c:ptCount val="1"/>
                <c:pt idx="0">
                  <c:v>levensverlenging </c:v>
                </c:pt>
              </c:strCache>
            </c:strRef>
          </c:tx>
          <c:spPr>
            <a:pattFill prst="ltHorz">
              <a:fgClr>
                <a:schemeClr val="bg1"/>
              </a:fgClr>
              <a:bgClr>
                <a:schemeClr val="accent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Totaal (n=266)</c:v>
                </c:pt>
                <c:pt idx="1">
                  <c:v>Chemotherapie (n=96)</c:v>
                </c:pt>
                <c:pt idx="2">
                  <c:v>Immunotherapie (n=126)</c:v>
                </c:pt>
                <c:pt idx="3">
                  <c:v>TKIs (n=44)</c:v>
                </c:pt>
              </c:strCache>
            </c:strRef>
          </c:cat>
          <c:val>
            <c:numRef>
              <c:f>Blad1!$C$2:$C$5</c:f>
              <c:numCache>
                <c:formatCode>0</c:formatCode>
                <c:ptCount val="4"/>
                <c:pt idx="0">
                  <c:v>44.736842105263158</c:v>
                </c:pt>
                <c:pt idx="1">
                  <c:v>52.083333333333336</c:v>
                </c:pt>
                <c:pt idx="2">
                  <c:v>41.269841269841265</c:v>
                </c:pt>
                <c:pt idx="3">
                  <c:v>38.636363636363633</c:v>
                </c:pt>
              </c:numCache>
            </c:numRef>
          </c:val>
          <c:extLst>
            <c:ext xmlns:c16="http://schemas.microsoft.com/office/drawing/2014/chart" uri="{C3380CC4-5D6E-409C-BE32-E72D297353CC}">
              <c16:uniqueId val="{00000002-9CFC-4278-85C0-3C6B6AA18C24}"/>
            </c:ext>
          </c:extLst>
        </c:ser>
        <c:ser>
          <c:idx val="2"/>
          <c:order val="2"/>
          <c:tx>
            <c:strRef>
              <c:f>Blad1!$D$1</c:f>
              <c:strCache>
                <c:ptCount val="1"/>
                <c:pt idx="0">
                  <c:v>afname tumorgroei</c:v>
                </c:pt>
              </c:strCache>
            </c:strRef>
          </c:tx>
          <c:spPr>
            <a:pattFill prst="wdUpDiag">
              <a:fgClr>
                <a:schemeClr val="bg1"/>
              </a:fgClr>
              <a:bgClr>
                <a:schemeClr val="accent6"/>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Totaal (n=266)</c:v>
                </c:pt>
                <c:pt idx="1">
                  <c:v>Chemotherapie (n=96)</c:v>
                </c:pt>
                <c:pt idx="2">
                  <c:v>Immunotherapie (n=126)</c:v>
                </c:pt>
                <c:pt idx="3">
                  <c:v>TKIs (n=44)</c:v>
                </c:pt>
              </c:strCache>
            </c:strRef>
          </c:cat>
          <c:val>
            <c:numRef>
              <c:f>Blad1!$D$2:$D$5</c:f>
              <c:numCache>
                <c:formatCode>0</c:formatCode>
                <c:ptCount val="4"/>
                <c:pt idx="0">
                  <c:v>38.721804511278194</c:v>
                </c:pt>
                <c:pt idx="1">
                  <c:v>40.625</c:v>
                </c:pt>
                <c:pt idx="2">
                  <c:v>36.507936507936506</c:v>
                </c:pt>
                <c:pt idx="3">
                  <c:v>40.909090909090914</c:v>
                </c:pt>
              </c:numCache>
            </c:numRef>
          </c:val>
          <c:extLst>
            <c:ext xmlns:c16="http://schemas.microsoft.com/office/drawing/2014/chart" uri="{C3380CC4-5D6E-409C-BE32-E72D297353CC}">
              <c16:uniqueId val="{00000003-9CFC-4278-85C0-3C6B6AA18C24}"/>
            </c:ext>
          </c:extLst>
        </c:ser>
        <c:ser>
          <c:idx val="3"/>
          <c:order val="3"/>
          <c:tx>
            <c:strRef>
              <c:f>Blad1!$E$1</c:f>
              <c:strCache>
                <c:ptCount val="1"/>
                <c:pt idx="0">
                  <c:v>genezen </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Totaal (n=266)</c:v>
                </c:pt>
                <c:pt idx="1">
                  <c:v>Chemotherapie (n=96)</c:v>
                </c:pt>
                <c:pt idx="2">
                  <c:v>Immunotherapie (n=126)</c:v>
                </c:pt>
                <c:pt idx="3">
                  <c:v>TKIs (n=44)</c:v>
                </c:pt>
              </c:strCache>
            </c:strRef>
          </c:cat>
          <c:val>
            <c:numRef>
              <c:f>Blad1!$E$2:$E$5</c:f>
              <c:numCache>
                <c:formatCode>0</c:formatCode>
                <c:ptCount val="4"/>
                <c:pt idx="0">
                  <c:v>18.796992481203006</c:v>
                </c:pt>
                <c:pt idx="1">
                  <c:v>18.75</c:v>
                </c:pt>
                <c:pt idx="2">
                  <c:v>19.841269841269842</c:v>
                </c:pt>
                <c:pt idx="3">
                  <c:v>15.909090909090908</c:v>
                </c:pt>
              </c:numCache>
            </c:numRef>
          </c:val>
          <c:extLst>
            <c:ext xmlns:c16="http://schemas.microsoft.com/office/drawing/2014/chart" uri="{C3380CC4-5D6E-409C-BE32-E72D297353CC}">
              <c16:uniqueId val="{00000004-9CFC-4278-85C0-3C6B6AA18C24}"/>
            </c:ext>
          </c:extLst>
        </c:ser>
        <c:dLbls>
          <c:showLegendKey val="0"/>
          <c:showVal val="1"/>
          <c:showCatName val="0"/>
          <c:showSerName val="0"/>
          <c:showPercent val="0"/>
          <c:showBubbleSize val="0"/>
        </c:dLbls>
        <c:gapWidth val="150"/>
        <c:overlap val="-25"/>
        <c:axId val="169547648"/>
        <c:axId val="169549184"/>
      </c:barChart>
      <c:catAx>
        <c:axId val="169547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169549184"/>
        <c:crosses val="autoZero"/>
        <c:auto val="1"/>
        <c:lblAlgn val="ctr"/>
        <c:lblOffset val="100"/>
        <c:noMultiLvlLbl val="0"/>
      </c:catAx>
      <c:valAx>
        <c:axId val="169549184"/>
        <c:scaling>
          <c:orientation val="minMax"/>
          <c:max val="1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547648"/>
        <c:crosses val="autoZero"/>
        <c:crossBetween val="between"/>
      </c:valAx>
      <c:spPr>
        <a:noFill/>
        <a:ln>
          <a:noFill/>
        </a:ln>
        <a:effectLst/>
      </c:spPr>
    </c:plotArea>
    <c:legend>
      <c:legendPos val="r"/>
      <c:layout>
        <c:manualLayout>
          <c:xMode val="edge"/>
          <c:yMode val="edge"/>
          <c:x val="0.81135259910936008"/>
          <c:y val="0.4570470766109066"/>
          <c:w val="0.17495612022405788"/>
          <c:h val="0.3863655870436434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noFill/>
      <a:round/>
    </a:ln>
    <a:effectLst/>
  </c:spPr>
  <c:txPr>
    <a:bodyPr/>
    <a:lstStyle/>
    <a:p>
      <a:pPr>
        <a:defRPr/>
      </a:pPr>
      <a:endParaRPr lang="nl-N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800" b="1" i="0" baseline="0" dirty="0">
                <a:effectLst/>
              </a:rPr>
              <a:t>%, n=428 doelen van 223 patiënten</a:t>
            </a:r>
            <a:endParaRPr lang="nl-NL" sz="1800" b="1" dirty="0">
              <a:effectLst/>
            </a:endParaRPr>
          </a:p>
        </c:rich>
      </c:tx>
      <c:layout>
        <c:manualLayout>
          <c:xMode val="edge"/>
          <c:yMode val="edge"/>
          <c:x val="0.15950621025928241"/>
          <c:y val="2.07702321686739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Blad1!$B$1</c:f>
              <c:strCache>
                <c:ptCount val="1"/>
                <c:pt idx="0">
                  <c:v>kwaliteit van leven (n=171)</c:v>
                </c:pt>
              </c:strCache>
            </c:strRef>
          </c:tx>
          <c:spPr>
            <a:solidFill>
              <a:schemeClr val="accent2"/>
            </a:solid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Blad1!$B$2:$B$12</c:f>
              <c:numCache>
                <c:formatCode>General</c:formatCode>
                <c:ptCount val="11"/>
                <c:pt idx="0">
                  <c:v>33</c:v>
                </c:pt>
                <c:pt idx="1">
                  <c:v>4</c:v>
                </c:pt>
                <c:pt idx="2">
                  <c:v>5</c:v>
                </c:pt>
                <c:pt idx="3">
                  <c:v>5</c:v>
                </c:pt>
                <c:pt idx="4">
                  <c:v>3</c:v>
                </c:pt>
                <c:pt idx="5">
                  <c:v>6</c:v>
                </c:pt>
                <c:pt idx="6">
                  <c:v>6</c:v>
                </c:pt>
                <c:pt idx="7">
                  <c:v>10</c:v>
                </c:pt>
                <c:pt idx="8">
                  <c:v>10</c:v>
                </c:pt>
                <c:pt idx="9">
                  <c:v>8</c:v>
                </c:pt>
                <c:pt idx="10">
                  <c:v>10</c:v>
                </c:pt>
              </c:numCache>
            </c:numRef>
          </c:val>
          <c:extLst>
            <c:ext xmlns:c16="http://schemas.microsoft.com/office/drawing/2014/chart" uri="{C3380CC4-5D6E-409C-BE32-E72D297353CC}">
              <c16:uniqueId val="{00000000-E601-4E1B-95EA-B2D105E62B15}"/>
            </c:ext>
          </c:extLst>
        </c:ser>
        <c:ser>
          <c:idx val="1"/>
          <c:order val="1"/>
          <c:tx>
            <c:strRef>
              <c:f>Blad1!$C$1</c:f>
              <c:strCache>
                <c:ptCount val="1"/>
                <c:pt idx="0">
                  <c:v>levensverlenging (n=117)</c:v>
                </c:pt>
              </c:strCache>
            </c:strRef>
          </c:tx>
          <c:spPr>
            <a:solidFill>
              <a:schemeClr val="accent4"/>
            </a:solid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Blad1!$C$2:$C$12</c:f>
              <c:numCache>
                <c:formatCode>General</c:formatCode>
                <c:ptCount val="11"/>
                <c:pt idx="0">
                  <c:v>36</c:v>
                </c:pt>
                <c:pt idx="1">
                  <c:v>2</c:v>
                </c:pt>
                <c:pt idx="2">
                  <c:v>4</c:v>
                </c:pt>
                <c:pt idx="3">
                  <c:v>2</c:v>
                </c:pt>
                <c:pt idx="4">
                  <c:v>1</c:v>
                </c:pt>
                <c:pt idx="5">
                  <c:v>7</c:v>
                </c:pt>
                <c:pt idx="6">
                  <c:v>6</c:v>
                </c:pt>
                <c:pt idx="7">
                  <c:v>8</c:v>
                </c:pt>
                <c:pt idx="8">
                  <c:v>13</c:v>
                </c:pt>
                <c:pt idx="9">
                  <c:v>7</c:v>
                </c:pt>
                <c:pt idx="10">
                  <c:v>14</c:v>
                </c:pt>
              </c:numCache>
            </c:numRef>
          </c:val>
          <c:extLst>
            <c:ext xmlns:c16="http://schemas.microsoft.com/office/drawing/2014/chart" uri="{C3380CC4-5D6E-409C-BE32-E72D297353CC}">
              <c16:uniqueId val="{00000001-E601-4E1B-95EA-B2D105E62B15}"/>
            </c:ext>
          </c:extLst>
        </c:ser>
        <c:ser>
          <c:idx val="2"/>
          <c:order val="2"/>
          <c:tx>
            <c:strRef>
              <c:f>Blad1!$D$1</c:f>
              <c:strCache>
                <c:ptCount val="1"/>
                <c:pt idx="0">
                  <c:v>afname tumorgroei (n=140)</c:v>
                </c:pt>
              </c:strCache>
            </c:strRef>
          </c:tx>
          <c:spPr>
            <a:solidFill>
              <a:schemeClr val="accent6"/>
            </a:solid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Blad1!$D$2:$D$12</c:f>
              <c:numCache>
                <c:formatCode>General</c:formatCode>
                <c:ptCount val="11"/>
                <c:pt idx="0">
                  <c:v>29</c:v>
                </c:pt>
                <c:pt idx="1">
                  <c:v>4</c:v>
                </c:pt>
                <c:pt idx="2">
                  <c:v>4</c:v>
                </c:pt>
                <c:pt idx="3">
                  <c:v>4</c:v>
                </c:pt>
                <c:pt idx="4">
                  <c:v>4</c:v>
                </c:pt>
                <c:pt idx="5">
                  <c:v>6</c:v>
                </c:pt>
                <c:pt idx="6">
                  <c:v>5</c:v>
                </c:pt>
                <c:pt idx="7">
                  <c:v>7</c:v>
                </c:pt>
                <c:pt idx="8">
                  <c:v>11</c:v>
                </c:pt>
                <c:pt idx="9">
                  <c:v>11</c:v>
                </c:pt>
                <c:pt idx="10">
                  <c:v>15</c:v>
                </c:pt>
              </c:numCache>
            </c:numRef>
          </c:val>
          <c:extLst>
            <c:ext xmlns:c16="http://schemas.microsoft.com/office/drawing/2014/chart" uri="{C3380CC4-5D6E-409C-BE32-E72D297353CC}">
              <c16:uniqueId val="{00000002-E601-4E1B-95EA-B2D105E62B15}"/>
            </c:ext>
          </c:extLst>
        </c:ser>
        <c:dLbls>
          <c:showLegendKey val="0"/>
          <c:showVal val="0"/>
          <c:showCatName val="0"/>
          <c:showSerName val="0"/>
          <c:showPercent val="0"/>
          <c:showBubbleSize val="0"/>
        </c:dLbls>
        <c:gapWidth val="219"/>
        <c:overlap val="-27"/>
        <c:axId val="501714128"/>
        <c:axId val="501728560"/>
      </c:barChart>
      <c:catAx>
        <c:axId val="50171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01728560"/>
        <c:crosses val="autoZero"/>
        <c:auto val="1"/>
        <c:lblAlgn val="ctr"/>
        <c:lblOffset val="100"/>
        <c:noMultiLvlLbl val="0"/>
      </c:catAx>
      <c:valAx>
        <c:axId val="50172856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01714128"/>
        <c:crosses val="autoZero"/>
        <c:crossBetween val="between"/>
      </c:valAx>
      <c:spPr>
        <a:noFill/>
        <a:ln>
          <a:noFill/>
        </a:ln>
        <a:effectLst/>
      </c:spPr>
    </c:plotArea>
    <c:legend>
      <c:legendPos val="r"/>
      <c:layout>
        <c:manualLayout>
          <c:xMode val="edge"/>
          <c:yMode val="edge"/>
          <c:x val="0.76859291358079473"/>
          <c:y val="0.18493428219953853"/>
          <c:w val="0.23140706808062114"/>
          <c:h val="0.6121532606025911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Blad1!$B$1</c:f>
              <c:strCache>
                <c:ptCount val="1"/>
                <c:pt idx="0">
                  <c:v>Niet behaald ≤ 6</c:v>
                </c:pt>
              </c:strCache>
            </c:strRef>
          </c:tx>
          <c:spPr>
            <a:solidFill>
              <a:schemeClr val="accent2">
                <a:lumMod val="60000"/>
                <a:lumOff val="40000"/>
              </a:schemeClr>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1F18-4C5A-A206-D5E35CFF100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Afname tumorgroei (n=140)</c:v>
                </c:pt>
                <c:pt idx="1">
                  <c:v>Levensverlenging (n=117)</c:v>
                </c:pt>
                <c:pt idx="2">
                  <c:v>Kwaliteit van leven (n=171)</c:v>
                </c:pt>
              </c:strCache>
            </c:strRef>
          </c:cat>
          <c:val>
            <c:numRef>
              <c:f>Blad1!$B$2:$B$4</c:f>
              <c:numCache>
                <c:formatCode>General</c:formatCode>
                <c:ptCount val="3"/>
                <c:pt idx="0">
                  <c:v>56</c:v>
                </c:pt>
                <c:pt idx="1">
                  <c:v>59</c:v>
                </c:pt>
                <c:pt idx="2">
                  <c:v>63</c:v>
                </c:pt>
              </c:numCache>
            </c:numRef>
          </c:val>
          <c:extLst>
            <c:ext xmlns:c16="http://schemas.microsoft.com/office/drawing/2014/chart" uri="{C3380CC4-5D6E-409C-BE32-E72D297353CC}">
              <c16:uniqueId val="{00000001-1F18-4C5A-A206-D5E35CFF100B}"/>
            </c:ext>
          </c:extLst>
        </c:ser>
        <c:ser>
          <c:idx val="1"/>
          <c:order val="1"/>
          <c:tx>
            <c:strRef>
              <c:f>Blad1!$C$1</c:f>
              <c:strCache>
                <c:ptCount val="1"/>
                <c:pt idx="0">
                  <c:v>Behaald ≥7</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Afname tumorgroei (n=140)</c:v>
                </c:pt>
                <c:pt idx="1">
                  <c:v>Levensverlenging (n=117)</c:v>
                </c:pt>
                <c:pt idx="2">
                  <c:v>Kwaliteit van leven (n=171)</c:v>
                </c:pt>
              </c:strCache>
            </c:strRef>
          </c:cat>
          <c:val>
            <c:numRef>
              <c:f>Blad1!$C$2:$C$4</c:f>
              <c:numCache>
                <c:formatCode>General</c:formatCode>
                <c:ptCount val="3"/>
                <c:pt idx="0">
                  <c:v>44</c:v>
                </c:pt>
                <c:pt idx="1">
                  <c:v>41</c:v>
                </c:pt>
                <c:pt idx="2">
                  <c:v>37</c:v>
                </c:pt>
              </c:numCache>
            </c:numRef>
          </c:val>
          <c:extLst>
            <c:ext xmlns:c16="http://schemas.microsoft.com/office/drawing/2014/chart" uri="{C3380CC4-5D6E-409C-BE32-E72D297353CC}">
              <c16:uniqueId val="{00000002-1F18-4C5A-A206-D5E35CFF100B}"/>
            </c:ext>
          </c:extLst>
        </c:ser>
        <c:dLbls>
          <c:showLegendKey val="0"/>
          <c:showVal val="0"/>
          <c:showCatName val="0"/>
          <c:showSerName val="0"/>
          <c:showPercent val="0"/>
          <c:showBubbleSize val="0"/>
        </c:dLbls>
        <c:gapWidth val="150"/>
        <c:overlap val="100"/>
        <c:axId val="383569200"/>
        <c:axId val="383575104"/>
      </c:barChart>
      <c:catAx>
        <c:axId val="383569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crossAx val="383575104"/>
        <c:crosses val="autoZero"/>
        <c:auto val="1"/>
        <c:lblAlgn val="ctr"/>
        <c:lblOffset val="100"/>
        <c:noMultiLvlLbl val="0"/>
      </c:catAx>
      <c:valAx>
        <c:axId val="383575104"/>
        <c:scaling>
          <c:orientation val="minMax"/>
          <c:min val="0"/>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383569200"/>
        <c:crosses val="autoZero"/>
        <c:crossBetween val="between"/>
      </c:valAx>
      <c:spPr>
        <a:noFill/>
        <a:ln>
          <a:noFill/>
        </a:ln>
        <a:effectLst/>
      </c:spPr>
    </c:plotArea>
    <c:legend>
      <c:legendPos val="b"/>
      <c:layout>
        <c:manualLayout>
          <c:xMode val="edge"/>
          <c:yMode val="edge"/>
          <c:x val="0.40659422775892651"/>
          <c:y val="0.88470202565405132"/>
          <c:w val="0.53255125610621656"/>
          <c:h val="8.505603886207772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nl-NL" sz="1600" dirty="0"/>
              <a:t>Goede keuze volgens de patiënt</a:t>
            </a:r>
          </a:p>
        </c:rich>
      </c:tx>
      <c:overlay val="0"/>
    </c:title>
    <c:autoTitleDeleted val="0"/>
    <c:plotArea>
      <c:layout/>
      <c:pieChart>
        <c:varyColors val="1"/>
        <c:ser>
          <c:idx val="0"/>
          <c:order val="0"/>
          <c:dPt>
            <c:idx val="0"/>
            <c:bubble3D val="0"/>
            <c:spPr>
              <a:solidFill>
                <a:srgbClr val="92D050"/>
              </a:solidFill>
            </c:spPr>
            <c:extLst>
              <c:ext xmlns:c16="http://schemas.microsoft.com/office/drawing/2014/chart" uri="{C3380CC4-5D6E-409C-BE32-E72D297353CC}">
                <c16:uniqueId val="{00000001-1ED2-4117-9FFF-B028061F7C84}"/>
              </c:ext>
            </c:extLst>
          </c:dPt>
          <c:dPt>
            <c:idx val="1"/>
            <c:bubble3D val="0"/>
            <c:spPr>
              <a:solidFill>
                <a:srgbClr val="FF5050"/>
              </a:solidFill>
            </c:spPr>
            <c:extLst>
              <c:ext xmlns:c16="http://schemas.microsoft.com/office/drawing/2014/chart" uri="{C3380CC4-5D6E-409C-BE32-E72D297353CC}">
                <c16:uniqueId val="{00000003-1ED2-4117-9FFF-B028061F7C84}"/>
              </c:ext>
            </c:extLst>
          </c:dPt>
          <c:dPt>
            <c:idx val="2"/>
            <c:bubble3D val="0"/>
            <c:spPr>
              <a:solidFill>
                <a:srgbClr val="3399FF"/>
              </a:solidFill>
            </c:spPr>
            <c:extLst>
              <c:ext xmlns:c16="http://schemas.microsoft.com/office/drawing/2014/chart" uri="{C3380CC4-5D6E-409C-BE32-E72D297353CC}">
                <c16:uniqueId val="{00000005-1ED2-4117-9FFF-B028061F7C84}"/>
              </c:ext>
            </c:extLst>
          </c:dPt>
          <c:dLbls>
            <c:dLbl>
              <c:idx val="0"/>
              <c:layout>
                <c:manualLayout>
                  <c:x val="-9.8321326853280946E-2"/>
                  <c:y val="-8.265125000544143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D2-4117-9FFF-B028061F7C84}"/>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'Deel 2'!$B$128:$B$130</c:f>
              <c:strCache>
                <c:ptCount val="3"/>
                <c:pt idx="0">
                  <c:v>Ja</c:v>
                </c:pt>
                <c:pt idx="1">
                  <c:v>Nee</c:v>
                </c:pt>
                <c:pt idx="2">
                  <c:v>Niet zeker</c:v>
                </c:pt>
              </c:strCache>
            </c:strRef>
          </c:cat>
          <c:val>
            <c:numRef>
              <c:f>'Deel 2'!$D$128:$D$130</c:f>
              <c:numCache>
                <c:formatCode>0</c:formatCode>
                <c:ptCount val="3"/>
                <c:pt idx="0">
                  <c:v>79</c:v>
                </c:pt>
                <c:pt idx="1">
                  <c:v>18</c:v>
                </c:pt>
                <c:pt idx="2">
                  <c:v>3</c:v>
                </c:pt>
              </c:numCache>
            </c:numRef>
          </c:val>
          <c:extLst>
            <c:ext xmlns:c16="http://schemas.microsoft.com/office/drawing/2014/chart" uri="{C3380CC4-5D6E-409C-BE32-E72D297353CC}">
              <c16:uniqueId val="{00000006-1ED2-4117-9FFF-B028061F7C84}"/>
            </c:ext>
          </c:extLst>
        </c:ser>
        <c:dLbls>
          <c:showLegendKey val="0"/>
          <c:showVal val="0"/>
          <c:showCatName val="0"/>
          <c:showSerName val="0"/>
          <c:showPercent val="1"/>
          <c:showBubbleSize val="0"/>
          <c:showLeaderLines val="1"/>
        </c:dLbls>
        <c:firstSliceAng val="0"/>
      </c:pieChart>
    </c:plotArea>
    <c:legend>
      <c:legendPos val="t"/>
      <c:overlay val="0"/>
      <c:txPr>
        <a:bodyPr/>
        <a:lstStyle/>
        <a:p>
          <a:pPr rtl="0">
            <a:defRPr/>
          </a:pPr>
          <a:endParaRPr lang="nl-NL"/>
        </a:p>
      </c:txPr>
    </c:legend>
    <c:plotVisOnly val="1"/>
    <c:dispBlanksAs val="gap"/>
    <c:showDLblsOverMax val="0"/>
  </c:chart>
  <c:txPr>
    <a:bodyPr/>
    <a:lstStyle/>
    <a:p>
      <a:pPr>
        <a:defRPr sz="1400"/>
      </a:pPr>
      <a:endParaRPr lang="nl-N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nl-NL" sz="1600" b="1" i="0" baseline="0" dirty="0">
                <a:effectLst/>
              </a:rPr>
              <a:t>Goede keuze volgens de arts</a:t>
            </a:r>
            <a:endParaRPr lang="nl-NL" sz="1600" dirty="0">
              <a:effectLst/>
            </a:endParaRPr>
          </a:p>
        </c:rich>
      </c:tx>
      <c:overlay val="0"/>
    </c:title>
    <c:autoTitleDeleted val="0"/>
    <c:plotArea>
      <c:layout/>
      <c:pieChart>
        <c:varyColors val="1"/>
        <c:ser>
          <c:idx val="0"/>
          <c:order val="0"/>
          <c:dPt>
            <c:idx val="0"/>
            <c:bubble3D val="0"/>
            <c:spPr>
              <a:solidFill>
                <a:srgbClr val="92D050"/>
              </a:solidFill>
            </c:spPr>
            <c:extLst>
              <c:ext xmlns:c16="http://schemas.microsoft.com/office/drawing/2014/chart" uri="{C3380CC4-5D6E-409C-BE32-E72D297353CC}">
                <c16:uniqueId val="{00000001-0CBD-4744-96DA-8D633940E9D9}"/>
              </c:ext>
            </c:extLst>
          </c:dPt>
          <c:dPt>
            <c:idx val="1"/>
            <c:bubble3D val="0"/>
            <c:spPr>
              <a:solidFill>
                <a:srgbClr val="FF5050"/>
              </a:solidFill>
            </c:spPr>
            <c:extLst>
              <c:ext xmlns:c16="http://schemas.microsoft.com/office/drawing/2014/chart" uri="{C3380CC4-5D6E-409C-BE32-E72D297353CC}">
                <c16:uniqueId val="{00000003-0CBD-4744-96DA-8D633940E9D9}"/>
              </c:ext>
            </c:extLst>
          </c:dPt>
          <c:dPt>
            <c:idx val="2"/>
            <c:bubble3D val="0"/>
            <c:spPr>
              <a:solidFill>
                <a:srgbClr val="3399FF"/>
              </a:solidFill>
            </c:spPr>
            <c:extLst>
              <c:ext xmlns:c16="http://schemas.microsoft.com/office/drawing/2014/chart" uri="{C3380CC4-5D6E-409C-BE32-E72D297353CC}">
                <c16:uniqueId val="{00000005-0CBD-4744-96DA-8D633940E9D9}"/>
              </c:ext>
            </c:extLst>
          </c:dPt>
          <c:dLbls>
            <c:dLbl>
              <c:idx val="0"/>
              <c:layout>
                <c:manualLayout>
                  <c:x val="-4.9840270210447457E-2"/>
                  <c:y val="-0.1598871882604399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CBD-4744-96DA-8D633940E9D9}"/>
                </c:ext>
              </c:extLst>
            </c:dLbl>
            <c:dLbl>
              <c:idx val="1"/>
              <c:layout>
                <c:manualLayout>
                  <c:x val="-4.9692884628481917E-3"/>
                  <c:y val="9.349738158358690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CBD-4744-96DA-8D633940E9D9}"/>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'Deel 2'!$B$135:$B$137</c:f>
              <c:strCache>
                <c:ptCount val="3"/>
                <c:pt idx="0">
                  <c:v>Ja</c:v>
                </c:pt>
                <c:pt idx="1">
                  <c:v>Nee</c:v>
                </c:pt>
                <c:pt idx="2">
                  <c:v>Niet zeker</c:v>
                </c:pt>
              </c:strCache>
            </c:strRef>
          </c:cat>
          <c:val>
            <c:numRef>
              <c:f>'Deel 2'!$D$135:$D$137</c:f>
              <c:numCache>
                <c:formatCode>0</c:formatCode>
                <c:ptCount val="3"/>
                <c:pt idx="0">
                  <c:v>96</c:v>
                </c:pt>
                <c:pt idx="1">
                  <c:v>3</c:v>
                </c:pt>
                <c:pt idx="2">
                  <c:v>1</c:v>
                </c:pt>
              </c:numCache>
            </c:numRef>
          </c:val>
          <c:extLst>
            <c:ext xmlns:c16="http://schemas.microsoft.com/office/drawing/2014/chart" uri="{C3380CC4-5D6E-409C-BE32-E72D297353CC}">
              <c16:uniqueId val="{00000006-0CBD-4744-96DA-8D633940E9D9}"/>
            </c:ext>
          </c:extLst>
        </c:ser>
        <c:dLbls>
          <c:showLegendKey val="0"/>
          <c:showVal val="0"/>
          <c:showCatName val="0"/>
          <c:showSerName val="0"/>
          <c:showPercent val="1"/>
          <c:showBubbleSize val="0"/>
          <c:showLeaderLines val="1"/>
        </c:dLbls>
        <c:firstSliceAng val="0"/>
      </c:pieChart>
    </c:plotArea>
    <c:legend>
      <c:legendPos val="t"/>
      <c:overlay val="0"/>
      <c:txPr>
        <a:bodyPr/>
        <a:lstStyle/>
        <a:p>
          <a:pPr rtl="0">
            <a:defRPr/>
          </a:pPr>
          <a:endParaRPr lang="nl-NL"/>
        </a:p>
      </c:txPr>
    </c:legend>
    <c:plotVisOnly val="1"/>
    <c:dispBlanksAs val="gap"/>
    <c:showDLblsOverMax val="0"/>
  </c:chart>
  <c:txPr>
    <a:bodyPr/>
    <a:lstStyle/>
    <a:p>
      <a:pPr>
        <a:defRPr sz="1400"/>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kwaliteit van leven</c:v>
                </c:pt>
              </c:strCache>
            </c:strRef>
          </c:tx>
          <c:spPr>
            <a:pattFill prst="pct5">
              <a:fgClr>
                <a:schemeClr val="bg1"/>
              </a:fgClr>
              <a:bgClr>
                <a:schemeClr val="accent2"/>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Totaal (n=260)</c:v>
                </c:pt>
                <c:pt idx="1">
                  <c:v>Chemotherapie (n=94)</c:v>
                </c:pt>
                <c:pt idx="2">
                  <c:v>Immunotherapie (n=122)</c:v>
                </c:pt>
                <c:pt idx="3">
                  <c:v>TKIs (n=44)</c:v>
                </c:pt>
              </c:strCache>
            </c:strRef>
          </c:cat>
          <c:val>
            <c:numRef>
              <c:f>Blad1!$B$2:$B$5</c:f>
              <c:numCache>
                <c:formatCode>0</c:formatCode>
                <c:ptCount val="4"/>
                <c:pt idx="0">
                  <c:v>71.538461538461533</c:v>
                </c:pt>
                <c:pt idx="1">
                  <c:v>67.708333333333343</c:v>
                </c:pt>
                <c:pt idx="2">
                  <c:v>68.253968253968253</c:v>
                </c:pt>
                <c:pt idx="3">
                  <c:v>79.545454545454547</c:v>
                </c:pt>
              </c:numCache>
            </c:numRef>
          </c:val>
          <c:extLst>
            <c:ext xmlns:c16="http://schemas.microsoft.com/office/drawing/2014/chart" uri="{C3380CC4-5D6E-409C-BE32-E72D297353CC}">
              <c16:uniqueId val="{00000000-3CCB-4FBF-AD31-3C27DA88C610}"/>
            </c:ext>
          </c:extLst>
        </c:ser>
        <c:ser>
          <c:idx val="1"/>
          <c:order val="1"/>
          <c:tx>
            <c:strRef>
              <c:f>Blad1!$C$1</c:f>
              <c:strCache>
                <c:ptCount val="1"/>
                <c:pt idx="0">
                  <c:v>levensverlenging </c:v>
                </c:pt>
              </c:strCache>
            </c:strRef>
          </c:tx>
          <c:spPr>
            <a:pattFill prst="ltHorz">
              <a:fgClr>
                <a:schemeClr val="bg1"/>
              </a:fgClr>
              <a:bgClr>
                <a:schemeClr val="accent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Totaal (n=260)</c:v>
                </c:pt>
                <c:pt idx="1">
                  <c:v>Chemotherapie (n=94)</c:v>
                </c:pt>
                <c:pt idx="2">
                  <c:v>Immunotherapie (n=122)</c:v>
                </c:pt>
                <c:pt idx="3">
                  <c:v>TKIs (n=44)</c:v>
                </c:pt>
              </c:strCache>
            </c:strRef>
          </c:cat>
          <c:val>
            <c:numRef>
              <c:f>Blad1!$C$2:$C$5</c:f>
              <c:numCache>
                <c:formatCode>0</c:formatCode>
                <c:ptCount val="4"/>
                <c:pt idx="0">
                  <c:v>54.615384615384613</c:v>
                </c:pt>
                <c:pt idx="1">
                  <c:v>53.125</c:v>
                </c:pt>
                <c:pt idx="2">
                  <c:v>51.587301587301596</c:v>
                </c:pt>
                <c:pt idx="3">
                  <c:v>59.090909090909093</c:v>
                </c:pt>
              </c:numCache>
            </c:numRef>
          </c:val>
          <c:extLst>
            <c:ext xmlns:c16="http://schemas.microsoft.com/office/drawing/2014/chart" uri="{C3380CC4-5D6E-409C-BE32-E72D297353CC}">
              <c16:uniqueId val="{00000001-3CCB-4FBF-AD31-3C27DA88C610}"/>
            </c:ext>
          </c:extLst>
        </c:ser>
        <c:ser>
          <c:idx val="2"/>
          <c:order val="2"/>
          <c:tx>
            <c:strRef>
              <c:f>Blad1!$D$1</c:f>
              <c:strCache>
                <c:ptCount val="1"/>
                <c:pt idx="0">
                  <c:v>afname tumorgroei</c:v>
                </c:pt>
              </c:strCache>
            </c:strRef>
          </c:tx>
          <c:spPr>
            <a:pattFill prst="wdUpDiag">
              <a:fgClr>
                <a:schemeClr val="bg1"/>
              </a:fgClr>
              <a:bgClr>
                <a:schemeClr val="accent6"/>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Totaal (n=260)</c:v>
                </c:pt>
                <c:pt idx="1">
                  <c:v>Chemotherapie (n=94)</c:v>
                </c:pt>
                <c:pt idx="2">
                  <c:v>Immunotherapie (n=122)</c:v>
                </c:pt>
                <c:pt idx="3">
                  <c:v>TKIs (n=44)</c:v>
                </c:pt>
              </c:strCache>
            </c:strRef>
          </c:cat>
          <c:val>
            <c:numRef>
              <c:f>Blad1!$D$2:$D$5</c:f>
              <c:numCache>
                <c:formatCode>0</c:formatCode>
                <c:ptCount val="4"/>
                <c:pt idx="0">
                  <c:v>65.769230769230774</c:v>
                </c:pt>
                <c:pt idx="1">
                  <c:v>59.375</c:v>
                </c:pt>
                <c:pt idx="2">
                  <c:v>65.079365079365076</c:v>
                </c:pt>
                <c:pt idx="3">
                  <c:v>72.727272727272734</c:v>
                </c:pt>
              </c:numCache>
            </c:numRef>
          </c:val>
          <c:extLst>
            <c:ext xmlns:c16="http://schemas.microsoft.com/office/drawing/2014/chart" uri="{C3380CC4-5D6E-409C-BE32-E72D297353CC}">
              <c16:uniqueId val="{00000002-3CCB-4FBF-AD31-3C27DA88C610}"/>
            </c:ext>
          </c:extLst>
        </c:ser>
        <c:dLbls>
          <c:dLblPos val="outEnd"/>
          <c:showLegendKey val="0"/>
          <c:showVal val="1"/>
          <c:showCatName val="0"/>
          <c:showSerName val="0"/>
          <c:showPercent val="0"/>
          <c:showBubbleSize val="0"/>
        </c:dLbls>
        <c:gapWidth val="150"/>
        <c:overlap val="-25"/>
        <c:axId val="169586048"/>
        <c:axId val="169591936"/>
      </c:barChart>
      <c:catAx>
        <c:axId val="16958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169591936"/>
        <c:crosses val="autoZero"/>
        <c:auto val="1"/>
        <c:lblAlgn val="ctr"/>
        <c:lblOffset val="100"/>
        <c:noMultiLvlLbl val="0"/>
      </c:catAx>
      <c:valAx>
        <c:axId val="169591936"/>
        <c:scaling>
          <c:orientation val="minMax"/>
          <c:max val="10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586048"/>
        <c:crosses val="autoZero"/>
        <c:crossBetween val="between"/>
      </c:valAx>
      <c:spPr>
        <a:noFill/>
        <a:ln>
          <a:noFill/>
        </a:ln>
        <a:effectLst/>
      </c:spPr>
    </c:plotArea>
    <c:legend>
      <c:legendPos val="r"/>
      <c:layout>
        <c:manualLayout>
          <c:xMode val="edge"/>
          <c:yMode val="edge"/>
          <c:x val="0.81862577961425553"/>
          <c:y val="0.5251548370289556"/>
          <c:w val="0.16789390960030465"/>
          <c:h val="0.1932025567915284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noFill/>
      <a:round/>
    </a:ln>
    <a:effectLst/>
  </c:spPr>
  <c:txPr>
    <a:bodyPr/>
    <a:lstStyle/>
    <a:p>
      <a:pPr>
        <a:defRPr/>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2000" dirty="0"/>
              <a:t>Ingeschatte haalbaarheid van behandeldoelen(%)</a:t>
            </a:r>
          </a:p>
        </c:rich>
      </c:tx>
      <c:overlay val="1"/>
      <c:spPr>
        <a:noFill/>
        <a:ln>
          <a:noFill/>
        </a:ln>
        <a:effectLst/>
      </c:spPr>
    </c:title>
    <c:autoTitleDeleted val="0"/>
    <c:plotArea>
      <c:layout/>
      <c:barChart>
        <c:barDir val="col"/>
        <c:grouping val="clustered"/>
        <c:varyColors val="0"/>
        <c:ser>
          <c:idx val="0"/>
          <c:order val="0"/>
          <c:tx>
            <c:strRef>
              <c:f>Blad1!$B$1</c:f>
              <c:strCache>
                <c:ptCount val="1"/>
                <c:pt idx="0">
                  <c:v>Patient n=266</c:v>
                </c:pt>
              </c:strCache>
            </c:strRef>
          </c:tx>
          <c:spPr>
            <a:pattFill prst="pct5">
              <a:fgClr>
                <a:schemeClr val="bg1"/>
              </a:fgClr>
              <a:bgClr>
                <a:schemeClr val="accent2"/>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Blad1!$B$2:$B$11</c:f>
              <c:numCache>
                <c:formatCode>0</c:formatCode>
                <c:ptCount val="10"/>
                <c:pt idx="0">
                  <c:v>0.37593984962406013</c:v>
                </c:pt>
                <c:pt idx="1">
                  <c:v>0.75187969924812026</c:v>
                </c:pt>
                <c:pt idx="2">
                  <c:v>0.75187969924812026</c:v>
                </c:pt>
                <c:pt idx="3">
                  <c:v>2.6315789473684208</c:v>
                </c:pt>
                <c:pt idx="4">
                  <c:v>15.037593984962406</c:v>
                </c:pt>
                <c:pt idx="5">
                  <c:v>19.172932330827066</c:v>
                </c:pt>
                <c:pt idx="6">
                  <c:v>25.563909774436087</c:v>
                </c:pt>
                <c:pt idx="7">
                  <c:v>20.300751879699249</c:v>
                </c:pt>
                <c:pt idx="8">
                  <c:v>4.5112781954887211</c:v>
                </c:pt>
                <c:pt idx="9">
                  <c:v>6.3909774436090219</c:v>
                </c:pt>
              </c:numCache>
            </c:numRef>
          </c:val>
          <c:extLst>
            <c:ext xmlns:c16="http://schemas.microsoft.com/office/drawing/2014/chart" uri="{C3380CC4-5D6E-409C-BE32-E72D297353CC}">
              <c16:uniqueId val="{00000000-D5DF-40C6-8F8B-AC6B8CAD5520}"/>
            </c:ext>
          </c:extLst>
        </c:ser>
        <c:ser>
          <c:idx val="1"/>
          <c:order val="1"/>
          <c:tx>
            <c:strRef>
              <c:f>Blad1!$C$1</c:f>
              <c:strCache>
                <c:ptCount val="1"/>
                <c:pt idx="0">
                  <c:v>Arts n=260</c:v>
                </c:pt>
              </c:strCache>
            </c:strRef>
          </c:tx>
          <c:spPr>
            <a:pattFill prst="ltHorz">
              <a:fgClr>
                <a:schemeClr val="bg1"/>
              </a:fgClr>
              <a:bgClr>
                <a:schemeClr val="accent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Blad1!$C$2:$C$11</c:f>
              <c:numCache>
                <c:formatCode>0</c:formatCode>
                <c:ptCount val="10"/>
                <c:pt idx="0">
                  <c:v>2.1857923497267762</c:v>
                </c:pt>
                <c:pt idx="1">
                  <c:v>7.4681238615664851</c:v>
                </c:pt>
                <c:pt idx="2">
                  <c:v>9.8360655737704921</c:v>
                </c:pt>
                <c:pt idx="3">
                  <c:v>6.7395264116575593</c:v>
                </c:pt>
                <c:pt idx="4">
                  <c:v>11.111111111111111</c:v>
                </c:pt>
                <c:pt idx="5">
                  <c:v>14.571948998178508</c:v>
                </c:pt>
                <c:pt idx="6">
                  <c:v>24.043715846994534</c:v>
                </c:pt>
                <c:pt idx="7">
                  <c:v>18.761384335154826</c:v>
                </c:pt>
                <c:pt idx="8">
                  <c:v>3.4608378870673953</c:v>
                </c:pt>
                <c:pt idx="9">
                  <c:v>1.8214936247723135</c:v>
                </c:pt>
              </c:numCache>
            </c:numRef>
          </c:val>
          <c:extLst>
            <c:ext xmlns:c16="http://schemas.microsoft.com/office/drawing/2014/chart" uri="{C3380CC4-5D6E-409C-BE32-E72D297353CC}">
              <c16:uniqueId val="{00000001-D5DF-40C6-8F8B-AC6B8CAD5520}"/>
            </c:ext>
          </c:extLst>
        </c:ser>
        <c:dLbls>
          <c:showLegendKey val="0"/>
          <c:showVal val="1"/>
          <c:showCatName val="0"/>
          <c:showSerName val="0"/>
          <c:showPercent val="0"/>
          <c:showBubbleSize val="0"/>
        </c:dLbls>
        <c:gapWidth val="75"/>
        <c:axId val="183188096"/>
        <c:axId val="183189888"/>
      </c:barChart>
      <c:catAx>
        <c:axId val="18318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3189888"/>
        <c:crosses val="autoZero"/>
        <c:auto val="1"/>
        <c:lblAlgn val="ctr"/>
        <c:lblOffset val="100"/>
        <c:noMultiLvlLbl val="0"/>
      </c:catAx>
      <c:valAx>
        <c:axId val="1831898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3188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noFill/>
      <a:round/>
    </a:ln>
    <a:effectLst/>
  </c:spPr>
  <c:txPr>
    <a:bodyPr/>
    <a:lstStyle/>
    <a:p>
      <a:pPr>
        <a:defRPr/>
      </a:pPr>
      <a:endParaRPr lang="nl-N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Haalbaarheid behandeldoel ‘kwaliteit van leven’</a:t>
            </a:r>
            <a:r>
              <a:rPr lang="nl-NL" i="1" baseline="0" dirty="0"/>
              <a:t> </a:t>
            </a:r>
            <a:r>
              <a:rPr lang="nl-NL" i="0" baseline="0" dirty="0"/>
              <a:t>(%)</a:t>
            </a:r>
            <a:endParaRPr lang="nl-NL" i="0" dirty="0"/>
          </a:p>
        </c:rich>
      </c:tx>
      <c:overlay val="0"/>
      <c:spPr>
        <a:noFill/>
        <a:ln>
          <a:noFill/>
        </a:ln>
        <a:effectLst/>
      </c:spPr>
    </c:title>
    <c:autoTitleDeleted val="0"/>
    <c:plotArea>
      <c:layout/>
      <c:barChart>
        <c:barDir val="col"/>
        <c:grouping val="clustered"/>
        <c:varyColors val="0"/>
        <c:ser>
          <c:idx val="0"/>
          <c:order val="0"/>
          <c:tx>
            <c:strRef>
              <c:f>Blad1!$B$1</c:f>
              <c:strCache>
                <c:ptCount val="1"/>
                <c:pt idx="0">
                  <c:v>Patient n=24</c:v>
                </c:pt>
              </c:strCache>
            </c:strRef>
          </c:tx>
          <c:spPr>
            <a:pattFill prst="pct5">
              <a:fgClr>
                <a:schemeClr val="bg1"/>
              </a:fgClr>
              <a:bgClr>
                <a:schemeClr val="accent2"/>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Blad1!$B$2:$B$12</c:f>
              <c:numCache>
                <c:formatCode>General</c:formatCode>
                <c:ptCount val="11"/>
                <c:pt idx="0">
                  <c:v>0</c:v>
                </c:pt>
                <c:pt idx="1">
                  <c:v>0</c:v>
                </c:pt>
                <c:pt idx="2">
                  <c:v>0</c:v>
                </c:pt>
                <c:pt idx="3">
                  <c:v>4.1666666666666661</c:v>
                </c:pt>
                <c:pt idx="4">
                  <c:v>4.1666666666666661</c:v>
                </c:pt>
                <c:pt idx="5">
                  <c:v>25</c:v>
                </c:pt>
                <c:pt idx="6">
                  <c:v>29.166666666666668</c:v>
                </c:pt>
                <c:pt idx="7">
                  <c:v>25</c:v>
                </c:pt>
                <c:pt idx="8">
                  <c:v>12.5</c:v>
                </c:pt>
                <c:pt idx="9">
                  <c:v>0</c:v>
                </c:pt>
                <c:pt idx="10">
                  <c:v>0</c:v>
                </c:pt>
              </c:numCache>
            </c:numRef>
          </c:val>
          <c:extLst>
            <c:ext xmlns:c16="http://schemas.microsoft.com/office/drawing/2014/chart" uri="{C3380CC4-5D6E-409C-BE32-E72D297353CC}">
              <c16:uniqueId val="{00000000-9686-4583-B796-F52333ADD56E}"/>
            </c:ext>
          </c:extLst>
        </c:ser>
        <c:ser>
          <c:idx val="1"/>
          <c:order val="1"/>
          <c:tx>
            <c:strRef>
              <c:f>Blad1!$C$1</c:f>
              <c:strCache>
                <c:ptCount val="1"/>
                <c:pt idx="0">
                  <c:v>Arts n=186</c:v>
                </c:pt>
              </c:strCache>
            </c:strRef>
          </c:tx>
          <c:spPr>
            <a:pattFill prst="wdUpDiag">
              <a:fgClr>
                <a:schemeClr val="bg1"/>
              </a:fgClr>
              <a:bgClr>
                <a:schemeClr val="accent4"/>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Blad1!$C$2:$C$12</c:f>
              <c:numCache>
                <c:formatCode>General</c:formatCode>
                <c:ptCount val="11"/>
                <c:pt idx="0">
                  <c:v>0</c:v>
                </c:pt>
                <c:pt idx="1">
                  <c:v>1.6129032258064515</c:v>
                </c:pt>
                <c:pt idx="2">
                  <c:v>5.913978494623656</c:v>
                </c:pt>
                <c:pt idx="3">
                  <c:v>9.1397849462365599</c:v>
                </c:pt>
                <c:pt idx="4">
                  <c:v>3.225806451612903</c:v>
                </c:pt>
                <c:pt idx="5">
                  <c:v>8.6021505376344098</c:v>
                </c:pt>
                <c:pt idx="6">
                  <c:v>16.666666666666664</c:v>
                </c:pt>
                <c:pt idx="7">
                  <c:v>29.56989247311828</c:v>
                </c:pt>
                <c:pt idx="8">
                  <c:v>21.50537634408602</c:v>
                </c:pt>
                <c:pt idx="9">
                  <c:v>1.6129032258064515</c:v>
                </c:pt>
                <c:pt idx="10">
                  <c:v>2.1505376344086025</c:v>
                </c:pt>
              </c:numCache>
            </c:numRef>
          </c:val>
          <c:extLst>
            <c:ext xmlns:c16="http://schemas.microsoft.com/office/drawing/2014/chart" uri="{C3380CC4-5D6E-409C-BE32-E72D297353CC}">
              <c16:uniqueId val="{00000001-9686-4583-B796-F52333ADD56E}"/>
            </c:ext>
          </c:extLst>
        </c:ser>
        <c:dLbls>
          <c:showLegendKey val="0"/>
          <c:showVal val="0"/>
          <c:showCatName val="0"/>
          <c:showSerName val="0"/>
          <c:showPercent val="0"/>
          <c:showBubbleSize val="0"/>
        </c:dLbls>
        <c:gapWidth val="219"/>
        <c:overlap val="-27"/>
        <c:axId val="183228288"/>
        <c:axId val="183229824"/>
      </c:barChart>
      <c:catAx>
        <c:axId val="18322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3229824"/>
        <c:crosses val="autoZero"/>
        <c:auto val="1"/>
        <c:lblAlgn val="ctr"/>
        <c:lblOffset val="100"/>
        <c:noMultiLvlLbl val="0"/>
      </c:catAx>
      <c:valAx>
        <c:axId val="18322982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83228288"/>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400" b="0" i="0" baseline="0" dirty="0">
                <a:effectLst/>
              </a:rPr>
              <a:t>Haalbaarheid doel ‘afname tumorgroei’ (%)</a:t>
            </a:r>
            <a:endParaRPr lang="nl-NL" sz="1100" dirty="0">
              <a:effectLst/>
            </a:endParaRPr>
          </a:p>
        </c:rich>
      </c:tx>
      <c:overlay val="0"/>
      <c:spPr>
        <a:noFill/>
        <a:ln>
          <a:noFill/>
        </a:ln>
        <a:effectLst/>
      </c:spPr>
    </c:title>
    <c:autoTitleDeleted val="0"/>
    <c:plotArea>
      <c:layout/>
      <c:barChart>
        <c:barDir val="col"/>
        <c:grouping val="clustered"/>
        <c:varyColors val="0"/>
        <c:ser>
          <c:idx val="0"/>
          <c:order val="0"/>
          <c:tx>
            <c:strRef>
              <c:f>Blad1!$B$1</c:f>
              <c:strCache>
                <c:ptCount val="1"/>
                <c:pt idx="0">
                  <c:v>Patient n=42</c:v>
                </c:pt>
              </c:strCache>
            </c:strRef>
          </c:tx>
          <c:spPr>
            <a:pattFill prst="pct5">
              <a:fgClr>
                <a:schemeClr val="bg1"/>
              </a:fgClr>
              <a:bgClr>
                <a:schemeClr val="accent2"/>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Blad1!$B$2:$B$12</c:f>
              <c:numCache>
                <c:formatCode>General</c:formatCode>
                <c:ptCount val="11"/>
                <c:pt idx="0">
                  <c:v>0</c:v>
                </c:pt>
                <c:pt idx="1">
                  <c:v>0</c:v>
                </c:pt>
                <c:pt idx="2">
                  <c:v>0</c:v>
                </c:pt>
                <c:pt idx="3">
                  <c:v>2.3809523809523809</c:v>
                </c:pt>
                <c:pt idx="4">
                  <c:v>4.7619047619047619</c:v>
                </c:pt>
                <c:pt idx="5">
                  <c:v>9.5238095238095237</c:v>
                </c:pt>
                <c:pt idx="6">
                  <c:v>28.571428571428569</c:v>
                </c:pt>
                <c:pt idx="7">
                  <c:v>23.809523809523807</c:v>
                </c:pt>
                <c:pt idx="8">
                  <c:v>19.047619047619047</c:v>
                </c:pt>
                <c:pt idx="9">
                  <c:v>2.3809523809523809</c:v>
                </c:pt>
                <c:pt idx="10">
                  <c:v>9.5238095238095237</c:v>
                </c:pt>
              </c:numCache>
            </c:numRef>
          </c:val>
          <c:extLst>
            <c:ext xmlns:c16="http://schemas.microsoft.com/office/drawing/2014/chart" uri="{C3380CC4-5D6E-409C-BE32-E72D297353CC}">
              <c16:uniqueId val="{00000000-DA55-4E4A-A9D2-E57BAAFF1346}"/>
            </c:ext>
          </c:extLst>
        </c:ser>
        <c:ser>
          <c:idx val="1"/>
          <c:order val="1"/>
          <c:tx>
            <c:strRef>
              <c:f>Blad1!$C$1</c:f>
              <c:strCache>
                <c:ptCount val="1"/>
                <c:pt idx="0">
                  <c:v>Arts =171</c:v>
                </c:pt>
              </c:strCache>
            </c:strRef>
          </c:tx>
          <c:spPr>
            <a:pattFill prst="wdUpDiag">
              <a:fgClr>
                <a:schemeClr val="bg1"/>
              </a:fgClr>
              <a:bgClr>
                <a:schemeClr val="accent4"/>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Blad1!$C$2:$C$12</c:f>
              <c:numCache>
                <c:formatCode>General</c:formatCode>
                <c:ptCount val="11"/>
                <c:pt idx="0">
                  <c:v>0</c:v>
                </c:pt>
                <c:pt idx="1">
                  <c:v>1.7543859649122806</c:v>
                </c:pt>
                <c:pt idx="2">
                  <c:v>8.7719298245614024</c:v>
                </c:pt>
                <c:pt idx="3">
                  <c:v>11.695906432748536</c:v>
                </c:pt>
                <c:pt idx="4">
                  <c:v>8.7719298245614024</c:v>
                </c:pt>
                <c:pt idx="5">
                  <c:v>17.543859649122805</c:v>
                </c:pt>
                <c:pt idx="6">
                  <c:v>12.280701754385964</c:v>
                </c:pt>
                <c:pt idx="7">
                  <c:v>21.637426900584796</c:v>
                </c:pt>
                <c:pt idx="8">
                  <c:v>14.035087719298245</c:v>
                </c:pt>
                <c:pt idx="9">
                  <c:v>3.5087719298245612</c:v>
                </c:pt>
                <c:pt idx="10">
                  <c:v>0</c:v>
                </c:pt>
              </c:numCache>
            </c:numRef>
          </c:val>
          <c:extLst>
            <c:ext xmlns:c16="http://schemas.microsoft.com/office/drawing/2014/chart" uri="{C3380CC4-5D6E-409C-BE32-E72D297353CC}">
              <c16:uniqueId val="{00000001-DA55-4E4A-A9D2-E57BAAFF1346}"/>
            </c:ext>
          </c:extLst>
        </c:ser>
        <c:dLbls>
          <c:showLegendKey val="0"/>
          <c:showVal val="0"/>
          <c:showCatName val="0"/>
          <c:showSerName val="0"/>
          <c:showPercent val="0"/>
          <c:showBubbleSize val="0"/>
        </c:dLbls>
        <c:gapWidth val="219"/>
        <c:overlap val="-27"/>
        <c:axId val="169048704"/>
        <c:axId val="169062784"/>
      </c:barChart>
      <c:catAx>
        <c:axId val="16904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062784"/>
        <c:crosses val="autoZero"/>
        <c:auto val="1"/>
        <c:lblAlgn val="ctr"/>
        <c:lblOffset val="100"/>
        <c:noMultiLvlLbl val="0"/>
      </c:catAx>
      <c:valAx>
        <c:axId val="16906278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04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l-NL" sz="1400" b="0" i="0" baseline="0" dirty="0">
                <a:effectLst/>
              </a:rPr>
              <a:t>Haalbaarheid doel ‘levensverlenging’ (%)</a:t>
            </a:r>
            <a:endParaRPr lang="nl-NL" sz="1100" dirty="0">
              <a:effectLst/>
            </a:endParaRPr>
          </a:p>
        </c:rich>
      </c:tx>
      <c:overlay val="0"/>
      <c:spPr>
        <a:noFill/>
        <a:ln>
          <a:noFill/>
        </a:ln>
        <a:effectLst/>
      </c:spPr>
    </c:title>
    <c:autoTitleDeleted val="0"/>
    <c:plotArea>
      <c:layout/>
      <c:barChart>
        <c:barDir val="col"/>
        <c:grouping val="clustered"/>
        <c:varyColors val="0"/>
        <c:ser>
          <c:idx val="0"/>
          <c:order val="0"/>
          <c:tx>
            <c:strRef>
              <c:f>Blad1!$B$1</c:f>
              <c:strCache>
                <c:ptCount val="1"/>
                <c:pt idx="0">
                  <c:v>Patient n=41</c:v>
                </c:pt>
              </c:strCache>
            </c:strRef>
          </c:tx>
          <c:spPr>
            <a:pattFill prst="pct5">
              <a:fgClr>
                <a:schemeClr val="bg1"/>
              </a:fgClr>
              <a:bgClr>
                <a:schemeClr val="accent2"/>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Blad1!$B$2:$B$12</c:f>
              <c:numCache>
                <c:formatCode>General</c:formatCode>
                <c:ptCount val="11"/>
                <c:pt idx="0">
                  <c:v>0</c:v>
                </c:pt>
                <c:pt idx="1">
                  <c:v>0</c:v>
                </c:pt>
                <c:pt idx="2">
                  <c:v>0</c:v>
                </c:pt>
                <c:pt idx="3">
                  <c:v>0</c:v>
                </c:pt>
                <c:pt idx="4">
                  <c:v>0</c:v>
                </c:pt>
                <c:pt idx="5">
                  <c:v>9.7560975609756095</c:v>
                </c:pt>
                <c:pt idx="6">
                  <c:v>17.073170731707318</c:v>
                </c:pt>
                <c:pt idx="7">
                  <c:v>29.268292682926827</c:v>
                </c:pt>
                <c:pt idx="8">
                  <c:v>26.829268292682929</c:v>
                </c:pt>
                <c:pt idx="9">
                  <c:v>4.8780487804878048</c:v>
                </c:pt>
                <c:pt idx="10">
                  <c:v>12.195121951219512</c:v>
                </c:pt>
              </c:numCache>
            </c:numRef>
          </c:val>
          <c:extLst>
            <c:ext xmlns:c16="http://schemas.microsoft.com/office/drawing/2014/chart" uri="{C3380CC4-5D6E-409C-BE32-E72D297353CC}">
              <c16:uniqueId val="{00000000-812A-486D-B07F-906F9F3CB566}"/>
            </c:ext>
          </c:extLst>
        </c:ser>
        <c:ser>
          <c:idx val="1"/>
          <c:order val="1"/>
          <c:tx>
            <c:strRef>
              <c:f>Blad1!$C$1</c:f>
              <c:strCache>
                <c:ptCount val="1"/>
                <c:pt idx="0">
                  <c:v>Arts n=142</c:v>
                </c:pt>
              </c:strCache>
            </c:strRef>
          </c:tx>
          <c:spPr>
            <a:pattFill prst="wdUpDiag">
              <a:fgClr>
                <a:schemeClr val="bg1"/>
              </a:fgClr>
              <a:bgClr>
                <a:schemeClr val="accent4"/>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Blad1!$C$2:$C$12</c:f>
              <c:numCache>
                <c:formatCode>General</c:formatCode>
                <c:ptCount val="11"/>
                <c:pt idx="0">
                  <c:v>0</c:v>
                </c:pt>
                <c:pt idx="1">
                  <c:v>3.5211267605633805</c:v>
                </c:pt>
                <c:pt idx="2">
                  <c:v>9.8591549295774641</c:v>
                </c:pt>
                <c:pt idx="3">
                  <c:v>7.7464788732394361</c:v>
                </c:pt>
                <c:pt idx="4">
                  <c:v>9.1549295774647899</c:v>
                </c:pt>
                <c:pt idx="5">
                  <c:v>7.7464788732394361</c:v>
                </c:pt>
                <c:pt idx="6">
                  <c:v>15.492957746478872</c:v>
                </c:pt>
                <c:pt idx="7">
                  <c:v>21.12676056338028</c:v>
                </c:pt>
                <c:pt idx="8">
                  <c:v>21.12676056338028</c:v>
                </c:pt>
                <c:pt idx="9">
                  <c:v>3.5211267605633805</c:v>
                </c:pt>
                <c:pt idx="10">
                  <c:v>0.70422535211267612</c:v>
                </c:pt>
              </c:numCache>
            </c:numRef>
          </c:val>
          <c:extLst>
            <c:ext xmlns:c16="http://schemas.microsoft.com/office/drawing/2014/chart" uri="{C3380CC4-5D6E-409C-BE32-E72D297353CC}">
              <c16:uniqueId val="{00000001-812A-486D-B07F-906F9F3CB566}"/>
            </c:ext>
          </c:extLst>
        </c:ser>
        <c:dLbls>
          <c:showLegendKey val="0"/>
          <c:showVal val="0"/>
          <c:showCatName val="0"/>
          <c:showSerName val="0"/>
          <c:showPercent val="0"/>
          <c:showBubbleSize val="0"/>
        </c:dLbls>
        <c:gapWidth val="219"/>
        <c:overlap val="-27"/>
        <c:axId val="169141376"/>
        <c:axId val="169142912"/>
      </c:barChart>
      <c:catAx>
        <c:axId val="16914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142912"/>
        <c:crosses val="autoZero"/>
        <c:auto val="1"/>
        <c:lblAlgn val="ctr"/>
        <c:lblOffset val="100"/>
        <c:noMultiLvlLbl val="0"/>
      </c:catAx>
      <c:valAx>
        <c:axId val="16914291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14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400" b="0" i="0" baseline="0" dirty="0">
                <a:effectLst/>
              </a:rPr>
              <a:t>Haalbaarheid doel </a:t>
            </a:r>
          </a:p>
          <a:p>
            <a:pPr>
              <a:defRPr sz="1400" b="0" i="0" u="none" strike="noStrike" kern="1200" spc="0" baseline="0">
                <a:solidFill>
                  <a:schemeClr val="tx1">
                    <a:lumMod val="65000"/>
                    <a:lumOff val="35000"/>
                  </a:schemeClr>
                </a:solidFill>
                <a:latin typeface="+mn-lt"/>
                <a:ea typeface="+mn-ea"/>
                <a:cs typeface="+mn-cs"/>
              </a:defRPr>
            </a:pPr>
            <a:r>
              <a:rPr lang="nl-NL" sz="1400" b="0" i="0" baseline="0" dirty="0">
                <a:effectLst/>
              </a:rPr>
              <a:t>‘genezen’(%)</a:t>
            </a:r>
            <a:endParaRPr lang="nl-NL" sz="1100" dirty="0">
              <a:effectLst/>
            </a:endParaRPr>
          </a:p>
        </c:rich>
      </c:tx>
      <c:overlay val="0"/>
      <c:spPr>
        <a:noFill/>
        <a:ln>
          <a:noFill/>
        </a:ln>
        <a:effectLst/>
      </c:spPr>
    </c:title>
    <c:autoTitleDeleted val="0"/>
    <c:plotArea>
      <c:layout/>
      <c:barChart>
        <c:barDir val="col"/>
        <c:grouping val="clustered"/>
        <c:varyColors val="0"/>
        <c:ser>
          <c:idx val="0"/>
          <c:order val="0"/>
          <c:tx>
            <c:strRef>
              <c:f>Blad1!$B$1</c:f>
              <c:strCache>
                <c:ptCount val="1"/>
                <c:pt idx="0">
                  <c:v>Patient n=27</c:v>
                </c:pt>
              </c:strCache>
            </c:strRef>
          </c:tx>
          <c:spPr>
            <a:pattFill prst="pct5">
              <a:fgClr>
                <a:schemeClr val="bg1"/>
              </a:fgClr>
              <a:bgClr>
                <a:schemeClr val="accent2"/>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Blad1!$B$2:$B$12</c:f>
              <c:numCache>
                <c:formatCode>General</c:formatCode>
                <c:ptCount val="11"/>
                <c:pt idx="0">
                  <c:v>0</c:v>
                </c:pt>
                <c:pt idx="1">
                  <c:v>0</c:v>
                </c:pt>
                <c:pt idx="2">
                  <c:v>3.7037037037037033</c:v>
                </c:pt>
                <c:pt idx="3">
                  <c:v>0</c:v>
                </c:pt>
                <c:pt idx="4">
                  <c:v>3.7037037037037033</c:v>
                </c:pt>
                <c:pt idx="5">
                  <c:v>7.4074074074074066</c:v>
                </c:pt>
                <c:pt idx="6">
                  <c:v>25.925925925925924</c:v>
                </c:pt>
                <c:pt idx="7">
                  <c:v>7.4074074074074066</c:v>
                </c:pt>
                <c:pt idx="8">
                  <c:v>40.74074074074074</c:v>
                </c:pt>
                <c:pt idx="9">
                  <c:v>3.7037037037037033</c:v>
                </c:pt>
                <c:pt idx="10">
                  <c:v>7.4074074074074066</c:v>
                </c:pt>
              </c:numCache>
            </c:numRef>
          </c:val>
          <c:extLst>
            <c:ext xmlns:c16="http://schemas.microsoft.com/office/drawing/2014/chart" uri="{C3380CC4-5D6E-409C-BE32-E72D297353CC}">
              <c16:uniqueId val="{00000000-13F0-48DF-B968-0BB11ED3ABC1}"/>
            </c:ext>
          </c:extLst>
        </c:ser>
        <c:ser>
          <c:idx val="1"/>
          <c:order val="1"/>
          <c:tx>
            <c:strRef>
              <c:f>Blad1!$C$1</c:f>
              <c:strCache>
                <c:ptCount val="1"/>
                <c:pt idx="0">
                  <c:v>Arts n=5</c:v>
                </c:pt>
              </c:strCache>
            </c:strRef>
          </c:tx>
          <c:spPr>
            <a:pattFill prst="wdUpDiag">
              <a:fgClr>
                <a:schemeClr val="bg1"/>
              </a:fgClr>
              <a:bgClr>
                <a:schemeClr val="accent4"/>
              </a:bgClr>
            </a:patt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Blad1!$C$2:$C$12</c:f>
              <c:numCache>
                <c:formatCode>General</c:formatCode>
                <c:ptCount val="11"/>
                <c:pt idx="0">
                  <c:v>20</c:v>
                </c:pt>
                <c:pt idx="1">
                  <c:v>0</c:v>
                </c:pt>
                <c:pt idx="2">
                  <c:v>20</c:v>
                </c:pt>
                <c:pt idx="3">
                  <c:v>40</c:v>
                </c:pt>
                <c:pt idx="4">
                  <c:v>0</c:v>
                </c:pt>
                <c:pt idx="5">
                  <c:v>20</c:v>
                </c:pt>
                <c:pt idx="6">
                  <c:v>0</c:v>
                </c:pt>
                <c:pt idx="7">
                  <c:v>0</c:v>
                </c:pt>
                <c:pt idx="8">
                  <c:v>0</c:v>
                </c:pt>
                <c:pt idx="9">
                  <c:v>0</c:v>
                </c:pt>
                <c:pt idx="10">
                  <c:v>0</c:v>
                </c:pt>
              </c:numCache>
            </c:numRef>
          </c:val>
          <c:extLst>
            <c:ext xmlns:c16="http://schemas.microsoft.com/office/drawing/2014/chart" uri="{C3380CC4-5D6E-409C-BE32-E72D297353CC}">
              <c16:uniqueId val="{00000001-13F0-48DF-B968-0BB11ED3ABC1}"/>
            </c:ext>
          </c:extLst>
        </c:ser>
        <c:dLbls>
          <c:showLegendKey val="0"/>
          <c:showVal val="0"/>
          <c:showCatName val="0"/>
          <c:showSerName val="0"/>
          <c:showPercent val="0"/>
          <c:showBubbleSize val="0"/>
        </c:dLbls>
        <c:gapWidth val="219"/>
        <c:overlap val="-27"/>
        <c:axId val="169386368"/>
        <c:axId val="169387904"/>
      </c:barChart>
      <c:catAx>
        <c:axId val="16938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387904"/>
        <c:crosses val="autoZero"/>
        <c:auto val="1"/>
        <c:lblAlgn val="ctr"/>
        <c:lblOffset val="100"/>
        <c:noMultiLvlLbl val="0"/>
      </c:catAx>
      <c:valAx>
        <c:axId val="16938790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9386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l-N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l-NL" sz="1800" b="1" i="0" baseline="0" dirty="0">
                <a:effectLst/>
              </a:rPr>
              <a:t>%, n=219 doelen genoemd door 146  patiënten</a:t>
            </a:r>
            <a:endParaRPr lang="en-US" sz="1800" b="1"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l-NL"/>
        </a:p>
      </c:txPr>
    </c:title>
    <c:autoTitleDeleted val="0"/>
    <c:plotArea>
      <c:layout/>
      <c:barChart>
        <c:barDir val="col"/>
        <c:grouping val="clustered"/>
        <c:varyColors val="0"/>
        <c:ser>
          <c:idx val="0"/>
          <c:order val="0"/>
          <c:tx>
            <c:strRef>
              <c:f>Blad1!$B$1</c:f>
              <c:strCache>
                <c:ptCount val="1"/>
                <c:pt idx="0">
                  <c:v>kwaliteit van leven (n=69)</c:v>
                </c:pt>
              </c:strCache>
            </c:strRef>
          </c:tx>
          <c:spPr>
            <a:solidFill>
              <a:schemeClr val="accent2"/>
            </a:solid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Blad1!$B$2:$B$12</c:f>
              <c:numCache>
                <c:formatCode>General</c:formatCode>
                <c:ptCount val="11"/>
                <c:pt idx="0">
                  <c:v>16</c:v>
                </c:pt>
                <c:pt idx="1">
                  <c:v>6</c:v>
                </c:pt>
                <c:pt idx="2">
                  <c:v>1</c:v>
                </c:pt>
                <c:pt idx="3">
                  <c:v>16</c:v>
                </c:pt>
                <c:pt idx="4">
                  <c:v>4</c:v>
                </c:pt>
                <c:pt idx="5">
                  <c:v>10</c:v>
                </c:pt>
                <c:pt idx="6">
                  <c:v>16</c:v>
                </c:pt>
                <c:pt idx="7">
                  <c:v>12</c:v>
                </c:pt>
                <c:pt idx="8">
                  <c:v>9</c:v>
                </c:pt>
                <c:pt idx="9">
                  <c:v>4</c:v>
                </c:pt>
                <c:pt idx="10">
                  <c:v>6</c:v>
                </c:pt>
              </c:numCache>
            </c:numRef>
          </c:val>
          <c:extLst>
            <c:ext xmlns:c16="http://schemas.microsoft.com/office/drawing/2014/chart" uri="{C3380CC4-5D6E-409C-BE32-E72D297353CC}">
              <c16:uniqueId val="{00000000-724B-4B96-89BA-AB2E894BDC51}"/>
            </c:ext>
          </c:extLst>
        </c:ser>
        <c:ser>
          <c:idx val="1"/>
          <c:order val="1"/>
          <c:tx>
            <c:strRef>
              <c:f>Blad1!$C$1</c:f>
              <c:strCache>
                <c:ptCount val="1"/>
                <c:pt idx="0">
                  <c:v>levensverlenging (n=53)</c:v>
                </c:pt>
              </c:strCache>
            </c:strRef>
          </c:tx>
          <c:spPr>
            <a:solidFill>
              <a:schemeClr val="accent4"/>
            </a:solid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Blad1!$C$2:$C$12</c:f>
              <c:numCache>
                <c:formatCode>General</c:formatCode>
                <c:ptCount val="11"/>
                <c:pt idx="0">
                  <c:v>19</c:v>
                </c:pt>
                <c:pt idx="3">
                  <c:v>6</c:v>
                </c:pt>
                <c:pt idx="4">
                  <c:v>4</c:v>
                </c:pt>
                <c:pt idx="5">
                  <c:v>6</c:v>
                </c:pt>
                <c:pt idx="6">
                  <c:v>17</c:v>
                </c:pt>
                <c:pt idx="7">
                  <c:v>21</c:v>
                </c:pt>
                <c:pt idx="8">
                  <c:v>7</c:v>
                </c:pt>
                <c:pt idx="9">
                  <c:v>9</c:v>
                </c:pt>
                <c:pt idx="10">
                  <c:v>11</c:v>
                </c:pt>
              </c:numCache>
            </c:numRef>
          </c:val>
          <c:extLst>
            <c:ext xmlns:c16="http://schemas.microsoft.com/office/drawing/2014/chart" uri="{C3380CC4-5D6E-409C-BE32-E72D297353CC}">
              <c16:uniqueId val="{00000001-724B-4B96-89BA-AB2E894BDC51}"/>
            </c:ext>
          </c:extLst>
        </c:ser>
        <c:ser>
          <c:idx val="2"/>
          <c:order val="2"/>
          <c:tx>
            <c:strRef>
              <c:f>Blad1!$D$1</c:f>
              <c:strCache>
                <c:ptCount val="1"/>
                <c:pt idx="0">
                  <c:v>afname tumorgroei (n=70)</c:v>
                </c:pt>
              </c:strCache>
            </c:strRef>
          </c:tx>
          <c:spPr>
            <a:solidFill>
              <a:schemeClr val="accent6"/>
            </a:solid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Blad1!$D$2:$D$12</c:f>
              <c:numCache>
                <c:formatCode>General</c:formatCode>
                <c:ptCount val="11"/>
                <c:pt idx="0">
                  <c:v>21</c:v>
                </c:pt>
                <c:pt idx="1">
                  <c:v>3</c:v>
                </c:pt>
                <c:pt idx="2">
                  <c:v>9</c:v>
                </c:pt>
                <c:pt idx="3">
                  <c:v>4</c:v>
                </c:pt>
                <c:pt idx="4">
                  <c:v>10</c:v>
                </c:pt>
                <c:pt idx="5">
                  <c:v>14</c:v>
                </c:pt>
                <c:pt idx="6">
                  <c:v>13</c:v>
                </c:pt>
                <c:pt idx="7">
                  <c:v>6</c:v>
                </c:pt>
                <c:pt idx="8">
                  <c:v>10</c:v>
                </c:pt>
                <c:pt idx="9">
                  <c:v>3</c:v>
                </c:pt>
                <c:pt idx="10">
                  <c:v>7</c:v>
                </c:pt>
              </c:numCache>
            </c:numRef>
          </c:val>
          <c:extLst>
            <c:ext xmlns:c16="http://schemas.microsoft.com/office/drawing/2014/chart" uri="{C3380CC4-5D6E-409C-BE32-E72D297353CC}">
              <c16:uniqueId val="{00000002-724B-4B96-89BA-AB2E894BDC51}"/>
            </c:ext>
          </c:extLst>
        </c:ser>
        <c:ser>
          <c:idx val="3"/>
          <c:order val="3"/>
          <c:tx>
            <c:strRef>
              <c:f>Blad1!$E$1</c:f>
              <c:strCache>
                <c:ptCount val="1"/>
                <c:pt idx="0">
                  <c:v>genezen(n=27)</c:v>
                </c:pt>
              </c:strCache>
            </c:strRef>
          </c:tx>
          <c:spPr>
            <a:solidFill>
              <a:schemeClr val="accent2">
                <a:lumMod val="60000"/>
              </a:schemeClr>
            </a:solidFill>
            <a:ln>
              <a:noFill/>
            </a:ln>
            <a:effectLst/>
          </c:spPr>
          <c:invertIfNegative val="0"/>
          <c:cat>
            <c:numRef>
              <c:f>Blad1!$A$2:$A$12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Blad1!$E$2:$E$12</c:f>
              <c:numCache>
                <c:formatCode>General</c:formatCode>
                <c:ptCount val="11"/>
                <c:pt idx="0">
                  <c:v>26</c:v>
                </c:pt>
                <c:pt idx="2">
                  <c:v>4</c:v>
                </c:pt>
                <c:pt idx="3">
                  <c:v>4</c:v>
                </c:pt>
                <c:pt idx="5">
                  <c:v>22</c:v>
                </c:pt>
                <c:pt idx="7">
                  <c:v>15</c:v>
                </c:pt>
                <c:pt idx="8">
                  <c:v>15</c:v>
                </c:pt>
                <c:pt idx="9">
                  <c:v>4</c:v>
                </c:pt>
                <c:pt idx="10">
                  <c:v>11</c:v>
                </c:pt>
              </c:numCache>
            </c:numRef>
          </c:val>
          <c:extLst>
            <c:ext xmlns:c16="http://schemas.microsoft.com/office/drawing/2014/chart" uri="{C3380CC4-5D6E-409C-BE32-E72D297353CC}">
              <c16:uniqueId val="{00000003-724B-4B96-89BA-AB2E894BDC51}"/>
            </c:ext>
          </c:extLst>
        </c:ser>
        <c:dLbls>
          <c:showLegendKey val="0"/>
          <c:showVal val="0"/>
          <c:showCatName val="0"/>
          <c:showSerName val="0"/>
          <c:showPercent val="0"/>
          <c:showBubbleSize val="0"/>
        </c:dLbls>
        <c:gapWidth val="219"/>
        <c:overlap val="-27"/>
        <c:axId val="279034048"/>
        <c:axId val="279032408"/>
      </c:barChart>
      <c:catAx>
        <c:axId val="27903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79032408"/>
        <c:crosses val="autoZero"/>
        <c:auto val="1"/>
        <c:lblAlgn val="ctr"/>
        <c:lblOffset val="100"/>
        <c:noMultiLvlLbl val="0"/>
      </c:catAx>
      <c:valAx>
        <c:axId val="279032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279034048"/>
        <c:crosses val="autoZero"/>
        <c:crossBetween val="between"/>
      </c:valAx>
      <c:spPr>
        <a:noFill/>
        <a:ln>
          <a:noFill/>
        </a:ln>
        <a:effectLst/>
      </c:spPr>
    </c:plotArea>
    <c:legend>
      <c:legendPos val="r"/>
      <c:layout>
        <c:manualLayout>
          <c:xMode val="edge"/>
          <c:yMode val="edge"/>
          <c:x val="0.77046058716351651"/>
          <c:y val="0.2571473191497976"/>
          <c:w val="0.22494273455787556"/>
          <c:h val="0.416464611115319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Blad1!$C$1</c:f>
              <c:strCache>
                <c:ptCount val="1"/>
                <c:pt idx="0">
                  <c:v>Niet behaald ≤ 6</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Genezen (n=27)</c:v>
                </c:pt>
                <c:pt idx="1">
                  <c:v>Afname tumorgroei (n=70)</c:v>
                </c:pt>
                <c:pt idx="2">
                  <c:v>Levensverlenging (n=53)</c:v>
                </c:pt>
                <c:pt idx="3">
                  <c:v>Kwaliteit van leven (n=69)</c:v>
                </c:pt>
              </c:strCache>
            </c:strRef>
          </c:cat>
          <c:val>
            <c:numRef>
              <c:f>Blad1!$C$2:$C$5</c:f>
              <c:numCache>
                <c:formatCode>0</c:formatCode>
                <c:ptCount val="4"/>
                <c:pt idx="0">
                  <c:v>56</c:v>
                </c:pt>
                <c:pt idx="1">
                  <c:v>74</c:v>
                </c:pt>
                <c:pt idx="2">
                  <c:v>51</c:v>
                </c:pt>
                <c:pt idx="3">
                  <c:v>70</c:v>
                </c:pt>
              </c:numCache>
            </c:numRef>
          </c:val>
          <c:extLst>
            <c:ext xmlns:c16="http://schemas.microsoft.com/office/drawing/2014/chart" uri="{C3380CC4-5D6E-409C-BE32-E72D297353CC}">
              <c16:uniqueId val="{00000000-6F10-405E-94DB-2580315C4AB2}"/>
            </c:ext>
          </c:extLst>
        </c:ser>
        <c:ser>
          <c:idx val="1"/>
          <c:order val="1"/>
          <c:tx>
            <c:strRef>
              <c:f>Blad1!$B$1</c:f>
              <c:strCache>
                <c:ptCount val="1"/>
                <c:pt idx="0">
                  <c:v>Behaald ≥ 7</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Genezen (n=27)</c:v>
                </c:pt>
                <c:pt idx="1">
                  <c:v>Afname tumorgroei (n=70)</c:v>
                </c:pt>
                <c:pt idx="2">
                  <c:v>Levensverlenging (n=53)</c:v>
                </c:pt>
                <c:pt idx="3">
                  <c:v>Kwaliteit van leven (n=69)</c:v>
                </c:pt>
              </c:strCache>
            </c:strRef>
          </c:cat>
          <c:val>
            <c:numRef>
              <c:f>Blad1!$B$2:$B$5</c:f>
              <c:numCache>
                <c:formatCode>0</c:formatCode>
                <c:ptCount val="4"/>
                <c:pt idx="0">
                  <c:v>44</c:v>
                </c:pt>
                <c:pt idx="1">
                  <c:v>26</c:v>
                </c:pt>
                <c:pt idx="2">
                  <c:v>49</c:v>
                </c:pt>
                <c:pt idx="3">
                  <c:v>30</c:v>
                </c:pt>
              </c:numCache>
            </c:numRef>
          </c:val>
          <c:extLst>
            <c:ext xmlns:c16="http://schemas.microsoft.com/office/drawing/2014/chart" uri="{C3380CC4-5D6E-409C-BE32-E72D297353CC}">
              <c16:uniqueId val="{00000001-6F10-405E-94DB-2580315C4AB2}"/>
            </c:ext>
          </c:extLst>
        </c:ser>
        <c:ser>
          <c:idx val="2"/>
          <c:order val="2"/>
          <c:tx>
            <c:strRef>
              <c:f>Blad1!$D$1</c:f>
              <c:strCache>
                <c:ptCount val="1"/>
                <c:pt idx="0">
                  <c:v>Kolom1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Genezen (n=27)</c:v>
                </c:pt>
                <c:pt idx="1">
                  <c:v>Afname tumorgroei (n=70)</c:v>
                </c:pt>
                <c:pt idx="2">
                  <c:v>Levensverlenging (n=53)</c:v>
                </c:pt>
                <c:pt idx="3">
                  <c:v>Kwaliteit van leven (n=69)</c:v>
                </c:pt>
              </c:strCache>
            </c:strRef>
          </c:cat>
          <c:val>
            <c:numRef>
              <c:f>Blad1!$D$2:$D$5</c:f>
            </c:numRef>
          </c:val>
          <c:extLst>
            <c:ext xmlns:c16="http://schemas.microsoft.com/office/drawing/2014/chart" uri="{C3380CC4-5D6E-409C-BE32-E72D297353CC}">
              <c16:uniqueId val="{00000002-6F10-405E-94DB-2580315C4AB2}"/>
            </c:ext>
          </c:extLst>
        </c:ser>
        <c:dLbls>
          <c:dLblPos val="ctr"/>
          <c:showLegendKey val="0"/>
          <c:showVal val="1"/>
          <c:showCatName val="0"/>
          <c:showSerName val="0"/>
          <c:showPercent val="0"/>
          <c:showBubbleSize val="0"/>
        </c:dLbls>
        <c:gapWidth val="150"/>
        <c:overlap val="100"/>
        <c:axId val="541584704"/>
        <c:axId val="541589624"/>
      </c:barChart>
      <c:catAx>
        <c:axId val="541584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NL"/>
          </a:p>
        </c:txPr>
        <c:crossAx val="541589624"/>
        <c:crosses val="autoZero"/>
        <c:auto val="1"/>
        <c:lblAlgn val="ctr"/>
        <c:lblOffset val="100"/>
        <c:noMultiLvlLbl val="0"/>
      </c:catAx>
      <c:valAx>
        <c:axId val="541589624"/>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541584704"/>
        <c:crosses val="autoZero"/>
        <c:crossBetween val="between"/>
      </c:valAx>
      <c:spPr>
        <a:noFill/>
        <a:ln>
          <a:noFill/>
        </a:ln>
        <a:effectLst/>
      </c:spPr>
    </c:plotArea>
    <c:legend>
      <c:legendPos val="b"/>
      <c:layout>
        <c:manualLayout>
          <c:xMode val="edge"/>
          <c:yMode val="edge"/>
          <c:x val="0.38464671101153808"/>
          <c:y val="0.88470202565405132"/>
          <c:w val="0.54116669884424617"/>
          <c:h val="8.505603886207772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C61B144E-D985-4FDD-BBBA-7AC419B934A3}" type="datetimeFigureOut">
              <a:rPr lang="nl-NL" smtClean="0"/>
              <a:t>23-12-2021</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E5AAE4A-F16F-41A2-B0AB-307B907551FC}" type="slidenum">
              <a:rPr lang="nl-NL" smtClean="0"/>
              <a:t>‹nr.›</a:t>
            </a:fld>
            <a:endParaRPr lang="nl-NL"/>
          </a:p>
        </p:txBody>
      </p:sp>
    </p:spTree>
    <p:extLst>
      <p:ext uri="{BB962C8B-B14F-4D97-AF65-F5344CB8AC3E}">
        <p14:creationId xmlns:p14="http://schemas.microsoft.com/office/powerpoint/2010/main" val="301664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a:t>
            </a:fld>
            <a:endParaRPr lang="nl-NL"/>
          </a:p>
        </p:txBody>
      </p:sp>
    </p:spTree>
    <p:extLst>
      <p:ext uri="{BB962C8B-B14F-4D97-AF65-F5344CB8AC3E}">
        <p14:creationId xmlns:p14="http://schemas.microsoft.com/office/powerpoint/2010/main" val="2153438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16</a:t>
            </a:fld>
            <a:endParaRPr lang="nl-NL"/>
          </a:p>
        </p:txBody>
      </p:sp>
    </p:spTree>
    <p:extLst>
      <p:ext uri="{BB962C8B-B14F-4D97-AF65-F5344CB8AC3E}">
        <p14:creationId xmlns:p14="http://schemas.microsoft.com/office/powerpoint/2010/main" val="1961752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17</a:t>
            </a:fld>
            <a:endParaRPr lang="nl-NL"/>
          </a:p>
        </p:txBody>
      </p:sp>
    </p:spTree>
    <p:extLst>
      <p:ext uri="{BB962C8B-B14F-4D97-AF65-F5344CB8AC3E}">
        <p14:creationId xmlns:p14="http://schemas.microsoft.com/office/powerpoint/2010/main" val="366397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20</a:t>
            </a:fld>
            <a:endParaRPr lang="nl-NL"/>
          </a:p>
        </p:txBody>
      </p:sp>
    </p:spTree>
    <p:extLst>
      <p:ext uri="{BB962C8B-B14F-4D97-AF65-F5344CB8AC3E}">
        <p14:creationId xmlns:p14="http://schemas.microsoft.com/office/powerpoint/2010/main" val="979143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6</a:t>
            </a:fld>
            <a:endParaRPr lang="nl-NL"/>
          </a:p>
        </p:txBody>
      </p:sp>
    </p:spTree>
    <p:extLst>
      <p:ext uri="{BB962C8B-B14F-4D97-AF65-F5344CB8AC3E}">
        <p14:creationId xmlns:p14="http://schemas.microsoft.com/office/powerpoint/2010/main" val="838327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7</a:t>
            </a:fld>
            <a:endParaRPr lang="nl-NL"/>
          </a:p>
        </p:txBody>
      </p:sp>
    </p:spTree>
    <p:extLst>
      <p:ext uri="{BB962C8B-B14F-4D97-AF65-F5344CB8AC3E}">
        <p14:creationId xmlns:p14="http://schemas.microsoft.com/office/powerpoint/2010/main" val="186690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9</a:t>
            </a:fld>
            <a:endParaRPr lang="nl-NL"/>
          </a:p>
        </p:txBody>
      </p:sp>
    </p:spTree>
    <p:extLst>
      <p:ext uri="{BB962C8B-B14F-4D97-AF65-F5344CB8AC3E}">
        <p14:creationId xmlns:p14="http://schemas.microsoft.com/office/powerpoint/2010/main" val="83528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10</a:t>
            </a:fld>
            <a:endParaRPr lang="nl-NL"/>
          </a:p>
        </p:txBody>
      </p:sp>
    </p:spTree>
    <p:extLst>
      <p:ext uri="{BB962C8B-B14F-4D97-AF65-F5344CB8AC3E}">
        <p14:creationId xmlns:p14="http://schemas.microsoft.com/office/powerpoint/2010/main" val="411907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12</a:t>
            </a:fld>
            <a:endParaRPr lang="nl-NL"/>
          </a:p>
        </p:txBody>
      </p:sp>
    </p:spTree>
    <p:extLst>
      <p:ext uri="{BB962C8B-B14F-4D97-AF65-F5344CB8AC3E}">
        <p14:creationId xmlns:p14="http://schemas.microsoft.com/office/powerpoint/2010/main" val="1172782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13</a:t>
            </a:fld>
            <a:endParaRPr lang="nl-NL"/>
          </a:p>
        </p:txBody>
      </p:sp>
    </p:spTree>
    <p:extLst>
      <p:ext uri="{BB962C8B-B14F-4D97-AF65-F5344CB8AC3E}">
        <p14:creationId xmlns:p14="http://schemas.microsoft.com/office/powerpoint/2010/main" val="50879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14</a:t>
            </a:fld>
            <a:endParaRPr lang="nl-NL"/>
          </a:p>
        </p:txBody>
      </p:sp>
    </p:spTree>
    <p:extLst>
      <p:ext uri="{BB962C8B-B14F-4D97-AF65-F5344CB8AC3E}">
        <p14:creationId xmlns:p14="http://schemas.microsoft.com/office/powerpoint/2010/main" val="1408199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AAE4A-F16F-41A2-B0AB-307B907551FC}" type="slidenum">
              <a:rPr lang="nl-NL" smtClean="0"/>
              <a:t>15</a:t>
            </a:fld>
            <a:endParaRPr lang="nl-NL"/>
          </a:p>
        </p:txBody>
      </p:sp>
    </p:spTree>
    <p:extLst>
      <p:ext uri="{BB962C8B-B14F-4D97-AF65-F5344CB8AC3E}">
        <p14:creationId xmlns:p14="http://schemas.microsoft.com/office/powerpoint/2010/main" val="363029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130090E5-54A9-40E3-8EC1-E7EE3014FF99}" type="datetime1">
              <a:rPr lang="en-US" smtClean="0"/>
              <a:t>12/23/2021</a:t>
            </a:fld>
            <a:endParaRPr lang="en-US" dirty="0"/>
          </a:p>
        </p:txBody>
      </p:sp>
      <p:sp>
        <p:nvSpPr>
          <p:cNvPr id="5" name="Footer Placeholder 4"/>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0E866BC-FD43-4240-ABDB-101ACBE788AB}" type="datetime1">
              <a:rPr lang="en-US" smtClean="0"/>
              <a:t>12/23/2021</a:t>
            </a:fld>
            <a:endParaRPr lang="en-US" dirty="0"/>
          </a:p>
        </p:txBody>
      </p:sp>
      <p:sp>
        <p:nvSpPr>
          <p:cNvPr id="5" name="Footer Placeholder 4"/>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60CBC294-03DE-4D91-B009-E02B9FE26EB7}" type="datetime1">
              <a:rPr lang="en-US" smtClean="0"/>
              <a:t>12/23/2021</a:t>
            </a:fld>
            <a:endParaRPr lang="en-US" dirty="0"/>
          </a:p>
        </p:txBody>
      </p:sp>
      <p:sp>
        <p:nvSpPr>
          <p:cNvPr id="5" name="Footer Placeholder 4"/>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E634DB5-93D1-430A-8F35-AB40D75CBAF5}" type="datetime1">
              <a:rPr lang="en-US" smtClean="0"/>
              <a:t>12/23/2021</a:t>
            </a:fld>
            <a:endParaRPr lang="en-US" dirty="0"/>
          </a:p>
        </p:txBody>
      </p:sp>
      <p:sp>
        <p:nvSpPr>
          <p:cNvPr id="5" name="Footer Placeholder 4"/>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ED2E40F-45EE-46A9-A3BF-5B9919ED82BF}" type="datetime1">
              <a:rPr lang="en-US" smtClean="0"/>
              <a:t>12/23/2021</a:t>
            </a:fld>
            <a:endParaRPr lang="en-US" dirty="0"/>
          </a:p>
        </p:txBody>
      </p:sp>
      <p:sp>
        <p:nvSpPr>
          <p:cNvPr id="5" name="Footer Placeholder 4"/>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29072193-BE58-479B-B085-05BA1A961BBB}" type="datetime1">
              <a:rPr lang="en-US" smtClean="0"/>
              <a:t>12/23/2021</a:t>
            </a:fld>
            <a:endParaRPr lang="en-US" dirty="0"/>
          </a:p>
        </p:txBody>
      </p:sp>
      <p:sp>
        <p:nvSpPr>
          <p:cNvPr id="5" name="Footer Placeholder 4"/>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4769F92-C57E-4DB0-A4E3-42AEC27602F7}" type="datetime1">
              <a:rPr lang="en-US" smtClean="0"/>
              <a:t>12/23/2021</a:t>
            </a:fld>
            <a:endParaRPr lang="en-US" dirty="0"/>
          </a:p>
        </p:txBody>
      </p:sp>
      <p:sp>
        <p:nvSpPr>
          <p:cNvPr id="5" name="Footer Placeholder 4"/>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F3EBBD3-63D3-493A-A8DA-CD1CE82DFCB9}" type="datetime1">
              <a:rPr lang="en-US" smtClean="0"/>
              <a:t>12/23/2021</a:t>
            </a:fld>
            <a:endParaRPr lang="en-US" dirty="0"/>
          </a:p>
        </p:txBody>
      </p:sp>
      <p:sp>
        <p:nvSpPr>
          <p:cNvPr id="5" name="Footer Placeholder 4"/>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A111CC0-1389-4FC9-BD40-D9B9E98552A3}" type="datetime1">
              <a:rPr lang="en-US" smtClean="0"/>
              <a:t>12/23/2021</a:t>
            </a:fld>
            <a:endParaRPr lang="en-US" dirty="0"/>
          </a:p>
        </p:txBody>
      </p:sp>
      <p:sp>
        <p:nvSpPr>
          <p:cNvPr id="5" name="Footer Placeholder 4"/>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65A7A100-DB79-4385-A6DB-B88A07F6AD8A}" type="datetime1">
              <a:rPr lang="en-US" smtClean="0"/>
              <a:t>12/23/2021</a:t>
            </a:fld>
            <a:endParaRPr lang="en-US" dirty="0"/>
          </a:p>
        </p:txBody>
      </p:sp>
      <p:sp>
        <p:nvSpPr>
          <p:cNvPr id="5" name="Footer Placeholder 4"/>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7FAAA05-54D1-4E6C-BB30-C0811D806F63}" type="datetime1">
              <a:rPr lang="en-US" smtClean="0"/>
              <a:t>12/23/2021</a:t>
            </a:fld>
            <a:endParaRPr lang="en-US" dirty="0"/>
          </a:p>
        </p:txBody>
      </p:sp>
      <p:sp>
        <p:nvSpPr>
          <p:cNvPr id="6" name="Footer Placeholder 5"/>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0493342-0048-4E36-B26C-24DAE075409F}" type="datetime1">
              <a:rPr lang="en-US" smtClean="0"/>
              <a:t>12/23/2021</a:t>
            </a:fld>
            <a:endParaRPr lang="en-US" dirty="0"/>
          </a:p>
        </p:txBody>
      </p:sp>
      <p:sp>
        <p:nvSpPr>
          <p:cNvPr id="8" name="Footer Placeholder 7"/>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335035B4-8A0A-4B56-AFC5-3DB38245D9E8}" type="datetime1">
              <a:rPr lang="en-US" smtClean="0"/>
              <a:t>12/23/2021</a:t>
            </a:fld>
            <a:endParaRPr lang="en-US" dirty="0"/>
          </a:p>
        </p:txBody>
      </p:sp>
      <p:sp>
        <p:nvSpPr>
          <p:cNvPr id="4" name="Footer Placeholder 3"/>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B33C8-A957-43A1-9B42-21BD5A866576}" type="datetime1">
              <a:rPr lang="en-US" smtClean="0"/>
              <a:t>12/23/2021</a:t>
            </a:fld>
            <a:endParaRPr lang="en-US" dirty="0"/>
          </a:p>
        </p:txBody>
      </p:sp>
      <p:sp>
        <p:nvSpPr>
          <p:cNvPr id="3" name="Footer Placeholder 2"/>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D4FCE74A-B547-4A36-AF29-3C4599E73EB2}" type="datetime1">
              <a:rPr lang="en-US" smtClean="0"/>
              <a:t>12/23/2021</a:t>
            </a:fld>
            <a:endParaRPr lang="en-US" dirty="0"/>
          </a:p>
        </p:txBody>
      </p:sp>
      <p:sp>
        <p:nvSpPr>
          <p:cNvPr id="6" name="Footer Placeholder 5"/>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6" name="Footer Placeholder 5"/>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
        <p:nvSpPr>
          <p:cNvPr id="5" name="Date Placeholder 4"/>
          <p:cNvSpPr>
            <a:spLocks noGrp="1"/>
          </p:cNvSpPr>
          <p:nvPr>
            <p:ph type="dt" sz="half" idx="10"/>
          </p:nvPr>
        </p:nvSpPr>
        <p:spPr/>
        <p:txBody>
          <a:bodyPr/>
          <a:lstStyle/>
          <a:p>
            <a:fld id="{24C4BF7B-6FA3-464B-AC78-483050E1B054}" type="datetime1">
              <a:rPr lang="en-US" smtClean="0"/>
              <a:t>12/23/2021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B2FA07-56B7-44E3-A4A4-28D930AAE439}" type="datetime1">
              <a:rPr lang="en-US" smtClean="0"/>
              <a:t>12/23/2021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nl-NL"/>
              <a:t>Beoogde en bereikte doelen van behandeling: patiënten met longkanker stadium IV</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youtube.com/watch?v=HzIiqJ5HX2E" TargetMode="Externa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25053" y="2469311"/>
            <a:ext cx="7648949" cy="2517004"/>
          </a:xfrm>
        </p:spPr>
        <p:txBody>
          <a:bodyPr/>
          <a:lstStyle/>
          <a:p>
            <a:br>
              <a:rPr lang="nl-NL" dirty="0"/>
            </a:br>
            <a:br>
              <a:rPr lang="nl-NL" dirty="0"/>
            </a:br>
            <a:r>
              <a:rPr lang="nl-NL" sz="4800" dirty="0"/>
              <a:t>Beoogde en bereikte doelen van systemische  behandeling</a:t>
            </a:r>
          </a:p>
        </p:txBody>
      </p:sp>
      <p:sp>
        <p:nvSpPr>
          <p:cNvPr id="3" name="Ondertitel 2"/>
          <p:cNvSpPr>
            <a:spLocks noGrp="1"/>
          </p:cNvSpPr>
          <p:nvPr>
            <p:ph type="subTitle" idx="1"/>
          </p:nvPr>
        </p:nvSpPr>
        <p:spPr>
          <a:xfrm>
            <a:off x="1406561" y="5089555"/>
            <a:ext cx="7766936" cy="1096899"/>
          </a:xfrm>
        </p:spPr>
        <p:txBody>
          <a:bodyPr>
            <a:normAutofit/>
          </a:bodyPr>
          <a:lstStyle/>
          <a:p>
            <a:r>
              <a:rPr lang="nl-NL" sz="2800" dirty="0"/>
              <a:t>bij patiënten met uitgezaaide longkanker</a:t>
            </a:r>
          </a:p>
          <a:p>
            <a:endParaRPr lang="nl-NL" sz="2800" dirty="0"/>
          </a:p>
        </p:txBody>
      </p:sp>
      <p:pic>
        <p:nvPicPr>
          <p:cNvPr id="5" name="Afbeelding 4"/>
          <p:cNvPicPr>
            <a:picLocks noChangeAspect="1"/>
          </p:cNvPicPr>
          <p:nvPr/>
        </p:nvPicPr>
        <p:blipFill>
          <a:blip r:embed="rId3"/>
          <a:stretch>
            <a:fillRect/>
          </a:stretch>
        </p:blipFill>
        <p:spPr>
          <a:xfrm>
            <a:off x="2302931" y="462456"/>
            <a:ext cx="6774431" cy="19036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ijdelijke aanduiding voor dianummer 6"/>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302" y="6031202"/>
            <a:ext cx="4544657" cy="750569"/>
          </a:xfrm>
          <a:prstGeom prst="rect">
            <a:avLst/>
          </a:prstGeom>
        </p:spPr>
      </p:pic>
      <p:pic>
        <p:nvPicPr>
          <p:cNvPr id="4" name="Afbeelding 3"/>
          <p:cNvPicPr>
            <a:picLocks noChangeAspect="1"/>
          </p:cNvPicPr>
          <p:nvPr/>
        </p:nvPicPr>
        <p:blipFill>
          <a:blip r:embed="rId5"/>
          <a:stretch>
            <a:fillRect/>
          </a:stretch>
        </p:blipFill>
        <p:spPr>
          <a:xfrm>
            <a:off x="708441" y="6130500"/>
            <a:ext cx="1969522" cy="480477"/>
          </a:xfrm>
          <a:prstGeom prst="rect">
            <a:avLst/>
          </a:prstGeom>
        </p:spPr>
      </p:pic>
      <p:pic>
        <p:nvPicPr>
          <p:cNvPr id="8" name="Afbeelding 7"/>
          <p:cNvPicPr>
            <a:picLocks noChangeAspect="1"/>
          </p:cNvPicPr>
          <p:nvPr/>
        </p:nvPicPr>
        <p:blipFill>
          <a:blip r:embed="rId6"/>
          <a:stretch>
            <a:fillRect/>
          </a:stretch>
        </p:blipFill>
        <p:spPr>
          <a:xfrm>
            <a:off x="9274002" y="5995499"/>
            <a:ext cx="1943100" cy="750480"/>
          </a:xfrm>
          <a:prstGeom prst="rect">
            <a:avLst/>
          </a:prstGeom>
        </p:spPr>
      </p:pic>
    </p:spTree>
    <p:extLst>
      <p:ext uri="{BB962C8B-B14F-4D97-AF65-F5344CB8AC3E}">
        <p14:creationId xmlns:p14="http://schemas.microsoft.com/office/powerpoint/2010/main" val="2330640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519954A3-9DFD-4C44-94BA-B95130A3BA1C}" type="slidenum">
              <a:rPr lang="en-US" smtClean="0"/>
              <a:t>10</a:t>
            </a:fld>
            <a:endParaRPr lang="en-US" dirty="0"/>
          </a:p>
        </p:txBody>
      </p:sp>
      <p:graphicFrame>
        <p:nvGraphicFramePr>
          <p:cNvPr id="6" name="Grafiek 5"/>
          <p:cNvGraphicFramePr/>
          <p:nvPr>
            <p:extLst>
              <p:ext uri="{D42A27DB-BD31-4B8C-83A1-F6EECF244321}">
                <p14:modId xmlns:p14="http://schemas.microsoft.com/office/powerpoint/2010/main" val="2628439897"/>
              </p:ext>
            </p:extLst>
          </p:nvPr>
        </p:nvGraphicFramePr>
        <p:xfrm>
          <a:off x="677334" y="1351355"/>
          <a:ext cx="3557589" cy="23945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ek 6"/>
          <p:cNvGraphicFramePr/>
          <p:nvPr>
            <p:extLst>
              <p:ext uri="{D42A27DB-BD31-4B8C-83A1-F6EECF244321}">
                <p14:modId xmlns:p14="http://schemas.microsoft.com/office/powerpoint/2010/main" val="922183496"/>
              </p:ext>
            </p:extLst>
          </p:nvPr>
        </p:nvGraphicFramePr>
        <p:xfrm>
          <a:off x="4855444" y="1351355"/>
          <a:ext cx="3570801" cy="23945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3506095264"/>
              </p:ext>
            </p:extLst>
          </p:nvPr>
        </p:nvGraphicFramePr>
        <p:xfrm>
          <a:off x="677334" y="3800542"/>
          <a:ext cx="3557589" cy="23523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afiek 8"/>
          <p:cNvGraphicFramePr/>
          <p:nvPr>
            <p:extLst>
              <p:ext uri="{D42A27DB-BD31-4B8C-83A1-F6EECF244321}">
                <p14:modId xmlns:p14="http://schemas.microsoft.com/office/powerpoint/2010/main" val="1518439065"/>
              </p:ext>
            </p:extLst>
          </p:nvPr>
        </p:nvGraphicFramePr>
        <p:xfrm>
          <a:off x="4855445" y="3800542"/>
          <a:ext cx="3570800" cy="2339975"/>
        </p:xfrm>
        <a:graphic>
          <a:graphicData uri="http://schemas.openxmlformats.org/drawingml/2006/chart">
            <c:chart xmlns:c="http://schemas.openxmlformats.org/drawingml/2006/chart" xmlns:r="http://schemas.openxmlformats.org/officeDocument/2006/relationships" r:id="rId6"/>
          </a:graphicData>
        </a:graphic>
      </p:graphicFrame>
      <p:sp>
        <p:nvSpPr>
          <p:cNvPr id="10" name="Titel 1"/>
          <p:cNvSpPr>
            <a:spLocks noGrp="1"/>
          </p:cNvSpPr>
          <p:nvPr>
            <p:ph type="title"/>
          </p:nvPr>
        </p:nvSpPr>
        <p:spPr/>
        <p:txBody>
          <a:bodyPr/>
          <a:lstStyle/>
          <a:p>
            <a:r>
              <a:rPr lang="nl-NL" b="1" dirty="0">
                <a:solidFill>
                  <a:schemeClr val="bg2">
                    <a:lumMod val="50000"/>
                  </a:schemeClr>
                </a:solidFill>
              </a:rPr>
              <a:t>Uit het onderzoek</a:t>
            </a:r>
            <a:endParaRPr lang="nl-NL" b="1" dirty="0">
              <a:solidFill>
                <a:srgbClr val="FF0000"/>
              </a:solidFill>
            </a:endParaRPr>
          </a:p>
        </p:txBody>
      </p:sp>
      <p:sp>
        <p:nvSpPr>
          <p:cNvPr id="11"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4208151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2">
                    <a:lumMod val="50000"/>
                  </a:schemeClr>
                </a:solidFill>
              </a:rPr>
              <a:t>Casus: mevrouw van Duren (vervolg)</a:t>
            </a:r>
          </a:p>
        </p:txBody>
      </p:sp>
      <p:sp>
        <p:nvSpPr>
          <p:cNvPr id="3" name="Tijdelijke aanduiding voor inhoud 2"/>
          <p:cNvSpPr>
            <a:spLocks noGrp="1"/>
          </p:cNvSpPr>
          <p:nvPr>
            <p:ph idx="1"/>
          </p:nvPr>
        </p:nvSpPr>
        <p:spPr>
          <a:xfrm>
            <a:off x="781607" y="1356136"/>
            <a:ext cx="9476297" cy="2135759"/>
          </a:xfrm>
          <a:ln>
            <a:solidFill>
              <a:schemeClr val="tx2"/>
            </a:solidFill>
          </a:ln>
        </p:spPr>
        <p:txBody>
          <a:bodyPr>
            <a:noAutofit/>
          </a:bodyPr>
          <a:lstStyle/>
          <a:p>
            <a:pPr marL="241916" lvl="1" indent="0" defTabSz="913905">
              <a:spcBef>
                <a:spcPts val="600"/>
              </a:spcBef>
              <a:spcAft>
                <a:spcPts val="600"/>
              </a:spcAft>
              <a:buNone/>
              <a:defRPr/>
            </a:pPr>
            <a:r>
              <a:rPr lang="nl-NL" altLang="nl-NL" sz="1800" dirty="0"/>
              <a:t>Situatie aan het einde van de behandeling: </a:t>
            </a:r>
          </a:p>
          <a:p>
            <a:pPr marL="584816" lvl="1" indent="-342900" defTabSz="913905">
              <a:spcBef>
                <a:spcPts val="600"/>
              </a:spcBef>
              <a:spcAft>
                <a:spcPts val="600"/>
              </a:spcAft>
              <a:defRPr/>
            </a:pPr>
            <a:r>
              <a:rPr lang="nl-NL" altLang="nl-NL" sz="1800" dirty="0"/>
              <a:t>De meeste tumoren zijn stabiel (d.w.z.: nemen niet zichtbaar toe in grootte), uitzaaiing op de bijnier groeit licht. </a:t>
            </a:r>
          </a:p>
          <a:p>
            <a:pPr marL="584816" lvl="1" indent="-342900" defTabSz="913905">
              <a:spcBef>
                <a:spcPts val="600"/>
              </a:spcBef>
              <a:spcAft>
                <a:spcPts val="600"/>
              </a:spcAft>
              <a:defRPr/>
            </a:pPr>
            <a:r>
              <a:rPr lang="nl-NL" altLang="nl-NL" sz="1800" dirty="0"/>
              <a:t>Conditie is sterk verslechterd tijdens laatste behandeling: veel pijn, moeite met lopen; fietsen en autorijden niet meer mogelijk. Wachten op verbetering conditie. Pt wil graag haar kinderen zien opgroeien. </a:t>
            </a:r>
            <a:endParaRPr lang="en-US" altLang="nl-NL" sz="1800" dirty="0"/>
          </a:p>
          <a:p>
            <a:pPr marL="641966" lvl="2" indent="0" defTabSz="913905">
              <a:spcBef>
                <a:spcPts val="600"/>
              </a:spcBef>
              <a:spcAft>
                <a:spcPts val="600"/>
              </a:spcAft>
              <a:buNone/>
              <a:defRPr/>
            </a:pPr>
            <a:br>
              <a:rPr lang="en-US" altLang="nl-NL" sz="1800" i="1" dirty="0"/>
            </a:br>
            <a:br>
              <a:rPr lang="en-US" altLang="nl-NL" sz="1800" i="1" dirty="0"/>
            </a:br>
            <a:endParaRPr lang="nl-NL" sz="1800" i="1" dirty="0"/>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11</a:t>
            </a:fld>
            <a:endParaRPr lang="en-US" b="1" dirty="0">
              <a:solidFill>
                <a:schemeClr val="tx1"/>
              </a:solidFill>
            </a:endParaRPr>
          </a:p>
        </p:txBody>
      </p:sp>
      <p:sp>
        <p:nvSpPr>
          <p:cNvPr id="6" name="Tijdelijke aanduiding voor inhoud 2"/>
          <p:cNvSpPr txBox="1">
            <a:spLocks/>
          </p:cNvSpPr>
          <p:nvPr/>
        </p:nvSpPr>
        <p:spPr>
          <a:xfrm>
            <a:off x="781608" y="3491895"/>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41916" lvl="1" indent="0" defTabSz="913905">
              <a:spcBef>
                <a:spcPts val="600"/>
              </a:spcBef>
              <a:spcAft>
                <a:spcPts val="600"/>
              </a:spcAft>
              <a:buNone/>
              <a:defRPr/>
            </a:pPr>
            <a:r>
              <a:rPr lang="nl-NL" sz="1800" b="1" dirty="0"/>
              <a:t>Vragen: </a:t>
            </a:r>
          </a:p>
          <a:p>
            <a:pPr marL="584816" lvl="1" indent="-342900" defTabSz="913905">
              <a:spcBef>
                <a:spcPts val="600"/>
              </a:spcBef>
              <a:spcAft>
                <a:spcPts val="600"/>
              </a:spcAft>
              <a:defRPr/>
            </a:pPr>
            <a:r>
              <a:rPr lang="nl-NL" sz="1800" dirty="0"/>
              <a:t>In hoeverre denk je dat mw. van Duren vindt dat haar doel ‘</a:t>
            </a:r>
            <a:r>
              <a:rPr lang="nl-NL" sz="1800" i="1" dirty="0"/>
              <a:t>genezing, en als dat niet lukt stabiel worden</a:t>
            </a:r>
            <a:r>
              <a:rPr lang="nl-NL" sz="1800" dirty="0"/>
              <a:t>’ is bereikt? </a:t>
            </a:r>
          </a:p>
          <a:p>
            <a:pPr marL="584816" lvl="1" indent="-342900" defTabSz="913905">
              <a:spcBef>
                <a:spcPts val="600"/>
              </a:spcBef>
              <a:spcAft>
                <a:spcPts val="600"/>
              </a:spcAft>
              <a:defRPr/>
            </a:pPr>
            <a:r>
              <a:rPr lang="nl-NL" sz="1800" dirty="0"/>
              <a:t>In hoeverre denk je dat de longarts vindt dat zijn doel </a:t>
            </a:r>
            <a:r>
              <a:rPr lang="nl-NL" sz="1800" i="1" dirty="0"/>
              <a:t>‘respons tumorgroei’ </a:t>
            </a:r>
            <a:r>
              <a:rPr lang="nl-NL" sz="1800" dirty="0"/>
              <a:t>is bereikt? </a:t>
            </a:r>
          </a:p>
          <a:p>
            <a:pPr marL="584816" lvl="1" indent="-342900" defTabSz="913905">
              <a:spcBef>
                <a:spcPts val="600"/>
              </a:spcBef>
              <a:spcAft>
                <a:spcPts val="600"/>
              </a:spcAft>
              <a:defRPr/>
            </a:pPr>
            <a:r>
              <a:rPr lang="nl-NL" sz="1800" dirty="0"/>
              <a:t>Hoe kijk jij hier tegenaan? </a:t>
            </a:r>
          </a:p>
        </p:txBody>
      </p:sp>
      <p:sp>
        <p:nvSpPr>
          <p:cNvPr id="8"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364363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519954A3-9DFD-4C44-94BA-B95130A3BA1C}" type="slidenum">
              <a:rPr lang="en-US" smtClean="0"/>
              <a:t>12</a:t>
            </a:fld>
            <a:endParaRPr lang="en-US" dirty="0"/>
          </a:p>
        </p:txBody>
      </p:sp>
      <p:graphicFrame>
        <p:nvGraphicFramePr>
          <p:cNvPr id="6" name="Grafiek 5"/>
          <p:cNvGraphicFramePr/>
          <p:nvPr>
            <p:extLst>
              <p:ext uri="{D42A27DB-BD31-4B8C-83A1-F6EECF244321}">
                <p14:modId xmlns:p14="http://schemas.microsoft.com/office/powerpoint/2010/main" val="1877945853"/>
              </p:ext>
            </p:extLst>
          </p:nvPr>
        </p:nvGraphicFramePr>
        <p:xfrm>
          <a:off x="814387" y="1514475"/>
          <a:ext cx="10358437" cy="4892011"/>
        </p:xfrm>
        <a:graphic>
          <a:graphicData uri="http://schemas.openxmlformats.org/drawingml/2006/chart">
            <c:chart xmlns:c="http://schemas.openxmlformats.org/drawingml/2006/chart" xmlns:r="http://schemas.openxmlformats.org/officeDocument/2006/relationships" r:id="rId3"/>
          </a:graphicData>
        </a:graphic>
      </p:graphicFrame>
      <p:sp>
        <p:nvSpPr>
          <p:cNvPr id="7" name="Titel 1"/>
          <p:cNvSpPr>
            <a:spLocks noGrp="1"/>
          </p:cNvSpPr>
          <p:nvPr>
            <p:ph type="title"/>
          </p:nvPr>
        </p:nvSpPr>
        <p:spPr/>
        <p:txBody>
          <a:bodyPr/>
          <a:lstStyle/>
          <a:p>
            <a:r>
              <a:rPr lang="nl-NL" b="1" dirty="0">
                <a:solidFill>
                  <a:schemeClr val="bg2">
                    <a:lumMod val="50000"/>
                  </a:schemeClr>
                </a:solidFill>
              </a:rPr>
              <a:t>Uit het onderzoek </a:t>
            </a:r>
            <a:br>
              <a:rPr lang="nl-NL" b="1" dirty="0">
                <a:solidFill>
                  <a:schemeClr val="bg2">
                    <a:lumMod val="50000"/>
                  </a:schemeClr>
                </a:solidFill>
              </a:rPr>
            </a:br>
            <a:r>
              <a:rPr lang="nl-NL" sz="1800" b="1" i="1" dirty="0">
                <a:solidFill>
                  <a:schemeClr val="bg2">
                    <a:lumMod val="50000"/>
                  </a:schemeClr>
                </a:solidFill>
              </a:rPr>
              <a:t>Doelen </a:t>
            </a:r>
            <a:r>
              <a:rPr lang="nl-NL" sz="1800" b="1" i="1" dirty="0">
                <a:solidFill>
                  <a:srgbClr val="92D050"/>
                </a:solidFill>
              </a:rPr>
              <a:t>patiënten</a:t>
            </a:r>
            <a:r>
              <a:rPr lang="nl-NL" sz="1800" b="1" i="1" dirty="0">
                <a:solidFill>
                  <a:schemeClr val="bg2">
                    <a:lumMod val="50000"/>
                  </a:schemeClr>
                </a:solidFill>
              </a:rPr>
              <a:t> behaald</a:t>
            </a:r>
          </a:p>
        </p:txBody>
      </p:sp>
      <p:sp>
        <p:nvSpPr>
          <p:cNvPr id="8"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200845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519954A3-9DFD-4C44-94BA-B95130A3BA1C}" type="slidenum">
              <a:rPr lang="en-US" smtClean="0"/>
              <a:t>13</a:t>
            </a:fld>
            <a:endParaRPr lang="en-US" dirty="0"/>
          </a:p>
        </p:txBody>
      </p:sp>
      <p:sp>
        <p:nvSpPr>
          <p:cNvPr id="7" name="Titel 1"/>
          <p:cNvSpPr>
            <a:spLocks noGrp="1"/>
          </p:cNvSpPr>
          <p:nvPr>
            <p:ph type="title"/>
          </p:nvPr>
        </p:nvSpPr>
        <p:spPr/>
        <p:txBody>
          <a:bodyPr/>
          <a:lstStyle/>
          <a:p>
            <a:r>
              <a:rPr lang="nl-NL" b="1" dirty="0">
                <a:solidFill>
                  <a:schemeClr val="bg2">
                    <a:lumMod val="50000"/>
                  </a:schemeClr>
                </a:solidFill>
              </a:rPr>
              <a:t>Uit het onderzoek </a:t>
            </a:r>
            <a:br>
              <a:rPr lang="nl-NL" b="1" dirty="0">
                <a:solidFill>
                  <a:schemeClr val="bg2">
                    <a:lumMod val="50000"/>
                  </a:schemeClr>
                </a:solidFill>
              </a:rPr>
            </a:br>
            <a:r>
              <a:rPr lang="nl-NL" sz="1800" b="1" i="1" dirty="0">
                <a:solidFill>
                  <a:schemeClr val="bg2">
                    <a:lumMod val="50000"/>
                  </a:schemeClr>
                </a:solidFill>
              </a:rPr>
              <a:t>Doelen </a:t>
            </a:r>
            <a:r>
              <a:rPr lang="nl-NL" sz="1800" b="1" i="1" dirty="0">
                <a:solidFill>
                  <a:srgbClr val="92D050"/>
                </a:solidFill>
              </a:rPr>
              <a:t>patiënten</a:t>
            </a:r>
            <a:r>
              <a:rPr lang="nl-NL" sz="1800" b="1" i="1" dirty="0">
                <a:solidFill>
                  <a:schemeClr val="bg2">
                    <a:lumMod val="50000"/>
                  </a:schemeClr>
                </a:solidFill>
              </a:rPr>
              <a:t> behaald</a:t>
            </a:r>
            <a:r>
              <a:rPr lang="nl-NL" sz="1800" b="1" i="1" dirty="0">
                <a:solidFill>
                  <a:srgbClr val="FF0000"/>
                </a:solidFill>
              </a:rPr>
              <a:t> (≥7)</a:t>
            </a:r>
            <a:endParaRPr lang="nl-NL" sz="1800" b="1" i="1" dirty="0">
              <a:solidFill>
                <a:schemeClr val="bg2">
                  <a:lumMod val="50000"/>
                </a:schemeClr>
              </a:solidFill>
            </a:endParaRPr>
          </a:p>
        </p:txBody>
      </p:sp>
      <p:sp>
        <p:nvSpPr>
          <p:cNvPr id="9"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graphicFrame>
        <p:nvGraphicFramePr>
          <p:cNvPr id="10" name="Grafiek 9"/>
          <p:cNvGraphicFramePr/>
          <p:nvPr>
            <p:extLst>
              <p:ext uri="{D42A27DB-BD31-4B8C-83A1-F6EECF244321}">
                <p14:modId xmlns:p14="http://schemas.microsoft.com/office/powerpoint/2010/main" val="507050130"/>
              </p:ext>
            </p:extLst>
          </p:nvPr>
        </p:nvGraphicFramePr>
        <p:xfrm>
          <a:off x="1231372" y="1930400"/>
          <a:ext cx="6712478" cy="3870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929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519954A3-9DFD-4C44-94BA-B95130A3BA1C}" type="slidenum">
              <a:rPr lang="en-US" smtClean="0"/>
              <a:t>14</a:t>
            </a:fld>
            <a:endParaRPr lang="en-US"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3871475163"/>
              </p:ext>
            </p:extLst>
          </p:nvPr>
        </p:nvGraphicFramePr>
        <p:xfrm>
          <a:off x="845573" y="1500189"/>
          <a:ext cx="10412977" cy="479693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el 1"/>
          <p:cNvSpPr>
            <a:spLocks noGrp="1"/>
          </p:cNvSpPr>
          <p:nvPr>
            <p:ph type="title"/>
          </p:nvPr>
        </p:nvSpPr>
        <p:spPr/>
        <p:txBody>
          <a:bodyPr/>
          <a:lstStyle/>
          <a:p>
            <a:r>
              <a:rPr lang="nl-NL" b="1" dirty="0">
                <a:solidFill>
                  <a:schemeClr val="bg2">
                    <a:lumMod val="50000"/>
                  </a:schemeClr>
                </a:solidFill>
              </a:rPr>
              <a:t>Uit het onderzoek </a:t>
            </a:r>
            <a:br>
              <a:rPr lang="nl-NL" b="1" dirty="0">
                <a:solidFill>
                  <a:schemeClr val="bg2">
                    <a:lumMod val="50000"/>
                  </a:schemeClr>
                </a:solidFill>
              </a:rPr>
            </a:br>
            <a:r>
              <a:rPr lang="nl-NL" sz="1800" b="1" i="1" dirty="0">
                <a:solidFill>
                  <a:schemeClr val="bg2">
                    <a:lumMod val="50000"/>
                  </a:schemeClr>
                </a:solidFill>
              </a:rPr>
              <a:t>Doelen </a:t>
            </a:r>
            <a:r>
              <a:rPr lang="nl-NL" sz="1800" b="1" i="1" dirty="0">
                <a:solidFill>
                  <a:srgbClr val="92D050"/>
                </a:solidFill>
              </a:rPr>
              <a:t>artsen</a:t>
            </a:r>
            <a:r>
              <a:rPr lang="nl-NL" sz="1800" b="1" i="1" dirty="0">
                <a:solidFill>
                  <a:schemeClr val="bg2">
                    <a:lumMod val="50000"/>
                  </a:schemeClr>
                </a:solidFill>
              </a:rPr>
              <a:t> behaald</a:t>
            </a:r>
          </a:p>
        </p:txBody>
      </p:sp>
      <p:sp>
        <p:nvSpPr>
          <p:cNvPr id="8"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1771735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519954A3-9DFD-4C44-94BA-B95130A3BA1C}" type="slidenum">
              <a:rPr lang="en-US" smtClean="0"/>
              <a:t>15</a:t>
            </a:fld>
            <a:endParaRPr lang="en-US" dirty="0"/>
          </a:p>
        </p:txBody>
      </p:sp>
      <p:sp>
        <p:nvSpPr>
          <p:cNvPr id="6" name="Titel 1"/>
          <p:cNvSpPr>
            <a:spLocks noGrp="1"/>
          </p:cNvSpPr>
          <p:nvPr>
            <p:ph type="title"/>
          </p:nvPr>
        </p:nvSpPr>
        <p:spPr/>
        <p:txBody>
          <a:bodyPr/>
          <a:lstStyle/>
          <a:p>
            <a:r>
              <a:rPr lang="nl-NL" b="1" dirty="0">
                <a:solidFill>
                  <a:schemeClr val="bg2">
                    <a:lumMod val="50000"/>
                  </a:schemeClr>
                </a:solidFill>
              </a:rPr>
              <a:t>Uit het onderzoek </a:t>
            </a:r>
            <a:br>
              <a:rPr lang="nl-NL" b="1" dirty="0">
                <a:solidFill>
                  <a:schemeClr val="bg2">
                    <a:lumMod val="50000"/>
                  </a:schemeClr>
                </a:solidFill>
              </a:rPr>
            </a:br>
            <a:r>
              <a:rPr lang="nl-NL" sz="1800" b="1" i="1" dirty="0">
                <a:solidFill>
                  <a:schemeClr val="bg2">
                    <a:lumMod val="50000"/>
                  </a:schemeClr>
                </a:solidFill>
              </a:rPr>
              <a:t>Doelen </a:t>
            </a:r>
            <a:r>
              <a:rPr lang="nl-NL" sz="1800" b="1" i="1" dirty="0">
                <a:solidFill>
                  <a:srgbClr val="92D050"/>
                </a:solidFill>
              </a:rPr>
              <a:t>artsen</a:t>
            </a:r>
            <a:r>
              <a:rPr lang="nl-NL" sz="1800" b="1" i="1" dirty="0">
                <a:solidFill>
                  <a:schemeClr val="bg2">
                    <a:lumMod val="50000"/>
                  </a:schemeClr>
                </a:solidFill>
              </a:rPr>
              <a:t> behaald</a:t>
            </a:r>
            <a:r>
              <a:rPr lang="nl-NL" sz="1800" b="1" i="1" dirty="0">
                <a:solidFill>
                  <a:srgbClr val="FF0000"/>
                </a:solidFill>
              </a:rPr>
              <a:t> (≥7)</a:t>
            </a:r>
            <a:endParaRPr lang="nl-NL" sz="1800" b="1" i="1" dirty="0">
              <a:solidFill>
                <a:schemeClr val="bg2">
                  <a:lumMod val="50000"/>
                </a:schemeClr>
              </a:solidFill>
            </a:endParaRPr>
          </a:p>
        </p:txBody>
      </p:sp>
      <p:sp>
        <p:nvSpPr>
          <p:cNvPr id="9"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graphicFrame>
        <p:nvGraphicFramePr>
          <p:cNvPr id="10" name="Grafiek 9"/>
          <p:cNvGraphicFramePr/>
          <p:nvPr>
            <p:extLst>
              <p:ext uri="{D42A27DB-BD31-4B8C-83A1-F6EECF244321}">
                <p14:modId xmlns:p14="http://schemas.microsoft.com/office/powerpoint/2010/main" val="540185131"/>
              </p:ext>
            </p:extLst>
          </p:nvPr>
        </p:nvGraphicFramePr>
        <p:xfrm>
          <a:off x="1284349" y="1931987"/>
          <a:ext cx="6516626" cy="3854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682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2">
                    <a:lumMod val="50000"/>
                  </a:schemeClr>
                </a:solidFill>
              </a:rPr>
              <a:t>Casus: mevrouw van Duren (vervolg)</a:t>
            </a:r>
          </a:p>
        </p:txBody>
      </p:sp>
      <p:sp>
        <p:nvSpPr>
          <p:cNvPr id="3" name="Tijdelijke aanduiding voor inhoud 2"/>
          <p:cNvSpPr>
            <a:spLocks noGrp="1"/>
          </p:cNvSpPr>
          <p:nvPr>
            <p:ph idx="1"/>
          </p:nvPr>
        </p:nvSpPr>
        <p:spPr>
          <a:xfrm>
            <a:off x="781608" y="1356137"/>
            <a:ext cx="8596668" cy="1270686"/>
          </a:xfrm>
          <a:ln>
            <a:solidFill>
              <a:schemeClr val="tx2"/>
            </a:solidFill>
          </a:ln>
        </p:spPr>
        <p:txBody>
          <a:bodyPr>
            <a:noAutofit/>
          </a:bodyPr>
          <a:lstStyle/>
          <a:p>
            <a:pPr marL="584816" lvl="1" indent="-342900" defTabSz="913905">
              <a:spcBef>
                <a:spcPts val="600"/>
              </a:spcBef>
              <a:spcAft>
                <a:spcPts val="600"/>
              </a:spcAft>
              <a:defRPr/>
            </a:pPr>
            <a:r>
              <a:rPr lang="nl-NL" altLang="nl-NL" sz="1800" dirty="0"/>
              <a:t>Na de behandeling: </a:t>
            </a:r>
            <a:r>
              <a:rPr lang="en-US" altLang="nl-NL" sz="1800" dirty="0" err="1"/>
              <a:t>doel</a:t>
            </a:r>
            <a:r>
              <a:rPr lang="en-US" altLang="nl-NL" sz="1800" dirty="0"/>
              <a:t> </a:t>
            </a:r>
            <a:r>
              <a:rPr lang="en-US" altLang="nl-NL" sz="1800" dirty="0" err="1"/>
              <a:t>niet</a:t>
            </a:r>
            <a:r>
              <a:rPr lang="en-US" altLang="nl-NL" sz="1800" dirty="0"/>
              <a:t> </a:t>
            </a:r>
            <a:r>
              <a:rPr lang="en-US" altLang="nl-NL" sz="1800" dirty="0" err="1"/>
              <a:t>bereikt</a:t>
            </a:r>
            <a:r>
              <a:rPr lang="en-US" altLang="nl-NL" sz="1800" dirty="0"/>
              <a:t>, want </a:t>
            </a:r>
            <a:r>
              <a:rPr lang="en-US" altLang="nl-NL" sz="1800" dirty="0" err="1"/>
              <a:t>niet</a:t>
            </a:r>
            <a:r>
              <a:rPr lang="en-US" altLang="nl-NL" sz="1800" dirty="0"/>
              <a:t> </a:t>
            </a:r>
            <a:r>
              <a:rPr lang="en-US" altLang="nl-NL" sz="1800" dirty="0" err="1"/>
              <a:t>genezen</a:t>
            </a:r>
            <a:r>
              <a:rPr lang="en-US" altLang="nl-NL" sz="1800" dirty="0"/>
              <a:t> (</a:t>
            </a:r>
            <a:r>
              <a:rPr lang="en-US" altLang="nl-NL" sz="1800" dirty="0" err="1"/>
              <a:t>cijfer</a:t>
            </a:r>
            <a:r>
              <a:rPr lang="en-US" altLang="nl-NL" sz="1800" dirty="0"/>
              <a:t> 0). De uitzaaiing was </a:t>
            </a:r>
            <a:r>
              <a:rPr lang="en-US" altLang="nl-NL" sz="1800" dirty="0" err="1"/>
              <a:t>niet</a:t>
            </a:r>
            <a:r>
              <a:rPr lang="en-US" altLang="nl-NL" sz="1800" dirty="0"/>
              <a:t> </a:t>
            </a:r>
            <a:r>
              <a:rPr lang="en-US" altLang="nl-NL" sz="1800" dirty="0" err="1"/>
              <a:t>verminderd</a:t>
            </a:r>
            <a:r>
              <a:rPr lang="en-US" altLang="nl-NL" sz="1800" dirty="0"/>
              <a:t>. </a:t>
            </a:r>
          </a:p>
          <a:p>
            <a:pPr marL="584816" lvl="1" indent="-342900" defTabSz="913905">
              <a:spcBef>
                <a:spcPts val="600"/>
              </a:spcBef>
              <a:spcAft>
                <a:spcPts val="600"/>
              </a:spcAft>
              <a:defRPr/>
            </a:pPr>
            <a:r>
              <a:rPr lang="en-US" altLang="nl-NL" sz="1800" dirty="0" err="1"/>
              <a:t>Doel</a:t>
            </a:r>
            <a:r>
              <a:rPr lang="en-US" altLang="nl-NL" sz="1800" dirty="0"/>
              <a:t> </a:t>
            </a:r>
            <a:r>
              <a:rPr lang="en-US" altLang="nl-NL" sz="1800" dirty="0" err="1"/>
              <a:t>bijgesteld</a:t>
            </a:r>
            <a:r>
              <a:rPr lang="en-US" altLang="nl-NL" sz="1800" dirty="0"/>
              <a:t>: </a:t>
            </a:r>
            <a:r>
              <a:rPr lang="en-US" altLang="nl-NL" sz="1800" dirty="0" err="1"/>
              <a:t>stabiel</a:t>
            </a:r>
            <a:r>
              <a:rPr lang="en-US" altLang="nl-NL" sz="1800" dirty="0"/>
              <a:t> </a:t>
            </a:r>
            <a:r>
              <a:rPr lang="en-US" altLang="nl-NL" sz="1800" dirty="0" err="1"/>
              <a:t>zijn</a:t>
            </a:r>
            <a:r>
              <a:rPr lang="en-US" altLang="nl-NL" sz="1800" dirty="0"/>
              <a:t>. </a:t>
            </a:r>
            <a:br>
              <a:rPr lang="en-US" altLang="nl-NL" sz="1800" i="1" dirty="0"/>
            </a:br>
            <a:br>
              <a:rPr lang="en-US" altLang="nl-NL" sz="1800" i="1" dirty="0"/>
            </a:br>
            <a:endParaRPr lang="nl-NL" sz="1800" i="1" dirty="0"/>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16</a:t>
            </a:fld>
            <a:endParaRPr lang="en-US" b="1" dirty="0">
              <a:solidFill>
                <a:schemeClr val="tx1"/>
              </a:solidFill>
            </a:endParaRPr>
          </a:p>
        </p:txBody>
      </p:sp>
      <p:sp>
        <p:nvSpPr>
          <p:cNvPr id="6" name="Tijdelijke aanduiding voor inhoud 2"/>
          <p:cNvSpPr txBox="1">
            <a:spLocks/>
          </p:cNvSpPr>
          <p:nvPr/>
        </p:nvSpPr>
        <p:spPr>
          <a:xfrm>
            <a:off x="781608" y="2977227"/>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41916" lvl="1" indent="0" defTabSz="913905">
              <a:spcBef>
                <a:spcPts val="600"/>
              </a:spcBef>
              <a:spcAft>
                <a:spcPts val="600"/>
              </a:spcAft>
              <a:buNone/>
              <a:defRPr/>
            </a:pPr>
            <a:r>
              <a:rPr lang="nl-NL" sz="1800" b="1" dirty="0"/>
              <a:t>Vragen: </a:t>
            </a:r>
          </a:p>
          <a:p>
            <a:pPr marL="584816" lvl="1" indent="-342900" defTabSz="913905">
              <a:spcBef>
                <a:spcPts val="600"/>
              </a:spcBef>
              <a:spcAft>
                <a:spcPts val="600"/>
              </a:spcAft>
              <a:defRPr/>
            </a:pPr>
            <a:r>
              <a:rPr lang="nl-NL" sz="1800" dirty="0"/>
              <a:t>Hoe denk je dat mw. van Duren terugkijkt op de beslissing om te starten met de </a:t>
            </a:r>
            <a:r>
              <a:rPr lang="nl-NL" sz="1800" dirty="0">
                <a:solidFill>
                  <a:schemeClr val="tx1"/>
                </a:solidFill>
              </a:rPr>
              <a:t>chemotherapie</a:t>
            </a:r>
            <a:r>
              <a:rPr lang="nl-NL" sz="1800" dirty="0"/>
              <a:t>? </a:t>
            </a:r>
          </a:p>
          <a:p>
            <a:pPr marL="584816" lvl="1" indent="-342900" defTabSz="913905">
              <a:spcBef>
                <a:spcPts val="600"/>
              </a:spcBef>
              <a:spcAft>
                <a:spcPts val="600"/>
              </a:spcAft>
              <a:defRPr/>
            </a:pPr>
            <a:r>
              <a:rPr lang="nl-NL" sz="1800" dirty="0"/>
              <a:t>Hoe denk je dat de longarts terugkijkt op de beslissing om te starten met de </a:t>
            </a:r>
            <a:r>
              <a:rPr lang="nl-NL" sz="1800" dirty="0">
                <a:solidFill>
                  <a:schemeClr val="tx1"/>
                </a:solidFill>
              </a:rPr>
              <a:t>chemotherapie</a:t>
            </a:r>
            <a:r>
              <a:rPr lang="nl-NL" sz="1800" dirty="0"/>
              <a:t>? </a:t>
            </a:r>
          </a:p>
          <a:p>
            <a:pPr marL="584816" lvl="1" indent="-342900" defTabSz="913905">
              <a:spcBef>
                <a:spcPts val="600"/>
              </a:spcBef>
              <a:spcAft>
                <a:spcPts val="600"/>
              </a:spcAft>
              <a:defRPr/>
            </a:pPr>
            <a:r>
              <a:rPr lang="nl-NL" sz="1800" dirty="0"/>
              <a:t>Vinden jullie dat de juiste keuze is gemaakt?</a:t>
            </a: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161896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a:t>Beoogde en bereikte doelen van behandeling: patiënten met longkanker stadium IV</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t>17</a:t>
            </a:fld>
            <a:endParaRPr lang="en-US" dirty="0"/>
          </a:p>
        </p:txBody>
      </p:sp>
      <p:sp>
        <p:nvSpPr>
          <p:cNvPr id="7" name="Titel 1"/>
          <p:cNvSpPr>
            <a:spLocks noGrp="1"/>
          </p:cNvSpPr>
          <p:nvPr>
            <p:ph type="title"/>
          </p:nvPr>
        </p:nvSpPr>
        <p:spPr>
          <a:xfrm>
            <a:off x="677333" y="609600"/>
            <a:ext cx="8910465" cy="1320800"/>
          </a:xfrm>
        </p:spPr>
        <p:txBody>
          <a:bodyPr>
            <a:normAutofit fontScale="90000"/>
          </a:bodyPr>
          <a:lstStyle/>
          <a:p>
            <a:r>
              <a:rPr lang="nl-NL" b="1" dirty="0">
                <a:solidFill>
                  <a:schemeClr val="bg2">
                    <a:lumMod val="50000"/>
                  </a:schemeClr>
                </a:solidFill>
              </a:rPr>
              <a:t>Uit het onderzoek</a:t>
            </a:r>
            <a:br>
              <a:rPr lang="nl-NL" b="1" dirty="0">
                <a:solidFill>
                  <a:schemeClr val="bg2">
                    <a:lumMod val="50000"/>
                  </a:schemeClr>
                </a:solidFill>
              </a:rPr>
            </a:br>
            <a:br>
              <a:rPr lang="nl-NL" sz="2200" b="1" dirty="0">
                <a:solidFill>
                  <a:schemeClr val="bg2">
                    <a:lumMod val="50000"/>
                  </a:schemeClr>
                </a:solidFill>
              </a:rPr>
            </a:br>
            <a:r>
              <a:rPr lang="nl-NL" sz="2200" b="1" dirty="0">
                <a:solidFill>
                  <a:schemeClr val="bg2">
                    <a:lumMod val="50000"/>
                  </a:schemeClr>
                </a:solidFill>
              </a:rPr>
              <a:t>“Terugkijkend</a:t>
            </a:r>
            <a:r>
              <a:rPr lang="nl-NL" sz="1800" b="1" dirty="0">
                <a:solidFill>
                  <a:schemeClr val="bg2">
                    <a:lumMod val="50000"/>
                  </a:schemeClr>
                </a:solidFill>
              </a:rPr>
              <a:t>, vindt u dat er toen de juiste keuze voor de behandeling is gemaakt?” </a:t>
            </a:r>
            <a:endParaRPr lang="nl-NL" sz="1800" b="1" i="1" dirty="0">
              <a:solidFill>
                <a:srgbClr val="FF0000"/>
              </a:solidFill>
            </a:endParaRPr>
          </a:p>
        </p:txBody>
      </p:sp>
      <p:graphicFrame>
        <p:nvGraphicFramePr>
          <p:cNvPr id="13" name="Tijdelijke aanduiding voor inhoud 12"/>
          <p:cNvGraphicFramePr>
            <a:graphicFrameLocks noGrp="1"/>
          </p:cNvGraphicFramePr>
          <p:nvPr>
            <p:ph idx="1"/>
            <p:extLst>
              <p:ext uri="{D42A27DB-BD31-4B8C-83A1-F6EECF244321}">
                <p14:modId xmlns:p14="http://schemas.microsoft.com/office/powerpoint/2010/main" val="4016652675"/>
              </p:ext>
            </p:extLst>
          </p:nvPr>
        </p:nvGraphicFramePr>
        <p:xfrm>
          <a:off x="794809" y="1930400"/>
          <a:ext cx="6180137" cy="3498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fiek 13"/>
          <p:cNvGraphicFramePr>
            <a:graphicFrameLocks/>
          </p:cNvGraphicFramePr>
          <p:nvPr>
            <p:extLst>
              <p:ext uri="{D42A27DB-BD31-4B8C-83A1-F6EECF244321}">
                <p14:modId xmlns:p14="http://schemas.microsoft.com/office/powerpoint/2010/main" val="1383530472"/>
              </p:ext>
            </p:extLst>
          </p:nvPr>
        </p:nvGraphicFramePr>
        <p:xfrm>
          <a:off x="5471584" y="1930400"/>
          <a:ext cx="4116215" cy="3498850"/>
        </p:xfrm>
        <a:graphic>
          <a:graphicData uri="http://schemas.openxmlformats.org/drawingml/2006/chart">
            <c:chart xmlns:c="http://schemas.openxmlformats.org/drawingml/2006/chart" xmlns:r="http://schemas.openxmlformats.org/officeDocument/2006/relationships" r:id="rId4"/>
          </a:graphicData>
        </a:graphic>
      </p:graphicFrame>
      <p:sp>
        <p:nvSpPr>
          <p:cNvPr id="15" name="Ondertitel 2"/>
          <p:cNvSpPr txBox="1">
            <a:spLocks/>
          </p:cNvSpPr>
          <p:nvPr/>
        </p:nvSpPr>
        <p:spPr>
          <a:xfrm>
            <a:off x="9379421" y="6446122"/>
            <a:ext cx="2448167" cy="415688"/>
          </a:xfrm>
          <a:prstGeom prst="rect">
            <a:avLst/>
          </a:prstGeom>
          <a:solidFill>
            <a:srgbClr val="7FCDD9"/>
          </a:solidFill>
        </p:spPr>
        <p:txBody>
          <a:bodyPr>
            <a:normAutofit fontScale="92500" lnSpcReduction="10000"/>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sz="2400" dirty="0">
              <a:solidFill>
                <a:schemeClr val="tx1"/>
              </a:solidFill>
            </a:endParaRPr>
          </a:p>
        </p:txBody>
      </p:sp>
      <p:pic>
        <p:nvPicPr>
          <p:cNvPr id="16" name="table"/>
          <p:cNvPicPr>
            <a:picLocks noChangeAspect="1"/>
          </p:cNvPicPr>
          <p:nvPr/>
        </p:nvPicPr>
        <p:blipFill>
          <a:blip r:embed="rId5"/>
          <a:stretch>
            <a:fillRect/>
          </a:stretch>
        </p:blipFill>
        <p:spPr>
          <a:xfrm>
            <a:off x="6100763" y="5429250"/>
            <a:ext cx="5944454" cy="1432560"/>
          </a:xfrm>
          <a:prstGeom prst="rect">
            <a:avLst/>
          </a:prstGeom>
        </p:spPr>
      </p:pic>
      <p:pic>
        <p:nvPicPr>
          <p:cNvPr id="17" name="table"/>
          <p:cNvPicPr>
            <a:picLocks noChangeAspect="1"/>
          </p:cNvPicPr>
          <p:nvPr/>
        </p:nvPicPr>
        <p:blipFill>
          <a:blip r:embed="rId6"/>
          <a:stretch>
            <a:fillRect/>
          </a:stretch>
        </p:blipFill>
        <p:spPr>
          <a:xfrm>
            <a:off x="118209" y="5429250"/>
            <a:ext cx="5944454" cy="1432560"/>
          </a:xfrm>
          <a:prstGeom prst="rect">
            <a:avLst/>
          </a:prstGeom>
        </p:spPr>
      </p:pic>
    </p:spTree>
    <p:extLst>
      <p:ext uri="{BB962C8B-B14F-4D97-AF65-F5344CB8AC3E}">
        <p14:creationId xmlns:p14="http://schemas.microsoft.com/office/powerpoint/2010/main" val="32836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2">
                    <a:lumMod val="50000"/>
                  </a:schemeClr>
                </a:solidFill>
              </a:rPr>
              <a:t>Casus: mevrouw van Duren (vervolg)</a:t>
            </a:r>
          </a:p>
        </p:txBody>
      </p:sp>
      <p:sp>
        <p:nvSpPr>
          <p:cNvPr id="3" name="Tijdelijke aanduiding voor inhoud 2"/>
          <p:cNvSpPr>
            <a:spLocks noGrp="1"/>
          </p:cNvSpPr>
          <p:nvPr>
            <p:ph idx="1"/>
          </p:nvPr>
        </p:nvSpPr>
        <p:spPr>
          <a:xfrm>
            <a:off x="781608" y="1356137"/>
            <a:ext cx="8596668" cy="2168460"/>
          </a:xfrm>
          <a:ln>
            <a:solidFill>
              <a:schemeClr val="tx2"/>
            </a:solidFill>
          </a:ln>
        </p:spPr>
        <p:txBody>
          <a:bodyPr>
            <a:noAutofit/>
          </a:bodyPr>
          <a:lstStyle/>
          <a:p>
            <a:pPr marL="584816" lvl="1" indent="-342900" defTabSz="913905">
              <a:spcBef>
                <a:spcPts val="600"/>
              </a:spcBef>
              <a:spcAft>
                <a:spcPts val="600"/>
              </a:spcAft>
              <a:defRPr/>
            </a:pPr>
            <a:r>
              <a:rPr lang="nl-NL" altLang="nl-NL" sz="1800" dirty="0"/>
              <a:t>Mw. van Duren vindt dat zij de juiste keuze heeft gemaakt </a:t>
            </a:r>
          </a:p>
          <a:p>
            <a:pPr marL="984866" lvl="2" indent="-342900" defTabSz="913905">
              <a:spcBef>
                <a:spcPts val="600"/>
              </a:spcBef>
              <a:spcAft>
                <a:spcPts val="600"/>
              </a:spcAft>
              <a:defRPr/>
            </a:pPr>
            <a:r>
              <a:rPr lang="nl-NL" altLang="nl-NL" sz="1600" i="1" dirty="0"/>
              <a:t>“</a:t>
            </a:r>
            <a:r>
              <a:rPr lang="nl-NL" altLang="nl-NL" sz="1600" dirty="0"/>
              <a:t>Als je het niet probeert, weet je zeker dat het niet helpt”</a:t>
            </a:r>
          </a:p>
          <a:p>
            <a:pPr marL="984866" lvl="2" indent="-342900" defTabSz="913905">
              <a:spcBef>
                <a:spcPts val="600"/>
              </a:spcBef>
              <a:spcAft>
                <a:spcPts val="600"/>
              </a:spcAft>
              <a:defRPr/>
            </a:pPr>
            <a:r>
              <a:rPr lang="nl-NL" altLang="nl-NL" sz="1600" i="1" dirty="0"/>
              <a:t>“</a:t>
            </a:r>
            <a:r>
              <a:rPr lang="nl-NL" altLang="nl-NL" sz="1600" dirty="0"/>
              <a:t>Als je niets doet, weet je zeker dat je tussen zes plankjes eindigt</a:t>
            </a:r>
          </a:p>
          <a:p>
            <a:pPr marL="584816" lvl="1" indent="-342900" defTabSz="913905">
              <a:spcBef>
                <a:spcPts val="600"/>
              </a:spcBef>
              <a:spcAft>
                <a:spcPts val="600"/>
              </a:spcAft>
              <a:defRPr/>
            </a:pPr>
            <a:r>
              <a:rPr lang="nl-NL" altLang="nl-NL" sz="1800" dirty="0"/>
              <a:t>De longarts vindt ook dat hij de juiste keuze heeft gemaakt</a:t>
            </a:r>
          </a:p>
          <a:p>
            <a:pPr marL="984866" lvl="2" indent="-342900" defTabSz="913905">
              <a:spcBef>
                <a:spcPts val="600"/>
              </a:spcBef>
              <a:spcAft>
                <a:spcPts val="600"/>
              </a:spcAft>
              <a:defRPr/>
            </a:pPr>
            <a:r>
              <a:rPr lang="nl-NL" altLang="nl-NL" sz="1600" dirty="0"/>
              <a:t>“Het was de beste keuze op dat moment, tussen de beschikbare opties”</a:t>
            </a:r>
          </a:p>
          <a:p>
            <a:pPr marL="984866" lvl="2" indent="-342900" defTabSz="913905">
              <a:spcBef>
                <a:spcPts val="600"/>
              </a:spcBef>
              <a:spcAft>
                <a:spcPts val="600"/>
              </a:spcAft>
              <a:defRPr/>
            </a:pPr>
            <a:endParaRPr lang="nl-NL" altLang="nl-NL" sz="1600" dirty="0"/>
          </a:p>
          <a:p>
            <a:pPr marL="641966" lvl="2" indent="0" defTabSz="913905">
              <a:spcBef>
                <a:spcPts val="600"/>
              </a:spcBef>
              <a:spcAft>
                <a:spcPts val="600"/>
              </a:spcAft>
              <a:buNone/>
              <a:defRPr/>
            </a:pPr>
            <a:br>
              <a:rPr lang="en-US" altLang="nl-NL" sz="1600" i="1" dirty="0"/>
            </a:br>
            <a:endParaRPr lang="nl-NL" sz="1600" i="1" dirty="0"/>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18</a:t>
            </a:fld>
            <a:endParaRPr lang="en-US" b="1" dirty="0">
              <a:solidFill>
                <a:schemeClr val="tx1"/>
              </a:solidFill>
            </a:endParaRPr>
          </a:p>
        </p:txBody>
      </p:sp>
      <p:sp>
        <p:nvSpPr>
          <p:cNvPr id="6" name="Tijdelijke aanduiding voor inhoud 2"/>
          <p:cNvSpPr txBox="1">
            <a:spLocks/>
          </p:cNvSpPr>
          <p:nvPr/>
        </p:nvSpPr>
        <p:spPr>
          <a:xfrm>
            <a:off x="781608" y="4024630"/>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41916" lvl="1" indent="0" defTabSz="913905">
              <a:spcBef>
                <a:spcPts val="600"/>
              </a:spcBef>
              <a:spcAft>
                <a:spcPts val="600"/>
              </a:spcAft>
              <a:buNone/>
              <a:defRPr/>
            </a:pPr>
            <a:r>
              <a:rPr lang="nl-NL" sz="1800" b="1" dirty="0"/>
              <a:t>Vragen: </a:t>
            </a:r>
          </a:p>
          <a:p>
            <a:pPr marL="584816" lvl="1" indent="-342900" defTabSz="913905">
              <a:spcBef>
                <a:spcPts val="600"/>
              </a:spcBef>
              <a:spcAft>
                <a:spcPts val="600"/>
              </a:spcAft>
              <a:defRPr/>
            </a:pPr>
            <a:r>
              <a:rPr lang="nl-NL" sz="1800" dirty="0"/>
              <a:t>Hoe denk je over de volgende stelling: </a:t>
            </a:r>
          </a:p>
          <a:p>
            <a:pPr marL="984866" lvl="2" indent="-342900" defTabSz="913905">
              <a:spcBef>
                <a:spcPts val="600"/>
              </a:spcBef>
              <a:spcAft>
                <a:spcPts val="600"/>
              </a:spcAft>
              <a:defRPr/>
            </a:pPr>
            <a:r>
              <a:rPr lang="nl-NL" sz="1600" dirty="0"/>
              <a:t>“Uit onderzoek blijkt dat doelen niet behaald worden, maar dat patiënt en arts tevreden zijn met de </a:t>
            </a:r>
            <a:r>
              <a:rPr lang="nl-NL" sz="1600" dirty="0">
                <a:solidFill>
                  <a:schemeClr val="tx1"/>
                </a:solidFill>
              </a:rPr>
              <a:t>systemische</a:t>
            </a:r>
            <a:r>
              <a:rPr lang="nl-NL" sz="1600" dirty="0">
                <a:solidFill>
                  <a:srgbClr val="FF0000"/>
                </a:solidFill>
              </a:rPr>
              <a:t> </a:t>
            </a:r>
            <a:r>
              <a:rPr lang="nl-NL" sz="1600" dirty="0"/>
              <a:t>behandeling: het gaat dus goed in de praktijk.” </a:t>
            </a: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2675776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2">
                    <a:lumMod val="50000"/>
                  </a:schemeClr>
                </a:solidFill>
              </a:rPr>
              <a:t>Beperkingen onderzoek</a:t>
            </a:r>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19</a:t>
            </a:fld>
            <a:endParaRPr lang="en-US" b="1" dirty="0">
              <a:solidFill>
                <a:schemeClr val="tx1"/>
              </a:solidFill>
            </a:endParaRPr>
          </a:p>
        </p:txBody>
      </p:sp>
      <p:sp>
        <p:nvSpPr>
          <p:cNvPr id="6" name="Tijdelijke aanduiding voor inhoud 2"/>
          <p:cNvSpPr txBox="1">
            <a:spLocks/>
          </p:cNvSpPr>
          <p:nvPr/>
        </p:nvSpPr>
        <p:spPr>
          <a:xfrm>
            <a:off x="677334" y="1730317"/>
            <a:ext cx="8596668" cy="45668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84816" lvl="1" indent="-342900" defTabSz="913905">
              <a:spcBef>
                <a:spcPts val="600"/>
              </a:spcBef>
              <a:spcAft>
                <a:spcPts val="600"/>
              </a:spcAft>
              <a:defRPr/>
            </a:pPr>
            <a:r>
              <a:rPr lang="nl-NL" sz="1800" dirty="0"/>
              <a:t>Gericht op een specifieke populatie </a:t>
            </a:r>
          </a:p>
          <a:p>
            <a:pPr marL="984866" lvl="2" indent="-342900" defTabSz="913905">
              <a:spcBef>
                <a:spcPts val="600"/>
              </a:spcBef>
              <a:spcAft>
                <a:spcPts val="600"/>
              </a:spcAft>
              <a:defRPr/>
            </a:pPr>
            <a:r>
              <a:rPr lang="nl-NL" sz="1600" dirty="0"/>
              <a:t>Gericht op mensen die voor </a:t>
            </a:r>
            <a:r>
              <a:rPr lang="nl-NL" sz="1600" dirty="0">
                <a:solidFill>
                  <a:schemeClr val="tx1"/>
                </a:solidFill>
              </a:rPr>
              <a:t>systemische</a:t>
            </a:r>
            <a:r>
              <a:rPr lang="nl-NL" sz="1600" dirty="0">
                <a:solidFill>
                  <a:srgbClr val="FF0000"/>
                </a:solidFill>
              </a:rPr>
              <a:t> </a:t>
            </a:r>
            <a:r>
              <a:rPr lang="nl-NL" sz="1600" dirty="0"/>
              <a:t>behandeling kiezen</a:t>
            </a:r>
          </a:p>
          <a:p>
            <a:pPr marL="984866" lvl="2" indent="-342900" defTabSz="913905">
              <a:spcBef>
                <a:spcPts val="600"/>
              </a:spcBef>
              <a:spcAft>
                <a:spcPts val="600"/>
              </a:spcAft>
              <a:defRPr/>
            </a:pPr>
            <a:r>
              <a:rPr lang="nl-NL" sz="1600" dirty="0"/>
              <a:t>Mensen die nog in leven zijn </a:t>
            </a:r>
          </a:p>
          <a:p>
            <a:pPr marL="984866" lvl="2" indent="-342900" defTabSz="913905">
              <a:spcBef>
                <a:spcPts val="600"/>
              </a:spcBef>
              <a:spcAft>
                <a:spcPts val="600"/>
              </a:spcAft>
              <a:defRPr/>
            </a:pPr>
            <a:r>
              <a:rPr lang="nl-NL" sz="1600" dirty="0"/>
              <a:t>Met name uitgevoerd in academisch ziekenhuis waar men relatief veel op doorbehandelen gericht is </a:t>
            </a:r>
          </a:p>
          <a:p>
            <a:pPr marL="584816" lvl="1" indent="-342900" defTabSz="913905">
              <a:spcBef>
                <a:spcPts val="600"/>
              </a:spcBef>
              <a:spcAft>
                <a:spcPts val="600"/>
              </a:spcAft>
              <a:defRPr/>
            </a:pPr>
            <a:r>
              <a:rPr lang="nl-NL" sz="1800" dirty="0"/>
              <a:t>Bij vragenlijst na de behandeling wordt meteen teruggekeken aan het einde van de behandeling, en niet later </a:t>
            </a:r>
          </a:p>
          <a:p>
            <a:pPr marL="984866" lvl="2" indent="-342900" defTabSz="913905">
              <a:spcBef>
                <a:spcPts val="600"/>
              </a:spcBef>
              <a:spcAft>
                <a:spcPts val="600"/>
              </a:spcAft>
              <a:defRPr/>
            </a:pPr>
            <a:r>
              <a:rPr lang="nl-NL" sz="1600" dirty="0"/>
              <a:t>De ervaringen van patiënten kunnen veranderen na verloop van tijd </a:t>
            </a:r>
          </a:p>
          <a:p>
            <a:pPr marL="584816" lvl="1" indent="-342900" defTabSz="913905">
              <a:spcBef>
                <a:spcPts val="600"/>
              </a:spcBef>
              <a:spcAft>
                <a:spcPts val="600"/>
              </a:spcAft>
              <a:defRPr/>
            </a:pPr>
            <a:r>
              <a:rPr lang="nl-NL" sz="1800" dirty="0"/>
              <a:t>Daarom aanvullend filmfragment</a:t>
            </a:r>
          </a:p>
          <a:p>
            <a:pPr marL="984866" lvl="2" indent="-342900" defTabSz="913905">
              <a:spcBef>
                <a:spcPts val="600"/>
              </a:spcBef>
              <a:spcAft>
                <a:spcPts val="600"/>
              </a:spcAft>
              <a:defRPr/>
            </a:pPr>
            <a:r>
              <a:rPr lang="nl-NL" sz="1600" dirty="0"/>
              <a:t>Terugblik van arts en naaste van overleden patiënt op behandelingen en gevolgen er van</a:t>
            </a:r>
          </a:p>
          <a:p>
            <a:pPr marL="641966" lvl="2" indent="0" defTabSz="913905">
              <a:spcBef>
                <a:spcPts val="600"/>
              </a:spcBef>
              <a:spcAft>
                <a:spcPts val="600"/>
              </a:spcAft>
              <a:buNone/>
              <a:defRPr/>
            </a:pPr>
            <a:r>
              <a:rPr lang="nl-NL" sz="1600" dirty="0"/>
              <a:t> </a:t>
            </a: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412138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2">
                    <a:lumMod val="50000"/>
                  </a:schemeClr>
                </a:solidFill>
              </a:rPr>
              <a:t>Inhoud</a:t>
            </a:r>
          </a:p>
        </p:txBody>
      </p:sp>
      <p:sp>
        <p:nvSpPr>
          <p:cNvPr id="3" name="Tijdelijke aanduiding voor inhoud 2"/>
          <p:cNvSpPr>
            <a:spLocks noGrp="1"/>
          </p:cNvSpPr>
          <p:nvPr>
            <p:ph idx="1"/>
          </p:nvPr>
        </p:nvSpPr>
        <p:spPr/>
        <p:txBody>
          <a:bodyPr/>
          <a:lstStyle/>
          <a:p>
            <a:r>
              <a:rPr lang="nl-NL" dirty="0"/>
              <a:t>Uitgezaaide kanker</a:t>
            </a:r>
          </a:p>
          <a:p>
            <a:r>
              <a:rPr lang="nl-NL" dirty="0"/>
              <a:t>Niet meer te genezen, wel mogelijke </a:t>
            </a:r>
            <a:r>
              <a:rPr lang="nl-NL" dirty="0">
                <a:solidFill>
                  <a:schemeClr val="tx1"/>
                </a:solidFill>
              </a:rPr>
              <a:t>systemische</a:t>
            </a:r>
            <a:r>
              <a:rPr lang="nl-NL" dirty="0">
                <a:solidFill>
                  <a:srgbClr val="FF0000"/>
                </a:solidFill>
              </a:rPr>
              <a:t> </a:t>
            </a:r>
            <a:r>
              <a:rPr lang="nl-NL" dirty="0"/>
              <a:t>behandelingen</a:t>
            </a:r>
          </a:p>
          <a:p>
            <a:r>
              <a:rPr lang="nl-NL" dirty="0"/>
              <a:t>Afwegingen nodig</a:t>
            </a:r>
          </a:p>
          <a:p>
            <a:endParaRPr lang="nl-NL" dirty="0"/>
          </a:p>
          <a:p>
            <a:r>
              <a:rPr lang="nl-NL" dirty="0"/>
              <a:t>Casus uit onderzoek:</a:t>
            </a:r>
          </a:p>
          <a:p>
            <a:pPr lvl="1"/>
            <a:r>
              <a:rPr lang="nl-NL" dirty="0"/>
              <a:t>Patiënten met gemetastaseerde longkanker</a:t>
            </a:r>
          </a:p>
          <a:p>
            <a:pPr lvl="1"/>
            <a:r>
              <a:rPr lang="nl-NL" dirty="0"/>
              <a:t>Gekozen voor </a:t>
            </a:r>
            <a:r>
              <a:rPr lang="nl-NL" dirty="0">
                <a:solidFill>
                  <a:schemeClr val="tx1"/>
                </a:solidFill>
              </a:rPr>
              <a:t>systemische</a:t>
            </a:r>
            <a:r>
              <a:rPr lang="nl-NL" dirty="0">
                <a:solidFill>
                  <a:srgbClr val="FF0000"/>
                </a:solidFill>
              </a:rPr>
              <a:t> </a:t>
            </a:r>
            <a:r>
              <a:rPr lang="nl-NL" dirty="0"/>
              <a:t>behandeling</a:t>
            </a:r>
          </a:p>
          <a:p>
            <a:pPr lvl="1"/>
            <a:r>
              <a:rPr lang="nl-NL" dirty="0"/>
              <a:t>Perspectief patiënt en arts</a:t>
            </a:r>
          </a:p>
          <a:p>
            <a:pPr lvl="1"/>
            <a:r>
              <a:rPr lang="nl-NL" dirty="0"/>
              <a:t>Doelen en haalbaarheid</a:t>
            </a:r>
          </a:p>
          <a:p>
            <a:endParaRPr lang="nl-NL" dirty="0"/>
          </a:p>
        </p:txBody>
      </p:sp>
      <p:sp>
        <p:nvSpPr>
          <p:cNvPr id="4"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2</a:t>
            </a:fld>
            <a:endParaRPr lang="en-US" b="1" dirty="0">
              <a:solidFill>
                <a:schemeClr val="tx1"/>
              </a:solidFill>
            </a:endParaRPr>
          </a:p>
        </p:txBody>
      </p:sp>
    </p:spTree>
    <p:extLst>
      <p:ext uri="{BB962C8B-B14F-4D97-AF65-F5344CB8AC3E}">
        <p14:creationId xmlns:p14="http://schemas.microsoft.com/office/powerpoint/2010/main" val="110893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2">
                    <a:lumMod val="50000"/>
                  </a:schemeClr>
                </a:solidFill>
              </a:rPr>
              <a:t>Filmfragment</a:t>
            </a:r>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20</a:t>
            </a:fld>
            <a:endParaRPr lang="en-US" b="1" dirty="0">
              <a:solidFill>
                <a:schemeClr val="tx1"/>
              </a:solidFill>
            </a:endParaRPr>
          </a:p>
        </p:txBody>
      </p:sp>
      <p:sp>
        <p:nvSpPr>
          <p:cNvPr id="6" name="Tijdelijke aanduiding voor inhoud 2"/>
          <p:cNvSpPr txBox="1">
            <a:spLocks/>
          </p:cNvSpPr>
          <p:nvPr/>
        </p:nvSpPr>
        <p:spPr>
          <a:xfrm>
            <a:off x="677334" y="1730317"/>
            <a:ext cx="8596668" cy="45668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84816" lvl="1" indent="-342900" defTabSz="913905">
              <a:spcBef>
                <a:spcPts val="600"/>
              </a:spcBef>
              <a:spcAft>
                <a:spcPts val="600"/>
              </a:spcAft>
              <a:defRPr/>
            </a:pPr>
            <a:endParaRPr lang="nl-NL" sz="1600" dirty="0"/>
          </a:p>
        </p:txBody>
      </p:sp>
      <p:sp>
        <p:nvSpPr>
          <p:cNvPr id="9"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pic>
        <p:nvPicPr>
          <p:cNvPr id="3" name="Afbeelding 2"/>
          <p:cNvPicPr>
            <a:picLocks noChangeAspect="1"/>
          </p:cNvPicPr>
          <p:nvPr/>
        </p:nvPicPr>
        <p:blipFill>
          <a:blip r:embed="rId3"/>
          <a:stretch>
            <a:fillRect/>
          </a:stretch>
        </p:blipFill>
        <p:spPr>
          <a:xfrm>
            <a:off x="765822" y="1848310"/>
            <a:ext cx="5857861" cy="3918309"/>
          </a:xfrm>
          <a:prstGeom prst="rect">
            <a:avLst/>
          </a:prstGeom>
        </p:spPr>
      </p:pic>
      <p:pic>
        <p:nvPicPr>
          <p:cNvPr id="1026" name="Picture 2" descr="Afbeeldingsresultaat voor frontline being mor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822" y="1848309"/>
            <a:ext cx="5846392" cy="3313626"/>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844482" y="5847205"/>
            <a:ext cx="5312288" cy="369332"/>
          </a:xfrm>
          <a:prstGeom prst="rect">
            <a:avLst/>
          </a:prstGeom>
        </p:spPr>
        <p:txBody>
          <a:bodyPr wrap="none">
            <a:spAutoFit/>
          </a:bodyPr>
          <a:lstStyle/>
          <a:p>
            <a:r>
              <a:rPr lang="nl-NL" u="sng" dirty="0">
                <a:solidFill>
                  <a:srgbClr val="0000FF"/>
                </a:solidFill>
                <a:latin typeface="Trebuchet MS" panose="020B0603020202020204" pitchFamily="34" charset="0"/>
                <a:ea typeface="Calibri" panose="020F0502020204030204" pitchFamily="34" charset="0"/>
                <a:cs typeface="Times New Roman" panose="02020603050405020304" pitchFamily="18" charset="0"/>
                <a:hlinkClick r:id="rId5"/>
              </a:rPr>
              <a:t>https://www.youtube.com/watch?v=HzIiqJ5HX2E</a:t>
            </a:r>
            <a:endParaRPr lang="nl-NL" dirty="0"/>
          </a:p>
        </p:txBody>
      </p:sp>
    </p:spTree>
    <p:extLst>
      <p:ext uri="{BB962C8B-B14F-4D97-AF65-F5344CB8AC3E}">
        <p14:creationId xmlns:p14="http://schemas.microsoft.com/office/powerpoint/2010/main" val="847558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870065"/>
          </a:xfrm>
        </p:spPr>
        <p:txBody>
          <a:bodyPr/>
          <a:lstStyle/>
          <a:p>
            <a:r>
              <a:rPr lang="nl-NL" b="1" dirty="0">
                <a:solidFill>
                  <a:schemeClr val="bg2">
                    <a:lumMod val="50000"/>
                  </a:schemeClr>
                </a:solidFill>
              </a:rPr>
              <a:t>Discussie n.a.v. filmfragment </a:t>
            </a:r>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21</a:t>
            </a:fld>
            <a:endParaRPr lang="en-US" b="1" dirty="0">
              <a:solidFill>
                <a:schemeClr val="tx1"/>
              </a:solidFill>
            </a:endParaRPr>
          </a:p>
        </p:txBody>
      </p:sp>
      <p:sp>
        <p:nvSpPr>
          <p:cNvPr id="6" name="Tijdelijke aanduiding voor inhoud 2"/>
          <p:cNvSpPr txBox="1">
            <a:spLocks/>
          </p:cNvSpPr>
          <p:nvPr/>
        </p:nvSpPr>
        <p:spPr>
          <a:xfrm>
            <a:off x="677334" y="1730317"/>
            <a:ext cx="8596668" cy="45668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84816" lvl="1" indent="-342900" defTabSz="913905">
              <a:spcBef>
                <a:spcPts val="600"/>
              </a:spcBef>
              <a:spcAft>
                <a:spcPts val="600"/>
              </a:spcAft>
              <a:defRPr/>
            </a:pPr>
            <a:r>
              <a:rPr lang="nl-NL" sz="1800" dirty="0"/>
              <a:t>Waarom werd bij deze patiënte gekozen voor behandelen? </a:t>
            </a:r>
          </a:p>
          <a:p>
            <a:pPr marL="584816" lvl="1" indent="-342900" defTabSz="913905">
              <a:spcBef>
                <a:spcPts val="600"/>
              </a:spcBef>
              <a:spcAft>
                <a:spcPts val="600"/>
              </a:spcAft>
              <a:defRPr/>
            </a:pPr>
            <a:r>
              <a:rPr lang="nl-NL" sz="1800" dirty="0"/>
              <a:t>Welke gevolgen had dit volgens haar man en de arts? </a:t>
            </a:r>
          </a:p>
          <a:p>
            <a:pPr marL="584816" lvl="1" indent="-342900" defTabSz="913905">
              <a:spcBef>
                <a:spcPts val="600"/>
              </a:spcBef>
              <a:spcAft>
                <a:spcPts val="600"/>
              </a:spcAft>
              <a:defRPr/>
            </a:pPr>
            <a:r>
              <a:rPr lang="nl-NL" sz="1800" dirty="0"/>
              <a:t>Wat hadden arts, patiënte en haar man anders kunnen doen om het anders te kunnen laten verlopen? </a:t>
            </a:r>
          </a:p>
          <a:p>
            <a:pPr marL="584816" lvl="1" indent="-342900" defTabSz="913905">
              <a:spcBef>
                <a:spcPts val="600"/>
              </a:spcBef>
              <a:spcAft>
                <a:spcPts val="600"/>
              </a:spcAft>
              <a:defRPr/>
            </a:pPr>
            <a:r>
              <a:rPr lang="nl-NL" sz="1800" dirty="0"/>
              <a:t>Welke rol heeft palliatieve zorg hierbij? </a:t>
            </a:r>
            <a:endParaRPr lang="nl-NL" sz="1600" dirty="0"/>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2748795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870065"/>
          </a:xfrm>
        </p:spPr>
        <p:txBody>
          <a:bodyPr/>
          <a:lstStyle/>
          <a:p>
            <a:r>
              <a:rPr lang="nl-NL" b="1" dirty="0">
                <a:solidFill>
                  <a:schemeClr val="bg2">
                    <a:lumMod val="50000"/>
                  </a:schemeClr>
                </a:solidFill>
              </a:rPr>
              <a:t>Take home message</a:t>
            </a:r>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22</a:t>
            </a:fld>
            <a:endParaRPr lang="en-US" b="1" dirty="0">
              <a:solidFill>
                <a:schemeClr val="tx1"/>
              </a:solidFill>
            </a:endParaRPr>
          </a:p>
        </p:txBody>
      </p:sp>
      <p:sp>
        <p:nvSpPr>
          <p:cNvPr id="6" name="Tijdelijke aanduiding voor inhoud 2"/>
          <p:cNvSpPr txBox="1">
            <a:spLocks/>
          </p:cNvSpPr>
          <p:nvPr/>
        </p:nvSpPr>
        <p:spPr>
          <a:xfrm>
            <a:off x="677334" y="1730317"/>
            <a:ext cx="9248062" cy="456680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84816" lvl="1" indent="-342900" defTabSz="913905">
              <a:spcBef>
                <a:spcPts val="600"/>
              </a:spcBef>
              <a:spcAft>
                <a:spcPts val="600"/>
              </a:spcAft>
              <a:defRPr/>
            </a:pPr>
            <a:r>
              <a:rPr lang="nl-NL" sz="1800" dirty="0"/>
              <a:t>Doelen voor </a:t>
            </a:r>
            <a:r>
              <a:rPr lang="nl-NL" sz="1800" dirty="0">
                <a:solidFill>
                  <a:schemeClr val="tx1"/>
                </a:solidFill>
              </a:rPr>
              <a:t>systemische</a:t>
            </a:r>
            <a:r>
              <a:rPr lang="nl-NL" sz="1800" dirty="0"/>
              <a:t> behandeling worden door zowel patiënten als artsen vaak ambitieuzer gesteld dan uit de praktijk na de behandeling blijkt. Mogelijk speelt hoop op ‘misschien ben ik / is dit die ene patiënt een rol, evenals geen kansen willen missen. </a:t>
            </a:r>
            <a:endParaRPr lang="nl-NL" dirty="0"/>
          </a:p>
          <a:p>
            <a:pPr marL="584816" lvl="1" indent="-342900" defTabSz="913905">
              <a:spcBef>
                <a:spcPts val="600"/>
              </a:spcBef>
              <a:spcAft>
                <a:spcPts val="600"/>
              </a:spcAft>
              <a:defRPr/>
            </a:pPr>
            <a:r>
              <a:rPr lang="nl-NL" sz="1800" dirty="0"/>
              <a:t>Ondanks dat doelen niet behaald worden, vindt een grote meerderheid van de patiënten en artsen direct na de </a:t>
            </a:r>
            <a:r>
              <a:rPr lang="nl-NL" sz="1800" dirty="0">
                <a:solidFill>
                  <a:schemeClr val="tx1"/>
                </a:solidFill>
              </a:rPr>
              <a:t>systemische</a:t>
            </a:r>
            <a:r>
              <a:rPr lang="nl-NL" sz="1800" dirty="0">
                <a:solidFill>
                  <a:srgbClr val="FF0000"/>
                </a:solidFill>
              </a:rPr>
              <a:t> </a:t>
            </a:r>
            <a:r>
              <a:rPr lang="nl-NL" sz="1800" dirty="0"/>
              <a:t>behandeling wel dat zij een juiste keuze hebben gemaakt. </a:t>
            </a:r>
          </a:p>
          <a:p>
            <a:pPr marL="584816" lvl="1" indent="-342900" defTabSz="913905">
              <a:spcBef>
                <a:spcPts val="600"/>
              </a:spcBef>
              <a:spcAft>
                <a:spcPts val="600"/>
              </a:spcAft>
              <a:defRPr/>
            </a:pPr>
            <a:r>
              <a:rPr lang="nl-NL" sz="1800" dirty="0"/>
              <a:t>Veel </a:t>
            </a:r>
            <a:r>
              <a:rPr lang="nl-NL" sz="1800" dirty="0">
                <a:solidFill>
                  <a:schemeClr val="tx1"/>
                </a:solidFill>
              </a:rPr>
              <a:t>systemische</a:t>
            </a:r>
            <a:r>
              <a:rPr lang="nl-NL" sz="1800" dirty="0">
                <a:solidFill>
                  <a:srgbClr val="FF0000"/>
                </a:solidFill>
              </a:rPr>
              <a:t> </a:t>
            </a:r>
            <a:r>
              <a:rPr lang="nl-NL" sz="1800" dirty="0"/>
              <a:t>behandelingen worden dus gestart met hoop op positief resultaat, terwijl dat vaak uitblijft. </a:t>
            </a:r>
          </a:p>
          <a:p>
            <a:pPr marL="584816" lvl="1" indent="-342900" defTabSz="913905">
              <a:spcBef>
                <a:spcPts val="600"/>
              </a:spcBef>
              <a:spcAft>
                <a:spcPts val="600"/>
              </a:spcAft>
              <a:defRPr/>
            </a:pPr>
            <a:r>
              <a:rPr lang="nl-NL" sz="1800" dirty="0"/>
              <a:t>Het lijkt dat het feit dat uiteindelijk iemand gaat overlijden aan de ziekte onderbelicht is</a:t>
            </a:r>
          </a:p>
          <a:p>
            <a:pPr marL="584816" lvl="1" indent="-342900" defTabSz="913905">
              <a:spcBef>
                <a:spcPts val="600"/>
              </a:spcBef>
              <a:spcAft>
                <a:spcPts val="600"/>
              </a:spcAft>
              <a:defRPr/>
            </a:pPr>
            <a:r>
              <a:rPr lang="nl-NL" sz="1800" dirty="0"/>
              <a:t>In de palliatieve fase kan naast verbetering van de situatie door ziektegerichte palliatie, ook gekeken naar mogelijkheden van palliatieve zorg door middel van symptoomgerichte palliatie. </a:t>
            </a:r>
          </a:p>
          <a:p>
            <a:pPr marL="584816" lvl="1" indent="-342900" defTabSz="913905">
              <a:spcBef>
                <a:spcPts val="600"/>
              </a:spcBef>
              <a:spcAft>
                <a:spcPts val="600"/>
              </a:spcAft>
              <a:defRPr/>
            </a:pPr>
            <a:r>
              <a:rPr lang="nl-NL" sz="1800" dirty="0"/>
              <a:t>Eerder stoppen met </a:t>
            </a:r>
            <a:r>
              <a:rPr lang="nl-NL" sz="1800" dirty="0">
                <a:solidFill>
                  <a:schemeClr val="tx1"/>
                </a:solidFill>
              </a:rPr>
              <a:t>systemische</a:t>
            </a:r>
            <a:r>
              <a:rPr lang="nl-NL" sz="1800" dirty="0"/>
              <a:t> behandelingen kan behoren tot deze mogelijkheden. </a:t>
            </a: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339860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2">
                    <a:lumMod val="50000"/>
                  </a:schemeClr>
                </a:solidFill>
              </a:rPr>
              <a:t>Opzet bijeenkomst</a:t>
            </a:r>
          </a:p>
        </p:txBody>
      </p:sp>
      <p:sp>
        <p:nvSpPr>
          <p:cNvPr id="3" name="Tijdelijke aanduiding voor inhoud 2"/>
          <p:cNvSpPr>
            <a:spLocks noGrp="1"/>
          </p:cNvSpPr>
          <p:nvPr>
            <p:ph idx="1"/>
          </p:nvPr>
        </p:nvSpPr>
        <p:spPr/>
        <p:txBody>
          <a:bodyPr>
            <a:normAutofit/>
          </a:bodyPr>
          <a:lstStyle/>
          <a:p>
            <a:pPr marL="584816" lvl="1" indent="-342900" defTabSz="913905">
              <a:spcBef>
                <a:spcPts val="600"/>
              </a:spcBef>
              <a:spcAft>
                <a:spcPts val="600"/>
              </a:spcAft>
              <a:defRPr/>
            </a:pPr>
            <a:r>
              <a:rPr lang="nl-NL" sz="1800" dirty="0"/>
              <a:t>Doel: (toekomstig) artsen bewuster maken van behandelingen, doelen, verloop van de laatste levensfase. </a:t>
            </a:r>
          </a:p>
          <a:p>
            <a:pPr marL="584816" lvl="1" indent="-342900" defTabSz="913905">
              <a:spcBef>
                <a:spcPts val="600"/>
              </a:spcBef>
              <a:spcAft>
                <a:spcPts val="600"/>
              </a:spcAft>
              <a:defRPr/>
            </a:pPr>
            <a:r>
              <a:rPr lang="nl-NL" sz="1800" dirty="0"/>
              <a:t>Programma van ca. 90 minuten: </a:t>
            </a:r>
          </a:p>
          <a:p>
            <a:pPr marL="1042016" lvl="2" indent="-342900" defTabSz="913905">
              <a:spcBef>
                <a:spcPts val="600"/>
              </a:spcBef>
              <a:spcAft>
                <a:spcPts val="600"/>
              </a:spcAft>
              <a:defRPr/>
            </a:pPr>
            <a:r>
              <a:rPr lang="nl-NL" sz="1800" dirty="0"/>
              <a:t>Casuïstiek, stapsgewijs</a:t>
            </a:r>
          </a:p>
          <a:p>
            <a:pPr marL="1042016" lvl="2" indent="-342900" defTabSz="913905">
              <a:spcBef>
                <a:spcPts val="600"/>
              </a:spcBef>
              <a:spcAft>
                <a:spcPts val="600"/>
              </a:spcAft>
              <a:defRPr/>
            </a:pPr>
            <a:r>
              <a:rPr lang="nl-NL" sz="1800" dirty="0"/>
              <a:t>Onderzoeksresultaten</a:t>
            </a:r>
          </a:p>
          <a:p>
            <a:pPr marL="1042016" lvl="2" indent="-342900" defTabSz="913905">
              <a:spcBef>
                <a:spcPts val="600"/>
              </a:spcBef>
              <a:spcAft>
                <a:spcPts val="600"/>
              </a:spcAft>
              <a:defRPr/>
            </a:pPr>
            <a:r>
              <a:rPr lang="nl-NL" sz="1800" dirty="0"/>
              <a:t>Telkens onderbroken door discussie</a:t>
            </a:r>
          </a:p>
          <a:p>
            <a:pPr marL="1042016" lvl="2" indent="-342900" defTabSz="913905">
              <a:spcBef>
                <a:spcPts val="600"/>
              </a:spcBef>
              <a:spcAft>
                <a:spcPts val="600"/>
              </a:spcAft>
              <a:defRPr/>
            </a:pPr>
            <a:r>
              <a:rPr lang="nl-NL" sz="1800" dirty="0"/>
              <a:t>Filmfragment</a:t>
            </a:r>
          </a:p>
          <a:p>
            <a:pPr marL="1042016" lvl="2" indent="-342900" defTabSz="913905">
              <a:spcBef>
                <a:spcPts val="600"/>
              </a:spcBef>
              <a:spcAft>
                <a:spcPts val="600"/>
              </a:spcAft>
              <a:defRPr/>
            </a:pPr>
            <a:r>
              <a:rPr lang="nl-NL" sz="1800" dirty="0"/>
              <a:t>Afsluiting</a:t>
            </a:r>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3</a:t>
            </a:fld>
            <a:endParaRPr lang="en-US" b="1" dirty="0">
              <a:solidFill>
                <a:schemeClr val="tx1"/>
              </a:solidFill>
            </a:endParaRPr>
          </a:p>
        </p:txBody>
      </p:sp>
      <p:sp>
        <p:nvSpPr>
          <p:cNvPr id="6"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239417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2">
                    <a:lumMod val="50000"/>
                  </a:schemeClr>
                </a:solidFill>
              </a:rPr>
              <a:t>Achtergrondinformatie onderzoek</a:t>
            </a:r>
          </a:p>
        </p:txBody>
      </p:sp>
      <p:sp>
        <p:nvSpPr>
          <p:cNvPr id="3" name="Tijdelijke aanduiding voor inhoud 2"/>
          <p:cNvSpPr>
            <a:spLocks noGrp="1"/>
          </p:cNvSpPr>
          <p:nvPr>
            <p:ph idx="1"/>
          </p:nvPr>
        </p:nvSpPr>
        <p:spPr>
          <a:xfrm>
            <a:off x="677334" y="1729047"/>
            <a:ext cx="10112586" cy="4312315"/>
          </a:xfrm>
        </p:spPr>
        <p:txBody>
          <a:bodyPr>
            <a:normAutofit fontScale="92500" lnSpcReduction="20000"/>
          </a:bodyPr>
          <a:lstStyle/>
          <a:p>
            <a:pPr marL="584816" lvl="1" indent="-342900" defTabSz="913905">
              <a:spcBef>
                <a:spcPts val="600"/>
              </a:spcBef>
              <a:spcAft>
                <a:spcPts val="600"/>
              </a:spcAft>
              <a:defRPr/>
            </a:pPr>
            <a:r>
              <a:rPr lang="nl-NL" sz="1800" dirty="0"/>
              <a:t>Uitgevoerd in 2016 - 2019 </a:t>
            </a:r>
          </a:p>
          <a:p>
            <a:pPr marL="584816" lvl="1" indent="-342900" defTabSz="913905">
              <a:spcBef>
                <a:spcPts val="600"/>
              </a:spcBef>
              <a:spcAft>
                <a:spcPts val="600"/>
              </a:spcAft>
              <a:defRPr/>
            </a:pPr>
            <a:r>
              <a:rPr lang="nl-NL" sz="1800" dirty="0"/>
              <a:t>Vragenlijsten in 6 ziekenhuizen (1 academisch, 5 perifeer)</a:t>
            </a:r>
          </a:p>
          <a:p>
            <a:pPr marL="984866" lvl="2" indent="-342900" defTabSz="913905">
              <a:spcBef>
                <a:spcPts val="600"/>
              </a:spcBef>
              <a:spcAft>
                <a:spcPts val="600"/>
              </a:spcAft>
              <a:defRPr/>
            </a:pPr>
            <a:r>
              <a:rPr lang="nl-NL" sz="1600" dirty="0"/>
              <a:t>Voor patiënten: vragenlijst vóór en na de </a:t>
            </a:r>
            <a:r>
              <a:rPr lang="nl-NL" sz="1600" dirty="0">
                <a:solidFill>
                  <a:schemeClr val="tx1"/>
                </a:solidFill>
              </a:rPr>
              <a:t>systemische</a:t>
            </a:r>
            <a:r>
              <a:rPr lang="nl-NL" sz="1600" dirty="0"/>
              <a:t> behandeling</a:t>
            </a:r>
          </a:p>
          <a:p>
            <a:pPr marL="984866" lvl="2" indent="-342900" defTabSz="913905">
              <a:spcBef>
                <a:spcPts val="600"/>
              </a:spcBef>
              <a:spcAft>
                <a:spcPts val="600"/>
              </a:spcAft>
              <a:defRPr/>
            </a:pPr>
            <a:r>
              <a:rPr lang="nl-NL" sz="1600" dirty="0"/>
              <a:t>Voor longartsen: vragenlijst vóór en na de </a:t>
            </a:r>
            <a:r>
              <a:rPr lang="nl-NL" sz="1600" dirty="0">
                <a:solidFill>
                  <a:schemeClr val="tx1"/>
                </a:solidFill>
              </a:rPr>
              <a:t>systemische</a:t>
            </a:r>
            <a:r>
              <a:rPr lang="nl-NL" sz="1600" dirty="0">
                <a:solidFill>
                  <a:srgbClr val="FF0000"/>
                </a:solidFill>
              </a:rPr>
              <a:t> </a:t>
            </a:r>
            <a:r>
              <a:rPr lang="nl-NL" sz="1600" dirty="0"/>
              <a:t>behandeling van een patiënt </a:t>
            </a:r>
          </a:p>
          <a:p>
            <a:pPr marL="984866" lvl="2" indent="-342900" defTabSz="913905">
              <a:spcBef>
                <a:spcPts val="600"/>
              </a:spcBef>
              <a:spcAft>
                <a:spcPts val="600"/>
              </a:spcAft>
              <a:defRPr/>
            </a:pPr>
            <a:r>
              <a:rPr lang="nl-NL" sz="1600" dirty="0"/>
              <a:t>Aanvullend: 15 interviews met patiënten en 5 interviews met longartsen</a:t>
            </a:r>
          </a:p>
          <a:p>
            <a:pPr marL="584816" lvl="1" indent="-342900" defTabSz="913905">
              <a:spcBef>
                <a:spcPts val="600"/>
              </a:spcBef>
              <a:spcAft>
                <a:spcPts val="600"/>
              </a:spcAft>
              <a:defRPr/>
            </a:pPr>
            <a:r>
              <a:rPr lang="nl-NL" sz="1800" dirty="0"/>
              <a:t>Focus: patiënten met stadium IV longkanker en behandelend longartsen </a:t>
            </a:r>
          </a:p>
          <a:p>
            <a:pPr marL="984866" lvl="2" indent="-342900" defTabSz="913905">
              <a:spcBef>
                <a:spcPts val="600"/>
              </a:spcBef>
              <a:spcAft>
                <a:spcPts val="600"/>
              </a:spcAft>
              <a:defRPr/>
            </a:pPr>
            <a:r>
              <a:rPr lang="nl-NL" sz="1600" dirty="0"/>
              <a:t>Systemisch behandeld (chemotherapie, immunotherapie, doelgerichte therapie met </a:t>
            </a:r>
            <a:r>
              <a:rPr lang="nl-NL" sz="1600" dirty="0" err="1"/>
              <a:t>Tyrosine</a:t>
            </a:r>
            <a:r>
              <a:rPr lang="nl-NL" sz="1600" dirty="0"/>
              <a:t> Kinase Inhibitors (</a:t>
            </a:r>
            <a:r>
              <a:rPr lang="nl-NL" sz="1600" dirty="0" err="1"/>
              <a:t>TKIs</a:t>
            </a:r>
            <a:r>
              <a:rPr lang="nl-NL" sz="1600" dirty="0"/>
              <a:t>)</a:t>
            </a:r>
          </a:p>
          <a:p>
            <a:pPr marL="584816" lvl="1" indent="-342900" defTabSz="913905">
              <a:spcBef>
                <a:spcPts val="600"/>
              </a:spcBef>
              <a:spcAft>
                <a:spcPts val="600"/>
              </a:spcAft>
              <a:defRPr/>
            </a:pPr>
            <a:r>
              <a:rPr lang="nl-NL" sz="1800" dirty="0"/>
              <a:t>Onderzoek naar</a:t>
            </a:r>
          </a:p>
          <a:p>
            <a:pPr marL="984866" lvl="2" indent="-342900" defTabSz="913905">
              <a:spcBef>
                <a:spcPts val="600"/>
              </a:spcBef>
              <a:spcAft>
                <a:spcPts val="600"/>
              </a:spcAft>
              <a:defRPr/>
            </a:pPr>
            <a:r>
              <a:rPr lang="nl-NL" sz="1600" dirty="0"/>
              <a:t>Welke doelen vooraf voor de systemische behandeling en waarom?</a:t>
            </a:r>
          </a:p>
          <a:p>
            <a:pPr marL="984866" lvl="2" indent="-342900" defTabSz="913905">
              <a:spcBef>
                <a:spcPts val="600"/>
              </a:spcBef>
              <a:spcAft>
                <a:spcPts val="600"/>
              </a:spcAft>
              <a:defRPr/>
            </a:pPr>
            <a:r>
              <a:rPr lang="nl-NL" sz="1600" dirty="0"/>
              <a:t>Haalbaarheid van deze doelen </a:t>
            </a:r>
          </a:p>
          <a:p>
            <a:pPr marL="984866" lvl="2" indent="-342900" defTabSz="913905">
              <a:spcBef>
                <a:spcPts val="600"/>
              </a:spcBef>
              <a:spcAft>
                <a:spcPts val="600"/>
              </a:spcAft>
              <a:defRPr/>
            </a:pPr>
            <a:r>
              <a:rPr lang="nl-NL" sz="1600" dirty="0"/>
              <a:t>Al dan niet bereiken van deze doelen</a:t>
            </a:r>
          </a:p>
          <a:p>
            <a:pPr marL="984866" lvl="2" indent="-342900" defTabSz="913905">
              <a:spcBef>
                <a:spcPts val="600"/>
              </a:spcBef>
              <a:spcAft>
                <a:spcPts val="600"/>
              </a:spcAft>
              <a:defRPr/>
            </a:pPr>
            <a:r>
              <a:rPr lang="nl-NL" sz="1600" dirty="0"/>
              <a:t>Achteraf wel of geen juiste keuze</a:t>
            </a:r>
            <a:endParaRPr lang="nl-NL" dirty="0"/>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4</a:t>
            </a:fld>
            <a:endParaRPr lang="en-US" b="1" dirty="0">
              <a:solidFill>
                <a:schemeClr val="tx1"/>
              </a:solidFill>
            </a:endParaRP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303930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2">
                    <a:lumMod val="50000"/>
                  </a:schemeClr>
                </a:solidFill>
              </a:rPr>
              <a:t>Casus: mevrouw van Duren </a:t>
            </a:r>
          </a:p>
        </p:txBody>
      </p:sp>
      <p:sp>
        <p:nvSpPr>
          <p:cNvPr id="3" name="Tijdelijke aanduiding voor inhoud 2"/>
          <p:cNvSpPr>
            <a:spLocks noGrp="1"/>
          </p:cNvSpPr>
          <p:nvPr>
            <p:ph idx="1"/>
          </p:nvPr>
        </p:nvSpPr>
        <p:spPr>
          <a:xfrm>
            <a:off x="677334" y="1437698"/>
            <a:ext cx="8836780" cy="3015369"/>
          </a:xfrm>
          <a:ln>
            <a:solidFill>
              <a:schemeClr val="tx2"/>
            </a:solidFill>
          </a:ln>
        </p:spPr>
        <p:txBody>
          <a:bodyPr>
            <a:noAutofit/>
          </a:bodyPr>
          <a:lstStyle/>
          <a:p>
            <a:pPr marL="584816" lvl="1" indent="-342900" defTabSz="913905">
              <a:spcBef>
                <a:spcPts val="600"/>
              </a:spcBef>
              <a:spcAft>
                <a:spcPts val="600"/>
              </a:spcAft>
              <a:defRPr/>
            </a:pPr>
            <a:r>
              <a:rPr lang="en-US" altLang="nl-NL" sz="1800" i="1" dirty="0"/>
              <a:t>Mw, 45 </a:t>
            </a:r>
            <a:r>
              <a:rPr lang="en-US" altLang="nl-NL" sz="1800" i="1" dirty="0" err="1"/>
              <a:t>jaar</a:t>
            </a:r>
            <a:r>
              <a:rPr lang="en-US" altLang="nl-NL" sz="1800" i="1" dirty="0"/>
              <a:t>, man </a:t>
            </a:r>
            <a:r>
              <a:rPr lang="en-US" altLang="nl-NL" sz="1800" i="1" dirty="0" err="1"/>
              <a:t>en</a:t>
            </a:r>
            <a:r>
              <a:rPr lang="en-US" altLang="nl-NL" sz="1800" i="1" dirty="0"/>
              <a:t> twee </a:t>
            </a:r>
            <a:r>
              <a:rPr lang="en-US" altLang="nl-NL" sz="1800" i="1" dirty="0" err="1"/>
              <a:t>jonge</a:t>
            </a:r>
            <a:r>
              <a:rPr lang="en-US" altLang="nl-NL" sz="1800" i="1" dirty="0"/>
              <a:t> </a:t>
            </a:r>
            <a:r>
              <a:rPr lang="en-US" altLang="nl-NL" sz="1800" i="1" dirty="0" err="1"/>
              <a:t>kinderen</a:t>
            </a:r>
            <a:endParaRPr lang="en-US" altLang="nl-NL" sz="1800" i="1" dirty="0"/>
          </a:p>
          <a:p>
            <a:pPr marL="984866" lvl="2" indent="-342900" defTabSz="913905">
              <a:spcBef>
                <a:spcPts val="600"/>
              </a:spcBef>
              <a:spcAft>
                <a:spcPts val="600"/>
              </a:spcAft>
              <a:defRPr/>
            </a:pPr>
            <a:r>
              <a:rPr lang="en-US" altLang="nl-NL" sz="1800" i="1" dirty="0" err="1"/>
              <a:t>Ziektebeloop</a:t>
            </a:r>
            <a:r>
              <a:rPr lang="en-US" altLang="nl-NL" sz="1800" i="1" dirty="0"/>
              <a:t>: 2016 diagnose </a:t>
            </a:r>
            <a:r>
              <a:rPr lang="en-US" altLang="nl-NL" sz="1800" i="1" dirty="0" err="1"/>
              <a:t>longkanker</a:t>
            </a:r>
            <a:r>
              <a:rPr lang="en-US" altLang="nl-NL" sz="1800" i="1" dirty="0"/>
              <a:t>. 2018: </a:t>
            </a:r>
            <a:r>
              <a:rPr lang="en-US" altLang="nl-NL" sz="1800" i="1" dirty="0" err="1"/>
              <a:t>Metastasen</a:t>
            </a:r>
            <a:r>
              <a:rPr lang="en-US" altLang="nl-NL" sz="1800" i="1" dirty="0"/>
              <a:t> in </a:t>
            </a:r>
            <a:r>
              <a:rPr lang="en-US" altLang="nl-NL" sz="1800" i="1" dirty="0" err="1"/>
              <a:t>hersenen</a:t>
            </a:r>
            <a:r>
              <a:rPr lang="en-US" altLang="nl-NL" sz="1800" i="1" dirty="0"/>
              <a:t>, </a:t>
            </a:r>
            <a:r>
              <a:rPr lang="en-US" altLang="nl-NL" sz="1800" i="1" dirty="0" err="1"/>
              <a:t>bijnier</a:t>
            </a:r>
            <a:r>
              <a:rPr lang="en-US" altLang="nl-NL" sz="1800" i="1" dirty="0"/>
              <a:t>, </a:t>
            </a:r>
            <a:r>
              <a:rPr lang="en-US" altLang="nl-NL" sz="1800" i="1" dirty="0" err="1"/>
              <a:t>lymfeklieren</a:t>
            </a:r>
            <a:r>
              <a:rPr lang="en-US" altLang="nl-NL" sz="1800" i="1" dirty="0"/>
              <a:t>. </a:t>
            </a:r>
            <a:r>
              <a:rPr lang="en-US" altLang="nl-NL" sz="1800" i="1" dirty="0" err="1"/>
              <a:t>Tijdens</a:t>
            </a:r>
            <a:r>
              <a:rPr lang="en-US" altLang="nl-NL" sz="1800" i="1" dirty="0"/>
              <a:t> </a:t>
            </a:r>
            <a:r>
              <a:rPr lang="en-US" altLang="nl-NL" sz="1800" i="1" dirty="0" err="1"/>
              <a:t>chemotherapie</a:t>
            </a:r>
            <a:r>
              <a:rPr lang="en-US" altLang="nl-NL" sz="1800" i="1" dirty="0"/>
              <a:t>: </a:t>
            </a:r>
            <a:r>
              <a:rPr lang="en-US" altLang="nl-NL" sz="1800" i="1" dirty="0" err="1"/>
              <a:t>hersenbloeding</a:t>
            </a:r>
            <a:r>
              <a:rPr lang="en-US" altLang="nl-NL" sz="1800" i="1" dirty="0"/>
              <a:t>, </a:t>
            </a:r>
            <a:r>
              <a:rPr lang="en-US" altLang="nl-NL" sz="1800" i="1" dirty="0" err="1"/>
              <a:t>gordelroos</a:t>
            </a:r>
            <a:r>
              <a:rPr lang="en-US" altLang="nl-NL" sz="1800" i="1" dirty="0"/>
              <a:t>.   </a:t>
            </a:r>
          </a:p>
          <a:p>
            <a:pPr marL="984866" lvl="2" indent="-342900" defTabSz="913905">
              <a:spcBef>
                <a:spcPts val="600"/>
              </a:spcBef>
              <a:spcAft>
                <a:spcPts val="600"/>
              </a:spcAft>
              <a:defRPr/>
            </a:pPr>
            <a:r>
              <a:rPr lang="en-US" altLang="nl-NL" sz="1800" i="1" dirty="0" err="1">
                <a:solidFill>
                  <a:schemeClr val="tx1"/>
                </a:solidFill>
              </a:rPr>
              <a:t>Systemische</a:t>
            </a:r>
            <a:r>
              <a:rPr lang="en-US" altLang="nl-NL" sz="1800" i="1" dirty="0"/>
              <a:t> </a:t>
            </a:r>
            <a:r>
              <a:rPr lang="en-US" altLang="nl-NL" sz="1800" i="1" dirty="0" err="1"/>
              <a:t>behandelingen</a:t>
            </a:r>
            <a:r>
              <a:rPr lang="en-US" altLang="nl-NL" sz="1800" i="1" dirty="0"/>
              <a:t> tot nu toe: </a:t>
            </a:r>
            <a:r>
              <a:rPr lang="en-US" altLang="nl-NL" sz="1800" i="1" dirty="0" err="1"/>
              <a:t>chemotherapie</a:t>
            </a:r>
            <a:r>
              <a:rPr lang="en-US" altLang="nl-NL" sz="1800" i="1" dirty="0"/>
              <a:t>, </a:t>
            </a:r>
            <a:r>
              <a:rPr lang="en-US" altLang="nl-NL" sz="1800" i="1" dirty="0" err="1"/>
              <a:t>immunotherapie</a:t>
            </a:r>
            <a:r>
              <a:rPr lang="en-US" altLang="nl-NL" sz="1800" i="1" dirty="0"/>
              <a:t>. </a:t>
            </a:r>
          </a:p>
          <a:p>
            <a:pPr marL="984866" lvl="2" indent="-342900" defTabSz="913905">
              <a:spcBef>
                <a:spcPts val="600"/>
              </a:spcBef>
              <a:spcAft>
                <a:spcPts val="600"/>
              </a:spcAft>
              <a:defRPr/>
            </a:pPr>
            <a:r>
              <a:rPr lang="en-US" altLang="nl-NL" sz="1800" i="1" dirty="0" err="1"/>
              <a:t>Er</a:t>
            </a:r>
            <a:r>
              <a:rPr lang="en-US" altLang="nl-NL" sz="1800" i="1" dirty="0"/>
              <a:t> is nu </a:t>
            </a:r>
            <a:r>
              <a:rPr lang="en-US" altLang="nl-NL" sz="1800" i="1" dirty="0" err="1"/>
              <a:t>een</a:t>
            </a:r>
            <a:r>
              <a:rPr lang="en-US" altLang="nl-NL" sz="1800" i="1" dirty="0"/>
              <a:t> chemo die 10% </a:t>
            </a:r>
            <a:r>
              <a:rPr lang="en-US" altLang="nl-NL" sz="1800" i="1" dirty="0" err="1"/>
              <a:t>kans</a:t>
            </a:r>
            <a:r>
              <a:rPr lang="en-US" altLang="nl-NL" sz="1800" i="1" dirty="0"/>
              <a:t> </a:t>
            </a:r>
            <a:r>
              <a:rPr lang="en-US" altLang="nl-NL" sz="1800" i="1" dirty="0" err="1"/>
              <a:t>heeft</a:t>
            </a:r>
            <a:r>
              <a:rPr lang="en-US" altLang="nl-NL" sz="1800" i="1" dirty="0"/>
              <a:t> van </a:t>
            </a:r>
            <a:r>
              <a:rPr lang="en-US" altLang="nl-NL" sz="1800" i="1" dirty="0" err="1"/>
              <a:t>aanslaan</a:t>
            </a:r>
            <a:r>
              <a:rPr lang="en-US" altLang="nl-NL" sz="1800" i="1" dirty="0"/>
              <a:t>, maar </a:t>
            </a:r>
            <a:r>
              <a:rPr lang="en-US" altLang="nl-NL" sz="1800" i="1" dirty="0" err="1"/>
              <a:t>haar</a:t>
            </a:r>
            <a:r>
              <a:rPr lang="en-US" altLang="nl-NL" sz="1800" i="1" dirty="0"/>
              <a:t> </a:t>
            </a:r>
            <a:r>
              <a:rPr lang="en-US" altLang="nl-NL" sz="1800" i="1" dirty="0" err="1"/>
              <a:t>conditie</a:t>
            </a:r>
            <a:r>
              <a:rPr lang="en-US" altLang="nl-NL" sz="1800" i="1" dirty="0"/>
              <a:t> is </a:t>
            </a:r>
            <a:r>
              <a:rPr lang="en-US" altLang="nl-NL" sz="1800" i="1" dirty="0" err="1"/>
              <a:t>matig</a:t>
            </a:r>
            <a:r>
              <a:rPr lang="en-US" altLang="nl-NL" sz="1800" i="1" dirty="0"/>
              <a:t>. </a:t>
            </a:r>
          </a:p>
          <a:p>
            <a:pPr marL="984866" lvl="2" indent="-342900" defTabSz="913905">
              <a:spcBef>
                <a:spcPts val="600"/>
              </a:spcBef>
              <a:spcAft>
                <a:spcPts val="600"/>
              </a:spcAft>
              <a:defRPr/>
            </a:pPr>
            <a:r>
              <a:rPr lang="en-US" altLang="nl-NL" sz="1800" i="1" dirty="0"/>
              <a:t>Mw. Van Duren </a:t>
            </a:r>
            <a:r>
              <a:rPr lang="en-US" altLang="nl-NL" sz="1800" i="1" dirty="0" err="1"/>
              <a:t>en</a:t>
            </a:r>
            <a:r>
              <a:rPr lang="en-US" altLang="nl-NL" sz="1800" i="1" dirty="0"/>
              <a:t> de arts </a:t>
            </a:r>
            <a:r>
              <a:rPr lang="en-US" altLang="nl-NL" sz="1800" i="1" dirty="0" err="1"/>
              <a:t>besluiten</a:t>
            </a:r>
            <a:r>
              <a:rPr lang="en-US" altLang="nl-NL" sz="1800" i="1" dirty="0"/>
              <a:t> de </a:t>
            </a:r>
            <a:r>
              <a:rPr lang="en-US" altLang="nl-NL" sz="1800" i="1" dirty="0" err="1">
                <a:solidFill>
                  <a:schemeClr val="tx1"/>
                </a:solidFill>
              </a:rPr>
              <a:t>chemotherapie</a:t>
            </a:r>
            <a:r>
              <a:rPr lang="en-US" altLang="nl-NL" sz="1800" i="1" dirty="0"/>
              <a:t> </a:t>
            </a:r>
            <a:r>
              <a:rPr lang="en-US" altLang="nl-NL" sz="1800" i="1" dirty="0" err="1"/>
              <a:t>te</a:t>
            </a:r>
            <a:r>
              <a:rPr lang="en-US" altLang="nl-NL" sz="1800" i="1" dirty="0"/>
              <a:t> </a:t>
            </a:r>
            <a:r>
              <a:rPr lang="en-US" altLang="nl-NL" sz="1800" i="1" dirty="0" err="1"/>
              <a:t>starten</a:t>
            </a:r>
            <a:endParaRPr lang="en-US" altLang="nl-NL" sz="1800" i="1" dirty="0"/>
          </a:p>
          <a:p>
            <a:pPr marL="641966" lvl="2" indent="0" defTabSz="913905">
              <a:spcBef>
                <a:spcPts val="600"/>
              </a:spcBef>
              <a:spcAft>
                <a:spcPts val="600"/>
              </a:spcAft>
              <a:buNone/>
              <a:defRPr/>
            </a:pPr>
            <a:br>
              <a:rPr lang="en-US" altLang="nl-NL" sz="1800" i="1" dirty="0"/>
            </a:br>
            <a:br>
              <a:rPr lang="en-US" altLang="nl-NL" sz="1800" i="1" dirty="0"/>
            </a:br>
            <a:endParaRPr lang="nl-NL" sz="1800" i="1" dirty="0"/>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5</a:t>
            </a:fld>
            <a:endParaRPr lang="en-US" b="1" dirty="0">
              <a:solidFill>
                <a:schemeClr val="tx1"/>
              </a:solidFill>
            </a:endParaRPr>
          </a:p>
        </p:txBody>
      </p:sp>
      <p:sp>
        <p:nvSpPr>
          <p:cNvPr id="6" name="Tijdelijke aanduiding voor inhoud 2"/>
          <p:cNvSpPr txBox="1">
            <a:spLocks/>
          </p:cNvSpPr>
          <p:nvPr/>
        </p:nvSpPr>
        <p:spPr>
          <a:xfrm>
            <a:off x="677334" y="4811441"/>
            <a:ext cx="983826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41916" lvl="1" indent="0" defTabSz="913905">
              <a:spcBef>
                <a:spcPts val="600"/>
              </a:spcBef>
              <a:spcAft>
                <a:spcPts val="600"/>
              </a:spcAft>
              <a:buNone/>
              <a:defRPr/>
            </a:pPr>
            <a:r>
              <a:rPr lang="nl-NL" sz="1800" b="1" dirty="0"/>
              <a:t>Vragen: </a:t>
            </a:r>
          </a:p>
          <a:p>
            <a:pPr marL="584816" lvl="1" indent="-342900" defTabSz="913905">
              <a:spcBef>
                <a:spcPts val="600"/>
              </a:spcBef>
              <a:spcAft>
                <a:spcPts val="600"/>
              </a:spcAft>
              <a:defRPr/>
            </a:pPr>
            <a:r>
              <a:rPr lang="nl-NL" sz="1800" dirty="0"/>
              <a:t>Welke doelen kan mevrouw van Duren hebben met het starten van de </a:t>
            </a:r>
            <a:r>
              <a:rPr lang="nl-NL" sz="1800" dirty="0">
                <a:solidFill>
                  <a:schemeClr val="tx1"/>
                </a:solidFill>
              </a:rPr>
              <a:t>chemotherapie</a:t>
            </a:r>
            <a:r>
              <a:rPr lang="nl-NL" sz="1800" dirty="0"/>
              <a:t>? </a:t>
            </a:r>
          </a:p>
          <a:p>
            <a:pPr marL="584816" lvl="1" indent="-342900" defTabSz="913905">
              <a:spcBef>
                <a:spcPts val="600"/>
              </a:spcBef>
              <a:spcAft>
                <a:spcPts val="600"/>
              </a:spcAft>
              <a:defRPr/>
            </a:pPr>
            <a:r>
              <a:rPr lang="nl-NL" sz="1800" dirty="0"/>
              <a:t>Welke doelen kan de longarts hebben met het starten van de </a:t>
            </a:r>
            <a:r>
              <a:rPr lang="nl-NL" sz="1800" dirty="0">
                <a:solidFill>
                  <a:schemeClr val="tx1"/>
                </a:solidFill>
              </a:rPr>
              <a:t>chemotherapie</a:t>
            </a:r>
            <a:r>
              <a:rPr lang="nl-NL" sz="1800" dirty="0"/>
              <a:t>?</a:t>
            </a: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244186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2">
                    <a:lumMod val="50000"/>
                  </a:schemeClr>
                </a:solidFill>
              </a:rPr>
              <a:t>Uit het onderzoek </a:t>
            </a:r>
            <a:endParaRPr lang="nl-NL" b="1" dirty="0">
              <a:solidFill>
                <a:srgbClr val="FF0000"/>
              </a:solidFill>
            </a:endParaRPr>
          </a:p>
        </p:txBody>
      </p:sp>
      <p:sp>
        <p:nvSpPr>
          <p:cNvPr id="3" name="Tijdelijke aanduiding voor inhoud 2"/>
          <p:cNvSpPr>
            <a:spLocks noGrp="1"/>
          </p:cNvSpPr>
          <p:nvPr>
            <p:ph idx="1"/>
          </p:nvPr>
        </p:nvSpPr>
        <p:spPr>
          <a:xfrm>
            <a:off x="677334" y="1668976"/>
            <a:ext cx="8596668" cy="3880773"/>
          </a:xfrm>
        </p:spPr>
        <p:txBody>
          <a:bodyPr>
            <a:normAutofit/>
          </a:bodyPr>
          <a:lstStyle/>
          <a:p>
            <a:pPr marL="241916" lvl="1" indent="0" defTabSz="913905">
              <a:spcBef>
                <a:spcPts val="600"/>
              </a:spcBef>
              <a:spcAft>
                <a:spcPts val="600"/>
              </a:spcAft>
              <a:buNone/>
              <a:defRPr/>
            </a:pPr>
            <a:r>
              <a:rPr lang="nl-NL" sz="1800" dirty="0"/>
              <a:t>Doelen van patiënten (</a:t>
            </a:r>
            <a:r>
              <a:rPr lang="nl-NL" sz="1800" dirty="0">
                <a:solidFill>
                  <a:schemeClr val="tx1"/>
                </a:solidFill>
              </a:rPr>
              <a:t>n= 266</a:t>
            </a:r>
            <a:r>
              <a:rPr lang="nl-NL" sz="1800" dirty="0"/>
              <a:t>) (%)</a:t>
            </a:r>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6</a:t>
            </a:fld>
            <a:endParaRPr lang="en-US" b="1" dirty="0">
              <a:solidFill>
                <a:schemeClr val="tx1"/>
              </a:solidFill>
            </a:endParaRP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graphicFrame>
        <p:nvGraphicFramePr>
          <p:cNvPr id="8" name="Grafiek 7"/>
          <p:cNvGraphicFramePr/>
          <p:nvPr>
            <p:extLst>
              <p:ext uri="{D42A27DB-BD31-4B8C-83A1-F6EECF244321}">
                <p14:modId xmlns:p14="http://schemas.microsoft.com/office/powerpoint/2010/main" val="1703479169"/>
              </p:ext>
            </p:extLst>
          </p:nvPr>
        </p:nvGraphicFramePr>
        <p:xfrm>
          <a:off x="801478" y="2008620"/>
          <a:ext cx="8348379" cy="3635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3470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2">
                    <a:lumMod val="50000"/>
                  </a:schemeClr>
                </a:solidFill>
              </a:rPr>
              <a:t>Uit het onderzoek </a:t>
            </a:r>
            <a:endParaRPr lang="nl-NL" b="1" dirty="0">
              <a:solidFill>
                <a:srgbClr val="FF0000"/>
              </a:solidFill>
            </a:endParaRPr>
          </a:p>
        </p:txBody>
      </p:sp>
      <p:sp>
        <p:nvSpPr>
          <p:cNvPr id="3" name="Tijdelijke aanduiding voor inhoud 2"/>
          <p:cNvSpPr>
            <a:spLocks noGrp="1"/>
          </p:cNvSpPr>
          <p:nvPr>
            <p:ph idx="1"/>
          </p:nvPr>
        </p:nvSpPr>
        <p:spPr>
          <a:xfrm>
            <a:off x="677334" y="1668976"/>
            <a:ext cx="8596668" cy="3880773"/>
          </a:xfrm>
        </p:spPr>
        <p:txBody>
          <a:bodyPr>
            <a:normAutofit/>
          </a:bodyPr>
          <a:lstStyle/>
          <a:p>
            <a:pPr marL="241916" lvl="1" indent="0" defTabSz="913905">
              <a:spcBef>
                <a:spcPts val="600"/>
              </a:spcBef>
              <a:spcAft>
                <a:spcPts val="600"/>
              </a:spcAft>
              <a:buNone/>
              <a:defRPr/>
            </a:pPr>
            <a:r>
              <a:rPr lang="nl-NL" sz="1800" dirty="0"/>
              <a:t>Doelen van artsen (</a:t>
            </a:r>
            <a:r>
              <a:rPr lang="nl-NL" sz="1800" dirty="0">
                <a:solidFill>
                  <a:schemeClr val="tx1"/>
                </a:solidFill>
              </a:rPr>
              <a:t>n= 260</a:t>
            </a:r>
            <a:r>
              <a:rPr lang="nl-NL" sz="1800" dirty="0"/>
              <a:t>) (%)</a:t>
            </a:r>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7</a:t>
            </a:fld>
            <a:endParaRPr lang="en-US" b="1" dirty="0">
              <a:solidFill>
                <a:schemeClr val="tx1"/>
              </a:solidFill>
            </a:endParaRPr>
          </a:p>
        </p:txBody>
      </p:sp>
      <p:sp>
        <p:nvSpPr>
          <p:cNvPr id="7"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graphicFrame>
        <p:nvGraphicFramePr>
          <p:cNvPr id="9" name="Tijdelijke aanduiding voor inhoud 6"/>
          <p:cNvGraphicFramePr>
            <a:graphicFrameLocks/>
          </p:cNvGraphicFramePr>
          <p:nvPr>
            <p:extLst>
              <p:ext uri="{D42A27DB-BD31-4B8C-83A1-F6EECF244321}">
                <p14:modId xmlns:p14="http://schemas.microsoft.com/office/powerpoint/2010/main" val="1659223209"/>
              </p:ext>
            </p:extLst>
          </p:nvPr>
        </p:nvGraphicFramePr>
        <p:xfrm>
          <a:off x="920606" y="2143432"/>
          <a:ext cx="8479033" cy="3677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707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2">
                    <a:lumMod val="50000"/>
                  </a:schemeClr>
                </a:solidFill>
              </a:rPr>
              <a:t>Casus: mevrouw van Duren (vervolg)</a:t>
            </a:r>
          </a:p>
        </p:txBody>
      </p:sp>
      <p:sp>
        <p:nvSpPr>
          <p:cNvPr id="3" name="Tijdelijke aanduiding voor inhoud 2"/>
          <p:cNvSpPr>
            <a:spLocks noGrp="1"/>
          </p:cNvSpPr>
          <p:nvPr>
            <p:ph idx="1"/>
          </p:nvPr>
        </p:nvSpPr>
        <p:spPr>
          <a:xfrm>
            <a:off x="781608" y="1356136"/>
            <a:ext cx="8596668" cy="1214377"/>
          </a:xfrm>
          <a:ln>
            <a:solidFill>
              <a:schemeClr val="tx2"/>
            </a:solidFill>
          </a:ln>
        </p:spPr>
        <p:txBody>
          <a:bodyPr>
            <a:noAutofit/>
          </a:bodyPr>
          <a:lstStyle/>
          <a:p>
            <a:pPr marL="584816" lvl="1" indent="-342900" defTabSz="913905">
              <a:spcBef>
                <a:spcPts val="600"/>
              </a:spcBef>
              <a:spcAft>
                <a:spcPts val="600"/>
              </a:spcAft>
              <a:defRPr/>
            </a:pPr>
            <a:r>
              <a:rPr lang="en-US" altLang="nl-NL" sz="1800" dirty="0"/>
              <a:t>Mw. Van Duren had ‘</a:t>
            </a:r>
            <a:r>
              <a:rPr lang="en-US" altLang="nl-NL" sz="1800" i="1" dirty="0" err="1"/>
              <a:t>genezing</a:t>
            </a:r>
            <a:r>
              <a:rPr lang="en-US" altLang="nl-NL" sz="1800" i="1" dirty="0"/>
              <a:t>, </a:t>
            </a:r>
            <a:r>
              <a:rPr lang="en-US" altLang="nl-NL" sz="1800" i="1" dirty="0" err="1"/>
              <a:t>en</a:t>
            </a:r>
            <a:r>
              <a:rPr lang="en-US" altLang="nl-NL" sz="1800" i="1" dirty="0"/>
              <a:t> </a:t>
            </a:r>
            <a:r>
              <a:rPr lang="en-US" altLang="nl-NL" sz="1800" i="1" dirty="0" err="1"/>
              <a:t>als</a:t>
            </a:r>
            <a:r>
              <a:rPr lang="en-US" altLang="nl-NL" sz="1800" i="1" dirty="0"/>
              <a:t> </a:t>
            </a:r>
            <a:r>
              <a:rPr lang="en-US" altLang="nl-NL" sz="1800" i="1" dirty="0" err="1"/>
              <a:t>dat</a:t>
            </a:r>
            <a:r>
              <a:rPr lang="en-US" altLang="nl-NL" sz="1800" i="1" dirty="0"/>
              <a:t> </a:t>
            </a:r>
            <a:r>
              <a:rPr lang="en-US" altLang="nl-NL" sz="1800" i="1" dirty="0" err="1"/>
              <a:t>niet</a:t>
            </a:r>
            <a:r>
              <a:rPr lang="en-US" altLang="nl-NL" sz="1800" i="1" dirty="0"/>
              <a:t> </a:t>
            </a:r>
            <a:r>
              <a:rPr lang="en-US" altLang="nl-NL" sz="1800" i="1" dirty="0" err="1"/>
              <a:t>lukt</a:t>
            </a:r>
            <a:r>
              <a:rPr lang="en-US" altLang="nl-NL" sz="1800" i="1" dirty="0"/>
              <a:t> </a:t>
            </a:r>
            <a:r>
              <a:rPr lang="en-US" altLang="nl-NL" sz="1800" i="1" dirty="0" err="1"/>
              <a:t>stabiel</a:t>
            </a:r>
            <a:r>
              <a:rPr lang="en-US" altLang="nl-NL" sz="1800" i="1" dirty="0"/>
              <a:t> </a:t>
            </a:r>
            <a:r>
              <a:rPr lang="en-US" altLang="nl-NL" sz="1800" i="1" dirty="0" err="1"/>
              <a:t>worden</a:t>
            </a:r>
            <a:r>
              <a:rPr lang="en-US" altLang="nl-NL" sz="1800" i="1" dirty="0"/>
              <a:t>’ </a:t>
            </a:r>
            <a:r>
              <a:rPr lang="en-US" altLang="nl-NL" sz="1800" dirty="0" err="1"/>
              <a:t>als</a:t>
            </a:r>
            <a:r>
              <a:rPr lang="en-US" altLang="nl-NL" sz="1800" dirty="0"/>
              <a:t> </a:t>
            </a:r>
            <a:r>
              <a:rPr lang="en-US" altLang="nl-NL" sz="1800" dirty="0" err="1"/>
              <a:t>doel</a:t>
            </a:r>
            <a:endParaRPr lang="en-US" altLang="nl-NL" sz="1800" dirty="0"/>
          </a:p>
          <a:p>
            <a:pPr marL="584816" lvl="1" indent="-342900" defTabSz="913905">
              <a:spcBef>
                <a:spcPts val="600"/>
              </a:spcBef>
              <a:spcAft>
                <a:spcPts val="600"/>
              </a:spcAft>
              <a:defRPr/>
            </a:pPr>
            <a:r>
              <a:rPr lang="en-US" altLang="nl-NL" sz="1800" dirty="0"/>
              <a:t>De </a:t>
            </a:r>
            <a:r>
              <a:rPr lang="en-US" altLang="nl-NL" sz="1800" dirty="0" err="1"/>
              <a:t>longarts</a:t>
            </a:r>
            <a:r>
              <a:rPr lang="en-US" altLang="nl-NL" sz="1800" dirty="0"/>
              <a:t> had ‘</a:t>
            </a:r>
            <a:r>
              <a:rPr lang="en-US" altLang="nl-NL" sz="1800" i="1" dirty="0" err="1"/>
              <a:t>respons</a:t>
            </a:r>
            <a:r>
              <a:rPr lang="en-US" altLang="nl-NL" sz="1800" i="1" dirty="0"/>
              <a:t> van de tumor</a:t>
            </a:r>
            <a:r>
              <a:rPr lang="en-US" altLang="nl-NL" sz="1800" dirty="0"/>
              <a:t>’ </a:t>
            </a:r>
            <a:r>
              <a:rPr lang="en-US" altLang="nl-NL" sz="1800" dirty="0" err="1"/>
              <a:t>als</a:t>
            </a:r>
            <a:r>
              <a:rPr lang="en-US" altLang="nl-NL" sz="1800" dirty="0"/>
              <a:t> </a:t>
            </a:r>
            <a:r>
              <a:rPr lang="en-US" altLang="nl-NL" sz="1800" dirty="0" err="1"/>
              <a:t>doel</a:t>
            </a:r>
            <a:endParaRPr lang="en-US" altLang="nl-NL" sz="1800" dirty="0"/>
          </a:p>
          <a:p>
            <a:pPr marL="641966" lvl="2" indent="0" defTabSz="913905">
              <a:spcBef>
                <a:spcPts val="600"/>
              </a:spcBef>
              <a:spcAft>
                <a:spcPts val="600"/>
              </a:spcAft>
              <a:buNone/>
              <a:defRPr/>
            </a:pPr>
            <a:br>
              <a:rPr lang="en-US" altLang="nl-NL" sz="1800" i="1" dirty="0"/>
            </a:br>
            <a:br>
              <a:rPr lang="en-US" altLang="nl-NL" sz="1800" i="1" dirty="0"/>
            </a:br>
            <a:endParaRPr lang="nl-NL" sz="1800" i="1" dirty="0"/>
          </a:p>
        </p:txBody>
      </p:sp>
      <p:sp>
        <p:nvSpPr>
          <p:cNvPr id="5" name="Tijdelijke aanduiding voor dianummer 4"/>
          <p:cNvSpPr>
            <a:spLocks noGrp="1"/>
          </p:cNvSpPr>
          <p:nvPr>
            <p:ph type="sldNum" sz="quarter" idx="12"/>
          </p:nvPr>
        </p:nvSpPr>
        <p:spPr>
          <a:xfrm>
            <a:off x="11253652" y="6297123"/>
            <a:ext cx="683339" cy="365125"/>
          </a:xfrm>
        </p:spPr>
        <p:txBody>
          <a:bodyPr/>
          <a:lstStyle/>
          <a:p>
            <a:fld id="{519954A3-9DFD-4C44-94BA-B95130A3BA1C}" type="slidenum">
              <a:rPr lang="en-US" b="1" smtClean="0">
                <a:solidFill>
                  <a:schemeClr val="tx1"/>
                </a:solidFill>
              </a:rPr>
              <a:t>8</a:t>
            </a:fld>
            <a:endParaRPr lang="en-US" b="1" dirty="0">
              <a:solidFill>
                <a:schemeClr val="tx1"/>
              </a:solidFill>
            </a:endParaRPr>
          </a:p>
        </p:txBody>
      </p:sp>
      <p:sp>
        <p:nvSpPr>
          <p:cNvPr id="6" name="Tijdelijke aanduiding voor inhoud 2"/>
          <p:cNvSpPr txBox="1">
            <a:spLocks/>
          </p:cNvSpPr>
          <p:nvPr/>
        </p:nvSpPr>
        <p:spPr>
          <a:xfrm>
            <a:off x="517631" y="4721861"/>
            <a:ext cx="859666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41916" lvl="1" indent="0" defTabSz="913905">
              <a:spcBef>
                <a:spcPts val="600"/>
              </a:spcBef>
              <a:spcAft>
                <a:spcPts val="600"/>
              </a:spcAft>
              <a:buNone/>
              <a:defRPr/>
            </a:pPr>
            <a:r>
              <a:rPr lang="nl-NL" sz="1800" b="1" dirty="0"/>
              <a:t>Vragen: </a:t>
            </a:r>
          </a:p>
          <a:p>
            <a:pPr marL="584816" lvl="1" indent="-342900" defTabSz="913905">
              <a:spcBef>
                <a:spcPts val="600"/>
              </a:spcBef>
              <a:spcAft>
                <a:spcPts val="600"/>
              </a:spcAft>
              <a:defRPr/>
            </a:pPr>
            <a:r>
              <a:rPr lang="nl-NL" sz="1800" dirty="0"/>
              <a:t>Op een schaal van 0-10 (0 is helemaal niet haalbaar), hoe haalbaar denk je dat deze doelen zijn volgens de patiënt, de arts en jijzelf? </a:t>
            </a:r>
          </a:p>
        </p:txBody>
      </p:sp>
      <p:sp>
        <p:nvSpPr>
          <p:cNvPr id="8" name="Rechthoekig bijschrift 7"/>
          <p:cNvSpPr/>
          <p:nvPr/>
        </p:nvSpPr>
        <p:spPr>
          <a:xfrm>
            <a:off x="9211227" y="609600"/>
            <a:ext cx="2939157" cy="5647013"/>
          </a:xfrm>
          <a:prstGeom prst="wedgeRectCallout">
            <a:avLst>
              <a:gd name="adj1" fmla="val -58645"/>
              <a:gd name="adj2" fmla="val -3061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p:cNvSpPr txBox="1"/>
          <p:nvPr/>
        </p:nvSpPr>
        <p:spPr>
          <a:xfrm>
            <a:off x="9201864" y="678506"/>
            <a:ext cx="2892830" cy="5509200"/>
          </a:xfrm>
          <a:prstGeom prst="rect">
            <a:avLst/>
          </a:prstGeom>
          <a:noFill/>
        </p:spPr>
        <p:txBody>
          <a:bodyPr wrap="square" rtlCol="0">
            <a:spAutoFit/>
          </a:bodyPr>
          <a:lstStyle/>
          <a:p>
            <a:pPr algn="ctr"/>
            <a:r>
              <a:rPr lang="nl-NL" sz="1600" i="1" dirty="0">
                <a:solidFill>
                  <a:srgbClr val="F07814"/>
                </a:solidFill>
              </a:rPr>
              <a:t>“En toen konden ze niks meer voor me doen, en toen hebben ze me doorverwezen naar dit ziekenhuis. Ik ben wel blij dat ik daar toen de kans voor heb gekregen. Want daar ben je weer nieuwe patiënt he, daar beginnen ze weer overnieuw. </a:t>
            </a:r>
            <a:br>
              <a:rPr lang="nl-NL" sz="1600" i="1" dirty="0">
                <a:solidFill>
                  <a:srgbClr val="F07814"/>
                </a:solidFill>
              </a:rPr>
            </a:br>
            <a:r>
              <a:rPr lang="nl-NL" sz="1600" i="1" dirty="0">
                <a:solidFill>
                  <a:srgbClr val="F07814"/>
                </a:solidFill>
              </a:rPr>
              <a:t>Ze proberen jou gewoon weer opnieuw beter te maken. Terwijl ze dat  elders ook al hebben geprobeerd, maar hier gaan ze gewoon weer opnieuw beginnen. Meer mogelijkheden en meer open voor nieuwe methodes enzo. Ze zijn daar toch iets verder aan het denken van hoe kunnen we die mevrouw of die persoon beter maken.” </a:t>
            </a:r>
          </a:p>
        </p:txBody>
      </p:sp>
      <p:sp>
        <p:nvSpPr>
          <p:cNvPr id="10" name="Rechthoekig bijschrift 9"/>
          <p:cNvSpPr/>
          <p:nvPr/>
        </p:nvSpPr>
        <p:spPr>
          <a:xfrm>
            <a:off x="5621863" y="2730545"/>
            <a:ext cx="3023387" cy="1785814"/>
          </a:xfrm>
          <a:prstGeom prst="wedgeRectCallout">
            <a:avLst>
              <a:gd name="adj1" fmla="val 58177"/>
              <a:gd name="adj2" fmla="val -10695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p:nvSpPr>
        <p:spPr>
          <a:xfrm>
            <a:off x="5524935" y="2731350"/>
            <a:ext cx="3023387" cy="1894112"/>
          </a:xfrm>
          <a:prstGeom prst="rect">
            <a:avLst/>
          </a:prstGeom>
          <a:noFill/>
        </p:spPr>
        <p:txBody>
          <a:bodyPr wrap="square" rtlCol="0">
            <a:spAutoFit/>
          </a:bodyPr>
          <a:lstStyle/>
          <a:p>
            <a:pPr algn="ctr"/>
            <a:r>
              <a:rPr lang="nl-NL" sz="1900" dirty="0">
                <a:solidFill>
                  <a:srgbClr val="F07814"/>
                </a:solidFill>
              </a:rPr>
              <a:t>“Het is gewoon uitgezaaide longkanker en dat is bijna niet te genezen. Maar die genezing, ik hoop er wel op.”</a:t>
            </a:r>
            <a:endParaRPr lang="nl-NL" sz="1900" i="1" dirty="0">
              <a:solidFill>
                <a:srgbClr val="F07814"/>
              </a:solidFill>
            </a:endParaRPr>
          </a:p>
        </p:txBody>
      </p:sp>
      <p:sp>
        <p:nvSpPr>
          <p:cNvPr id="9" name="Tekstvak 8"/>
          <p:cNvSpPr txBox="1"/>
          <p:nvPr/>
        </p:nvSpPr>
        <p:spPr>
          <a:xfrm>
            <a:off x="677334" y="2807503"/>
            <a:ext cx="4194060" cy="1477328"/>
          </a:xfrm>
          <a:prstGeom prst="rect">
            <a:avLst/>
          </a:prstGeom>
          <a:noFill/>
        </p:spPr>
        <p:txBody>
          <a:bodyPr wrap="square" rtlCol="0">
            <a:spAutoFit/>
          </a:bodyPr>
          <a:lstStyle/>
          <a:p>
            <a:r>
              <a:rPr lang="nl-NL" b="1" dirty="0"/>
              <a:t>Uit kwalitatieve interviews blijkt:</a:t>
            </a:r>
            <a:br>
              <a:rPr lang="nl-NL" b="1" dirty="0"/>
            </a:br>
            <a:r>
              <a:rPr lang="nl-NL" dirty="0"/>
              <a:t>Men weet vaak wel dat genezing niet mogelijk is, maar hoop is belangrijk </a:t>
            </a:r>
            <a:br>
              <a:rPr lang="nl-NL" dirty="0"/>
            </a:br>
            <a:endParaRPr lang="nl-NL" b="1" dirty="0"/>
          </a:p>
          <a:p>
            <a:endParaRPr lang="en-GB" dirty="0"/>
          </a:p>
        </p:txBody>
      </p:sp>
      <p:sp>
        <p:nvSpPr>
          <p:cNvPr id="12" name="Tijdelijke aanduiding voor voettekst 3"/>
          <p:cNvSpPr>
            <a:spLocks noGrp="1"/>
          </p:cNvSpPr>
          <p:nvPr>
            <p:ph type="ftr" sz="quarter" idx="11"/>
          </p:nvPr>
        </p:nvSpPr>
        <p:spPr>
          <a:xfrm>
            <a:off x="677334" y="6297124"/>
            <a:ext cx="6297612" cy="365125"/>
          </a:xfrm>
        </p:spPr>
        <p:txBody>
          <a:bodyPr/>
          <a:lstStyle/>
          <a:p>
            <a:r>
              <a:rPr lang="nl-NL" i="1" dirty="0">
                <a:solidFill>
                  <a:schemeClr val="tx1"/>
                </a:solidFill>
              </a:rPr>
              <a:t>Beoogde en bereikte doelen van systemische behandeling: patiënten met longkanker stadium IV</a:t>
            </a:r>
            <a:endParaRPr lang="en-US" i="1" dirty="0">
              <a:solidFill>
                <a:schemeClr val="tx1"/>
              </a:solidFill>
            </a:endParaRPr>
          </a:p>
        </p:txBody>
      </p:sp>
    </p:spTree>
    <p:extLst>
      <p:ext uri="{BB962C8B-B14F-4D97-AF65-F5344CB8AC3E}">
        <p14:creationId xmlns:p14="http://schemas.microsoft.com/office/powerpoint/2010/main" val="989771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dirty="0"/>
              <a:t>Beoogde en bereikte doelen van behandeling: patiënten met longkanker stadium IV</a:t>
            </a:r>
            <a:endParaRPr lang="en-US" dirty="0"/>
          </a:p>
        </p:txBody>
      </p:sp>
      <p:sp>
        <p:nvSpPr>
          <p:cNvPr id="5" name="Tijdelijke aanduiding voor dianummer 4"/>
          <p:cNvSpPr>
            <a:spLocks noGrp="1"/>
          </p:cNvSpPr>
          <p:nvPr>
            <p:ph type="sldNum" sz="quarter" idx="12"/>
          </p:nvPr>
        </p:nvSpPr>
        <p:spPr/>
        <p:txBody>
          <a:bodyPr/>
          <a:lstStyle/>
          <a:p>
            <a:fld id="{519954A3-9DFD-4C44-94BA-B95130A3BA1C}" type="slidenum">
              <a:rPr lang="en-US" smtClean="0"/>
              <a:t>9</a:t>
            </a:fld>
            <a:endParaRPr lang="en-US" dirty="0"/>
          </a:p>
        </p:txBody>
      </p:sp>
      <p:graphicFrame>
        <p:nvGraphicFramePr>
          <p:cNvPr id="6" name="Tijdelijke aanduiding voor inhoud 5"/>
          <p:cNvGraphicFramePr>
            <a:graphicFrameLocks noGrp="1"/>
          </p:cNvGraphicFramePr>
          <p:nvPr>
            <p:ph idx="1"/>
            <p:extLst>
              <p:ext uri="{D42A27DB-BD31-4B8C-83A1-F6EECF244321}">
                <p14:modId xmlns:p14="http://schemas.microsoft.com/office/powerpoint/2010/main" val="2761011699"/>
              </p:ext>
            </p:extLst>
          </p:nvPr>
        </p:nvGraphicFramePr>
        <p:xfrm>
          <a:off x="755992" y="1930400"/>
          <a:ext cx="7740343" cy="3505302"/>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vak 2"/>
          <p:cNvSpPr txBox="1"/>
          <p:nvPr/>
        </p:nvSpPr>
        <p:spPr>
          <a:xfrm>
            <a:off x="3826140" y="5476922"/>
            <a:ext cx="3148806" cy="261610"/>
          </a:xfrm>
          <a:prstGeom prst="rect">
            <a:avLst/>
          </a:prstGeom>
          <a:noFill/>
        </p:spPr>
        <p:txBody>
          <a:bodyPr wrap="square" rtlCol="0">
            <a:spAutoFit/>
          </a:bodyPr>
          <a:lstStyle/>
          <a:p>
            <a:r>
              <a:rPr lang="nl-NL" sz="1100" dirty="0"/>
              <a:t>0 = niet haalbaar 10 = helemaal haalbaar</a:t>
            </a:r>
          </a:p>
        </p:txBody>
      </p:sp>
      <p:sp>
        <p:nvSpPr>
          <p:cNvPr id="8" name="Titel 1"/>
          <p:cNvSpPr>
            <a:spLocks noGrp="1"/>
          </p:cNvSpPr>
          <p:nvPr>
            <p:ph type="title"/>
          </p:nvPr>
        </p:nvSpPr>
        <p:spPr/>
        <p:txBody>
          <a:bodyPr/>
          <a:lstStyle/>
          <a:p>
            <a:r>
              <a:rPr lang="nl-NL" b="1" dirty="0">
                <a:solidFill>
                  <a:schemeClr val="bg2">
                    <a:lumMod val="50000"/>
                  </a:schemeClr>
                </a:solidFill>
              </a:rPr>
              <a:t>Uit het onderzoek</a:t>
            </a:r>
            <a:endParaRPr lang="nl-NL" b="1" dirty="0">
              <a:solidFill>
                <a:srgbClr val="FF0000"/>
              </a:solidFill>
            </a:endParaRPr>
          </a:p>
        </p:txBody>
      </p:sp>
    </p:spTree>
    <p:extLst>
      <p:ext uri="{BB962C8B-B14F-4D97-AF65-F5344CB8AC3E}">
        <p14:creationId xmlns:p14="http://schemas.microsoft.com/office/powerpoint/2010/main" val="30383845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922</TotalTime>
  <Words>1616</Words>
  <Application>Microsoft Office PowerPoint</Application>
  <PresentationFormat>Breedbeeld</PresentationFormat>
  <Paragraphs>180</Paragraphs>
  <Slides>22</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Trebuchet MS</vt:lpstr>
      <vt:lpstr>Wingdings 3</vt:lpstr>
      <vt:lpstr>Facet</vt:lpstr>
      <vt:lpstr>  Beoogde en bereikte doelen van systemische  behandeling</vt:lpstr>
      <vt:lpstr>Inhoud</vt:lpstr>
      <vt:lpstr>Opzet bijeenkomst</vt:lpstr>
      <vt:lpstr>Achtergrondinformatie onderzoek</vt:lpstr>
      <vt:lpstr>Casus: mevrouw van Duren </vt:lpstr>
      <vt:lpstr>Uit het onderzoek </vt:lpstr>
      <vt:lpstr>Uit het onderzoek </vt:lpstr>
      <vt:lpstr>Casus: mevrouw van Duren (vervolg)</vt:lpstr>
      <vt:lpstr>Uit het onderzoek</vt:lpstr>
      <vt:lpstr>Uit het onderzoek</vt:lpstr>
      <vt:lpstr>Casus: mevrouw van Duren (vervolg)</vt:lpstr>
      <vt:lpstr>Uit het onderzoek  Doelen patiënten behaald</vt:lpstr>
      <vt:lpstr>Uit het onderzoek  Doelen patiënten behaald (≥7)</vt:lpstr>
      <vt:lpstr>Uit het onderzoek  Doelen artsen behaald</vt:lpstr>
      <vt:lpstr>Uit het onderzoek  Doelen artsen behaald (≥7)</vt:lpstr>
      <vt:lpstr>Casus: mevrouw van Duren (vervolg)</vt:lpstr>
      <vt:lpstr>Uit het onderzoek  “Terugkijkend, vindt u dat er toen de juiste keuze voor de behandeling is gemaakt?” </vt:lpstr>
      <vt:lpstr>Casus: mevrouw van Duren (vervolg)</vt:lpstr>
      <vt:lpstr>Beperkingen onderzoek</vt:lpstr>
      <vt:lpstr>Filmfragment</vt:lpstr>
      <vt:lpstr>Discussie n.a.v. filmfragment </vt:lpstr>
      <vt:lpstr>Take home message</vt:lpstr>
    </vt:vector>
  </TitlesOfParts>
  <Company>VUmc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Beoogde en bereikte doelen van behandeling</dc:title>
  <dc:creator>Klop, J.T. (Hanna)</dc:creator>
  <cp:lastModifiedBy>Suzanne Jongejan</cp:lastModifiedBy>
  <cp:revision>61</cp:revision>
  <cp:lastPrinted>2019-12-20T13:09:39Z</cp:lastPrinted>
  <dcterms:created xsi:type="dcterms:W3CDTF">2019-09-10T09:37:44Z</dcterms:created>
  <dcterms:modified xsi:type="dcterms:W3CDTF">2021-12-23T10:42:42Z</dcterms:modified>
</cp:coreProperties>
</file>