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5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742113" cy="9872663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11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87746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15615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97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75846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15999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42630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81974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28230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198724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9622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837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F4CDA-0EA9-40FD-A386-2B6EB80DDE31}" type="datetimeFigureOut">
              <a:rPr lang="nl-NL" smtClean="0"/>
              <a:t>10-4-2018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0B56D-2DC7-4474-BC32-BBFA5C3EEF11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62684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Project Signalering in de palliatieve fase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 smtClean="0"/>
              <a:t>Implementatietraject 2015-2017</a:t>
            </a:r>
          </a:p>
          <a:p>
            <a:r>
              <a:rPr lang="nl-NL" sz="2400" dirty="0" smtClean="0"/>
              <a:t>Met behulp van subsidie </a:t>
            </a:r>
            <a:r>
              <a:rPr lang="nl-NL" sz="2400" dirty="0" err="1" smtClean="0"/>
              <a:t>ZonMw</a:t>
            </a:r>
            <a:endParaRPr lang="nl-NL" sz="2400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  <p:sp>
        <p:nvSpPr>
          <p:cNvPr id="5" name="Tekstvak 4"/>
          <p:cNvSpPr txBox="1"/>
          <p:nvPr/>
        </p:nvSpPr>
        <p:spPr>
          <a:xfrm>
            <a:off x="539552" y="6309320"/>
            <a:ext cx="6336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 err="1" smtClean="0"/>
              <a:t>LvH</a:t>
            </a:r>
            <a:r>
              <a:rPr lang="nl-NL" dirty="0" smtClean="0"/>
              <a:t> 20171121 voor MBTZ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569464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Conclusie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800" dirty="0" smtClean="0"/>
              <a:t>Niet verder uitrollen</a:t>
            </a:r>
          </a:p>
          <a:p>
            <a:r>
              <a:rPr lang="nl-NL" sz="2800" dirty="0" smtClean="0"/>
              <a:t>De set blijven gebruiken in </a:t>
            </a:r>
            <a:r>
              <a:rPr lang="nl-NL" sz="2800" dirty="0" err="1" smtClean="0"/>
              <a:t>mdo</a:t>
            </a:r>
            <a:r>
              <a:rPr lang="nl-NL" sz="2800" dirty="0" smtClean="0"/>
              <a:t> en bij consultatie. </a:t>
            </a:r>
          </a:p>
          <a:p>
            <a:r>
              <a:rPr lang="nl-NL" sz="2800" dirty="0" smtClean="0"/>
              <a:t>Oriënteren op mogelijkheden digitale versie – aansluitend bij dossier</a:t>
            </a:r>
            <a:br>
              <a:rPr lang="nl-NL" sz="2800" dirty="0" smtClean="0"/>
            </a:br>
            <a:r>
              <a:rPr lang="nl-NL" sz="2800" smtClean="0"/>
              <a:t>Nedap</a:t>
            </a:r>
            <a:endParaRPr lang="nl-NL" sz="2800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94223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 smtClean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60648"/>
            <a:ext cx="2345459" cy="668280"/>
          </a:xfrm>
          <a:prstGeom prst="rect">
            <a:avLst/>
          </a:prstGeom>
        </p:spPr>
      </p:pic>
      <p:graphicFrame>
        <p:nvGraphicFramePr>
          <p:cNvPr id="5" name="Tabe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5370470"/>
              </p:ext>
            </p:extLst>
          </p:nvPr>
        </p:nvGraphicFramePr>
        <p:xfrm>
          <a:off x="1763688" y="1844824"/>
          <a:ext cx="5616625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7360"/>
                <a:gridCol w="3689265"/>
              </a:tblGrid>
              <a:tr h="463292"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bg1"/>
                          </a:solidFill>
                        </a:rPr>
                        <a:t>Organisatie</a:t>
                      </a:r>
                      <a:endParaRPr lang="nl-NL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>
                          <a:solidFill>
                            <a:schemeClr val="bg1"/>
                          </a:solidFill>
                        </a:rPr>
                        <a:t>Teams</a:t>
                      </a:r>
                      <a:endParaRPr lang="nl-NL" sz="2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Azora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2 thuiszorg</a:t>
                      </a:r>
                    </a:p>
                    <a:p>
                      <a:r>
                        <a:rPr lang="nl-NL" sz="2800" dirty="0" smtClean="0"/>
                        <a:t>2 verpleeghuis </a:t>
                      </a:r>
                      <a:r>
                        <a:rPr lang="nl-NL" sz="2800" dirty="0" err="1" smtClean="0"/>
                        <a:t>somatiek</a:t>
                      </a:r>
                      <a:endParaRPr lang="nl-NL" sz="2800" dirty="0"/>
                    </a:p>
                  </a:txBody>
                  <a:tcPr/>
                </a:tc>
              </a:tr>
              <a:tr h="463292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Sensire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3 thuiszorg</a:t>
                      </a:r>
                      <a:endParaRPr lang="nl-NL" sz="2800" dirty="0"/>
                    </a:p>
                  </a:txBody>
                  <a:tcPr/>
                </a:tc>
              </a:tr>
              <a:tr h="799656"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De Gouden Leeuw Groep</a:t>
                      </a:r>
                      <a:endParaRPr lang="nl-NL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2800" dirty="0" smtClean="0"/>
                        <a:t>Zorghotel Zelhem</a:t>
                      </a:r>
                      <a:endParaRPr lang="nl-NL" sz="28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577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Doelstelling</a:t>
            </a:r>
          </a:p>
          <a:p>
            <a:pPr marL="0" indent="0">
              <a:buNone/>
            </a:pPr>
            <a:r>
              <a:rPr lang="nl-NL" dirty="0" smtClean="0"/>
              <a:t>Rol van verzorgenden versterken. 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Kennis belangrijkste symptomen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Systematisch, breed, in kaart brengen: wat is voor patiënt belangrijkste klacht?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Samenwerken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4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Resultaten kwantitatief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18 ambassadeurs getraind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120 medewerkers in pilotteams geschoold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90 patiënten ‘gemarkeerd’ waarmee de methode is geoefend</a:t>
            </a:r>
          </a:p>
          <a:p>
            <a:pPr>
              <a:buFont typeface="Arial" charset="0"/>
              <a:buChar char="•"/>
            </a:pPr>
            <a:r>
              <a:rPr lang="nl-NL" dirty="0" smtClean="0"/>
              <a:t>120 professionals bereikt d.m.v. workshops (buiten de pilot teams)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03633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95536" y="1196752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Resultaten </a:t>
            </a:r>
            <a:r>
              <a:rPr lang="nl-NL" b="1" dirty="0" err="1" smtClean="0"/>
              <a:t>Nivel</a:t>
            </a:r>
            <a:endParaRPr lang="nl-NL" b="1" dirty="0" smtClean="0"/>
          </a:p>
          <a:p>
            <a:pPr marL="514350" indent="-514350">
              <a:buFont typeface="+mj-lt"/>
              <a:buAutoNum type="alphaLcParenR"/>
            </a:pPr>
            <a:r>
              <a:rPr lang="nl-NL" dirty="0" smtClean="0"/>
              <a:t>Zorginhoudelijke indicatoren (ernst symptomen)</a:t>
            </a:r>
            <a:endParaRPr lang="nl-NL" dirty="0"/>
          </a:p>
          <a:p>
            <a:pPr marL="514350" indent="-514350">
              <a:buFont typeface="+mj-lt"/>
              <a:buAutoNum type="alphaLcParenR"/>
            </a:pPr>
            <a:r>
              <a:rPr lang="nl-NL" dirty="0"/>
              <a:t>Indicatoren over zorgervaringen van patiënten en nabestaanden </a:t>
            </a:r>
            <a:r>
              <a:rPr lang="nl-NL" dirty="0" smtClean="0"/>
              <a:t>(CQ index </a:t>
            </a:r>
            <a:r>
              <a:rPr lang="nl-NL" dirty="0" err="1" smtClean="0"/>
              <a:t>pz</a:t>
            </a:r>
            <a:r>
              <a:rPr lang="nl-NL" dirty="0" smtClean="0"/>
              <a:t>)</a:t>
            </a:r>
          </a:p>
          <a:p>
            <a:pPr marL="514350" indent="-514350">
              <a:buFont typeface="+mj-lt"/>
              <a:buAutoNum type="alphaLcParenR"/>
            </a:pPr>
            <a:endParaRPr lang="nl-NL" dirty="0"/>
          </a:p>
          <a:p>
            <a:pPr marL="0" indent="0">
              <a:buNone/>
            </a:pPr>
            <a:r>
              <a:rPr lang="nl-NL" b="1" dirty="0" smtClean="0"/>
              <a:t>Resultaten IKNL (zorgverleners)</a:t>
            </a:r>
            <a:endParaRPr lang="nl-NL" b="1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6131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Ad </a:t>
            </a:r>
            <a:r>
              <a:rPr lang="nl-NL" b="1" dirty="0" err="1" smtClean="0"/>
              <a:t>Nivel</a:t>
            </a:r>
            <a:r>
              <a:rPr lang="nl-NL" b="1" dirty="0" smtClean="0"/>
              <a:t> a) Symptoomlast </a:t>
            </a:r>
          </a:p>
          <a:p>
            <a:pPr marL="0" indent="0">
              <a:buNone/>
            </a:pPr>
            <a:r>
              <a:rPr lang="nl-NL" sz="2000" dirty="0" smtClean="0"/>
              <a:t>Voormeting: 17 en nameting 12 patiënten</a:t>
            </a:r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996952"/>
            <a:ext cx="6657975" cy="332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69276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Ad </a:t>
            </a:r>
            <a:r>
              <a:rPr lang="nl-NL" b="1" dirty="0" err="1" smtClean="0"/>
              <a:t>Nivel</a:t>
            </a:r>
            <a:r>
              <a:rPr lang="nl-NL" b="1" dirty="0" smtClean="0"/>
              <a:t> b) Zorgervaringen patiënten en nabestaanden</a:t>
            </a:r>
          </a:p>
          <a:p>
            <a:pPr marL="0" indent="0">
              <a:buNone/>
            </a:pPr>
            <a:r>
              <a:rPr lang="nl-NL" sz="2000" dirty="0" smtClean="0"/>
              <a:t>Patiënten: Voormeting: 11, nameting 3,  geen conclusies mogelijk</a:t>
            </a:r>
          </a:p>
          <a:p>
            <a:pPr marL="0" indent="0">
              <a:buNone/>
            </a:pPr>
            <a:r>
              <a:rPr lang="nl-NL" sz="2000" dirty="0" smtClean="0"/>
              <a:t>Nabestaanden: Voormeting: 13, nameting 12 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3391215"/>
            <a:ext cx="6629400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4762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Ad IKNL – opbrengst voor zorgverleners</a:t>
            </a:r>
          </a:p>
          <a:p>
            <a:pPr marL="0" indent="0">
              <a:buNone/>
            </a:pPr>
            <a:endParaRPr lang="nl-NL" sz="2000" dirty="0" smtClean="0"/>
          </a:p>
          <a:p>
            <a:pPr marL="0" indent="0">
              <a:buNone/>
            </a:pPr>
            <a:endParaRPr lang="nl-NL" dirty="0" smtClean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  <p:graphicFrame>
        <p:nvGraphicFramePr>
          <p:cNvPr id="2" name="Tabel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121444"/>
              </p:ext>
            </p:extLst>
          </p:nvPr>
        </p:nvGraphicFramePr>
        <p:xfrm>
          <a:off x="1187624" y="2273940"/>
          <a:ext cx="6515968" cy="100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12168"/>
                <a:gridCol w="1642289"/>
                <a:gridCol w="1886103"/>
                <a:gridCol w="1475408"/>
              </a:tblGrid>
              <a:tr h="50405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1000" dirty="0">
                          <a:effectLst/>
                        </a:rPr>
                        <a:t> </a:t>
                      </a:r>
                      <a:endParaRPr lang="nl-NL" sz="1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0-meting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 err="1">
                          <a:effectLst/>
                        </a:rPr>
                        <a:t>middenmeting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eindmeting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  <a:tr h="50405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respondenten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94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59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nl-NL" sz="2000" dirty="0">
                          <a:effectLst/>
                        </a:rPr>
                        <a:t>45</a:t>
                      </a:r>
                      <a:endParaRPr lang="nl-NL" sz="2000" dirty="0">
                        <a:effectLst/>
                        <a:latin typeface="Arial"/>
                        <a:ea typeface="Calibri"/>
                      </a:endParaRPr>
                    </a:p>
                  </a:txBody>
                  <a:tcPr marL="0" marR="0" marT="0" marB="0"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755576" y="4005064"/>
            <a:ext cx="71287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b="1" dirty="0" smtClean="0"/>
              <a:t>Belangrijkste uitkomsten metingen zorgverleners: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Animo daalde in de loop van project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Op de vraag: is er iets veranderd in de manier waarop jij informatie over de zorgvrager noteert in het dossier?’ Noteert 44% ‘meer informatie over belangrijkste klacht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nl-NL" dirty="0" smtClean="0"/>
              <a:t>51% van de zorgverleners heeft set 1-5 keer gebruikt bij overleg huisarts, SO en andere behandelaars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4735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1600200"/>
            <a:ext cx="8651304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b="1" dirty="0" smtClean="0"/>
              <a:t>Evaluatie 30 oktober 2017</a:t>
            </a:r>
          </a:p>
          <a:p>
            <a:pPr marL="0" indent="0">
              <a:buNone/>
            </a:pPr>
            <a:endParaRPr lang="nl-NL" sz="2000" dirty="0" smtClean="0"/>
          </a:p>
          <a:p>
            <a:r>
              <a:rPr lang="nl-NL" sz="2000" dirty="0" smtClean="0"/>
              <a:t>De set wordt niet/nauwelijks gebruikt op de werkvloer in contact met cliënt</a:t>
            </a:r>
          </a:p>
          <a:p>
            <a:pPr marL="0" indent="0">
              <a:buNone/>
            </a:pPr>
            <a:r>
              <a:rPr lang="nl-NL" sz="2000" dirty="0" smtClean="0"/>
              <a:t>	Redenen: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Map niet bij de hand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Kost teveel tijd (extra bezoek cliënt)</a:t>
            </a:r>
          </a:p>
          <a:p>
            <a:pPr marL="0" indent="0">
              <a:buNone/>
            </a:pPr>
            <a:r>
              <a:rPr lang="nl-NL" sz="2000" dirty="0"/>
              <a:t>	</a:t>
            </a:r>
            <a:r>
              <a:rPr lang="nl-NL" sz="2000" dirty="0" smtClean="0"/>
              <a:t>- Werkdruk is al hoog</a:t>
            </a:r>
          </a:p>
          <a:p>
            <a:r>
              <a:rPr lang="nl-NL" sz="2000" dirty="0" smtClean="0"/>
              <a:t>De set draagt bij aan professionaliteit zorgverlener</a:t>
            </a:r>
          </a:p>
          <a:p>
            <a:r>
              <a:rPr lang="nl-NL" sz="2000" dirty="0" smtClean="0"/>
              <a:t>De set is bruikbaar voor </a:t>
            </a:r>
            <a:r>
              <a:rPr lang="nl-NL" sz="2000" dirty="0" err="1" smtClean="0"/>
              <a:t>mdo</a:t>
            </a:r>
            <a:endParaRPr lang="nl-NL" sz="2000" dirty="0" smtClean="0"/>
          </a:p>
          <a:p>
            <a:r>
              <a:rPr lang="nl-NL" sz="2000" dirty="0" smtClean="0"/>
              <a:t>De methode is bruikbaar voor consultatie</a:t>
            </a:r>
          </a:p>
          <a:p>
            <a:r>
              <a:rPr lang="nl-NL" sz="2000" dirty="0" smtClean="0"/>
              <a:t>Behoefte aan iets digitaals wat koppelt aan het dossier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188640"/>
            <a:ext cx="2345459" cy="6682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296439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269</Words>
  <Application>Microsoft Office PowerPoint</Application>
  <PresentationFormat>Diavoorstelling (4:3)</PresentationFormat>
  <Paragraphs>64</Paragraphs>
  <Slides>10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Kantoorthema</vt:lpstr>
      <vt:lpstr>Project Signalering in de palliatieve fase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Signalering in de palliatieve fase</dc:title>
  <dc:creator>m339645</dc:creator>
  <cp:lastModifiedBy>m339645</cp:lastModifiedBy>
  <cp:revision>21</cp:revision>
  <cp:lastPrinted>2017-11-21T13:11:43Z</cp:lastPrinted>
  <dcterms:created xsi:type="dcterms:W3CDTF">2017-11-21T09:52:38Z</dcterms:created>
  <dcterms:modified xsi:type="dcterms:W3CDTF">2018-04-10T13:04:48Z</dcterms:modified>
</cp:coreProperties>
</file>