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7" r:id="rId5"/>
    <p:sldId id="257" r:id="rId6"/>
    <p:sldId id="268" r:id="rId7"/>
    <p:sldId id="25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5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B45"/>
    <a:srgbClr val="6B96CA"/>
    <a:srgbClr val="CA007B"/>
    <a:srgbClr val="BA7727"/>
    <a:srgbClr val="AF94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2375F-DE00-4272-909E-5C2E4B1DFB11}" v="66" dt="2021-02-11T11:40:01.621"/>
    <p1510:client id="{55523B4F-E357-779E-AC14-8124174C4E5D}" v="20" dt="2021-02-17T07:43:35.616"/>
    <p1510:client id="{906A8674-59F9-4AE3-B751-651AEDF54603}" v="3" dt="2021-02-11T15:31:18.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0"/>
    <p:restoredTop sz="94688"/>
  </p:normalViewPr>
  <p:slideViewPr>
    <p:cSldViewPr snapToGrid="0" snapToObjects="1">
      <p:cViewPr varScale="1">
        <p:scale>
          <a:sx n="62" d="100"/>
          <a:sy n="62" d="100"/>
        </p:scale>
        <p:origin x="2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Brummelhuis" userId="S::i.brummelhuis@stichtingfibula.nl::b62c4474-c888-4cd4-9d56-71c1226108b7" providerId="AD" clId="Web-{55523B4F-E357-779E-AC14-8124174C4E5D}"/>
    <pc:docChg chg="modSld">
      <pc:chgData name="Ilse Brummelhuis" userId="S::i.brummelhuis@stichtingfibula.nl::b62c4474-c888-4cd4-9d56-71c1226108b7" providerId="AD" clId="Web-{55523B4F-E357-779E-AC14-8124174C4E5D}" dt="2021-02-17T07:43:35.616" v="9" actId="20577"/>
      <pc:docMkLst>
        <pc:docMk/>
      </pc:docMkLst>
      <pc:sldChg chg="modSp">
        <pc:chgData name="Ilse Brummelhuis" userId="S::i.brummelhuis@stichtingfibula.nl::b62c4474-c888-4cd4-9d56-71c1226108b7" providerId="AD" clId="Web-{55523B4F-E357-779E-AC14-8124174C4E5D}" dt="2021-02-17T07:43:35.616" v="9" actId="20577"/>
        <pc:sldMkLst>
          <pc:docMk/>
          <pc:sldMk cId="2118623176" sldId="280"/>
        </pc:sldMkLst>
        <pc:spChg chg="mod">
          <ac:chgData name="Ilse Brummelhuis" userId="S::i.brummelhuis@stichtingfibula.nl::b62c4474-c888-4cd4-9d56-71c1226108b7" providerId="AD" clId="Web-{55523B4F-E357-779E-AC14-8124174C4E5D}" dt="2021-02-17T07:43:35.616" v="9" actId="20577"/>
          <ac:spMkLst>
            <pc:docMk/>
            <pc:sldMk cId="2118623176" sldId="280"/>
            <ac:spMk id="6" creationId="{92724DE1-8A28-4FDE-B830-60B35C2F8AB2}"/>
          </ac:spMkLst>
        </pc:spChg>
      </pc:sldChg>
    </pc:docChg>
  </pc:docChgLst>
  <pc:docChgLst>
    <pc:chgData name="Aimée Reinards" userId="59fa67dc-4a46-4a1e-a70f-7047fac5954b" providerId="ADAL" clId="{906A8674-59F9-4AE3-B751-651AEDF54603}"/>
    <pc:docChg chg="addSld delSld modSld">
      <pc:chgData name="Aimée Reinards" userId="59fa67dc-4a46-4a1e-a70f-7047fac5954b" providerId="ADAL" clId="{906A8674-59F9-4AE3-B751-651AEDF54603}" dt="2021-02-11T15:32:33.344" v="13" actId="14100"/>
      <pc:docMkLst>
        <pc:docMk/>
      </pc:docMkLst>
      <pc:sldChg chg="add del setBg">
        <pc:chgData name="Aimée Reinards" userId="59fa67dc-4a46-4a1e-a70f-7047fac5954b" providerId="ADAL" clId="{906A8674-59F9-4AE3-B751-651AEDF54603}" dt="2021-02-11T15:31:00.699" v="3" actId="2696"/>
        <pc:sldMkLst>
          <pc:docMk/>
          <pc:sldMk cId="124990765" sldId="256"/>
        </pc:sldMkLst>
      </pc:sldChg>
      <pc:sldChg chg="modSp mod">
        <pc:chgData name="Aimée Reinards" userId="59fa67dc-4a46-4a1e-a70f-7047fac5954b" providerId="ADAL" clId="{906A8674-59F9-4AE3-B751-651AEDF54603}" dt="2021-02-11T15:32:33.344" v="13" actId="14100"/>
        <pc:sldMkLst>
          <pc:docMk/>
          <pc:sldMk cId="2058327898" sldId="267"/>
        </pc:sldMkLst>
        <pc:picChg chg="mod ord">
          <ac:chgData name="Aimée Reinards" userId="59fa67dc-4a46-4a1e-a70f-7047fac5954b" providerId="ADAL" clId="{906A8674-59F9-4AE3-B751-651AEDF54603}" dt="2021-02-11T15:32:33.344" v="13" actId="14100"/>
          <ac:picMkLst>
            <pc:docMk/>
            <pc:sldMk cId="2058327898" sldId="267"/>
            <ac:picMk id="4" creationId="{27082075-CB94-43E0-8538-CC57A6DCABDB}"/>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0326B-7842-6D4E-8F21-DCF3C0F21E74}"/>
              </a:ext>
            </a:extLst>
          </p:cNvPr>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A1020E57-CCA5-C04F-974F-54602C480028}"/>
              </a:ext>
            </a:extLst>
          </p:cNvPr>
          <p:cNvSpPr>
            <a:spLocks noGrp="1"/>
          </p:cNvSpPr>
          <p:nvPr>
            <p:ph type="subTitle" idx="1"/>
          </p:nvPr>
        </p:nvSpPr>
        <p:spPr>
          <a:xfrm>
            <a:off x="1524000" y="3602038"/>
            <a:ext cx="9144000" cy="1655762"/>
          </a:xfrm>
        </p:spPr>
        <p:txBody>
          <a:bodyPr/>
          <a:lstStyle>
            <a:lvl1pPr marL="0" indent="0" algn="ctr">
              <a:buNone/>
              <a:defRPr sz="2400">
                <a:solidFill>
                  <a:srgbClr val="6B96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5" name="Tijdelijke aanduiding voor voettekst 4">
            <a:extLst>
              <a:ext uri="{FF2B5EF4-FFF2-40B4-BE49-F238E27FC236}">
                <a16:creationId xmlns:a16="http://schemas.microsoft.com/office/drawing/2014/main" id="{BDE3ED41-3490-4848-93A0-31ADCF010C4E}"/>
              </a:ext>
            </a:extLst>
          </p:cNvPr>
          <p:cNvSpPr>
            <a:spLocks noGrp="1"/>
          </p:cNvSpPr>
          <p:nvPr>
            <p:ph type="ftr" sz="quarter" idx="11"/>
          </p:nvPr>
        </p:nvSpPr>
        <p:spPr>
          <a:xfrm>
            <a:off x="5400000" y="6264000"/>
            <a:ext cx="4114800" cy="367200"/>
          </a:xfrm>
        </p:spPr>
        <p:txBody>
          <a:bodyPr/>
          <a:lstStyle>
            <a:lvl1pPr algn="r">
              <a:defRPr sz="1000" b="0" i="0">
                <a:solidFill>
                  <a:srgbClr val="AF9460"/>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182270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77D62-205C-6341-A7EB-414095EC3E92}"/>
              </a:ext>
            </a:extLst>
          </p:cNvPr>
          <p:cNvSpPr>
            <a:spLocks noGrp="1"/>
          </p:cNvSpPr>
          <p:nvPr>
            <p:ph type="title"/>
          </p:nvPr>
        </p:nvSpPr>
        <p:spPr>
          <a:xfrm>
            <a:off x="838199" y="365125"/>
            <a:ext cx="8640000" cy="1325563"/>
          </a:xfrm>
        </p:spPr>
        <p:txBody>
          <a:bodyPr/>
          <a:lstStyle>
            <a:lvl1pPr>
              <a:defRPr b="1">
                <a:solidFill>
                  <a:srgbClr val="CA007B"/>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203002B-CC74-1444-A1D8-DE0A61224608}"/>
              </a:ext>
            </a:extLst>
          </p:cNvPr>
          <p:cNvSpPr>
            <a:spLocks noGrp="1"/>
          </p:cNvSpPr>
          <p:nvPr>
            <p:ph idx="1"/>
          </p:nvPr>
        </p:nvSpPr>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1DD228D9-4466-BF44-932F-292784C2D3C4}"/>
              </a:ext>
            </a:extLst>
          </p:cNvPr>
          <p:cNvSpPr>
            <a:spLocks noGrp="1"/>
          </p:cNvSpPr>
          <p:nvPr>
            <p:ph type="ftr" sz="quarter" idx="11"/>
          </p:nvPr>
        </p:nvSpPr>
        <p:spPr>
          <a:xfrm>
            <a:off x="7252447" y="6263999"/>
            <a:ext cx="4114800" cy="367200"/>
          </a:xfrm>
        </p:spPr>
        <p:txBody>
          <a:bodyPr/>
          <a:lstStyle>
            <a:lvl1pPr algn="r">
              <a:defRPr sz="1000" b="0" i="0">
                <a:solidFill>
                  <a:srgbClr val="CA007B"/>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331256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6F7B8-28BB-CA45-967A-6AAB6BD9B4D1}"/>
              </a:ext>
            </a:extLst>
          </p:cNvPr>
          <p:cNvSpPr>
            <a:spLocks noGrp="1"/>
          </p:cNvSpPr>
          <p:nvPr>
            <p:ph type="title"/>
          </p:nvPr>
        </p:nvSpPr>
        <p:spPr>
          <a:xfrm>
            <a:off x="831850" y="1709738"/>
            <a:ext cx="10515600" cy="2852737"/>
          </a:xfrm>
        </p:spPr>
        <p:txBody>
          <a:bodyPr anchor="b"/>
          <a:lstStyle>
            <a:lvl1pPr>
              <a:defRPr sz="6000" b="1">
                <a:solidFill>
                  <a:srgbClr val="532B45"/>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A20BF3C-739C-8248-9B4D-8BE8CFBCE22C}"/>
              </a:ext>
            </a:extLst>
          </p:cNvPr>
          <p:cNvSpPr>
            <a:spLocks noGrp="1"/>
          </p:cNvSpPr>
          <p:nvPr>
            <p:ph type="body" idx="1"/>
          </p:nvPr>
        </p:nvSpPr>
        <p:spPr>
          <a:xfrm>
            <a:off x="831850" y="4589463"/>
            <a:ext cx="10515600" cy="1500187"/>
          </a:xfrm>
        </p:spPr>
        <p:txBody>
          <a:bodyPr/>
          <a:lstStyle>
            <a:lvl1pPr marL="0" indent="0">
              <a:buNone/>
              <a:defRPr sz="2400">
                <a:solidFill>
                  <a:srgbClr val="BA772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5" name="Tijdelijke aanduiding voor voettekst 4">
            <a:extLst>
              <a:ext uri="{FF2B5EF4-FFF2-40B4-BE49-F238E27FC236}">
                <a16:creationId xmlns:a16="http://schemas.microsoft.com/office/drawing/2014/main" id="{FB6CBC71-EF0C-794D-B8FC-FF0ACAFBC2F5}"/>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235919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CD6A3-2133-984C-AE36-F4D4BCC199A3}"/>
              </a:ext>
            </a:extLst>
          </p:cNvPr>
          <p:cNvSpPr>
            <a:spLocks noGrp="1"/>
          </p:cNvSpPr>
          <p:nvPr>
            <p:ph type="title"/>
          </p:nvPr>
        </p:nvSpPr>
        <p:spPr>
          <a:xfrm>
            <a:off x="838200" y="365125"/>
            <a:ext cx="8640000" cy="1325563"/>
          </a:xfrm>
        </p:spPr>
        <p:txBody>
          <a:bodyPr/>
          <a:lstStyle>
            <a:lvl1pPr>
              <a:defRPr b="1">
                <a:solidFill>
                  <a:srgbClr val="CA007B"/>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2443823A-440C-0846-93C4-24E53BFB5DAC}"/>
              </a:ext>
            </a:extLst>
          </p:cNvPr>
          <p:cNvSpPr>
            <a:spLocks noGrp="1"/>
          </p:cNvSpPr>
          <p:nvPr>
            <p:ph sz="half" idx="1"/>
          </p:nvPr>
        </p:nvSpPr>
        <p:spPr>
          <a:xfrm>
            <a:off x="838200" y="1825625"/>
            <a:ext cx="5181600" cy="435133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F19A62E-AD28-694D-A280-853BB3DA764A}"/>
              </a:ext>
            </a:extLst>
          </p:cNvPr>
          <p:cNvSpPr>
            <a:spLocks noGrp="1"/>
          </p:cNvSpPr>
          <p:nvPr>
            <p:ph sz="half" idx="2"/>
          </p:nvPr>
        </p:nvSpPr>
        <p:spPr>
          <a:xfrm>
            <a:off x="6172200" y="1825625"/>
            <a:ext cx="5181600" cy="435133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4">
            <a:extLst>
              <a:ext uri="{FF2B5EF4-FFF2-40B4-BE49-F238E27FC236}">
                <a16:creationId xmlns:a16="http://schemas.microsoft.com/office/drawing/2014/main" id="{A2A2D47D-B3C9-DD4C-BEC8-7B320734FB88}"/>
              </a:ext>
            </a:extLst>
          </p:cNvPr>
          <p:cNvSpPr txBox="1">
            <a:spLocks/>
          </p:cNvSpPr>
          <p:nvPr userDrawn="1"/>
        </p:nvSpPr>
        <p:spPr>
          <a:xfrm>
            <a:off x="7254000" y="6264000"/>
            <a:ext cx="4114800" cy="365125"/>
          </a:xfrm>
          <a:prstGeom prst="rect">
            <a:avLst/>
          </a:prstGeom>
        </p:spPr>
        <p:txBody>
          <a:bodyPr vert="horz" lIns="91440" tIns="45720" rIns="91440" bIns="45720" rtlCol="0" anchor="ctr"/>
          <a:lstStyle>
            <a:defPPr>
              <a:defRPr lang="nl-NL"/>
            </a:defPPr>
            <a:lvl1pPr marL="0" algn="r" defTabSz="914400" rtl="0" eaLnBrk="1" latinLnBrk="0" hangingPunct="1">
              <a:defRPr sz="1000" b="0" i="0" kern="1200">
                <a:solidFill>
                  <a:srgbClr val="CA007B"/>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voettekst</a:t>
            </a:r>
          </a:p>
        </p:txBody>
      </p:sp>
    </p:spTree>
    <p:extLst>
      <p:ext uri="{BB962C8B-B14F-4D97-AF65-F5344CB8AC3E}">
        <p14:creationId xmlns:p14="http://schemas.microsoft.com/office/powerpoint/2010/main" val="344722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04E2B-F83C-E243-9FD5-F048437FAAA9}"/>
              </a:ext>
            </a:extLst>
          </p:cNvPr>
          <p:cNvSpPr>
            <a:spLocks noGrp="1"/>
          </p:cNvSpPr>
          <p:nvPr>
            <p:ph type="title"/>
          </p:nvPr>
        </p:nvSpPr>
        <p:spPr>
          <a:xfrm>
            <a:off x="839788" y="365125"/>
            <a:ext cx="8640000" cy="1325563"/>
          </a:xfrm>
        </p:spPr>
        <p:txBody>
          <a:bodyPr/>
          <a:lstStyle>
            <a:lvl1pPr>
              <a:defRPr b="1">
                <a:solidFill>
                  <a:srgbClr val="CA007B"/>
                </a:solidFill>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46E969C8-1014-7542-AAFD-1258B7DDBBD8}"/>
              </a:ext>
            </a:extLst>
          </p:cNvPr>
          <p:cNvSpPr>
            <a:spLocks noGrp="1"/>
          </p:cNvSpPr>
          <p:nvPr>
            <p:ph type="body" idx="1"/>
          </p:nvPr>
        </p:nvSpPr>
        <p:spPr>
          <a:xfrm>
            <a:off x="839788" y="1681163"/>
            <a:ext cx="5157787" cy="823912"/>
          </a:xfrm>
        </p:spPr>
        <p:txBody>
          <a:bodyPr anchor="b"/>
          <a:lstStyle>
            <a:lvl1pPr marL="0" indent="0">
              <a:buNone/>
              <a:defRPr sz="2400" b="1">
                <a:solidFill>
                  <a:srgbClr val="532B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6FB30C25-1394-CA43-8A3B-107B596E4CCC}"/>
              </a:ext>
            </a:extLst>
          </p:cNvPr>
          <p:cNvSpPr>
            <a:spLocks noGrp="1"/>
          </p:cNvSpPr>
          <p:nvPr>
            <p:ph sz="half" idx="2"/>
          </p:nvPr>
        </p:nvSpPr>
        <p:spPr>
          <a:xfrm>
            <a:off x="839788" y="2505075"/>
            <a:ext cx="5157787" cy="368458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4417A3F-446F-CA48-9788-4DE19BF5279F}"/>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532B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Tijdelijke aanduiding voor inhoud 5">
            <a:extLst>
              <a:ext uri="{FF2B5EF4-FFF2-40B4-BE49-F238E27FC236}">
                <a16:creationId xmlns:a16="http://schemas.microsoft.com/office/drawing/2014/main" id="{542F1140-62B3-AA40-9B42-3AC410BE51A5}"/>
              </a:ext>
            </a:extLst>
          </p:cNvPr>
          <p:cNvSpPr>
            <a:spLocks noGrp="1"/>
          </p:cNvSpPr>
          <p:nvPr>
            <p:ph sz="quarter" idx="4"/>
          </p:nvPr>
        </p:nvSpPr>
        <p:spPr>
          <a:xfrm>
            <a:off x="6172200" y="2505075"/>
            <a:ext cx="5183188" cy="3684588"/>
          </a:xfrm>
        </p:spPr>
        <p:txBody>
          <a:bodyPr/>
          <a:lstStyle>
            <a:lvl1pPr>
              <a:defRPr>
                <a:solidFill>
                  <a:srgbClr val="532B45"/>
                </a:solidFill>
              </a:defRPr>
            </a:lvl1pPr>
            <a:lvl2pPr>
              <a:defRPr>
                <a:solidFill>
                  <a:srgbClr val="532B45"/>
                </a:solidFill>
              </a:defRPr>
            </a:lvl2pPr>
            <a:lvl3pPr>
              <a:defRPr>
                <a:solidFill>
                  <a:srgbClr val="532B45"/>
                </a:solidFill>
              </a:defRPr>
            </a:lvl3pPr>
            <a:lvl4pPr>
              <a:defRPr>
                <a:solidFill>
                  <a:srgbClr val="532B45"/>
                </a:solidFill>
              </a:defRPr>
            </a:lvl4pPr>
            <a:lvl5pPr>
              <a:defRPr>
                <a:solidFill>
                  <a:srgbClr val="532B45"/>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a:extLst>
              <a:ext uri="{FF2B5EF4-FFF2-40B4-BE49-F238E27FC236}">
                <a16:creationId xmlns:a16="http://schemas.microsoft.com/office/drawing/2014/main" id="{F5270C43-A73F-4746-BEDF-6EBDF54DACB4}"/>
              </a:ext>
            </a:extLst>
          </p:cNvPr>
          <p:cNvSpPr txBox="1">
            <a:spLocks/>
          </p:cNvSpPr>
          <p:nvPr userDrawn="1"/>
        </p:nvSpPr>
        <p:spPr>
          <a:xfrm>
            <a:off x="7254000" y="6264000"/>
            <a:ext cx="4114800" cy="365125"/>
          </a:xfrm>
          <a:prstGeom prst="rect">
            <a:avLst/>
          </a:prstGeom>
        </p:spPr>
        <p:txBody>
          <a:bodyPr vert="horz" lIns="91440" tIns="45720" rIns="91440" bIns="45720" rtlCol="0" anchor="ctr"/>
          <a:lstStyle>
            <a:defPPr>
              <a:defRPr lang="nl-NL"/>
            </a:defPPr>
            <a:lvl1pPr marL="0" algn="r" defTabSz="914400" rtl="0" eaLnBrk="1" latinLnBrk="0" hangingPunct="1">
              <a:defRPr sz="1000" b="0" i="0" kern="1200">
                <a:solidFill>
                  <a:srgbClr val="CA007B"/>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voettekst</a:t>
            </a:r>
          </a:p>
        </p:txBody>
      </p:sp>
    </p:spTree>
    <p:extLst>
      <p:ext uri="{BB962C8B-B14F-4D97-AF65-F5344CB8AC3E}">
        <p14:creationId xmlns:p14="http://schemas.microsoft.com/office/powerpoint/2010/main" val="129204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0EF6B-69D9-DC46-9B2B-42703DB29812}"/>
              </a:ext>
            </a:extLst>
          </p:cNvPr>
          <p:cNvSpPr>
            <a:spLocks noGrp="1"/>
          </p:cNvSpPr>
          <p:nvPr>
            <p:ph type="title"/>
          </p:nvPr>
        </p:nvSpPr>
        <p:spPr>
          <a:xfrm>
            <a:off x="838200" y="365125"/>
            <a:ext cx="8640000" cy="1324800"/>
          </a:xfrm>
        </p:spPr>
        <p:txBody>
          <a:bodyPr/>
          <a:lstStyle>
            <a:lvl1pPr>
              <a:defRPr b="1">
                <a:solidFill>
                  <a:srgbClr val="CA007B"/>
                </a:solidFill>
              </a:defRPr>
            </a:lvl1pPr>
          </a:lstStyle>
          <a:p>
            <a:r>
              <a:rPr lang="nl-NL" dirty="0"/>
              <a:t>Klik om stijl te bewerken</a:t>
            </a:r>
          </a:p>
        </p:txBody>
      </p:sp>
      <p:sp>
        <p:nvSpPr>
          <p:cNvPr id="6" name="Tijdelijke aanduiding voor voettekst 4">
            <a:extLst>
              <a:ext uri="{FF2B5EF4-FFF2-40B4-BE49-F238E27FC236}">
                <a16:creationId xmlns:a16="http://schemas.microsoft.com/office/drawing/2014/main" id="{366AB08F-3B91-E140-A573-72B45F99B112}"/>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53510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7DC1D23E-93A5-3F40-B621-90C9042B2984}"/>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3631725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7AE03-B025-914F-9526-BE5DAF081214}"/>
              </a:ext>
            </a:extLst>
          </p:cNvPr>
          <p:cNvSpPr>
            <a:spLocks noGrp="1"/>
          </p:cNvSpPr>
          <p:nvPr>
            <p:ph type="title"/>
          </p:nvPr>
        </p:nvSpPr>
        <p:spPr>
          <a:xfrm>
            <a:off x="839788" y="457200"/>
            <a:ext cx="3932237" cy="1600200"/>
          </a:xfrm>
        </p:spPr>
        <p:txBody>
          <a:bodyPr anchor="b"/>
          <a:lstStyle>
            <a:lvl1pPr>
              <a:defRPr sz="3200" b="1">
                <a:solidFill>
                  <a:srgbClr val="CA007B"/>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E1431E00-7FE5-7648-A90A-735C72F365F9}"/>
              </a:ext>
            </a:extLst>
          </p:cNvPr>
          <p:cNvSpPr>
            <a:spLocks noGrp="1"/>
          </p:cNvSpPr>
          <p:nvPr>
            <p:ph idx="1"/>
          </p:nvPr>
        </p:nvSpPr>
        <p:spPr>
          <a:xfrm>
            <a:off x="5183188" y="1541928"/>
            <a:ext cx="6174000" cy="4320000"/>
          </a:xfrm>
        </p:spPr>
        <p:txBody>
          <a:bodyPr/>
          <a:lstStyle>
            <a:lvl1pPr>
              <a:defRPr sz="3200">
                <a:solidFill>
                  <a:srgbClr val="532B45"/>
                </a:solidFill>
              </a:defRPr>
            </a:lvl1pPr>
            <a:lvl2pPr>
              <a:defRPr sz="2800">
                <a:solidFill>
                  <a:srgbClr val="532B45"/>
                </a:solidFill>
              </a:defRPr>
            </a:lvl2pPr>
            <a:lvl3pPr>
              <a:defRPr sz="2400">
                <a:solidFill>
                  <a:srgbClr val="532B45"/>
                </a:solidFill>
              </a:defRPr>
            </a:lvl3pPr>
            <a:lvl4pPr>
              <a:defRPr sz="2000">
                <a:solidFill>
                  <a:srgbClr val="532B45"/>
                </a:solidFill>
              </a:defRPr>
            </a:lvl4pPr>
            <a:lvl5pPr>
              <a:defRPr sz="2000">
                <a:solidFill>
                  <a:srgbClr val="532B45"/>
                </a:solidFill>
              </a:defRPr>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a:extLst>
              <a:ext uri="{FF2B5EF4-FFF2-40B4-BE49-F238E27FC236}">
                <a16:creationId xmlns:a16="http://schemas.microsoft.com/office/drawing/2014/main" id="{B9CAC2EF-AD86-FC49-92D4-09C80F68675C}"/>
              </a:ext>
            </a:extLst>
          </p:cNvPr>
          <p:cNvSpPr>
            <a:spLocks noGrp="1"/>
          </p:cNvSpPr>
          <p:nvPr>
            <p:ph type="body" sz="half" idx="2"/>
          </p:nvPr>
        </p:nvSpPr>
        <p:spPr>
          <a:xfrm>
            <a:off x="839788" y="2057400"/>
            <a:ext cx="3932237" cy="3811588"/>
          </a:xfrm>
        </p:spPr>
        <p:txBody>
          <a:bodyPr/>
          <a:lstStyle>
            <a:lvl1pPr marL="0" indent="0">
              <a:buNone/>
              <a:defRPr sz="1600">
                <a:solidFill>
                  <a:srgbClr val="532B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8" name="Tijdelijke aanduiding voor voettekst 4">
            <a:extLst>
              <a:ext uri="{FF2B5EF4-FFF2-40B4-BE49-F238E27FC236}">
                <a16:creationId xmlns:a16="http://schemas.microsoft.com/office/drawing/2014/main" id="{51FC66AE-2675-134C-8033-B14F37D6633A}"/>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70391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62E87-FF61-3542-AA7C-95C25B1CB527}"/>
              </a:ext>
            </a:extLst>
          </p:cNvPr>
          <p:cNvSpPr>
            <a:spLocks noGrp="1"/>
          </p:cNvSpPr>
          <p:nvPr>
            <p:ph type="title"/>
          </p:nvPr>
        </p:nvSpPr>
        <p:spPr>
          <a:xfrm>
            <a:off x="839788" y="457200"/>
            <a:ext cx="3932237" cy="1600200"/>
          </a:xfrm>
        </p:spPr>
        <p:txBody>
          <a:bodyPr anchor="b"/>
          <a:lstStyle>
            <a:lvl1pPr>
              <a:defRPr sz="3200">
                <a:solidFill>
                  <a:srgbClr val="CA007B"/>
                </a:solidFill>
              </a:defRPr>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9EEE162B-291D-5E4A-81D6-46EA72404409}"/>
              </a:ext>
            </a:extLst>
          </p:cNvPr>
          <p:cNvSpPr>
            <a:spLocks noGrp="1"/>
          </p:cNvSpPr>
          <p:nvPr>
            <p:ph type="pic" idx="1"/>
          </p:nvPr>
        </p:nvSpPr>
        <p:spPr>
          <a:xfrm>
            <a:off x="5183188" y="1524000"/>
            <a:ext cx="6174000" cy="43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D5323C4-D3EB-9841-A67A-99FB9058BED7}"/>
              </a:ext>
            </a:extLst>
          </p:cNvPr>
          <p:cNvSpPr>
            <a:spLocks noGrp="1"/>
          </p:cNvSpPr>
          <p:nvPr>
            <p:ph type="body" sz="half" idx="2"/>
          </p:nvPr>
        </p:nvSpPr>
        <p:spPr>
          <a:xfrm>
            <a:off x="839788" y="2057400"/>
            <a:ext cx="3932237" cy="3811588"/>
          </a:xfrm>
        </p:spPr>
        <p:txBody>
          <a:bodyPr/>
          <a:lstStyle>
            <a:lvl1pPr marL="0" indent="0">
              <a:buNone/>
              <a:defRPr sz="1600">
                <a:solidFill>
                  <a:srgbClr val="6B96C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8" name="Tijdelijke aanduiding voor voettekst 4">
            <a:extLst>
              <a:ext uri="{FF2B5EF4-FFF2-40B4-BE49-F238E27FC236}">
                <a16:creationId xmlns:a16="http://schemas.microsoft.com/office/drawing/2014/main" id="{1005ED11-6F4F-4145-8613-72EE070196CD}"/>
              </a:ext>
            </a:extLst>
          </p:cNvPr>
          <p:cNvSpPr>
            <a:spLocks noGrp="1"/>
          </p:cNvSpPr>
          <p:nvPr>
            <p:ph type="ftr" sz="quarter" idx="11"/>
          </p:nvPr>
        </p:nvSpPr>
        <p:spPr>
          <a:xfrm>
            <a:off x="7254000" y="6264000"/>
            <a:ext cx="4114800" cy="365125"/>
          </a:xfrm>
        </p:spPr>
        <p:txBody>
          <a:bodyPr/>
          <a:lstStyle>
            <a:lvl1pPr algn="r">
              <a:defRPr sz="1000" b="0" i="0">
                <a:solidFill>
                  <a:srgbClr val="CA007B"/>
                </a:solidFill>
                <a:latin typeface="Corbel" panose="020B0503020204020204" pitchFamily="34" charset="0"/>
              </a:defRPr>
            </a:lvl1pPr>
          </a:lstStyle>
          <a:p>
            <a:r>
              <a:rPr lang="nl-NL" dirty="0"/>
              <a:t>voettekst</a:t>
            </a:r>
          </a:p>
        </p:txBody>
      </p:sp>
    </p:spTree>
    <p:extLst>
      <p:ext uri="{BB962C8B-B14F-4D97-AF65-F5344CB8AC3E}">
        <p14:creationId xmlns:p14="http://schemas.microsoft.com/office/powerpoint/2010/main" val="218805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0AD9075-F2C1-8948-B801-E9292DD9B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4DBDF15-4D23-D546-81FD-0B430F42F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3B99B88F-C135-854E-B970-63B52E9D66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Tree>
    <p:extLst>
      <p:ext uri="{BB962C8B-B14F-4D97-AF65-F5344CB8AC3E}">
        <p14:creationId xmlns:p14="http://schemas.microsoft.com/office/powerpoint/2010/main" val="218097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SpeakPro" panose="020B0504020101020102" pitchFamily="34" charset="77"/>
          <a:ea typeface="+mj-ea"/>
          <a:cs typeface="SpeakPro" panose="020B050402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peakPro" panose="020B0504020101020102" pitchFamily="34" charset="77"/>
          <a:ea typeface="+mn-ea"/>
          <a:cs typeface="SpeakPro" panose="020B05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peakPro" panose="020B0504020101020102" pitchFamily="34" charset="77"/>
          <a:ea typeface="+mn-ea"/>
          <a:cs typeface="SpeakPro" panose="020B05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peakPro" panose="020B0504020101020102" pitchFamily="34" charset="77"/>
          <a:ea typeface="+mn-ea"/>
          <a:cs typeface="SpeakPro" panose="020B05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eakPro" panose="020B0504020101020102" pitchFamily="34" charset="77"/>
          <a:ea typeface="+mn-ea"/>
          <a:cs typeface="SpeakPro" panose="020B05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peakPro" panose="020B0504020101020102" pitchFamily="34" charset="77"/>
          <a:ea typeface="+mn-ea"/>
          <a:cs typeface="SpeakPro" panose="020B05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yHIhz6ZaBY"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www.youtube.com/watch?v=rwXMOoRYXJo" TargetMode="External"/><Relationship Id="rId4" Type="http://schemas.openxmlformats.org/officeDocument/2006/relationships/hyperlink" Target="https://www.youtube.com/watch?v=FBcnmiq_9_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082075-CB94-43E0-8538-CC57A6DCABDB}"/>
              </a:ext>
            </a:extLst>
          </p:cNvPr>
          <p:cNvPicPr>
            <a:picLocks noChangeAspect="1"/>
          </p:cNvPicPr>
          <p:nvPr/>
        </p:nvPicPr>
        <p:blipFill>
          <a:blip r:embed="rId2"/>
          <a:stretch>
            <a:fillRect/>
          </a:stretch>
        </p:blipFill>
        <p:spPr>
          <a:xfrm>
            <a:off x="0" y="1"/>
            <a:ext cx="12192000" cy="6858000"/>
          </a:xfrm>
          <a:prstGeom prst="rect">
            <a:avLst/>
          </a:prstGeom>
        </p:spPr>
      </p:pic>
      <p:sp>
        <p:nvSpPr>
          <p:cNvPr id="2" name="Titel 1">
            <a:extLst>
              <a:ext uri="{FF2B5EF4-FFF2-40B4-BE49-F238E27FC236}">
                <a16:creationId xmlns:a16="http://schemas.microsoft.com/office/drawing/2014/main" id="{BDB17A25-3697-2D45-A92F-60398FC51929}"/>
              </a:ext>
            </a:extLst>
          </p:cNvPr>
          <p:cNvSpPr>
            <a:spLocks noGrp="1"/>
          </p:cNvSpPr>
          <p:nvPr>
            <p:ph type="ctrTitle"/>
          </p:nvPr>
        </p:nvSpPr>
        <p:spPr/>
        <p:txBody>
          <a:bodyPr/>
          <a:lstStyle/>
          <a:p>
            <a:r>
              <a:rPr lang="nl-NL" dirty="0">
                <a:latin typeface="SpeakPro"/>
              </a:rPr>
              <a:t>Zelfevaluatie Palliatieve Zorg</a:t>
            </a:r>
            <a:endParaRPr lang="nl-NL" dirty="0"/>
          </a:p>
        </p:txBody>
      </p:sp>
      <p:sp>
        <p:nvSpPr>
          <p:cNvPr id="3" name="Ondertitel 2">
            <a:extLst>
              <a:ext uri="{FF2B5EF4-FFF2-40B4-BE49-F238E27FC236}">
                <a16:creationId xmlns:a16="http://schemas.microsoft.com/office/drawing/2014/main" id="{387AB7DF-6CA1-7140-8974-BE33F0ABE061}"/>
              </a:ext>
            </a:extLst>
          </p:cNvPr>
          <p:cNvSpPr>
            <a:spLocks noGrp="1"/>
          </p:cNvSpPr>
          <p:nvPr>
            <p:ph type="subTitle" idx="1"/>
          </p:nvPr>
        </p:nvSpPr>
        <p:spPr/>
        <p:txBody>
          <a:bodyPr/>
          <a:lstStyle/>
          <a:p>
            <a:endParaRPr lang="nl-NL" dirty="0">
              <a:latin typeface="SpeakPro"/>
            </a:endParaRPr>
          </a:p>
          <a:p>
            <a:r>
              <a:rPr lang="nl-NL" dirty="0">
                <a:latin typeface="SpeakPro"/>
              </a:rPr>
              <a:t>Een hulpmiddel voor zorgorganisaties om de palliatieve zorg te verbeteren op basis van het Kwaliteitskader Palliatieve Zorg</a:t>
            </a:r>
          </a:p>
          <a:p>
            <a:endParaRPr lang="nl-NL" dirty="0"/>
          </a:p>
        </p:txBody>
      </p:sp>
    </p:spTree>
    <p:extLst>
      <p:ext uri="{BB962C8B-B14F-4D97-AF65-F5344CB8AC3E}">
        <p14:creationId xmlns:p14="http://schemas.microsoft.com/office/powerpoint/2010/main" val="205832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Wie heeft wat van wie nodig?</a:t>
            </a:r>
            <a:endParaRPr lang="nl-NL" dirty="0"/>
          </a:p>
        </p:txBody>
      </p:sp>
      <p:sp>
        <p:nvSpPr>
          <p:cNvPr id="6" name="Tijdelijke aanduiding voor inhoud 2">
            <a:extLst>
              <a:ext uri="{FF2B5EF4-FFF2-40B4-BE49-F238E27FC236}">
                <a16:creationId xmlns:a16="http://schemas.microsoft.com/office/drawing/2014/main" id="{9CA9DF4C-D456-4902-9E47-9428BEE0E515}"/>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nl-NL" dirty="0">
                <a:latin typeface="SpeakPro"/>
              </a:rPr>
              <a:t>- Diverse rollen:</a:t>
            </a:r>
          </a:p>
          <a:p>
            <a:pPr lvl="1"/>
            <a:r>
              <a:rPr lang="nl-NL" dirty="0">
                <a:latin typeface="SpeakPro"/>
              </a:rPr>
              <a:t>Organisatie: uitvoeren en organiseren</a:t>
            </a:r>
          </a:p>
          <a:p>
            <a:pPr lvl="1"/>
            <a:r>
              <a:rPr lang="nl-NL" dirty="0">
                <a:latin typeface="SpeakPro"/>
              </a:rPr>
              <a:t>NWC: vraagbaak en begeleiding volgens afspraken</a:t>
            </a:r>
            <a:endParaRPr lang="nl-NL" dirty="0"/>
          </a:p>
          <a:p>
            <a:pPr lvl="1"/>
            <a:r>
              <a:rPr lang="nl-NL" dirty="0">
                <a:latin typeface="SpeakPro"/>
              </a:rPr>
              <a:t>Landelijke werkgroep: vraagbaak en adviseren/ondersteunen op locatie</a:t>
            </a:r>
          </a:p>
          <a:p>
            <a:pPr marL="0" indent="0">
              <a:buNone/>
            </a:pPr>
            <a:endParaRPr lang="nl-NL" dirty="0"/>
          </a:p>
          <a:p>
            <a:pPr marL="0" indent="0">
              <a:buNone/>
            </a:pPr>
            <a:r>
              <a:rPr lang="nl-NL" dirty="0">
                <a:latin typeface="SpeakPro"/>
              </a:rPr>
              <a:t>- Gids Zelfevaluatie (digitaal en schriftelijk)</a:t>
            </a:r>
          </a:p>
          <a:p>
            <a:pPr marL="800100" lvl="1"/>
            <a:r>
              <a:rPr lang="nl-NL" dirty="0">
                <a:latin typeface="SpeakPro"/>
              </a:rPr>
              <a:t>Voor de digitale versie: ondertekenen van overeenkomst door RvB van eigen organisatie en bestuur Fibula</a:t>
            </a:r>
            <a:endParaRPr lang="nl-NL" dirty="0"/>
          </a:p>
          <a:p>
            <a:pPr marL="800100" lvl="1"/>
            <a:r>
              <a:rPr lang="nl-NL" dirty="0">
                <a:latin typeface="SpeakPro"/>
              </a:rPr>
              <a:t>Doorlooptijd 3 maanden</a:t>
            </a:r>
            <a:endParaRPr lang="nl-NL" dirty="0"/>
          </a:p>
          <a:p>
            <a:pPr marL="0" indent="0">
              <a:buNone/>
            </a:pPr>
            <a:endParaRPr lang="nl-NL" dirty="0"/>
          </a:p>
        </p:txBody>
      </p:sp>
    </p:spTree>
    <p:extLst>
      <p:ext uri="{BB962C8B-B14F-4D97-AF65-F5344CB8AC3E}">
        <p14:creationId xmlns:p14="http://schemas.microsoft.com/office/powerpoint/2010/main" val="19243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Werkwijze organisatie</a:t>
            </a:r>
            <a:endParaRPr lang="nl-NL" dirty="0"/>
          </a:p>
        </p:txBody>
      </p:sp>
      <p:sp>
        <p:nvSpPr>
          <p:cNvPr id="7" name="Tijdelijke aanduiding voor inhoud 2">
            <a:extLst>
              <a:ext uri="{FF2B5EF4-FFF2-40B4-BE49-F238E27FC236}">
                <a16:creationId xmlns:a16="http://schemas.microsoft.com/office/drawing/2014/main" id="{F0EDDC62-BC11-4BA7-92F0-05C52D4D5784}"/>
              </a:ext>
            </a:extLst>
          </p:cNvPr>
          <p:cNvSpPr>
            <a:spLocks noGrp="1"/>
          </p:cNvSpPr>
          <p:nvPr>
            <p:ph idx="1"/>
          </p:nvPr>
        </p:nvSpPr>
        <p:spPr>
          <a:xfrm>
            <a:off x="838200" y="1862455"/>
            <a:ext cx="6950016" cy="4460645"/>
          </a:xfrm>
        </p:spPr>
        <p:txBody>
          <a:bodyPr vert="horz" lIns="91440" tIns="45720" rIns="91440" bIns="45720" rtlCol="0" anchor="t">
            <a:normAutofit/>
          </a:bodyPr>
          <a:lstStyle/>
          <a:p>
            <a:pPr marL="342900" indent="-342900">
              <a:buFont typeface="Arial,Sans-Serif"/>
              <a:buChar char="•"/>
            </a:pPr>
            <a:r>
              <a:rPr lang="nl-NL" sz="2400" dirty="0">
                <a:latin typeface="SpeakPro"/>
              </a:rPr>
              <a:t>Bespreken doel</a:t>
            </a:r>
          </a:p>
          <a:p>
            <a:pPr marL="342900" indent="-342900">
              <a:buFont typeface="Arial,Sans-Serif"/>
              <a:buChar char="•"/>
            </a:pPr>
            <a:r>
              <a:rPr lang="nl-NL" sz="2400" dirty="0">
                <a:latin typeface="SpeakPro"/>
              </a:rPr>
              <a:t>Werkgroep samenstellen vanuit verschillende disciplines  </a:t>
            </a:r>
          </a:p>
          <a:p>
            <a:pPr marL="342900" indent="-342900">
              <a:buFont typeface="Arial,Sans-Serif"/>
              <a:buChar char="•"/>
            </a:pPr>
            <a:r>
              <a:rPr lang="nl-NL" sz="2400" dirty="0">
                <a:latin typeface="SpeakPro"/>
              </a:rPr>
              <a:t>Goede begeleiding met expertise over palliatieve zorg is nodig voor toelichten begrippen en verdieping</a:t>
            </a:r>
            <a:endParaRPr lang="nl-NL" sz="2400" dirty="0"/>
          </a:p>
          <a:p>
            <a:pPr marL="342900" indent="-342900">
              <a:buFont typeface="Arial,Sans-Serif"/>
              <a:buChar char="•"/>
            </a:pPr>
            <a:r>
              <a:rPr lang="nl-NL" sz="2400" dirty="0">
                <a:latin typeface="SpeakPro"/>
              </a:rPr>
              <a:t>Aanpak bepalen </a:t>
            </a:r>
          </a:p>
          <a:p>
            <a:pPr marL="342900" indent="-342900">
              <a:buFont typeface="Arial,Sans-Serif"/>
              <a:buChar char="•"/>
            </a:pPr>
            <a:r>
              <a:rPr lang="nl-NL" sz="2400" dirty="0">
                <a:latin typeface="SpeakPro"/>
              </a:rPr>
              <a:t>Zorgen voor samenhang met beleid organisatie</a:t>
            </a:r>
          </a:p>
          <a:p>
            <a:pPr marL="342900" indent="-342900">
              <a:buFont typeface="Arial,Sans-Serif"/>
              <a:buChar char="•"/>
            </a:pPr>
            <a:endParaRPr lang="nl-NL" dirty="0">
              <a:latin typeface="SpeakPro"/>
            </a:endParaRPr>
          </a:p>
          <a:p>
            <a:pPr marL="0" indent="0">
              <a:buNone/>
            </a:pPr>
            <a:endParaRPr lang="nl-NL" dirty="0">
              <a:latin typeface="SpeakPro"/>
            </a:endParaRPr>
          </a:p>
          <a:p>
            <a:pPr marL="0" indent="0">
              <a:buNone/>
            </a:pPr>
            <a:endParaRPr lang="nl-NL" dirty="0">
              <a:latin typeface="SpeakPro"/>
            </a:endParaRPr>
          </a:p>
          <a:p>
            <a:pPr marL="342900" indent="-342900">
              <a:buFont typeface="Arial,Sans-Serif"/>
              <a:buChar char="•"/>
            </a:pPr>
            <a:endParaRPr lang="nl-NL" dirty="0">
              <a:latin typeface="SpeakPro"/>
            </a:endParaRPr>
          </a:p>
          <a:p>
            <a:pPr marL="342900" indent="-342900">
              <a:buFont typeface="Arial,Sans-Serif"/>
              <a:buChar char="•"/>
            </a:pPr>
            <a:endParaRPr lang="nl-NL" dirty="0">
              <a:latin typeface="SpeakPro"/>
            </a:endParaRPr>
          </a:p>
          <a:p>
            <a:pPr marL="0" indent="0">
              <a:buNone/>
            </a:pPr>
            <a:endParaRPr lang="nl-NL" dirty="0">
              <a:latin typeface="SpeakPro"/>
            </a:endParaRPr>
          </a:p>
          <a:p>
            <a:pPr marL="0" indent="0">
              <a:buNone/>
            </a:pPr>
            <a:endParaRPr lang="nl-NL" dirty="0">
              <a:latin typeface="SpeakPro"/>
            </a:endParaRPr>
          </a:p>
          <a:p>
            <a:pPr marL="342900" indent="-342900">
              <a:buFont typeface="Arial,Sans-Serif"/>
              <a:buChar char="•"/>
            </a:pPr>
            <a:endParaRPr lang="nl-NL" dirty="0"/>
          </a:p>
          <a:p>
            <a:pPr marL="457200" indent="-457200"/>
            <a:endParaRPr lang="nl-NL" dirty="0">
              <a:latin typeface="SpeakPro"/>
            </a:endParaRPr>
          </a:p>
          <a:p>
            <a:pPr marL="0" indent="0">
              <a:buNone/>
            </a:pPr>
            <a:endParaRPr lang="nl-NL" dirty="0">
              <a:latin typeface="SpeakPro"/>
            </a:endParaRPr>
          </a:p>
          <a:p>
            <a:pPr marL="0" indent="0">
              <a:buNone/>
            </a:pPr>
            <a:endParaRPr lang="nl-NL" dirty="0">
              <a:latin typeface="SpeakPro"/>
            </a:endParaRPr>
          </a:p>
        </p:txBody>
      </p:sp>
      <p:pic>
        <p:nvPicPr>
          <p:cNvPr id="8" name="Afbeelding 5">
            <a:extLst>
              <a:ext uri="{FF2B5EF4-FFF2-40B4-BE49-F238E27FC236}">
                <a16:creationId xmlns:a16="http://schemas.microsoft.com/office/drawing/2014/main" id="{E29ED849-40C2-4546-BFB0-D2DB13C01C0A}"/>
              </a:ext>
            </a:extLst>
          </p:cNvPr>
          <p:cNvPicPr>
            <a:picLocks noChangeAspect="1"/>
          </p:cNvPicPr>
          <p:nvPr/>
        </p:nvPicPr>
        <p:blipFill>
          <a:blip r:embed="rId3"/>
          <a:stretch>
            <a:fillRect/>
          </a:stretch>
        </p:blipFill>
        <p:spPr>
          <a:xfrm>
            <a:off x="8221063" y="2141688"/>
            <a:ext cx="2981684" cy="2905304"/>
          </a:xfrm>
          <a:prstGeom prst="rect">
            <a:avLst/>
          </a:prstGeom>
        </p:spPr>
      </p:pic>
    </p:spTree>
    <p:extLst>
      <p:ext uri="{BB962C8B-B14F-4D97-AF65-F5344CB8AC3E}">
        <p14:creationId xmlns:p14="http://schemas.microsoft.com/office/powerpoint/2010/main" val="2348303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a:xfrm>
            <a:off x="838200" y="365125"/>
            <a:ext cx="8640000" cy="1325563"/>
          </a:xfrm>
        </p:spPr>
        <p:txBody>
          <a:bodyPr/>
          <a:lstStyle/>
          <a:p>
            <a:r>
              <a:rPr lang="nl-NL" dirty="0">
                <a:latin typeface="SpeakPro"/>
              </a:rPr>
              <a:t>Welke disciplines in de werkgroep?</a:t>
            </a:r>
            <a:endParaRPr lang="nl-NL" dirty="0"/>
          </a:p>
        </p:txBody>
      </p:sp>
      <p:sp>
        <p:nvSpPr>
          <p:cNvPr id="9" name="Tijdelijke aanduiding voor inhoud 2">
            <a:extLst>
              <a:ext uri="{FF2B5EF4-FFF2-40B4-BE49-F238E27FC236}">
                <a16:creationId xmlns:a16="http://schemas.microsoft.com/office/drawing/2014/main" id="{AADF1622-EF88-4CB0-8B85-BA5E99AA6A72}"/>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457200" lvl="1" indent="0">
              <a:buNone/>
            </a:pPr>
            <a:r>
              <a:rPr lang="nl-NL" sz="2800" dirty="0">
                <a:latin typeface="SpeakPro"/>
              </a:rPr>
              <a:t>Het is belangrijk om stil te staan bij het doel van de Zelfevaluatie en wie daarbij te betrekken.</a:t>
            </a:r>
            <a:endParaRPr lang="nl-NL" sz="2800" dirty="0"/>
          </a:p>
          <a:p>
            <a:pPr marL="457200" lvl="1" indent="0">
              <a:buNone/>
            </a:pPr>
            <a:endParaRPr lang="nl-NL" dirty="0">
              <a:latin typeface="SpeakPro"/>
            </a:endParaRPr>
          </a:p>
          <a:p>
            <a:pPr marL="457200" indent="-457200"/>
            <a:r>
              <a:rPr lang="nl-NL" dirty="0">
                <a:latin typeface="SpeakPro"/>
              </a:rPr>
              <a:t>Voorbeelden zijn: verpleegkundige, </a:t>
            </a:r>
            <a:r>
              <a:rPr lang="nl-NL" dirty="0" err="1">
                <a:latin typeface="SpeakPro"/>
              </a:rPr>
              <a:t>aandachtsvelder</a:t>
            </a:r>
            <a:r>
              <a:rPr lang="nl-NL" dirty="0">
                <a:latin typeface="SpeakPro"/>
              </a:rPr>
              <a:t> palliatieve zorg, verpleegkundig specialist, kwaliteitsfunctionaris, manager, geestelijk verzorger, arts</a:t>
            </a:r>
          </a:p>
          <a:p>
            <a:pPr marL="0" indent="0">
              <a:buNone/>
            </a:pPr>
            <a:endParaRPr lang="nl-NL" dirty="0"/>
          </a:p>
          <a:p>
            <a:pPr marL="457200" indent="-457200"/>
            <a:r>
              <a:rPr lang="nl-NL" dirty="0">
                <a:latin typeface="SpeakPro"/>
              </a:rPr>
              <a:t>Voor de verbinding met beleid van de organisatie is ondersteuning van een kwaliteitsfunctionaris wenselijk.</a:t>
            </a:r>
          </a:p>
        </p:txBody>
      </p:sp>
    </p:spTree>
    <p:extLst>
      <p:ext uri="{BB962C8B-B14F-4D97-AF65-F5344CB8AC3E}">
        <p14:creationId xmlns:p14="http://schemas.microsoft.com/office/powerpoint/2010/main" val="94857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a:xfrm>
            <a:off x="838200" y="365125"/>
            <a:ext cx="8640000" cy="1325563"/>
          </a:xfrm>
        </p:spPr>
        <p:txBody>
          <a:bodyPr/>
          <a:lstStyle/>
          <a:p>
            <a:r>
              <a:rPr lang="nl-NL" dirty="0">
                <a:latin typeface="SpeakPro"/>
              </a:rPr>
              <a:t>3 video’s met ervaringen</a:t>
            </a:r>
            <a:endParaRPr lang="nl-NL" dirty="0"/>
          </a:p>
        </p:txBody>
      </p:sp>
      <p:sp>
        <p:nvSpPr>
          <p:cNvPr id="5" name="Rechthoek 4">
            <a:extLst>
              <a:ext uri="{FF2B5EF4-FFF2-40B4-BE49-F238E27FC236}">
                <a16:creationId xmlns:a16="http://schemas.microsoft.com/office/drawing/2014/main" id="{94606E50-58FC-4DF6-881C-05F40AB8748C}"/>
              </a:ext>
            </a:extLst>
          </p:cNvPr>
          <p:cNvSpPr/>
          <p:nvPr/>
        </p:nvSpPr>
        <p:spPr>
          <a:xfrm>
            <a:off x="1007390" y="1518834"/>
            <a:ext cx="9856922" cy="2492990"/>
          </a:xfrm>
          <a:prstGeom prst="rect">
            <a:avLst/>
          </a:prstGeom>
        </p:spPr>
        <p:txBody>
          <a:bodyPr wrap="square">
            <a:spAutoFit/>
          </a:bodyPr>
          <a:lstStyle/>
          <a:p>
            <a:endParaRPr lang="nl-NL" sz="2600" b="1" dirty="0">
              <a:solidFill>
                <a:srgbClr val="532B45"/>
              </a:solidFill>
              <a:latin typeface="SpeakPro"/>
            </a:endParaRPr>
          </a:p>
          <a:p>
            <a:pPr>
              <a:buFont typeface="Arial"/>
              <a:buChar char="•"/>
            </a:pPr>
            <a:r>
              <a:rPr lang="nl-NL" sz="2600" dirty="0">
                <a:solidFill>
                  <a:srgbClr val="532B45"/>
                </a:solidFill>
                <a:latin typeface="SpeakPro"/>
                <a:hlinkClick r:id="rId3">
                  <a:extLst>
                    <a:ext uri="{A12FA001-AC4F-418D-AE19-62706E023703}">
                      <ahyp:hlinkClr xmlns:ahyp="http://schemas.microsoft.com/office/drawing/2018/hyperlinkcolor" val="tx"/>
                    </a:ext>
                  </a:extLst>
                </a:hlinkClick>
              </a:rPr>
              <a:t>Filmpje zelfevaluatie thuiszorg</a:t>
            </a:r>
            <a:r>
              <a:rPr lang="nl-NL" sz="2600" dirty="0">
                <a:solidFill>
                  <a:srgbClr val="532B45"/>
                </a:solidFill>
                <a:latin typeface="SpeakPro"/>
              </a:rPr>
              <a:t> </a:t>
            </a:r>
            <a:endParaRPr lang="nl-NL" sz="2600" dirty="0">
              <a:solidFill>
                <a:srgbClr val="532B45"/>
              </a:solidFill>
            </a:endParaRPr>
          </a:p>
          <a:p>
            <a:endParaRPr lang="nl-NL" sz="2600" dirty="0">
              <a:solidFill>
                <a:srgbClr val="532B45"/>
              </a:solidFill>
              <a:latin typeface="SpeakPro"/>
            </a:endParaRPr>
          </a:p>
          <a:p>
            <a:pPr>
              <a:buFont typeface="Arial"/>
              <a:buChar char="•"/>
            </a:pPr>
            <a:r>
              <a:rPr lang="nl-NL" sz="2600" dirty="0">
                <a:solidFill>
                  <a:srgbClr val="532B45"/>
                </a:solidFill>
                <a:latin typeface="SpeakPro"/>
                <a:hlinkClick r:id="rId4">
                  <a:extLst>
                    <a:ext uri="{A12FA001-AC4F-418D-AE19-62706E023703}">
                      <ahyp:hlinkClr xmlns:ahyp="http://schemas.microsoft.com/office/drawing/2018/hyperlinkcolor" val="tx"/>
                    </a:ext>
                  </a:extLst>
                </a:hlinkClick>
              </a:rPr>
              <a:t>Filmpje zelfevaluatie ziekenhuis</a:t>
            </a:r>
            <a:r>
              <a:rPr lang="nl-NL" sz="2600" dirty="0">
                <a:solidFill>
                  <a:srgbClr val="532B45"/>
                </a:solidFill>
                <a:latin typeface="SpeakPro"/>
              </a:rPr>
              <a:t> </a:t>
            </a:r>
          </a:p>
          <a:p>
            <a:pPr>
              <a:buFont typeface="Arial"/>
              <a:buChar char="•"/>
            </a:pPr>
            <a:endParaRPr lang="nl-NL" sz="2600" dirty="0">
              <a:solidFill>
                <a:srgbClr val="532B45"/>
              </a:solidFill>
              <a:latin typeface="SpeakPro"/>
            </a:endParaRPr>
          </a:p>
          <a:p>
            <a:pPr>
              <a:buFont typeface="Arial"/>
              <a:buChar char="•"/>
            </a:pPr>
            <a:r>
              <a:rPr lang="nl-NL" sz="2600" dirty="0">
                <a:solidFill>
                  <a:srgbClr val="532B45"/>
                </a:solidFill>
                <a:hlinkClick r:id="rId5">
                  <a:extLst>
                    <a:ext uri="{A12FA001-AC4F-418D-AE19-62706E023703}">
                      <ahyp:hlinkClr xmlns:ahyp="http://schemas.microsoft.com/office/drawing/2018/hyperlinkcolor" val="tx"/>
                    </a:ext>
                  </a:extLst>
                </a:hlinkClick>
              </a:rPr>
              <a:t>Filmpje zelfevaluatie verpleeghuis</a:t>
            </a:r>
            <a:endParaRPr lang="nl-NL" sz="2600" dirty="0">
              <a:solidFill>
                <a:srgbClr val="532B45"/>
              </a:solidFill>
            </a:endParaRPr>
          </a:p>
        </p:txBody>
      </p:sp>
    </p:spTree>
    <p:extLst>
      <p:ext uri="{BB962C8B-B14F-4D97-AF65-F5344CB8AC3E}">
        <p14:creationId xmlns:p14="http://schemas.microsoft.com/office/powerpoint/2010/main" val="3082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a:xfrm>
            <a:off x="838200" y="365125"/>
            <a:ext cx="8640000" cy="1325563"/>
          </a:xfrm>
        </p:spPr>
        <p:txBody>
          <a:bodyPr/>
          <a:lstStyle/>
          <a:p>
            <a:r>
              <a:rPr lang="nl-NL" dirty="0">
                <a:latin typeface="SpeakPro"/>
              </a:rPr>
              <a:t>Ervaringen zorgorganisaties</a:t>
            </a:r>
            <a:endParaRPr lang="nl-NL" dirty="0"/>
          </a:p>
        </p:txBody>
      </p:sp>
      <p:pic>
        <p:nvPicPr>
          <p:cNvPr id="4" name="Afbeelding 3">
            <a:extLst>
              <a:ext uri="{FF2B5EF4-FFF2-40B4-BE49-F238E27FC236}">
                <a16:creationId xmlns:a16="http://schemas.microsoft.com/office/drawing/2014/main" id="{F2EC84F9-6735-4C9C-8662-BA2AC59DFCD7}"/>
              </a:ext>
            </a:extLst>
          </p:cNvPr>
          <p:cNvPicPr>
            <a:picLocks noChangeAspect="1"/>
          </p:cNvPicPr>
          <p:nvPr/>
        </p:nvPicPr>
        <p:blipFill>
          <a:blip r:embed="rId3"/>
          <a:stretch>
            <a:fillRect/>
          </a:stretch>
        </p:blipFill>
        <p:spPr>
          <a:xfrm>
            <a:off x="782875" y="1194596"/>
            <a:ext cx="10626249" cy="5078408"/>
          </a:xfrm>
          <a:prstGeom prst="rect">
            <a:avLst/>
          </a:prstGeom>
        </p:spPr>
      </p:pic>
    </p:spTree>
    <p:extLst>
      <p:ext uri="{BB962C8B-B14F-4D97-AF65-F5344CB8AC3E}">
        <p14:creationId xmlns:p14="http://schemas.microsoft.com/office/powerpoint/2010/main" val="261427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a:xfrm>
            <a:off x="838200" y="365125"/>
            <a:ext cx="8640000" cy="1325563"/>
          </a:xfrm>
        </p:spPr>
        <p:txBody>
          <a:bodyPr/>
          <a:lstStyle/>
          <a:p>
            <a:r>
              <a:rPr lang="nl-NL" dirty="0">
                <a:latin typeface="SpeakPro"/>
              </a:rPr>
              <a:t>Wat levert de Zelfevaluatie op?</a:t>
            </a:r>
            <a:endParaRPr lang="nl-NL" dirty="0"/>
          </a:p>
        </p:txBody>
      </p:sp>
      <p:sp>
        <p:nvSpPr>
          <p:cNvPr id="5" name="Tijdelijke aanduiding voor inhoud 2">
            <a:extLst>
              <a:ext uri="{FF2B5EF4-FFF2-40B4-BE49-F238E27FC236}">
                <a16:creationId xmlns:a16="http://schemas.microsoft.com/office/drawing/2014/main" id="{122FAC9E-BF73-4A5D-A947-C4C0CB84FB05}"/>
              </a:ext>
            </a:extLst>
          </p:cNvPr>
          <p:cNvSpPr>
            <a:spLocks noGrp="1"/>
          </p:cNvSpPr>
          <p:nvPr>
            <p:ph idx="1"/>
          </p:nvPr>
        </p:nvSpPr>
        <p:spPr>
          <a:xfrm>
            <a:off x="838200" y="1689927"/>
            <a:ext cx="10515600" cy="4633173"/>
          </a:xfrm>
        </p:spPr>
        <p:txBody>
          <a:bodyPr vert="horz" lIns="91440" tIns="45720" rIns="91440" bIns="45720" rtlCol="0" anchor="t">
            <a:normAutofit/>
          </a:bodyPr>
          <a:lstStyle/>
          <a:p>
            <a:pPr marL="0" indent="0">
              <a:buNone/>
            </a:pPr>
            <a:r>
              <a:rPr lang="nl-NL" b="1" dirty="0">
                <a:latin typeface="SpeakPro"/>
              </a:rPr>
              <a:t>Voor het netwerk palliatieve zorg </a:t>
            </a:r>
            <a:endParaRPr lang="en-US" dirty="0">
              <a:latin typeface="SpeakPro"/>
            </a:endParaRPr>
          </a:p>
          <a:p>
            <a:pPr marL="342900" indent="-342900">
              <a:buFont typeface="Arial,Sans-Serif"/>
              <a:buChar char="•"/>
            </a:pPr>
            <a:r>
              <a:rPr lang="nl-NL" dirty="0">
                <a:latin typeface="SpeakPro"/>
              </a:rPr>
              <a:t>Van en met elkaar leren</a:t>
            </a:r>
            <a:endParaRPr lang="en-US" dirty="0">
              <a:latin typeface="SpeakPro"/>
            </a:endParaRPr>
          </a:p>
          <a:p>
            <a:pPr marL="342900" indent="-342900">
              <a:buFont typeface="Arial,Sans-Serif"/>
              <a:buChar char="•"/>
            </a:pPr>
            <a:r>
              <a:rPr lang="nl-NL" dirty="0">
                <a:latin typeface="SpeakPro"/>
              </a:rPr>
              <a:t>Inzicht: gerichte verbetering mogelijk</a:t>
            </a:r>
            <a:endParaRPr lang="en-US" dirty="0">
              <a:latin typeface="SpeakPro"/>
            </a:endParaRPr>
          </a:p>
          <a:p>
            <a:pPr marL="342900" indent="-342900">
              <a:buFont typeface="Arial,Sans-Serif"/>
              <a:buChar char="•"/>
            </a:pPr>
            <a:r>
              <a:rPr lang="nl-NL" dirty="0">
                <a:latin typeface="SpeakPro"/>
              </a:rPr>
              <a:t>Mogelijkheid voor gezamenlijk oppakken verbeteracties</a:t>
            </a:r>
            <a:endParaRPr lang="en-US" dirty="0"/>
          </a:p>
          <a:p>
            <a:pPr marL="342900" indent="-342900">
              <a:buFont typeface="Arial,Sans-Serif"/>
              <a:buChar char="•"/>
            </a:pPr>
            <a:r>
              <a:rPr lang="nl-NL" dirty="0">
                <a:latin typeface="SpeakPro"/>
              </a:rPr>
              <a:t>Input voor jaarplan</a:t>
            </a:r>
            <a:endParaRPr lang="en-US" dirty="0">
              <a:latin typeface="SpeakPro"/>
            </a:endParaRPr>
          </a:p>
          <a:p>
            <a:pPr marL="342900" indent="-342900">
              <a:buFont typeface="Arial,Sans-Serif"/>
              <a:buChar char="•"/>
            </a:pPr>
            <a:endParaRPr lang="nl-NL" dirty="0"/>
          </a:p>
          <a:p>
            <a:pPr marL="342900" indent="-342900">
              <a:buFont typeface="Arial,Sans-Serif"/>
              <a:buChar char="•"/>
            </a:pPr>
            <a:endParaRPr lang="nl-NL" dirty="0"/>
          </a:p>
          <a:p>
            <a:pPr marL="457200" indent="-457200"/>
            <a:endParaRPr lang="nl-NL" dirty="0">
              <a:latin typeface="SpeakPro"/>
            </a:endParaRPr>
          </a:p>
          <a:p>
            <a:pPr marL="0" indent="0">
              <a:buNone/>
            </a:pPr>
            <a:endParaRPr lang="nl-NL" dirty="0">
              <a:latin typeface="SpeakPro"/>
            </a:endParaRPr>
          </a:p>
          <a:p>
            <a:pPr marL="0" indent="0">
              <a:buNone/>
            </a:pPr>
            <a:endParaRPr lang="nl-NL" dirty="0">
              <a:latin typeface="SpeakPro"/>
            </a:endParaRPr>
          </a:p>
        </p:txBody>
      </p:sp>
    </p:spTree>
    <p:extLst>
      <p:ext uri="{BB962C8B-B14F-4D97-AF65-F5344CB8AC3E}">
        <p14:creationId xmlns:p14="http://schemas.microsoft.com/office/powerpoint/2010/main" val="424675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a:xfrm>
            <a:off x="838200" y="365125"/>
            <a:ext cx="8640000" cy="1325563"/>
          </a:xfrm>
        </p:spPr>
        <p:txBody>
          <a:bodyPr/>
          <a:lstStyle/>
          <a:p>
            <a:r>
              <a:rPr lang="nl-NL" dirty="0">
                <a:latin typeface="SpeakPro"/>
              </a:rPr>
              <a:t>Beschikbare materialen</a:t>
            </a:r>
            <a:endParaRPr lang="nl-NL" dirty="0"/>
          </a:p>
        </p:txBody>
      </p:sp>
      <p:sp>
        <p:nvSpPr>
          <p:cNvPr id="6" name="Tijdelijke aanduiding voor inhoud 5">
            <a:extLst>
              <a:ext uri="{FF2B5EF4-FFF2-40B4-BE49-F238E27FC236}">
                <a16:creationId xmlns:a16="http://schemas.microsoft.com/office/drawing/2014/main" id="{92724DE1-8A28-4FDE-B830-60B35C2F8AB2}"/>
              </a:ext>
            </a:extLst>
          </p:cNvPr>
          <p:cNvSpPr>
            <a:spLocks noGrp="1"/>
          </p:cNvSpPr>
          <p:nvPr>
            <p:ph idx="1"/>
          </p:nvPr>
        </p:nvSpPr>
        <p:spPr/>
        <p:txBody>
          <a:bodyPr vert="horz" lIns="91440" tIns="45720" rIns="91440" bIns="45720" rtlCol="0" anchor="t">
            <a:normAutofit/>
          </a:bodyPr>
          <a:lstStyle/>
          <a:p>
            <a:pPr marL="342900" indent="-342900"/>
            <a:r>
              <a:rPr lang="nl-NL" dirty="0">
                <a:latin typeface="SpeakPro"/>
              </a:rPr>
              <a:t>Gids Zelfevaluatie Palliatieve Zorg </a:t>
            </a:r>
            <a:endParaRPr lang="en-US" dirty="0">
              <a:latin typeface="SpeakPro"/>
            </a:endParaRPr>
          </a:p>
          <a:p>
            <a:pPr marL="800100" lvl="1"/>
            <a:r>
              <a:rPr lang="nl-NL" dirty="0">
                <a:latin typeface="SpeakPro"/>
              </a:rPr>
              <a:t>(vragenlijst en dossieronderzoek)</a:t>
            </a:r>
            <a:endParaRPr lang="en-US" dirty="0">
              <a:latin typeface="SpeakPro"/>
            </a:endParaRPr>
          </a:p>
          <a:p>
            <a:pPr marL="342900" indent="-342900"/>
            <a:r>
              <a:rPr lang="nl-NL" dirty="0">
                <a:latin typeface="SpeakPro"/>
              </a:rPr>
              <a:t>Handreiking Zelfevaluatie Palliatieve Zorg </a:t>
            </a:r>
            <a:endParaRPr lang="en-US" dirty="0">
              <a:latin typeface="SpeakPro"/>
            </a:endParaRPr>
          </a:p>
          <a:p>
            <a:pPr marL="342900" indent="-342900"/>
            <a:r>
              <a:rPr lang="nl-NL" dirty="0" err="1">
                <a:latin typeface="SpeakPro"/>
              </a:rPr>
              <a:t>Factsheet</a:t>
            </a:r>
            <a:r>
              <a:rPr lang="nl-NL" dirty="0">
                <a:latin typeface="SpeakPro"/>
              </a:rPr>
              <a:t> Zelfevaluatie Palliatieve Zorg </a:t>
            </a:r>
            <a:endParaRPr lang="en-US" dirty="0">
              <a:latin typeface="SpeakPro"/>
            </a:endParaRPr>
          </a:p>
          <a:p>
            <a:pPr marL="342900" indent="-342900"/>
            <a:r>
              <a:rPr lang="nl-NL" dirty="0">
                <a:latin typeface="SpeakPro"/>
              </a:rPr>
              <a:t>Overzicht met </a:t>
            </a:r>
            <a:r>
              <a:rPr lang="nl-NL" dirty="0" err="1">
                <a:latin typeface="SpeakPro"/>
              </a:rPr>
              <a:t>veelgestelde</a:t>
            </a:r>
            <a:r>
              <a:rPr lang="nl-NL" dirty="0">
                <a:latin typeface="SpeakPro"/>
              </a:rPr>
              <a:t> vragen</a:t>
            </a:r>
          </a:p>
          <a:p>
            <a:pPr marL="342900" indent="-342900"/>
            <a:r>
              <a:rPr lang="nl-NL">
                <a:latin typeface="SpeakPro"/>
              </a:rPr>
              <a:t>Ervaringsverhalen Zelfevaluatie Palliatieve Zorg </a:t>
            </a:r>
            <a:endParaRPr lang="en-US" dirty="0">
              <a:latin typeface="SpeakPro"/>
            </a:endParaRPr>
          </a:p>
          <a:p>
            <a:pPr marL="342900" indent="-342900"/>
            <a:r>
              <a:rPr lang="nl-NL" dirty="0">
                <a:latin typeface="SpeakPro"/>
              </a:rPr>
              <a:t>Format voor analyse van de uitkomsten</a:t>
            </a:r>
            <a:endParaRPr lang="nl-NL" dirty="0"/>
          </a:p>
          <a:p>
            <a:pPr marL="342900" indent="-342900"/>
            <a:r>
              <a:rPr lang="nl-NL" dirty="0">
                <a:latin typeface="SpeakPro"/>
              </a:rPr>
              <a:t>Overzicht met onderwijsmateriaal voor verdieping c.q. scholing </a:t>
            </a:r>
            <a:endParaRPr lang="nl-NL" dirty="0"/>
          </a:p>
          <a:p>
            <a:endParaRPr lang="nl-NL" dirty="0"/>
          </a:p>
        </p:txBody>
      </p:sp>
    </p:spTree>
    <p:extLst>
      <p:ext uri="{BB962C8B-B14F-4D97-AF65-F5344CB8AC3E}">
        <p14:creationId xmlns:p14="http://schemas.microsoft.com/office/powerpoint/2010/main" val="211862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58561-C046-5443-8BE1-E7A1BE674DA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3B3F516-C7A6-004B-8C5F-AE64073C662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67355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8EF6988-F4B2-4EF3-AED3-69675B928569}"/>
              </a:ext>
            </a:extLst>
          </p:cNvPr>
          <p:cNvSpPr>
            <a:spLocks noGrp="1"/>
          </p:cNvSpPr>
          <p:nvPr>
            <p:ph type="title"/>
          </p:nvPr>
        </p:nvSpPr>
        <p:spPr>
          <a:xfrm>
            <a:off x="838200" y="365125"/>
            <a:ext cx="8640763" cy="1325563"/>
          </a:xfrm>
        </p:spPr>
        <p:txBody>
          <a:bodyPr/>
          <a:lstStyle/>
          <a:p>
            <a:r>
              <a:rPr lang="nl-NL" dirty="0">
                <a:latin typeface="SpeakPro"/>
              </a:rPr>
              <a:t>Geschiedenis</a:t>
            </a:r>
            <a:endParaRPr lang="nl-NL" dirty="0"/>
          </a:p>
        </p:txBody>
      </p:sp>
      <p:sp>
        <p:nvSpPr>
          <p:cNvPr id="6" name="Tijdelijke aanduiding voor inhoud 2">
            <a:extLst>
              <a:ext uri="{FF2B5EF4-FFF2-40B4-BE49-F238E27FC236}">
                <a16:creationId xmlns:a16="http://schemas.microsoft.com/office/drawing/2014/main" id="{B8A17E73-5D9A-4C8C-B8D2-A046FB36F35E}"/>
              </a:ext>
            </a:extLst>
          </p:cNvPr>
          <p:cNvSpPr>
            <a:spLocks noGrp="1"/>
          </p:cNvSpPr>
          <p:nvPr>
            <p:ph idx="1"/>
          </p:nvPr>
        </p:nvSpPr>
        <p:spPr>
          <a:xfrm>
            <a:off x="838200" y="1679489"/>
            <a:ext cx="10515600" cy="4497474"/>
          </a:xfrm>
        </p:spPr>
        <p:txBody>
          <a:bodyPr vert="horz" lIns="91440" tIns="45720" rIns="91440" bIns="45720" rtlCol="0" anchor="t">
            <a:normAutofit lnSpcReduction="10000"/>
          </a:bodyPr>
          <a:lstStyle/>
          <a:p>
            <a:pPr marL="0" indent="0">
              <a:buNone/>
            </a:pPr>
            <a:r>
              <a:rPr lang="nl-NL" sz="2400" b="1" dirty="0">
                <a:latin typeface="SpeakPro"/>
              </a:rPr>
              <a:t>2014-2017 </a:t>
            </a:r>
            <a:endParaRPr lang="en-US" sz="2400" b="1" dirty="0">
              <a:latin typeface="SpeakPro"/>
            </a:endParaRPr>
          </a:p>
          <a:p>
            <a:pPr marL="342900" indent="-342900">
              <a:buFont typeface="Arial,Sans-Serif" panose="020B0604020202020204" pitchFamily="34" charset="0"/>
            </a:pPr>
            <a:r>
              <a:rPr lang="nl-NL" sz="2400" dirty="0">
                <a:latin typeface="SpeakPro"/>
              </a:rPr>
              <a:t>Behoefte vanuit het veld aan inzicht in palliatieve zorg in eigen zorgorganisatie en op netwerkniveau</a:t>
            </a:r>
            <a:endParaRPr lang="en-US" sz="2400" dirty="0">
              <a:latin typeface="SpeakPro"/>
            </a:endParaRPr>
          </a:p>
          <a:p>
            <a:pPr marL="342900" indent="-342900">
              <a:buFont typeface="Arial,Sans-Serif" panose="020B0604020202020204" pitchFamily="34" charset="0"/>
            </a:pPr>
            <a:r>
              <a:rPr lang="nl-NL" sz="2400" dirty="0">
                <a:latin typeface="SpeakPro"/>
              </a:rPr>
              <a:t>Pilots met zelfevaluatie en interne audits o.b.v. Zorgmodule 1.0</a:t>
            </a:r>
            <a:endParaRPr lang="en-US" sz="2400" dirty="0">
              <a:latin typeface="SpeakPro"/>
            </a:endParaRPr>
          </a:p>
          <a:p>
            <a:endParaRPr lang="nl-NL" sz="2400" dirty="0">
              <a:latin typeface="SpeakPro"/>
            </a:endParaRPr>
          </a:p>
          <a:p>
            <a:pPr marL="0" indent="0">
              <a:buNone/>
            </a:pPr>
            <a:r>
              <a:rPr lang="nl-NL" sz="2400" b="1" dirty="0">
                <a:latin typeface="SpeakPro"/>
              </a:rPr>
              <a:t>2017-2018 </a:t>
            </a:r>
            <a:endParaRPr lang="en-US" sz="2400" b="1" dirty="0">
              <a:latin typeface="SpeakPro"/>
            </a:endParaRPr>
          </a:p>
          <a:p>
            <a:pPr marL="342900" indent="-342900">
              <a:buFont typeface="Arial,Sans-Serif" panose="020B0604020202020204" pitchFamily="34" charset="0"/>
            </a:pPr>
            <a:r>
              <a:rPr lang="nl-NL" sz="2400" dirty="0">
                <a:latin typeface="SpeakPro"/>
              </a:rPr>
              <a:t>Doorontwikkeling o.b.v. Kwaliteitskader palliatieve zorg Nederland</a:t>
            </a:r>
            <a:endParaRPr lang="en-US" sz="2400" dirty="0">
              <a:latin typeface="SpeakPro"/>
            </a:endParaRPr>
          </a:p>
          <a:p>
            <a:pPr marL="342900" indent="-342900">
              <a:buFont typeface="Arial,Sans-Serif" panose="020B0604020202020204" pitchFamily="34" charset="0"/>
            </a:pPr>
            <a:r>
              <a:rPr lang="nl-NL" sz="2400" dirty="0">
                <a:latin typeface="SpeakPro"/>
              </a:rPr>
              <a:t>Pilot in diverse regio’s en zorgorganisaties</a:t>
            </a:r>
          </a:p>
          <a:p>
            <a:pPr marL="0" indent="0">
              <a:buNone/>
            </a:pPr>
            <a:endParaRPr lang="nl-NL" sz="2400" dirty="0">
              <a:latin typeface="SpeakPro"/>
            </a:endParaRPr>
          </a:p>
          <a:p>
            <a:pPr marL="0" indent="0">
              <a:buNone/>
            </a:pPr>
            <a:r>
              <a:rPr lang="nl-NL" sz="2400" b="1" dirty="0">
                <a:latin typeface="SpeakPro"/>
              </a:rPr>
              <a:t>2018- heden</a:t>
            </a:r>
          </a:p>
          <a:p>
            <a:r>
              <a:rPr lang="nl-NL" sz="2400" dirty="0">
                <a:latin typeface="SpeakPro"/>
              </a:rPr>
              <a:t>Uitvoering zelfevaluatie door zorgorganisaties in verschillende settingen</a:t>
            </a:r>
          </a:p>
        </p:txBody>
      </p:sp>
    </p:spTree>
    <p:extLst>
      <p:ext uri="{BB962C8B-B14F-4D97-AF65-F5344CB8AC3E}">
        <p14:creationId xmlns:p14="http://schemas.microsoft.com/office/powerpoint/2010/main" val="415367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Wat is de Zelfevaluatie?</a:t>
            </a:r>
            <a:endParaRPr lang="nl-NL" dirty="0"/>
          </a:p>
        </p:txBody>
      </p:sp>
      <p:sp>
        <p:nvSpPr>
          <p:cNvPr id="5" name="Tijdelijke aanduiding voor inhoud 2">
            <a:extLst>
              <a:ext uri="{FF2B5EF4-FFF2-40B4-BE49-F238E27FC236}">
                <a16:creationId xmlns:a16="http://schemas.microsoft.com/office/drawing/2014/main" id="{31F4C846-FF47-4EBC-8592-B4D2389FBA80}"/>
              </a:ext>
            </a:extLst>
          </p:cNvPr>
          <p:cNvSpPr>
            <a:spLocks noGrp="1"/>
          </p:cNvSpPr>
          <p:nvPr>
            <p:ph idx="1"/>
          </p:nvPr>
        </p:nvSpPr>
        <p:spPr>
          <a:xfrm>
            <a:off x="838200" y="1700365"/>
            <a:ext cx="10515600" cy="4351338"/>
          </a:xfrm>
        </p:spPr>
        <p:txBody>
          <a:bodyPr vert="horz" lIns="91440" tIns="45720" rIns="91440" bIns="45720" rtlCol="0" anchor="t">
            <a:normAutofit/>
          </a:bodyPr>
          <a:lstStyle/>
          <a:p>
            <a:pPr marL="342900" indent="-342900">
              <a:buFont typeface="Arial,Sans-Serif" panose="020B0604020202020204" pitchFamily="34" charset="0"/>
            </a:pPr>
            <a:r>
              <a:rPr lang="nl-NL" dirty="0">
                <a:latin typeface="SpeakPro"/>
              </a:rPr>
              <a:t>Tool voor zorgorganisaties om inzicht te krijgen in palliatieve zorg</a:t>
            </a:r>
            <a:endParaRPr lang="en-US" dirty="0">
              <a:latin typeface="SpeakPro"/>
            </a:endParaRPr>
          </a:p>
          <a:p>
            <a:pPr marL="1028700" lvl="1" indent="-342900">
              <a:buFont typeface="Arial,Sans-Serif" panose="020B0604020202020204" pitchFamily="34" charset="0"/>
            </a:pPr>
            <a:r>
              <a:rPr lang="nl-NL" dirty="0">
                <a:latin typeface="SpeakPro"/>
              </a:rPr>
              <a:t>Wat doen we?</a:t>
            </a:r>
            <a:endParaRPr lang="en-US" dirty="0">
              <a:latin typeface="SpeakPro"/>
            </a:endParaRPr>
          </a:p>
          <a:p>
            <a:pPr marL="1028700" lvl="1" indent="-342900">
              <a:buFont typeface="Arial,Sans-Serif" panose="020B0604020202020204" pitchFamily="34" charset="0"/>
            </a:pPr>
            <a:r>
              <a:rPr lang="nl-NL" dirty="0">
                <a:latin typeface="SpeakPro"/>
              </a:rPr>
              <a:t>Hoe doen we het?</a:t>
            </a:r>
            <a:endParaRPr lang="en-US" dirty="0">
              <a:latin typeface="SpeakPro"/>
            </a:endParaRPr>
          </a:p>
          <a:p>
            <a:pPr marL="1028700" lvl="1" indent="-342900">
              <a:buFont typeface="Arial,Sans-Serif" panose="020B0604020202020204" pitchFamily="34" charset="0"/>
            </a:pPr>
            <a:r>
              <a:rPr lang="nl-NL" dirty="0">
                <a:latin typeface="SpeakPro"/>
              </a:rPr>
              <a:t>Waar zijn we goed in?</a:t>
            </a:r>
            <a:endParaRPr lang="en-US" dirty="0">
              <a:latin typeface="SpeakPro"/>
            </a:endParaRPr>
          </a:p>
          <a:p>
            <a:pPr marL="1028700" lvl="1" indent="-342900">
              <a:buFont typeface="Arial,Sans-Serif" panose="020B0604020202020204" pitchFamily="34" charset="0"/>
            </a:pPr>
            <a:r>
              <a:rPr lang="nl-NL" dirty="0">
                <a:latin typeface="SpeakPro"/>
              </a:rPr>
              <a:t>Wat kunnen we verbeteren?</a:t>
            </a:r>
            <a:endParaRPr lang="en-US" dirty="0">
              <a:latin typeface="SpeakPro"/>
            </a:endParaRPr>
          </a:p>
          <a:p>
            <a:pPr marL="342900" indent="-342900">
              <a:lnSpc>
                <a:spcPct val="100000"/>
              </a:lnSpc>
              <a:buFont typeface="Arial,Sans-Serif" panose="020B0604020202020204" pitchFamily="34" charset="0"/>
            </a:pPr>
            <a:endParaRPr lang="nl-NL" dirty="0">
              <a:latin typeface="SpeakPro"/>
            </a:endParaRPr>
          </a:p>
          <a:p>
            <a:pPr marL="342900" indent="-342900">
              <a:buFont typeface="Arial,Sans-Serif" panose="020B0604020202020204" pitchFamily="34" charset="0"/>
            </a:pPr>
            <a:r>
              <a:rPr lang="nl-NL" dirty="0">
                <a:latin typeface="SpeakPro"/>
              </a:rPr>
              <a:t>Gebaseerd op het Kwaliteitskader palliatieve zorg Nederland</a:t>
            </a:r>
            <a:endParaRPr lang="en-US" dirty="0">
              <a:latin typeface="SpeakPro"/>
            </a:endParaRPr>
          </a:p>
          <a:p>
            <a:pPr marL="0" indent="0">
              <a:lnSpc>
                <a:spcPct val="100000"/>
              </a:lnSpc>
              <a:buNone/>
            </a:pPr>
            <a:endParaRPr lang="nl-NL" dirty="0">
              <a:latin typeface="SpeakPro"/>
            </a:endParaRPr>
          </a:p>
          <a:p>
            <a:pPr marL="342900" indent="-342900">
              <a:buFont typeface="Arial,Sans-Serif" panose="020B0604020202020204" pitchFamily="34" charset="0"/>
            </a:pPr>
            <a:r>
              <a:rPr lang="nl-NL" dirty="0">
                <a:latin typeface="SpeakPro"/>
              </a:rPr>
              <a:t>Digitaal en op papier beschikbaar</a:t>
            </a:r>
          </a:p>
          <a:p>
            <a:pPr marL="0" indent="0">
              <a:buNone/>
            </a:pPr>
            <a:endParaRPr lang="nl-NL" dirty="0">
              <a:latin typeface="SpeakPro"/>
            </a:endParaRPr>
          </a:p>
        </p:txBody>
      </p:sp>
    </p:spTree>
    <p:extLst>
      <p:ext uri="{BB962C8B-B14F-4D97-AF65-F5344CB8AC3E}">
        <p14:creationId xmlns:p14="http://schemas.microsoft.com/office/powerpoint/2010/main" val="225397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Doel Zelfevaluatie</a:t>
            </a:r>
            <a:endParaRPr lang="nl-NL" dirty="0"/>
          </a:p>
        </p:txBody>
      </p:sp>
      <p:sp>
        <p:nvSpPr>
          <p:cNvPr id="5" name="Tijdelijke aanduiding voor inhoud 2">
            <a:extLst>
              <a:ext uri="{FF2B5EF4-FFF2-40B4-BE49-F238E27FC236}">
                <a16:creationId xmlns:a16="http://schemas.microsoft.com/office/drawing/2014/main" id="{31F4C846-FF47-4EBC-8592-B4D2389FBA80}"/>
              </a:ext>
            </a:extLst>
          </p:cNvPr>
          <p:cNvSpPr>
            <a:spLocks noGrp="1"/>
          </p:cNvSpPr>
          <p:nvPr>
            <p:ph idx="1"/>
          </p:nvPr>
        </p:nvSpPr>
        <p:spPr>
          <a:xfrm>
            <a:off x="838200" y="1700365"/>
            <a:ext cx="10515600" cy="4351338"/>
          </a:xfrm>
        </p:spPr>
        <p:txBody>
          <a:bodyPr vert="horz" lIns="91440" tIns="45720" rIns="91440" bIns="45720" rtlCol="0" anchor="t">
            <a:normAutofit/>
          </a:bodyPr>
          <a:lstStyle/>
          <a:p>
            <a:pPr marL="342900" indent="-342900"/>
            <a:r>
              <a:rPr lang="nl-NL" dirty="0">
                <a:latin typeface="SpeakPro"/>
              </a:rPr>
              <a:t>Zicht krijgen op waar de zorgorganisatie staat op het gebied van palliatieve zorg (nulmeting)</a:t>
            </a:r>
            <a:endParaRPr lang="en-US" dirty="0">
              <a:latin typeface="SpeakPro"/>
            </a:endParaRPr>
          </a:p>
          <a:p>
            <a:pPr marL="0" indent="0">
              <a:buNone/>
            </a:pPr>
            <a:endParaRPr lang="nl-NL" dirty="0"/>
          </a:p>
          <a:p>
            <a:pPr marL="342900" indent="-342900"/>
            <a:r>
              <a:rPr lang="nl-NL" dirty="0">
                <a:latin typeface="SpeakPro"/>
              </a:rPr>
              <a:t>Komen tot verbeterpunten en opstellen van een verbeterplan </a:t>
            </a:r>
          </a:p>
          <a:p>
            <a:endParaRPr lang="nl-NL" dirty="0"/>
          </a:p>
          <a:p>
            <a:pPr marL="342900" indent="-342900"/>
            <a:r>
              <a:rPr lang="nl-NL" dirty="0">
                <a:latin typeface="SpeakPro"/>
              </a:rPr>
              <a:t>Met en van elkaar leren op organisatie- en netwerkniveau</a:t>
            </a:r>
          </a:p>
          <a:p>
            <a:pPr marL="0" indent="0">
              <a:buNone/>
            </a:pPr>
            <a:endParaRPr lang="nl-NL" dirty="0">
              <a:latin typeface="SpeakPro"/>
            </a:endParaRPr>
          </a:p>
        </p:txBody>
      </p:sp>
    </p:spTree>
    <p:extLst>
      <p:ext uri="{BB962C8B-B14F-4D97-AF65-F5344CB8AC3E}">
        <p14:creationId xmlns:p14="http://schemas.microsoft.com/office/powerpoint/2010/main" val="300068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Wat is de Zelfevaluatie niet?</a:t>
            </a:r>
            <a:endParaRPr lang="nl-NL" dirty="0"/>
          </a:p>
        </p:txBody>
      </p:sp>
      <p:grpSp>
        <p:nvGrpSpPr>
          <p:cNvPr id="6" name="Group 17">
            <a:extLst>
              <a:ext uri="{FF2B5EF4-FFF2-40B4-BE49-F238E27FC236}">
                <a16:creationId xmlns:a16="http://schemas.microsoft.com/office/drawing/2014/main" id="{C4127070-1C2B-41D7-9C6E-9ED8A66D7844}"/>
              </a:ext>
            </a:extLst>
          </p:cNvPr>
          <p:cNvGrpSpPr/>
          <p:nvPr/>
        </p:nvGrpSpPr>
        <p:grpSpPr>
          <a:xfrm>
            <a:off x="722985" y="1417136"/>
            <a:ext cx="2891425" cy="2776602"/>
            <a:chOff x="524656" y="2262643"/>
            <a:chExt cx="2891425" cy="2776602"/>
          </a:xfrm>
        </p:grpSpPr>
        <p:sp>
          <p:nvSpPr>
            <p:cNvPr id="7" name="Oval 16">
              <a:extLst>
                <a:ext uri="{FF2B5EF4-FFF2-40B4-BE49-F238E27FC236}">
                  <a16:creationId xmlns:a16="http://schemas.microsoft.com/office/drawing/2014/main" id="{158D5BA9-ADDB-4FE1-A885-FB72EAC3B8CB}"/>
                </a:ext>
              </a:extLst>
            </p:cNvPr>
            <p:cNvSpPr/>
            <p:nvPr/>
          </p:nvSpPr>
          <p:spPr>
            <a:xfrm>
              <a:off x="524656" y="2262643"/>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60DB561-BD1B-4BB1-BE2B-536142C4B628}"/>
                </a:ext>
              </a:extLst>
            </p:cNvPr>
            <p:cNvPicPr>
              <a:picLocks noChangeAspect="1"/>
            </p:cNvPicPr>
            <p:nvPr/>
          </p:nvPicPr>
          <p:blipFill>
            <a:blip r:embed="rId3"/>
            <a:stretch>
              <a:fillRect/>
            </a:stretch>
          </p:blipFill>
          <p:spPr>
            <a:xfrm>
              <a:off x="982250" y="2657606"/>
              <a:ext cx="1981200" cy="1981200"/>
            </a:xfrm>
            <a:prstGeom prst="rect">
              <a:avLst/>
            </a:prstGeom>
            <a:ln>
              <a:solidFill>
                <a:srgbClr val="532B45"/>
              </a:solidFill>
            </a:ln>
          </p:spPr>
        </p:pic>
      </p:grpSp>
      <p:grpSp>
        <p:nvGrpSpPr>
          <p:cNvPr id="9" name="Group 18">
            <a:extLst>
              <a:ext uri="{FF2B5EF4-FFF2-40B4-BE49-F238E27FC236}">
                <a16:creationId xmlns:a16="http://schemas.microsoft.com/office/drawing/2014/main" id="{A9A13CB3-EEC7-475E-93F0-B8DDA9069597}"/>
              </a:ext>
            </a:extLst>
          </p:cNvPr>
          <p:cNvGrpSpPr/>
          <p:nvPr/>
        </p:nvGrpSpPr>
        <p:grpSpPr>
          <a:xfrm>
            <a:off x="3343010" y="3483930"/>
            <a:ext cx="2891425" cy="2776602"/>
            <a:chOff x="3844052" y="1291876"/>
            <a:chExt cx="2891425" cy="2776602"/>
          </a:xfrm>
        </p:grpSpPr>
        <p:sp>
          <p:nvSpPr>
            <p:cNvPr id="10" name="Oval 15">
              <a:extLst>
                <a:ext uri="{FF2B5EF4-FFF2-40B4-BE49-F238E27FC236}">
                  <a16:creationId xmlns:a16="http://schemas.microsoft.com/office/drawing/2014/main" id="{D60C4B6F-ADD9-4762-8CE1-FC4DEEA53EF6}"/>
                </a:ext>
              </a:extLst>
            </p:cNvPr>
            <p:cNvSpPr/>
            <p:nvPr/>
          </p:nvSpPr>
          <p:spPr>
            <a:xfrm>
              <a:off x="3844052" y="1291876"/>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a:extLst>
                <a:ext uri="{FF2B5EF4-FFF2-40B4-BE49-F238E27FC236}">
                  <a16:creationId xmlns:a16="http://schemas.microsoft.com/office/drawing/2014/main" id="{B45B011A-3C08-4613-AD0D-9EF39E2013CC}"/>
                </a:ext>
              </a:extLst>
            </p:cNvPr>
            <p:cNvPicPr>
              <a:picLocks noChangeAspect="1"/>
            </p:cNvPicPr>
            <p:nvPr/>
          </p:nvPicPr>
          <p:blipFill>
            <a:blip r:embed="rId4"/>
            <a:stretch>
              <a:fillRect/>
            </a:stretch>
          </p:blipFill>
          <p:spPr>
            <a:xfrm>
              <a:off x="4114668" y="2067806"/>
              <a:ext cx="2350587" cy="1194800"/>
            </a:xfrm>
            <a:prstGeom prst="rect">
              <a:avLst/>
            </a:prstGeom>
            <a:ln>
              <a:solidFill>
                <a:srgbClr val="532B45"/>
              </a:solidFill>
            </a:ln>
          </p:spPr>
        </p:pic>
      </p:grpSp>
      <p:grpSp>
        <p:nvGrpSpPr>
          <p:cNvPr id="12" name="Group 20">
            <a:extLst>
              <a:ext uri="{FF2B5EF4-FFF2-40B4-BE49-F238E27FC236}">
                <a16:creationId xmlns:a16="http://schemas.microsoft.com/office/drawing/2014/main" id="{CF83BB6A-CB56-4567-89E3-F908E3DAE881}"/>
              </a:ext>
            </a:extLst>
          </p:cNvPr>
          <p:cNvGrpSpPr/>
          <p:nvPr/>
        </p:nvGrpSpPr>
        <p:grpSpPr>
          <a:xfrm>
            <a:off x="8739643" y="3483930"/>
            <a:ext cx="2891425" cy="2776602"/>
            <a:chOff x="8739643" y="3828396"/>
            <a:chExt cx="2891425" cy="2776602"/>
          </a:xfrm>
        </p:grpSpPr>
        <p:sp>
          <p:nvSpPr>
            <p:cNvPr id="13" name="Oval 14">
              <a:extLst>
                <a:ext uri="{FF2B5EF4-FFF2-40B4-BE49-F238E27FC236}">
                  <a16:creationId xmlns:a16="http://schemas.microsoft.com/office/drawing/2014/main" id="{4F4377FE-73B9-4718-B4BA-E1D3B36FDAA6}"/>
                </a:ext>
              </a:extLst>
            </p:cNvPr>
            <p:cNvSpPr/>
            <p:nvPr/>
          </p:nvSpPr>
          <p:spPr>
            <a:xfrm>
              <a:off x="8739643" y="3828396"/>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9">
              <a:extLst>
                <a:ext uri="{FF2B5EF4-FFF2-40B4-BE49-F238E27FC236}">
                  <a16:creationId xmlns:a16="http://schemas.microsoft.com/office/drawing/2014/main" id="{DDD6C965-A63E-4EA2-AC23-04011CDC1C42}"/>
                </a:ext>
              </a:extLst>
            </p:cNvPr>
            <p:cNvPicPr>
              <a:picLocks noChangeAspect="1"/>
            </p:cNvPicPr>
            <p:nvPr/>
          </p:nvPicPr>
          <p:blipFill>
            <a:blip r:embed="rId5"/>
            <a:stretch>
              <a:fillRect/>
            </a:stretch>
          </p:blipFill>
          <p:spPr>
            <a:xfrm>
              <a:off x="9253179" y="4204408"/>
              <a:ext cx="1848111" cy="2021387"/>
            </a:xfrm>
            <a:prstGeom prst="rect">
              <a:avLst/>
            </a:prstGeom>
            <a:ln>
              <a:solidFill>
                <a:srgbClr val="532B45"/>
              </a:solidFill>
            </a:ln>
          </p:spPr>
        </p:pic>
      </p:grpSp>
      <p:grpSp>
        <p:nvGrpSpPr>
          <p:cNvPr id="15" name="Group 19">
            <a:extLst>
              <a:ext uri="{FF2B5EF4-FFF2-40B4-BE49-F238E27FC236}">
                <a16:creationId xmlns:a16="http://schemas.microsoft.com/office/drawing/2014/main" id="{7062AF10-B038-4DEA-97AE-05BAAA0EB441}"/>
              </a:ext>
            </a:extLst>
          </p:cNvPr>
          <p:cNvGrpSpPr/>
          <p:nvPr/>
        </p:nvGrpSpPr>
        <p:grpSpPr>
          <a:xfrm>
            <a:off x="6098739" y="1417137"/>
            <a:ext cx="2891425" cy="2776602"/>
            <a:chOff x="5848218" y="1458890"/>
            <a:chExt cx="2891425" cy="2776602"/>
          </a:xfrm>
        </p:grpSpPr>
        <p:sp>
          <p:nvSpPr>
            <p:cNvPr id="16" name="Oval 13">
              <a:extLst>
                <a:ext uri="{FF2B5EF4-FFF2-40B4-BE49-F238E27FC236}">
                  <a16:creationId xmlns:a16="http://schemas.microsoft.com/office/drawing/2014/main" id="{033E7812-17FA-418C-960A-DC433731EB4E}"/>
                </a:ext>
              </a:extLst>
            </p:cNvPr>
            <p:cNvSpPr/>
            <p:nvPr/>
          </p:nvSpPr>
          <p:spPr>
            <a:xfrm>
              <a:off x="5848218" y="1458890"/>
              <a:ext cx="2891425" cy="2776602"/>
            </a:xfrm>
            <a:prstGeom prst="ellipse">
              <a:avLst/>
            </a:prstGeom>
            <a:solidFill>
              <a:schemeClr val="bg1"/>
            </a:solidFill>
            <a:ln w="28575">
              <a:solidFill>
                <a:srgbClr val="532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0">
              <a:extLst>
                <a:ext uri="{FF2B5EF4-FFF2-40B4-BE49-F238E27FC236}">
                  <a16:creationId xmlns:a16="http://schemas.microsoft.com/office/drawing/2014/main" id="{95DE78FB-3381-4D85-BA1E-93E27D2FDEAF}"/>
                </a:ext>
              </a:extLst>
            </p:cNvPr>
            <p:cNvPicPr>
              <a:picLocks noChangeAspect="1"/>
            </p:cNvPicPr>
            <p:nvPr/>
          </p:nvPicPr>
          <p:blipFill>
            <a:blip r:embed="rId6"/>
            <a:stretch>
              <a:fillRect/>
            </a:stretch>
          </p:blipFill>
          <p:spPr>
            <a:xfrm>
              <a:off x="6180551" y="1865596"/>
              <a:ext cx="2169090" cy="1957713"/>
            </a:xfrm>
            <a:prstGeom prst="rect">
              <a:avLst/>
            </a:prstGeom>
            <a:ln>
              <a:solidFill>
                <a:srgbClr val="532B45"/>
              </a:solidFill>
            </a:ln>
          </p:spPr>
        </p:pic>
      </p:grpSp>
    </p:spTree>
    <p:extLst>
      <p:ext uri="{BB962C8B-B14F-4D97-AF65-F5344CB8AC3E}">
        <p14:creationId xmlns:p14="http://schemas.microsoft.com/office/powerpoint/2010/main" val="363972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Opbouw Zelfevaluatie</a:t>
            </a:r>
            <a:endParaRPr lang="nl-NL" dirty="0"/>
          </a:p>
        </p:txBody>
      </p:sp>
      <p:sp>
        <p:nvSpPr>
          <p:cNvPr id="4" name="Rechthoek 3">
            <a:extLst>
              <a:ext uri="{FF2B5EF4-FFF2-40B4-BE49-F238E27FC236}">
                <a16:creationId xmlns:a16="http://schemas.microsoft.com/office/drawing/2014/main" id="{2831C4D5-54D0-45AB-9113-44E4110EC429}"/>
              </a:ext>
            </a:extLst>
          </p:cNvPr>
          <p:cNvSpPr/>
          <p:nvPr/>
        </p:nvSpPr>
        <p:spPr>
          <a:xfrm>
            <a:off x="681925" y="1720840"/>
            <a:ext cx="10771322" cy="4093428"/>
          </a:xfrm>
          <a:prstGeom prst="rect">
            <a:avLst/>
          </a:prstGeom>
        </p:spPr>
        <p:txBody>
          <a:bodyPr wrap="square">
            <a:spAutoFit/>
          </a:bodyPr>
          <a:lstStyle/>
          <a:p>
            <a:pPr marL="342900" indent="-342900">
              <a:buFont typeface="Arial,Sans-Serif" panose="020B0604020202020204" pitchFamily="34" charset="0"/>
              <a:buChar char="•"/>
            </a:pPr>
            <a:r>
              <a:rPr lang="nl-NL" sz="2600" dirty="0">
                <a:latin typeface="SpeakPro"/>
              </a:rPr>
              <a:t>Selectie van domeinen uit het Kwaliteitskader die betrekking hebben op de wensen, waarden en behoeften van patiënten en hun naasten (essenties)</a:t>
            </a:r>
          </a:p>
          <a:p>
            <a:pPr marL="342900" indent="-342900">
              <a:buFont typeface="Arial,Sans-Serif" panose="020B0604020202020204" pitchFamily="34" charset="0"/>
              <a:buChar char="•"/>
            </a:pPr>
            <a:endParaRPr lang="nl-NL" sz="2600" dirty="0">
              <a:latin typeface="SpeakPro"/>
            </a:endParaRPr>
          </a:p>
          <a:p>
            <a:pPr marL="342900" indent="-342900">
              <a:buFont typeface="Arial,Sans-Serif" panose="020B0604020202020204" pitchFamily="34" charset="0"/>
              <a:buChar char="•"/>
            </a:pPr>
            <a:r>
              <a:rPr lang="nl-NL" sz="2600" dirty="0">
                <a:latin typeface="SpeakPro"/>
              </a:rPr>
              <a:t>Inleidende tekst uit kwaliteitskader</a:t>
            </a:r>
          </a:p>
          <a:p>
            <a:endParaRPr lang="en-US" sz="2600" dirty="0">
              <a:latin typeface="SpeakPro"/>
            </a:endParaRPr>
          </a:p>
          <a:p>
            <a:pPr marL="342900" indent="-342900">
              <a:buFont typeface="Arial,Sans-Serif" panose="020B0604020202020204" pitchFamily="34" charset="0"/>
              <a:buChar char="•"/>
            </a:pPr>
            <a:r>
              <a:rPr lang="nl-NL" sz="2600" dirty="0">
                <a:latin typeface="SpeakPro"/>
              </a:rPr>
              <a:t>Vragen (open en gesloten) gericht op beleid, organisatie en inhoud van zorg. Er wordt gebruik gemaakt van:</a:t>
            </a:r>
            <a:endParaRPr lang="nl-NL" sz="2600" dirty="0"/>
          </a:p>
          <a:p>
            <a:pPr lvl="2"/>
            <a:r>
              <a:rPr lang="nl-NL" sz="2600" dirty="0">
                <a:latin typeface="SpeakPro"/>
              </a:rPr>
              <a:t>Beleidsdocumenten</a:t>
            </a:r>
          </a:p>
          <a:p>
            <a:pPr lvl="2"/>
            <a:r>
              <a:rPr lang="nl-NL" sz="2600" dirty="0">
                <a:latin typeface="SpeakPro"/>
              </a:rPr>
              <a:t>Ervaringen</a:t>
            </a:r>
          </a:p>
          <a:p>
            <a:pPr lvl="2"/>
            <a:r>
              <a:rPr lang="nl-NL" sz="2600" dirty="0">
                <a:latin typeface="SpeakPro"/>
              </a:rPr>
              <a:t>Tien dossiers van niet onverwacht overleden patiënten</a:t>
            </a:r>
          </a:p>
        </p:txBody>
      </p:sp>
    </p:spTree>
    <p:extLst>
      <p:ext uri="{BB962C8B-B14F-4D97-AF65-F5344CB8AC3E}">
        <p14:creationId xmlns:p14="http://schemas.microsoft.com/office/powerpoint/2010/main" val="73055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Essenties Kwaliteitskader</a:t>
            </a:r>
            <a:endParaRPr lang="nl-NL" dirty="0"/>
          </a:p>
        </p:txBody>
      </p:sp>
      <p:sp>
        <p:nvSpPr>
          <p:cNvPr id="4" name="Rechthoek 3">
            <a:extLst>
              <a:ext uri="{FF2B5EF4-FFF2-40B4-BE49-F238E27FC236}">
                <a16:creationId xmlns:a16="http://schemas.microsoft.com/office/drawing/2014/main" id="{2831C4D5-54D0-45AB-9113-44E4110EC429}"/>
              </a:ext>
            </a:extLst>
          </p:cNvPr>
          <p:cNvSpPr/>
          <p:nvPr/>
        </p:nvSpPr>
        <p:spPr>
          <a:xfrm>
            <a:off x="681925" y="1534861"/>
            <a:ext cx="10771322" cy="4647426"/>
          </a:xfrm>
          <a:prstGeom prst="rect">
            <a:avLst/>
          </a:prstGeom>
        </p:spPr>
        <p:txBody>
          <a:bodyPr wrap="square">
            <a:spAutoFit/>
          </a:bodyPr>
          <a:lstStyle/>
          <a:p>
            <a:r>
              <a:rPr lang="nl-NL" sz="2800" dirty="0">
                <a:latin typeface="SpeakPro"/>
              </a:rPr>
              <a:t> </a:t>
            </a:r>
            <a:r>
              <a:rPr lang="nl-NL" sz="2600" dirty="0">
                <a:latin typeface="SpeakPro"/>
              </a:rPr>
              <a:t>Markering </a:t>
            </a:r>
            <a:endParaRPr lang="nl-NL" sz="2600" dirty="0">
              <a:highlight>
                <a:srgbClr val="FFFF00"/>
              </a:highlight>
              <a:latin typeface="SpeakPro"/>
            </a:endParaRPr>
          </a:p>
          <a:p>
            <a:pPr marL="342900" indent="-342900">
              <a:buFont typeface="Arial,Sans-Serif" panose="020B0604020202020204" pitchFamily="34" charset="0"/>
              <a:buChar char="•"/>
            </a:pPr>
            <a:r>
              <a:rPr lang="nl-NL" sz="2600" dirty="0">
                <a:latin typeface="SpeakPro"/>
              </a:rPr>
              <a:t>Gezamenlijke besluitvorming</a:t>
            </a:r>
            <a:endParaRPr lang="en-US" sz="2600" dirty="0">
              <a:latin typeface="SpeakPro"/>
            </a:endParaRPr>
          </a:p>
          <a:p>
            <a:pPr marL="342900" indent="-342900">
              <a:buFont typeface="Arial,Sans-Serif" panose="020B0604020202020204" pitchFamily="34" charset="0"/>
              <a:buChar char="•"/>
            </a:pPr>
            <a:r>
              <a:rPr lang="nl-NL" sz="2600" dirty="0">
                <a:latin typeface="SpeakPro"/>
              </a:rPr>
              <a:t>Proactieve zorgplanning</a:t>
            </a:r>
            <a:endParaRPr lang="en-US" sz="2600" dirty="0">
              <a:latin typeface="SpeakPro"/>
            </a:endParaRPr>
          </a:p>
          <a:p>
            <a:pPr marL="342900" indent="-342900">
              <a:buFont typeface="Arial,Sans-Serif" panose="020B0604020202020204" pitchFamily="34" charset="0"/>
              <a:buChar char="•"/>
            </a:pPr>
            <a:r>
              <a:rPr lang="nl-NL" sz="2600" dirty="0">
                <a:latin typeface="SpeakPro"/>
              </a:rPr>
              <a:t>Coördinatie en continuïteit</a:t>
            </a:r>
            <a:endParaRPr lang="en-US" sz="2600" dirty="0">
              <a:latin typeface="SpeakPro"/>
            </a:endParaRPr>
          </a:p>
          <a:p>
            <a:pPr marL="342900" indent="-342900">
              <a:buFont typeface="Arial,Sans-Serif" panose="020B0604020202020204" pitchFamily="34" charset="0"/>
              <a:buChar char="•"/>
            </a:pPr>
            <a:r>
              <a:rPr lang="nl-NL" sz="2600" dirty="0">
                <a:latin typeface="SpeakPro"/>
              </a:rPr>
              <a:t>Individueel zorgplan palliatieve zorg*</a:t>
            </a:r>
            <a:endParaRPr lang="en-US" sz="2600" dirty="0"/>
          </a:p>
          <a:p>
            <a:pPr marL="342900" indent="-342900">
              <a:buFont typeface="Arial,Sans-Serif" panose="020B0604020202020204" pitchFamily="34" charset="0"/>
              <a:buChar char="•"/>
            </a:pPr>
            <a:r>
              <a:rPr lang="nl-NL" sz="2600" dirty="0">
                <a:latin typeface="SpeakPro"/>
              </a:rPr>
              <a:t>Deskundigheid </a:t>
            </a:r>
            <a:endParaRPr lang="en-US" sz="2600" dirty="0">
              <a:latin typeface="SpeakPro"/>
            </a:endParaRPr>
          </a:p>
          <a:p>
            <a:pPr marL="342900" indent="-342900">
              <a:buFont typeface="Arial,Sans-Serif" panose="020B0604020202020204" pitchFamily="34" charset="0"/>
              <a:buChar char="•"/>
            </a:pPr>
            <a:r>
              <a:rPr lang="nl-NL" sz="2600" dirty="0">
                <a:latin typeface="SpeakPro"/>
              </a:rPr>
              <a:t>Effectieve communicatie</a:t>
            </a:r>
            <a:endParaRPr lang="en-US" sz="2600" dirty="0">
              <a:latin typeface="SpeakPro"/>
            </a:endParaRPr>
          </a:p>
          <a:p>
            <a:pPr marL="342900" indent="-342900">
              <a:buFont typeface="Arial,Sans-Serif" panose="020B0604020202020204" pitchFamily="34" charset="0"/>
              <a:buChar char="•"/>
            </a:pPr>
            <a:r>
              <a:rPr lang="nl-NL" sz="2600" dirty="0">
                <a:latin typeface="SpeakPro"/>
              </a:rPr>
              <a:t>Evenwichtige zorgverleners</a:t>
            </a:r>
          </a:p>
          <a:p>
            <a:pPr marL="342900" indent="-342900">
              <a:buFont typeface="Arial,Sans-Serif" panose="020B0604020202020204" pitchFamily="34" charset="0"/>
              <a:buChar char="•"/>
            </a:pPr>
            <a:endParaRPr lang="nl-NL" sz="2600" dirty="0">
              <a:latin typeface="SpeakPro"/>
            </a:endParaRPr>
          </a:p>
          <a:p>
            <a:r>
              <a:rPr lang="nl-NL" sz="2600" dirty="0">
                <a:latin typeface="SpeakPro"/>
              </a:rPr>
              <a:t>In de zelfevaluatie is daarnaast het domein Netwerk opgenomen.</a:t>
            </a:r>
          </a:p>
          <a:p>
            <a:r>
              <a:rPr lang="nl-NL" sz="2600" dirty="0">
                <a:latin typeface="SpeakPro"/>
              </a:rPr>
              <a:t>* Geen onderdeel van de Zelfevaluatie</a:t>
            </a:r>
          </a:p>
        </p:txBody>
      </p:sp>
    </p:spTree>
    <p:extLst>
      <p:ext uri="{BB962C8B-B14F-4D97-AF65-F5344CB8AC3E}">
        <p14:creationId xmlns:p14="http://schemas.microsoft.com/office/powerpoint/2010/main" val="276085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Voorbeeld markering</a:t>
            </a:r>
            <a:endParaRPr lang="nl-NL" dirty="0"/>
          </a:p>
        </p:txBody>
      </p:sp>
      <p:sp>
        <p:nvSpPr>
          <p:cNvPr id="5" name="Tijdelijke aanduiding voor inhoud 2">
            <a:extLst>
              <a:ext uri="{FF2B5EF4-FFF2-40B4-BE49-F238E27FC236}">
                <a16:creationId xmlns:a16="http://schemas.microsoft.com/office/drawing/2014/main" id="{BBBD63B8-7D41-4798-8154-67D45EF85EEC}"/>
              </a:ext>
            </a:extLst>
          </p:cNvPr>
          <p:cNvSpPr>
            <a:spLocks noGrp="1"/>
          </p:cNvSpPr>
          <p:nvPr>
            <p:ph idx="1"/>
          </p:nvPr>
        </p:nvSpPr>
        <p:spPr>
          <a:xfrm>
            <a:off x="838200" y="2441488"/>
            <a:ext cx="10515600" cy="4351338"/>
          </a:xfrm>
        </p:spPr>
        <p:txBody>
          <a:bodyPr vert="horz" lIns="91440" tIns="45720" rIns="91440" bIns="45720" rtlCol="0" anchor="t">
            <a:normAutofit/>
          </a:bodyPr>
          <a:lstStyle/>
          <a:p>
            <a:pPr marL="0" indent="0">
              <a:buNone/>
            </a:pPr>
            <a:r>
              <a:rPr lang="nl-NL" sz="2400" b="1" dirty="0">
                <a:latin typeface="SpeakPro"/>
              </a:rPr>
              <a:t>Inleiding</a:t>
            </a:r>
            <a:r>
              <a:rPr lang="nl-NL" sz="2400" dirty="0">
                <a:latin typeface="SpeakPro"/>
              </a:rPr>
              <a:t> (aangepaste tekst uit het Kwaliteitskader) </a:t>
            </a:r>
            <a:endParaRPr lang="en-US" sz="2400" dirty="0">
              <a:latin typeface="SpeakPro"/>
            </a:endParaRPr>
          </a:p>
          <a:p>
            <a:pPr marL="0" indent="0">
              <a:buNone/>
            </a:pPr>
            <a:r>
              <a:rPr lang="nl-NL" sz="2400" dirty="0">
                <a:latin typeface="SpeakPro"/>
              </a:rPr>
              <a:t>De palliatieve fase vraagt van de zorgverlener een andere benadering van de patiënt. Vroege herkenning van deze fase is om die reden belangrijk. In de palliatieve fase staat kwaliteit van leven en sterven voorop en worden de voor- en nadelen van behandeling in dat licht tegen elkaar afgewogen. Een dergelijke verandering van doelstelling moet worden gemarkeerd en besproken met de patiënt.</a:t>
            </a:r>
            <a:endParaRPr lang="en-US" sz="2400" dirty="0">
              <a:latin typeface="SpeakPro"/>
            </a:endParaRPr>
          </a:p>
          <a:p>
            <a:pPr marL="0" indent="0">
              <a:buNone/>
            </a:pPr>
            <a:r>
              <a:rPr lang="nl-NL" sz="2400" b="1" dirty="0">
                <a:latin typeface="SpeakPro"/>
              </a:rPr>
              <a:t>Standaard </a:t>
            </a:r>
            <a:endParaRPr lang="en-US" sz="2400" dirty="0"/>
          </a:p>
          <a:p>
            <a:pPr marL="0" indent="0">
              <a:buNone/>
            </a:pPr>
            <a:r>
              <a:rPr lang="nl-NL" sz="2400" dirty="0">
                <a:latin typeface="SpeakPro"/>
              </a:rPr>
              <a:t>Patiënten in de palliatieve fase worden tijdig herkend.</a:t>
            </a:r>
            <a:endParaRPr lang="nl-NL" sz="2400" dirty="0"/>
          </a:p>
        </p:txBody>
      </p:sp>
      <p:sp>
        <p:nvSpPr>
          <p:cNvPr id="7" name="Toelichting met afgeronde rechthoek 6">
            <a:extLst>
              <a:ext uri="{FF2B5EF4-FFF2-40B4-BE49-F238E27FC236}">
                <a16:creationId xmlns:a16="http://schemas.microsoft.com/office/drawing/2014/main" id="{B6D9B6F0-3D86-439D-800E-7AD42AEFF03C}"/>
              </a:ext>
            </a:extLst>
          </p:cNvPr>
          <p:cNvSpPr>
            <a:spLocks noGrp="1"/>
          </p:cNvSpPr>
          <p:nvPr/>
        </p:nvSpPr>
        <p:spPr>
          <a:xfrm>
            <a:off x="3705814" y="1399242"/>
            <a:ext cx="8126186" cy="1001217"/>
          </a:xfrm>
          <a:prstGeom prst="wedgeRoundRectCallout">
            <a:avLst>
              <a:gd name="adj1" fmla="val 52970"/>
              <a:gd name="adj2" fmla="val 29968"/>
              <a:gd name="adj3" fmla="val 16667"/>
            </a:avLst>
          </a:prstGeom>
          <a:noFill/>
          <a:ln w="6350">
            <a:solidFill>
              <a:srgbClr val="6B96CA"/>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lvl1pPr marL="0" indent="0" algn="l" defTabSz="914400" rtl="0" eaLnBrk="1" latinLnBrk="0" hangingPunct="1">
              <a:lnSpc>
                <a:spcPct val="90000"/>
              </a:lnSpc>
              <a:spcBef>
                <a:spcPts val="1000"/>
              </a:spcBef>
              <a:buClr>
                <a:srgbClr val="1F4284"/>
              </a:buClr>
              <a:buFont typeface="Arial" panose="020B0604020202020204" pitchFamily="34" charset="0"/>
              <a:buNone/>
              <a:defRPr sz="2200" b="0" kern="1200">
                <a:solidFill>
                  <a:srgbClr val="1F4284"/>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1F4284"/>
              </a:buClr>
              <a:buFont typeface="Arial" panose="020B0604020202020204" pitchFamily="34" charset="0"/>
              <a:buChar char="•"/>
              <a:defRPr sz="2400" kern="1200">
                <a:solidFill>
                  <a:srgbClr val="1F428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nl-NL" sz="2400" i="1" dirty="0">
                <a:solidFill>
                  <a:srgbClr val="532B45"/>
                </a:solidFill>
                <a:latin typeface="SpeakPro"/>
              </a:rPr>
              <a:t>‘Ik wil dat de juiste zorgverleners op het juiste moment op de hoogte zijn van mijn waarden, wensen en behoeften’</a:t>
            </a:r>
          </a:p>
        </p:txBody>
      </p:sp>
    </p:spTree>
    <p:extLst>
      <p:ext uri="{BB962C8B-B14F-4D97-AF65-F5344CB8AC3E}">
        <p14:creationId xmlns:p14="http://schemas.microsoft.com/office/powerpoint/2010/main" val="222409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5A2C4-0322-F843-8AA2-05B82FCBCC74}"/>
              </a:ext>
            </a:extLst>
          </p:cNvPr>
          <p:cNvSpPr>
            <a:spLocks noGrp="1"/>
          </p:cNvSpPr>
          <p:nvPr>
            <p:ph type="title"/>
          </p:nvPr>
        </p:nvSpPr>
        <p:spPr/>
        <p:txBody>
          <a:bodyPr/>
          <a:lstStyle/>
          <a:p>
            <a:r>
              <a:rPr lang="nl-NL" dirty="0">
                <a:latin typeface="SpeakPro"/>
              </a:rPr>
              <a:t>Vragen markering</a:t>
            </a:r>
            <a:endParaRPr lang="nl-NL" dirty="0"/>
          </a:p>
        </p:txBody>
      </p:sp>
      <p:sp>
        <p:nvSpPr>
          <p:cNvPr id="8" name="Tijdelijke aanduiding voor inhoud 2">
            <a:extLst>
              <a:ext uri="{FF2B5EF4-FFF2-40B4-BE49-F238E27FC236}">
                <a16:creationId xmlns:a16="http://schemas.microsoft.com/office/drawing/2014/main" id="{D9AD2AD9-4D43-4A43-BD18-BE3B89A037A2}"/>
              </a:ext>
            </a:extLst>
          </p:cNvPr>
          <p:cNvSpPr>
            <a:spLocks noGrp="1"/>
          </p:cNvSpPr>
          <p:nvPr>
            <p:ph idx="1"/>
          </p:nvPr>
        </p:nvSpPr>
        <p:spPr>
          <a:xfrm>
            <a:off x="838200" y="1689927"/>
            <a:ext cx="10515600" cy="4633173"/>
          </a:xfrm>
        </p:spPr>
        <p:txBody>
          <a:bodyPr vert="horz" lIns="91440" tIns="45720" rIns="91440" bIns="45720" rtlCol="0" anchor="t">
            <a:normAutofit fontScale="70000" lnSpcReduction="20000"/>
          </a:bodyPr>
          <a:lstStyle/>
          <a:p>
            <a:pPr>
              <a:lnSpc>
                <a:spcPct val="100000"/>
              </a:lnSpc>
              <a:spcBef>
                <a:spcPct val="20000"/>
              </a:spcBef>
              <a:buFont typeface="Arial"/>
              <a:buChar char="•"/>
            </a:pPr>
            <a:r>
              <a:rPr lang="nl-NL" sz="3000" dirty="0">
                <a:latin typeface="SpeakPro"/>
              </a:rPr>
              <a:t>Op welke wijze stimuleert de organisatie haar zorgmedewerkers m.b.t. de markering van de palliatieve fase?</a:t>
            </a:r>
            <a:endParaRPr lang="en-US" sz="3000" dirty="0">
              <a:latin typeface="SpeakPro"/>
            </a:endParaRPr>
          </a:p>
          <a:p>
            <a:pPr marL="109220" indent="0">
              <a:lnSpc>
                <a:spcPct val="100000"/>
              </a:lnSpc>
              <a:spcBef>
                <a:spcPct val="20000"/>
              </a:spcBef>
              <a:buNone/>
            </a:pPr>
            <a:endParaRPr lang="en-US" sz="3000" dirty="0">
              <a:latin typeface="SpeakPro"/>
            </a:endParaRPr>
          </a:p>
          <a:p>
            <a:pPr>
              <a:lnSpc>
                <a:spcPct val="100000"/>
              </a:lnSpc>
              <a:spcBef>
                <a:spcPct val="20000"/>
              </a:spcBef>
              <a:buFont typeface="Arial"/>
              <a:buChar char="•"/>
            </a:pPr>
            <a:r>
              <a:rPr lang="nl-NL" sz="3000" dirty="0">
                <a:latin typeface="SpeakPro"/>
              </a:rPr>
              <a:t>Hoe verloopt de markering gedurende de palliatieve fase in de organisatie? (laatste jaar, van ziektegerichte naar de symptoomgerichte palliatie en de stervensfase) </a:t>
            </a:r>
            <a:endParaRPr lang="en-US" sz="3000" dirty="0">
              <a:latin typeface="SpeakPro"/>
            </a:endParaRPr>
          </a:p>
          <a:p>
            <a:pPr>
              <a:lnSpc>
                <a:spcPct val="100000"/>
              </a:lnSpc>
              <a:spcBef>
                <a:spcPct val="20000"/>
              </a:spcBef>
              <a:buFont typeface="Arial"/>
              <a:buChar char="•"/>
            </a:pPr>
            <a:endParaRPr lang="nl-NL" sz="3000" dirty="0">
              <a:latin typeface="SpeakPro"/>
            </a:endParaRPr>
          </a:p>
          <a:p>
            <a:pPr>
              <a:lnSpc>
                <a:spcPct val="100000"/>
              </a:lnSpc>
              <a:spcBef>
                <a:spcPct val="20000"/>
              </a:spcBef>
              <a:buFont typeface="Arial"/>
              <a:buChar char="•"/>
            </a:pPr>
            <a:r>
              <a:rPr lang="nl-NL" sz="3000" dirty="0">
                <a:latin typeface="SpeakPro"/>
              </a:rPr>
              <a:t>Dossieronderzoek</a:t>
            </a:r>
            <a:endParaRPr lang="en-US" sz="3000" dirty="0">
              <a:latin typeface="SpeakPro"/>
            </a:endParaRPr>
          </a:p>
          <a:p>
            <a:pPr marL="971550" lvl="1" indent="-285750">
              <a:lnSpc>
                <a:spcPct val="100000"/>
              </a:lnSpc>
              <a:spcBef>
                <a:spcPct val="20000"/>
              </a:spcBef>
              <a:buFont typeface="Arial"/>
              <a:buChar char="•"/>
            </a:pPr>
            <a:r>
              <a:rPr lang="nl-NL" sz="3000" dirty="0">
                <a:latin typeface="SpeakPro"/>
              </a:rPr>
              <a:t>Bij hoeveel patiënten is markering terug te vinden?</a:t>
            </a:r>
            <a:endParaRPr lang="en-US" sz="3000" dirty="0">
              <a:latin typeface="SpeakPro"/>
            </a:endParaRPr>
          </a:p>
          <a:p>
            <a:pPr marL="971550" lvl="1" indent="-285750">
              <a:lnSpc>
                <a:spcPct val="100000"/>
              </a:lnSpc>
              <a:spcBef>
                <a:spcPct val="20000"/>
              </a:spcBef>
              <a:buFont typeface="Arial"/>
              <a:buChar char="•"/>
            </a:pPr>
            <a:r>
              <a:rPr lang="nl-NL" sz="3000" dirty="0">
                <a:latin typeface="SpeakPro"/>
              </a:rPr>
              <a:t>Wie heeft het gesprek gevoerd?</a:t>
            </a:r>
            <a:endParaRPr lang="en-US" sz="3000" dirty="0">
              <a:latin typeface="SpeakPro"/>
            </a:endParaRPr>
          </a:p>
          <a:p>
            <a:pPr marL="971550" lvl="1" indent="-285750">
              <a:lnSpc>
                <a:spcPct val="100000"/>
              </a:lnSpc>
              <a:spcBef>
                <a:spcPct val="20000"/>
              </a:spcBef>
              <a:buFont typeface="Arial"/>
              <a:buChar char="•"/>
            </a:pPr>
            <a:r>
              <a:rPr lang="nl-NL" sz="3000" dirty="0">
                <a:latin typeface="SpeakPro"/>
              </a:rPr>
              <a:t>Welke disciplines geïnformeerd?</a:t>
            </a:r>
            <a:endParaRPr lang="en-US" sz="3000" dirty="0">
              <a:latin typeface="SpeakPro"/>
            </a:endParaRPr>
          </a:p>
          <a:p>
            <a:pPr marL="391795" lvl="1" indent="0">
              <a:lnSpc>
                <a:spcPct val="100000"/>
              </a:lnSpc>
              <a:spcBef>
                <a:spcPct val="20000"/>
              </a:spcBef>
              <a:buNone/>
            </a:pPr>
            <a:endParaRPr lang="nl-NL" sz="3000" dirty="0">
              <a:latin typeface="SpeakPro"/>
            </a:endParaRPr>
          </a:p>
          <a:p>
            <a:pPr>
              <a:lnSpc>
                <a:spcPct val="100000"/>
              </a:lnSpc>
              <a:spcBef>
                <a:spcPct val="20000"/>
              </a:spcBef>
              <a:buFont typeface="Arial"/>
              <a:buChar char="•"/>
            </a:pPr>
            <a:r>
              <a:rPr lang="nl-NL" sz="3000" dirty="0">
                <a:latin typeface="SpeakPro"/>
              </a:rPr>
              <a:t>Markeringsinstrumenten?</a:t>
            </a:r>
            <a:endParaRPr lang="en-US" sz="3000" dirty="0">
              <a:latin typeface="SpeakPro"/>
            </a:endParaRPr>
          </a:p>
          <a:p>
            <a:pPr>
              <a:lnSpc>
                <a:spcPct val="100000"/>
              </a:lnSpc>
              <a:spcBef>
                <a:spcPct val="20000"/>
              </a:spcBef>
              <a:buFont typeface="Arial"/>
              <a:buChar char="•"/>
            </a:pPr>
            <a:endParaRPr lang="nl-NL" sz="3000" dirty="0">
              <a:latin typeface="SpeakPro"/>
            </a:endParaRPr>
          </a:p>
          <a:p>
            <a:pPr>
              <a:lnSpc>
                <a:spcPct val="100000"/>
              </a:lnSpc>
              <a:spcBef>
                <a:spcPct val="20000"/>
              </a:spcBef>
              <a:buFont typeface="Arial"/>
              <a:buChar char="•"/>
            </a:pPr>
            <a:r>
              <a:rPr lang="nl-NL" sz="3000" dirty="0">
                <a:latin typeface="SpeakPro"/>
              </a:rPr>
              <a:t>Vervolgstappen markeren?</a:t>
            </a:r>
          </a:p>
          <a:p>
            <a:pPr marL="0" indent="0">
              <a:buNone/>
            </a:pPr>
            <a:endParaRPr lang="nl-NL" dirty="0">
              <a:latin typeface="SpeakPro"/>
            </a:endParaRPr>
          </a:p>
          <a:p>
            <a:pPr marL="0" indent="0">
              <a:buNone/>
            </a:pPr>
            <a:endParaRPr lang="nl-NL" dirty="0">
              <a:latin typeface="SpeakPro"/>
            </a:endParaRPr>
          </a:p>
        </p:txBody>
      </p:sp>
    </p:spTree>
    <p:extLst>
      <p:ext uri="{BB962C8B-B14F-4D97-AF65-F5344CB8AC3E}">
        <p14:creationId xmlns:p14="http://schemas.microsoft.com/office/powerpoint/2010/main" val="1359356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1003FF78277240802F767F0D536A37" ma:contentTypeVersion="6" ma:contentTypeDescription="Een nieuw document maken." ma:contentTypeScope="" ma:versionID="746deda6a8dba61dfc57166b59b71079">
  <xsd:schema xmlns:xsd="http://www.w3.org/2001/XMLSchema" xmlns:xs="http://www.w3.org/2001/XMLSchema" xmlns:p="http://schemas.microsoft.com/office/2006/metadata/properties" xmlns:ns2="68297de0-4b13-4d38-8cfe-0ab8b7dd3201" targetNamespace="http://schemas.microsoft.com/office/2006/metadata/properties" ma:root="true" ma:fieldsID="15e40fb83cd71b08cb9e72c981897afc" ns2:_="">
    <xsd:import namespace="68297de0-4b13-4d38-8cfe-0ab8b7dd32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97de0-4b13-4d38-8cfe-0ab8b7dd3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934AAE-B5E2-451E-B8C5-A3E9E6D2D5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7246B8-C7AD-4D27-A21F-C8290B82F3D6}">
  <ds:schemaRefs>
    <ds:schemaRef ds:uri="http://schemas.microsoft.com/sharepoint/v3/contenttype/forms"/>
  </ds:schemaRefs>
</ds:datastoreItem>
</file>

<file path=customXml/itemProps3.xml><?xml version="1.0" encoding="utf-8"?>
<ds:datastoreItem xmlns:ds="http://schemas.openxmlformats.org/officeDocument/2006/customXml" ds:itemID="{10CFC214-467A-401B-9187-A0A8ED267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97de0-4b13-4d38-8cfe-0ab8b7dd32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TotalTime>
  <Words>684</Words>
  <Application>Microsoft Office PowerPoint</Application>
  <PresentationFormat>Breedbeeld</PresentationFormat>
  <Paragraphs>127</Paragraphs>
  <Slides>17</Slides>
  <Notes>0</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Zelfevaluatie Palliatieve Zorg</vt:lpstr>
      <vt:lpstr>Geschiedenis</vt:lpstr>
      <vt:lpstr>Wat is de Zelfevaluatie?</vt:lpstr>
      <vt:lpstr>Doel Zelfevaluatie</vt:lpstr>
      <vt:lpstr>Wat is de Zelfevaluatie niet?</vt:lpstr>
      <vt:lpstr>Opbouw Zelfevaluatie</vt:lpstr>
      <vt:lpstr>Essenties Kwaliteitskader</vt:lpstr>
      <vt:lpstr>Voorbeeld markering</vt:lpstr>
      <vt:lpstr>Vragen markering</vt:lpstr>
      <vt:lpstr>Wie heeft wat van wie nodig?</vt:lpstr>
      <vt:lpstr>Werkwijze organisatie</vt:lpstr>
      <vt:lpstr>Welke disciplines in de werkgroep?</vt:lpstr>
      <vt:lpstr>3 video’s met ervaringen</vt:lpstr>
      <vt:lpstr>Ervaringen zorgorganisaties</vt:lpstr>
      <vt:lpstr>Wat levert de Zelfevaluatie op?</vt:lpstr>
      <vt:lpstr>Beschikbare materialen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Jorine Zegwaard</dc:creator>
  <cp:lastModifiedBy>Aimée Reinards</cp:lastModifiedBy>
  <cp:revision>15</cp:revision>
  <dcterms:created xsi:type="dcterms:W3CDTF">2020-06-29T18:54:36Z</dcterms:created>
  <dcterms:modified xsi:type="dcterms:W3CDTF">2021-02-17T07:43:42Z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0x0101007D1003FF78277240802F767F0D536A37</vt:lpwstr>
  </property>
</Properties>
</file>