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61" r:id="rId3"/>
    <p:sldId id="262" r:id="rId4"/>
    <p:sldId id="264" r:id="rId5"/>
    <p:sldId id="267" r:id="rId6"/>
    <p:sldId id="268" r:id="rId7"/>
    <p:sldId id="269" r:id="rId8"/>
    <p:sldId id="271" r:id="rId9"/>
    <p:sldId id="276" r:id="rId10"/>
    <p:sldId id="277" r:id="rId11"/>
    <p:sldId id="278" r:id="rId12"/>
    <p:sldId id="280" r:id="rId13"/>
    <p:sldId id="288" r:id="rId14"/>
    <p:sldId id="290" r:id="rId15"/>
    <p:sldId id="289" r:id="rId16"/>
    <p:sldId id="281" r:id="rId17"/>
    <p:sldId id="283" r:id="rId18"/>
    <p:sldId id="284" r:id="rId19"/>
    <p:sldId id="270" r:id="rId20"/>
    <p:sldId id="306" r:id="rId21"/>
    <p:sldId id="285" r:id="rId22"/>
    <p:sldId id="286" r:id="rId23"/>
    <p:sldId id="287" r:id="rId24"/>
    <p:sldId id="291" r:id="rId25"/>
    <p:sldId id="305" r:id="rId26"/>
    <p:sldId id="292" r:id="rId27"/>
    <p:sldId id="293" r:id="rId28"/>
    <p:sldId id="294" r:id="rId29"/>
    <p:sldId id="295" r:id="rId30"/>
    <p:sldId id="304" r:id="rId31"/>
    <p:sldId id="296" r:id="rId32"/>
    <p:sldId id="297" r:id="rId33"/>
    <p:sldId id="298" r:id="rId34"/>
    <p:sldId id="300" r:id="rId35"/>
    <p:sldId id="303" r:id="rId36"/>
    <p:sldId id="299" r:id="rId37"/>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60503" autoAdjust="0"/>
  </p:normalViewPr>
  <p:slideViewPr>
    <p:cSldViewPr snapToGrid="0">
      <p:cViewPr varScale="1">
        <p:scale>
          <a:sx n="78" d="100"/>
          <a:sy n="78" d="100"/>
        </p:scale>
        <p:origin x="1098" y="54"/>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15-2-2024</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vve.nl/informatie/sterven-eigen-regie/bewust-stoppen-met-eten-en-drink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 hoe lang de pauze</a:t>
            </a:r>
            <a:r>
              <a:rPr lang="nl-NL" baseline="0" dirty="0"/>
              <a:t> duurt en hoe laat (tijd noemen) de bijeenkomst weer verder gaat.</a:t>
            </a:r>
          </a:p>
          <a:p>
            <a:pPr marL="177674" indent="-177674">
              <a:buFontTx/>
              <a:buChar char="-"/>
            </a:pPr>
            <a:r>
              <a:rPr lang="nl-NL" baseline="0" dirty="0"/>
              <a:t>Indien van toepassing: vraag aandacht voor de COVID regels (houdt afstand, enzovoorts). </a:t>
            </a:r>
          </a:p>
          <a:p>
            <a:pPr marL="177674" indent="-177674">
              <a:buFontTx/>
              <a:buChar char="-"/>
            </a:pPr>
            <a:r>
              <a:rPr lang="nl-NL" baseline="0" dirty="0"/>
              <a:t>Als er een informatiemarkt is of als er folders liggen om mee te nemen, wijs mensen daar dan op. </a:t>
            </a:r>
          </a:p>
          <a:p>
            <a:pPr marL="177674" indent="-177674">
              <a:buFontTx/>
              <a:buChar char="-"/>
            </a:pPr>
            <a:r>
              <a:rPr lang="nl-NL" baseline="0" dirty="0"/>
              <a:t>Desgewenst kunt u de foto op de dia vervangen voor een andere foto, een liedtekst, citaat van een </a:t>
            </a:r>
            <a:r>
              <a:rPr lang="nl-NL" baseline="0" dirty="0" err="1"/>
              <a:t>patient</a:t>
            </a:r>
            <a:r>
              <a:rPr lang="nl-NL" baseline="0" dirty="0"/>
              <a:t> over palliatieve zorg, een extra boodschap / extra informatie (bijvoorbeeld een website).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Aanvullend aan vragen uit de zaal kan ook in de pauze geïnventariseerd worden of er vragen zijn. Bijvoorbeeld doordat mensen vragen op memobriefjes (geeltjes) mogen schrijven of vragen opschrijven en aan de sprekers geven of in een ‘vragendoos’ doen.  Dit kan een veilige manier zijn om mensen vragen te laten stellen, waarvoor ze niet in publiek moeten spreken.  </a:t>
            </a:r>
          </a:p>
          <a:p>
            <a:pPr marL="177674" indent="-177674">
              <a:buFontTx/>
              <a:buChar char="-"/>
            </a:pPr>
            <a:endParaRPr lang="nl-NL" baseline="0" dirty="0"/>
          </a:p>
          <a:p>
            <a:endParaRPr lang="nl-NL" dirty="0"/>
          </a:p>
          <a:p>
            <a:r>
              <a:rPr lang="nl-NL" dirty="0"/>
              <a:t>Bijvoorbeeld:</a:t>
            </a:r>
          </a:p>
          <a:p>
            <a:pPr marL="177674" indent="-177674">
              <a:buFontTx/>
              <a:buChar char="-"/>
            </a:pPr>
            <a:r>
              <a:rPr lang="nl-NL" baseline="0" dirty="0"/>
              <a:t>Het is nu tijd voor pauze. We gaan weer verder om half 4.</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OPTIONELE DIA</a:t>
            </a:r>
          </a:p>
          <a:p>
            <a:endParaRPr lang="nl-NL" dirty="0"/>
          </a:p>
          <a:p>
            <a:r>
              <a:rPr lang="nl-NL" dirty="0"/>
              <a:t>Aandachtspunten: </a:t>
            </a:r>
          </a:p>
          <a:p>
            <a:pPr marL="171450" indent="-171450">
              <a:buFontTx/>
              <a:buChar char="-"/>
            </a:pPr>
            <a:r>
              <a:rPr lang="nl-NL" dirty="0"/>
              <a:t>Dit</a:t>
            </a:r>
            <a:r>
              <a:rPr lang="nl-NL" baseline="0" dirty="0"/>
              <a:t> is een optionele dia, als u deze wilt bespreken kunt u deze in de presentatie laten. Maar als u deze niet bespreekt kunt u de dia ‘ verbergen’  of de deze dia verwijderen.</a:t>
            </a:r>
          </a:p>
          <a:p>
            <a:pPr marL="171450" indent="-171450">
              <a:buFontTx/>
              <a:buChar char="-"/>
            </a:pPr>
            <a:r>
              <a:rPr lang="nl-NL" baseline="0" dirty="0"/>
              <a:t>Als u het onderwerp bespreekt; benadruk dan het belang van goede voorbereiding en het belang van communicatie met naasten en de behandelend arts.</a:t>
            </a:r>
            <a:endParaRPr lang="nl-NL" dirty="0"/>
          </a:p>
          <a:p>
            <a:endParaRPr lang="nl-NL" dirty="0"/>
          </a:p>
          <a:p>
            <a:r>
              <a:rPr lang="nl-NL" dirty="0"/>
              <a:t>Bijvoorbeeld:</a:t>
            </a:r>
          </a:p>
          <a:p>
            <a:r>
              <a:rPr lang="nl-NL" sz="1200" kern="1200" dirty="0">
                <a:solidFill>
                  <a:schemeClr val="tx1"/>
                </a:solidFill>
                <a:effectLst/>
                <a:latin typeface="+mn-lt"/>
                <a:ea typeface="+mn-ea"/>
                <a:cs typeface="+mn-cs"/>
              </a:rPr>
              <a:t>Bewust stoppen met eten en drinken is een manier om een waardig einde aan uw leven te maken. Als u stopt met eten en drinken overlijdt u doorgaans binnen een week tot 14 dagen. Met de juiste zorg kan het op de goede manier verlopen. Dat betekent niet dat het makkelijk is.  Of dat het zonder klachten verloopt.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manier is vooral geschikt voor ouderen of ernstig zieke mensen. Ook wanneer je niet ernstig ziek bent, is het mogelijk om te stoppen met eten en drinken. Maar dan zien we wel wat meer problemen, waardoor het extra belangrijk is dat je hulp hebt van naasten en zorgverleners.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van groot belang dat er mensen om u heen zijn die u kunnen steunen en helpen als dat nodig is. Praat daarom met uw dierbaren en met uw dokter over uw voornemen om bewust te stoppen met eten en drinken. Vooral voor dierbaren is het belangrijk dat zij uw wens kennen en liefst ook accepteren zodat zij u  kunnen steunen. Als u al thuiszorg heeft, bespreek het ook met hen.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niet strafbaar, ook niet voor anderen om u te helpen. In tegenstelling tot euthanasie heeft u geen goedkeuring nodig van een arts. Mensen kiezen voor bewust stoppen met eten en drinken omdat zij zelf de regie willen behouden over leven en dood. Of omdat euthanasie niet mogelijk is. Denk goed na over deze beslissing en neem daar de tijd voor. Bespreek het met anderen.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u gaat stoppen met eten en drinken dan moeten een aantal praktische zaken geregeld worden:</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Medicijnen moeten worden gestopt of omgezet, zodat u niet meer hoeft te drinken.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Er moet thuiszorg of een hospice geregeld worden. Dit kan soms lastig zijn.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Als u thuis blijft moet er bijvoorbeeld een hoog/</a:t>
            </a:r>
            <a:r>
              <a:rPr lang="nl-NL" sz="1200" kern="1200" dirty="0" err="1">
                <a:solidFill>
                  <a:schemeClr val="tx1"/>
                </a:solidFill>
                <a:effectLst/>
                <a:latin typeface="+mn-lt"/>
                <a:ea typeface="+mn-ea"/>
                <a:cs typeface="+mn-cs"/>
              </a:rPr>
              <a:t>laagbed</a:t>
            </a:r>
            <a:r>
              <a:rPr lang="nl-NL" sz="1200" kern="1200" dirty="0">
                <a:solidFill>
                  <a:schemeClr val="tx1"/>
                </a:solidFill>
                <a:effectLst/>
                <a:latin typeface="+mn-lt"/>
                <a:ea typeface="+mn-ea"/>
                <a:cs typeface="+mn-cs"/>
              </a:rPr>
              <a:t> geregeld worden.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Schrijf op papier dat stoppen met eten en drinken uw wens is.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Bespreek ook wie voor u beslissingen mag nemen wanneer u daar zelf  niet meer toe in staat bent.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kunt u verwachten? </a:t>
            </a:r>
          </a:p>
          <a:p>
            <a:r>
              <a:rPr lang="nl-NL" sz="1200" kern="1200" dirty="0">
                <a:solidFill>
                  <a:schemeClr val="tx1"/>
                </a:solidFill>
                <a:effectLst/>
                <a:latin typeface="+mn-lt"/>
                <a:ea typeface="+mn-ea"/>
                <a:cs typeface="+mn-cs"/>
              </a:rPr>
              <a:t>Als u stopt met eten en drinken en niet meer dan 50 cc / een eierdopje vocht per dag gebruikt, nodig voor een goede mondzorg, dan zult u waarschijnlijk binnen een week tot 14 dagen overlijden. Het is niet helemaal te voorspellen hoe het zal gaan. U zult dorst krijgen en een droge mond. Met goede mondzorg is dat enigszins draaglijk te maken. Honger is zelden een probleem. Na een paar dagen neemt de vermoeidheid toe,  u wordt slaperig en krijgt minder kracht, Dan moeten er mensen in uw omgeving zijn die u kunnen helpen. </a:t>
            </a:r>
            <a:r>
              <a:rPr lang="nl-NL" sz="1200" i="1" kern="1200" dirty="0">
                <a:solidFill>
                  <a:schemeClr val="tx1"/>
                </a:solidFill>
                <a:effectLst/>
                <a:latin typeface="+mn-lt"/>
                <a:ea typeface="+mn-ea"/>
                <a:cs typeface="+mn-cs"/>
              </a:rPr>
              <a:t>Soms krijgen mensen last van misselijkheid, pijnklachten  of somberheid of angst.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bewust sterven zijn verzachtende medicijnen onmisbaar.  Denk aan pijnstillers of slaapmedicatie. Als het te zwaar wordt, kan de huisarts overgaan tot palliatieve sedatie.</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moeilijkste situatie is dat u in de war kan raken, dat heet een delier.  Daardoor weet u niet meer wat u besloten heeft. U kan dan, omdat u wel dorst ervaart, om water vragen.  Dit is een heel vervelende situatie waarin naasten en zorgverleners erg kunnen twijfelen wat ze moeten doen. Daarom moet je je hier heel goed op voorbereiden en vooraf afspreken wat te doen op zo’n moment. Naasten kunnen een hele grote rol spelen om een delier te voorkomen en te behandelen.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belangrijkste is:  denk er goed over na en neem hier de tijd voor, bereid het goed voor, praat met uw dierbaren en uw huisarts. Regel de praktische zaken. </a:t>
            </a:r>
            <a:r>
              <a:rPr lang="nl-NL" sz="1200" i="1" kern="1200" dirty="0">
                <a:solidFill>
                  <a:schemeClr val="tx1"/>
                </a:solidFill>
                <a:effectLst/>
                <a:latin typeface="+mn-lt"/>
                <a:ea typeface="+mn-ea"/>
                <a:cs typeface="+mn-cs"/>
              </a:rPr>
              <a:t>U kunt die vinden in de brochure </a:t>
            </a:r>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van de NVVE over stoppen met eten en drinken.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EN bedenk ook dat u altijd het recht heeft om op uw voornemen terug te komen. </a:t>
            </a:r>
          </a:p>
          <a:p>
            <a:endParaRPr lang="nl-NL" b="0" dirty="0"/>
          </a:p>
          <a:p>
            <a:r>
              <a:rPr lang="nl-NL" b="0" dirty="0"/>
              <a:t>Extra informatie:</a:t>
            </a:r>
          </a:p>
          <a:p>
            <a:pPr marL="171450" indent="-171450">
              <a:buFont typeface="Arial" panose="020B0604020202020204" pitchFamily="34" charset="0"/>
              <a:buChar char="•"/>
            </a:pPr>
            <a:r>
              <a:rPr lang="nl-NL" b="0" dirty="0"/>
              <a:t>Bekijk het voorbeeldfilmpje over dit onderwerp in de </a:t>
            </a:r>
            <a:r>
              <a:rPr lang="nl-NL" b="0" dirty="0" err="1"/>
              <a:t>toolkit</a:t>
            </a:r>
            <a:r>
              <a:rPr lang="nl-NL"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Lees zelf ook de folder: </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https://www.nvve.nl/informatie/sterven-eigen-regie/bewust-stoppen-met-eten-en-drinken/</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r>
              <a:rPr lang="nl-NL" b="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112826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slaperig wordt.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een diepe slaap. Verder kan bij sedatie gekozen worden voor kortere periodes, bijvoorbeeld de nacht, of voor continue sedatie waarbij u de hele tijd in slaap bent. Wanneer gekozen wordt voor diepe slaap kan dit pas bij een levensverwachting van minder dan twee weken.</a:t>
            </a:r>
          </a:p>
          <a:p>
            <a:endParaRPr lang="nl-NL" baseline="0" dirty="0"/>
          </a:p>
          <a:p>
            <a:r>
              <a:rPr lang="nl-NL" baseline="0" dirty="0"/>
              <a:t>Extra 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specifiek</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OPTIONELE DIA</a:t>
            </a:r>
          </a:p>
          <a:p>
            <a:endParaRPr lang="nl-NL" dirty="0"/>
          </a:p>
          <a:p>
            <a:r>
              <a:rPr lang="nl-NL" dirty="0"/>
              <a:t>Aandachtspunten: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Deze dia is toegevoegd omdat er</a:t>
            </a:r>
            <a:r>
              <a:rPr lang="nl-NL" baseline="0" dirty="0"/>
              <a:t> soms veel vragen uit het publiek kwamen over dementie. </a:t>
            </a:r>
            <a:r>
              <a:rPr lang="nl-NL" dirty="0"/>
              <a:t>Dit</a:t>
            </a:r>
            <a:r>
              <a:rPr lang="nl-NL" baseline="0" dirty="0"/>
              <a:t> is een optionele dia, als u deze wilt bespreken kunt u deze in de presentatie laten. Maar als u deze niet bespreekt kunt u de dia ‘ verbergen’  of de deze dia verwijderen.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aseline="0" dirty="0"/>
          </a:p>
          <a:p>
            <a:endParaRPr lang="nl-NL" dirty="0"/>
          </a:p>
          <a:p>
            <a:r>
              <a:rPr lang="nl-NL" dirty="0"/>
              <a:t>Bijvoorbeeld:</a:t>
            </a:r>
          </a:p>
          <a:p>
            <a:r>
              <a:rPr lang="nl-NL" sz="1200" kern="1200" dirty="0">
                <a:solidFill>
                  <a:schemeClr val="tx1"/>
                </a:solidFill>
                <a:effectLst/>
                <a:latin typeface="+mn-lt"/>
                <a:ea typeface="+mn-ea"/>
                <a:cs typeface="+mn-cs"/>
              </a:rPr>
              <a:t>Een op de vijf mensen krijgt dementie. Dementie is een ongeneeslijke ziekte waarbij in de loop van de tijd steeds meer problemen ontstaan. Uiteindelijk raakt iemand door de gevolgen van dementie erg verzwakt. In de laatste fase van de ziekte ligt iemand de hele tijd in bed. De persoon sterft dan door een ziekte of infectie (bijvoorbeeld longontsteking) of doordat het lichaam te sterk is verzwakt. Vaak sterven mensen aan een andere aandoening (bijvoorbeeld een hartprobleem) voordat zij die laatste fase van dementie bereiken.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Levenseinde zorg bij mensen met dementie is niet wezenlijk anders dan levenseinde zorg bij mensen die geen dementie hebben. Het omvat alle aspecten van levenseindezorg. Het verschil zit hem in de wilsbekwaamheid.  Als je niet meer zelf kunt beslissen, wordt dat ook wel wilsonbekwaam genoemd. Je kunt dan niet meer goed zelf bepalen wat je wilt.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handig en nuttig zijn om op tijd schriftelijk vast te leggen wat je wensen zijn. En dit dan ook te bespreken met naasten en uw arts. Denk daarbij aan zaken als behandel beperkingen, een behandelverbod en een euthanasieverklaring.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Euthanasie bij dementie is onder de huidige wetgeving ingewikkeld en zal zeker niet altijd uitgevoerd kunnen worden. Hoe goed je het ook probeert voor te bereiden en vast te leggen. Artsen hebben te maken met het wettelijke kader waarbinnen we moeten werken en dat betekent dat aan alle 6 de wettelijke criteria voldaan moet worden om euthanasie te mogen uitvoeren. Bij dementie kunnen twee van de 6 criteria onder spanning komen te staan. Dat zijn de criteria van de wilsbekwaamheid en ondraaglijkheid van het lijden.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iemand met dementie nog wilsbekwaam is ten aanzien van zijn of haar euthanasieverzoek, dan levert dat criterium uiteraard geen probleem op. Het wordt anders als iemand niet meer wilsbekwaam is ten aanzien van zijn of haar euthanasie verzoek. Een schriftelijk euthanasieverzoek kan, mits niet te oud, in de plaats komen van een mondeling  verzoek. Dat schriftelijke verzoek moet uiteraard opgesteld zijn door degene die om euthanasie vraagt en het helpt als dat verzoek in eigen woorden omschreven 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er moet ook voldaan worden aan het criterium van de ondraaglijkheid van het lijden. Dat lijden moet voor anderen, de arts, familie en andere hulpverleners, waarneembaar en invoelbaar zijn. Anders gezegd, als iemand met dementie de hele dag tevreden in een</a:t>
            </a:r>
            <a:r>
              <a:rPr lang="nl-NL" sz="1200" kern="1200" baseline="0" dirty="0">
                <a:solidFill>
                  <a:schemeClr val="tx1"/>
                </a:solidFill>
                <a:effectLst/>
                <a:latin typeface="+mn-lt"/>
                <a:ea typeface="+mn-ea"/>
                <a:cs typeface="+mn-cs"/>
              </a:rPr>
              <a:t> stoel bij het raam zit</a:t>
            </a:r>
            <a:r>
              <a:rPr lang="nl-NL" sz="1200" kern="1200" dirty="0">
                <a:solidFill>
                  <a:schemeClr val="tx1"/>
                </a:solidFill>
                <a:effectLst/>
                <a:latin typeface="+mn-lt"/>
                <a:ea typeface="+mn-ea"/>
                <a:cs typeface="+mn-cs"/>
              </a:rPr>
              <a:t>, dan is het lastig je voor te stellen dat zo iemand lijdt. Er wordt dan niet aan het criterium van ondraaglijkheid van het lijden voldaan. En de wet biedt dan geen ruimte om het euthanasieverzoek uit te voeren.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Omdat euthanasie bij dementie ingewikkeld is, kan de huisarts overleggen met het Expertisecentrum Euthanasie.</a:t>
            </a:r>
          </a:p>
          <a:p>
            <a:r>
              <a:rPr lang="nl-NL" sz="1200" kern="1200" dirty="0">
                <a:solidFill>
                  <a:schemeClr val="tx1"/>
                </a:solidFill>
                <a:effectLst/>
                <a:latin typeface="+mn-lt"/>
                <a:ea typeface="+mn-ea"/>
                <a:cs typeface="+mn-cs"/>
              </a:rPr>
              <a:t>Wanneer euthanasie niet mogelijk is krijgt uw naaste zorg die gericht is op zo veel mogelijk comfort. Op grond van een wilsverklaring kan bovendien worden besloten terughoudend te zijn met levensverlengende behandelingen.</a:t>
            </a:r>
          </a:p>
          <a:p>
            <a:endParaRPr lang="nl-NL" b="0" dirty="0"/>
          </a:p>
          <a:p>
            <a:r>
              <a:rPr lang="nl-NL" b="0" dirty="0"/>
              <a:t>Extra informatie:</a:t>
            </a:r>
          </a:p>
          <a:p>
            <a:r>
              <a:rPr lang="nl-NL" b="0" dirty="0"/>
              <a:t>- Bekijk het voorbeeldfilmpje over dit onderwerp in de </a:t>
            </a:r>
            <a:r>
              <a:rPr lang="nl-NL" b="0" dirty="0" err="1"/>
              <a:t>toolkit</a:t>
            </a:r>
            <a:r>
              <a:rPr lang="nl-NL" b="0" dirty="0"/>
              <a:t>.</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252993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Dit is een herhaling van die dia met het programma van de bijeenkomst. Je maakt even pas op de plaats en kunt hiermee duidelijk maken waar in de bijeenkomst we zijn aanbeland. </a:t>
            </a:r>
          </a:p>
          <a:p>
            <a:pPr marL="177674" indent="-177674">
              <a:buFontTx/>
              <a:buChar char="-"/>
            </a:pPr>
            <a:r>
              <a:rPr lang="nl-NL" dirty="0"/>
              <a:t>Hier maak je de overgang van ‘mogelijkheden</a:t>
            </a:r>
            <a:r>
              <a:rPr lang="nl-NL" baseline="0" dirty="0"/>
              <a:t> van</a:t>
            </a:r>
            <a:r>
              <a:rPr lang="nl-NL" dirty="0"/>
              <a:t> zorg’ naar ‘over</a:t>
            </a:r>
            <a:r>
              <a:rPr lang="nl-NL" baseline="0" dirty="0"/>
              <a:t> je wensen praten</a:t>
            </a:r>
            <a:r>
              <a:rPr lang="nl-NL" dirty="0"/>
              <a:t>’</a:t>
            </a:r>
            <a:r>
              <a:rPr lang="nl-NL" baseline="0" dirty="0"/>
              <a:t>.</a:t>
            </a:r>
            <a:endParaRPr lang="nl-NL" dirty="0"/>
          </a:p>
          <a:p>
            <a:endParaRPr lang="nl-NL" dirty="0"/>
          </a:p>
          <a:p>
            <a:r>
              <a:rPr lang="nl-NL" dirty="0"/>
              <a:t>Bijvoorbeeld:</a:t>
            </a:r>
          </a:p>
          <a:p>
            <a:pPr defTabSz="947593">
              <a:defRPr/>
            </a:pPr>
            <a:r>
              <a:rPr lang="nl-NL" baseline="0" dirty="0"/>
              <a:t>Tot nu toe hebben we het gehad over palliatieve zorg, de mogelijkheden van zorg voor mensen thuis en hun naasten en mogelijke wensen aan het levenseinde. </a:t>
            </a:r>
            <a:r>
              <a:rPr lang="nl-NL" b="0" baseline="0" dirty="0"/>
              <a:t>In het volgende, en tevens laatste, deel gaan we het hebben over hoe je je wensen bespreekt met naasten en een arts.</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414384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Deze dia is bedoeld om een paar ‘huishoudelijke mededelingen’ te noemen.</a:t>
            </a:r>
          </a:p>
          <a:p>
            <a:pPr marL="177674" indent="-177674">
              <a:buFontTx/>
              <a:buChar char="-"/>
            </a:pPr>
            <a:r>
              <a:rPr lang="nl-NL" dirty="0"/>
              <a:t>Deze</a:t>
            </a:r>
            <a:r>
              <a:rPr lang="nl-NL" baseline="0" dirty="0"/>
              <a:t> kan aangepast worden naar gelang de plannen (bv over het beantwoorden van vragen).</a:t>
            </a:r>
          </a:p>
          <a:p>
            <a:endParaRPr lang="nl-NL" dirty="0"/>
          </a:p>
          <a:p>
            <a:r>
              <a:rPr lang="nl-NL" dirty="0"/>
              <a:t>Bijvoorbeeld:</a:t>
            </a:r>
          </a:p>
          <a:p>
            <a:r>
              <a:rPr lang="nl-NL" baseline="0" dirty="0"/>
              <a:t>We willen graag een paar zaken met u afspreken om de bijeenkomst zo goed mogelijk te laten verlopen. </a:t>
            </a:r>
          </a:p>
          <a:p>
            <a:r>
              <a:rPr lang="nl-NL" baseline="0" dirty="0"/>
              <a:t>Voor de pauze en aan het eind van de bijeenkomst worden vragen beantwoord. Als u een vraag wilt stellen, steek dan uw hand op. Doe dat dan op het moment dat er gevraagd wordt of er vragen zijn.  Ook krijgt u dan een samenvatting en verdere informatie. Het is dus bijvoorbeeld niet nodig om informatie uit de dia’s te fotograferen of over te schrijven.  </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35</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niet verspreiden 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36</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Daarna vertellen we over de keuzes die u zelf kunt maken om uw wensen aan het levenseinde aan te geven. Dat gaat bijvoorbeeld over een niet-reanimeren verklaring of het aanwijzen van een vertegenwoordiger. Verder gaan we in op hoe u in gesprek kunt gaan met naasten, zoals familie of vrienden, en een arts.  Aan het eind van deze presentatie kunt u vragen stellen. </a:t>
            </a:r>
          </a:p>
          <a:p>
            <a:endParaRPr lang="nl-NL" baseline="0" dirty="0">
              <a:solidFill>
                <a:schemeClr val="tx1"/>
              </a:solidFill>
            </a:endParaRPr>
          </a:p>
          <a:p>
            <a:r>
              <a:rPr lang="nl-NL" baseline="0" dirty="0">
                <a:solidFill>
                  <a:schemeClr val="tx1"/>
                </a:solidFill>
              </a:rPr>
              <a:t>Extra informatie:</a:t>
            </a:r>
          </a:p>
          <a:p>
            <a:r>
              <a:rPr lang="nl-NL" baseline="0" dirty="0">
                <a:solidFill>
                  <a:schemeClr val="tx1"/>
                </a:solidFill>
              </a:rPr>
              <a:t>- In het draaiboek is een uitleg opgenomen over de opbouw van de presentatie en waarom voor deze onderwerpen is gekozen.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a:t>
            </a:r>
            <a:r>
              <a:rPr lang="nl-NL" baseline="0" dirty="0" err="1"/>
              <a:t>‘De</a:t>
            </a:r>
            <a:r>
              <a:rPr lang="nl-NL" baseline="0" dirty="0"/>
              <a:t> dappere </a:t>
            </a:r>
            <a:r>
              <a:rPr lang="nl-NL" baseline="0" dirty="0" err="1"/>
              <a:t>patient</a:t>
            </a:r>
            <a:r>
              <a:rPr lang="nl-NL" baseline="0" dirty="0"/>
              <a:t>’ of ‘Doodziek’.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a:t>
            </a:r>
            <a:r>
              <a:rPr lang="nl-NL" dirty="0" err="1"/>
              <a:t>‘De</a:t>
            </a:r>
            <a:r>
              <a:rPr lang="nl-NL" dirty="0"/>
              <a:t> dappere </a:t>
            </a:r>
            <a:r>
              <a:rPr lang="nl-NL" dirty="0" err="1"/>
              <a:t>patient</a:t>
            </a:r>
            <a:r>
              <a:rPr lang="nl-NL" dirty="0"/>
              <a:t>’:</a:t>
            </a:r>
          </a:p>
          <a:p>
            <a:r>
              <a:rPr lang="nl-NL" dirty="0"/>
              <a:t>We willen beginnen met een korte video. In deze video komen verschillende mensen aan het woord over hun wensen voor zorg aan het levenseinde, en waarom</a:t>
            </a:r>
            <a:r>
              <a:rPr lang="nl-NL" baseline="0" dirty="0"/>
              <a:t> zij het gesprek met de huisarts en anderen belangrijk vonden. </a:t>
            </a:r>
          </a:p>
          <a:p>
            <a:endParaRPr lang="nl-NL" baseline="0" dirty="0"/>
          </a:p>
          <a:p>
            <a:r>
              <a:rPr lang="nl-NL" b="0" dirty="0"/>
              <a:t>Bijvoorbeeld bij ‘Doodziek’:</a:t>
            </a:r>
          </a:p>
          <a:p>
            <a:r>
              <a:rPr lang="nl-NL" b="0" dirty="0"/>
              <a:t>We willen beginnen met een korte video. Deze video toont</a:t>
            </a:r>
            <a:r>
              <a:rPr lang="nl-NL" b="0" baseline="0" dirty="0"/>
              <a:t> een </a:t>
            </a:r>
            <a:r>
              <a:rPr lang="nl-NL" b="0" dirty="0"/>
              <a:t>Turks</a:t>
            </a:r>
            <a:r>
              <a:rPr lang="nl-NL" b="0" baseline="0" dirty="0"/>
              <a:t> gezin.</a:t>
            </a:r>
            <a:r>
              <a:rPr lang="nl-NL" b="0" dirty="0"/>
              <a:t> De vader is ernstig</a:t>
            </a:r>
            <a:r>
              <a:rPr lang="nl-NL" b="0" baseline="0" dirty="0"/>
              <a:t> ziek en ligt in het ziekenhuis. Het eerste deel van de video toont het slecht nieuws gesprek met de arts.</a:t>
            </a:r>
          </a:p>
          <a:p>
            <a:endParaRPr lang="nl-NL" baseline="0" dirty="0"/>
          </a:p>
          <a:p>
            <a:r>
              <a:rPr lang="nl-NL" baseline="0" dirty="0"/>
              <a:t>[Na de film:] Wil iemand reageren? </a:t>
            </a:r>
          </a:p>
          <a:p>
            <a:r>
              <a:rPr lang="nl-NL" baseline="0" dirty="0"/>
              <a:t>[Nadat u een aantal reacties heeft gehoord:]</a:t>
            </a:r>
          </a:p>
          <a:p>
            <a:r>
              <a:rPr lang="nl-NL" baseline="0" dirty="0"/>
              <a:t>Er zijn nog meer filmpjes online te vinden. Bijvoorbeeld op Pharos.nl, daar zijn filmpjes in vier verschillende talen te vinden over de laatste levensfase. De link naar deze filmpjes staat in de hand-out die u na de bijeenkomst krijgt. </a:t>
            </a:r>
          </a:p>
          <a:p>
            <a:endParaRPr lang="nl-NL" baseline="0" dirty="0"/>
          </a:p>
          <a:p>
            <a:r>
              <a:rPr lang="nl-NL" baseline="0" dirty="0"/>
              <a:t>Extra informatie:</a:t>
            </a:r>
          </a:p>
          <a:p>
            <a:pPr marL="177674" indent="-177674">
              <a:buFontTx/>
              <a:buChar char="-"/>
            </a:pPr>
            <a:r>
              <a:rPr lang="nl-NL" baseline="0" dirty="0"/>
              <a:t>De video </a:t>
            </a:r>
            <a:r>
              <a:rPr lang="nl-NL" baseline="0" dirty="0" err="1"/>
              <a:t>‘De</a:t>
            </a:r>
            <a:r>
              <a:rPr lang="nl-NL" baseline="0" dirty="0"/>
              <a:t> dappere </a:t>
            </a:r>
            <a:r>
              <a:rPr lang="nl-NL" baseline="0" dirty="0" err="1"/>
              <a:t>patient</a:t>
            </a:r>
            <a:r>
              <a:rPr lang="nl-NL" baseline="0" dirty="0"/>
              <a:t>’ duurt ruim 3 minuten. </a:t>
            </a:r>
          </a:p>
          <a:p>
            <a:pPr marL="177674" indent="-177674">
              <a:buFontTx/>
              <a:buChar char="-"/>
            </a:pPr>
            <a:r>
              <a:rPr lang="nl-NL" baseline="0" dirty="0"/>
              <a:t>De hele film </a:t>
            </a:r>
            <a:r>
              <a:rPr lang="nl-NL" baseline="0" dirty="0" err="1"/>
              <a:t>‘De</a:t>
            </a:r>
            <a:r>
              <a:rPr lang="nl-NL" baseline="0" dirty="0"/>
              <a:t> Dappere </a:t>
            </a:r>
            <a:r>
              <a:rPr lang="nl-NL" baseline="0" dirty="0" err="1"/>
              <a:t>Patient</a:t>
            </a:r>
            <a:r>
              <a:rPr lang="nl-NL" baseline="0" dirty="0"/>
              <a:t>’ is gratis online te zien op videokanaal YouTube. In de </a:t>
            </a:r>
            <a:r>
              <a:rPr lang="nl-NL" baseline="0" dirty="0" err="1"/>
              <a:t>handout</a:t>
            </a:r>
            <a:r>
              <a:rPr lang="nl-NL" baseline="0" dirty="0"/>
              <a:t> staat een linkje naar de hele film (duurt zo’n 30 minuten).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De hele film ‘Doodziek’ is gratis online te zien op videokanaal YouTube. In de </a:t>
            </a:r>
            <a:r>
              <a:rPr lang="nl-NL" b="0" baseline="0" dirty="0" err="1"/>
              <a:t>handout</a:t>
            </a:r>
            <a:r>
              <a:rPr lang="nl-NL" b="0" baseline="0" dirty="0"/>
              <a:t> staat een linkje naar de hele film (duurt 14 minuten). </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baseline="0" dirty="0"/>
          </a:p>
          <a:p>
            <a:r>
              <a:rPr lang="nl-NL" baseline="0" dirty="0"/>
              <a:t>Op de website ‘over palliatieve zorg.nl’ staat betrouwbare informatie over palliatieve zorg.</a:t>
            </a:r>
          </a:p>
          <a:p>
            <a:endParaRPr lang="nl-NL" dirty="0"/>
          </a:p>
          <a:p>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Bekijk het voorbeeldfilmpje over dit onderwerp in de </a:t>
            </a:r>
            <a:r>
              <a:rPr lang="nl-NL" b="0" dirty="0" err="1"/>
              <a:t>toolkit</a:t>
            </a:r>
            <a:r>
              <a:rPr lang="nl-NL" b="0" dirty="0"/>
              <a:t>. </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048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4916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15-2-2024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15-2-2024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15-2-2024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15-2-2024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15-2-2024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15-2-2024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15-2-2024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15-2-2024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15-2-2024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nvve.nl/informatie/sterven-eigen-regie/bewust-stoppen-met-eten-en-drinken/"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2.wdp"/><Relationship Id="rId9" Type="http://schemas.openxmlformats.org/officeDocument/2006/relationships/hyperlink" Target="https://www.youtube.com/watch?v=rIca04yL87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s://overpalliatievezorg.n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1256" y="114300"/>
            <a:ext cx="12453256"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0" y="6416660"/>
            <a:ext cx="12288253"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3" name="Tekstvak 2"/>
          <p:cNvSpPr txBox="1"/>
          <p:nvPr/>
        </p:nvSpPr>
        <p:spPr>
          <a:xfrm>
            <a:off x="524377" y="4391221"/>
            <a:ext cx="7810500" cy="830997"/>
          </a:xfrm>
          <a:prstGeom prst="rect">
            <a:avLst/>
          </a:prstGeom>
          <a:noFill/>
        </p:spPr>
        <p:txBody>
          <a:bodyPr wrap="square" rtlCol="0">
            <a:spAutoFit/>
          </a:bodyPr>
          <a:lstStyle/>
          <a:p>
            <a:r>
              <a:rPr lang="nl-NL" sz="4800" dirty="0"/>
              <a:t>De bijeenkomst begint om …</a:t>
            </a:r>
          </a:p>
        </p:txBody>
      </p:sp>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9" y="1998265"/>
            <a:ext cx="8644520" cy="3131178"/>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 hulp aan iemand die ziek of hulpbehoevend is, door bijvoorbeeld een partner, kind, buurman/buurvrouw</a:t>
            </a: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Eventueel gecombineerd met professionele zorg thuis of het sociaal team</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Geeft u zorg? (mantelzorg)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6303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02000" y="1583073"/>
            <a:ext cx="9276938" cy="445506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Website: www.mantelzorg.nl</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Mantelzorgconsulent / mantelzorgmakelaar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Lotgenotencontact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Inloophuis / Centrum voor leven met en na kanker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Rouwbegeleiding</a:t>
            </a:r>
          </a:p>
        </p:txBody>
      </p:sp>
      <p:sp>
        <p:nvSpPr>
          <p:cNvPr id="10" name="Rechthoek 9"/>
          <p:cNvSpPr/>
          <p:nvPr/>
        </p:nvSpPr>
        <p:spPr>
          <a:xfrm>
            <a:off x="807623" y="205025"/>
            <a:ext cx="10673005"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Ondersteuning van mantelzorger</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Ovaal 1"/>
          <p:cNvSpPr/>
          <p:nvPr/>
        </p:nvSpPr>
        <p:spPr>
          <a:xfrm>
            <a:off x="8638135" y="2572919"/>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Mantelzorgers, zorg goed voor uzelf!</a:t>
            </a:r>
          </a:p>
        </p:txBody>
      </p:sp>
    </p:spTree>
    <p:extLst>
      <p:ext uri="{BB962C8B-B14F-4D97-AF65-F5344CB8AC3E}">
        <p14:creationId xmlns:p14="http://schemas.microsoft.com/office/powerpoint/2010/main" val="324216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4284" y="1568389"/>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Denk na over een van de onderstaande vragen: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Opdracht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Rechthoek 1"/>
          <p:cNvSpPr/>
          <p:nvPr/>
        </p:nvSpPr>
        <p:spPr>
          <a:xfrm>
            <a:off x="444284" y="2206555"/>
            <a:ext cx="11628895"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is belangrijk voor u in de laatste fase?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rituelen zou u willen doen?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Welke religieuze waarden vindt u belangrijk?</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bent u bang voor?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Waar wilt u sterven en wie zijn daarbij?</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Wat betekent sterven</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u?</a:t>
            </a:r>
          </a:p>
        </p:txBody>
      </p:sp>
      <p:sp>
        <p:nvSpPr>
          <p:cNvPr id="12" name="Ovaal 11"/>
          <p:cNvSpPr/>
          <p:nvPr/>
        </p:nvSpPr>
        <p:spPr>
          <a:xfrm>
            <a:off x="8499912" y="21315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…of een vraag die voor u belangrijk is</a:t>
            </a:r>
          </a:p>
        </p:txBody>
      </p:sp>
    </p:spTree>
    <p:extLst>
      <p:ext uri="{BB962C8B-B14F-4D97-AF65-F5344CB8AC3E}">
        <p14:creationId xmlns:p14="http://schemas.microsoft.com/office/powerpoint/2010/main" val="342857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13</a:t>
            </a:fld>
            <a:endParaRPr lang="nl-NL"/>
          </a:p>
        </p:txBody>
      </p:sp>
    </p:spTree>
    <p:extLst>
      <p:ext uri="{BB962C8B-B14F-4D97-AF65-F5344CB8AC3E}">
        <p14:creationId xmlns:p14="http://schemas.microsoft.com/office/powerpoint/2010/main" val="378965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Pauze</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38133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7943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41090"/>
            <a:ext cx="8754151" cy="570156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bijvoorbeeld nadenken over: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Reanimeren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Ziekenhuis en IC opname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Keuzehulp: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https://www.thuisarts.nl/keuzehulp/verken-uw-wensen-voor-zorg-en-behandeling</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048152" y="212028"/>
            <a:ext cx="10191948"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 in de laatste levensfase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8" name="Afbeelding 7"/>
          <p:cNvPicPr>
            <a:picLocks noChangeAspect="1"/>
          </p:cNvPicPr>
          <p:nvPr/>
        </p:nvPicPr>
        <p:blipFill>
          <a:blip r:embed="rId8"/>
          <a:stretch>
            <a:fillRect/>
          </a:stretch>
        </p:blipFill>
        <p:spPr>
          <a:xfrm>
            <a:off x="7527851" y="1826812"/>
            <a:ext cx="4664149" cy="2380099"/>
          </a:xfrm>
          <a:prstGeom prst="rect">
            <a:avLst/>
          </a:prstGeom>
        </p:spPr>
      </p:pic>
    </p:spTree>
    <p:extLst>
      <p:ext uri="{BB962C8B-B14F-4D97-AF65-F5344CB8AC3E}">
        <p14:creationId xmlns:p14="http://schemas.microsoft.com/office/powerpoint/2010/main" val="263555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8" y="1998265"/>
            <a:ext cx="8754151" cy="126188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Hartstilstand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Ouder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sym typeface="Wingdings" panose="05000000000000000000" pitchFamily="2" charset="2"/>
              </a:rPr>
              <a: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minder goede uitkomst</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Reanimeren?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4" name="Rechthoek 13"/>
          <p:cNvSpPr/>
          <p:nvPr/>
        </p:nvSpPr>
        <p:spPr>
          <a:xfrm>
            <a:off x="3955674" y="4639929"/>
            <a:ext cx="1893552" cy="400110"/>
          </a:xfrm>
          <a:prstGeom prst="rect">
            <a:avLst/>
          </a:prstGeom>
        </p:spPr>
        <p:txBody>
          <a:bodyPr wrap="square">
            <a:spAutoFit/>
          </a:bodyPr>
          <a:lstStyle/>
          <a:p>
            <a:r>
              <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rPr>
              <a:t>12 uit 100</a:t>
            </a: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92338" y="3680151"/>
            <a:ext cx="2558568" cy="2319666"/>
          </a:xfrm>
          <a:prstGeom prst="rect">
            <a:avLst/>
          </a:prstGeom>
        </p:spPr>
      </p:pic>
    </p:spTree>
    <p:extLst>
      <p:ext uri="{BB962C8B-B14F-4D97-AF65-F5344CB8AC3E}">
        <p14:creationId xmlns:p14="http://schemas.microsoft.com/office/powerpoint/2010/main" val="193232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754151" cy="1962076"/>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Ondersteunen van belangrijke lichaamsfuncties, zoals ademhaling of bloedsomloop, met speciale apparatuur</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Gespecialiseerde artsen en verpleegkundigen</a:t>
            </a:r>
          </a:p>
        </p:txBody>
      </p:sp>
      <p:sp>
        <p:nvSpPr>
          <p:cNvPr id="10" name="Rechthoek 9"/>
          <p:cNvSpPr/>
          <p:nvPr/>
        </p:nvSpPr>
        <p:spPr>
          <a:xfrm>
            <a:off x="1836766" y="17637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Opname op de IC?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a:blip r:embed="rId7"/>
          <a:stretch>
            <a:fillRect/>
          </a:stretch>
        </p:blipFill>
        <p:spPr>
          <a:xfrm>
            <a:off x="1023239" y="4316819"/>
            <a:ext cx="3630030" cy="2043218"/>
          </a:xfrm>
          <a:prstGeom prst="rect">
            <a:avLst/>
          </a:prstGeom>
        </p:spPr>
      </p:pic>
    </p:spTree>
    <p:extLst>
      <p:ext uri="{BB962C8B-B14F-4D97-AF65-F5344CB8AC3E}">
        <p14:creationId xmlns:p14="http://schemas.microsoft.com/office/powerpoint/2010/main" val="180219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711375" y="20783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 wilt u sterven?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220923" y="1805371"/>
            <a:ext cx="5805484" cy="51825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33"/>
          <p:cNvGrpSpPr/>
          <p:nvPr/>
        </p:nvGrpSpPr>
        <p:grpSpPr>
          <a:xfrm>
            <a:off x="1134426" y="3420275"/>
            <a:ext cx="9923145" cy="1569310"/>
            <a:chOff x="0" y="2915743"/>
            <a:chExt cx="15119604" cy="2055146"/>
          </a:xfrm>
        </p:grpSpPr>
        <p:pic>
          <p:nvPicPr>
            <p:cNvPr id="17" name="Picture 31"/>
            <p:cNvPicPr/>
            <p:nvPr/>
          </p:nvPicPr>
          <p:blipFill rotWithShape="1">
            <a:blip r:embed="rId3"/>
            <a:srcRect t="74070"/>
            <a:stretch/>
          </p:blipFill>
          <p:spPr>
            <a:xfrm>
              <a:off x="0" y="2915743"/>
              <a:ext cx="15119604" cy="1020748"/>
            </a:xfrm>
            <a:prstGeom prst="rect">
              <a:avLst/>
            </a:prstGeom>
          </p:spPr>
        </p:pic>
        <p:pic>
          <p:nvPicPr>
            <p:cNvPr id="18" name="Picture 33"/>
            <p:cNvPicPr/>
            <p:nvPr/>
          </p:nvPicPr>
          <p:blipFill rotWithShape="1">
            <a:blip r:embed="rId4"/>
            <a:srcRect b="73723"/>
            <a:stretch/>
          </p:blipFill>
          <p:spPr>
            <a:xfrm>
              <a:off x="0" y="3936495"/>
              <a:ext cx="15119604" cy="1034394"/>
            </a:xfrm>
            <a:prstGeom prst="rect">
              <a:avLst/>
            </a:prstGeom>
          </p:spPr>
        </p:pic>
      </p:grpSp>
      <p:sp>
        <p:nvSpPr>
          <p:cNvPr id="4" name="Rechthoek 3"/>
          <p:cNvSpPr/>
          <p:nvPr/>
        </p:nvSpPr>
        <p:spPr>
          <a:xfrm>
            <a:off x="1" y="0"/>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noGrp="1"/>
          </p:cNvSpPr>
          <p:nvPr>
            <p:ph type="title"/>
          </p:nvPr>
        </p:nvSpPr>
        <p:spPr>
          <a:xfrm>
            <a:off x="0" y="251937"/>
            <a:ext cx="12192000" cy="1152751"/>
          </a:xfrm>
          <a:prstGeom prst="rect">
            <a:avLst/>
          </a:prstGeom>
        </p:spPr>
        <p:txBody>
          <a:bodyPr>
            <a:noAutofit/>
          </a:bodyPr>
          <a:lstStyle>
            <a:lvl1pPr algn="ctr">
              <a:defRPr sz="4500"/>
            </a:lvl1pPr>
          </a:lstStyle>
          <a:p>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Uw</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wensen</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in de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laatste</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levensfas</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a:t>
            </a:r>
            <a:endPar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en hoe maakt u die bespreekbaar?</a:t>
            </a: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114101" y="2581465"/>
            <a:ext cx="3261631" cy="2662047"/>
          </a:xfrm>
          <a:prstGeom prst="rect">
            <a:avLst/>
          </a:prstGeom>
        </p:spPr>
      </p:pic>
      <p:pic>
        <p:nvPicPr>
          <p:cNvPr id="15" name="Afbeelding 14"/>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Tree>
    <p:extLst>
      <p:ext uri="{BB962C8B-B14F-4D97-AF65-F5344CB8AC3E}">
        <p14:creationId xmlns:p14="http://schemas.microsoft.com/office/powerpoint/2010/main" val="324084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124787" y="1714804"/>
            <a:ext cx="8754151" cy="445506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7 – 14 dagen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uw voornemen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Goede voorbereiding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Regel hulp!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Bekijk de brochure van de NVVE:</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https://www.nvve.nl/informatie/sterven-eigen-regie/bewust-stoppen-met-eten-en-drinken/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257332" y="201135"/>
            <a:ext cx="1147746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Bewust stoppen met eten en drinken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90653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129683" cy="309315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Geen behandeling meer in het ziekenhuis als de kans op verlies van zelfstandigheid groot is?</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rPr>
              <a:t>Starten of stoppen met bepaalde geneesmiddelen?</a:t>
            </a: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48125" y="201135"/>
            <a:ext cx="12192001"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Voorbeelden van andere wensen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l="17653" t="3258"/>
          <a:stretch/>
        </p:blipFill>
        <p:spPr>
          <a:xfrm>
            <a:off x="9220429" y="1984353"/>
            <a:ext cx="3598592" cy="2306980"/>
          </a:xfrm>
          <a:prstGeom prst="rect">
            <a:avLst/>
          </a:prstGeom>
        </p:spPr>
      </p:pic>
      <p:sp>
        <p:nvSpPr>
          <p:cNvPr id="3" name="Rechthoek 2"/>
          <p:cNvSpPr/>
          <p:nvPr/>
        </p:nvSpPr>
        <p:spPr>
          <a:xfrm>
            <a:off x="10696356" y="2085220"/>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0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7" y="1998265"/>
            <a:ext cx="10030407"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klachten die niet op een andere manier te behandelen zijn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Verkort het leven niet</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Suf / Diepe slaap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Dagdelen of de hele tijd</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hele tijd palliatieve sedatie mag pas als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levensverwachting minder dan 2 weken is</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Palliatieve sedatie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8785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581726"/>
            <a:ext cx="8754151" cy="437767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Alleen op verzoek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Wettelijke criteria</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 eigen keuze</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Weloverwogen: wilsbekwaam</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Uitzichtloos lijden: onbehandelbare aandoening(en)</a:t>
            </a:r>
          </a:p>
          <a:p>
            <a:pPr marL="800100" lvl="1"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Ondraaglijk lijden: het is niet meer uit te houden</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Euthanasie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717143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70943" y="1893349"/>
            <a:ext cx="8754151" cy="375442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patiënt en naasten trekken samen op in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besluit om euthanasie uiteindelijk te verrichten, is een gezamenlijk besluit van arts en patiënt.</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Invoelbaar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Er klaar voor zijn</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Het is een proces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Tree>
    <p:extLst>
      <p:ext uri="{BB962C8B-B14F-4D97-AF65-F5344CB8AC3E}">
        <p14:creationId xmlns:p14="http://schemas.microsoft.com/office/powerpoint/2010/main" val="141617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44050" y="1867296"/>
            <a:ext cx="8754151" cy="258532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blijft hetzelfde</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Wilsbekwaamheid</a:t>
            </a:r>
          </a:p>
          <a:p>
            <a:pPr marL="342900" indent="-342900">
              <a:lnSpc>
                <a:spcPct val="150000"/>
              </a:lnSpc>
              <a:buFont typeface="Arial" panose="020B0604020202020204" pitchFamily="34" charset="0"/>
              <a:buChar char="•"/>
            </a:pPr>
            <a:r>
              <a:rPr lang="nl-NL" sz="2700">
                <a:latin typeface="Nirmala UI Semilight" panose="020B0402040204020203" pitchFamily="34" charset="0"/>
                <a:ea typeface="Nirmala UI Semilight" panose="020B0402040204020203" pitchFamily="34" charset="0"/>
                <a:cs typeface="Nirmala UI Semilight" panose="020B0402040204020203" pitchFamily="34" charset="0"/>
              </a:rPr>
              <a:t>Schriftelijke wilsverklaringen</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ondraaglijk lijden </a:t>
            </a:r>
          </a:p>
        </p:txBody>
      </p:sp>
      <p:sp>
        <p:nvSpPr>
          <p:cNvPr id="10" name="Rechthoek 9"/>
          <p:cNvSpPr/>
          <p:nvPr/>
        </p:nvSpPr>
        <p:spPr>
          <a:xfrm>
            <a:off x="1788641" y="201135"/>
            <a:ext cx="861471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Levenseindezorg bij dementie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545574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67386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320857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dit met uw huisarts.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 kunt uw wensen vastleggen in een wilsverklaring.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Spreek op tijd over uw wensen, ook als u nog niet precies weet wat u wilt.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Weet u wat u wilt?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0383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455999"/>
            <a:ext cx="10830507" cy="3208571"/>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familie en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Iets gezien op televisie / iets gelezen / deze bijeenkomst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eerst met iemand bij wie u zich het meest op het gemak voelt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Zeg dat het u bezig houdt, ook al is het nog niet aan de orde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Heb begrip voor elkaar</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naasten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t="2451" b="1452"/>
          <a:stretch/>
        </p:blipFill>
        <p:spPr>
          <a:xfrm>
            <a:off x="5482553" y="4093535"/>
            <a:ext cx="3510523" cy="2275367"/>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80747" y="1158334"/>
            <a:ext cx="10830507" cy="5078313"/>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Op tijd wensen en behoeften bespreken met een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Vraag om een dubbel consult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iemand mee naar het consult </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Schrijf van te voren uw vragen op</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Neem het gesprek op (eerst vragen)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Bij moeilijke vragen; vraag bedenktijd en maak een nieuwe afspraak</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Praat over het gesprek met familie of vrienden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Recht op informatie &amp; Recht op niet weten</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Praten met een arts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16486" t="48588" r="19591"/>
          <a:stretch/>
        </p:blipFill>
        <p:spPr>
          <a:xfrm>
            <a:off x="8452884" y="2239949"/>
            <a:ext cx="3648691" cy="1848388"/>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8" name="Rechthoek 7"/>
          <p:cNvSpPr/>
          <p:nvPr/>
        </p:nvSpPr>
        <p:spPr>
          <a:xfrm>
            <a:off x="1252009" y="195970"/>
            <a:ext cx="978423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Huishoudelijke</a:t>
            </a:r>
            <a:r>
              <a:rPr lang="nl-NL" sz="5400" dirty="0">
                <a:latin typeface="Nirmala UI" panose="020B0502040204020203" pitchFamily="34" charset="0"/>
                <a:ea typeface="Nirmala UI" panose="020B0502040204020203" pitchFamily="34" charset="0"/>
                <a:cs typeface="Nirmala UI" panose="020B0502040204020203" pitchFamily="34" charset="0"/>
              </a:rPr>
              <a:t> </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mededelingen</a:t>
            </a:r>
          </a:p>
        </p:txBody>
      </p:sp>
      <p:sp>
        <p:nvSpPr>
          <p:cNvPr id="9" name="Rechthoek 8"/>
          <p:cNvSpPr/>
          <p:nvPr/>
        </p:nvSpPr>
        <p:spPr>
          <a:xfrm>
            <a:off x="742368" y="1764345"/>
            <a:ext cx="8754151" cy="1962076"/>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Twee momenten om vragen te stellen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Pauze met koffie en thee om </a:t>
            </a: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[tijdstip]</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Extra informatie / samenvatting na afloop</a:t>
            </a:r>
          </a:p>
        </p:txBody>
      </p:sp>
      <p:sp>
        <p:nvSpPr>
          <p:cNvPr id="14" name="Rechthoek 13"/>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Tree>
    <p:extLst>
      <p:ext uri="{BB962C8B-B14F-4D97-AF65-F5344CB8AC3E}">
        <p14:creationId xmlns:p14="http://schemas.microsoft.com/office/powerpoint/2010/main" val="201489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5909310"/>
          </a:xfrm>
          <a:prstGeom prst="rect">
            <a:avLst/>
          </a:prstGeom>
        </p:spPr>
        <p:txBody>
          <a:bodyPr wrap="square">
            <a:spAutoFit/>
          </a:bodyPr>
          <a:lstStyle/>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Als u zelf geen beslissingen meer kunt nemen (bijvoorbeeld coma)</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Soorten wilsverklaringen:</a:t>
            </a: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Behandelverbod (extra belangrijk bij dementie!):</a:t>
            </a:r>
          </a:p>
          <a:p>
            <a:pPr marL="914400" lvl="1"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Niet reanimeren, levensverlengende behandelingen</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aanwijzen van een vertegenwoordiger / volmacht</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Euthanasie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verzoek</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Orgaandonatie / ter beschikking stellen lichaam</a:t>
            </a: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8018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801734"/>
            <a:ext cx="10830507" cy="3416320"/>
          </a:xfrm>
          <a:prstGeom prst="rect">
            <a:avLst/>
          </a:prstGeom>
        </p:spPr>
        <p:txBody>
          <a:bodyPr wrap="square">
            <a:spAutoFit/>
          </a:bodyPr>
          <a:lstStyle/>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Schriftelijke verklaring of aantekening in uw medisch dossier</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Het hoeft </a:t>
            </a:r>
            <a:r>
              <a:rPr lang="nl-NL" sz="2700" u="sng" dirty="0">
                <a:latin typeface="Nirmala UI Semilight" panose="020B0402040204020203" pitchFamily="34" charset="0"/>
                <a:ea typeface="Nirmala UI Semilight" panose="020B0402040204020203" pitchFamily="34" charset="0"/>
                <a:cs typeface="Nirmala UI Semilight" panose="020B0402040204020203" pitchFamily="34" charset="0"/>
              </a:rPr>
              <a:t>niet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via de notaris! </a:t>
            </a: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(testament en financiële zaken: wel naar notaris)</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Uw wensen en uw wilsverklaring kunt u altijd veranderen</a:t>
            </a: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Geen garanties!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Wilsverklaring maken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7918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830507" cy="2507931"/>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Verwijzen naar lokale initiatieven, bijvoorbeeld:</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Vrijwilligers van een mantelzorgorganisatie</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Verder praten</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88206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4455066"/>
          </a:xfrm>
          <a:prstGeom prst="rect">
            <a:avLst/>
          </a:prstGeom>
        </p:spPr>
        <p:txBody>
          <a:bodyPr wrap="square">
            <a:spAutoFit/>
          </a:bodyPr>
          <a:lstStyle/>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langer dan de laatste weken of maanden.</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Centrale vraag: Wat is belangrijk voor u in de laatste levensfase?</a:t>
            </a:r>
          </a:p>
          <a:p>
            <a:pPr marL="457200" indent="-4572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Ga op tijd in gesprek. Dat kan ook als u nog niet ziek bent.</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naasten.</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 gesprek met uw arts.</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Kern van ons verhaal</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092173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Heeft u vragen?</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34</a:t>
            </a:fld>
            <a:endParaRPr lang="nl-NL"/>
          </a:p>
        </p:txBody>
      </p:sp>
    </p:spTree>
    <p:extLst>
      <p:ext uri="{BB962C8B-B14F-4D97-AF65-F5344CB8AC3E}">
        <p14:creationId xmlns:p14="http://schemas.microsoft.com/office/powerpoint/2010/main" val="3183021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2585323"/>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U kunt bijvoorbeeld kiezen uit: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Doodgewoon – Toon Hermans</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Ik ben nog fit van lijf en verstand - Annie M.G. Schmidt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Liedje: Laatste wens – Paul van Vliet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Afsluiting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71159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878" y="1514412"/>
            <a:ext cx="10730495" cy="3970318"/>
          </a:xfrm>
          <a:prstGeom prst="rect">
            <a:avLst/>
          </a:prstGeom>
        </p:spPr>
        <p:txBody>
          <a:bodyPr wrap="square">
            <a:spAutoFit/>
          </a:bodyPr>
          <a:lstStyle/>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Deze presentatie is gebaseerd op een presentatie van </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Amsterdam UMC in het kader van het project ‘In gesprek met de burger’, gefinancierd door ZonMw</a:t>
            </a: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Oorspronkelijke materialen kunt u vinden op:</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Bronvermelding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8"/>
          <a:stretch>
            <a:fillRect/>
          </a:stretch>
        </p:blipFill>
        <p:spPr>
          <a:xfrm>
            <a:off x="5035758" y="3039467"/>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8469713" y="3091463"/>
            <a:ext cx="1737361" cy="405385"/>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344732" cy="3208571"/>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Informatie geven zodat u kunt nadenken over uw wensen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Helpt de zorgverleners en naasten</a:t>
            </a: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Bespreek wensen op tijd met uw</a:t>
            </a:r>
            <a:r>
              <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rPr>
              <a:t> huisarts en met familie en vrienden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Dat kan ook als u nog niet ziek bent. </a:t>
            </a:r>
          </a:p>
        </p:txBody>
      </p:sp>
      <p:sp>
        <p:nvSpPr>
          <p:cNvPr id="10" name="Rechthoek 9"/>
          <p:cNvSpPr/>
          <p:nvPr/>
        </p:nvSpPr>
        <p:spPr>
          <a:xfrm>
            <a:off x="1788641" y="208289"/>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Waarom deze bijeenkomst?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97220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302704" y="2206555"/>
            <a:ext cx="3152468" cy="2163637"/>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660992"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Zorg in de laatste levensfase (palliatieve zorg)</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Wensen in de laatste levensfase</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Praten met uw naasten en uw arts</a:t>
            </a:r>
          </a:p>
          <a:p>
            <a:pPr marL="457200" indent="-4572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Vragen?</a:t>
            </a:r>
          </a:p>
        </p:txBody>
      </p:sp>
      <p:sp>
        <p:nvSpPr>
          <p:cNvPr id="10" name="Rechthoek 9"/>
          <p:cNvSpPr/>
          <p:nvPr/>
        </p:nvSpPr>
        <p:spPr>
          <a:xfrm>
            <a:off x="1223434" y="202181"/>
            <a:ext cx="98413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bespreken we vandaag?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57198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Doodziek (tot 2:52):</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Film fragment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dappere patiënt: </a:t>
            </a:r>
          </a:p>
        </p:txBody>
      </p:sp>
    </p:spTree>
    <p:extLst>
      <p:ext uri="{BB962C8B-B14F-4D97-AF65-F5344CB8AC3E}">
        <p14:creationId xmlns:p14="http://schemas.microsoft.com/office/powerpoint/2010/main" val="235208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767050" y="1928615"/>
            <a:ext cx="8754151" cy="2123658"/>
          </a:xfrm>
          <a:prstGeom prst="rect">
            <a:avLst/>
          </a:prstGeom>
        </p:spPr>
        <p:txBody>
          <a:bodyPr wrap="square">
            <a:spAutoFit/>
          </a:bodyPr>
          <a:lstStyle/>
          <a:p>
            <a:pPr algn="ctr"/>
            <a:r>
              <a:rPr lang="nl-NL" sz="4400" dirty="0">
                <a:latin typeface="Nirmala UI Semilight" panose="020B0402040204020203" pitchFamily="34" charset="0"/>
                <a:ea typeface="Nirmala UI Semilight" panose="020B0402040204020203" pitchFamily="34" charset="0"/>
                <a:cs typeface="Nirmala UI Semilight" panose="020B0402040204020203" pitchFamily="34" charset="0"/>
              </a:rPr>
              <a:t>Palliatieve zorg is alleen voor mensen die nog maar een paar weken te leven hebben.</a:t>
            </a:r>
          </a:p>
        </p:txBody>
      </p:sp>
      <p:sp>
        <p:nvSpPr>
          <p:cNvPr id="10" name="Rechthoek 9"/>
          <p:cNvSpPr/>
          <p:nvPr/>
        </p:nvSpPr>
        <p:spPr>
          <a:xfrm>
            <a:off x="1836765"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Stelling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Rechthoek 11"/>
          <p:cNvSpPr/>
          <p:nvPr/>
        </p:nvSpPr>
        <p:spPr>
          <a:xfrm>
            <a:off x="602000" y="4817768"/>
            <a:ext cx="8754151" cy="1077218"/>
          </a:xfrm>
          <a:prstGeom prst="rect">
            <a:avLst/>
          </a:prstGeom>
        </p:spPr>
        <p:txBody>
          <a:bodyPr wrap="square">
            <a:spAutoFit/>
          </a:bodyPr>
          <a:lstStyle/>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Groen = eens</a:t>
            </a:r>
          </a:p>
          <a:p>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Rood = oneens</a:t>
            </a:r>
          </a:p>
        </p:txBody>
      </p:sp>
    </p:spTree>
    <p:extLst>
      <p:ext uri="{BB962C8B-B14F-4D97-AF65-F5344CB8AC3E}">
        <p14:creationId xmlns:p14="http://schemas.microsoft.com/office/powerpoint/2010/main" val="165104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9" y="1998265"/>
            <a:ext cx="6095656"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Voor mensen met een levensbedreigende ziekte of langzame achteruitgang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Gericht op comfort </a:t>
            </a:r>
            <a:b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b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(kwaliteit van leven)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https://overpalliatievezorg.nl/</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is palliatieve zorg?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025" y="1460440"/>
            <a:ext cx="4808666" cy="4519320"/>
          </a:xfrm>
          <a:prstGeom prst="rect">
            <a:avLst/>
          </a:prstGeom>
        </p:spPr>
      </p:pic>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28008" y="1864109"/>
            <a:ext cx="9050930" cy="3831818"/>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Huisarts / Praktijkondersteuner</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Wijkverpleging / Thuiszorg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Vrijwilligers in de palliatieve zorg</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Geestelijk verzorger / Centrum voor Levensvragen</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Maatschappelijk werk / Psycholoog </a:t>
            </a: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Inloophuizen / Centra voor leven met en na kanker</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Mogelijkheden zorg thuis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Ovaal 11"/>
          <p:cNvSpPr/>
          <p:nvPr/>
        </p:nvSpPr>
        <p:spPr>
          <a:xfrm>
            <a:off x="7971557" y="1576188"/>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Alternatieven voor thuis: hospice en woonzorgcentrum</a:t>
            </a:r>
          </a:p>
        </p:txBody>
      </p:sp>
    </p:spTree>
    <p:extLst>
      <p:ext uri="{BB962C8B-B14F-4D97-AF65-F5344CB8AC3E}">
        <p14:creationId xmlns:p14="http://schemas.microsoft.com/office/powerpoint/2010/main" val="145151251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TotalTime>
  <Words>12465</Words>
  <Application>Microsoft Office PowerPoint</Application>
  <PresentationFormat>Breedbeeld</PresentationFormat>
  <Paragraphs>718</Paragraphs>
  <Slides>36</Slides>
  <Notes>36</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Calibri Light</vt:lpstr>
      <vt:lpstr>Nirmala UI</vt:lpstr>
      <vt:lpstr>Nirmala UI Semilight</vt:lpstr>
      <vt:lpstr>Kantoorthema</vt:lpstr>
      <vt:lpstr>PowerPoint-presentatie</vt:lpstr>
      <vt:lpstr>Uw wensen in de laatste levensfase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Pauze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Heeft u vragen?</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Bergman, T.D. (Tessa)</cp:lastModifiedBy>
  <cp:revision>99</cp:revision>
  <cp:lastPrinted>2023-09-06T10:19:14Z</cp:lastPrinted>
  <dcterms:created xsi:type="dcterms:W3CDTF">2023-08-17T11:38:33Z</dcterms:created>
  <dcterms:modified xsi:type="dcterms:W3CDTF">2024-02-15T16:13:42Z</dcterms:modified>
</cp:coreProperties>
</file>