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9"/>
  </p:notesMasterIdLst>
  <p:handoutMasterIdLst>
    <p:handoutMasterId r:id="rId40"/>
  </p:handoutMasterIdLst>
  <p:sldIdLst>
    <p:sldId id="316" r:id="rId5"/>
    <p:sldId id="258" r:id="rId6"/>
    <p:sldId id="263" r:id="rId7"/>
    <p:sldId id="299" r:id="rId8"/>
    <p:sldId id="266" r:id="rId9"/>
    <p:sldId id="267" r:id="rId10"/>
    <p:sldId id="300" r:id="rId11"/>
    <p:sldId id="274" r:id="rId12"/>
    <p:sldId id="303" r:id="rId13"/>
    <p:sldId id="268" r:id="rId14"/>
    <p:sldId id="269" r:id="rId15"/>
    <p:sldId id="301" r:id="rId16"/>
    <p:sldId id="271" r:id="rId17"/>
    <p:sldId id="292" r:id="rId18"/>
    <p:sldId id="304" r:id="rId19"/>
    <p:sldId id="305" r:id="rId20"/>
    <p:sldId id="272" r:id="rId21"/>
    <p:sldId id="306" r:id="rId22"/>
    <p:sldId id="310" r:id="rId23"/>
    <p:sldId id="313" r:id="rId24"/>
    <p:sldId id="314" r:id="rId25"/>
    <p:sldId id="307" r:id="rId26"/>
    <p:sldId id="298" r:id="rId27"/>
    <p:sldId id="308" r:id="rId28"/>
    <p:sldId id="275" r:id="rId29"/>
    <p:sldId id="302" r:id="rId30"/>
    <p:sldId id="311" r:id="rId31"/>
    <p:sldId id="279" r:id="rId32"/>
    <p:sldId id="281" r:id="rId33"/>
    <p:sldId id="312" r:id="rId34"/>
    <p:sldId id="282" r:id="rId35"/>
    <p:sldId id="294" r:id="rId36"/>
    <p:sldId id="309" r:id="rId37"/>
    <p:sldId id="315" r:id="rId38"/>
  </p:sldIdLst>
  <p:sldSz cx="9144000" cy="6858000" type="screen4x3"/>
  <p:notesSz cx="6858000" cy="3105150"/>
  <p:defaultTex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ke van de Vegte" initials="AvdV" lastIdx="1" clrIdx="0">
    <p:extLst>
      <p:ext uri="{19B8F6BF-5375-455C-9EA6-DF929625EA0E}">
        <p15:presenceInfo xmlns:p15="http://schemas.microsoft.com/office/powerpoint/2012/main" userId="S-1-5-21-449839047-1208861870-363802428-340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D90071"/>
    <a:srgbClr val="006D8C"/>
    <a:srgbClr val="41C4ED"/>
    <a:srgbClr val="E784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D28DC2B-CC5B-4680-A668-3DD4E1C7DC06}" v="4" dt="2021-03-16T15:07:36.5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2456" autoAdjust="0"/>
  </p:normalViewPr>
  <p:slideViewPr>
    <p:cSldViewPr snapToGrid="0">
      <p:cViewPr varScale="1">
        <p:scale>
          <a:sx n="65" d="100"/>
          <a:sy n="65" d="100"/>
        </p:scale>
        <p:origin x="2856"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r>
              <a:rPr lang="nl-NL"/>
              <a:t>januari 2019</a:t>
            </a:r>
          </a:p>
        </p:txBody>
      </p:sp>
      <p:sp>
        <p:nvSpPr>
          <p:cNvPr id="4" name="Tijdelijke aanduiding voor voettekst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r>
              <a:rPr lang="en-US"/>
              <a:t>Workshop Effectieve communicatie,maart 2021             licentie: CC-BY-NC-SA</a:t>
            </a:r>
            <a:endParaRPr lang="nl-NL" dirty="0"/>
          </a:p>
        </p:txBody>
      </p:sp>
      <p:sp>
        <p:nvSpPr>
          <p:cNvPr id="5" name="Tijdelijke aanduiding voor dianumm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6349EE83-18B2-450F-AC97-F6CA8AF7A7AB}" type="slidenum">
              <a:rPr lang="nl-NL" smtClean="0"/>
              <a:t>‹nr.›</a:t>
            </a:fld>
            <a:endParaRPr lang="nl-NL"/>
          </a:p>
        </p:txBody>
      </p:sp>
    </p:spTree>
    <p:extLst>
      <p:ext uri="{BB962C8B-B14F-4D97-AF65-F5344CB8AC3E}">
        <p14:creationId xmlns:p14="http://schemas.microsoft.com/office/powerpoint/2010/main" val="192094884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nl-NL"/>
          </a:p>
        </p:txBody>
      </p:sp>
      <p:sp>
        <p:nvSpPr>
          <p:cNvPr id="4099" name="Rectangle 3"/>
          <p:cNvSpPr>
            <a:spLocks noGrp="1" noChangeArrowheads="1"/>
          </p:cNvSpPr>
          <p:nvPr>
            <p:ph type="dt" idx="1"/>
          </p:nvPr>
        </p:nvSpPr>
        <p:spPr bwMode="auto">
          <a:xfrm>
            <a:off x="3850443"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r>
              <a:rPr lang="nl-NL"/>
              <a:t>januari 2019</a:t>
            </a:r>
          </a:p>
        </p:txBody>
      </p:sp>
      <p:sp>
        <p:nvSpPr>
          <p:cNvPr id="4100"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79768" y="4715153"/>
            <a:ext cx="5438140" cy="446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a:t>Klik om de opmaakprofielen van de modeltekst te bewerken</a:t>
            </a:r>
          </a:p>
          <a:p>
            <a:pPr lvl="1"/>
            <a:r>
              <a:rPr lang="nl-NL"/>
              <a:t>Tweede niveau</a:t>
            </a:r>
          </a:p>
          <a:p>
            <a:pPr lvl="2"/>
            <a:r>
              <a:rPr lang="nl-NL"/>
              <a:t>Derde niveau</a:t>
            </a:r>
          </a:p>
          <a:p>
            <a:pPr lvl="3"/>
            <a:r>
              <a:rPr lang="nl-NL"/>
              <a:t>Vierde niveau</a:t>
            </a:r>
          </a:p>
          <a:p>
            <a:pPr lvl="4"/>
            <a:r>
              <a:rPr lang="nl-NL"/>
              <a:t>Vijfde niveau</a:t>
            </a:r>
          </a:p>
        </p:txBody>
      </p:sp>
      <p:sp>
        <p:nvSpPr>
          <p:cNvPr id="4102" name="Rectangle 6"/>
          <p:cNvSpPr>
            <a:spLocks noGrp="1" noChangeArrowheads="1"/>
          </p:cNvSpPr>
          <p:nvPr>
            <p:ph type="ftr" sz="quarter" idx="4"/>
          </p:nvPr>
        </p:nvSpPr>
        <p:spPr bwMode="auto">
          <a:xfrm>
            <a:off x="0"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r>
              <a:rPr lang="en-US"/>
              <a:t>Workshop Effectieve communicatie,maart 2021             licentie: CC-BY-NC-SA</a:t>
            </a:r>
            <a:endParaRPr lang="nl-NL" dirty="0"/>
          </a:p>
        </p:txBody>
      </p:sp>
      <p:sp>
        <p:nvSpPr>
          <p:cNvPr id="4103" name="Rectangle 7"/>
          <p:cNvSpPr>
            <a:spLocks noGrp="1" noChangeArrowheads="1"/>
          </p:cNvSpPr>
          <p:nvPr>
            <p:ph type="sldNum" sz="quarter" idx="5"/>
          </p:nvPr>
        </p:nvSpPr>
        <p:spPr bwMode="auto">
          <a:xfrm>
            <a:off x="3850443"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49B46B4-AD66-4390-9C6B-EBAD2D34489B}" type="slidenum">
              <a:rPr lang="nl-NL"/>
              <a:pPr/>
              <a:t>‹nr.›</a:t>
            </a:fld>
            <a:endParaRPr lang="nl-NL"/>
          </a:p>
        </p:txBody>
      </p:sp>
    </p:spTree>
    <p:extLst>
      <p:ext uri="{BB962C8B-B14F-4D97-AF65-F5344CB8AC3E}">
        <p14:creationId xmlns:p14="http://schemas.microsoft.com/office/powerpoint/2010/main" val="1993896427"/>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voettekst 3"/>
          <p:cNvSpPr>
            <a:spLocks noGrp="1"/>
          </p:cNvSpPr>
          <p:nvPr>
            <p:ph type="ftr" sz="quarter" idx="4"/>
          </p:nvPr>
        </p:nvSpPr>
        <p:spPr/>
        <p:txBody>
          <a:bodyPr/>
          <a:lstStyle/>
          <a:p>
            <a:r>
              <a:rPr lang="en-US"/>
              <a:t>Workshop Effectieve communicatie,maart 2021             licentie: CC-BY-NC-SA</a:t>
            </a:r>
            <a:endParaRPr lang="nl-NL" dirty="0"/>
          </a:p>
        </p:txBody>
      </p:sp>
      <p:sp>
        <p:nvSpPr>
          <p:cNvPr id="5" name="Tijdelijke aanduiding voor dianummer 4"/>
          <p:cNvSpPr>
            <a:spLocks noGrp="1"/>
          </p:cNvSpPr>
          <p:nvPr>
            <p:ph type="sldNum" sz="quarter" idx="5"/>
          </p:nvPr>
        </p:nvSpPr>
        <p:spPr/>
        <p:txBody>
          <a:bodyPr/>
          <a:lstStyle/>
          <a:p>
            <a:fld id="{049B46B4-AD66-4390-9C6B-EBAD2D34489B}" type="slidenum">
              <a:rPr lang="nl-NL" smtClean="0"/>
              <a:pPr/>
              <a:t>1</a:t>
            </a:fld>
            <a:endParaRPr lang="nl-NL"/>
          </a:p>
        </p:txBody>
      </p:sp>
    </p:spTree>
    <p:extLst>
      <p:ext uri="{BB962C8B-B14F-4D97-AF65-F5344CB8AC3E}">
        <p14:creationId xmlns:p14="http://schemas.microsoft.com/office/powerpoint/2010/main" val="6175375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defTabSz="2984371">
              <a:defRPr/>
            </a:pPr>
            <a:r>
              <a:rPr lang="nl-NL" sz="1200" u="sng" kern="1200" dirty="0">
                <a:solidFill>
                  <a:schemeClr val="tx1"/>
                </a:solidFill>
                <a:latin typeface="Arial"/>
                <a:cs typeface="Arial"/>
              </a:rPr>
              <a:t>Werkvorm</a:t>
            </a:r>
            <a:r>
              <a:rPr lang="nl-NL" sz="1200" u="none" kern="1200" dirty="0">
                <a:solidFill>
                  <a:schemeClr val="tx1"/>
                </a:solidFill>
                <a:latin typeface="Arial"/>
                <a:cs typeface="Arial"/>
              </a:rPr>
              <a:t>: inleiden filmfragment Yvonne</a:t>
            </a:r>
          </a:p>
          <a:p>
            <a:pPr defTabSz="1677650">
              <a:defRPr/>
            </a:pPr>
            <a:r>
              <a:rPr lang="nl-NL" sz="1200" u="sng" kern="1200" dirty="0">
                <a:latin typeface="Arial"/>
                <a:cs typeface="Arial"/>
              </a:rPr>
              <a:t>Inhoud</a:t>
            </a:r>
            <a:r>
              <a:rPr lang="nl-NL" sz="1200" u="none" kern="1200" dirty="0">
                <a:latin typeface="Arial"/>
                <a:cs typeface="Arial"/>
              </a:rPr>
              <a:t>: Casus komt uit de e-learning. </a:t>
            </a:r>
            <a:r>
              <a:rPr lang="nl-NL" sz="1200" dirty="0">
                <a:latin typeface="Arial"/>
                <a:cs typeface="Arial"/>
              </a:rPr>
              <a:t>Yvonne komt met haar gezin op de poli omdat het erg slecht met haar gaat. Kijkopdracht</a:t>
            </a:r>
            <a:r>
              <a:rPr lang="nl-NL" sz="1200" u="none" kern="1200" dirty="0">
                <a:latin typeface="Arial"/>
                <a:cs typeface="Arial"/>
              </a:rPr>
              <a:t> is om gericht naar het filmfragment te kijken: wat zie je bij de arts, de patiënt, de kinderen en de partner. </a:t>
            </a:r>
          </a:p>
          <a:p>
            <a:pPr defTabSz="1677650">
              <a:defRPr/>
            </a:pPr>
            <a:endParaRPr lang="nl-NL" sz="1200" u="none" kern="1200">
              <a:solidFill>
                <a:schemeClr val="tx1"/>
              </a:solidFill>
              <a:latin typeface="Arial" charset="0"/>
              <a:ea typeface="+mn-ea"/>
              <a:cs typeface="+mn-cs"/>
            </a:endParaRPr>
          </a:p>
          <a:p>
            <a:pPr defTabSz="1677650">
              <a:defRPr/>
            </a:pPr>
            <a:r>
              <a:rPr lang="nl-NL" sz="1200" u="none" kern="1200" dirty="0">
                <a:solidFill>
                  <a:schemeClr val="tx1"/>
                </a:solidFill>
                <a:latin typeface="Arial"/>
                <a:cs typeface="Arial"/>
              </a:rPr>
              <a:t>Volgende dia: link filmfragment.</a:t>
            </a:r>
            <a:endParaRPr lang="nl-NL" sz="1200" u="sng" kern="1200" dirty="0">
              <a:solidFill>
                <a:schemeClr val="tx1"/>
              </a:solidFill>
              <a:latin typeface="Arial"/>
              <a:cs typeface="Arial"/>
            </a:endParaRPr>
          </a:p>
        </p:txBody>
      </p:sp>
      <p:sp>
        <p:nvSpPr>
          <p:cNvPr id="4" name="Tijdelijke aanduiding voor dianummer 3"/>
          <p:cNvSpPr>
            <a:spLocks noGrp="1"/>
          </p:cNvSpPr>
          <p:nvPr>
            <p:ph type="sldNum" sz="quarter" idx="10"/>
          </p:nvPr>
        </p:nvSpPr>
        <p:spPr/>
        <p:txBody>
          <a:bodyPr/>
          <a:lstStyle/>
          <a:p>
            <a:fld id="{049B46B4-AD66-4390-9C6B-EBAD2D34489B}" type="slidenum">
              <a:rPr lang="nl-NL" smtClean="0"/>
              <a:pPr/>
              <a:t>10</a:t>
            </a:fld>
            <a:endParaRPr lang="nl-NL"/>
          </a:p>
        </p:txBody>
      </p:sp>
      <p:sp>
        <p:nvSpPr>
          <p:cNvPr id="6" name="Tijdelijke aanduiding voor voettekst 5"/>
          <p:cNvSpPr>
            <a:spLocks noGrp="1"/>
          </p:cNvSpPr>
          <p:nvPr>
            <p:ph type="ftr" sz="quarter" idx="12"/>
          </p:nvPr>
        </p:nvSpPr>
        <p:spPr/>
        <p:txBody>
          <a:bodyPr/>
          <a:lstStyle/>
          <a:p>
            <a:r>
              <a:rPr lang="en-US"/>
              <a:t>Workshop Effectieve communicatie,maart 2021             licentie: CC-BY-NC-SA</a:t>
            </a:r>
            <a:endParaRPr lang="nl-NL" dirty="0"/>
          </a:p>
        </p:txBody>
      </p:sp>
    </p:spTree>
    <p:extLst>
      <p:ext uri="{BB962C8B-B14F-4D97-AF65-F5344CB8AC3E}">
        <p14:creationId xmlns:p14="http://schemas.microsoft.com/office/powerpoint/2010/main" val="15382439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defTabSz="2984371">
              <a:defRPr/>
            </a:pPr>
            <a:r>
              <a:rPr lang="nl-NL" sz="1200" u="sng" dirty="0">
                <a:solidFill>
                  <a:srgbClr val="000000"/>
                </a:solidFill>
              </a:rPr>
              <a:t>Werkvorm</a:t>
            </a:r>
            <a:r>
              <a:rPr lang="nl-NL" sz="1200" dirty="0">
                <a:solidFill>
                  <a:srgbClr val="000000"/>
                </a:solidFill>
              </a:rPr>
              <a:t>: kijken naar filmfragment</a:t>
            </a:r>
          </a:p>
          <a:p>
            <a:pPr defTabSz="2984371">
              <a:defRPr/>
            </a:pPr>
            <a:r>
              <a:rPr lang="nl-NL" sz="1200" u="sng" dirty="0"/>
              <a:t>Inhoud</a:t>
            </a:r>
            <a:r>
              <a:rPr lang="nl-NL" sz="1200" dirty="0"/>
              <a:t>: filmfragment tonen van 0.0 – 3.22 minuten. Dit is NIET het gehele fragment! </a:t>
            </a:r>
            <a:r>
              <a:rPr kumimoji="0" lang="nl-NL" sz="1200" b="0" i="0" u="none" strike="noStrike" kern="1200" cap="none" spc="0" normalizeH="0" baseline="0" noProof="0" dirty="0">
                <a:ln>
                  <a:noFill/>
                </a:ln>
                <a:effectLst/>
                <a:uLnTx/>
                <a:uFillTx/>
                <a:latin typeface="Arial" charset="0"/>
                <a:ea typeface="+mn-ea"/>
                <a:cs typeface="+mn-cs"/>
              </a:rPr>
              <a:t>Het gehele filmfragment duurt </a:t>
            </a:r>
            <a:r>
              <a:rPr lang="nl-NL" dirty="0"/>
              <a:t>5.57</a:t>
            </a:r>
            <a:r>
              <a:rPr kumimoji="0" lang="nl-NL" sz="1200" b="0" i="0" u="none" strike="noStrike" kern="1200" cap="none" spc="0" normalizeH="0" baseline="0" noProof="0" dirty="0">
                <a:ln>
                  <a:noFill/>
                </a:ln>
                <a:effectLst/>
                <a:uLnTx/>
                <a:uFillTx/>
                <a:latin typeface="Arial" charset="0"/>
                <a:ea typeface="+mn-ea"/>
                <a:cs typeface="+mn-cs"/>
              </a:rPr>
              <a:t> minuten, dit geeft de afronding van het gesprek weer en dat zij vertrekken.</a:t>
            </a:r>
            <a:r>
              <a:rPr lang="nl-NL" dirty="0"/>
              <a:t> </a:t>
            </a:r>
            <a:endParaRPr lang="nl-NL" sz="1200" dirty="0">
              <a:cs typeface="Arial"/>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nl-NL" dirty="0">
                <a:latin typeface="Arial"/>
                <a:cs typeface="Arial"/>
              </a:rPr>
              <a:t>Het filmfragment is te vinden onder Filmfragmenten via de inlog MSD </a:t>
            </a:r>
            <a:r>
              <a:rPr lang="nl-NL" dirty="0" err="1">
                <a:latin typeface="Arial"/>
                <a:cs typeface="Arial"/>
              </a:rPr>
              <a:t>academy</a:t>
            </a:r>
            <a:r>
              <a:rPr lang="nl-NL" dirty="0">
                <a:latin typeface="Arial"/>
                <a:cs typeface="Arial"/>
              </a:rPr>
              <a:t> –Alle Nascholingen - Online Nascholing - Begin Goed Zorg Goed. De filmfragmenten staan vanwege privacy onder deze inlog.</a:t>
            </a:r>
            <a:endParaRPr lang="nl-NL" sz="1200" b="0" i="0" u="none" strike="noStrike" kern="1200" cap="none" spc="0" normalizeH="0" baseline="0" noProof="0" dirty="0">
              <a:ln>
                <a:noFill/>
              </a:ln>
              <a:solidFill>
                <a:srgbClr val="000000"/>
              </a:solidFill>
              <a:effectLst/>
              <a:uLnTx/>
              <a:uFillTx/>
              <a:latin typeface="Arial" charset="0"/>
              <a:cs typeface="Arial"/>
            </a:endParaRPr>
          </a:p>
          <a:p>
            <a:pPr>
              <a:defRPr/>
            </a:pPr>
            <a:endParaRPr kumimoji="0" lang="nl-NL" sz="1200" b="0" i="0" u="none" strike="noStrike" kern="1200" cap="none" spc="0" normalizeH="0" baseline="0" noProof="0" dirty="0">
              <a:ln>
                <a:noFill/>
              </a:ln>
              <a:effectLst/>
              <a:uLnTx/>
              <a:uFillTx/>
              <a:latin typeface="Arial"/>
              <a:cs typeface="Arial"/>
            </a:endParaRPr>
          </a:p>
          <a:p>
            <a:pPr defTabSz="2984371">
              <a:defRPr/>
            </a:pPr>
            <a:r>
              <a:rPr lang="nl-NL" sz="1200" dirty="0"/>
              <a:t>Volgende dia: nabespreking met vragen</a:t>
            </a:r>
            <a:endParaRPr lang="nl-NL" sz="1200" dirty="0">
              <a:cs typeface="Arial"/>
            </a:endParaRPr>
          </a:p>
        </p:txBody>
      </p:sp>
      <p:sp>
        <p:nvSpPr>
          <p:cNvPr id="4" name="Tijdelijke aanduiding voor dianummer 3"/>
          <p:cNvSpPr>
            <a:spLocks noGrp="1"/>
          </p:cNvSpPr>
          <p:nvPr>
            <p:ph type="sldNum" sz="quarter" idx="10"/>
          </p:nvPr>
        </p:nvSpPr>
        <p:spPr/>
        <p:txBody>
          <a:bodyPr/>
          <a:lstStyle/>
          <a:p>
            <a:fld id="{049B46B4-AD66-4390-9C6B-EBAD2D34489B}" type="slidenum">
              <a:rPr lang="nl-NL" smtClean="0"/>
              <a:pPr/>
              <a:t>11</a:t>
            </a:fld>
            <a:endParaRPr lang="nl-NL"/>
          </a:p>
        </p:txBody>
      </p:sp>
      <p:sp>
        <p:nvSpPr>
          <p:cNvPr id="6" name="Tijdelijke aanduiding voor voettekst 5"/>
          <p:cNvSpPr>
            <a:spLocks noGrp="1"/>
          </p:cNvSpPr>
          <p:nvPr>
            <p:ph type="ftr" sz="quarter" idx="12"/>
          </p:nvPr>
        </p:nvSpPr>
        <p:spPr/>
        <p:txBody>
          <a:bodyPr/>
          <a:lstStyle/>
          <a:p>
            <a:r>
              <a:rPr lang="en-US"/>
              <a:t>Workshop Effectieve communicatie,maart 2021             licentie: CC-BY-NC-SA</a:t>
            </a:r>
            <a:endParaRPr lang="nl-NL" dirty="0"/>
          </a:p>
        </p:txBody>
      </p:sp>
    </p:spTree>
    <p:extLst>
      <p:ext uri="{BB962C8B-B14F-4D97-AF65-F5344CB8AC3E}">
        <p14:creationId xmlns:p14="http://schemas.microsoft.com/office/powerpoint/2010/main" val="14650977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defTabSz="2984371">
              <a:defRPr/>
            </a:pPr>
            <a:r>
              <a:rPr lang="nl-NL" sz="1200" u="sng" dirty="0">
                <a:solidFill>
                  <a:srgbClr val="000000"/>
                </a:solidFill>
              </a:rPr>
              <a:t>Werkvorm</a:t>
            </a:r>
            <a:r>
              <a:rPr lang="nl-NL" sz="1200" dirty="0">
                <a:solidFill>
                  <a:srgbClr val="000000"/>
                </a:solidFill>
              </a:rPr>
              <a:t>: groepsgesprek</a:t>
            </a:r>
          </a:p>
          <a:p>
            <a:pPr defTabSz="1677650">
              <a:defRPr/>
            </a:pPr>
            <a:r>
              <a:rPr lang="nl-NL" sz="1200" u="sng" dirty="0"/>
              <a:t>Inhoud</a:t>
            </a:r>
            <a:r>
              <a:rPr lang="nl-NL" sz="1200" dirty="0"/>
              <a:t>: Wat doet dit gesprek bij je? Enigszins richting geven m.b.t. het onderwerp Luisteren. </a:t>
            </a:r>
            <a:endParaRPr lang="nl-NL" sz="1200" dirty="0">
              <a:cs typeface="Arial"/>
            </a:endParaRPr>
          </a:p>
          <a:p>
            <a:pPr defTabSz="1677650">
              <a:defRPr/>
            </a:pPr>
            <a:r>
              <a:rPr lang="nl-NL" sz="1200" dirty="0"/>
              <a:t>Het groepsgesprek vervolgen met: Hoe maak jij contact tijdens een moeilijk gesprek? In deze casus is het contact maken essentieel. Contact maken doe je door: actief en reactief luisteren, reageren op het verhaal door o.a. non-verbaal gedrag, vragen naar …, anderen er bij te betrekken. </a:t>
            </a:r>
            <a:endParaRPr lang="nl-NL" sz="1200" dirty="0">
              <a:cs typeface="Arial"/>
            </a:endParaRPr>
          </a:p>
          <a:p>
            <a:pPr defTabSz="1677650">
              <a:defRPr/>
            </a:pPr>
            <a:r>
              <a:rPr lang="nl-NL" sz="1200" dirty="0">
                <a:solidFill>
                  <a:srgbClr val="000000"/>
                </a:solidFill>
              </a:rPr>
              <a:t>M.b.t. actief en reactief luisteren, </a:t>
            </a:r>
            <a:r>
              <a:rPr lang="nl-NL" sz="1200" dirty="0" err="1">
                <a:solidFill>
                  <a:srgbClr val="000000"/>
                </a:solidFill>
              </a:rPr>
              <a:t>McWhinney</a:t>
            </a:r>
            <a:r>
              <a:rPr lang="nl-NL" sz="1200" dirty="0">
                <a:solidFill>
                  <a:srgbClr val="000000"/>
                </a:solidFill>
              </a:rPr>
              <a:t> (artikel Robertson, 2005) beweert dat het grootste probleem in klinische gespreksvoering is om de patiënt zijn verhaal te laten vertellen. Actief luisteren is een geavanceerde communicatievaardigheid, wat in de praktijk en een constante bewustwording vergt om te voorkomen in patronen te vallen. </a:t>
            </a:r>
            <a:endParaRPr lang="nl-NL" sz="1200" dirty="0">
              <a:solidFill>
                <a:srgbClr val="000000"/>
              </a:solidFill>
              <a:cs typeface="Arial"/>
            </a:endParaRPr>
          </a:p>
          <a:p>
            <a:pPr defTabSz="1677650">
              <a:defRPr/>
            </a:pPr>
            <a:r>
              <a:rPr lang="nl-NL" sz="1200" i="0" dirty="0">
                <a:solidFill>
                  <a:srgbClr val="000000"/>
                </a:solidFill>
              </a:rPr>
              <a:t>Tip: sluit aan op waar de patiënt zit, vraag naar verduidelijkingen en/of voorbeelden, vraag naar “wat is het belangrijkste voor u op dit moment of in uw verhaal", en benoem wat je ziet/hoort.</a:t>
            </a:r>
          </a:p>
          <a:p>
            <a:pPr defTabSz="1677650">
              <a:defRPr/>
            </a:pPr>
            <a:endParaRPr lang="nl-NL" sz="1200" dirty="0">
              <a:solidFill>
                <a:srgbClr val="000000"/>
              </a:solidFill>
            </a:endParaRPr>
          </a:p>
          <a:p>
            <a:pPr defTabSz="1677650">
              <a:defRPr/>
            </a:pPr>
            <a:r>
              <a:rPr lang="nl-NL" sz="1200" dirty="0">
                <a:solidFill>
                  <a:srgbClr val="000000"/>
                </a:solidFill>
              </a:rPr>
              <a:t>Volgende dia: vervolggesprek met Yvonne en haar gezin </a:t>
            </a:r>
          </a:p>
        </p:txBody>
      </p:sp>
      <p:sp>
        <p:nvSpPr>
          <p:cNvPr id="5" name="Tijdelijke aanduiding voor voettekst 4"/>
          <p:cNvSpPr>
            <a:spLocks noGrp="1"/>
          </p:cNvSpPr>
          <p:nvPr>
            <p:ph type="ftr" sz="quarter" idx="11"/>
          </p:nvPr>
        </p:nvSpPr>
        <p:spPr/>
        <p:txBody>
          <a:bodyPr/>
          <a:lstStyle/>
          <a:p>
            <a:r>
              <a:rPr lang="en-US"/>
              <a:t>Workshop Effectieve communicatie,maart 2021             licentie: CC-BY-NC-SA</a:t>
            </a:r>
            <a:endParaRPr lang="nl-NL" dirty="0"/>
          </a:p>
        </p:txBody>
      </p:sp>
      <p:sp>
        <p:nvSpPr>
          <p:cNvPr id="6" name="Tijdelijke aanduiding voor dianummer 5"/>
          <p:cNvSpPr>
            <a:spLocks noGrp="1"/>
          </p:cNvSpPr>
          <p:nvPr>
            <p:ph type="sldNum" sz="quarter" idx="12"/>
          </p:nvPr>
        </p:nvSpPr>
        <p:spPr/>
        <p:txBody>
          <a:bodyPr/>
          <a:lstStyle/>
          <a:p>
            <a:fld id="{049B46B4-AD66-4390-9C6B-EBAD2D34489B}" type="slidenum">
              <a:rPr lang="nl-NL" smtClean="0"/>
              <a:pPr/>
              <a:t>12</a:t>
            </a:fld>
            <a:endParaRPr lang="nl-NL"/>
          </a:p>
        </p:txBody>
      </p:sp>
    </p:spTree>
    <p:extLst>
      <p:ext uri="{BB962C8B-B14F-4D97-AF65-F5344CB8AC3E}">
        <p14:creationId xmlns:p14="http://schemas.microsoft.com/office/powerpoint/2010/main" val="23964163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defTabSz="1677650">
              <a:defRPr/>
            </a:pPr>
            <a:r>
              <a:rPr lang="nl-NL" sz="1200" u="sng" dirty="0"/>
              <a:t>Werkvorm</a:t>
            </a:r>
            <a:r>
              <a:rPr lang="nl-NL" sz="1200" dirty="0"/>
              <a:t>: uitwisselen ideeën in subgroepen, afsluiten plenair</a:t>
            </a:r>
          </a:p>
          <a:p>
            <a:pPr defTabSz="1677650">
              <a:defRPr/>
            </a:pPr>
            <a:r>
              <a:rPr lang="nl-NL" sz="1200" u="sng" dirty="0"/>
              <a:t>Inhoud</a:t>
            </a:r>
            <a:r>
              <a:rPr lang="nl-NL" sz="1200" dirty="0"/>
              <a:t>: In subgroepen met drie personen bespreken hoe je dit gesprek gaat vervolgen. Denk hierbij aan: Hoe zou je dit aanpakken? Wat zou het doel zijn van je vervolggesprek? Welke mogelijkheden heb je in deze fase?</a:t>
            </a:r>
          </a:p>
          <a:p>
            <a:pPr defTabSz="1677650">
              <a:defRPr/>
            </a:pPr>
            <a:r>
              <a:rPr lang="nl-NL" sz="1200" dirty="0">
                <a:solidFill>
                  <a:srgbClr val="000000"/>
                </a:solidFill>
              </a:rPr>
              <a:t>Plenair globaal bespreken de grote lijn van hoe een ieder (vanuit de subgroepen) dit aanpakt.</a:t>
            </a:r>
          </a:p>
          <a:p>
            <a:pPr defTabSz="1677650">
              <a:defRPr/>
            </a:pPr>
            <a:endParaRPr lang="nl-NL" sz="1200" dirty="0">
              <a:solidFill>
                <a:srgbClr val="000000"/>
              </a:solidFill>
              <a:cs typeface="Arial"/>
            </a:endParaRPr>
          </a:p>
          <a:p>
            <a:pPr defTabSz="1677650">
              <a:defRPr/>
            </a:pPr>
            <a:r>
              <a:rPr lang="nl-NL" sz="1200" dirty="0">
                <a:cs typeface="Arial"/>
              </a:rPr>
              <a:t>Volgende dia: ter afsluiting afloop casus Yvonne.</a:t>
            </a: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nl-NL" sz="11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4" name="Tijdelijke aanduiding voor dianummer 3"/>
          <p:cNvSpPr>
            <a:spLocks noGrp="1"/>
          </p:cNvSpPr>
          <p:nvPr>
            <p:ph type="sldNum" sz="quarter" idx="10"/>
          </p:nvPr>
        </p:nvSpPr>
        <p:spPr/>
        <p:txBody>
          <a:bodyPr/>
          <a:lstStyle/>
          <a:p>
            <a:fld id="{049B46B4-AD66-4390-9C6B-EBAD2D34489B}" type="slidenum">
              <a:rPr lang="nl-NL" smtClean="0"/>
              <a:pPr/>
              <a:t>13</a:t>
            </a:fld>
            <a:endParaRPr lang="nl-NL"/>
          </a:p>
        </p:txBody>
      </p:sp>
      <p:sp>
        <p:nvSpPr>
          <p:cNvPr id="6" name="Tijdelijke aanduiding voor voettekst 5"/>
          <p:cNvSpPr>
            <a:spLocks noGrp="1"/>
          </p:cNvSpPr>
          <p:nvPr>
            <p:ph type="ftr" sz="quarter" idx="12"/>
          </p:nvPr>
        </p:nvSpPr>
        <p:spPr/>
        <p:txBody>
          <a:bodyPr/>
          <a:lstStyle/>
          <a:p>
            <a:r>
              <a:rPr lang="en-US"/>
              <a:t>Workshop Effectieve communicatie,maart 2021             licentie: CC-BY-NC-SA</a:t>
            </a:r>
            <a:endParaRPr lang="nl-NL" dirty="0"/>
          </a:p>
        </p:txBody>
      </p:sp>
    </p:spTree>
    <p:extLst>
      <p:ext uri="{BB962C8B-B14F-4D97-AF65-F5344CB8AC3E}">
        <p14:creationId xmlns:p14="http://schemas.microsoft.com/office/powerpoint/2010/main" val="31377826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u="sng" dirty="0"/>
              <a:t>Werkvorm</a:t>
            </a:r>
            <a:r>
              <a:rPr lang="nl-NL" dirty="0"/>
              <a:t>: laten zien</a:t>
            </a:r>
          </a:p>
          <a:p>
            <a:r>
              <a:rPr lang="nl-NL" u="sng" dirty="0"/>
              <a:t>Inhoud</a:t>
            </a:r>
            <a:r>
              <a:rPr lang="nl-NL" dirty="0"/>
              <a:t>: Ter</a:t>
            </a:r>
            <a:r>
              <a:rPr lang="nl-NL" baseline="0" dirty="0"/>
              <a:t> afronding de afloop van casus Yvonne.</a:t>
            </a:r>
            <a:r>
              <a:rPr lang="nl-NL" dirty="0"/>
              <a:t> </a:t>
            </a:r>
            <a:endParaRPr lang="nl-NL" dirty="0">
              <a:cs typeface="Arial"/>
            </a:endParaRPr>
          </a:p>
          <a:p>
            <a:endParaRPr lang="nl-NL" dirty="0"/>
          </a:p>
          <a:p>
            <a:r>
              <a:rPr lang="nl-NL" dirty="0"/>
              <a:t>Volgende dia: openingsdia onderdeel Stiltes</a:t>
            </a:r>
            <a:endParaRPr lang="en-US" dirty="0"/>
          </a:p>
        </p:txBody>
      </p:sp>
      <p:sp>
        <p:nvSpPr>
          <p:cNvPr id="4" name="Tijdelijke aanduiding voor dianummer 3"/>
          <p:cNvSpPr>
            <a:spLocks noGrp="1"/>
          </p:cNvSpPr>
          <p:nvPr>
            <p:ph type="sldNum" sz="quarter" idx="10"/>
          </p:nvPr>
        </p:nvSpPr>
        <p:spPr/>
        <p:txBody>
          <a:bodyPr/>
          <a:lstStyle/>
          <a:p>
            <a:fld id="{049B46B4-AD66-4390-9C6B-EBAD2D34489B}" type="slidenum">
              <a:rPr lang="nl-NL" smtClean="0"/>
              <a:pPr/>
              <a:t>14</a:t>
            </a:fld>
            <a:endParaRPr lang="nl-NL"/>
          </a:p>
        </p:txBody>
      </p:sp>
      <p:sp>
        <p:nvSpPr>
          <p:cNvPr id="6" name="Tijdelijke aanduiding voor voettekst 5"/>
          <p:cNvSpPr>
            <a:spLocks noGrp="1"/>
          </p:cNvSpPr>
          <p:nvPr>
            <p:ph type="ftr" sz="quarter" idx="12"/>
          </p:nvPr>
        </p:nvSpPr>
        <p:spPr/>
        <p:txBody>
          <a:bodyPr/>
          <a:lstStyle/>
          <a:p>
            <a:r>
              <a:rPr lang="en-US"/>
              <a:t>Workshop Effectieve communicatie,maart 2021             licentie: CC-BY-NC-SA</a:t>
            </a:r>
            <a:endParaRPr lang="nl-NL" dirty="0"/>
          </a:p>
        </p:txBody>
      </p:sp>
    </p:spTree>
    <p:extLst>
      <p:ext uri="{BB962C8B-B14F-4D97-AF65-F5344CB8AC3E}">
        <p14:creationId xmlns:p14="http://schemas.microsoft.com/office/powerpoint/2010/main" val="4718920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a:t>Stiltes sluit nauw aan bij het </a:t>
            </a:r>
            <a:r>
              <a:rPr lang="nl-NL"/>
              <a:t>onderdeel </a:t>
            </a:r>
            <a:r>
              <a:rPr lang="nl-NL" sz="1200"/>
              <a:t>Luisteren. Naast stiltes is er ook aandacht voor het non-verbale gedrag tijdens de stilte zowel bij je zelf als wat je ziet bij de patiënt.</a:t>
            </a:r>
          </a:p>
          <a:p>
            <a:endParaRPr lang="nl-NL" sz="1200"/>
          </a:p>
          <a:p>
            <a:r>
              <a:rPr lang="nl-NL" sz="1200"/>
              <a:t>Volgende dia: programma Stiltes</a:t>
            </a:r>
          </a:p>
        </p:txBody>
      </p:sp>
      <p:sp>
        <p:nvSpPr>
          <p:cNvPr id="5" name="Tijdelijke aanduiding voor voettekst 4"/>
          <p:cNvSpPr>
            <a:spLocks noGrp="1"/>
          </p:cNvSpPr>
          <p:nvPr>
            <p:ph type="ftr" sz="quarter" idx="11"/>
          </p:nvPr>
        </p:nvSpPr>
        <p:spPr/>
        <p:txBody>
          <a:bodyPr/>
          <a:lstStyle/>
          <a:p>
            <a:r>
              <a:rPr lang="en-US"/>
              <a:t>Workshop Effectieve communicatie,maart 2021             licentie: CC-BY-NC-SA</a:t>
            </a:r>
            <a:endParaRPr lang="nl-NL" dirty="0"/>
          </a:p>
        </p:txBody>
      </p:sp>
      <p:sp>
        <p:nvSpPr>
          <p:cNvPr id="6" name="Tijdelijke aanduiding voor dianummer 5"/>
          <p:cNvSpPr>
            <a:spLocks noGrp="1"/>
          </p:cNvSpPr>
          <p:nvPr>
            <p:ph type="sldNum" sz="quarter" idx="12"/>
          </p:nvPr>
        </p:nvSpPr>
        <p:spPr/>
        <p:txBody>
          <a:bodyPr/>
          <a:lstStyle/>
          <a:p>
            <a:fld id="{049B46B4-AD66-4390-9C6B-EBAD2D34489B}" type="slidenum">
              <a:rPr lang="nl-NL" smtClean="0"/>
              <a:pPr/>
              <a:t>15</a:t>
            </a:fld>
            <a:endParaRPr lang="nl-NL"/>
          </a:p>
        </p:txBody>
      </p:sp>
    </p:spTree>
    <p:extLst>
      <p:ext uri="{BB962C8B-B14F-4D97-AF65-F5344CB8AC3E}">
        <p14:creationId xmlns:p14="http://schemas.microsoft.com/office/powerpoint/2010/main" val="2633305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1677650"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Werkvorm</a:t>
            </a:r>
            <a:r>
              <a:rPr kumimoji="0" lang="nl-NL"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kort toelichten</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Inhoud</a:t>
            </a:r>
            <a:r>
              <a:rPr kumimoji="0" lang="nl-NL"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 </a:t>
            </a:r>
            <a:r>
              <a:rPr lang="nl-NL" sz="1200" dirty="0">
                <a:latin typeface="Arial" panose="020B0604020202020204" pitchFamily="34" charset="0"/>
                <a:cs typeface="Arial" panose="020B0604020202020204" pitchFamily="34" charset="0"/>
              </a:rPr>
              <a:t>Het oefenen van gespreksvoering en stiltes staan voorop. N</a:t>
            </a:r>
            <a:r>
              <a:rPr kumimoji="0" lang="nl-NL"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.a.v. de reflectievraag wordt een of </a:t>
            </a:r>
            <a:r>
              <a:rPr kumimoji="0" lang="nl-NL"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meerdere casussen van de deelnemers gebruikt als rollenspel. Een optionele casus is eveneens toegevoegd.</a:t>
            </a: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nl-NL"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a:defRPr/>
            </a:pPr>
            <a:r>
              <a:rPr kumimoji="0" lang="nl-NL"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Volgende dia: </a:t>
            </a:r>
            <a:r>
              <a:rPr lang="nl-NL" sz="1200" dirty="0">
                <a:latin typeface="Arial" panose="020B0604020202020204" pitchFamily="34" charset="0"/>
                <a:cs typeface="Arial" panose="020B0604020202020204" pitchFamily="34" charset="0"/>
              </a:rPr>
              <a:t>Reflectievraag</a:t>
            </a:r>
            <a:r>
              <a:rPr kumimoji="0" lang="nl-NL" sz="12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 2 Omgaan met stiltes</a:t>
            </a:r>
            <a:endParaRPr lang="nl-NL" sz="1200" b="0" i="0" u="none" strike="noStrike" kern="1200" cap="none" spc="0" baseline="0" noProof="0" dirty="0">
              <a:latin typeface="Arial" panose="020B0604020202020204" pitchFamily="34" charset="0"/>
              <a:cs typeface="Arial" panose="020B0604020202020204" pitchFamily="34" charset="0"/>
            </a:endParaRPr>
          </a:p>
          <a:p>
            <a:endParaRPr lang="nl-NL" sz="1100" dirty="0"/>
          </a:p>
        </p:txBody>
      </p:sp>
      <p:sp>
        <p:nvSpPr>
          <p:cNvPr id="5" name="Tijdelijke aanduiding voor voettekst 4"/>
          <p:cNvSpPr>
            <a:spLocks noGrp="1"/>
          </p:cNvSpPr>
          <p:nvPr>
            <p:ph type="ftr" sz="quarter" idx="11"/>
          </p:nvPr>
        </p:nvSpPr>
        <p:spPr/>
        <p:txBody>
          <a:bodyPr/>
          <a:lstStyle/>
          <a:p>
            <a:r>
              <a:rPr lang="en-US"/>
              <a:t>Workshop Effectieve communicatie,maart 2021             licentie: CC-BY-NC-SA</a:t>
            </a:r>
            <a:endParaRPr lang="nl-NL" dirty="0"/>
          </a:p>
        </p:txBody>
      </p:sp>
      <p:sp>
        <p:nvSpPr>
          <p:cNvPr id="6" name="Tijdelijke aanduiding voor dianummer 5"/>
          <p:cNvSpPr>
            <a:spLocks noGrp="1"/>
          </p:cNvSpPr>
          <p:nvPr>
            <p:ph type="sldNum" sz="quarter" idx="12"/>
          </p:nvPr>
        </p:nvSpPr>
        <p:spPr/>
        <p:txBody>
          <a:bodyPr/>
          <a:lstStyle/>
          <a:p>
            <a:fld id="{049B46B4-AD66-4390-9C6B-EBAD2D34489B}" type="slidenum">
              <a:rPr lang="nl-NL" smtClean="0"/>
              <a:pPr/>
              <a:t>16</a:t>
            </a:fld>
            <a:endParaRPr lang="nl-NL"/>
          </a:p>
        </p:txBody>
      </p:sp>
    </p:spTree>
    <p:extLst>
      <p:ext uri="{BB962C8B-B14F-4D97-AF65-F5344CB8AC3E}">
        <p14:creationId xmlns:p14="http://schemas.microsoft.com/office/powerpoint/2010/main" val="21960508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1677650"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a:ln>
                  <a:noFill/>
                </a:ln>
                <a:solidFill>
                  <a:srgbClr val="000000"/>
                </a:solidFill>
                <a:effectLst/>
                <a:uLnTx/>
                <a:uFillTx/>
                <a:latin typeface="Arial" charset="0"/>
                <a:ea typeface="+mn-ea"/>
                <a:cs typeface="+mn-cs"/>
              </a:rPr>
              <a:t>Werkvorm</a:t>
            </a:r>
            <a:r>
              <a:rPr kumimoji="0" lang="nl-NL" sz="1200" b="0" i="0" u="none" strike="noStrike" kern="1200" cap="none" spc="0" normalizeH="0" baseline="0" noProof="0">
                <a:ln>
                  <a:noFill/>
                </a:ln>
                <a:solidFill>
                  <a:srgbClr val="000000"/>
                </a:solidFill>
                <a:effectLst/>
                <a:uLnTx/>
                <a:uFillTx/>
                <a:latin typeface="Arial" charset="0"/>
                <a:ea typeface="+mn-ea"/>
                <a:cs typeface="+mn-cs"/>
              </a:rPr>
              <a:t>: groepsgesprek a.d.h.v. reacties op de reflectievraag 2 </a:t>
            </a:r>
            <a:r>
              <a:rPr kumimoji="0" lang="nl-NL" sz="1200" b="0" i="0" u="none" strike="noStrike" kern="1200" cap="none" spc="0" normalizeH="0" baseline="0" noProof="0">
                <a:ln>
                  <a:noFill/>
                </a:ln>
                <a:solidFill>
                  <a:srgbClr val="000000"/>
                </a:solidFill>
                <a:effectLst/>
                <a:uLnTx/>
                <a:uFillTx/>
                <a:latin typeface="Arial" charset="0"/>
                <a:ea typeface="+mn-ea"/>
                <a:cs typeface="Arial"/>
              </a:rPr>
              <a:t>(vooraf de reacties met steekwoorden op deze dia zetten).</a:t>
            </a:r>
            <a:endParaRPr kumimoji="0" lang="nl-NL" sz="1200" b="0" i="0" u="none" strike="noStrike" kern="1200" cap="none" spc="0" normalizeH="0" baseline="0" noProof="0">
              <a:ln>
                <a:noFill/>
              </a:ln>
              <a:solidFill>
                <a:srgbClr val="000000"/>
              </a:solidFill>
              <a:effectLst/>
              <a:uLnTx/>
              <a:uFillTx/>
              <a:latin typeface="Arial" charset="0"/>
              <a:ea typeface="+mn-ea"/>
              <a:cs typeface="+mn-cs"/>
            </a:endParaRPr>
          </a:p>
          <a:p>
            <a:pPr marL="0" marR="0" lvl="0" indent="0" algn="l" defTabSz="1677650"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a:ln>
                  <a:noFill/>
                </a:ln>
                <a:solidFill>
                  <a:srgbClr val="000000"/>
                </a:solidFill>
                <a:effectLst/>
                <a:uLnTx/>
                <a:uFillTx/>
                <a:latin typeface="Arial" charset="0"/>
                <a:ea typeface="+mn-ea"/>
                <a:cs typeface="+mn-cs"/>
              </a:rPr>
              <a:t>Inhoud</a:t>
            </a:r>
            <a:r>
              <a:rPr kumimoji="0" lang="nl-NL" sz="1200" b="0" i="0" u="none" strike="noStrike" kern="1200" cap="none" spc="0" normalizeH="0" baseline="0" noProof="0">
                <a:ln>
                  <a:noFill/>
                </a:ln>
                <a:solidFill>
                  <a:srgbClr val="000000"/>
                </a:solidFill>
                <a:effectLst/>
                <a:uLnTx/>
                <a:uFillTx/>
                <a:latin typeface="Arial" charset="0"/>
                <a:ea typeface="+mn-ea"/>
                <a:cs typeface="+mn-cs"/>
              </a:rPr>
              <a:t>: V</a:t>
            </a:r>
            <a:r>
              <a:rPr kumimoji="0" lang="nl-NL" sz="1200" b="0" i="0" u="none" strike="noStrike" kern="1200" cap="none" spc="0" normalizeH="0" baseline="0" noProof="0">
                <a:ln>
                  <a:noFill/>
                </a:ln>
                <a:solidFill>
                  <a:srgbClr val="000000"/>
                </a:solidFill>
                <a:effectLst/>
                <a:uLnTx/>
                <a:uFillTx/>
                <a:latin typeface="Arial" charset="0"/>
                <a:ea typeface="+mn-ea"/>
                <a:cs typeface="Arial"/>
              </a:rPr>
              <a:t>erzameling van reacties op reflectievraag 2 over Stiltes. Vragen waren: Wanneer voelt u zich ongemakkelijk bij stiltes? Na hoeveel tijd voelt dit als ongemak? Er zijn ook functionele en bewogen stiltes (= emotionele). Herken je dit? En ga je hier mee om? In hoeverre laat je dit zien tijdens het gesprek? </a:t>
            </a:r>
          </a:p>
          <a:p>
            <a:pPr marL="0" marR="0" lvl="0" indent="0" algn="l" defTabSz="1677650"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a:ln>
                  <a:noFill/>
                </a:ln>
                <a:solidFill>
                  <a:srgbClr val="000000"/>
                </a:solidFill>
                <a:effectLst/>
                <a:uLnTx/>
                <a:uFillTx/>
                <a:latin typeface="Arial" charset="0"/>
                <a:ea typeface="+mn-ea"/>
                <a:cs typeface="+mn-cs"/>
              </a:rPr>
              <a:t>Uit literatuur (</a:t>
            </a:r>
            <a:r>
              <a:rPr kumimoji="0" lang="nl-NL" sz="1200" b="0" i="0" u="none" strike="noStrike" kern="1200" cap="none" spc="0" normalizeH="0" baseline="0" noProof="0" err="1">
                <a:ln>
                  <a:noFill/>
                </a:ln>
                <a:solidFill>
                  <a:srgbClr val="000000"/>
                </a:solidFill>
                <a:effectLst/>
                <a:uLnTx/>
                <a:uFillTx/>
                <a:latin typeface="Arial" charset="0"/>
                <a:ea typeface="+mn-ea"/>
                <a:cs typeface="+mn-cs"/>
              </a:rPr>
              <a:t>Hawken</a:t>
            </a:r>
            <a:r>
              <a:rPr kumimoji="0" lang="nl-NL" sz="1200" b="0" i="0" u="none" strike="noStrike" kern="1200" cap="none" spc="0" normalizeH="0" baseline="0" noProof="0">
                <a:ln>
                  <a:noFill/>
                </a:ln>
                <a:solidFill>
                  <a:srgbClr val="000000"/>
                </a:solidFill>
                <a:effectLst/>
                <a:uLnTx/>
                <a:uFillTx/>
                <a:latin typeface="Arial" charset="0"/>
                <a:ea typeface="+mn-ea"/>
                <a:cs typeface="+mn-cs"/>
              </a:rPr>
              <a:t>, 2005) blijkt dat een arts de stilte onderbreekt bij een patiënt na gemiddeld 18 – 23 seconde. Hoe ligt dit bij jou? Heb je hier een idee over?</a:t>
            </a:r>
            <a:endParaRPr kumimoji="0" lang="nl-NL" sz="1200" b="0" i="0" u="none" strike="noStrike" kern="1200" cap="none" spc="0" normalizeH="0" baseline="0" noProof="0">
              <a:ln>
                <a:noFill/>
              </a:ln>
              <a:solidFill>
                <a:srgbClr val="000000"/>
              </a:solidFill>
              <a:effectLst/>
              <a:uLnTx/>
              <a:uFillTx/>
              <a:latin typeface="Arial" charset="0"/>
              <a:ea typeface="+mn-ea"/>
              <a:cs typeface="Arial"/>
            </a:endParaRPr>
          </a:p>
          <a:p>
            <a:pPr marL="0" marR="0" lvl="0" indent="0" algn="l" defTabSz="1677650"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a:ln>
                  <a:noFill/>
                </a:ln>
                <a:solidFill>
                  <a:srgbClr val="000000"/>
                </a:solidFill>
                <a:effectLst/>
                <a:uLnTx/>
                <a:uFillTx/>
                <a:latin typeface="Arial" charset="0"/>
                <a:ea typeface="+mn-ea"/>
                <a:cs typeface="+mn-cs"/>
              </a:rPr>
              <a:t>M.b.t. non-verbaal gedrag was de vraag: Wat laat je zien aan non-verbaal gedrag tijdens de stiltes? Hoe doe jij dit en/of ben je je ervan bewust? Welke manieren liggen jou goed en welke minder? En wat zie je bij de patiënt aan non-verbaal gedrag? Hoe reageer je daar op? (uitspelen in een rollenspel, zie volgende dia)</a:t>
            </a:r>
          </a:p>
          <a:p>
            <a:pPr marL="0" marR="0" lvl="0" indent="0" algn="l" defTabSz="1677650"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a:ln>
                  <a:noFill/>
                </a:ln>
                <a:solidFill>
                  <a:srgbClr val="000000"/>
                </a:solidFill>
                <a:effectLst/>
                <a:uLnTx/>
                <a:uFillTx/>
                <a:latin typeface="Arial" charset="0"/>
                <a:ea typeface="+mn-ea"/>
                <a:cs typeface="+mn-cs"/>
              </a:rPr>
              <a:t>Tip: Een lange stilte van patiënt kan je opheffen door te vragen naar bijvoorbeeld: Waar denk je aan?</a:t>
            </a:r>
            <a:endParaRPr kumimoji="0" lang="nl-NL" sz="1200" b="0" i="0" u="none" strike="noStrike" kern="1200" cap="none" spc="0" normalizeH="0" baseline="0" noProof="0">
              <a:ln>
                <a:noFill/>
              </a:ln>
              <a:solidFill>
                <a:srgbClr val="000000"/>
              </a:solidFill>
              <a:effectLst/>
              <a:uLnTx/>
              <a:uFillTx/>
              <a:latin typeface="Arial" charset="0"/>
              <a:ea typeface="+mn-ea"/>
              <a:cs typeface="Arial"/>
            </a:endParaRPr>
          </a:p>
          <a:p>
            <a:pPr marL="0" marR="0" lvl="0" indent="0" algn="l" defTabSz="1677650"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a:ln>
                  <a:noFill/>
                </a:ln>
                <a:solidFill>
                  <a:srgbClr val="000000"/>
                </a:solidFill>
                <a:effectLst/>
                <a:uLnTx/>
                <a:uFillTx/>
                <a:latin typeface="Arial" charset="0"/>
                <a:ea typeface="+mn-ea"/>
                <a:cs typeface="+mn-cs"/>
              </a:rPr>
              <a:t>Tip: Toon het non-verbale gedrag tijdens het gesprek. </a:t>
            </a:r>
          </a:p>
          <a:p>
            <a:pPr marL="0" marR="0" lvl="0" indent="0" algn="l" defTabSz="1677650" rtl="0" eaLnBrk="1" fontAlgn="base" latinLnBrk="0" hangingPunct="1">
              <a:lnSpc>
                <a:spcPct val="100000"/>
              </a:lnSpc>
              <a:spcBef>
                <a:spcPct val="30000"/>
              </a:spcBef>
              <a:spcAft>
                <a:spcPct val="0"/>
              </a:spcAft>
              <a:buClrTx/>
              <a:buSzTx/>
              <a:buFontTx/>
              <a:buNone/>
              <a:tabLst/>
              <a:defRPr/>
            </a:pPr>
            <a:endParaRPr kumimoji="0" lang="nl-NL" sz="1200" b="0" i="1" u="none" strike="noStrike" kern="1200" cap="none" spc="0" normalizeH="0" baseline="0" noProof="0">
              <a:ln>
                <a:noFill/>
              </a:ln>
              <a:solidFill>
                <a:srgbClr val="000000"/>
              </a:solidFill>
              <a:effectLst/>
              <a:uLnTx/>
              <a:uFillTx/>
              <a:latin typeface="Arial" charset="0"/>
              <a:ea typeface="+mn-ea"/>
              <a:cs typeface="+mn-cs"/>
            </a:endParaRPr>
          </a:p>
          <a:p>
            <a:pPr marL="0" marR="0" lvl="0" indent="0" algn="l" defTabSz="1677650"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a:ln>
                  <a:noFill/>
                </a:ln>
                <a:solidFill>
                  <a:srgbClr val="000000"/>
                </a:solidFill>
                <a:effectLst/>
                <a:uLnTx/>
                <a:uFillTx/>
                <a:latin typeface="Arial" charset="0"/>
                <a:ea typeface="+mn-ea"/>
                <a:cs typeface="+mn-cs"/>
              </a:rPr>
              <a:t>Volgende dia: rollenspel casus deelnemer n.a.v. reflectievraag 2. </a:t>
            </a:r>
          </a:p>
          <a:p>
            <a:pPr marL="0" marR="0" lvl="0" indent="0" algn="l" defTabSz="1677650" rtl="0" eaLnBrk="1" fontAlgn="base" latinLnBrk="0" hangingPunct="1">
              <a:lnSpc>
                <a:spcPct val="100000"/>
              </a:lnSpc>
              <a:spcBef>
                <a:spcPct val="30000"/>
              </a:spcBef>
              <a:spcAft>
                <a:spcPct val="0"/>
              </a:spcAft>
              <a:buClrTx/>
              <a:buSzTx/>
              <a:buFontTx/>
              <a:buNone/>
              <a:tabLst/>
              <a:defRPr/>
            </a:pPr>
            <a:endParaRPr kumimoji="0" lang="nl-NL" sz="11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 name="Tijdelijke aanduiding voor dianummer 3"/>
          <p:cNvSpPr>
            <a:spLocks noGrp="1"/>
          </p:cNvSpPr>
          <p:nvPr>
            <p:ph type="sldNum" sz="quarter" idx="10"/>
          </p:nvPr>
        </p:nvSpPr>
        <p:spPr/>
        <p:txBody>
          <a:bodyPr/>
          <a:lstStyle/>
          <a:p>
            <a:fld id="{049B46B4-AD66-4390-9C6B-EBAD2D34489B}" type="slidenum">
              <a:rPr lang="nl-NL" smtClean="0"/>
              <a:pPr/>
              <a:t>17</a:t>
            </a:fld>
            <a:endParaRPr lang="nl-NL"/>
          </a:p>
        </p:txBody>
      </p:sp>
      <p:sp>
        <p:nvSpPr>
          <p:cNvPr id="6" name="Tijdelijke aanduiding voor voettekst 5"/>
          <p:cNvSpPr>
            <a:spLocks noGrp="1"/>
          </p:cNvSpPr>
          <p:nvPr>
            <p:ph type="ftr" sz="quarter" idx="12"/>
          </p:nvPr>
        </p:nvSpPr>
        <p:spPr/>
        <p:txBody>
          <a:bodyPr/>
          <a:lstStyle/>
          <a:p>
            <a:r>
              <a:rPr lang="en-US"/>
              <a:t>Workshop Effectieve communicatie,maart 2021             licentie: CC-BY-NC-SA</a:t>
            </a:r>
            <a:endParaRPr lang="nl-NL" dirty="0"/>
          </a:p>
        </p:txBody>
      </p:sp>
    </p:spTree>
    <p:extLst>
      <p:ext uri="{BB962C8B-B14F-4D97-AF65-F5344CB8AC3E}">
        <p14:creationId xmlns:p14="http://schemas.microsoft.com/office/powerpoint/2010/main" val="37605347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a:ln>
                  <a:noFill/>
                </a:ln>
                <a:solidFill>
                  <a:srgbClr val="000000"/>
                </a:solidFill>
                <a:effectLst/>
                <a:uLnTx/>
                <a:uFillTx/>
                <a:latin typeface="Arial" charset="0"/>
                <a:ea typeface="+mn-ea"/>
                <a:cs typeface="+mn-cs"/>
              </a:rPr>
              <a:t>Werkvorm</a:t>
            </a:r>
            <a:r>
              <a:rPr kumimoji="0" lang="nl-NL" sz="1200" b="0" i="0" u="none" strike="noStrike" kern="1200" cap="none" spc="0" normalizeH="0" baseline="0" noProof="0">
                <a:ln>
                  <a:noFill/>
                </a:ln>
                <a:solidFill>
                  <a:srgbClr val="000000"/>
                </a:solidFill>
                <a:effectLst/>
                <a:uLnTx/>
                <a:uFillTx/>
                <a:latin typeface="Arial" charset="0"/>
                <a:ea typeface="+mn-ea"/>
                <a:cs typeface="+mn-cs"/>
              </a:rPr>
              <a:t>: rollenspel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a:ln>
                  <a:noFill/>
                </a:ln>
                <a:solidFill>
                  <a:srgbClr val="000000"/>
                </a:solidFill>
                <a:effectLst/>
                <a:uLnTx/>
                <a:uFillTx/>
                <a:latin typeface="Arial" charset="0"/>
                <a:ea typeface="+mn-ea"/>
                <a:cs typeface="+mn-cs"/>
              </a:rPr>
              <a:t>Inhoud</a:t>
            </a:r>
            <a:r>
              <a:rPr kumimoji="0" lang="nl-NL" sz="1200" b="0" i="0" u="none" strike="noStrike" kern="1200" cap="none" spc="0" normalizeH="0" baseline="0" noProof="0">
                <a:ln>
                  <a:noFill/>
                </a:ln>
                <a:solidFill>
                  <a:srgbClr val="000000"/>
                </a:solidFill>
                <a:effectLst/>
                <a:uLnTx/>
                <a:uFillTx/>
                <a:latin typeface="Arial" charset="0"/>
                <a:ea typeface="+mn-ea"/>
                <a:cs typeface="+mn-cs"/>
              </a:rPr>
              <a:t>: Casus van deelnemer over: wanneer voel je je ongemakkelijk bij stiltes /  manieren van non-verbaal gedrag die je minder liggen. In het rollenspel ingaan op deze punten. Bij gebruik van acteurs spelen zij de rol van patiënt en naaste.</a:t>
            </a:r>
          </a:p>
          <a:p>
            <a:pPr>
              <a:defRPr/>
            </a:pPr>
            <a:r>
              <a:rPr kumimoji="0" lang="nl-NL" sz="1200" b="0" i="0" u="none" strike="noStrike" kern="1200" cap="none" spc="0" normalizeH="0" baseline="0" noProof="0">
                <a:ln>
                  <a:noFill/>
                </a:ln>
                <a:effectLst/>
                <a:uLnTx/>
                <a:uFillTx/>
              </a:rPr>
              <a:t>Wie wil </a:t>
            </a:r>
            <a:r>
              <a:rPr lang="nl-NL" sz="1200"/>
              <a:t>zijn situatie/aanpak spelen/oefenen? Afhankelijk van de tijd kunnen verschillende deelnemers hun casus oefenen (input is de inventarisatie en het gesprek hoe doe jij dit?). </a:t>
            </a:r>
          </a:p>
          <a:p>
            <a:pPr>
              <a:defRPr/>
            </a:pPr>
            <a:r>
              <a:rPr lang="nl-NL" sz="1200" noProof="0"/>
              <a:t>Indien er geen casussen zijn is er een optionele casus beschikbaar. Deze staat op de volgende dia uitgeschreven.</a:t>
            </a:r>
          </a:p>
          <a:p>
            <a:pPr>
              <a:defRPr/>
            </a:pPr>
            <a:endParaRPr lang="nl-NL" sz="1200" noProof="0"/>
          </a:p>
          <a:p>
            <a:pPr>
              <a:defRPr/>
            </a:pPr>
            <a:r>
              <a:rPr lang="nl-NL" sz="1200"/>
              <a:t>Volgende dia: optionele casus</a:t>
            </a:r>
          </a:p>
          <a:p>
            <a:pPr>
              <a:defRPr/>
            </a:pPr>
            <a:endParaRPr kumimoji="0" lang="nl-NL" sz="11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 name="Tijdelijke aanduiding voor voettekst 4"/>
          <p:cNvSpPr>
            <a:spLocks noGrp="1"/>
          </p:cNvSpPr>
          <p:nvPr>
            <p:ph type="ftr" sz="quarter" idx="11"/>
          </p:nvPr>
        </p:nvSpPr>
        <p:spPr/>
        <p:txBody>
          <a:bodyPr/>
          <a:lstStyle/>
          <a:p>
            <a:r>
              <a:rPr lang="en-US"/>
              <a:t>Workshop Effectieve communicatie,maart 2021             licentie: CC-BY-NC-SA</a:t>
            </a:r>
            <a:endParaRPr lang="nl-NL" dirty="0"/>
          </a:p>
        </p:txBody>
      </p:sp>
      <p:sp>
        <p:nvSpPr>
          <p:cNvPr id="6" name="Tijdelijke aanduiding voor dianummer 5"/>
          <p:cNvSpPr>
            <a:spLocks noGrp="1"/>
          </p:cNvSpPr>
          <p:nvPr>
            <p:ph type="sldNum" sz="quarter" idx="12"/>
          </p:nvPr>
        </p:nvSpPr>
        <p:spPr/>
        <p:txBody>
          <a:bodyPr/>
          <a:lstStyle/>
          <a:p>
            <a:fld id="{049B46B4-AD66-4390-9C6B-EBAD2D34489B}" type="slidenum">
              <a:rPr lang="nl-NL" smtClean="0"/>
              <a:pPr/>
              <a:t>18</a:t>
            </a:fld>
            <a:endParaRPr lang="nl-NL"/>
          </a:p>
        </p:txBody>
      </p:sp>
    </p:spTree>
    <p:extLst>
      <p:ext uri="{BB962C8B-B14F-4D97-AF65-F5344CB8AC3E}">
        <p14:creationId xmlns:p14="http://schemas.microsoft.com/office/powerpoint/2010/main" val="36294760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dirty="0">
                <a:ln>
                  <a:noFill/>
                </a:ln>
                <a:solidFill>
                  <a:srgbClr val="000000"/>
                </a:solidFill>
                <a:effectLst/>
                <a:uLnTx/>
                <a:uFillTx/>
                <a:latin typeface="Arial" charset="0"/>
                <a:ea typeface="+mn-ea"/>
                <a:cs typeface="+mn-cs"/>
              </a:rPr>
              <a:t>Werkvorm</a:t>
            </a:r>
            <a:r>
              <a:rPr kumimoji="0" lang="nl-NL" sz="1200" b="0" i="0" u="none" strike="noStrike" kern="1200" cap="none" spc="0" normalizeH="0" baseline="0" noProof="0" dirty="0">
                <a:ln>
                  <a:noFill/>
                </a:ln>
                <a:solidFill>
                  <a:srgbClr val="000000"/>
                </a:solidFill>
                <a:effectLst/>
                <a:uLnTx/>
                <a:uFillTx/>
                <a:latin typeface="Arial" charset="0"/>
                <a:ea typeface="+mn-ea"/>
                <a:cs typeface="+mn-cs"/>
              </a:rPr>
              <a:t>: lezen casus rollenspel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dirty="0">
                <a:ln>
                  <a:noFill/>
                </a:ln>
                <a:solidFill>
                  <a:srgbClr val="000000"/>
                </a:solidFill>
                <a:effectLst/>
                <a:uLnTx/>
                <a:uFillTx/>
                <a:latin typeface="Arial" charset="0"/>
                <a:ea typeface="+mn-ea"/>
                <a:cs typeface="+mn-cs"/>
              </a:rPr>
              <a:t>Inhoud</a:t>
            </a:r>
            <a:r>
              <a:rPr kumimoji="0" lang="nl-NL" sz="1200" b="0" i="0" u="none" strike="noStrike" kern="1200" cap="none" spc="0" normalizeH="0" baseline="0" noProof="0" dirty="0">
                <a:ln>
                  <a:noFill/>
                </a:ln>
                <a:solidFill>
                  <a:srgbClr val="000000"/>
                </a:solidFill>
                <a:effectLst/>
                <a:uLnTx/>
                <a:uFillTx/>
                <a:latin typeface="Arial" charset="0"/>
                <a:ea typeface="+mn-ea"/>
                <a:cs typeface="+mn-cs"/>
              </a:rPr>
              <a:t>: optionele casus over: stiltes /  manieren van non-verbaal gedrag tonen. Casusbeschrijving, de volgende dia geeft de situatie en de rollen weer.</a:t>
            </a:r>
          </a:p>
          <a:p>
            <a:pPr>
              <a:defRPr/>
            </a:pPr>
            <a:endParaRPr lang="nl-NL" sz="1200" dirty="0"/>
          </a:p>
          <a:p>
            <a:pPr>
              <a:defRPr/>
            </a:pPr>
            <a:r>
              <a:rPr lang="nl-NL" sz="1200" dirty="0"/>
              <a:t>Volgende dia: situatie en rollen rollenspel </a:t>
            </a:r>
            <a:endParaRPr lang="nl-NL" dirty="0"/>
          </a:p>
        </p:txBody>
      </p:sp>
      <p:sp>
        <p:nvSpPr>
          <p:cNvPr id="5" name="Tijdelijke aanduiding voor voettekst 4"/>
          <p:cNvSpPr>
            <a:spLocks noGrp="1"/>
          </p:cNvSpPr>
          <p:nvPr>
            <p:ph type="ftr" sz="quarter" idx="11"/>
          </p:nvPr>
        </p:nvSpPr>
        <p:spPr/>
        <p:txBody>
          <a:bodyPr/>
          <a:lstStyle/>
          <a:p>
            <a:r>
              <a:rPr lang="en-US"/>
              <a:t>Workshop Effectieve communicatie,maart 2021             licentie: CC-BY-NC-SA</a:t>
            </a:r>
            <a:endParaRPr lang="nl-NL" dirty="0"/>
          </a:p>
        </p:txBody>
      </p:sp>
      <p:sp>
        <p:nvSpPr>
          <p:cNvPr id="6" name="Tijdelijke aanduiding voor dianummer 5"/>
          <p:cNvSpPr>
            <a:spLocks noGrp="1"/>
          </p:cNvSpPr>
          <p:nvPr>
            <p:ph type="sldNum" sz="quarter" idx="12"/>
          </p:nvPr>
        </p:nvSpPr>
        <p:spPr/>
        <p:txBody>
          <a:bodyPr/>
          <a:lstStyle/>
          <a:p>
            <a:fld id="{049B46B4-AD66-4390-9C6B-EBAD2D34489B}" type="slidenum">
              <a:rPr lang="nl-NL" smtClean="0"/>
              <a:pPr/>
              <a:t>19</a:t>
            </a:fld>
            <a:endParaRPr lang="nl-NL"/>
          </a:p>
        </p:txBody>
      </p:sp>
    </p:spTree>
    <p:extLst>
      <p:ext uri="{BB962C8B-B14F-4D97-AF65-F5344CB8AC3E}">
        <p14:creationId xmlns:p14="http://schemas.microsoft.com/office/powerpoint/2010/main" val="7196681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u="none" dirty="0"/>
              <a:t>Openingsdia</a:t>
            </a:r>
          </a:p>
          <a:p>
            <a:endParaRPr lang="nl-NL" sz="1200" u="none" dirty="0"/>
          </a:p>
          <a:p>
            <a:r>
              <a:rPr lang="nl-NL" sz="1200" u="none" dirty="0"/>
              <a:t>Volgende dia: aanbod onderdelen</a:t>
            </a:r>
          </a:p>
        </p:txBody>
      </p:sp>
      <p:sp>
        <p:nvSpPr>
          <p:cNvPr id="4" name="Tijdelijke aanduiding voor dianummer 3"/>
          <p:cNvSpPr>
            <a:spLocks noGrp="1"/>
          </p:cNvSpPr>
          <p:nvPr>
            <p:ph type="sldNum" sz="quarter" idx="10"/>
          </p:nvPr>
        </p:nvSpPr>
        <p:spPr/>
        <p:txBody>
          <a:bodyPr/>
          <a:lstStyle/>
          <a:p>
            <a:fld id="{049B46B4-AD66-4390-9C6B-EBAD2D34489B}" type="slidenum">
              <a:rPr lang="nl-NL" smtClean="0"/>
              <a:pPr/>
              <a:t>2</a:t>
            </a:fld>
            <a:endParaRPr lang="nl-NL"/>
          </a:p>
        </p:txBody>
      </p:sp>
      <p:sp>
        <p:nvSpPr>
          <p:cNvPr id="6" name="Tijdelijke aanduiding voor voettekst 5"/>
          <p:cNvSpPr>
            <a:spLocks noGrp="1"/>
          </p:cNvSpPr>
          <p:nvPr>
            <p:ph type="ftr" sz="quarter" idx="12"/>
          </p:nvPr>
        </p:nvSpPr>
        <p:spPr/>
        <p:txBody>
          <a:bodyPr/>
          <a:lstStyle/>
          <a:p>
            <a:r>
              <a:rPr lang="en-US"/>
              <a:t>Workshop Effectieve communicatie,maart 2021             licentie: CC-BY-NC-SA</a:t>
            </a:r>
            <a:endParaRPr lang="nl-NL" dirty="0"/>
          </a:p>
        </p:txBody>
      </p:sp>
    </p:spTree>
    <p:extLst>
      <p:ext uri="{BB962C8B-B14F-4D97-AF65-F5344CB8AC3E}">
        <p14:creationId xmlns:p14="http://schemas.microsoft.com/office/powerpoint/2010/main" val="40149025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dirty="0">
                <a:ln>
                  <a:noFill/>
                </a:ln>
                <a:solidFill>
                  <a:srgbClr val="000000"/>
                </a:solidFill>
                <a:effectLst/>
                <a:uLnTx/>
                <a:uFillTx/>
                <a:latin typeface="Arial" charset="0"/>
                <a:ea typeface="+mn-ea"/>
                <a:cs typeface="+mn-cs"/>
              </a:rPr>
              <a:t>Werkvorm</a:t>
            </a:r>
            <a:r>
              <a:rPr kumimoji="0" lang="nl-NL" sz="1200" b="0" i="0" u="none" strike="noStrike" kern="1200" cap="none" spc="0" normalizeH="0" baseline="0" noProof="0" dirty="0">
                <a:ln>
                  <a:noFill/>
                </a:ln>
                <a:solidFill>
                  <a:srgbClr val="000000"/>
                </a:solidFill>
                <a:effectLst/>
                <a:uLnTx/>
                <a:uFillTx/>
                <a:latin typeface="Arial" charset="0"/>
                <a:ea typeface="+mn-ea"/>
                <a:cs typeface="+mn-cs"/>
              </a:rPr>
              <a:t>: lezen en indelen rollen rollenspel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dirty="0">
                <a:ln>
                  <a:noFill/>
                </a:ln>
                <a:solidFill>
                  <a:srgbClr val="000000"/>
                </a:solidFill>
                <a:effectLst/>
                <a:uLnTx/>
                <a:uFillTx/>
                <a:latin typeface="Arial" charset="0"/>
                <a:ea typeface="+mn-ea"/>
                <a:cs typeface="+mn-cs"/>
              </a:rPr>
              <a:t>Inhoud</a:t>
            </a:r>
            <a:r>
              <a:rPr kumimoji="0" lang="nl-NL" sz="1200" b="0" i="0" u="none" strike="noStrike" kern="1200" cap="none" spc="0" normalizeH="0" baseline="0" noProof="0" dirty="0">
                <a:ln>
                  <a:noFill/>
                </a:ln>
                <a:solidFill>
                  <a:srgbClr val="000000"/>
                </a:solidFill>
                <a:effectLst/>
                <a:uLnTx/>
                <a:uFillTx/>
                <a:latin typeface="Arial" charset="0"/>
                <a:ea typeface="+mn-ea"/>
                <a:cs typeface="+mn-cs"/>
              </a:rPr>
              <a:t>: De volgende dia geeft de inhoud van de rollen Femke en Frans weer, dit is voor de acteurs (of degenen die de rol spelen). Het geeft situatie en de rolinhoud weer.</a:t>
            </a: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nl-NL" sz="12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dirty="0">
                <a:ln>
                  <a:noFill/>
                </a:ln>
                <a:solidFill>
                  <a:srgbClr val="000000"/>
                </a:solidFill>
                <a:effectLst/>
                <a:uLnTx/>
                <a:uFillTx/>
                <a:latin typeface="Arial" charset="0"/>
                <a:ea typeface="+mn-ea"/>
                <a:cs typeface="+mn-cs"/>
              </a:rPr>
              <a:t>Volgende dia: rolinhoud Femke en Frans (alleen bestemd voor degene die deze rol spelen)</a:t>
            </a:r>
            <a:endParaRPr lang="nl-NL" dirty="0"/>
          </a:p>
        </p:txBody>
      </p:sp>
      <p:sp>
        <p:nvSpPr>
          <p:cNvPr id="5" name="Tijdelijke aanduiding voor voettekst 4"/>
          <p:cNvSpPr>
            <a:spLocks noGrp="1"/>
          </p:cNvSpPr>
          <p:nvPr>
            <p:ph type="ftr" sz="quarter" idx="11"/>
          </p:nvPr>
        </p:nvSpPr>
        <p:spPr/>
        <p:txBody>
          <a:bodyPr/>
          <a:lstStyle/>
          <a:p>
            <a:r>
              <a:rPr lang="en-US"/>
              <a:t>Workshop Effectieve communicatie,maart 2021             licentie: CC-BY-NC-SA</a:t>
            </a:r>
            <a:endParaRPr lang="nl-NL" dirty="0"/>
          </a:p>
        </p:txBody>
      </p:sp>
      <p:sp>
        <p:nvSpPr>
          <p:cNvPr id="6" name="Tijdelijke aanduiding voor dianummer 5"/>
          <p:cNvSpPr>
            <a:spLocks noGrp="1"/>
          </p:cNvSpPr>
          <p:nvPr>
            <p:ph type="sldNum" sz="quarter" idx="12"/>
          </p:nvPr>
        </p:nvSpPr>
        <p:spPr/>
        <p:txBody>
          <a:bodyPr/>
          <a:lstStyle/>
          <a:p>
            <a:fld id="{049B46B4-AD66-4390-9C6B-EBAD2D34489B}" type="slidenum">
              <a:rPr lang="nl-NL" smtClean="0"/>
              <a:pPr/>
              <a:t>20</a:t>
            </a:fld>
            <a:endParaRPr lang="nl-NL"/>
          </a:p>
        </p:txBody>
      </p:sp>
    </p:spTree>
    <p:extLst>
      <p:ext uri="{BB962C8B-B14F-4D97-AF65-F5344CB8AC3E}">
        <p14:creationId xmlns:p14="http://schemas.microsoft.com/office/powerpoint/2010/main" val="838163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dirty="0">
                <a:ln>
                  <a:noFill/>
                </a:ln>
                <a:solidFill>
                  <a:srgbClr val="000000"/>
                </a:solidFill>
                <a:effectLst/>
                <a:uLnTx/>
                <a:uFillTx/>
                <a:latin typeface="Arial" charset="0"/>
                <a:ea typeface="+mn-ea"/>
                <a:cs typeface="+mn-cs"/>
              </a:rPr>
              <a:t>Werkvorm</a:t>
            </a:r>
            <a:r>
              <a:rPr kumimoji="0" lang="nl-NL" sz="1200" b="0" i="0" u="none" strike="noStrike" kern="1200" cap="none" spc="0" normalizeH="0" baseline="0" noProof="0" dirty="0">
                <a:ln>
                  <a:noFill/>
                </a:ln>
                <a:solidFill>
                  <a:srgbClr val="000000"/>
                </a:solidFill>
                <a:effectLst/>
                <a:uLnTx/>
                <a:uFillTx/>
                <a:latin typeface="Arial" charset="0"/>
                <a:ea typeface="+mn-ea"/>
                <a:cs typeface="+mn-cs"/>
              </a:rPr>
              <a:t>: voorbereiden rollen vervolgens rollenspel spelen</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dirty="0">
                <a:ln>
                  <a:noFill/>
                </a:ln>
                <a:solidFill>
                  <a:srgbClr val="000000"/>
                </a:solidFill>
                <a:effectLst/>
                <a:uLnTx/>
                <a:uFillTx/>
                <a:latin typeface="Arial" charset="0"/>
                <a:ea typeface="+mn-ea"/>
                <a:cs typeface="+mn-cs"/>
              </a:rPr>
              <a:t>Inhoud</a:t>
            </a:r>
            <a:r>
              <a:rPr kumimoji="0" lang="nl-NL" sz="1200" b="0" i="0" u="none" strike="noStrike" kern="1200" cap="none" spc="0" normalizeH="0" baseline="0" noProof="0" dirty="0">
                <a:ln>
                  <a:noFill/>
                </a:ln>
                <a:solidFill>
                  <a:srgbClr val="000000"/>
                </a:solidFill>
                <a:effectLst/>
                <a:uLnTx/>
                <a:uFillTx/>
                <a:latin typeface="Arial" charset="0"/>
                <a:ea typeface="+mn-ea"/>
                <a:cs typeface="+mn-cs"/>
              </a:rPr>
              <a:t>: De volgende dia geeft de inhoud van de rollen Femke en Frans weer, dit is voor de acteurs (of degenen die de rol spelen). Het geeft situatie en de rolinhoud weer.</a:t>
            </a: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nl-NL" sz="12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dirty="0">
                <a:ln>
                  <a:noFill/>
                </a:ln>
                <a:solidFill>
                  <a:srgbClr val="000000"/>
                </a:solidFill>
                <a:effectLst/>
                <a:uLnTx/>
                <a:uFillTx/>
                <a:latin typeface="Arial" charset="0"/>
                <a:ea typeface="+mn-ea"/>
                <a:cs typeface="+mn-cs"/>
              </a:rPr>
              <a:t>Volgende dia: nabespreking rollenspel</a:t>
            </a:r>
            <a:endParaRPr lang="nl-NL" dirty="0"/>
          </a:p>
        </p:txBody>
      </p:sp>
      <p:sp>
        <p:nvSpPr>
          <p:cNvPr id="5" name="Tijdelijke aanduiding voor voettekst 4"/>
          <p:cNvSpPr>
            <a:spLocks noGrp="1"/>
          </p:cNvSpPr>
          <p:nvPr>
            <p:ph type="ftr" sz="quarter" idx="11"/>
          </p:nvPr>
        </p:nvSpPr>
        <p:spPr/>
        <p:txBody>
          <a:bodyPr/>
          <a:lstStyle/>
          <a:p>
            <a:r>
              <a:rPr lang="en-US"/>
              <a:t>Workshop Effectieve communicatie,maart 2021             licentie: CC-BY-NC-SA</a:t>
            </a:r>
            <a:endParaRPr lang="nl-NL" dirty="0"/>
          </a:p>
        </p:txBody>
      </p:sp>
      <p:sp>
        <p:nvSpPr>
          <p:cNvPr id="6" name="Tijdelijke aanduiding voor dianummer 5"/>
          <p:cNvSpPr>
            <a:spLocks noGrp="1"/>
          </p:cNvSpPr>
          <p:nvPr>
            <p:ph type="sldNum" sz="quarter" idx="12"/>
          </p:nvPr>
        </p:nvSpPr>
        <p:spPr/>
        <p:txBody>
          <a:bodyPr/>
          <a:lstStyle/>
          <a:p>
            <a:fld id="{049B46B4-AD66-4390-9C6B-EBAD2D34489B}" type="slidenum">
              <a:rPr lang="nl-NL" smtClean="0"/>
              <a:pPr/>
              <a:t>21</a:t>
            </a:fld>
            <a:endParaRPr lang="nl-NL"/>
          </a:p>
        </p:txBody>
      </p:sp>
    </p:spTree>
    <p:extLst>
      <p:ext uri="{BB962C8B-B14F-4D97-AF65-F5344CB8AC3E}">
        <p14:creationId xmlns:p14="http://schemas.microsoft.com/office/powerpoint/2010/main" val="37497938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2984371"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dirty="0">
                <a:ln>
                  <a:noFill/>
                </a:ln>
                <a:solidFill>
                  <a:srgbClr val="000000"/>
                </a:solidFill>
                <a:effectLst/>
                <a:uLnTx/>
                <a:uFillTx/>
                <a:latin typeface="Arial" charset="0"/>
                <a:ea typeface="+mn-ea"/>
                <a:cs typeface="+mn-cs"/>
              </a:rPr>
              <a:t>Werkvorm</a:t>
            </a:r>
            <a:r>
              <a:rPr kumimoji="0" lang="nl-NL" sz="1200" b="0" i="0" u="none" strike="noStrike" kern="1200" cap="none" spc="0" normalizeH="0" baseline="0" noProof="0" dirty="0">
                <a:ln>
                  <a:noFill/>
                </a:ln>
                <a:solidFill>
                  <a:srgbClr val="000000"/>
                </a:solidFill>
                <a:effectLst/>
                <a:uLnTx/>
                <a:uFillTx/>
                <a:latin typeface="Arial" charset="0"/>
                <a:ea typeface="+mn-ea"/>
                <a:cs typeface="+mn-cs"/>
              </a:rPr>
              <a:t>: groepsgesprek</a:t>
            </a:r>
          </a:p>
          <a:p>
            <a:pPr marL="0" marR="0" lvl="0" indent="0" algn="l" defTabSz="2984371"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dirty="0">
                <a:ln>
                  <a:noFill/>
                </a:ln>
                <a:solidFill>
                  <a:srgbClr val="000000"/>
                </a:solidFill>
                <a:effectLst/>
                <a:uLnTx/>
                <a:uFillTx/>
                <a:latin typeface="Arial" charset="0"/>
                <a:ea typeface="+mn-ea"/>
                <a:cs typeface="+mn-cs"/>
              </a:rPr>
              <a:t>Inhoud</a:t>
            </a:r>
            <a:r>
              <a:rPr kumimoji="0" lang="nl-NL" sz="1200" b="0" i="0" u="none" strike="noStrike" kern="1200" cap="none" spc="0" normalizeH="0" baseline="0" noProof="0" dirty="0">
                <a:ln>
                  <a:noFill/>
                </a:ln>
                <a:solidFill>
                  <a:srgbClr val="000000"/>
                </a:solidFill>
                <a:effectLst/>
                <a:uLnTx/>
                <a:uFillTx/>
                <a:latin typeface="Arial" charset="0"/>
                <a:ea typeface="+mn-ea"/>
                <a:cs typeface="+mn-cs"/>
              </a:rPr>
              <a:t>: Vanuit de observanten. Wat vond je goed gaan? Wat geef je de speler(s) mee? </a:t>
            </a:r>
          </a:p>
          <a:p>
            <a:pPr>
              <a:lnSpc>
                <a:spcPct val="107000"/>
              </a:lnSpc>
              <a:spcAft>
                <a:spcPts val="800"/>
              </a:spcAft>
            </a:pPr>
            <a:r>
              <a:rPr kumimoji="0" lang="nl-NL" sz="1200" b="0" i="0" u="none" strike="noStrike" kern="1200" cap="none" spc="0" normalizeH="0" baseline="0" noProof="0" dirty="0">
                <a:ln>
                  <a:noFill/>
                </a:ln>
                <a:effectLst/>
                <a:uLnTx/>
                <a:uFillTx/>
                <a:latin typeface="Arial" charset="0"/>
                <a:ea typeface="+mn-ea"/>
                <a:cs typeface="+mn-cs"/>
              </a:rPr>
              <a:t>Algemeen: </a:t>
            </a:r>
            <a:r>
              <a:rPr lang="nl-NL" sz="1200" dirty="0"/>
              <a:t>Wat zag je m.b.t. stiltes? De ene stilte is de andere niet: </a:t>
            </a:r>
            <a:r>
              <a:rPr lang="nl-NL" sz="1200" dirty="0">
                <a:effectLst/>
                <a:latin typeface="Calibri" panose="020F0502020204030204" pitchFamily="34" charset="0"/>
                <a:ea typeface="Calibri" panose="020F0502020204030204" pitchFamily="34" charset="0"/>
                <a:cs typeface="Times New Roman" panose="02020603050405020304" pitchFamily="18" charset="0"/>
              </a:rPr>
              <a:t>Functionele stilte (=uitnodigend, zelfreflectie); Compassie c.q. expressieve stilte (=verbondenheid, gevoel); Ongemakkelijke stilte;  Onhandige stilte (=verkeerde moment)</a:t>
            </a:r>
            <a:endParaRPr lang="nl-NL" sz="1200" dirty="0"/>
          </a:p>
          <a:p>
            <a:pPr defTabSz="2984371">
              <a:defRPr/>
            </a:pPr>
            <a:r>
              <a:rPr lang="nl-NL" sz="1200" dirty="0"/>
              <a:t>En wat zag je aan non-verbaal gedrag bij de stilte(s)? Tot slot: Wat</a:t>
            </a:r>
            <a:r>
              <a:rPr kumimoji="0" lang="nl-NL" sz="1200" b="0" i="0" u="none" strike="noStrike" kern="1200" cap="none" spc="0" normalizeH="0" baseline="0" noProof="0" dirty="0">
                <a:ln>
                  <a:noFill/>
                </a:ln>
                <a:effectLst/>
                <a:uLnTx/>
                <a:uFillTx/>
                <a:latin typeface="Arial" charset="0"/>
                <a:ea typeface="+mn-ea"/>
                <a:cs typeface="+mn-cs"/>
              </a:rPr>
              <a:t> neem je mee bij een volgend </a:t>
            </a:r>
            <a:r>
              <a:rPr lang="nl-NL" sz="1200" dirty="0"/>
              <a:t>moeilijk gesprek</a:t>
            </a:r>
            <a:r>
              <a:rPr kumimoji="0" lang="nl-NL" sz="1200" b="0" i="0" u="none" strike="noStrike" kern="1200" cap="none" spc="0" normalizeH="0" baseline="0" noProof="0" dirty="0">
                <a:ln>
                  <a:noFill/>
                </a:ln>
                <a:effectLst/>
                <a:uLnTx/>
                <a:uFillTx/>
                <a:latin typeface="Arial" charset="0"/>
                <a:ea typeface="+mn-ea"/>
                <a:cs typeface="+mn-cs"/>
              </a:rPr>
              <a:t>?</a:t>
            </a:r>
            <a:endParaRPr lang="nl-NL" sz="1200" b="0" i="0" u="none" strike="noStrike" kern="1200" cap="none" spc="0" baseline="0" noProof="0" dirty="0">
              <a:latin typeface="Arial" charset="0"/>
              <a:cs typeface="Arial"/>
            </a:endParaRPr>
          </a:p>
          <a:p>
            <a:pPr marL="0" marR="0" lvl="0" indent="0" algn="l" defTabSz="2984371"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dirty="0">
                <a:ln>
                  <a:noFill/>
                </a:ln>
                <a:solidFill>
                  <a:srgbClr val="000000"/>
                </a:solidFill>
                <a:effectLst/>
                <a:uLnTx/>
                <a:uFillTx/>
                <a:latin typeface="Arial" charset="0"/>
                <a:ea typeface="+mn-ea"/>
                <a:cs typeface="+mn-cs"/>
              </a:rPr>
              <a:t>Afsluiting van dit onderdeel.</a:t>
            </a:r>
          </a:p>
          <a:p>
            <a:pPr marL="0" marR="0" lvl="0" indent="0" algn="l" defTabSz="2984371" rtl="0" eaLnBrk="1" fontAlgn="base" latinLnBrk="0" hangingPunct="1">
              <a:lnSpc>
                <a:spcPct val="100000"/>
              </a:lnSpc>
              <a:spcBef>
                <a:spcPct val="30000"/>
              </a:spcBef>
              <a:spcAft>
                <a:spcPct val="0"/>
              </a:spcAft>
              <a:buClrTx/>
              <a:buSzTx/>
              <a:buFontTx/>
              <a:buNone/>
              <a:tabLst/>
              <a:defRPr/>
            </a:pPr>
            <a:endParaRPr kumimoji="0" lang="nl-NL" sz="1200" b="1" i="0" u="none" strike="noStrike" kern="1200" cap="none" spc="0" normalizeH="0" baseline="0" noProof="0" dirty="0">
              <a:ln>
                <a:noFill/>
              </a:ln>
              <a:effectLst/>
              <a:uLnTx/>
              <a:uFillTx/>
              <a:latin typeface="Arial" charset="0"/>
              <a:ea typeface="+mn-ea"/>
              <a:cs typeface="+mn-cs"/>
            </a:endParaRPr>
          </a:p>
          <a:p>
            <a:pPr marL="0" marR="0" lvl="0" indent="0" algn="l" defTabSz="2984371"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dirty="0">
                <a:ln>
                  <a:noFill/>
                </a:ln>
                <a:effectLst/>
                <a:uLnTx/>
                <a:uFillTx/>
                <a:latin typeface="Arial" charset="0"/>
                <a:ea typeface="+mn-ea"/>
                <a:cs typeface="+mn-cs"/>
              </a:rPr>
              <a:t>Volgende dia: openingsdia onderdeel Empathie</a:t>
            </a:r>
            <a:endParaRPr lang="nl-NL" sz="1200" b="0" i="0" u="none" strike="noStrike" kern="1200" cap="none" spc="0" baseline="0" noProof="0" dirty="0">
              <a:latin typeface="Arial" charset="0"/>
              <a:cs typeface="Arial"/>
            </a:endParaRPr>
          </a:p>
          <a:p>
            <a:endParaRPr lang="nl-NL" sz="1100" dirty="0"/>
          </a:p>
        </p:txBody>
      </p:sp>
      <p:sp>
        <p:nvSpPr>
          <p:cNvPr id="5" name="Tijdelijke aanduiding voor voettekst 4"/>
          <p:cNvSpPr>
            <a:spLocks noGrp="1"/>
          </p:cNvSpPr>
          <p:nvPr>
            <p:ph type="ftr" sz="quarter" idx="11"/>
          </p:nvPr>
        </p:nvSpPr>
        <p:spPr/>
        <p:txBody>
          <a:bodyPr/>
          <a:lstStyle/>
          <a:p>
            <a:r>
              <a:rPr lang="en-US"/>
              <a:t>Workshop Effectieve communicatie,maart 2021             licentie: CC-BY-NC-SA</a:t>
            </a:r>
            <a:endParaRPr lang="nl-NL" dirty="0"/>
          </a:p>
        </p:txBody>
      </p:sp>
      <p:sp>
        <p:nvSpPr>
          <p:cNvPr id="6" name="Tijdelijke aanduiding voor dianummer 5"/>
          <p:cNvSpPr>
            <a:spLocks noGrp="1"/>
          </p:cNvSpPr>
          <p:nvPr>
            <p:ph type="sldNum" sz="quarter" idx="12"/>
          </p:nvPr>
        </p:nvSpPr>
        <p:spPr/>
        <p:txBody>
          <a:bodyPr/>
          <a:lstStyle/>
          <a:p>
            <a:fld id="{049B46B4-AD66-4390-9C6B-EBAD2D34489B}" type="slidenum">
              <a:rPr lang="nl-NL" smtClean="0"/>
              <a:pPr/>
              <a:t>22</a:t>
            </a:fld>
            <a:endParaRPr lang="nl-NL"/>
          </a:p>
        </p:txBody>
      </p:sp>
    </p:spTree>
    <p:extLst>
      <p:ext uri="{BB962C8B-B14F-4D97-AF65-F5344CB8AC3E}">
        <p14:creationId xmlns:p14="http://schemas.microsoft.com/office/powerpoint/2010/main" val="35443974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a:ln>
                  <a:noFill/>
                </a:ln>
                <a:solidFill>
                  <a:srgbClr val="000000"/>
                </a:solidFill>
                <a:effectLst/>
                <a:uLnTx/>
                <a:uFillTx/>
                <a:latin typeface="Arial" charset="0"/>
                <a:ea typeface="+mn-ea"/>
                <a:cs typeface="Arial"/>
              </a:rPr>
              <a:t>Openingsdia</a:t>
            </a: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nl-NL" sz="1200" b="0" i="0" u="none" strike="noStrike" kern="1200" cap="none" spc="0" normalizeH="0" baseline="0" noProof="0">
              <a:ln>
                <a:noFill/>
              </a:ln>
              <a:solidFill>
                <a:srgbClr val="000000"/>
              </a:solidFill>
              <a:effectLst/>
              <a:uLnTx/>
              <a:uFillTx/>
              <a:latin typeface="Arial" charset="0"/>
              <a:ea typeface="+mn-ea"/>
              <a:cs typeface="Arial"/>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a:ln>
                  <a:noFill/>
                </a:ln>
                <a:solidFill>
                  <a:srgbClr val="000000"/>
                </a:solidFill>
                <a:effectLst/>
                <a:uLnTx/>
                <a:uFillTx/>
                <a:latin typeface="Arial" charset="0"/>
                <a:ea typeface="+mn-ea"/>
                <a:cs typeface="Arial"/>
              </a:rPr>
              <a:t>Volgende dia: programma Empathie</a:t>
            </a:r>
          </a:p>
        </p:txBody>
      </p:sp>
      <p:sp>
        <p:nvSpPr>
          <p:cNvPr id="5" name="Tijdelijke aanduiding voor voettekst 4"/>
          <p:cNvSpPr>
            <a:spLocks noGrp="1"/>
          </p:cNvSpPr>
          <p:nvPr>
            <p:ph type="ftr" sz="quarter" idx="11"/>
          </p:nvPr>
        </p:nvSpPr>
        <p:spPr/>
        <p:txBody>
          <a:bodyPr/>
          <a:lstStyle/>
          <a:p>
            <a:r>
              <a:rPr lang="en-US"/>
              <a:t>Workshop Effectieve communicatie,maart 2021             licentie: CC-BY-NC-SA</a:t>
            </a:r>
            <a:endParaRPr lang="nl-NL" dirty="0"/>
          </a:p>
        </p:txBody>
      </p:sp>
      <p:sp>
        <p:nvSpPr>
          <p:cNvPr id="6" name="Tijdelijke aanduiding voor dianummer 5"/>
          <p:cNvSpPr>
            <a:spLocks noGrp="1"/>
          </p:cNvSpPr>
          <p:nvPr>
            <p:ph type="sldNum" sz="quarter" idx="12"/>
          </p:nvPr>
        </p:nvSpPr>
        <p:spPr/>
        <p:txBody>
          <a:bodyPr/>
          <a:lstStyle/>
          <a:p>
            <a:fld id="{049B46B4-AD66-4390-9C6B-EBAD2D34489B}" type="slidenum">
              <a:rPr lang="nl-NL"/>
              <a:pPr/>
              <a:t>23</a:t>
            </a:fld>
            <a:endParaRPr lang="nl-NL"/>
          </a:p>
        </p:txBody>
      </p:sp>
    </p:spTree>
    <p:extLst>
      <p:ext uri="{BB962C8B-B14F-4D97-AF65-F5344CB8AC3E}">
        <p14:creationId xmlns:p14="http://schemas.microsoft.com/office/powerpoint/2010/main" val="8363645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dirty="0">
                <a:ln>
                  <a:noFill/>
                </a:ln>
                <a:solidFill>
                  <a:srgbClr val="000000"/>
                </a:solidFill>
                <a:effectLst/>
                <a:uLnTx/>
                <a:uFillTx/>
                <a:latin typeface="Arial" charset="0"/>
                <a:ea typeface="+mn-ea"/>
                <a:cs typeface="+mn-cs"/>
              </a:rPr>
              <a:t>Werkvorm</a:t>
            </a:r>
            <a:r>
              <a:rPr kumimoji="0" lang="nl-NL" sz="1200" b="0" i="0" u="none" strike="noStrike" kern="1200" cap="none" spc="0" normalizeH="0" baseline="0" noProof="0" dirty="0">
                <a:ln>
                  <a:noFill/>
                </a:ln>
                <a:solidFill>
                  <a:srgbClr val="000000"/>
                </a:solidFill>
                <a:effectLst/>
                <a:uLnTx/>
                <a:uFillTx/>
                <a:latin typeface="Arial" charset="0"/>
                <a:ea typeface="+mn-ea"/>
                <a:cs typeface="+mn-cs"/>
              </a:rPr>
              <a:t>: kort toelichten</a:t>
            </a:r>
            <a:endParaRPr kumimoji="0" lang="nl-NL" sz="1200" b="0" i="0" u="none" strike="noStrike" kern="1200" cap="none" spc="0" normalizeH="0" baseline="0" noProof="0" dirty="0">
              <a:ln>
                <a:noFill/>
              </a:ln>
              <a:solidFill>
                <a:srgbClr val="000000"/>
              </a:solidFill>
              <a:effectLst/>
              <a:uLnTx/>
              <a:uFillTx/>
              <a:latin typeface="Arial" charset="0"/>
              <a:ea typeface="+mn-ea"/>
              <a:cs typeface="Arial"/>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dirty="0">
                <a:ln>
                  <a:noFill/>
                </a:ln>
                <a:solidFill>
                  <a:srgbClr val="000000"/>
                </a:solidFill>
                <a:effectLst/>
                <a:uLnTx/>
                <a:uFillTx/>
                <a:latin typeface="Arial" charset="0"/>
                <a:ea typeface="+mn-ea"/>
                <a:cs typeface="+mn-cs"/>
              </a:rPr>
              <a:t>Inhoud</a:t>
            </a:r>
            <a:r>
              <a:rPr kumimoji="0" lang="nl-NL" sz="1200" b="0" i="0" u="none" strike="noStrike" kern="1200" cap="none" spc="0" normalizeH="0" baseline="0" noProof="0" dirty="0">
                <a:ln>
                  <a:noFill/>
                </a:ln>
                <a:solidFill>
                  <a:srgbClr val="000000"/>
                </a:solidFill>
                <a:effectLst/>
                <a:uLnTx/>
                <a:uFillTx/>
                <a:latin typeface="Arial" charset="0"/>
                <a:ea typeface="+mn-ea"/>
                <a:cs typeface="+mn-cs"/>
              </a:rPr>
              <a:t>: </a:t>
            </a:r>
            <a:r>
              <a:rPr kumimoji="0" lang="nl-NL" sz="1100" b="0" i="0" u="none" strike="noStrike" kern="1200" cap="none" spc="0" normalizeH="0" baseline="0" noProof="0" dirty="0">
                <a:ln>
                  <a:noFill/>
                </a:ln>
                <a:effectLst/>
                <a:uLnTx/>
                <a:uFillTx/>
                <a:latin typeface="Arial" charset="0"/>
                <a:ea typeface="+mn-ea"/>
                <a:cs typeface="+mn-cs"/>
              </a:rPr>
              <a:t>Een aspect bij effectieve communicatie is het empathisch vermogen. Het filmfragment casus </a:t>
            </a:r>
            <a:r>
              <a:rPr kumimoji="0" lang="nl-NL" sz="1100" b="0" i="0" u="none" strike="noStrike" kern="1200" cap="none" spc="0" normalizeH="0" baseline="0" noProof="0" dirty="0" err="1">
                <a:ln>
                  <a:noFill/>
                </a:ln>
                <a:effectLst/>
                <a:uLnTx/>
                <a:uFillTx/>
                <a:latin typeface="Arial" charset="0"/>
                <a:ea typeface="+mn-ea"/>
                <a:cs typeface="+mn-cs"/>
              </a:rPr>
              <a:t>Ewa</a:t>
            </a:r>
            <a:r>
              <a:rPr kumimoji="0" lang="nl-NL" sz="1100" b="0" i="0" u="none" strike="noStrike" kern="1200" cap="none" spc="0" normalizeH="0" baseline="0" noProof="0" dirty="0">
                <a:ln>
                  <a:noFill/>
                </a:ln>
                <a:effectLst/>
                <a:uLnTx/>
                <a:uFillTx/>
                <a:latin typeface="Arial" charset="0"/>
                <a:ea typeface="+mn-ea"/>
                <a:cs typeface="+mn-cs"/>
              </a:rPr>
              <a:t> uit de e-learning is het uitgangspunt bij dit onderdeel.</a:t>
            </a: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nl-NL" sz="11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nl-NL" sz="1100" b="0" i="0" u="none" strike="noStrike" kern="1200" cap="none" spc="0" normalizeH="0" baseline="0" noProof="0" dirty="0">
                <a:ln>
                  <a:noFill/>
                </a:ln>
                <a:solidFill>
                  <a:srgbClr val="000000"/>
                </a:solidFill>
                <a:effectLst/>
                <a:uLnTx/>
                <a:uFillTx/>
                <a:latin typeface="Arial" charset="0"/>
                <a:ea typeface="+mn-ea"/>
                <a:cs typeface="+mn-cs"/>
              </a:rPr>
              <a:t>Volgende dia: link filmfragment </a:t>
            </a:r>
            <a:r>
              <a:rPr kumimoji="0" lang="nl-NL" sz="1100" b="0" i="0" u="none" strike="noStrike" kern="1200" cap="none" spc="0" normalizeH="0" baseline="0" noProof="0" dirty="0" err="1">
                <a:ln>
                  <a:noFill/>
                </a:ln>
                <a:solidFill>
                  <a:srgbClr val="000000"/>
                </a:solidFill>
                <a:effectLst/>
                <a:uLnTx/>
                <a:uFillTx/>
                <a:latin typeface="Arial" charset="0"/>
                <a:ea typeface="+mn-ea"/>
                <a:cs typeface="+mn-cs"/>
              </a:rPr>
              <a:t>Ewa</a:t>
            </a:r>
            <a:r>
              <a:rPr kumimoji="0" lang="nl-NL" sz="1100" b="0" i="0" u="none" strike="noStrike" kern="1200" cap="none" spc="0" normalizeH="0" baseline="0" noProof="0" dirty="0">
                <a:ln>
                  <a:noFill/>
                </a:ln>
                <a:solidFill>
                  <a:srgbClr val="000000"/>
                </a:solidFill>
                <a:effectLst/>
                <a:uLnTx/>
                <a:uFillTx/>
                <a:latin typeface="Arial" charset="0"/>
                <a:ea typeface="+mn-ea"/>
                <a:cs typeface="+mn-cs"/>
              </a:rPr>
              <a:t>. </a:t>
            </a:r>
          </a:p>
          <a:p>
            <a:endParaRPr lang="nl-NL" sz="1100" dirty="0"/>
          </a:p>
        </p:txBody>
      </p:sp>
      <p:sp>
        <p:nvSpPr>
          <p:cNvPr id="5" name="Tijdelijke aanduiding voor voettekst 4"/>
          <p:cNvSpPr>
            <a:spLocks noGrp="1"/>
          </p:cNvSpPr>
          <p:nvPr>
            <p:ph type="ftr" sz="quarter" idx="11"/>
          </p:nvPr>
        </p:nvSpPr>
        <p:spPr/>
        <p:txBody>
          <a:bodyPr/>
          <a:lstStyle/>
          <a:p>
            <a:r>
              <a:rPr lang="en-US"/>
              <a:t>Workshop Effectieve communicatie,maart 2021             licentie: CC-BY-NC-SA</a:t>
            </a:r>
            <a:endParaRPr lang="nl-NL" dirty="0"/>
          </a:p>
        </p:txBody>
      </p:sp>
      <p:sp>
        <p:nvSpPr>
          <p:cNvPr id="6" name="Tijdelijke aanduiding voor dianummer 5"/>
          <p:cNvSpPr>
            <a:spLocks noGrp="1"/>
          </p:cNvSpPr>
          <p:nvPr>
            <p:ph type="sldNum" sz="quarter" idx="12"/>
          </p:nvPr>
        </p:nvSpPr>
        <p:spPr/>
        <p:txBody>
          <a:bodyPr/>
          <a:lstStyle/>
          <a:p>
            <a:fld id="{049B46B4-AD66-4390-9C6B-EBAD2D34489B}" type="slidenum">
              <a:rPr lang="nl-NL" smtClean="0"/>
              <a:pPr/>
              <a:t>24</a:t>
            </a:fld>
            <a:endParaRPr lang="nl-NL"/>
          </a:p>
        </p:txBody>
      </p:sp>
    </p:spTree>
    <p:extLst>
      <p:ext uri="{BB962C8B-B14F-4D97-AF65-F5344CB8AC3E}">
        <p14:creationId xmlns:p14="http://schemas.microsoft.com/office/powerpoint/2010/main" val="34292538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1677650"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dirty="0">
                <a:ln>
                  <a:noFill/>
                </a:ln>
                <a:solidFill>
                  <a:srgbClr val="000000"/>
                </a:solidFill>
                <a:effectLst/>
                <a:uLnTx/>
                <a:uFillTx/>
                <a:latin typeface="Arial"/>
                <a:cs typeface="Arial"/>
              </a:rPr>
              <a:t>Werkvorm</a:t>
            </a:r>
            <a:r>
              <a:rPr kumimoji="0" lang="nl-NL" sz="1200" b="0" i="0" u="none" strike="noStrike" kern="1200" cap="none" spc="0" normalizeH="0" baseline="0" noProof="0" dirty="0">
                <a:ln>
                  <a:noFill/>
                </a:ln>
                <a:solidFill>
                  <a:srgbClr val="000000"/>
                </a:solidFill>
                <a:effectLst/>
                <a:uLnTx/>
                <a:uFillTx/>
                <a:latin typeface="Arial"/>
                <a:cs typeface="Arial"/>
              </a:rPr>
              <a:t>: filmfragment casus </a:t>
            </a:r>
            <a:r>
              <a:rPr kumimoji="0" lang="nl-NL" sz="1200" b="0" i="0" u="none" strike="noStrike" kern="1200" cap="none" spc="0" normalizeH="0" baseline="0" noProof="0" dirty="0" err="1">
                <a:ln>
                  <a:noFill/>
                </a:ln>
                <a:solidFill>
                  <a:srgbClr val="000000"/>
                </a:solidFill>
                <a:effectLst/>
                <a:uLnTx/>
                <a:uFillTx/>
                <a:latin typeface="Arial"/>
                <a:cs typeface="Arial"/>
              </a:rPr>
              <a:t>Ewa</a:t>
            </a:r>
            <a:r>
              <a:rPr kumimoji="0" lang="nl-NL" sz="1200" b="0" i="0" u="none" strike="noStrike" kern="1200" cap="none" spc="0" normalizeH="0" baseline="0" noProof="0" dirty="0">
                <a:ln>
                  <a:noFill/>
                </a:ln>
                <a:solidFill>
                  <a:srgbClr val="000000"/>
                </a:solidFill>
                <a:effectLst/>
                <a:uLnTx/>
                <a:uFillTx/>
                <a:latin typeface="Arial"/>
                <a:cs typeface="Arial"/>
              </a:rPr>
              <a:t> vertonen (gehele filmfragment, duur 2.13 minuten)</a:t>
            </a:r>
          </a:p>
          <a:p>
            <a:pPr defTabSz="1677650">
              <a:defRPr/>
            </a:pPr>
            <a:r>
              <a:rPr kumimoji="0" lang="nl-NL" sz="1200" b="0" i="0" u="sng" strike="noStrike" kern="1200" cap="none" spc="0" normalizeH="0" baseline="0" noProof="0" dirty="0">
                <a:ln>
                  <a:noFill/>
                </a:ln>
                <a:effectLst/>
                <a:uLnTx/>
                <a:uFillTx/>
                <a:latin typeface="Arial"/>
                <a:cs typeface="Arial"/>
              </a:rPr>
              <a:t>Inhoud</a:t>
            </a:r>
            <a:r>
              <a:rPr kumimoji="0" lang="nl-NL" sz="1200" b="0" i="0" u="none" strike="noStrike" kern="1200" cap="none" spc="0" normalizeH="0" baseline="0" noProof="0" dirty="0">
                <a:ln>
                  <a:noFill/>
                </a:ln>
                <a:effectLst/>
                <a:uLnTx/>
                <a:uFillTx/>
                <a:latin typeface="Arial"/>
                <a:cs typeface="Arial"/>
              </a:rPr>
              <a:t>: Zonder verdere introductie en gerichte observatie het filmfragment laten zien.</a:t>
            </a:r>
            <a:r>
              <a:rPr lang="nl-NL" dirty="0">
                <a:latin typeface="Arial"/>
                <a:cs typeface="Arial"/>
              </a:rPr>
              <a:t> Het filmfragment laat zien dat de arts geen aandacht heeft voor de gedachten van de patiënt en naaste.</a:t>
            </a:r>
          </a:p>
          <a:p>
            <a:pPr marL="0" marR="0" lvl="0" indent="0" algn="l" defTabSz="914400" rtl="0" eaLnBrk="1" fontAlgn="base" latinLnBrk="0" hangingPunct="1">
              <a:lnSpc>
                <a:spcPct val="100000"/>
              </a:lnSpc>
              <a:spcBef>
                <a:spcPct val="30000"/>
              </a:spcBef>
              <a:spcAft>
                <a:spcPct val="0"/>
              </a:spcAft>
              <a:buClrTx/>
              <a:buSzTx/>
              <a:buFontTx/>
              <a:buNone/>
              <a:tabLst/>
              <a:defRPr/>
            </a:pPr>
            <a:r>
              <a:rPr lang="nl-NL" dirty="0">
                <a:latin typeface="Arial"/>
                <a:cs typeface="Arial"/>
              </a:rPr>
              <a:t>Het filmfragment is te vinden onder Filmfragmenten via inlog MSD </a:t>
            </a:r>
            <a:r>
              <a:rPr lang="nl-NL" dirty="0" err="1">
                <a:latin typeface="Arial"/>
                <a:cs typeface="Arial"/>
              </a:rPr>
              <a:t>academy</a:t>
            </a:r>
            <a:r>
              <a:rPr lang="nl-NL" dirty="0">
                <a:latin typeface="Arial"/>
                <a:cs typeface="Arial"/>
              </a:rPr>
              <a:t> –Alle Nascholingen - Online Nascholing - Begin Goed Zorg Goed. De filmfragmenten staan vanwege privacy onder deze inlog.</a:t>
            </a:r>
            <a:endParaRPr lang="nl-NL" sz="1200" b="0" i="0" u="none" strike="noStrike" kern="1200" cap="none" spc="0" normalizeH="0" baseline="0" noProof="0" dirty="0">
              <a:ln>
                <a:noFill/>
              </a:ln>
              <a:solidFill>
                <a:srgbClr val="000000"/>
              </a:solidFill>
              <a:effectLst/>
              <a:uLnTx/>
              <a:uFillTx/>
              <a:latin typeface="Arial" charset="0"/>
              <a:cs typeface="Arial"/>
            </a:endParaRPr>
          </a:p>
          <a:p>
            <a:pPr>
              <a:defRPr/>
            </a:pPr>
            <a:endParaRPr kumimoji="0" lang="nl-NL" sz="1200" b="0" i="0" u="none" strike="noStrike" kern="1200" cap="none" spc="0" normalizeH="0" baseline="0" noProof="0" dirty="0">
              <a:ln>
                <a:noFill/>
              </a:ln>
              <a:effectLst/>
              <a:uLnTx/>
              <a:uFillTx/>
              <a:latin typeface="Arial"/>
              <a:cs typeface="Arial"/>
            </a:endParaRPr>
          </a:p>
          <a:p>
            <a:pPr defTabSz="1677650">
              <a:defRPr/>
            </a:pPr>
            <a:r>
              <a:rPr kumimoji="0" lang="nl-NL" sz="1200" b="0" i="0" u="none" strike="noStrike" kern="1200" cap="none" spc="0" normalizeH="0" baseline="0" noProof="0" dirty="0">
                <a:ln>
                  <a:noFill/>
                </a:ln>
                <a:effectLst/>
                <a:uLnTx/>
                <a:uFillTx/>
                <a:latin typeface="Arial"/>
                <a:cs typeface="Arial"/>
              </a:rPr>
              <a:t>Volgende dia: nabespreking</a:t>
            </a:r>
            <a:endParaRPr lang="nl-NL" sz="1200" b="0" i="0" u="none" strike="noStrike" kern="1200" cap="none" spc="0" baseline="0" noProof="0" dirty="0">
              <a:latin typeface="Arial"/>
              <a:cs typeface="Arial"/>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nl-NL" sz="1100" b="0" i="0" u="none" strike="noStrike" kern="1200" cap="none" spc="0" normalizeH="0" baseline="0" noProof="0" dirty="0">
              <a:ln>
                <a:noFill/>
              </a:ln>
              <a:solidFill>
                <a:srgbClr val="000000"/>
              </a:solidFill>
              <a:effectLst/>
              <a:uLnTx/>
              <a:uFillTx/>
              <a:latin typeface="Arial" charset="0"/>
              <a:ea typeface="+mn-ea"/>
              <a:cs typeface="Arial"/>
            </a:endParaRPr>
          </a:p>
        </p:txBody>
      </p:sp>
      <p:sp>
        <p:nvSpPr>
          <p:cNvPr id="4" name="Tijdelijke aanduiding voor dianummer 3"/>
          <p:cNvSpPr>
            <a:spLocks noGrp="1"/>
          </p:cNvSpPr>
          <p:nvPr>
            <p:ph type="sldNum" sz="quarter" idx="10"/>
          </p:nvPr>
        </p:nvSpPr>
        <p:spPr/>
        <p:txBody>
          <a:bodyPr/>
          <a:lstStyle/>
          <a:p>
            <a:fld id="{049B46B4-AD66-4390-9C6B-EBAD2D34489B}" type="slidenum">
              <a:rPr lang="nl-NL" smtClean="0"/>
              <a:pPr/>
              <a:t>25</a:t>
            </a:fld>
            <a:endParaRPr lang="nl-NL"/>
          </a:p>
        </p:txBody>
      </p:sp>
      <p:sp>
        <p:nvSpPr>
          <p:cNvPr id="6" name="Tijdelijke aanduiding voor voettekst 5"/>
          <p:cNvSpPr>
            <a:spLocks noGrp="1"/>
          </p:cNvSpPr>
          <p:nvPr>
            <p:ph type="ftr" sz="quarter" idx="12"/>
          </p:nvPr>
        </p:nvSpPr>
        <p:spPr/>
        <p:txBody>
          <a:bodyPr/>
          <a:lstStyle/>
          <a:p>
            <a:r>
              <a:rPr lang="en-US"/>
              <a:t>Workshop Effectieve communicatie,maart 2021             licentie: CC-BY-NC-SA</a:t>
            </a:r>
            <a:endParaRPr lang="nl-NL" dirty="0"/>
          </a:p>
        </p:txBody>
      </p:sp>
    </p:spTree>
    <p:extLst>
      <p:ext uri="{BB962C8B-B14F-4D97-AF65-F5344CB8AC3E}">
        <p14:creationId xmlns:p14="http://schemas.microsoft.com/office/powerpoint/2010/main" val="36520786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2984371"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a:ln>
                  <a:noFill/>
                </a:ln>
                <a:solidFill>
                  <a:srgbClr val="000000"/>
                </a:solidFill>
                <a:effectLst/>
                <a:uLnTx/>
                <a:uFillTx/>
                <a:latin typeface="Arial" charset="0"/>
                <a:ea typeface="+mn-ea"/>
                <a:cs typeface="+mn-cs"/>
              </a:rPr>
              <a:t>Werkvorm</a:t>
            </a:r>
            <a:r>
              <a:rPr kumimoji="0" lang="nl-NL" sz="1200" b="0" i="0" u="none" strike="noStrike" kern="1200" cap="none" spc="0" normalizeH="0" baseline="0" noProof="0">
                <a:ln>
                  <a:noFill/>
                </a:ln>
                <a:solidFill>
                  <a:srgbClr val="000000"/>
                </a:solidFill>
                <a:effectLst/>
                <a:uLnTx/>
                <a:uFillTx/>
                <a:latin typeface="Arial" charset="0"/>
                <a:ea typeface="+mn-ea"/>
                <a:cs typeface="+mn-cs"/>
              </a:rPr>
              <a:t>: groepsgesprek</a:t>
            </a:r>
          </a:p>
          <a:p>
            <a:pPr defTabSz="1677650">
              <a:defRPr/>
            </a:pPr>
            <a:r>
              <a:rPr kumimoji="0" lang="nl-NL" sz="1200" b="0" i="0" u="sng" strike="noStrike" kern="1200" cap="none" spc="0" normalizeH="0" baseline="0" noProof="0">
                <a:ln>
                  <a:noFill/>
                </a:ln>
                <a:effectLst/>
                <a:uLnTx/>
                <a:uFillTx/>
                <a:latin typeface="Arial" charset="0"/>
                <a:ea typeface="+mn-ea"/>
                <a:cs typeface="+mn-cs"/>
              </a:rPr>
              <a:t>Inhoud</a:t>
            </a:r>
            <a:r>
              <a:rPr kumimoji="0" lang="nl-NL" sz="1200" b="0" i="0" u="none" strike="noStrike" kern="1200" cap="none" spc="0" normalizeH="0" baseline="0" noProof="0">
                <a:ln>
                  <a:noFill/>
                </a:ln>
                <a:effectLst/>
                <a:uLnTx/>
                <a:uFillTx/>
                <a:latin typeface="Arial" charset="0"/>
                <a:ea typeface="+mn-ea"/>
                <a:cs typeface="+mn-cs"/>
              </a:rPr>
              <a:t>: Na algemene reacties, het gesprek richting geven naar empathisch vermogen en de kenmerken daarbij. Bij empathisch vermogen staat </a:t>
            </a:r>
            <a:r>
              <a:rPr kumimoji="0" lang="nl-NL" sz="1200" b="1" i="0" u="none" strike="noStrike" kern="1200" cap="none" spc="0" normalizeH="0" baseline="0" noProof="0">
                <a:ln>
                  <a:noFill/>
                </a:ln>
                <a:effectLst/>
                <a:uLnTx/>
                <a:uFillTx/>
                <a:latin typeface="Arial" charset="0"/>
                <a:ea typeface="+mn-ea"/>
                <a:cs typeface="+mn-cs"/>
              </a:rPr>
              <a:t>contact maken </a:t>
            </a:r>
            <a:r>
              <a:rPr kumimoji="0" lang="nl-NL" sz="1200" b="0" i="0" u="none" strike="noStrike" kern="1200" cap="none" spc="0" normalizeH="0" baseline="0" noProof="0">
                <a:ln>
                  <a:noFill/>
                </a:ln>
                <a:effectLst/>
                <a:uLnTx/>
                <a:uFillTx/>
                <a:latin typeface="Arial" charset="0"/>
                <a:ea typeface="+mn-ea"/>
                <a:cs typeface="+mn-cs"/>
              </a:rPr>
              <a:t>centraal.</a:t>
            </a:r>
            <a:r>
              <a:rPr lang="nl-NL" sz="1200"/>
              <a:t> </a:t>
            </a:r>
            <a:r>
              <a:rPr kumimoji="0" lang="nl-NL" sz="1200" b="0" i="0" u="none" strike="noStrike" kern="1200" cap="none" spc="0" normalizeH="0" baseline="0" noProof="0">
                <a:ln>
                  <a:noFill/>
                </a:ln>
                <a:effectLst/>
                <a:uLnTx/>
                <a:uFillTx/>
                <a:latin typeface="Arial" charset="0"/>
                <a:ea typeface="+mn-ea"/>
                <a:cs typeface="+mn-cs"/>
              </a:rPr>
              <a:t>Contact maken kan door: oogcontact, gezichtsuitdrukking, laten merken dat je begrip hebt en verbaal door stemgebruik, snelheid en woordkeuze, uitnodigende beginzinnen, waarderen/complimenteren, nader ingaan op iets uit het verhaal van de patiënt. Denk ook aan CAPTURES uit de e-learning (zie</a:t>
            </a:r>
            <a:r>
              <a:rPr lang="nl-NL" sz="1200"/>
              <a:t> dia Observatiepunten rollenspel</a:t>
            </a:r>
            <a:r>
              <a:rPr kumimoji="0" lang="nl-NL" sz="1200" b="0" i="0" u="none" strike="noStrike" kern="1200" cap="none" spc="0" normalizeH="0" baseline="0" noProof="0">
                <a:ln>
                  <a:noFill/>
                </a:ln>
                <a:effectLst/>
                <a:uLnTx/>
                <a:uFillTx/>
                <a:latin typeface="Arial" charset="0"/>
                <a:ea typeface="+mn-ea"/>
                <a:cs typeface="+mn-cs"/>
              </a:rPr>
              <a:t>).</a:t>
            </a:r>
            <a:endParaRPr kumimoji="0" lang="nl-NL" sz="1200" b="0" i="0" u="none" strike="noStrike" kern="1200" cap="none" spc="0" normalizeH="0" baseline="0" noProof="0">
              <a:ln>
                <a:noFill/>
              </a:ln>
              <a:effectLst/>
              <a:uLnTx/>
              <a:uFillTx/>
              <a:latin typeface="Arial" charset="0"/>
              <a:ea typeface="+mn-ea"/>
              <a:cs typeface="Arial"/>
            </a:endParaRPr>
          </a:p>
          <a:p>
            <a:pPr marL="0" marR="0" lvl="0" indent="0" algn="l" defTabSz="2984371"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a:ln>
                  <a:noFill/>
                </a:ln>
                <a:solidFill>
                  <a:srgbClr val="000000"/>
                </a:solidFill>
                <a:effectLst/>
                <a:uLnTx/>
                <a:uFillTx/>
                <a:latin typeface="Arial" charset="0"/>
                <a:ea typeface="+mn-ea"/>
                <a:cs typeface="+mn-cs"/>
              </a:rPr>
              <a:t>Uit onderzoek van </a:t>
            </a:r>
            <a:r>
              <a:rPr kumimoji="0" lang="nl-NL" sz="1200" b="0" i="0" u="none" strike="noStrike" kern="1200" cap="none" spc="0" normalizeH="0" baseline="0" noProof="0" err="1">
                <a:ln>
                  <a:noFill/>
                </a:ln>
                <a:solidFill>
                  <a:srgbClr val="000000"/>
                </a:solidFill>
                <a:effectLst/>
                <a:uLnTx/>
                <a:uFillTx/>
                <a:latin typeface="Arial" charset="0"/>
                <a:ea typeface="+mn-ea"/>
                <a:cs typeface="+mn-cs"/>
              </a:rPr>
              <a:t>Kathryn</a:t>
            </a:r>
            <a:r>
              <a:rPr kumimoji="0" lang="nl-NL" sz="1200" b="0" i="0" u="none" strike="noStrike" kern="1200" cap="none" spc="0" normalizeH="0" baseline="0" noProof="0">
                <a:ln>
                  <a:noFill/>
                </a:ln>
                <a:solidFill>
                  <a:srgbClr val="000000"/>
                </a:solidFill>
                <a:effectLst/>
                <a:uLnTx/>
                <a:uFillTx/>
                <a:latin typeface="Arial" charset="0"/>
                <a:ea typeface="+mn-ea"/>
                <a:cs typeface="+mn-cs"/>
              </a:rPr>
              <a:t> Pollak (2007) blijkt dat wanneer patiënten minder empathisch gedrag vertonen de arts dan ook minder empathie geeft. Herken je dit bij jezelf?</a:t>
            </a:r>
            <a:endParaRPr kumimoji="0" lang="nl-NL" sz="1200" b="0" i="0" u="none" strike="noStrike" kern="1200" cap="none" spc="0" normalizeH="0" baseline="0" noProof="0">
              <a:ln>
                <a:noFill/>
              </a:ln>
              <a:solidFill>
                <a:srgbClr val="000000"/>
              </a:solidFill>
              <a:effectLst/>
              <a:uLnTx/>
              <a:uFillTx/>
              <a:latin typeface="Arial" charset="0"/>
              <a:ea typeface="+mn-ea"/>
              <a:cs typeface="Arial"/>
            </a:endParaRPr>
          </a:p>
          <a:p>
            <a:pPr defTabSz="2984371">
              <a:defRPr/>
            </a:pPr>
            <a:r>
              <a:rPr kumimoji="0" lang="nl-NL" sz="1200" b="0" i="0" u="none" strike="noStrike" kern="1200" cap="none" spc="0" normalizeH="0" baseline="0" noProof="0">
                <a:ln>
                  <a:noFill/>
                </a:ln>
                <a:effectLst/>
                <a:uLnTx/>
                <a:uFillTx/>
                <a:latin typeface="Arial" charset="0"/>
                <a:ea typeface="+mn-ea"/>
                <a:cs typeface="+mn-cs"/>
              </a:rPr>
              <a:t>In deze casus </a:t>
            </a:r>
            <a:r>
              <a:rPr lang="nl-NL" sz="1200"/>
              <a:t>van het filmfragment verloopt</a:t>
            </a:r>
            <a:r>
              <a:rPr kumimoji="0" lang="nl-NL" sz="1200" b="0" i="0" u="none" strike="noStrike" kern="1200" cap="none" spc="0" normalizeH="0" baseline="0" noProof="0">
                <a:ln>
                  <a:noFill/>
                </a:ln>
                <a:effectLst/>
                <a:uLnTx/>
                <a:uFillTx/>
                <a:latin typeface="Arial" charset="0"/>
                <a:ea typeface="+mn-ea"/>
                <a:cs typeface="+mn-cs"/>
              </a:rPr>
              <a:t> het gesprek moeizaam en eenrichting op. Hoe kan je dit veranderen zodat er contact wordt gemaakt met de patiënt? Wat is hierbij belangrijk? Bij het contact maken is de juiste openingszin van belang. Hiermee zoek je de dialoog. Bedenk een goede opening (zin) om dit gesprek te kantelen?</a:t>
            </a:r>
            <a:endParaRPr lang="nl-NL" sz="1200" b="0" i="0" u="none" strike="noStrike" kern="1200" cap="none" spc="0" baseline="0" noProof="0">
              <a:latin typeface="Arial" charset="0"/>
              <a:cs typeface="Arial"/>
            </a:endParaRPr>
          </a:p>
          <a:p>
            <a:pPr marL="0" marR="0" lvl="0" indent="0" algn="l" defTabSz="1677650"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a:ln>
                  <a:noFill/>
                </a:ln>
                <a:solidFill>
                  <a:srgbClr val="000000"/>
                </a:solidFill>
                <a:effectLst/>
                <a:uLnTx/>
                <a:uFillTx/>
                <a:latin typeface="Arial" charset="0"/>
                <a:ea typeface="+mn-ea"/>
                <a:cs typeface="+mn-cs"/>
              </a:rPr>
              <a:t>Opnieuw het gesprek uitspelen met de arts en patiënt (acteur). Overige deelnemers krijgen een gerichte observatie opdracht, zie volgende dia.</a:t>
            </a:r>
            <a:endParaRPr kumimoji="0" lang="nl-NL" sz="1200" b="0" i="0" u="none" strike="noStrike" kern="1200" cap="none" spc="0" normalizeH="0" baseline="0" noProof="0">
              <a:ln>
                <a:noFill/>
              </a:ln>
              <a:solidFill>
                <a:srgbClr val="000000"/>
              </a:solidFill>
              <a:effectLst/>
              <a:uLnTx/>
              <a:uFillTx/>
              <a:latin typeface="Arial" charset="0"/>
              <a:ea typeface="+mn-ea"/>
              <a:cs typeface="Arial"/>
            </a:endParaRPr>
          </a:p>
          <a:p>
            <a:pPr marL="0" marR="0" lvl="0" indent="0" algn="l" defTabSz="1677650" rtl="0" eaLnBrk="1" fontAlgn="base" latinLnBrk="0" hangingPunct="1">
              <a:lnSpc>
                <a:spcPct val="100000"/>
              </a:lnSpc>
              <a:spcBef>
                <a:spcPct val="30000"/>
              </a:spcBef>
              <a:spcAft>
                <a:spcPct val="0"/>
              </a:spcAft>
              <a:buClrTx/>
              <a:buSzTx/>
              <a:buFontTx/>
              <a:buNone/>
              <a:tabLst/>
              <a:defRPr/>
            </a:pPr>
            <a:endParaRPr kumimoji="0" lang="nl-NL" sz="1200" b="0" i="0" u="none" strike="noStrike" kern="1200" cap="none" spc="0" normalizeH="0" baseline="0" noProof="0">
              <a:ln>
                <a:noFill/>
              </a:ln>
              <a:solidFill>
                <a:srgbClr val="000000"/>
              </a:solidFill>
              <a:effectLst/>
              <a:uLnTx/>
              <a:uFillTx/>
              <a:latin typeface="Arial" charset="0"/>
              <a:ea typeface="+mn-ea"/>
              <a:cs typeface="+mn-cs"/>
            </a:endParaRPr>
          </a:p>
          <a:p>
            <a:pPr marL="0" marR="0" lvl="0" indent="0" algn="l" defTabSz="1677650"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a:ln>
                  <a:noFill/>
                </a:ln>
                <a:solidFill>
                  <a:srgbClr val="000000"/>
                </a:solidFill>
                <a:effectLst/>
                <a:uLnTx/>
                <a:uFillTx/>
                <a:latin typeface="Arial" charset="0"/>
                <a:ea typeface="+mn-ea"/>
                <a:cs typeface="+mn-cs"/>
              </a:rPr>
              <a:t>Volgende dia: rollenspel nieuw gesprek </a:t>
            </a:r>
            <a:r>
              <a:rPr kumimoji="0" lang="nl-NL" sz="1200" b="0" i="0" u="none" strike="noStrike" kern="1200" cap="none" spc="0" normalizeH="0" baseline="0" noProof="0" err="1">
                <a:ln>
                  <a:noFill/>
                </a:ln>
                <a:solidFill>
                  <a:srgbClr val="000000"/>
                </a:solidFill>
                <a:effectLst/>
                <a:uLnTx/>
                <a:uFillTx/>
                <a:latin typeface="Arial" charset="0"/>
                <a:ea typeface="+mn-ea"/>
                <a:cs typeface="+mn-cs"/>
              </a:rPr>
              <a:t>Ewa</a:t>
            </a:r>
            <a:r>
              <a:rPr kumimoji="0" lang="nl-NL" sz="1200" b="0" i="0" u="none" strike="noStrike" kern="1200" cap="none" spc="0" normalizeH="0" baseline="0" noProof="0">
                <a:ln>
                  <a:noFill/>
                </a:ln>
                <a:solidFill>
                  <a:srgbClr val="000000"/>
                </a:solidFill>
                <a:effectLst/>
                <a:uLnTx/>
                <a:uFillTx/>
                <a:latin typeface="Arial" charset="0"/>
                <a:ea typeface="+mn-ea"/>
                <a:cs typeface="+mn-cs"/>
              </a:rPr>
              <a:t> met arts</a:t>
            </a:r>
          </a:p>
        </p:txBody>
      </p:sp>
      <p:sp>
        <p:nvSpPr>
          <p:cNvPr id="5" name="Tijdelijke aanduiding voor voettekst 4"/>
          <p:cNvSpPr>
            <a:spLocks noGrp="1"/>
          </p:cNvSpPr>
          <p:nvPr>
            <p:ph type="ftr" sz="quarter" idx="11"/>
          </p:nvPr>
        </p:nvSpPr>
        <p:spPr/>
        <p:txBody>
          <a:bodyPr/>
          <a:lstStyle/>
          <a:p>
            <a:r>
              <a:rPr lang="en-US"/>
              <a:t>Workshop Effectieve communicatie,maart 2021             licentie: CC-BY-NC-SA</a:t>
            </a:r>
            <a:endParaRPr lang="nl-NL" dirty="0"/>
          </a:p>
        </p:txBody>
      </p:sp>
      <p:sp>
        <p:nvSpPr>
          <p:cNvPr id="6" name="Tijdelijke aanduiding voor dianummer 5"/>
          <p:cNvSpPr>
            <a:spLocks noGrp="1"/>
          </p:cNvSpPr>
          <p:nvPr>
            <p:ph type="sldNum" sz="quarter" idx="12"/>
          </p:nvPr>
        </p:nvSpPr>
        <p:spPr/>
        <p:txBody>
          <a:bodyPr/>
          <a:lstStyle/>
          <a:p>
            <a:fld id="{049B46B4-AD66-4390-9C6B-EBAD2D34489B}" type="slidenum">
              <a:rPr lang="nl-NL" smtClean="0"/>
              <a:pPr/>
              <a:t>26</a:t>
            </a:fld>
            <a:endParaRPr lang="nl-NL"/>
          </a:p>
        </p:txBody>
      </p:sp>
    </p:spTree>
    <p:extLst>
      <p:ext uri="{BB962C8B-B14F-4D97-AF65-F5344CB8AC3E}">
        <p14:creationId xmlns:p14="http://schemas.microsoft.com/office/powerpoint/2010/main" val="17986971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1677650"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a:ln>
                  <a:noFill/>
                </a:ln>
                <a:solidFill>
                  <a:srgbClr val="000000"/>
                </a:solidFill>
                <a:effectLst/>
                <a:uLnTx/>
                <a:uFillTx/>
                <a:latin typeface="Arial" charset="0"/>
                <a:ea typeface="+mn-ea"/>
                <a:cs typeface="+mn-cs"/>
              </a:rPr>
              <a:t>Werkvorm</a:t>
            </a:r>
            <a:r>
              <a:rPr kumimoji="0" lang="nl-NL" sz="1200" b="0" i="0" u="none" strike="noStrike" kern="1200" cap="none" spc="0" normalizeH="0" baseline="0" noProof="0">
                <a:ln>
                  <a:noFill/>
                </a:ln>
                <a:solidFill>
                  <a:srgbClr val="000000"/>
                </a:solidFill>
                <a:effectLst/>
                <a:uLnTx/>
                <a:uFillTx/>
                <a:latin typeface="Arial" charset="0"/>
                <a:ea typeface="+mn-ea"/>
                <a:cs typeface="+mn-cs"/>
              </a:rPr>
              <a:t>: rollenspel</a:t>
            </a:r>
          </a:p>
          <a:p>
            <a:pPr marL="0" marR="0" lvl="0" indent="0" algn="l" defTabSz="1677650"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a:ln>
                  <a:noFill/>
                </a:ln>
                <a:solidFill>
                  <a:srgbClr val="000000"/>
                </a:solidFill>
                <a:effectLst/>
                <a:uLnTx/>
                <a:uFillTx/>
                <a:latin typeface="Arial" charset="0"/>
                <a:ea typeface="+mn-ea"/>
                <a:cs typeface="+mn-cs"/>
              </a:rPr>
              <a:t>Inhoud</a:t>
            </a:r>
            <a:r>
              <a:rPr kumimoji="0" lang="nl-NL" sz="1200" b="0" i="0" u="none" strike="noStrike" kern="1200" cap="none" spc="0" normalizeH="0" baseline="0" noProof="0">
                <a:ln>
                  <a:noFill/>
                </a:ln>
                <a:solidFill>
                  <a:srgbClr val="000000"/>
                </a:solidFill>
                <a:effectLst/>
                <a:uLnTx/>
                <a:uFillTx/>
                <a:latin typeface="Arial" charset="0"/>
                <a:ea typeface="+mn-ea"/>
                <a:cs typeface="+mn-cs"/>
              </a:rPr>
              <a:t>: Terwijl de spelers zich voorbereiden, observatiepunten laten zien voor de overige deelnemers</a:t>
            </a:r>
          </a:p>
          <a:p>
            <a:pPr marL="0" marR="0" lvl="0" indent="0" algn="l" defTabSz="1677650" rtl="0" eaLnBrk="1" fontAlgn="base" latinLnBrk="0" hangingPunct="1">
              <a:lnSpc>
                <a:spcPct val="100000"/>
              </a:lnSpc>
              <a:spcBef>
                <a:spcPct val="30000"/>
              </a:spcBef>
              <a:spcAft>
                <a:spcPct val="0"/>
              </a:spcAft>
              <a:buClrTx/>
              <a:buSzTx/>
              <a:buFontTx/>
              <a:buNone/>
              <a:tabLst/>
              <a:defRPr/>
            </a:pPr>
            <a:endParaRPr kumimoji="0" lang="nl-NL" sz="1200" b="0" i="0" u="none" strike="noStrike" kern="1200" cap="none" spc="0" normalizeH="0" baseline="0" noProof="0">
              <a:ln>
                <a:noFill/>
              </a:ln>
              <a:solidFill>
                <a:srgbClr val="000000"/>
              </a:solidFill>
              <a:effectLst/>
              <a:uLnTx/>
              <a:uFillTx/>
              <a:latin typeface="Arial" charset="0"/>
              <a:ea typeface="+mn-ea"/>
              <a:cs typeface="Arial"/>
            </a:endParaRPr>
          </a:p>
          <a:p>
            <a:pPr marL="0" marR="0" lvl="0" indent="0" algn="l" defTabSz="1677650"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a:ln>
                  <a:noFill/>
                </a:ln>
                <a:solidFill>
                  <a:srgbClr val="000000"/>
                </a:solidFill>
                <a:effectLst/>
                <a:uLnTx/>
                <a:uFillTx/>
                <a:latin typeface="Arial" charset="0"/>
                <a:ea typeface="+mn-ea"/>
                <a:cs typeface="Arial"/>
              </a:rPr>
              <a:t>Volgende dia: </a:t>
            </a:r>
            <a:r>
              <a:rPr kumimoji="0" lang="nl-NL" sz="1200" b="0" i="0" u="none" strike="noStrike" kern="1200" cap="none" spc="0" normalizeH="0" baseline="0" noProof="0">
                <a:ln>
                  <a:noFill/>
                </a:ln>
                <a:solidFill>
                  <a:srgbClr val="000000"/>
                </a:solidFill>
                <a:effectLst/>
                <a:uLnTx/>
                <a:uFillTx/>
                <a:latin typeface="Arial" charset="0"/>
                <a:ea typeface="+mn-ea"/>
                <a:cs typeface="+mn-cs"/>
              </a:rPr>
              <a:t>Observatiepunten rollenspel n.a.v. CAPTURES</a:t>
            </a:r>
            <a:endParaRPr lang="nl-NL"/>
          </a:p>
        </p:txBody>
      </p:sp>
      <p:sp>
        <p:nvSpPr>
          <p:cNvPr id="5" name="Tijdelijke aanduiding voor voettekst 4"/>
          <p:cNvSpPr>
            <a:spLocks noGrp="1"/>
          </p:cNvSpPr>
          <p:nvPr>
            <p:ph type="ftr" sz="quarter" idx="11"/>
          </p:nvPr>
        </p:nvSpPr>
        <p:spPr/>
        <p:txBody>
          <a:bodyPr/>
          <a:lstStyle/>
          <a:p>
            <a:r>
              <a:rPr lang="en-US"/>
              <a:t>Workshop Effectieve communicatie,maart 2021             licentie: CC-BY-NC-SA</a:t>
            </a:r>
            <a:endParaRPr lang="nl-NL" dirty="0"/>
          </a:p>
        </p:txBody>
      </p:sp>
      <p:sp>
        <p:nvSpPr>
          <p:cNvPr id="6" name="Tijdelijke aanduiding voor dianummer 5"/>
          <p:cNvSpPr>
            <a:spLocks noGrp="1"/>
          </p:cNvSpPr>
          <p:nvPr>
            <p:ph type="sldNum" sz="quarter" idx="12"/>
          </p:nvPr>
        </p:nvSpPr>
        <p:spPr/>
        <p:txBody>
          <a:bodyPr/>
          <a:lstStyle/>
          <a:p>
            <a:fld id="{049B46B4-AD66-4390-9C6B-EBAD2D34489B}" type="slidenum">
              <a:rPr lang="nl-NL" smtClean="0"/>
              <a:pPr/>
              <a:t>27</a:t>
            </a:fld>
            <a:endParaRPr lang="nl-NL"/>
          </a:p>
        </p:txBody>
      </p:sp>
    </p:spTree>
    <p:extLst>
      <p:ext uri="{BB962C8B-B14F-4D97-AF65-F5344CB8AC3E}">
        <p14:creationId xmlns:p14="http://schemas.microsoft.com/office/powerpoint/2010/main" val="330661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2984371"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dirty="0">
                <a:ln>
                  <a:noFill/>
                </a:ln>
                <a:solidFill>
                  <a:srgbClr val="000000"/>
                </a:solidFill>
                <a:effectLst/>
                <a:uLnTx/>
                <a:uFillTx/>
                <a:latin typeface="Arial" charset="0"/>
                <a:ea typeface="+mn-ea"/>
                <a:cs typeface="+mn-cs"/>
              </a:rPr>
              <a:t>Werkvorm</a:t>
            </a:r>
            <a:r>
              <a:rPr kumimoji="0" lang="nl-NL" sz="1200" b="0" i="0" u="none" strike="noStrike" kern="1200" cap="none" spc="0" normalizeH="0" baseline="0" noProof="0" dirty="0">
                <a:ln>
                  <a:noFill/>
                </a:ln>
                <a:solidFill>
                  <a:srgbClr val="000000"/>
                </a:solidFill>
                <a:effectLst/>
                <a:uLnTx/>
                <a:uFillTx/>
                <a:latin typeface="Arial" charset="0"/>
                <a:ea typeface="+mn-ea"/>
                <a:cs typeface="+mn-cs"/>
              </a:rPr>
              <a:t>: laten zien</a:t>
            </a:r>
            <a:endParaRPr kumimoji="0" lang="nl-NL" sz="1200" b="0" i="0" u="none" strike="noStrike" kern="1200" cap="none" spc="0" normalizeH="0" baseline="0" noProof="0" dirty="0">
              <a:ln>
                <a:noFill/>
              </a:ln>
              <a:solidFill>
                <a:srgbClr val="000000"/>
              </a:solidFill>
              <a:effectLst/>
              <a:uLnTx/>
              <a:uFillTx/>
              <a:latin typeface="Arial" charset="0"/>
              <a:ea typeface="+mn-ea"/>
              <a:cs typeface="Arial"/>
            </a:endParaRPr>
          </a:p>
          <a:p>
            <a:pPr marL="0" marR="0" lvl="0" indent="0" algn="l" defTabSz="1677650"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dirty="0">
                <a:ln>
                  <a:noFill/>
                </a:ln>
                <a:solidFill>
                  <a:srgbClr val="000000"/>
                </a:solidFill>
                <a:effectLst/>
                <a:uLnTx/>
                <a:uFillTx/>
                <a:latin typeface="Arial" charset="0"/>
                <a:ea typeface="+mn-ea"/>
                <a:cs typeface="+mn-cs"/>
              </a:rPr>
              <a:t>Inhoud</a:t>
            </a:r>
            <a:r>
              <a:rPr kumimoji="0" lang="nl-NL" sz="1200" b="0" i="0" u="none" strike="noStrike" kern="1200" cap="none" spc="0" normalizeH="0" baseline="0" noProof="0" dirty="0">
                <a:ln>
                  <a:noFill/>
                </a:ln>
                <a:solidFill>
                  <a:srgbClr val="000000"/>
                </a:solidFill>
                <a:effectLst/>
                <a:uLnTx/>
                <a:uFillTx/>
                <a:latin typeface="Arial" charset="0"/>
                <a:ea typeface="+mn-ea"/>
                <a:cs typeface="+mn-cs"/>
              </a:rPr>
              <a:t>: Het zijn punten uit CAPTURES model van </a:t>
            </a:r>
            <a:r>
              <a:rPr kumimoji="0" lang="nl-NL" sz="1200" b="0" i="0" u="none" strike="noStrike" kern="1200" cap="none" spc="0" normalizeH="0" baseline="0" noProof="0" dirty="0" err="1">
                <a:ln>
                  <a:noFill/>
                </a:ln>
                <a:solidFill>
                  <a:srgbClr val="000000"/>
                </a:solidFill>
                <a:effectLst/>
                <a:uLnTx/>
                <a:uFillTx/>
                <a:latin typeface="Arial" charset="0"/>
                <a:ea typeface="+mn-ea"/>
                <a:cs typeface="+mn-cs"/>
              </a:rPr>
              <a:t>Schattner</a:t>
            </a:r>
            <a:r>
              <a:rPr kumimoji="0" lang="nl-NL" sz="1200" b="0" i="0" u="none" strike="noStrike" kern="1200" cap="none" spc="0" normalizeH="0" baseline="0" noProof="0" dirty="0">
                <a:ln>
                  <a:noFill/>
                </a:ln>
                <a:solidFill>
                  <a:srgbClr val="000000"/>
                </a:solidFill>
                <a:effectLst/>
                <a:uLnTx/>
                <a:uFillTx/>
                <a:latin typeface="Arial" charset="0"/>
                <a:ea typeface="+mn-ea"/>
                <a:cs typeface="+mn-cs"/>
              </a:rPr>
              <a:t> (2012).</a:t>
            </a:r>
            <a:endParaRPr kumimoji="0" lang="nl-NL" sz="1200" b="0" i="0" u="none" strike="noStrike" kern="1200" cap="none" spc="0" normalizeH="0" baseline="0" noProof="0" dirty="0">
              <a:ln>
                <a:noFill/>
              </a:ln>
              <a:solidFill>
                <a:srgbClr val="000000"/>
              </a:solidFill>
              <a:effectLst/>
              <a:uLnTx/>
              <a:uFillTx/>
              <a:latin typeface="Arial" charset="0"/>
              <a:ea typeface="+mn-ea"/>
              <a:cs typeface="Arial"/>
            </a:endParaRPr>
          </a:p>
          <a:p>
            <a:pPr marL="0" marR="0" lvl="0" indent="0" algn="l" defTabSz="1677650" rtl="0" eaLnBrk="1" fontAlgn="base" latinLnBrk="0" hangingPunct="1">
              <a:lnSpc>
                <a:spcPct val="100000"/>
              </a:lnSpc>
              <a:spcBef>
                <a:spcPct val="30000"/>
              </a:spcBef>
              <a:spcAft>
                <a:spcPct val="0"/>
              </a:spcAft>
              <a:buClrTx/>
              <a:buSzTx/>
              <a:buFontTx/>
              <a:buNone/>
              <a:tabLst/>
              <a:defRPr/>
            </a:pPr>
            <a:endParaRPr kumimoji="0" lang="nl-NL" sz="12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l" defTabSz="1677650"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dirty="0">
                <a:ln>
                  <a:noFill/>
                </a:ln>
                <a:effectLst/>
                <a:uLnTx/>
                <a:uFillTx/>
                <a:latin typeface="Arial" charset="0"/>
                <a:ea typeface="+mn-ea"/>
                <a:cs typeface="+mn-cs"/>
              </a:rPr>
              <a:t>Volgende dia: nabespreking rollenspel</a:t>
            </a:r>
            <a:endParaRPr lang="nl-NL" sz="1200" b="0" i="0" u="none" strike="noStrike" kern="1200" cap="none" spc="0" baseline="0" noProof="0" dirty="0">
              <a:latin typeface="Arial" charset="0"/>
              <a:cs typeface="Arial"/>
            </a:endParaRPr>
          </a:p>
          <a:p>
            <a:pPr marL="0" marR="0" lvl="0" indent="0" algn="l" defTabSz="1626626" rtl="0" eaLnBrk="1" fontAlgn="base" latinLnBrk="0" hangingPunct="1">
              <a:lnSpc>
                <a:spcPct val="100000"/>
              </a:lnSpc>
              <a:spcBef>
                <a:spcPct val="30000"/>
              </a:spcBef>
              <a:spcAft>
                <a:spcPct val="0"/>
              </a:spcAft>
              <a:buClrTx/>
              <a:buSzTx/>
              <a:buFontTx/>
              <a:buNone/>
              <a:tabLst/>
              <a:defRPr/>
            </a:pPr>
            <a:endParaRPr kumimoji="0" lang="nl-NL" sz="11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4" name="Tijdelijke aanduiding voor dianummer 3"/>
          <p:cNvSpPr>
            <a:spLocks noGrp="1"/>
          </p:cNvSpPr>
          <p:nvPr>
            <p:ph type="sldNum" sz="quarter" idx="10"/>
          </p:nvPr>
        </p:nvSpPr>
        <p:spPr/>
        <p:txBody>
          <a:bodyPr/>
          <a:lstStyle/>
          <a:p>
            <a:fld id="{049B46B4-AD66-4390-9C6B-EBAD2D34489B}" type="slidenum">
              <a:rPr lang="nl-NL" smtClean="0"/>
              <a:pPr/>
              <a:t>28</a:t>
            </a:fld>
            <a:endParaRPr lang="nl-NL"/>
          </a:p>
        </p:txBody>
      </p:sp>
      <p:sp>
        <p:nvSpPr>
          <p:cNvPr id="6" name="Tijdelijke aanduiding voor voettekst 5"/>
          <p:cNvSpPr>
            <a:spLocks noGrp="1"/>
          </p:cNvSpPr>
          <p:nvPr>
            <p:ph type="ftr" sz="quarter" idx="12"/>
          </p:nvPr>
        </p:nvSpPr>
        <p:spPr/>
        <p:txBody>
          <a:bodyPr/>
          <a:lstStyle/>
          <a:p>
            <a:r>
              <a:rPr lang="en-US"/>
              <a:t>Workshop Effectieve communicatie,maart 2021             licentie: CC-BY-NC-SA</a:t>
            </a:r>
            <a:endParaRPr lang="nl-NL" dirty="0"/>
          </a:p>
        </p:txBody>
      </p:sp>
    </p:spTree>
    <p:extLst>
      <p:ext uri="{BB962C8B-B14F-4D97-AF65-F5344CB8AC3E}">
        <p14:creationId xmlns:p14="http://schemas.microsoft.com/office/powerpoint/2010/main" val="14025073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2984371"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dirty="0">
                <a:ln>
                  <a:noFill/>
                </a:ln>
                <a:solidFill>
                  <a:srgbClr val="000000"/>
                </a:solidFill>
                <a:effectLst/>
                <a:uLnTx/>
                <a:uFillTx/>
                <a:latin typeface="Arial" charset="0"/>
                <a:ea typeface="+mn-ea"/>
                <a:cs typeface="+mn-cs"/>
              </a:rPr>
              <a:t>Werkvorm</a:t>
            </a:r>
            <a:r>
              <a:rPr kumimoji="0" lang="nl-NL" sz="1200" b="0" i="0" u="none" strike="noStrike" kern="1200" cap="none" spc="0" normalizeH="0" baseline="0" noProof="0" dirty="0">
                <a:ln>
                  <a:noFill/>
                </a:ln>
                <a:solidFill>
                  <a:srgbClr val="000000"/>
                </a:solidFill>
                <a:effectLst/>
                <a:uLnTx/>
                <a:uFillTx/>
                <a:latin typeface="Arial" charset="0"/>
                <a:ea typeface="+mn-ea"/>
                <a:cs typeface="+mn-cs"/>
              </a:rPr>
              <a:t>: groepsgesprek n.a.v. observaties bij het rollenspel</a:t>
            </a:r>
            <a:endParaRPr kumimoji="0" lang="nl-NL" sz="1200" b="0" i="0" u="none" strike="noStrike" kern="1200" cap="none" spc="0" normalizeH="0" baseline="0" noProof="0" dirty="0">
              <a:ln>
                <a:noFill/>
              </a:ln>
              <a:solidFill>
                <a:srgbClr val="000000"/>
              </a:solidFill>
              <a:effectLst/>
              <a:uLnTx/>
              <a:uFillTx/>
              <a:latin typeface="Arial" charset="0"/>
              <a:ea typeface="+mn-ea"/>
              <a:cs typeface="Arial"/>
            </a:endParaRPr>
          </a:p>
          <a:p>
            <a:pPr defTabSz="2984371">
              <a:defRPr/>
            </a:pPr>
            <a:r>
              <a:rPr kumimoji="0" lang="nl-NL" sz="1200" b="0" i="0" u="sng" strike="noStrike" kern="1200" cap="none" spc="0" normalizeH="0" baseline="0" noProof="0" dirty="0">
                <a:ln>
                  <a:noFill/>
                </a:ln>
                <a:effectLst/>
                <a:uLnTx/>
                <a:uFillTx/>
                <a:latin typeface="Arial" charset="0"/>
                <a:ea typeface="+mn-ea"/>
                <a:cs typeface="+mn-cs"/>
              </a:rPr>
              <a:t>Inhoud</a:t>
            </a:r>
            <a:r>
              <a:rPr kumimoji="0" lang="nl-NL" sz="1200" b="0" i="0" u="none" strike="noStrike" kern="1200" cap="none" spc="0" normalizeH="0" baseline="0" noProof="0" dirty="0">
                <a:ln>
                  <a:noFill/>
                </a:ln>
                <a:effectLst/>
                <a:uLnTx/>
                <a:uFillTx/>
                <a:latin typeface="Arial" charset="0"/>
                <a:ea typeface="+mn-ea"/>
                <a:cs typeface="+mn-cs"/>
              </a:rPr>
              <a:t>: Navragen bij de </a:t>
            </a:r>
            <a:r>
              <a:rPr lang="nl-NL" sz="1200" dirty="0"/>
              <a:t>spelers</a:t>
            </a:r>
            <a:r>
              <a:rPr kumimoji="0" lang="nl-NL" sz="1200" b="0" i="0" u="none" strike="noStrike" kern="1200" cap="none" spc="0" normalizeH="0" baseline="0" noProof="0" dirty="0">
                <a:ln>
                  <a:noFill/>
                </a:ln>
                <a:effectLst/>
                <a:uLnTx/>
                <a:uFillTx/>
                <a:latin typeface="Arial" charset="0"/>
                <a:ea typeface="+mn-ea"/>
                <a:cs typeface="+mn-cs"/>
              </a:rPr>
              <a:t> en patiënt/</a:t>
            </a:r>
            <a:r>
              <a:rPr lang="nl-NL" sz="1200" dirty="0"/>
              <a:t>naaste</a:t>
            </a:r>
            <a:r>
              <a:rPr kumimoji="0" lang="nl-NL" sz="1200" b="0" i="0" u="none" strike="noStrike" kern="1200" cap="none" spc="0" normalizeH="0" baseline="0" noProof="0" dirty="0">
                <a:ln>
                  <a:noFill/>
                </a:ln>
                <a:effectLst/>
                <a:uLnTx/>
                <a:uFillTx/>
                <a:latin typeface="Arial" charset="0"/>
                <a:ea typeface="+mn-ea"/>
                <a:cs typeface="+mn-cs"/>
              </a:rPr>
              <a:t> hoe het ging. Hoe verliep het begin en welk effect had dit</a:t>
            </a:r>
            <a:r>
              <a:rPr lang="nl-NL" sz="1200" dirty="0"/>
              <a:t> op het verloop van het gesprek</a:t>
            </a:r>
            <a:r>
              <a:rPr kumimoji="0" lang="nl-NL" sz="1200" b="0" i="0" u="none" strike="noStrike" kern="1200" cap="none" spc="0" normalizeH="0" baseline="0" noProof="0" dirty="0">
                <a:ln>
                  <a:noFill/>
                </a:ln>
                <a:effectLst/>
                <a:uLnTx/>
                <a:uFillTx/>
                <a:latin typeface="Arial" charset="0"/>
                <a:ea typeface="+mn-ea"/>
                <a:cs typeface="+mn-cs"/>
              </a:rPr>
              <a:t>? In hoeverre werd de dialoog gezocht?</a:t>
            </a:r>
            <a:endParaRPr kumimoji="0" lang="nl-NL" sz="1200" b="0" i="0" u="none" strike="noStrike" kern="1200" cap="none" spc="0" normalizeH="0" baseline="0" noProof="0" dirty="0">
              <a:ln>
                <a:noFill/>
              </a:ln>
              <a:effectLst/>
              <a:uLnTx/>
              <a:uFillTx/>
              <a:latin typeface="Arial" charset="0"/>
              <a:ea typeface="+mn-ea"/>
              <a:cs typeface="Arial"/>
            </a:endParaRPr>
          </a:p>
          <a:p>
            <a:pPr marL="0" marR="0" lvl="0" indent="0" algn="l" defTabSz="1677650"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dirty="0">
                <a:ln>
                  <a:noFill/>
                </a:ln>
                <a:solidFill>
                  <a:srgbClr val="000000"/>
                </a:solidFill>
                <a:effectLst/>
                <a:uLnTx/>
                <a:uFillTx/>
                <a:latin typeface="Arial" charset="0"/>
                <a:ea typeface="+mn-ea"/>
                <a:cs typeface="+mn-cs"/>
              </a:rPr>
              <a:t>Vervolgens naar observanten, wat viel op? Wat zagen zij aan empathie n.a.v. punten uit CAPTURES (zie dia)? Daarna het gesprek vervolgen met ‘Hoe empathisch ben je zelf tijdens een gesprek?’ Gaat dit vanzelf? Wat kan je evt. verbeteren? Of welke stappen zijn hier nog voor jou in te maken? In hoeverre sta je er bij stil dat de CAPTURES punten een positief effect kan hebben op de patiënt? </a:t>
            </a:r>
            <a:endParaRPr kumimoji="0" lang="nl-NL" sz="1200" b="0" i="0" u="none" strike="noStrike" kern="1200" cap="none" spc="0" normalizeH="0" baseline="0" noProof="0" dirty="0">
              <a:ln>
                <a:noFill/>
              </a:ln>
              <a:solidFill>
                <a:srgbClr val="000000"/>
              </a:solidFill>
              <a:effectLst/>
              <a:uLnTx/>
              <a:uFillTx/>
              <a:latin typeface="Arial" charset="0"/>
              <a:ea typeface="+mn-ea"/>
              <a:cs typeface="Arial"/>
            </a:endParaRPr>
          </a:p>
          <a:p>
            <a:pPr marL="0" marR="0" lvl="0" indent="0" algn="l" defTabSz="2984371"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dirty="0">
                <a:ln>
                  <a:noFill/>
                </a:ln>
                <a:effectLst/>
                <a:uLnTx/>
                <a:uFillTx/>
                <a:latin typeface="Arial" charset="0"/>
                <a:ea typeface="+mn-ea"/>
                <a:cs typeface="+mn-cs"/>
              </a:rPr>
              <a:t>Tip: het artikel van Back ‘</a:t>
            </a:r>
            <a:r>
              <a:rPr kumimoji="0" lang="en-US" sz="1200" b="0" i="0" u="none" strike="noStrike" kern="1200" cap="none" spc="0" normalizeH="0" baseline="0" noProof="0" dirty="0">
                <a:ln>
                  <a:noFill/>
                </a:ln>
                <a:effectLst/>
                <a:uLnTx/>
                <a:uFillTx/>
                <a:latin typeface="Arial" charset="0"/>
                <a:ea typeface="+mn-ea"/>
                <a:cs typeface="+mn-cs"/>
              </a:rPr>
              <a:t>Approaching Difficult Communication, Tasks in Oncology1’ (Back, AL, 2005) </a:t>
            </a:r>
            <a:r>
              <a:rPr kumimoji="0" lang="nl-NL" sz="1200" b="0" i="0" u="none" strike="noStrike" kern="1200" cap="none" spc="0" normalizeH="0" baseline="0" noProof="0" dirty="0">
                <a:ln>
                  <a:noFill/>
                </a:ln>
                <a:effectLst/>
                <a:uLnTx/>
                <a:uFillTx/>
                <a:latin typeface="Arial" charset="0"/>
                <a:ea typeface="+mn-ea"/>
                <a:cs typeface="+mn-cs"/>
              </a:rPr>
              <a:t>geeft veel voorbeeldzinnen voor verschillende momenten tijdens een gesprek en voor welk soort gesprek slechtnieuws, curatief, palliatief.</a:t>
            </a:r>
            <a:endParaRPr kumimoji="0" lang="nl-NL" sz="1200" b="0" i="0" u="none" strike="noStrike" kern="1200" cap="none" spc="0" normalizeH="0" baseline="0" noProof="0" dirty="0">
              <a:ln>
                <a:noFill/>
              </a:ln>
              <a:effectLst/>
              <a:uLnTx/>
              <a:uFillTx/>
              <a:latin typeface="Arial" charset="0"/>
              <a:ea typeface="+mn-ea"/>
              <a:cs typeface="Arial"/>
            </a:endParaRPr>
          </a:p>
          <a:p>
            <a:pPr marL="0" marR="0" lvl="0" indent="0" algn="l" defTabSz="2984371"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dirty="0">
                <a:ln>
                  <a:noFill/>
                </a:ln>
                <a:solidFill>
                  <a:srgbClr val="000000"/>
                </a:solidFill>
                <a:effectLst/>
                <a:uLnTx/>
                <a:uFillTx/>
                <a:latin typeface="Arial" charset="0"/>
                <a:ea typeface="+mn-ea"/>
                <a:cs typeface="+mn-cs"/>
              </a:rPr>
              <a:t>Tip: Let op het stopwoord oké, terwijl de situatie niet oké is.</a:t>
            </a:r>
            <a:endParaRPr kumimoji="0" lang="nl-NL" sz="1200" b="0" i="0" u="none" strike="noStrike" kern="1200" cap="none" spc="0" normalizeH="0" baseline="0" noProof="0" dirty="0">
              <a:ln>
                <a:noFill/>
              </a:ln>
              <a:solidFill>
                <a:srgbClr val="000000"/>
              </a:solidFill>
              <a:effectLst/>
              <a:uLnTx/>
              <a:uFillTx/>
              <a:latin typeface="Arial" charset="0"/>
              <a:ea typeface="+mn-ea"/>
              <a:cs typeface="Arial"/>
            </a:endParaRPr>
          </a:p>
          <a:p>
            <a:pPr marL="0" marR="0" lvl="0" indent="0" algn="l" defTabSz="2984371" rtl="0" eaLnBrk="1" fontAlgn="base" latinLnBrk="0" hangingPunct="1">
              <a:lnSpc>
                <a:spcPct val="100000"/>
              </a:lnSpc>
              <a:spcBef>
                <a:spcPct val="30000"/>
              </a:spcBef>
              <a:spcAft>
                <a:spcPct val="0"/>
              </a:spcAft>
              <a:buClrTx/>
              <a:buSzTx/>
              <a:buFontTx/>
              <a:buNone/>
              <a:tabLst/>
              <a:defRPr/>
            </a:pPr>
            <a:endParaRPr kumimoji="0" lang="nl-NL" sz="12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l" defTabSz="1626626" rtl="0" eaLnBrk="1" fontAlgn="base" latinLnBrk="0" hangingPunct="1">
              <a:lnSpc>
                <a:spcPct val="100000"/>
              </a:lnSpc>
              <a:spcBef>
                <a:spcPct val="30000"/>
              </a:spcBef>
              <a:spcAft>
                <a:spcPct val="0"/>
              </a:spcAft>
              <a:buClrTx/>
              <a:buSzTx/>
              <a:buFontTx/>
              <a:buNone/>
              <a:tabLst/>
              <a:defRPr/>
            </a:pPr>
            <a:r>
              <a:rPr kumimoji="0" lang="nl-NL" sz="1100" b="0" i="0" u="none" strike="noStrike" kern="1200" cap="none" spc="0" normalizeH="0" baseline="0" noProof="0" dirty="0">
                <a:ln>
                  <a:noFill/>
                </a:ln>
                <a:solidFill>
                  <a:srgbClr val="000000"/>
                </a:solidFill>
                <a:effectLst/>
                <a:uLnTx/>
                <a:uFillTx/>
                <a:latin typeface="Arial" charset="0"/>
                <a:ea typeface="+mn-ea"/>
                <a:cs typeface="Arial"/>
              </a:rPr>
              <a:t>Volgende dia: Acroniem </a:t>
            </a:r>
            <a:r>
              <a:rPr kumimoji="0" lang="nl-NL" sz="1100" b="0" i="0" u="none" strike="noStrike" kern="1200" cap="none" spc="0" normalizeH="0" baseline="0" noProof="0" dirty="0" err="1">
                <a:ln>
                  <a:noFill/>
                </a:ln>
                <a:solidFill>
                  <a:srgbClr val="000000"/>
                </a:solidFill>
                <a:effectLst/>
                <a:uLnTx/>
                <a:uFillTx/>
                <a:latin typeface="Arial" charset="0"/>
                <a:ea typeface="+mn-ea"/>
                <a:cs typeface="Arial"/>
              </a:rPr>
              <a:t>Empathy</a:t>
            </a:r>
            <a:endParaRPr kumimoji="0" lang="nl-NL" sz="1100" b="0" i="0" u="none" strike="noStrike" kern="1200" cap="none" spc="0" normalizeH="0" baseline="0" noProof="0" dirty="0">
              <a:ln>
                <a:noFill/>
              </a:ln>
              <a:solidFill>
                <a:srgbClr val="000000"/>
              </a:solidFill>
              <a:effectLst/>
              <a:uLnTx/>
              <a:uFillTx/>
              <a:latin typeface="Arial" charset="0"/>
              <a:ea typeface="+mn-ea"/>
              <a:cs typeface="Arial"/>
            </a:endParaRPr>
          </a:p>
        </p:txBody>
      </p:sp>
      <p:sp>
        <p:nvSpPr>
          <p:cNvPr id="4" name="Tijdelijke aanduiding voor dianummer 3"/>
          <p:cNvSpPr>
            <a:spLocks noGrp="1"/>
          </p:cNvSpPr>
          <p:nvPr>
            <p:ph type="sldNum" sz="quarter" idx="10"/>
          </p:nvPr>
        </p:nvSpPr>
        <p:spPr/>
        <p:txBody>
          <a:bodyPr/>
          <a:lstStyle/>
          <a:p>
            <a:fld id="{049B46B4-AD66-4390-9C6B-EBAD2D34489B}" type="slidenum">
              <a:rPr lang="nl-NL" smtClean="0"/>
              <a:pPr/>
              <a:t>29</a:t>
            </a:fld>
            <a:endParaRPr lang="nl-NL"/>
          </a:p>
        </p:txBody>
      </p:sp>
      <p:sp>
        <p:nvSpPr>
          <p:cNvPr id="6" name="Tijdelijke aanduiding voor voettekst 5"/>
          <p:cNvSpPr>
            <a:spLocks noGrp="1"/>
          </p:cNvSpPr>
          <p:nvPr>
            <p:ph type="ftr" sz="quarter" idx="12"/>
          </p:nvPr>
        </p:nvSpPr>
        <p:spPr/>
        <p:txBody>
          <a:bodyPr/>
          <a:lstStyle/>
          <a:p>
            <a:r>
              <a:rPr lang="en-US"/>
              <a:t>Workshop Effectieve communicatie,maart 2021             licentie: CC-BY-NC-SA</a:t>
            </a:r>
            <a:endParaRPr lang="nl-NL" dirty="0"/>
          </a:p>
        </p:txBody>
      </p:sp>
    </p:spTree>
    <p:extLst>
      <p:ext uri="{BB962C8B-B14F-4D97-AF65-F5344CB8AC3E}">
        <p14:creationId xmlns:p14="http://schemas.microsoft.com/office/powerpoint/2010/main" val="2933108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u="sng" dirty="0"/>
              <a:t>Werkvorm</a:t>
            </a:r>
            <a:r>
              <a:rPr lang="nl-NL" sz="1200" dirty="0"/>
              <a:t>: kort toelichten</a:t>
            </a:r>
            <a:endParaRPr lang="nl-NL" sz="1200" baseline="0" dirty="0"/>
          </a:p>
          <a:p>
            <a:r>
              <a:rPr lang="nl-NL" sz="1200" u="sng" baseline="0" dirty="0"/>
              <a:t>Inhoud</a:t>
            </a:r>
            <a:r>
              <a:rPr lang="nl-NL" sz="1200" baseline="0" dirty="0"/>
              <a:t>: De keuze voor deze drie </a:t>
            </a:r>
            <a:r>
              <a:rPr lang="nl-NL" sz="1200" dirty="0"/>
              <a:t>onderdelen </a:t>
            </a:r>
            <a:r>
              <a:rPr lang="nl-NL" sz="1200" baseline="0" dirty="0"/>
              <a:t>komen voort uit literatuuronderzoek (</a:t>
            </a:r>
            <a:r>
              <a:rPr lang="en-US" sz="1200" baseline="0" dirty="0" err="1"/>
              <a:t>Bernacki</a:t>
            </a:r>
            <a:r>
              <a:rPr lang="en-US" sz="1200" baseline="0" dirty="0"/>
              <a:t> et al, 2017)</a:t>
            </a:r>
            <a:r>
              <a:rPr lang="nl-NL" sz="1200" baseline="0" dirty="0"/>
              <a:t> waaruit blijkt dat dit moeilijke aspecten zijn bij het gesprek tussen arts/verpleegkundig (specialist) met patiënt en partner. Ze hangen nauw met elkaar samen. </a:t>
            </a:r>
          </a:p>
          <a:p>
            <a:endParaRPr lang="nl-NL" sz="1200" baseline="0" dirty="0">
              <a:cs typeface="Arial"/>
            </a:endParaRPr>
          </a:p>
          <a:p>
            <a:r>
              <a:rPr lang="nl-NL" sz="1200" dirty="0">
                <a:cs typeface="Arial"/>
              </a:rPr>
              <a:t>Volgende dia: begrip Effectieve communicatie vanuit het Kwaliteitskader Palliatieve zorg Nederland</a:t>
            </a:r>
          </a:p>
        </p:txBody>
      </p:sp>
      <p:sp>
        <p:nvSpPr>
          <p:cNvPr id="4" name="Tijdelijke aanduiding voor dianummer 3"/>
          <p:cNvSpPr>
            <a:spLocks noGrp="1"/>
          </p:cNvSpPr>
          <p:nvPr>
            <p:ph type="sldNum" sz="quarter" idx="10"/>
          </p:nvPr>
        </p:nvSpPr>
        <p:spPr/>
        <p:txBody>
          <a:bodyPr/>
          <a:lstStyle/>
          <a:p>
            <a:fld id="{049B46B4-AD66-4390-9C6B-EBAD2D34489B}" type="slidenum">
              <a:rPr lang="nl-NL" smtClean="0"/>
              <a:pPr/>
              <a:t>3</a:t>
            </a:fld>
            <a:endParaRPr lang="nl-NL"/>
          </a:p>
        </p:txBody>
      </p:sp>
      <p:sp>
        <p:nvSpPr>
          <p:cNvPr id="6" name="Tijdelijke aanduiding voor voettekst 5"/>
          <p:cNvSpPr>
            <a:spLocks noGrp="1"/>
          </p:cNvSpPr>
          <p:nvPr>
            <p:ph type="ftr" sz="quarter" idx="12"/>
          </p:nvPr>
        </p:nvSpPr>
        <p:spPr/>
        <p:txBody>
          <a:bodyPr/>
          <a:lstStyle/>
          <a:p>
            <a:r>
              <a:rPr lang="en-US"/>
              <a:t>Workshop Effectieve communicatie,maart 2021             licentie: CC-BY-NC-SA</a:t>
            </a:r>
            <a:endParaRPr lang="nl-NL" dirty="0"/>
          </a:p>
        </p:txBody>
      </p:sp>
    </p:spTree>
    <p:extLst>
      <p:ext uri="{BB962C8B-B14F-4D97-AF65-F5344CB8AC3E}">
        <p14:creationId xmlns:p14="http://schemas.microsoft.com/office/powerpoint/2010/main" val="2415903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u="sng" dirty="0"/>
              <a:t>Werkvorm</a:t>
            </a:r>
            <a:r>
              <a:rPr lang="nl-NL" dirty="0"/>
              <a:t>: kort toelichten</a:t>
            </a:r>
          </a:p>
          <a:p>
            <a:r>
              <a:rPr lang="nl-NL" u="sng" dirty="0"/>
              <a:t>Inhoud</a:t>
            </a:r>
            <a:r>
              <a:rPr lang="nl-NL" dirty="0"/>
              <a:t>: -</a:t>
            </a:r>
            <a:endParaRPr lang="nl-NL" dirty="0">
              <a:cs typeface="Arial"/>
            </a:endParaRPr>
          </a:p>
          <a:p>
            <a:pPr marL="0" marR="0" lvl="0" indent="0" algn="l" defTabSz="2984371"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dirty="0">
                <a:ln>
                  <a:noFill/>
                </a:ln>
                <a:effectLst/>
                <a:uLnTx/>
                <a:uFillTx/>
                <a:latin typeface="Arial" charset="0"/>
                <a:ea typeface="+mn-ea"/>
                <a:cs typeface="+mn-cs"/>
              </a:rPr>
              <a:t>Bij voldoende tijd &gt; ter afronding filmfragment Gina (3 minuten). Dit als voorbeeld waarin de arts veel empathie biedt in het gesprek met de patiënt.</a:t>
            </a:r>
            <a:endParaRPr lang="nl-NL" sz="1200" b="0" i="0" u="none" strike="noStrike" kern="1200" cap="none" spc="0" baseline="0" noProof="0" dirty="0">
              <a:latin typeface="Arial" charset="0"/>
              <a:cs typeface="Arial"/>
            </a:endParaRPr>
          </a:p>
          <a:p>
            <a:pPr marL="0" marR="0" lvl="0" indent="0" algn="l" defTabSz="2984371" rtl="0" eaLnBrk="1" fontAlgn="base" latinLnBrk="0" hangingPunct="1">
              <a:lnSpc>
                <a:spcPct val="100000"/>
              </a:lnSpc>
              <a:spcBef>
                <a:spcPct val="30000"/>
              </a:spcBef>
              <a:spcAft>
                <a:spcPct val="0"/>
              </a:spcAft>
              <a:buClrTx/>
              <a:buSzTx/>
              <a:buFontTx/>
              <a:buNone/>
              <a:tabLst/>
              <a:defRPr/>
            </a:pPr>
            <a:endParaRPr kumimoji="0" lang="nl-NL" sz="1200" b="0" i="0" u="none" strike="noStrike" kern="1200" cap="none" spc="0" normalizeH="0" baseline="0" noProof="0">
              <a:ln>
                <a:noFill/>
              </a:ln>
              <a:solidFill>
                <a:srgbClr val="000000"/>
              </a:solidFill>
              <a:effectLst/>
              <a:uLnTx/>
              <a:uFillTx/>
              <a:latin typeface="Arial" charset="0"/>
              <a:ea typeface="+mn-ea"/>
              <a:cs typeface="+mn-cs"/>
            </a:endParaRPr>
          </a:p>
          <a:p>
            <a:pPr marL="0" marR="0" lvl="0" indent="0" algn="l" defTabSz="2984371"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dirty="0">
                <a:ln>
                  <a:noFill/>
                </a:ln>
                <a:effectLst/>
                <a:uLnTx/>
                <a:uFillTx/>
                <a:latin typeface="Arial" charset="0"/>
                <a:ea typeface="+mn-ea"/>
                <a:cs typeface="+mn-cs"/>
              </a:rPr>
              <a:t>Volgende dia: link filmfragment Gina; Bij GEEN tijd dit onderdeel afronden.</a:t>
            </a:r>
            <a:endParaRPr lang="nl-NL" dirty="0"/>
          </a:p>
        </p:txBody>
      </p:sp>
      <p:sp>
        <p:nvSpPr>
          <p:cNvPr id="5" name="Tijdelijke aanduiding voor voettekst 4"/>
          <p:cNvSpPr>
            <a:spLocks noGrp="1"/>
          </p:cNvSpPr>
          <p:nvPr>
            <p:ph type="ftr" sz="quarter" idx="11"/>
          </p:nvPr>
        </p:nvSpPr>
        <p:spPr/>
        <p:txBody>
          <a:bodyPr/>
          <a:lstStyle/>
          <a:p>
            <a:r>
              <a:rPr lang="en-US"/>
              <a:t>Workshop Effectieve communicatie,maart 2021             licentie: CC-BY-NC-SA</a:t>
            </a:r>
            <a:endParaRPr lang="nl-NL" dirty="0"/>
          </a:p>
        </p:txBody>
      </p:sp>
      <p:sp>
        <p:nvSpPr>
          <p:cNvPr id="6" name="Tijdelijke aanduiding voor dianummer 5"/>
          <p:cNvSpPr>
            <a:spLocks noGrp="1"/>
          </p:cNvSpPr>
          <p:nvPr>
            <p:ph type="sldNum" sz="quarter" idx="12"/>
          </p:nvPr>
        </p:nvSpPr>
        <p:spPr/>
        <p:txBody>
          <a:bodyPr/>
          <a:lstStyle/>
          <a:p>
            <a:fld id="{049B46B4-AD66-4390-9C6B-EBAD2D34489B}" type="slidenum">
              <a:rPr lang="nl-NL" smtClean="0"/>
              <a:pPr/>
              <a:t>30</a:t>
            </a:fld>
            <a:endParaRPr lang="nl-NL"/>
          </a:p>
        </p:txBody>
      </p:sp>
    </p:spTree>
    <p:extLst>
      <p:ext uri="{BB962C8B-B14F-4D97-AF65-F5344CB8AC3E}">
        <p14:creationId xmlns:p14="http://schemas.microsoft.com/office/powerpoint/2010/main" val="23660245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1626626"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dirty="0">
                <a:ln>
                  <a:noFill/>
                </a:ln>
                <a:solidFill>
                  <a:srgbClr val="000000"/>
                </a:solidFill>
                <a:effectLst/>
                <a:uLnTx/>
                <a:uFillTx/>
                <a:latin typeface="Arial" charset="0"/>
                <a:ea typeface="+mn-ea"/>
                <a:cs typeface="+mn-cs"/>
              </a:rPr>
              <a:t>Werkvorm</a:t>
            </a:r>
            <a:r>
              <a:rPr kumimoji="0" lang="nl-NL" sz="1200" b="0" i="0" u="none" strike="noStrike" kern="1200" cap="none" spc="0" normalizeH="0" baseline="0" noProof="0" dirty="0">
                <a:ln>
                  <a:noFill/>
                </a:ln>
                <a:solidFill>
                  <a:srgbClr val="000000"/>
                </a:solidFill>
                <a:effectLst/>
                <a:uLnTx/>
                <a:uFillTx/>
                <a:latin typeface="Arial" charset="0"/>
                <a:ea typeface="+mn-ea"/>
                <a:cs typeface="+mn-cs"/>
              </a:rPr>
              <a:t>: laten zien</a:t>
            </a:r>
            <a:endParaRPr kumimoji="0" lang="nl-NL" sz="1200" b="0" i="0" u="none" strike="noStrike" kern="1200" cap="none" spc="0" normalizeH="0" baseline="0" noProof="0" dirty="0">
              <a:ln>
                <a:noFill/>
              </a:ln>
              <a:solidFill>
                <a:srgbClr val="000000"/>
              </a:solidFill>
              <a:effectLst/>
              <a:uLnTx/>
              <a:uFillTx/>
              <a:latin typeface="Arial" charset="0"/>
              <a:ea typeface="+mn-ea"/>
              <a:cs typeface="Arial"/>
            </a:endParaRPr>
          </a:p>
          <a:p>
            <a:pPr defTabSz="1626626">
              <a:defRPr/>
            </a:pPr>
            <a:r>
              <a:rPr kumimoji="0" lang="nl-NL" sz="1200" b="0" i="0" u="sng" strike="noStrike" kern="1200" cap="none" spc="0" normalizeH="0" baseline="0" noProof="0" dirty="0">
                <a:ln>
                  <a:noFill/>
                </a:ln>
                <a:effectLst/>
                <a:uLnTx/>
                <a:uFillTx/>
                <a:latin typeface="Arial" charset="0"/>
                <a:ea typeface="+mn-ea"/>
                <a:cs typeface="+mn-cs"/>
              </a:rPr>
              <a:t>Inhoud</a:t>
            </a:r>
            <a:r>
              <a:rPr kumimoji="0" lang="nl-NL" sz="1200" b="0" i="0" u="none" strike="noStrike" kern="1200" cap="none" spc="0" normalizeH="0" baseline="0" noProof="0" dirty="0">
                <a:ln>
                  <a:noFill/>
                </a:ln>
                <a:effectLst/>
                <a:uLnTx/>
                <a:uFillTx/>
                <a:latin typeface="Arial" charset="0"/>
                <a:ea typeface="+mn-ea"/>
                <a:cs typeface="+mn-cs"/>
              </a:rPr>
              <a:t>: ter afronding van dit filmfragment een voorbeeld waarin de arts veel empathie biedt in het gesprek met de patiënt.</a:t>
            </a:r>
            <a:r>
              <a:rPr lang="nl-NL" dirty="0"/>
              <a:t> </a:t>
            </a:r>
            <a:endParaRPr lang="nl-NL" sz="1200" b="0" i="0" u="none" strike="noStrike" kern="1200" cap="none" spc="0" baseline="0" noProof="0" dirty="0">
              <a:latin typeface="Arial" charset="0"/>
              <a:cs typeface="Arial"/>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nl-NL" dirty="0">
                <a:latin typeface="Arial"/>
                <a:cs typeface="Arial"/>
              </a:rPr>
              <a:t>Het filmfragment is te vinden onder Filmfragmenten via de inlog MSD </a:t>
            </a:r>
            <a:r>
              <a:rPr lang="nl-NL" dirty="0" err="1">
                <a:latin typeface="Arial"/>
                <a:cs typeface="Arial"/>
              </a:rPr>
              <a:t>academy</a:t>
            </a:r>
            <a:r>
              <a:rPr lang="nl-NL" dirty="0">
                <a:latin typeface="Arial"/>
                <a:cs typeface="Arial"/>
              </a:rPr>
              <a:t> –Alle Nascholingen - Online Nascholing - Begin Goed Zorg Goed. De filmfragmenten staan vanwege privacy onder deze inlog.</a:t>
            </a:r>
            <a:endParaRPr lang="nl-NL" sz="1200" b="0" i="0" u="none" strike="noStrike" kern="1200" cap="none" spc="0" normalizeH="0" baseline="0" noProof="0" dirty="0">
              <a:ln>
                <a:noFill/>
              </a:ln>
              <a:solidFill>
                <a:srgbClr val="000000"/>
              </a:solidFill>
              <a:effectLst/>
              <a:uLnTx/>
              <a:uFillTx/>
              <a:latin typeface="Arial" charset="0"/>
              <a:cs typeface="Arial"/>
            </a:endParaRPr>
          </a:p>
          <a:p>
            <a:pPr>
              <a:defRPr/>
            </a:pPr>
            <a:endParaRPr kumimoji="0" lang="nl-NL" sz="1200" b="0" i="0" u="none" strike="noStrike" kern="1200" cap="none" spc="0" normalizeH="0" baseline="0" noProof="0" dirty="0">
              <a:ln>
                <a:noFill/>
              </a:ln>
              <a:effectLst/>
              <a:uLnTx/>
              <a:uFillTx/>
              <a:latin typeface="Arial"/>
              <a:cs typeface="Arial"/>
            </a:endParaRPr>
          </a:p>
          <a:p>
            <a:pPr marL="0" marR="0" lvl="0" indent="0" algn="l" defTabSz="1677650" rtl="0" eaLnBrk="1" fontAlgn="base" latinLnBrk="0" hangingPunct="1">
              <a:lnSpc>
                <a:spcPct val="100000"/>
              </a:lnSpc>
              <a:spcBef>
                <a:spcPct val="30000"/>
              </a:spcBef>
              <a:spcAft>
                <a:spcPct val="0"/>
              </a:spcAft>
              <a:buClrTx/>
              <a:buSzTx/>
              <a:buFontTx/>
              <a:buNone/>
              <a:tabLst/>
              <a:defRPr/>
            </a:pPr>
            <a:endParaRPr lang="nl-NL" dirty="0">
              <a:latin typeface="Arial"/>
              <a:cs typeface="Arial"/>
            </a:endParaRPr>
          </a:p>
          <a:p>
            <a:pPr marL="0" marR="0" lvl="0" indent="0" algn="l" defTabSz="1677650" rtl="0" eaLnBrk="1" fontAlgn="base" latinLnBrk="0" hangingPunct="1">
              <a:lnSpc>
                <a:spcPct val="100000"/>
              </a:lnSpc>
              <a:spcBef>
                <a:spcPct val="30000"/>
              </a:spcBef>
              <a:spcAft>
                <a:spcPct val="0"/>
              </a:spcAft>
              <a:buClrTx/>
              <a:buSzTx/>
              <a:buFontTx/>
              <a:buNone/>
              <a:tabLst/>
              <a:defRPr/>
            </a:pPr>
            <a:endParaRPr lang="nl-NL" dirty="0"/>
          </a:p>
          <a:p>
            <a:pPr marL="0" marR="0" lvl="0" indent="0" algn="l" defTabSz="1677650"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dirty="0">
                <a:ln>
                  <a:noFill/>
                </a:ln>
                <a:solidFill>
                  <a:srgbClr val="000000"/>
                </a:solidFill>
                <a:effectLst/>
                <a:uLnTx/>
                <a:uFillTx/>
                <a:latin typeface="Arial" charset="0"/>
                <a:ea typeface="+mn-ea"/>
                <a:cs typeface="+mn-cs"/>
              </a:rPr>
              <a:t>Volgende dia: evaluatie workshop met twee korte vragen</a:t>
            </a:r>
            <a:endParaRPr kumimoji="0" lang="nl-NL" sz="1200" b="0" i="0" u="none" strike="noStrike" kern="1200" cap="none" spc="0" normalizeH="0" baseline="0" noProof="0" dirty="0">
              <a:ln>
                <a:noFill/>
              </a:ln>
              <a:solidFill>
                <a:srgbClr val="000000"/>
              </a:solidFill>
              <a:effectLst/>
              <a:uLnTx/>
              <a:uFillTx/>
              <a:latin typeface="Arial" charset="0"/>
              <a:ea typeface="+mn-ea"/>
              <a:cs typeface="Arial"/>
            </a:endParaRPr>
          </a:p>
        </p:txBody>
      </p:sp>
      <p:sp>
        <p:nvSpPr>
          <p:cNvPr id="4" name="Tijdelijke aanduiding voor dianummer 3"/>
          <p:cNvSpPr>
            <a:spLocks noGrp="1"/>
          </p:cNvSpPr>
          <p:nvPr>
            <p:ph type="sldNum" sz="quarter" idx="10"/>
          </p:nvPr>
        </p:nvSpPr>
        <p:spPr/>
        <p:txBody>
          <a:bodyPr/>
          <a:lstStyle/>
          <a:p>
            <a:fld id="{049B46B4-AD66-4390-9C6B-EBAD2D34489B}" type="slidenum">
              <a:rPr lang="nl-NL" smtClean="0"/>
              <a:pPr/>
              <a:t>31</a:t>
            </a:fld>
            <a:endParaRPr lang="nl-NL"/>
          </a:p>
        </p:txBody>
      </p:sp>
      <p:sp>
        <p:nvSpPr>
          <p:cNvPr id="6" name="Tijdelijke aanduiding voor voettekst 5"/>
          <p:cNvSpPr>
            <a:spLocks noGrp="1"/>
          </p:cNvSpPr>
          <p:nvPr>
            <p:ph type="ftr" sz="quarter" idx="12"/>
          </p:nvPr>
        </p:nvSpPr>
        <p:spPr/>
        <p:txBody>
          <a:bodyPr/>
          <a:lstStyle/>
          <a:p>
            <a:r>
              <a:rPr lang="en-US"/>
              <a:t>Workshop Effectieve communicatie,maart 2021             licentie: CC-BY-NC-SA</a:t>
            </a:r>
            <a:endParaRPr lang="nl-NL" dirty="0"/>
          </a:p>
        </p:txBody>
      </p:sp>
    </p:spTree>
    <p:extLst>
      <p:ext uri="{BB962C8B-B14F-4D97-AF65-F5344CB8AC3E}">
        <p14:creationId xmlns:p14="http://schemas.microsoft.com/office/powerpoint/2010/main" val="42932658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1626626"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dirty="0">
                <a:ln>
                  <a:noFill/>
                </a:ln>
                <a:solidFill>
                  <a:srgbClr val="000000"/>
                </a:solidFill>
                <a:effectLst/>
                <a:uLnTx/>
                <a:uFillTx/>
                <a:latin typeface="Arial" charset="0"/>
                <a:ea typeface="+mn-ea"/>
                <a:cs typeface="+mn-cs"/>
              </a:rPr>
              <a:t>Indien de tijd dit toelaat, circa 5-10 minuten voor deze evaluatie met korte ronde. </a:t>
            </a:r>
          </a:p>
          <a:p>
            <a:pPr marL="0" marR="0" lvl="0" indent="0" algn="l" defTabSz="1626626"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dirty="0">
                <a:ln>
                  <a:noFill/>
                </a:ln>
                <a:solidFill>
                  <a:srgbClr val="000000"/>
                </a:solidFill>
                <a:effectLst/>
                <a:uLnTx/>
                <a:uFillTx/>
                <a:latin typeface="Arial" charset="0"/>
                <a:ea typeface="+mn-ea"/>
                <a:cs typeface="+mn-cs"/>
              </a:rPr>
              <a:t>Werkvorm</a:t>
            </a:r>
            <a:r>
              <a:rPr kumimoji="0" lang="nl-NL" sz="1200" b="0" i="0" u="none" strike="noStrike" kern="1200" cap="none" spc="0" normalizeH="0" baseline="0" noProof="0" dirty="0">
                <a:ln>
                  <a:noFill/>
                </a:ln>
                <a:solidFill>
                  <a:srgbClr val="000000"/>
                </a:solidFill>
                <a:effectLst/>
                <a:uLnTx/>
                <a:uFillTx/>
                <a:latin typeface="Arial" charset="0"/>
                <a:ea typeface="+mn-ea"/>
                <a:cs typeface="+mn-cs"/>
              </a:rPr>
              <a:t>: rondje deelnemers</a:t>
            </a:r>
          </a:p>
          <a:p>
            <a:pPr marL="0" marR="0" lvl="0" indent="0" algn="l" defTabSz="1626626" rtl="0" eaLnBrk="1" fontAlgn="base" latinLnBrk="0" hangingPunct="1">
              <a:lnSpc>
                <a:spcPct val="100000"/>
              </a:lnSpc>
              <a:spcBef>
                <a:spcPct val="30000"/>
              </a:spcBef>
              <a:spcAft>
                <a:spcPct val="0"/>
              </a:spcAft>
              <a:buClrTx/>
              <a:buSzTx/>
              <a:buFontTx/>
              <a:buNone/>
              <a:tabLst/>
              <a:defRPr/>
            </a:pPr>
            <a:r>
              <a:rPr kumimoji="0" lang="nl-NL" sz="1200" b="0" i="0" u="sng" strike="noStrike" kern="1200" cap="none" spc="0" normalizeH="0" baseline="0" noProof="0" dirty="0">
                <a:ln>
                  <a:noFill/>
                </a:ln>
                <a:solidFill>
                  <a:srgbClr val="000000"/>
                </a:solidFill>
                <a:effectLst/>
                <a:uLnTx/>
                <a:uFillTx/>
                <a:latin typeface="Arial" charset="0"/>
                <a:ea typeface="+mn-ea"/>
                <a:cs typeface="+mn-cs"/>
              </a:rPr>
              <a:t>Inhoud</a:t>
            </a:r>
            <a:r>
              <a:rPr kumimoji="0" lang="nl-NL" sz="1200" b="0" i="0" u="none" strike="noStrike" kern="1200" cap="none" spc="0" normalizeH="0" baseline="0" noProof="0" dirty="0">
                <a:ln>
                  <a:noFill/>
                </a:ln>
                <a:solidFill>
                  <a:srgbClr val="000000"/>
                </a:solidFill>
                <a:effectLst/>
                <a:uLnTx/>
                <a:uFillTx/>
                <a:latin typeface="Arial" charset="0"/>
                <a:ea typeface="+mn-ea"/>
                <a:cs typeface="+mn-cs"/>
              </a:rPr>
              <a:t>: Op een of allebei de vragen kort laten reageren. </a:t>
            </a:r>
          </a:p>
          <a:p>
            <a:pPr marL="0" marR="0" lvl="0" indent="0" algn="l" defTabSz="1626626"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dirty="0">
                <a:ln>
                  <a:noFill/>
                </a:ln>
                <a:solidFill>
                  <a:srgbClr val="000000"/>
                </a:solidFill>
                <a:effectLst/>
                <a:uLnTx/>
                <a:uFillTx/>
                <a:latin typeface="Arial" charset="0"/>
                <a:ea typeface="+mn-ea"/>
                <a:cs typeface="+mn-cs"/>
              </a:rPr>
              <a:t>Afsluiten met: Hoe verder? Wat kan je doen om jezelf scherp te houden? En wat voor in het team?</a:t>
            </a:r>
          </a:p>
          <a:p>
            <a:pPr marL="0" marR="0" lvl="0" indent="0" algn="l" defTabSz="1626626" rtl="0" eaLnBrk="1" fontAlgn="base" latinLnBrk="0" hangingPunct="1">
              <a:lnSpc>
                <a:spcPct val="100000"/>
              </a:lnSpc>
              <a:spcBef>
                <a:spcPct val="30000"/>
              </a:spcBef>
              <a:spcAft>
                <a:spcPct val="0"/>
              </a:spcAft>
              <a:buClrTx/>
              <a:buSzTx/>
              <a:buFontTx/>
              <a:buNone/>
              <a:tabLst/>
              <a:defRPr/>
            </a:pPr>
            <a:endParaRPr kumimoji="0" lang="nl-NL" sz="12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l" defTabSz="1626626" rtl="0" eaLnBrk="1" fontAlgn="base" latinLnBrk="0" hangingPunct="1">
              <a:lnSpc>
                <a:spcPct val="100000"/>
              </a:lnSpc>
              <a:spcBef>
                <a:spcPct val="30000"/>
              </a:spcBef>
              <a:spcAft>
                <a:spcPct val="0"/>
              </a:spcAft>
              <a:buClrTx/>
              <a:buSzTx/>
              <a:buFontTx/>
              <a:buNone/>
              <a:tabLst/>
              <a:defRPr/>
            </a:pPr>
            <a:r>
              <a:rPr kumimoji="0" lang="nl-NL" sz="1200" b="0" i="0" u="none" strike="noStrike" kern="1200" cap="none" spc="0" normalizeH="0" baseline="0" noProof="0" dirty="0">
                <a:ln>
                  <a:noFill/>
                </a:ln>
                <a:solidFill>
                  <a:srgbClr val="000000"/>
                </a:solidFill>
                <a:effectLst/>
                <a:uLnTx/>
                <a:uFillTx/>
                <a:latin typeface="Arial" charset="0"/>
                <a:ea typeface="+mn-ea"/>
                <a:cs typeface="+mn-cs"/>
              </a:rPr>
              <a:t>Volgende dia: bronvermelding deze workshop</a:t>
            </a:r>
          </a:p>
        </p:txBody>
      </p:sp>
      <p:sp>
        <p:nvSpPr>
          <p:cNvPr id="5" name="Tijdelijke aanduiding voor voettekst 4"/>
          <p:cNvSpPr>
            <a:spLocks noGrp="1"/>
          </p:cNvSpPr>
          <p:nvPr>
            <p:ph type="ftr" sz="quarter" idx="11"/>
          </p:nvPr>
        </p:nvSpPr>
        <p:spPr/>
        <p:txBody>
          <a:bodyPr/>
          <a:lstStyle/>
          <a:p>
            <a:r>
              <a:rPr lang="en-US"/>
              <a:t>Workshop Effectieve communicatie,maart 2021             licentie: CC-BY-NC-SA</a:t>
            </a:r>
            <a:endParaRPr lang="nl-NL" dirty="0"/>
          </a:p>
        </p:txBody>
      </p:sp>
      <p:sp>
        <p:nvSpPr>
          <p:cNvPr id="6" name="Tijdelijke aanduiding voor dianummer 5"/>
          <p:cNvSpPr>
            <a:spLocks noGrp="1"/>
          </p:cNvSpPr>
          <p:nvPr>
            <p:ph type="sldNum" sz="quarter" idx="12"/>
          </p:nvPr>
        </p:nvSpPr>
        <p:spPr/>
        <p:txBody>
          <a:bodyPr/>
          <a:lstStyle/>
          <a:p>
            <a:fld id="{049B46B4-AD66-4390-9C6B-EBAD2D34489B}" type="slidenum">
              <a:rPr lang="nl-NL" smtClean="0"/>
              <a:pPr/>
              <a:t>32</a:t>
            </a:fld>
            <a:endParaRPr lang="nl-NL"/>
          </a:p>
        </p:txBody>
      </p:sp>
    </p:spTree>
    <p:extLst>
      <p:ext uri="{BB962C8B-B14F-4D97-AF65-F5344CB8AC3E}">
        <p14:creationId xmlns:p14="http://schemas.microsoft.com/office/powerpoint/2010/main" val="37811585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Deze bronnen zijn gebruikt bij de totstandkoming van de workshop Effectieve communicatie, versie januari 2019.</a:t>
            </a:r>
          </a:p>
        </p:txBody>
      </p:sp>
      <p:sp>
        <p:nvSpPr>
          <p:cNvPr id="5" name="Tijdelijke aanduiding voor voettekst 4"/>
          <p:cNvSpPr>
            <a:spLocks noGrp="1"/>
          </p:cNvSpPr>
          <p:nvPr>
            <p:ph type="ftr" sz="quarter" idx="11"/>
          </p:nvPr>
        </p:nvSpPr>
        <p:spPr/>
        <p:txBody>
          <a:bodyPr/>
          <a:lstStyle/>
          <a:p>
            <a:r>
              <a:rPr lang="en-US"/>
              <a:t>Workshop Effectieve communicatie,maart 2021             licentie: CC-BY-NC-SA</a:t>
            </a:r>
            <a:endParaRPr lang="nl-NL" dirty="0"/>
          </a:p>
        </p:txBody>
      </p:sp>
      <p:sp>
        <p:nvSpPr>
          <p:cNvPr id="6" name="Tijdelijke aanduiding voor dianummer 5"/>
          <p:cNvSpPr>
            <a:spLocks noGrp="1"/>
          </p:cNvSpPr>
          <p:nvPr>
            <p:ph type="sldNum" sz="quarter" idx="12"/>
          </p:nvPr>
        </p:nvSpPr>
        <p:spPr/>
        <p:txBody>
          <a:bodyPr/>
          <a:lstStyle/>
          <a:p>
            <a:fld id="{049B46B4-AD66-4390-9C6B-EBAD2D34489B}" type="slidenum">
              <a:rPr lang="nl-NL" smtClean="0"/>
              <a:pPr/>
              <a:t>33</a:t>
            </a:fld>
            <a:endParaRPr lang="nl-NL"/>
          </a:p>
        </p:txBody>
      </p:sp>
    </p:spTree>
    <p:extLst>
      <p:ext uri="{BB962C8B-B14F-4D97-AF65-F5344CB8AC3E}">
        <p14:creationId xmlns:p14="http://schemas.microsoft.com/office/powerpoint/2010/main" val="37401852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spcBef>
                <a:spcPts val="0"/>
              </a:spcBef>
              <a:spcAft>
                <a:spcPts val="0"/>
              </a:spcAft>
            </a:pPr>
            <a:r>
              <a:rPr lang="nl-NL" dirty="0"/>
              <a:t>Versie maart 2021: link filmfragmenten aangepast; licentie toegevoegd.</a:t>
            </a:r>
          </a:p>
          <a:p>
            <a:pPr>
              <a:spcBef>
                <a:spcPts val="0"/>
              </a:spcBef>
              <a:spcAft>
                <a:spcPts val="0"/>
              </a:spcAft>
            </a:pPr>
            <a:r>
              <a:rPr lang="nl-NL" dirty="0"/>
              <a:t>september 2019: aanpassing titel in ‘Effectieve communicatie’ in plaats van Effectief communiceren</a:t>
            </a:r>
            <a:endParaRPr lang="en-US" dirty="0"/>
          </a:p>
        </p:txBody>
      </p:sp>
      <p:sp>
        <p:nvSpPr>
          <p:cNvPr id="4" name="Tijdelijke aanduiding voor voettekst 3"/>
          <p:cNvSpPr>
            <a:spLocks noGrp="1"/>
          </p:cNvSpPr>
          <p:nvPr>
            <p:ph type="ftr" sz="quarter" idx="4"/>
          </p:nvPr>
        </p:nvSpPr>
        <p:spPr/>
        <p:txBody>
          <a:bodyPr/>
          <a:lstStyle/>
          <a:p>
            <a:r>
              <a:rPr lang="en-US"/>
              <a:t>Workshop Effectieve communicatie,maart 2021             licentie: CC-BY-NC-SA</a:t>
            </a:r>
            <a:endParaRPr lang="nl-NL" dirty="0"/>
          </a:p>
        </p:txBody>
      </p:sp>
      <p:sp>
        <p:nvSpPr>
          <p:cNvPr id="5" name="Tijdelijke aanduiding voor dianummer 4"/>
          <p:cNvSpPr>
            <a:spLocks noGrp="1"/>
          </p:cNvSpPr>
          <p:nvPr>
            <p:ph type="sldNum" sz="quarter" idx="5"/>
          </p:nvPr>
        </p:nvSpPr>
        <p:spPr/>
        <p:txBody>
          <a:bodyPr/>
          <a:lstStyle/>
          <a:p>
            <a:fld id="{049B46B4-AD66-4390-9C6B-EBAD2D34489B}" type="slidenum">
              <a:rPr lang="nl-NL"/>
              <a:pPr/>
              <a:t>34</a:t>
            </a:fld>
            <a:endParaRPr lang="nl-NL"/>
          </a:p>
        </p:txBody>
      </p:sp>
    </p:spTree>
    <p:extLst>
      <p:ext uri="{BB962C8B-B14F-4D97-AF65-F5344CB8AC3E}">
        <p14:creationId xmlns:p14="http://schemas.microsoft.com/office/powerpoint/2010/main" val="20379879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u="sng" dirty="0"/>
              <a:t>Werkvorm</a:t>
            </a:r>
            <a:r>
              <a:rPr lang="nl-NL" sz="1200" dirty="0"/>
              <a:t>: kort toelichten </a:t>
            </a:r>
            <a:endParaRPr lang="en-US" sz="1200" dirty="0">
              <a:cs typeface="Arial"/>
            </a:endParaRPr>
          </a:p>
          <a:p>
            <a:r>
              <a:rPr lang="nl-NL" sz="1200" u="sng" dirty="0"/>
              <a:t>Inhoud</a:t>
            </a:r>
            <a:r>
              <a:rPr lang="nl-NL" sz="1200" dirty="0"/>
              <a:t>: In het Kwaliteitskader palliatieve zorg Nederland (2017) is Effectieve communicatie een van de principes die als basis geldt voor het verlenen van goede palliatieve zorg</a:t>
            </a:r>
            <a:r>
              <a:rPr lang="nl-NL" sz="1200" dirty="0">
                <a:cs typeface="Arial"/>
              </a:rPr>
              <a:t>. De omcirkelde tekst is op volgende dia uitgelicht.</a:t>
            </a:r>
          </a:p>
          <a:p>
            <a:endParaRPr lang="nl-NL" sz="1200" dirty="0">
              <a:cs typeface="Arial"/>
            </a:endParaRPr>
          </a:p>
          <a:p>
            <a:r>
              <a:rPr lang="nl-NL" sz="1200" dirty="0">
                <a:cs typeface="Arial"/>
              </a:rPr>
              <a:t>Volgende dia: principes Effectieve communicatie </a:t>
            </a:r>
          </a:p>
        </p:txBody>
      </p:sp>
      <p:sp>
        <p:nvSpPr>
          <p:cNvPr id="5" name="Tijdelijke aanduiding voor voettekst 4"/>
          <p:cNvSpPr>
            <a:spLocks noGrp="1"/>
          </p:cNvSpPr>
          <p:nvPr>
            <p:ph type="ftr" sz="quarter" idx="11"/>
          </p:nvPr>
        </p:nvSpPr>
        <p:spPr/>
        <p:txBody>
          <a:bodyPr/>
          <a:lstStyle/>
          <a:p>
            <a:r>
              <a:rPr lang="en-US"/>
              <a:t>Workshop Effectieve communicatie,maart 2021             licentie: CC-BY-NC-SA</a:t>
            </a:r>
            <a:endParaRPr lang="nl-NL" dirty="0"/>
          </a:p>
        </p:txBody>
      </p:sp>
      <p:sp>
        <p:nvSpPr>
          <p:cNvPr id="6" name="Tijdelijke aanduiding voor dianummer 5"/>
          <p:cNvSpPr>
            <a:spLocks noGrp="1"/>
          </p:cNvSpPr>
          <p:nvPr>
            <p:ph type="sldNum" sz="quarter" idx="12"/>
          </p:nvPr>
        </p:nvSpPr>
        <p:spPr/>
        <p:txBody>
          <a:bodyPr/>
          <a:lstStyle/>
          <a:p>
            <a:fld id="{049B46B4-AD66-4390-9C6B-EBAD2D34489B}" type="slidenum">
              <a:rPr lang="nl-NL"/>
              <a:pPr/>
              <a:t>4</a:t>
            </a:fld>
            <a:endParaRPr lang="nl-NL"/>
          </a:p>
        </p:txBody>
      </p:sp>
    </p:spTree>
    <p:extLst>
      <p:ext uri="{BB962C8B-B14F-4D97-AF65-F5344CB8AC3E}">
        <p14:creationId xmlns:p14="http://schemas.microsoft.com/office/powerpoint/2010/main" val="26166971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defTabSz="1677650">
              <a:defRPr/>
            </a:pPr>
            <a:r>
              <a:rPr lang="nl-NL" sz="1200" u="sng" dirty="0"/>
              <a:t>Werkvorm</a:t>
            </a:r>
            <a:r>
              <a:rPr lang="nl-NL" sz="1200" dirty="0"/>
              <a:t>: kort toelichten / laten lezen</a:t>
            </a:r>
            <a:endParaRPr lang="nl-NL" sz="1200" dirty="0">
              <a:cs typeface="Arial"/>
            </a:endParaRPr>
          </a:p>
          <a:p>
            <a:pPr>
              <a:defRPr/>
            </a:pPr>
            <a:r>
              <a:rPr lang="nl-NL" sz="1200" u="sng" dirty="0"/>
              <a:t>Inhoud</a:t>
            </a:r>
            <a:r>
              <a:rPr lang="nl-NL" sz="1200" dirty="0"/>
              <a:t>: In het Kwaliteitskader is het begrip Effectieve communicatie aangegeven als een gestructureerd proces met tweezijdige informatie uitwisseling en op gelijkwaardigheid. Voor gezamenlijke besluitvorming is een aparte e-learning en verdiepingsworkshop en sluit goed aan op deze workshop. Proactieve zorgplanning komt aanbod in de e-learning Zorg rondom levenseinde en de daaraan gekoppelde workshop. </a:t>
            </a:r>
            <a:r>
              <a:rPr lang="nl-NL" sz="1200" dirty="0">
                <a:cs typeface="Arial"/>
              </a:rPr>
              <a:t> </a:t>
            </a:r>
          </a:p>
          <a:p>
            <a:pPr>
              <a:defRPr/>
            </a:pPr>
            <a:r>
              <a:rPr lang="nl-NL" sz="1200" dirty="0"/>
              <a:t>Volgens Silverman (2014) heeft effectieve communicatie een positieve invloed op de tevredenheid van zowel de hulpverlener als de patiënt en op de relatie tussen hulpverlener en patiënt. </a:t>
            </a:r>
          </a:p>
          <a:p>
            <a:pPr>
              <a:defRPr/>
            </a:pPr>
            <a:endParaRPr lang="en-US" sz="1200" dirty="0">
              <a:cs typeface="Arial"/>
            </a:endParaRPr>
          </a:p>
          <a:p>
            <a:pPr>
              <a:defRPr/>
            </a:pPr>
            <a:r>
              <a:rPr lang="nl-NL" sz="1200" dirty="0">
                <a:cs typeface="Arial"/>
              </a:rPr>
              <a:t>Volgende dia: kenmerken effectieve communicatie.</a:t>
            </a:r>
          </a:p>
        </p:txBody>
      </p:sp>
      <p:sp>
        <p:nvSpPr>
          <p:cNvPr id="4" name="Tijdelijke aanduiding voor dianummer 3"/>
          <p:cNvSpPr>
            <a:spLocks noGrp="1"/>
          </p:cNvSpPr>
          <p:nvPr>
            <p:ph type="sldNum" sz="quarter" idx="10"/>
          </p:nvPr>
        </p:nvSpPr>
        <p:spPr/>
        <p:txBody>
          <a:bodyPr/>
          <a:lstStyle/>
          <a:p>
            <a:fld id="{049B46B4-AD66-4390-9C6B-EBAD2D34489B}" type="slidenum">
              <a:rPr lang="nl-NL" smtClean="0"/>
              <a:pPr/>
              <a:t>5</a:t>
            </a:fld>
            <a:endParaRPr lang="nl-NL"/>
          </a:p>
        </p:txBody>
      </p:sp>
      <p:sp>
        <p:nvSpPr>
          <p:cNvPr id="6" name="Tijdelijke aanduiding voor voettekst 5"/>
          <p:cNvSpPr>
            <a:spLocks noGrp="1"/>
          </p:cNvSpPr>
          <p:nvPr>
            <p:ph type="ftr" sz="quarter" idx="12"/>
          </p:nvPr>
        </p:nvSpPr>
        <p:spPr/>
        <p:txBody>
          <a:bodyPr/>
          <a:lstStyle/>
          <a:p>
            <a:r>
              <a:rPr lang="en-US"/>
              <a:t>Workshop Effectieve communicatie,maart 2021             licentie: CC-BY-NC-SA</a:t>
            </a:r>
            <a:endParaRPr lang="nl-NL" dirty="0"/>
          </a:p>
        </p:txBody>
      </p:sp>
    </p:spTree>
    <p:extLst>
      <p:ext uri="{BB962C8B-B14F-4D97-AF65-F5344CB8AC3E}">
        <p14:creationId xmlns:p14="http://schemas.microsoft.com/office/powerpoint/2010/main" val="680817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defTabSz="1677650">
              <a:defRPr/>
            </a:pPr>
            <a:r>
              <a:rPr lang="nl-NL" sz="1200" u="sng" dirty="0"/>
              <a:t>Werkvorm</a:t>
            </a:r>
            <a:r>
              <a:rPr lang="nl-NL" sz="1200" dirty="0"/>
              <a:t>: kort toelichten / laten lezen</a:t>
            </a:r>
            <a:endParaRPr lang="nl-NL" sz="1200" dirty="0">
              <a:cs typeface="Arial"/>
            </a:endParaRPr>
          </a:p>
          <a:p>
            <a:pPr>
              <a:defRPr/>
            </a:pPr>
            <a:r>
              <a:rPr lang="nl-NL" sz="1200" u="sng" dirty="0"/>
              <a:t>Inhoud</a:t>
            </a:r>
            <a:r>
              <a:rPr lang="nl-NL" sz="1200" dirty="0"/>
              <a:t>: De communicatieve vaardigheden waarover we het hier hebben, betreffen een patiëntgerichte benadering die de samenwerking tussen hulpverlener en patiënt bevordert (Silverman, 2014).</a:t>
            </a:r>
            <a:r>
              <a:rPr lang="nl-NL" sz="1200" dirty="0">
                <a:cs typeface="Arial"/>
              </a:rPr>
              <a:t> Het </a:t>
            </a:r>
            <a:r>
              <a:rPr lang="nl-NL" sz="1200" dirty="0"/>
              <a:t>Calgary Cambridge structuur model van </a:t>
            </a:r>
            <a:r>
              <a:rPr lang="nl-NL" sz="1200" dirty="0" err="1"/>
              <a:t>Kurz</a:t>
            </a:r>
            <a:r>
              <a:rPr lang="nl-NL" sz="1200" dirty="0"/>
              <a:t>, S, Silverman, et al. (2003) op de volgende dia helpt hierbij</a:t>
            </a:r>
            <a:r>
              <a:rPr lang="nl-NL" sz="1200" dirty="0">
                <a:cs typeface="Arial"/>
              </a:rPr>
              <a:t>.</a:t>
            </a:r>
          </a:p>
          <a:p>
            <a:pPr>
              <a:defRPr/>
            </a:pPr>
            <a:endParaRPr lang="nl-NL" sz="1200" dirty="0">
              <a:cs typeface="Arial"/>
            </a:endParaRPr>
          </a:p>
          <a:p>
            <a:pPr>
              <a:defRPr/>
            </a:pPr>
            <a:r>
              <a:rPr lang="nl-NL" sz="1200" dirty="0">
                <a:cs typeface="Arial"/>
              </a:rPr>
              <a:t>Volgende dia: </a:t>
            </a:r>
            <a:r>
              <a:rPr lang="nl-NL" sz="1200" dirty="0" err="1">
                <a:cs typeface="Arial"/>
              </a:rPr>
              <a:t>openingsdia</a:t>
            </a:r>
            <a:r>
              <a:rPr lang="nl-NL" sz="1200" dirty="0">
                <a:cs typeface="Arial"/>
              </a:rPr>
              <a:t> onderdeel (Actief) Luisteren</a:t>
            </a:r>
          </a:p>
        </p:txBody>
      </p:sp>
      <p:sp>
        <p:nvSpPr>
          <p:cNvPr id="4" name="Tijdelijke aanduiding voor dianummer 3"/>
          <p:cNvSpPr>
            <a:spLocks noGrp="1"/>
          </p:cNvSpPr>
          <p:nvPr>
            <p:ph type="sldNum" sz="quarter" idx="10"/>
          </p:nvPr>
        </p:nvSpPr>
        <p:spPr/>
        <p:txBody>
          <a:bodyPr/>
          <a:lstStyle/>
          <a:p>
            <a:fld id="{049B46B4-AD66-4390-9C6B-EBAD2D34489B}" type="slidenum">
              <a:rPr lang="nl-NL" smtClean="0"/>
              <a:pPr/>
              <a:t>6</a:t>
            </a:fld>
            <a:endParaRPr lang="nl-NL"/>
          </a:p>
        </p:txBody>
      </p:sp>
      <p:sp>
        <p:nvSpPr>
          <p:cNvPr id="6" name="Tijdelijke aanduiding voor voettekst 5"/>
          <p:cNvSpPr>
            <a:spLocks noGrp="1"/>
          </p:cNvSpPr>
          <p:nvPr>
            <p:ph type="ftr" sz="quarter" idx="12"/>
          </p:nvPr>
        </p:nvSpPr>
        <p:spPr/>
        <p:txBody>
          <a:bodyPr/>
          <a:lstStyle/>
          <a:p>
            <a:r>
              <a:rPr lang="en-US"/>
              <a:t>Workshop Effectieve communicatie,maart 2021             licentie: CC-BY-NC-SA</a:t>
            </a:r>
            <a:endParaRPr lang="nl-NL" dirty="0"/>
          </a:p>
        </p:txBody>
      </p:sp>
    </p:spTree>
    <p:extLst>
      <p:ext uri="{BB962C8B-B14F-4D97-AF65-F5344CB8AC3E}">
        <p14:creationId xmlns:p14="http://schemas.microsoft.com/office/powerpoint/2010/main" val="13834394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a:t>Volgende dia: programma (Actief) Luisteren</a:t>
            </a:r>
          </a:p>
        </p:txBody>
      </p:sp>
      <p:sp>
        <p:nvSpPr>
          <p:cNvPr id="5" name="Tijdelijke aanduiding voor voettekst 4"/>
          <p:cNvSpPr>
            <a:spLocks noGrp="1"/>
          </p:cNvSpPr>
          <p:nvPr>
            <p:ph type="ftr" sz="quarter" idx="11"/>
          </p:nvPr>
        </p:nvSpPr>
        <p:spPr/>
        <p:txBody>
          <a:bodyPr/>
          <a:lstStyle/>
          <a:p>
            <a:r>
              <a:rPr lang="en-US"/>
              <a:t>Workshop Effectieve communicatie,maart 2021             licentie: CC-BY-NC-SA</a:t>
            </a:r>
            <a:endParaRPr lang="nl-NL" dirty="0"/>
          </a:p>
        </p:txBody>
      </p:sp>
      <p:sp>
        <p:nvSpPr>
          <p:cNvPr id="6" name="Tijdelijke aanduiding voor dianummer 5"/>
          <p:cNvSpPr>
            <a:spLocks noGrp="1"/>
          </p:cNvSpPr>
          <p:nvPr>
            <p:ph type="sldNum" sz="quarter" idx="12"/>
          </p:nvPr>
        </p:nvSpPr>
        <p:spPr/>
        <p:txBody>
          <a:bodyPr/>
          <a:lstStyle/>
          <a:p>
            <a:fld id="{049B46B4-AD66-4390-9C6B-EBAD2D34489B}" type="slidenum">
              <a:rPr lang="nl-NL"/>
              <a:pPr/>
              <a:t>7</a:t>
            </a:fld>
            <a:endParaRPr lang="nl-NL"/>
          </a:p>
        </p:txBody>
      </p:sp>
    </p:spTree>
    <p:extLst>
      <p:ext uri="{BB962C8B-B14F-4D97-AF65-F5344CB8AC3E}">
        <p14:creationId xmlns:p14="http://schemas.microsoft.com/office/powerpoint/2010/main" val="31817066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nSpc>
                <a:spcPct val="100000"/>
              </a:lnSpc>
            </a:pPr>
            <a:r>
              <a:rPr lang="nl-NL" sz="1200" u="sng" dirty="0"/>
              <a:t>Werkvorm</a:t>
            </a:r>
            <a:r>
              <a:rPr lang="nl-NL" sz="1200" dirty="0"/>
              <a:t>: kort toelichten</a:t>
            </a:r>
            <a:endParaRPr lang="nl-NL" sz="1200" dirty="0">
              <a:cs typeface="Arial"/>
            </a:endParaRPr>
          </a:p>
          <a:p>
            <a:pPr>
              <a:lnSpc>
                <a:spcPct val="100000"/>
              </a:lnSpc>
            </a:pPr>
            <a:r>
              <a:rPr lang="nl-NL" sz="1200" u="sng" dirty="0"/>
              <a:t>Inhoud</a:t>
            </a:r>
            <a:r>
              <a:rPr lang="nl-NL" sz="1200" dirty="0"/>
              <a:t>: De casus Yvonne is het uitgangspunt bij dit onderdeel. Het accent ligt bij het herkennen en zelfreflectie, het kunnen aangeven wat je jezelf goed doet en/of verbeterd kan worden m.b.t. de manier van luisteren (actief en reactief) en de manier van vragen stellen. In de nabespreking staan de eigen ideeën en werkwijze bij gespreksvoering van de deelnemers centraal. Het uitwisselen en daarnaast welke ideeën een ieder heeft, geeft verdieping en (nieuwe) kennis om te gebruiken in praktijk. </a:t>
            </a:r>
            <a:endParaRPr lang="nl-NL" sz="1200" dirty="0">
              <a:cs typeface="Arial"/>
            </a:endParaRPr>
          </a:p>
          <a:p>
            <a:pPr>
              <a:lnSpc>
                <a:spcPct val="100000"/>
              </a:lnSpc>
            </a:pPr>
            <a:endParaRPr lang="en-US" sz="1200" dirty="0">
              <a:cs typeface="Arial"/>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nl-NL" sz="1200" dirty="0">
                <a:cs typeface="Arial"/>
              </a:rPr>
              <a:t>Volgende dia: Calgary Cambridge structuur model (Nederlandse versie)</a:t>
            </a:r>
          </a:p>
          <a:p>
            <a:pPr>
              <a:lnSpc>
                <a:spcPct val="100000"/>
              </a:lnSpc>
            </a:pPr>
            <a:endParaRPr lang="nl-NL" sz="1100" dirty="0">
              <a:cs typeface="Arial"/>
            </a:endParaRPr>
          </a:p>
        </p:txBody>
      </p:sp>
      <p:sp>
        <p:nvSpPr>
          <p:cNvPr id="4" name="Tijdelijke aanduiding voor dianummer 3"/>
          <p:cNvSpPr>
            <a:spLocks noGrp="1"/>
          </p:cNvSpPr>
          <p:nvPr>
            <p:ph type="sldNum" sz="quarter" idx="10"/>
          </p:nvPr>
        </p:nvSpPr>
        <p:spPr/>
        <p:txBody>
          <a:bodyPr/>
          <a:lstStyle/>
          <a:p>
            <a:fld id="{049B46B4-AD66-4390-9C6B-EBAD2D34489B}" type="slidenum">
              <a:rPr lang="nl-NL" smtClean="0"/>
              <a:pPr/>
              <a:t>8</a:t>
            </a:fld>
            <a:endParaRPr lang="nl-NL"/>
          </a:p>
        </p:txBody>
      </p:sp>
      <p:sp>
        <p:nvSpPr>
          <p:cNvPr id="6" name="Tijdelijke aanduiding voor voettekst 5"/>
          <p:cNvSpPr>
            <a:spLocks noGrp="1"/>
          </p:cNvSpPr>
          <p:nvPr>
            <p:ph type="ftr" sz="quarter" idx="12"/>
          </p:nvPr>
        </p:nvSpPr>
        <p:spPr/>
        <p:txBody>
          <a:bodyPr/>
          <a:lstStyle/>
          <a:p>
            <a:r>
              <a:rPr lang="en-US"/>
              <a:t>Workshop Effectieve communicatie,maart 2021             licentie: CC-BY-NC-SA</a:t>
            </a:r>
            <a:endParaRPr lang="nl-NL" dirty="0"/>
          </a:p>
        </p:txBody>
      </p:sp>
    </p:spTree>
    <p:extLst>
      <p:ext uri="{BB962C8B-B14F-4D97-AF65-F5344CB8AC3E}">
        <p14:creationId xmlns:p14="http://schemas.microsoft.com/office/powerpoint/2010/main" val="18980789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defRPr/>
            </a:pPr>
            <a:r>
              <a:rPr lang="nl-NL" sz="1200" u="sng" dirty="0"/>
              <a:t>Werkvorm</a:t>
            </a:r>
            <a:r>
              <a:rPr lang="nl-NL" sz="1200" dirty="0"/>
              <a:t>: kort toelichten en/of kort bespreken reflectievraag</a:t>
            </a:r>
            <a:r>
              <a:rPr lang="nl-NL" sz="1200" dirty="0">
                <a:cs typeface="Arial"/>
              </a:rPr>
              <a:t> 5</a:t>
            </a:r>
          </a:p>
          <a:p>
            <a:pPr>
              <a:lnSpc>
                <a:spcPct val="100000"/>
              </a:lnSpc>
              <a:defRPr/>
            </a:pPr>
            <a:r>
              <a:rPr lang="nl-NL" sz="1200" u="sng" dirty="0">
                <a:cs typeface="Arial"/>
              </a:rPr>
              <a:t>Inhoud</a:t>
            </a:r>
            <a:r>
              <a:rPr lang="nl-NL" sz="1200" dirty="0"/>
              <a:t>: In de e-learning is dit model aan de orde geweest, het biedt een handvat bij effectieve communicatie. Ken je dit model? Werk je volgens dit model? </a:t>
            </a:r>
            <a:endParaRPr lang="nl-NL" sz="1200" dirty="0">
              <a:cs typeface="Arial"/>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nl-NL" sz="1200" dirty="0"/>
              <a:t>De twee kolommen ‘Structuur bieden’ en ‘Relatie opbouwen’ zijn taken die door het gehele consult lopen en niet op zich zelf staan. De Calgary Cambridge observatielijst (</a:t>
            </a:r>
            <a:r>
              <a:rPr lang="nl-NL" sz="1200" dirty="0" err="1"/>
              <a:t>Kurz</a:t>
            </a:r>
            <a:r>
              <a:rPr lang="nl-NL" sz="1200" dirty="0"/>
              <a:t>, 2003) beschrijft 71 vaardigheden die inzicht geven in de complexiteit van zorgverlener en patiëntcommunicatie. Onder ‘Uitleg, advies en planning’ staat de gezamenlijke besluitvorming (</a:t>
            </a:r>
            <a:r>
              <a:rPr kumimoji="0" lang="nl-NL" sz="1200" b="0" i="0" u="none" strike="noStrike" kern="1200" cap="none" spc="0" normalizeH="0" baseline="0" noProof="0" dirty="0">
                <a:ln>
                  <a:noFill/>
                </a:ln>
                <a:solidFill>
                  <a:srgbClr val="000000"/>
                </a:solidFill>
                <a:effectLst/>
                <a:uLnTx/>
                <a:uFillTx/>
                <a:latin typeface="Arial" charset="0"/>
                <a:ea typeface="+mn-ea"/>
                <a:cs typeface="+mn-cs"/>
              </a:rPr>
              <a:t>‘shared </a:t>
            </a:r>
            <a:r>
              <a:rPr kumimoji="0" lang="nl-NL" sz="1200" b="0" i="0" u="none" strike="noStrike" kern="1200" cap="none" spc="0" normalizeH="0" baseline="0" noProof="0" dirty="0" err="1">
                <a:ln>
                  <a:noFill/>
                </a:ln>
                <a:solidFill>
                  <a:srgbClr val="000000"/>
                </a:solidFill>
                <a:effectLst/>
                <a:uLnTx/>
                <a:uFillTx/>
                <a:latin typeface="Arial" charset="0"/>
                <a:ea typeface="+mn-ea"/>
                <a:cs typeface="+mn-cs"/>
              </a:rPr>
              <a:t>decision</a:t>
            </a:r>
            <a:r>
              <a:rPr kumimoji="0" lang="nl-NL" sz="1200" b="0" i="0" u="none" strike="noStrike" kern="1200" cap="none" spc="0" normalizeH="0" baseline="0" noProof="0" dirty="0">
                <a:ln>
                  <a:noFill/>
                </a:ln>
                <a:solidFill>
                  <a:srgbClr val="000000"/>
                </a:solidFill>
                <a:effectLst/>
                <a:uLnTx/>
                <a:uFillTx/>
                <a:latin typeface="Arial" charset="0"/>
                <a:ea typeface="+mn-ea"/>
                <a:cs typeface="+mn-cs"/>
              </a:rPr>
              <a:t>-making’) waar een aparte workshop (en e-learning) voor is</a:t>
            </a:r>
            <a:r>
              <a:rPr lang="nl-NL" sz="1200" dirty="0"/>
              <a:t>.</a:t>
            </a:r>
          </a:p>
          <a:p>
            <a:pPr>
              <a:lnSpc>
                <a:spcPct val="100000"/>
              </a:lnSpc>
              <a:defRPr/>
            </a:pPr>
            <a:endParaRPr lang="nl-NL" sz="1200" dirty="0">
              <a:cs typeface="Arial"/>
            </a:endParaRPr>
          </a:p>
          <a:p>
            <a:pPr>
              <a:defRPr/>
            </a:pPr>
            <a:r>
              <a:rPr lang="nl-NL" sz="1200" dirty="0">
                <a:cs typeface="Arial"/>
              </a:rPr>
              <a:t>Volgende dia: voorbereiding filmfragment casus Yvonne op de poli</a:t>
            </a:r>
          </a:p>
        </p:txBody>
      </p:sp>
      <p:sp>
        <p:nvSpPr>
          <p:cNvPr id="5" name="Tijdelijke aanduiding voor voettekst 4"/>
          <p:cNvSpPr>
            <a:spLocks noGrp="1"/>
          </p:cNvSpPr>
          <p:nvPr>
            <p:ph type="ftr" sz="quarter" idx="11"/>
          </p:nvPr>
        </p:nvSpPr>
        <p:spPr/>
        <p:txBody>
          <a:bodyPr/>
          <a:lstStyle/>
          <a:p>
            <a:r>
              <a:rPr lang="en-US"/>
              <a:t>Workshop Effectieve communicatie,maart 2021             licentie: CC-BY-NC-SA</a:t>
            </a:r>
            <a:endParaRPr lang="nl-NL" dirty="0"/>
          </a:p>
        </p:txBody>
      </p:sp>
      <p:sp>
        <p:nvSpPr>
          <p:cNvPr id="6" name="Tijdelijke aanduiding voor dianummer 5"/>
          <p:cNvSpPr>
            <a:spLocks noGrp="1"/>
          </p:cNvSpPr>
          <p:nvPr>
            <p:ph type="sldNum" sz="quarter" idx="12"/>
          </p:nvPr>
        </p:nvSpPr>
        <p:spPr/>
        <p:txBody>
          <a:bodyPr/>
          <a:lstStyle/>
          <a:p>
            <a:fld id="{049B46B4-AD66-4390-9C6B-EBAD2D34489B}" type="slidenum">
              <a:rPr lang="nl-NL" smtClean="0"/>
              <a:pPr/>
              <a:t>9</a:t>
            </a:fld>
            <a:endParaRPr lang="nl-NL"/>
          </a:p>
        </p:txBody>
      </p:sp>
    </p:spTree>
    <p:extLst>
      <p:ext uri="{BB962C8B-B14F-4D97-AF65-F5344CB8AC3E}">
        <p14:creationId xmlns:p14="http://schemas.microsoft.com/office/powerpoint/2010/main" val="157363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
        <p:nvSpPr>
          <p:cNvPr id="2" name="Wit afdekvlak"/>
          <p:cNvSpPr/>
          <p:nvPr userDrawn="1"/>
        </p:nvSpPr>
        <p:spPr>
          <a:xfrm>
            <a:off x="0" y="0"/>
            <a:ext cx="9144000" cy="6858000"/>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6" name="Group 4"/>
          <p:cNvGrpSpPr>
            <a:grpSpLocks noChangeAspect="1"/>
          </p:cNvGrpSpPr>
          <p:nvPr userDrawn="1"/>
        </p:nvGrpSpPr>
        <p:grpSpPr bwMode="auto">
          <a:xfrm>
            <a:off x="0" y="177800"/>
            <a:ext cx="8942388" cy="6680200"/>
            <a:chOff x="0" y="112"/>
            <a:chExt cx="5633" cy="4208"/>
          </a:xfrm>
        </p:grpSpPr>
        <p:sp>
          <p:nvSpPr>
            <p:cNvPr id="7" name="Freeform 5"/>
            <p:cNvSpPr>
              <a:spLocks/>
            </p:cNvSpPr>
            <p:nvPr/>
          </p:nvSpPr>
          <p:spPr bwMode="auto">
            <a:xfrm>
              <a:off x="0" y="756"/>
              <a:ext cx="5621" cy="3564"/>
            </a:xfrm>
            <a:custGeom>
              <a:avLst/>
              <a:gdLst/>
              <a:ahLst/>
              <a:cxnLst>
                <a:cxn ang="0">
                  <a:pos x="39973" y="25347"/>
                </a:cxn>
                <a:cxn ang="0">
                  <a:pos x="39973" y="25163"/>
                </a:cxn>
                <a:cxn ang="0">
                  <a:pos x="38832" y="3397"/>
                </a:cxn>
                <a:cxn ang="0">
                  <a:pos x="35257" y="178"/>
                </a:cxn>
                <a:cxn ang="0">
                  <a:pos x="0" y="2025"/>
                </a:cxn>
                <a:cxn ang="0">
                  <a:pos x="0" y="25347"/>
                </a:cxn>
                <a:cxn ang="0">
                  <a:pos x="39973" y="25347"/>
                </a:cxn>
              </a:cxnLst>
              <a:rect l="0" t="0" r="r" b="b"/>
              <a:pathLst>
                <a:path w="39973" h="25347">
                  <a:moveTo>
                    <a:pt x="39973" y="25347"/>
                  </a:moveTo>
                  <a:cubicBezTo>
                    <a:pt x="39973" y="25163"/>
                    <a:pt x="39973" y="25163"/>
                    <a:pt x="39973" y="25163"/>
                  </a:cubicBezTo>
                  <a:cubicBezTo>
                    <a:pt x="38832" y="3397"/>
                    <a:pt x="38832" y="3397"/>
                    <a:pt x="38832" y="3397"/>
                  </a:cubicBezTo>
                  <a:cubicBezTo>
                    <a:pt x="38832" y="3397"/>
                    <a:pt x="38654" y="0"/>
                    <a:pt x="35257" y="178"/>
                  </a:cubicBezTo>
                  <a:cubicBezTo>
                    <a:pt x="0" y="2025"/>
                    <a:pt x="0" y="2025"/>
                    <a:pt x="0" y="2025"/>
                  </a:cubicBezTo>
                  <a:cubicBezTo>
                    <a:pt x="0" y="25347"/>
                    <a:pt x="0" y="25347"/>
                    <a:pt x="0" y="25347"/>
                  </a:cubicBezTo>
                  <a:lnTo>
                    <a:pt x="39973" y="25347"/>
                  </a:lnTo>
                  <a:close/>
                </a:path>
              </a:pathLst>
            </a:custGeom>
            <a:solidFill>
              <a:srgbClr val="11B5E9"/>
            </a:solidFill>
            <a:ln w="9525">
              <a:noFill/>
              <a:round/>
              <a:headEnd/>
              <a:tailEnd/>
            </a:ln>
          </p:spPr>
          <p:txBody>
            <a:bodyPr vert="horz" wrap="square" lIns="91440" tIns="45720" rIns="91440" bIns="45720" numCol="1" anchor="t" anchorCtr="0" compatLnSpc="1">
              <a:prstTxWarp prst="textNoShape">
                <a:avLst/>
              </a:prstTxWarp>
            </a:bodyPr>
            <a:lstStyle/>
            <a:p>
              <a:endParaRPr lang="nl-NL"/>
            </a:p>
          </p:txBody>
        </p:sp>
        <p:sp>
          <p:nvSpPr>
            <p:cNvPr id="8" name="Freeform 6"/>
            <p:cNvSpPr>
              <a:spLocks/>
            </p:cNvSpPr>
            <p:nvPr/>
          </p:nvSpPr>
          <p:spPr bwMode="auto">
            <a:xfrm>
              <a:off x="0" y="773"/>
              <a:ext cx="5627" cy="3547"/>
            </a:xfrm>
            <a:custGeom>
              <a:avLst/>
              <a:gdLst/>
              <a:ahLst/>
              <a:cxnLst>
                <a:cxn ang="0">
                  <a:pos x="39833" y="2340"/>
                </a:cxn>
                <a:cxn ang="0">
                  <a:pos x="38569" y="535"/>
                </a:cxn>
                <a:cxn ang="0">
                  <a:pos x="36591" y="0"/>
                </a:cxn>
                <a:cxn ang="0">
                  <a:pos x="0" y="0"/>
                </a:cxn>
                <a:cxn ang="0">
                  <a:pos x="0" y="40"/>
                </a:cxn>
                <a:cxn ang="0">
                  <a:pos x="36591" y="40"/>
                </a:cxn>
                <a:cxn ang="0">
                  <a:pos x="38456" y="510"/>
                </a:cxn>
                <a:cxn ang="0">
                  <a:pos x="39465" y="1572"/>
                </a:cxn>
                <a:cxn ang="0">
                  <a:pos x="39972" y="3384"/>
                </a:cxn>
                <a:cxn ang="0">
                  <a:pos x="39973" y="3422"/>
                </a:cxn>
                <a:cxn ang="0">
                  <a:pos x="39973" y="25225"/>
                </a:cxn>
                <a:cxn ang="0">
                  <a:pos x="40013" y="25225"/>
                </a:cxn>
                <a:cxn ang="0">
                  <a:pos x="40013" y="3422"/>
                </a:cxn>
                <a:cxn ang="0">
                  <a:pos x="39833" y="2340"/>
                </a:cxn>
              </a:cxnLst>
              <a:rect l="0" t="0" r="r" b="b"/>
              <a:pathLst>
                <a:path w="40013" h="25225">
                  <a:moveTo>
                    <a:pt x="39833" y="2340"/>
                  </a:moveTo>
                  <a:cubicBezTo>
                    <a:pt x="39652" y="1739"/>
                    <a:pt x="39292" y="1017"/>
                    <a:pt x="38569" y="535"/>
                  </a:cubicBezTo>
                  <a:cubicBezTo>
                    <a:pt x="38087" y="214"/>
                    <a:pt x="37445" y="0"/>
                    <a:pt x="36591" y="0"/>
                  </a:cubicBezTo>
                  <a:cubicBezTo>
                    <a:pt x="0" y="0"/>
                    <a:pt x="0" y="0"/>
                    <a:pt x="0" y="0"/>
                  </a:cubicBezTo>
                  <a:cubicBezTo>
                    <a:pt x="0" y="40"/>
                    <a:pt x="0" y="40"/>
                    <a:pt x="0" y="40"/>
                  </a:cubicBezTo>
                  <a:cubicBezTo>
                    <a:pt x="36591" y="40"/>
                    <a:pt x="36591" y="40"/>
                    <a:pt x="36591" y="40"/>
                  </a:cubicBezTo>
                  <a:cubicBezTo>
                    <a:pt x="37385" y="40"/>
                    <a:pt x="37992" y="226"/>
                    <a:pt x="38456" y="510"/>
                  </a:cubicBezTo>
                  <a:cubicBezTo>
                    <a:pt x="38920" y="795"/>
                    <a:pt x="39242" y="1177"/>
                    <a:pt x="39465" y="1572"/>
                  </a:cubicBezTo>
                  <a:cubicBezTo>
                    <a:pt x="39913" y="2361"/>
                    <a:pt x="39966" y="3199"/>
                    <a:pt x="39972" y="3384"/>
                  </a:cubicBezTo>
                  <a:cubicBezTo>
                    <a:pt x="39973" y="3409"/>
                    <a:pt x="39973" y="3422"/>
                    <a:pt x="39973" y="3422"/>
                  </a:cubicBezTo>
                  <a:cubicBezTo>
                    <a:pt x="39973" y="25225"/>
                    <a:pt x="39973" y="25225"/>
                    <a:pt x="39973" y="25225"/>
                  </a:cubicBezTo>
                  <a:cubicBezTo>
                    <a:pt x="40013" y="25225"/>
                    <a:pt x="40013" y="25225"/>
                    <a:pt x="40013" y="25225"/>
                  </a:cubicBezTo>
                  <a:cubicBezTo>
                    <a:pt x="40013" y="3422"/>
                    <a:pt x="40013" y="3422"/>
                    <a:pt x="40013" y="3422"/>
                  </a:cubicBezTo>
                  <a:cubicBezTo>
                    <a:pt x="40013" y="3421"/>
                    <a:pt x="40013" y="2941"/>
                    <a:pt x="39833" y="2340"/>
                  </a:cubicBezTo>
                  <a:close/>
                </a:path>
              </a:pathLst>
            </a:custGeom>
            <a:solidFill>
              <a:srgbClr val="2FB4E9"/>
            </a:solidFill>
            <a:ln w="9525">
              <a:noFill/>
              <a:round/>
              <a:headEnd/>
              <a:tailEnd/>
            </a:ln>
          </p:spPr>
          <p:txBody>
            <a:bodyPr vert="horz" wrap="square" lIns="91440" tIns="45720" rIns="91440" bIns="45720" numCol="1" anchor="t" anchorCtr="0" compatLnSpc="1">
              <a:prstTxWarp prst="textNoShape">
                <a:avLst/>
              </a:prstTxWarp>
            </a:bodyPr>
            <a:lstStyle/>
            <a:p>
              <a:endParaRPr lang="nl-NL"/>
            </a:p>
          </p:txBody>
        </p:sp>
        <p:sp>
          <p:nvSpPr>
            <p:cNvPr id="9" name="Freeform 7"/>
            <p:cNvSpPr>
              <a:spLocks noEditPoints="1"/>
            </p:cNvSpPr>
            <p:nvPr/>
          </p:nvSpPr>
          <p:spPr bwMode="auto">
            <a:xfrm>
              <a:off x="4312" y="112"/>
              <a:ext cx="227" cy="353"/>
            </a:xfrm>
            <a:custGeom>
              <a:avLst/>
              <a:gdLst/>
              <a:ahLst/>
              <a:cxnLst>
                <a:cxn ang="0">
                  <a:pos x="502" y="559"/>
                </a:cxn>
                <a:cxn ang="0">
                  <a:pos x="280" y="300"/>
                </a:cxn>
                <a:cxn ang="0">
                  <a:pos x="286" y="258"/>
                </a:cxn>
                <a:cxn ang="0">
                  <a:pos x="583" y="1"/>
                </a:cxn>
                <a:cxn ang="0">
                  <a:pos x="806" y="261"/>
                </a:cxn>
                <a:cxn ang="0">
                  <a:pos x="799" y="302"/>
                </a:cxn>
                <a:cxn ang="0">
                  <a:pos x="502" y="559"/>
                </a:cxn>
                <a:cxn ang="0">
                  <a:pos x="1022" y="1738"/>
                </a:cxn>
                <a:cxn ang="0">
                  <a:pos x="1614" y="884"/>
                </a:cxn>
                <a:cxn ang="0">
                  <a:pos x="1433" y="849"/>
                </a:cxn>
                <a:cxn ang="0">
                  <a:pos x="745" y="1367"/>
                </a:cxn>
                <a:cxn ang="0">
                  <a:pos x="641" y="1619"/>
                </a:cxn>
                <a:cxn ang="0">
                  <a:pos x="744" y="862"/>
                </a:cxn>
                <a:cxn ang="0">
                  <a:pos x="222" y="862"/>
                </a:cxn>
                <a:cxn ang="0">
                  <a:pos x="0" y="2494"/>
                </a:cxn>
                <a:cxn ang="0">
                  <a:pos x="523" y="2494"/>
                </a:cxn>
                <a:cxn ang="0">
                  <a:pos x="627" y="1724"/>
                </a:cxn>
                <a:cxn ang="0">
                  <a:pos x="645" y="1815"/>
                </a:cxn>
                <a:cxn ang="0">
                  <a:pos x="1277" y="2511"/>
                </a:cxn>
                <a:cxn ang="0">
                  <a:pos x="1498" y="2485"/>
                </a:cxn>
                <a:cxn ang="0">
                  <a:pos x="1022" y="1738"/>
                </a:cxn>
              </a:cxnLst>
              <a:rect l="0" t="0" r="r" b="b"/>
              <a:pathLst>
                <a:path w="1614" h="2511">
                  <a:moveTo>
                    <a:pt x="502" y="559"/>
                  </a:moveTo>
                  <a:cubicBezTo>
                    <a:pt x="359" y="559"/>
                    <a:pt x="259" y="443"/>
                    <a:pt x="280" y="300"/>
                  </a:cubicBezTo>
                  <a:cubicBezTo>
                    <a:pt x="286" y="258"/>
                    <a:pt x="286" y="258"/>
                    <a:pt x="286" y="258"/>
                  </a:cubicBezTo>
                  <a:cubicBezTo>
                    <a:pt x="306" y="116"/>
                    <a:pt x="439" y="0"/>
                    <a:pt x="583" y="1"/>
                  </a:cubicBezTo>
                  <a:cubicBezTo>
                    <a:pt x="726" y="2"/>
                    <a:pt x="826" y="118"/>
                    <a:pt x="806" y="261"/>
                  </a:cubicBezTo>
                  <a:cubicBezTo>
                    <a:pt x="799" y="302"/>
                    <a:pt x="799" y="302"/>
                    <a:pt x="799" y="302"/>
                  </a:cubicBezTo>
                  <a:cubicBezTo>
                    <a:pt x="779" y="445"/>
                    <a:pt x="646" y="560"/>
                    <a:pt x="502" y="559"/>
                  </a:cubicBezTo>
                  <a:moveTo>
                    <a:pt x="1022" y="1738"/>
                  </a:moveTo>
                  <a:cubicBezTo>
                    <a:pt x="1376" y="1500"/>
                    <a:pt x="1614" y="884"/>
                    <a:pt x="1614" y="884"/>
                  </a:cubicBezTo>
                  <a:cubicBezTo>
                    <a:pt x="1614" y="884"/>
                    <a:pt x="1532" y="849"/>
                    <a:pt x="1433" y="849"/>
                  </a:cubicBezTo>
                  <a:cubicBezTo>
                    <a:pt x="1228" y="849"/>
                    <a:pt x="967" y="952"/>
                    <a:pt x="745" y="1367"/>
                  </a:cubicBezTo>
                  <a:cubicBezTo>
                    <a:pt x="698" y="1456"/>
                    <a:pt x="663" y="1550"/>
                    <a:pt x="641" y="1619"/>
                  </a:cubicBezTo>
                  <a:cubicBezTo>
                    <a:pt x="744" y="862"/>
                    <a:pt x="744" y="862"/>
                    <a:pt x="744" y="862"/>
                  </a:cubicBezTo>
                  <a:cubicBezTo>
                    <a:pt x="222" y="862"/>
                    <a:pt x="222" y="862"/>
                    <a:pt x="222" y="862"/>
                  </a:cubicBezTo>
                  <a:cubicBezTo>
                    <a:pt x="0" y="2494"/>
                    <a:pt x="0" y="2494"/>
                    <a:pt x="0" y="2494"/>
                  </a:cubicBezTo>
                  <a:cubicBezTo>
                    <a:pt x="523" y="2494"/>
                    <a:pt x="523" y="2494"/>
                    <a:pt x="523" y="2494"/>
                  </a:cubicBezTo>
                  <a:cubicBezTo>
                    <a:pt x="627" y="1724"/>
                    <a:pt x="627" y="1724"/>
                    <a:pt x="627" y="1724"/>
                  </a:cubicBezTo>
                  <a:cubicBezTo>
                    <a:pt x="645" y="1815"/>
                    <a:pt x="645" y="1815"/>
                    <a:pt x="645" y="1815"/>
                  </a:cubicBezTo>
                  <a:cubicBezTo>
                    <a:pt x="667" y="1916"/>
                    <a:pt x="827" y="2509"/>
                    <a:pt x="1277" y="2511"/>
                  </a:cubicBezTo>
                  <a:cubicBezTo>
                    <a:pt x="1362" y="2511"/>
                    <a:pt x="1435" y="2501"/>
                    <a:pt x="1498" y="2485"/>
                  </a:cubicBezTo>
                  <a:cubicBezTo>
                    <a:pt x="1498" y="2485"/>
                    <a:pt x="1554" y="1883"/>
                    <a:pt x="1022" y="1738"/>
                  </a:cubicBezTo>
                </a:path>
              </a:pathLst>
            </a:custGeom>
            <a:solidFill>
              <a:srgbClr val="006D8C"/>
            </a:solidFill>
            <a:ln w="9525">
              <a:noFill/>
              <a:round/>
              <a:headEnd/>
              <a:tailEnd/>
            </a:ln>
          </p:spPr>
          <p:txBody>
            <a:bodyPr vert="horz" wrap="square" lIns="91440" tIns="45720" rIns="91440" bIns="45720" numCol="1" anchor="t" anchorCtr="0" compatLnSpc="1">
              <a:prstTxWarp prst="textNoShape">
                <a:avLst/>
              </a:prstTxWarp>
            </a:bodyPr>
            <a:lstStyle/>
            <a:p>
              <a:endParaRPr lang="nl-NL"/>
            </a:p>
          </p:txBody>
        </p:sp>
        <p:sp>
          <p:nvSpPr>
            <p:cNvPr id="10" name="Freeform 8"/>
            <p:cNvSpPr>
              <a:spLocks noEditPoints="1"/>
            </p:cNvSpPr>
            <p:nvPr/>
          </p:nvSpPr>
          <p:spPr bwMode="auto">
            <a:xfrm>
              <a:off x="4550" y="231"/>
              <a:ext cx="422" cy="234"/>
            </a:xfrm>
            <a:custGeom>
              <a:avLst/>
              <a:gdLst/>
              <a:ahLst/>
              <a:cxnLst>
                <a:cxn ang="0">
                  <a:pos x="1217" y="13"/>
                </a:cxn>
                <a:cxn ang="0">
                  <a:pos x="1682" y="13"/>
                </a:cxn>
                <a:cxn ang="0">
                  <a:pos x="1484" y="1400"/>
                </a:cxn>
                <a:cxn ang="0">
                  <a:pos x="1430" y="1552"/>
                </a:cxn>
                <a:cxn ang="0">
                  <a:pos x="1207" y="1663"/>
                </a:cxn>
                <a:cxn ang="0">
                  <a:pos x="931" y="1464"/>
                </a:cxn>
                <a:cxn ang="0">
                  <a:pos x="583" y="711"/>
                </a:cxn>
                <a:cxn ang="0">
                  <a:pos x="470" y="1646"/>
                </a:cxn>
                <a:cxn ang="0">
                  <a:pos x="0" y="1646"/>
                </a:cxn>
                <a:cxn ang="0">
                  <a:pos x="231" y="38"/>
                </a:cxn>
                <a:cxn ang="0">
                  <a:pos x="449" y="0"/>
                </a:cxn>
                <a:cxn ang="0">
                  <a:pos x="751" y="212"/>
                </a:cxn>
                <a:cxn ang="0">
                  <a:pos x="1122" y="985"/>
                </a:cxn>
                <a:cxn ang="0">
                  <a:pos x="1217" y="13"/>
                </a:cxn>
                <a:cxn ang="0">
                  <a:pos x="2360" y="1229"/>
                </a:cxn>
                <a:cxn ang="0">
                  <a:pos x="2496" y="265"/>
                </a:cxn>
                <a:cxn ang="0">
                  <a:pos x="2270" y="2"/>
                </a:cxn>
                <a:cxn ang="0">
                  <a:pos x="1971" y="265"/>
                </a:cxn>
                <a:cxn ang="0">
                  <a:pos x="1814" y="1386"/>
                </a:cxn>
                <a:cxn ang="0">
                  <a:pos x="2039" y="1648"/>
                </a:cxn>
                <a:cxn ang="0">
                  <a:pos x="2941" y="1648"/>
                </a:cxn>
                <a:cxn ang="0">
                  <a:pos x="3000" y="1229"/>
                </a:cxn>
                <a:cxn ang="0">
                  <a:pos x="2360" y="1229"/>
                </a:cxn>
              </a:cxnLst>
              <a:rect l="0" t="0" r="r" b="b"/>
              <a:pathLst>
                <a:path w="3000" h="1665">
                  <a:moveTo>
                    <a:pt x="1217" y="13"/>
                  </a:moveTo>
                  <a:cubicBezTo>
                    <a:pt x="1682" y="13"/>
                    <a:pt x="1682" y="13"/>
                    <a:pt x="1682" y="13"/>
                  </a:cubicBezTo>
                  <a:cubicBezTo>
                    <a:pt x="1484" y="1400"/>
                    <a:pt x="1484" y="1400"/>
                    <a:pt x="1484" y="1400"/>
                  </a:cubicBezTo>
                  <a:cubicBezTo>
                    <a:pt x="1480" y="1428"/>
                    <a:pt x="1470" y="1493"/>
                    <a:pt x="1430" y="1552"/>
                  </a:cubicBezTo>
                  <a:cubicBezTo>
                    <a:pt x="1390" y="1611"/>
                    <a:pt x="1327" y="1664"/>
                    <a:pt x="1207" y="1663"/>
                  </a:cubicBezTo>
                  <a:cubicBezTo>
                    <a:pt x="1127" y="1665"/>
                    <a:pt x="1025" y="1629"/>
                    <a:pt x="931" y="1464"/>
                  </a:cubicBezTo>
                  <a:cubicBezTo>
                    <a:pt x="871" y="1359"/>
                    <a:pt x="698" y="981"/>
                    <a:pt x="583" y="711"/>
                  </a:cubicBezTo>
                  <a:cubicBezTo>
                    <a:pt x="470" y="1646"/>
                    <a:pt x="470" y="1646"/>
                    <a:pt x="470" y="1646"/>
                  </a:cubicBezTo>
                  <a:cubicBezTo>
                    <a:pt x="0" y="1646"/>
                    <a:pt x="0" y="1646"/>
                    <a:pt x="0" y="1646"/>
                  </a:cubicBezTo>
                  <a:cubicBezTo>
                    <a:pt x="231" y="38"/>
                    <a:pt x="231" y="38"/>
                    <a:pt x="231" y="38"/>
                  </a:cubicBezTo>
                  <a:cubicBezTo>
                    <a:pt x="293" y="25"/>
                    <a:pt x="374" y="0"/>
                    <a:pt x="449" y="0"/>
                  </a:cubicBezTo>
                  <a:cubicBezTo>
                    <a:pt x="622" y="0"/>
                    <a:pt x="703" y="106"/>
                    <a:pt x="751" y="212"/>
                  </a:cubicBezTo>
                  <a:cubicBezTo>
                    <a:pt x="1122" y="985"/>
                    <a:pt x="1122" y="985"/>
                    <a:pt x="1122" y="985"/>
                  </a:cubicBezTo>
                  <a:cubicBezTo>
                    <a:pt x="1217" y="13"/>
                    <a:pt x="1217" y="13"/>
                    <a:pt x="1217" y="13"/>
                  </a:cubicBezTo>
                  <a:moveTo>
                    <a:pt x="2360" y="1229"/>
                  </a:moveTo>
                  <a:cubicBezTo>
                    <a:pt x="2496" y="265"/>
                    <a:pt x="2496" y="265"/>
                    <a:pt x="2496" y="265"/>
                  </a:cubicBezTo>
                  <a:cubicBezTo>
                    <a:pt x="2516" y="120"/>
                    <a:pt x="2415" y="2"/>
                    <a:pt x="2270" y="2"/>
                  </a:cubicBezTo>
                  <a:cubicBezTo>
                    <a:pt x="2126" y="2"/>
                    <a:pt x="1992" y="120"/>
                    <a:pt x="1971" y="265"/>
                  </a:cubicBezTo>
                  <a:cubicBezTo>
                    <a:pt x="1814" y="1386"/>
                    <a:pt x="1814" y="1386"/>
                    <a:pt x="1814" y="1386"/>
                  </a:cubicBezTo>
                  <a:cubicBezTo>
                    <a:pt x="1794" y="1531"/>
                    <a:pt x="1894" y="1648"/>
                    <a:pt x="2039" y="1648"/>
                  </a:cubicBezTo>
                  <a:cubicBezTo>
                    <a:pt x="2941" y="1648"/>
                    <a:pt x="2941" y="1648"/>
                    <a:pt x="2941" y="1648"/>
                  </a:cubicBezTo>
                  <a:cubicBezTo>
                    <a:pt x="3000" y="1229"/>
                    <a:pt x="3000" y="1229"/>
                    <a:pt x="3000" y="1229"/>
                  </a:cubicBezTo>
                  <a:cubicBezTo>
                    <a:pt x="2360" y="1229"/>
                    <a:pt x="2360" y="1229"/>
                    <a:pt x="2360" y="1229"/>
                  </a:cubicBezTo>
                </a:path>
              </a:pathLst>
            </a:custGeom>
            <a:solidFill>
              <a:srgbClr val="11B5E9"/>
            </a:solidFill>
            <a:ln w="9525">
              <a:noFill/>
              <a:round/>
              <a:headEnd/>
              <a:tailEnd/>
            </a:ln>
          </p:spPr>
          <p:txBody>
            <a:bodyPr vert="horz" wrap="square" lIns="91440" tIns="45720" rIns="91440" bIns="45720" numCol="1" anchor="t" anchorCtr="0" compatLnSpc="1">
              <a:prstTxWarp prst="textNoShape">
                <a:avLst/>
              </a:prstTxWarp>
            </a:bodyPr>
            <a:lstStyle/>
            <a:p>
              <a:endParaRPr lang="nl-NL"/>
            </a:p>
          </p:txBody>
        </p:sp>
        <p:sp>
          <p:nvSpPr>
            <p:cNvPr id="11" name="Freeform 9"/>
            <p:cNvSpPr>
              <a:spLocks noEditPoints="1"/>
            </p:cNvSpPr>
            <p:nvPr/>
          </p:nvSpPr>
          <p:spPr bwMode="auto">
            <a:xfrm>
              <a:off x="5040" y="208"/>
              <a:ext cx="593" cy="256"/>
            </a:xfrm>
            <a:custGeom>
              <a:avLst/>
              <a:gdLst/>
              <a:ahLst/>
              <a:cxnLst>
                <a:cxn ang="0">
                  <a:pos x="9" y="189"/>
                </a:cxn>
                <a:cxn ang="0">
                  <a:pos x="200" y="338"/>
                </a:cxn>
                <a:cxn ang="0">
                  <a:pos x="200" y="238"/>
                </a:cxn>
                <a:cxn ang="0">
                  <a:pos x="484" y="189"/>
                </a:cxn>
                <a:cxn ang="0">
                  <a:pos x="592" y="409"/>
                </a:cxn>
                <a:cxn ang="0">
                  <a:pos x="724" y="342"/>
                </a:cxn>
                <a:cxn ang="0">
                  <a:pos x="979" y="319"/>
                </a:cxn>
                <a:cxn ang="0">
                  <a:pos x="1245" y="181"/>
                </a:cxn>
                <a:cxn ang="0">
                  <a:pos x="1128" y="558"/>
                </a:cxn>
                <a:cxn ang="0">
                  <a:pos x="1553" y="496"/>
                </a:cxn>
                <a:cxn ang="0">
                  <a:pos x="1550" y="189"/>
                </a:cxn>
                <a:cxn ang="0">
                  <a:pos x="1851" y="181"/>
                </a:cxn>
                <a:cxn ang="0">
                  <a:pos x="1708" y="414"/>
                </a:cxn>
                <a:cxn ang="0">
                  <a:pos x="1898" y="343"/>
                </a:cxn>
                <a:cxn ang="0">
                  <a:pos x="2304" y="427"/>
                </a:cxn>
                <a:cxn ang="0">
                  <a:pos x="2261" y="308"/>
                </a:cxn>
                <a:cxn ang="0">
                  <a:pos x="2414" y="0"/>
                </a:cxn>
                <a:cxn ang="0">
                  <a:pos x="51" y="991"/>
                </a:cxn>
                <a:cxn ang="0">
                  <a:pos x="521" y="964"/>
                </a:cxn>
                <a:cxn ang="0">
                  <a:pos x="570" y="1152"/>
                </a:cxn>
                <a:cxn ang="0">
                  <a:pos x="499" y="999"/>
                </a:cxn>
                <a:cxn ang="0">
                  <a:pos x="665" y="913"/>
                </a:cxn>
                <a:cxn ang="0">
                  <a:pos x="928" y="957"/>
                </a:cxn>
                <a:cxn ang="0">
                  <a:pos x="1073" y="1152"/>
                </a:cxn>
                <a:cxn ang="0">
                  <a:pos x="1073" y="656"/>
                </a:cxn>
                <a:cxn ang="0">
                  <a:pos x="1632" y="991"/>
                </a:cxn>
                <a:cxn ang="0">
                  <a:pos x="1715" y="1152"/>
                </a:cxn>
                <a:cxn ang="0">
                  <a:pos x="1755" y="902"/>
                </a:cxn>
                <a:cxn ang="0">
                  <a:pos x="2064" y="1160"/>
                </a:cxn>
                <a:cxn ang="0">
                  <a:pos x="2376" y="1121"/>
                </a:cxn>
                <a:cxn ang="0">
                  <a:pos x="2263" y="1010"/>
                </a:cxn>
                <a:cxn ang="0">
                  <a:pos x="2598" y="1152"/>
                </a:cxn>
                <a:cxn ang="0">
                  <a:pos x="2746" y="837"/>
                </a:cxn>
                <a:cxn ang="0">
                  <a:pos x="2990" y="758"/>
                </a:cxn>
                <a:cxn ang="0">
                  <a:pos x="3122" y="1109"/>
                </a:cxn>
                <a:cxn ang="0">
                  <a:pos x="3229" y="979"/>
                </a:cxn>
                <a:cxn ang="0">
                  <a:pos x="3183" y="845"/>
                </a:cxn>
                <a:cxn ang="0">
                  <a:pos x="3525" y="1121"/>
                </a:cxn>
                <a:cxn ang="0">
                  <a:pos x="3620" y="1152"/>
                </a:cxn>
                <a:cxn ang="0">
                  <a:pos x="4014" y="1152"/>
                </a:cxn>
                <a:cxn ang="0">
                  <a:pos x="4005" y="901"/>
                </a:cxn>
                <a:cxn ang="0">
                  <a:pos x="9" y="1344"/>
                </a:cxn>
                <a:cxn ang="0">
                  <a:pos x="346" y="1344"/>
                </a:cxn>
                <a:cxn ang="0">
                  <a:pos x="646" y="1816"/>
                </a:cxn>
                <a:cxn ang="0">
                  <a:pos x="535" y="1631"/>
                </a:cxn>
                <a:cxn ang="0">
                  <a:pos x="1011" y="1493"/>
                </a:cxn>
                <a:cxn ang="0">
                  <a:pos x="1011" y="1533"/>
                </a:cxn>
                <a:cxn ang="0">
                  <a:pos x="1253" y="1655"/>
                </a:cxn>
                <a:cxn ang="0">
                  <a:pos x="1508" y="1631"/>
                </a:cxn>
                <a:cxn ang="0">
                  <a:pos x="1778" y="1493"/>
                </a:cxn>
                <a:cxn ang="0">
                  <a:pos x="1862" y="1808"/>
                </a:cxn>
                <a:cxn ang="0">
                  <a:pos x="2137" y="1493"/>
                </a:cxn>
                <a:cxn ang="0">
                  <a:pos x="1994" y="1726"/>
                </a:cxn>
                <a:cxn ang="0">
                  <a:pos x="2184" y="1655"/>
                </a:cxn>
                <a:cxn ang="0">
                  <a:pos x="2570" y="1638"/>
                </a:cxn>
                <a:cxn ang="0">
                  <a:pos x="3021" y="1808"/>
                </a:cxn>
                <a:cxn ang="0">
                  <a:pos x="2978" y="1552"/>
                </a:cxn>
                <a:cxn ang="0">
                  <a:pos x="2857" y="1777"/>
                </a:cxn>
              </a:cxnLst>
              <a:rect l="0" t="0" r="r" b="b"/>
              <a:pathLst>
                <a:path w="4222" h="1816">
                  <a:moveTo>
                    <a:pt x="31" y="102"/>
                  </a:moveTo>
                  <a:cubicBezTo>
                    <a:pt x="15" y="102"/>
                    <a:pt x="0" y="89"/>
                    <a:pt x="0" y="71"/>
                  </a:cubicBezTo>
                  <a:cubicBezTo>
                    <a:pt x="0" y="52"/>
                    <a:pt x="15" y="39"/>
                    <a:pt x="31" y="39"/>
                  </a:cubicBezTo>
                  <a:cubicBezTo>
                    <a:pt x="47" y="39"/>
                    <a:pt x="63" y="52"/>
                    <a:pt x="63" y="71"/>
                  </a:cubicBezTo>
                  <a:cubicBezTo>
                    <a:pt x="63" y="89"/>
                    <a:pt x="47" y="102"/>
                    <a:pt x="31" y="102"/>
                  </a:cubicBezTo>
                  <a:moveTo>
                    <a:pt x="53" y="496"/>
                  </a:moveTo>
                  <a:cubicBezTo>
                    <a:pt x="9" y="496"/>
                    <a:pt x="9" y="496"/>
                    <a:pt x="9" y="496"/>
                  </a:cubicBezTo>
                  <a:cubicBezTo>
                    <a:pt x="9" y="189"/>
                    <a:pt x="9" y="189"/>
                    <a:pt x="9" y="189"/>
                  </a:cubicBezTo>
                  <a:cubicBezTo>
                    <a:pt x="53" y="189"/>
                    <a:pt x="53" y="189"/>
                    <a:pt x="53" y="189"/>
                  </a:cubicBezTo>
                  <a:lnTo>
                    <a:pt x="53" y="496"/>
                  </a:lnTo>
                  <a:close/>
                  <a:moveTo>
                    <a:pt x="198" y="189"/>
                  </a:moveTo>
                  <a:cubicBezTo>
                    <a:pt x="154" y="189"/>
                    <a:pt x="154" y="189"/>
                    <a:pt x="154" y="189"/>
                  </a:cubicBezTo>
                  <a:cubicBezTo>
                    <a:pt x="155" y="211"/>
                    <a:pt x="157" y="240"/>
                    <a:pt x="157" y="256"/>
                  </a:cubicBezTo>
                  <a:cubicBezTo>
                    <a:pt x="157" y="496"/>
                    <a:pt x="157" y="496"/>
                    <a:pt x="157" y="496"/>
                  </a:cubicBezTo>
                  <a:cubicBezTo>
                    <a:pt x="200" y="496"/>
                    <a:pt x="200" y="496"/>
                    <a:pt x="200" y="496"/>
                  </a:cubicBezTo>
                  <a:cubicBezTo>
                    <a:pt x="200" y="338"/>
                    <a:pt x="200" y="338"/>
                    <a:pt x="200" y="338"/>
                  </a:cubicBezTo>
                  <a:cubicBezTo>
                    <a:pt x="200" y="226"/>
                    <a:pt x="284" y="220"/>
                    <a:pt x="294" y="220"/>
                  </a:cubicBezTo>
                  <a:cubicBezTo>
                    <a:pt x="358" y="220"/>
                    <a:pt x="377" y="258"/>
                    <a:pt x="377" y="326"/>
                  </a:cubicBezTo>
                  <a:cubicBezTo>
                    <a:pt x="377" y="496"/>
                    <a:pt x="377" y="496"/>
                    <a:pt x="377" y="496"/>
                  </a:cubicBezTo>
                  <a:cubicBezTo>
                    <a:pt x="420" y="496"/>
                    <a:pt x="420" y="496"/>
                    <a:pt x="420" y="496"/>
                  </a:cubicBezTo>
                  <a:cubicBezTo>
                    <a:pt x="420" y="301"/>
                    <a:pt x="420" y="301"/>
                    <a:pt x="420" y="301"/>
                  </a:cubicBezTo>
                  <a:cubicBezTo>
                    <a:pt x="420" y="225"/>
                    <a:pt x="383" y="181"/>
                    <a:pt x="305" y="181"/>
                  </a:cubicBezTo>
                  <a:cubicBezTo>
                    <a:pt x="264" y="181"/>
                    <a:pt x="221" y="205"/>
                    <a:pt x="202" y="238"/>
                  </a:cubicBezTo>
                  <a:cubicBezTo>
                    <a:pt x="200" y="238"/>
                    <a:pt x="200" y="238"/>
                    <a:pt x="200" y="238"/>
                  </a:cubicBezTo>
                  <a:cubicBezTo>
                    <a:pt x="200" y="222"/>
                    <a:pt x="200" y="205"/>
                    <a:pt x="198" y="189"/>
                  </a:cubicBezTo>
                  <a:moveTo>
                    <a:pt x="681" y="228"/>
                  </a:moveTo>
                  <a:cubicBezTo>
                    <a:pt x="681" y="189"/>
                    <a:pt x="681" y="189"/>
                    <a:pt x="681" y="189"/>
                  </a:cubicBezTo>
                  <a:cubicBezTo>
                    <a:pt x="592" y="189"/>
                    <a:pt x="592" y="189"/>
                    <a:pt x="592" y="189"/>
                  </a:cubicBezTo>
                  <a:cubicBezTo>
                    <a:pt x="592" y="102"/>
                    <a:pt x="592" y="102"/>
                    <a:pt x="592" y="102"/>
                  </a:cubicBezTo>
                  <a:cubicBezTo>
                    <a:pt x="549" y="102"/>
                    <a:pt x="549" y="102"/>
                    <a:pt x="549" y="102"/>
                  </a:cubicBezTo>
                  <a:cubicBezTo>
                    <a:pt x="549" y="189"/>
                    <a:pt x="549" y="189"/>
                    <a:pt x="549" y="189"/>
                  </a:cubicBezTo>
                  <a:cubicBezTo>
                    <a:pt x="484" y="189"/>
                    <a:pt x="484" y="189"/>
                    <a:pt x="484" y="189"/>
                  </a:cubicBezTo>
                  <a:cubicBezTo>
                    <a:pt x="484" y="228"/>
                    <a:pt x="484" y="228"/>
                    <a:pt x="484" y="228"/>
                  </a:cubicBezTo>
                  <a:cubicBezTo>
                    <a:pt x="549" y="228"/>
                    <a:pt x="549" y="228"/>
                    <a:pt x="549" y="228"/>
                  </a:cubicBezTo>
                  <a:cubicBezTo>
                    <a:pt x="549" y="422"/>
                    <a:pt x="549" y="422"/>
                    <a:pt x="549" y="422"/>
                  </a:cubicBezTo>
                  <a:cubicBezTo>
                    <a:pt x="549" y="489"/>
                    <a:pt x="592" y="504"/>
                    <a:pt x="625" y="504"/>
                  </a:cubicBezTo>
                  <a:cubicBezTo>
                    <a:pt x="647" y="504"/>
                    <a:pt x="668" y="500"/>
                    <a:pt x="683" y="493"/>
                  </a:cubicBezTo>
                  <a:cubicBezTo>
                    <a:pt x="681" y="453"/>
                    <a:pt x="681" y="453"/>
                    <a:pt x="681" y="453"/>
                  </a:cubicBezTo>
                  <a:cubicBezTo>
                    <a:pt x="668" y="460"/>
                    <a:pt x="652" y="464"/>
                    <a:pt x="637" y="464"/>
                  </a:cubicBezTo>
                  <a:cubicBezTo>
                    <a:pt x="610" y="464"/>
                    <a:pt x="592" y="455"/>
                    <a:pt x="592" y="409"/>
                  </a:cubicBezTo>
                  <a:cubicBezTo>
                    <a:pt x="592" y="228"/>
                    <a:pt x="592" y="228"/>
                    <a:pt x="592" y="228"/>
                  </a:cubicBezTo>
                  <a:cubicBezTo>
                    <a:pt x="681" y="228"/>
                    <a:pt x="681" y="228"/>
                    <a:pt x="681" y="228"/>
                  </a:cubicBezTo>
                  <a:moveTo>
                    <a:pt x="770" y="354"/>
                  </a:moveTo>
                  <a:cubicBezTo>
                    <a:pt x="775" y="416"/>
                    <a:pt x="822" y="464"/>
                    <a:pt x="883" y="464"/>
                  </a:cubicBezTo>
                  <a:cubicBezTo>
                    <a:pt x="929" y="464"/>
                    <a:pt x="964" y="439"/>
                    <a:pt x="981" y="411"/>
                  </a:cubicBezTo>
                  <a:cubicBezTo>
                    <a:pt x="1015" y="439"/>
                    <a:pt x="1015" y="439"/>
                    <a:pt x="1015" y="439"/>
                  </a:cubicBezTo>
                  <a:cubicBezTo>
                    <a:pt x="979" y="485"/>
                    <a:pt x="933" y="504"/>
                    <a:pt x="883" y="504"/>
                  </a:cubicBezTo>
                  <a:cubicBezTo>
                    <a:pt x="792" y="504"/>
                    <a:pt x="724" y="435"/>
                    <a:pt x="724" y="342"/>
                  </a:cubicBezTo>
                  <a:cubicBezTo>
                    <a:pt x="724" y="250"/>
                    <a:pt x="792" y="181"/>
                    <a:pt x="879" y="181"/>
                  </a:cubicBezTo>
                  <a:cubicBezTo>
                    <a:pt x="972" y="182"/>
                    <a:pt x="1026" y="250"/>
                    <a:pt x="1026" y="334"/>
                  </a:cubicBezTo>
                  <a:cubicBezTo>
                    <a:pt x="1026" y="354"/>
                    <a:pt x="1026" y="354"/>
                    <a:pt x="1026" y="354"/>
                  </a:cubicBezTo>
                  <a:cubicBezTo>
                    <a:pt x="770" y="354"/>
                    <a:pt x="770" y="354"/>
                    <a:pt x="770" y="354"/>
                  </a:cubicBezTo>
                  <a:moveTo>
                    <a:pt x="979" y="319"/>
                  </a:moveTo>
                  <a:cubicBezTo>
                    <a:pt x="979" y="260"/>
                    <a:pt x="941" y="220"/>
                    <a:pt x="879" y="220"/>
                  </a:cubicBezTo>
                  <a:cubicBezTo>
                    <a:pt x="822" y="220"/>
                    <a:pt x="771" y="268"/>
                    <a:pt x="771" y="319"/>
                  </a:cubicBezTo>
                  <a:lnTo>
                    <a:pt x="979" y="319"/>
                  </a:lnTo>
                  <a:close/>
                  <a:moveTo>
                    <a:pt x="1128" y="558"/>
                  </a:moveTo>
                  <a:cubicBezTo>
                    <a:pt x="1154" y="592"/>
                    <a:pt x="1197" y="614"/>
                    <a:pt x="1246" y="614"/>
                  </a:cubicBezTo>
                  <a:cubicBezTo>
                    <a:pt x="1334" y="614"/>
                    <a:pt x="1365" y="560"/>
                    <a:pt x="1365" y="493"/>
                  </a:cubicBezTo>
                  <a:cubicBezTo>
                    <a:pt x="1365" y="438"/>
                    <a:pt x="1365" y="438"/>
                    <a:pt x="1365" y="438"/>
                  </a:cubicBezTo>
                  <a:cubicBezTo>
                    <a:pt x="1364" y="438"/>
                    <a:pt x="1364" y="438"/>
                    <a:pt x="1364" y="438"/>
                  </a:cubicBezTo>
                  <a:cubicBezTo>
                    <a:pt x="1336" y="479"/>
                    <a:pt x="1294" y="496"/>
                    <a:pt x="1249" y="496"/>
                  </a:cubicBezTo>
                  <a:cubicBezTo>
                    <a:pt x="1160" y="496"/>
                    <a:pt x="1089" y="430"/>
                    <a:pt x="1089" y="340"/>
                  </a:cubicBezTo>
                  <a:cubicBezTo>
                    <a:pt x="1089" y="251"/>
                    <a:pt x="1154" y="181"/>
                    <a:pt x="1245" y="181"/>
                  </a:cubicBezTo>
                  <a:cubicBezTo>
                    <a:pt x="1282" y="181"/>
                    <a:pt x="1328" y="192"/>
                    <a:pt x="1364" y="240"/>
                  </a:cubicBezTo>
                  <a:cubicBezTo>
                    <a:pt x="1365" y="240"/>
                    <a:pt x="1365" y="240"/>
                    <a:pt x="1365" y="240"/>
                  </a:cubicBezTo>
                  <a:cubicBezTo>
                    <a:pt x="1365" y="189"/>
                    <a:pt x="1365" y="189"/>
                    <a:pt x="1365" y="189"/>
                  </a:cubicBezTo>
                  <a:cubicBezTo>
                    <a:pt x="1408" y="189"/>
                    <a:pt x="1408" y="189"/>
                    <a:pt x="1408" y="189"/>
                  </a:cubicBezTo>
                  <a:cubicBezTo>
                    <a:pt x="1408" y="493"/>
                    <a:pt x="1408" y="493"/>
                    <a:pt x="1408" y="493"/>
                  </a:cubicBezTo>
                  <a:cubicBezTo>
                    <a:pt x="1408" y="560"/>
                    <a:pt x="1382" y="653"/>
                    <a:pt x="1244" y="653"/>
                  </a:cubicBezTo>
                  <a:cubicBezTo>
                    <a:pt x="1183" y="653"/>
                    <a:pt x="1136" y="634"/>
                    <a:pt x="1096" y="592"/>
                  </a:cubicBezTo>
                  <a:cubicBezTo>
                    <a:pt x="1128" y="558"/>
                    <a:pt x="1128" y="558"/>
                    <a:pt x="1128" y="558"/>
                  </a:cubicBezTo>
                  <a:moveTo>
                    <a:pt x="1250" y="457"/>
                  </a:moveTo>
                  <a:cubicBezTo>
                    <a:pt x="1313" y="457"/>
                    <a:pt x="1369" y="409"/>
                    <a:pt x="1366" y="338"/>
                  </a:cubicBezTo>
                  <a:cubicBezTo>
                    <a:pt x="1366" y="274"/>
                    <a:pt x="1322" y="220"/>
                    <a:pt x="1250" y="220"/>
                  </a:cubicBezTo>
                  <a:cubicBezTo>
                    <a:pt x="1186" y="220"/>
                    <a:pt x="1136" y="274"/>
                    <a:pt x="1136" y="338"/>
                  </a:cubicBezTo>
                  <a:cubicBezTo>
                    <a:pt x="1136" y="403"/>
                    <a:pt x="1186" y="457"/>
                    <a:pt x="1250" y="457"/>
                  </a:cubicBezTo>
                  <a:moveTo>
                    <a:pt x="1510" y="285"/>
                  </a:moveTo>
                  <a:cubicBezTo>
                    <a:pt x="1510" y="496"/>
                    <a:pt x="1510" y="496"/>
                    <a:pt x="1510" y="496"/>
                  </a:cubicBezTo>
                  <a:cubicBezTo>
                    <a:pt x="1553" y="496"/>
                    <a:pt x="1553" y="496"/>
                    <a:pt x="1553" y="496"/>
                  </a:cubicBezTo>
                  <a:cubicBezTo>
                    <a:pt x="1553" y="323"/>
                    <a:pt x="1553" y="323"/>
                    <a:pt x="1553" y="323"/>
                  </a:cubicBezTo>
                  <a:cubicBezTo>
                    <a:pt x="1553" y="281"/>
                    <a:pt x="1583" y="224"/>
                    <a:pt x="1649" y="224"/>
                  </a:cubicBezTo>
                  <a:cubicBezTo>
                    <a:pt x="1660" y="224"/>
                    <a:pt x="1668" y="226"/>
                    <a:pt x="1674" y="228"/>
                  </a:cubicBezTo>
                  <a:cubicBezTo>
                    <a:pt x="1682" y="185"/>
                    <a:pt x="1682" y="185"/>
                    <a:pt x="1682" y="185"/>
                  </a:cubicBezTo>
                  <a:cubicBezTo>
                    <a:pt x="1673" y="182"/>
                    <a:pt x="1662" y="181"/>
                    <a:pt x="1650" y="181"/>
                  </a:cubicBezTo>
                  <a:cubicBezTo>
                    <a:pt x="1596" y="181"/>
                    <a:pt x="1564" y="213"/>
                    <a:pt x="1552" y="246"/>
                  </a:cubicBezTo>
                  <a:cubicBezTo>
                    <a:pt x="1550" y="246"/>
                    <a:pt x="1550" y="246"/>
                    <a:pt x="1550" y="246"/>
                  </a:cubicBezTo>
                  <a:cubicBezTo>
                    <a:pt x="1550" y="189"/>
                    <a:pt x="1550" y="189"/>
                    <a:pt x="1550" y="189"/>
                  </a:cubicBezTo>
                  <a:cubicBezTo>
                    <a:pt x="1508" y="189"/>
                    <a:pt x="1508" y="189"/>
                    <a:pt x="1508" y="189"/>
                  </a:cubicBezTo>
                  <a:cubicBezTo>
                    <a:pt x="1509" y="233"/>
                    <a:pt x="1510" y="257"/>
                    <a:pt x="1510" y="285"/>
                  </a:cubicBezTo>
                  <a:moveTo>
                    <a:pt x="1920" y="308"/>
                  </a:moveTo>
                  <a:cubicBezTo>
                    <a:pt x="1920" y="300"/>
                    <a:pt x="1920" y="300"/>
                    <a:pt x="1920" y="300"/>
                  </a:cubicBezTo>
                  <a:cubicBezTo>
                    <a:pt x="1920" y="247"/>
                    <a:pt x="1895" y="220"/>
                    <a:pt x="1842" y="220"/>
                  </a:cubicBezTo>
                  <a:cubicBezTo>
                    <a:pt x="1805" y="220"/>
                    <a:pt x="1774" y="233"/>
                    <a:pt x="1748" y="256"/>
                  </a:cubicBezTo>
                  <a:cubicBezTo>
                    <a:pt x="1721" y="226"/>
                    <a:pt x="1721" y="226"/>
                    <a:pt x="1721" y="226"/>
                  </a:cubicBezTo>
                  <a:cubicBezTo>
                    <a:pt x="1750" y="197"/>
                    <a:pt x="1794" y="181"/>
                    <a:pt x="1851" y="181"/>
                  </a:cubicBezTo>
                  <a:cubicBezTo>
                    <a:pt x="1912" y="181"/>
                    <a:pt x="1964" y="215"/>
                    <a:pt x="1964" y="290"/>
                  </a:cubicBezTo>
                  <a:cubicBezTo>
                    <a:pt x="1964" y="427"/>
                    <a:pt x="1964" y="427"/>
                    <a:pt x="1964" y="427"/>
                  </a:cubicBezTo>
                  <a:cubicBezTo>
                    <a:pt x="1964" y="451"/>
                    <a:pt x="1966" y="480"/>
                    <a:pt x="1969" y="496"/>
                  </a:cubicBezTo>
                  <a:cubicBezTo>
                    <a:pt x="1927" y="496"/>
                    <a:pt x="1927" y="496"/>
                    <a:pt x="1927" y="496"/>
                  </a:cubicBezTo>
                  <a:cubicBezTo>
                    <a:pt x="1924" y="481"/>
                    <a:pt x="1923" y="462"/>
                    <a:pt x="1923" y="446"/>
                  </a:cubicBezTo>
                  <a:cubicBezTo>
                    <a:pt x="1922" y="446"/>
                    <a:pt x="1922" y="446"/>
                    <a:pt x="1922" y="446"/>
                  </a:cubicBezTo>
                  <a:cubicBezTo>
                    <a:pt x="1897" y="487"/>
                    <a:pt x="1863" y="504"/>
                    <a:pt x="1813" y="504"/>
                  </a:cubicBezTo>
                  <a:cubicBezTo>
                    <a:pt x="1759" y="504"/>
                    <a:pt x="1708" y="474"/>
                    <a:pt x="1708" y="414"/>
                  </a:cubicBezTo>
                  <a:cubicBezTo>
                    <a:pt x="1708" y="314"/>
                    <a:pt x="1825" y="308"/>
                    <a:pt x="1899" y="308"/>
                  </a:cubicBezTo>
                  <a:cubicBezTo>
                    <a:pt x="1920" y="308"/>
                    <a:pt x="1920" y="308"/>
                    <a:pt x="1920" y="308"/>
                  </a:cubicBezTo>
                  <a:moveTo>
                    <a:pt x="1898" y="343"/>
                  </a:moveTo>
                  <a:cubicBezTo>
                    <a:pt x="1854" y="343"/>
                    <a:pt x="1755" y="346"/>
                    <a:pt x="1755" y="408"/>
                  </a:cubicBezTo>
                  <a:cubicBezTo>
                    <a:pt x="1755" y="449"/>
                    <a:pt x="1792" y="464"/>
                    <a:pt x="1827" y="464"/>
                  </a:cubicBezTo>
                  <a:cubicBezTo>
                    <a:pt x="1890" y="464"/>
                    <a:pt x="1920" y="420"/>
                    <a:pt x="1920" y="365"/>
                  </a:cubicBezTo>
                  <a:cubicBezTo>
                    <a:pt x="1920" y="343"/>
                    <a:pt x="1920" y="343"/>
                    <a:pt x="1920" y="343"/>
                  </a:cubicBezTo>
                  <a:lnTo>
                    <a:pt x="1898" y="343"/>
                  </a:lnTo>
                  <a:close/>
                  <a:moveTo>
                    <a:pt x="2261" y="308"/>
                  </a:moveTo>
                  <a:cubicBezTo>
                    <a:pt x="2261" y="300"/>
                    <a:pt x="2261" y="300"/>
                    <a:pt x="2261" y="300"/>
                  </a:cubicBezTo>
                  <a:cubicBezTo>
                    <a:pt x="2261" y="247"/>
                    <a:pt x="2235" y="220"/>
                    <a:pt x="2182" y="220"/>
                  </a:cubicBezTo>
                  <a:cubicBezTo>
                    <a:pt x="2146" y="220"/>
                    <a:pt x="2115" y="233"/>
                    <a:pt x="2088" y="256"/>
                  </a:cubicBezTo>
                  <a:cubicBezTo>
                    <a:pt x="2062" y="226"/>
                    <a:pt x="2062" y="226"/>
                    <a:pt x="2062" y="226"/>
                  </a:cubicBezTo>
                  <a:cubicBezTo>
                    <a:pt x="2090" y="197"/>
                    <a:pt x="2134" y="181"/>
                    <a:pt x="2192" y="181"/>
                  </a:cubicBezTo>
                  <a:cubicBezTo>
                    <a:pt x="2252" y="181"/>
                    <a:pt x="2304" y="215"/>
                    <a:pt x="2304" y="290"/>
                  </a:cubicBezTo>
                  <a:cubicBezTo>
                    <a:pt x="2304" y="427"/>
                    <a:pt x="2304" y="427"/>
                    <a:pt x="2304" y="427"/>
                  </a:cubicBezTo>
                  <a:cubicBezTo>
                    <a:pt x="2304" y="451"/>
                    <a:pt x="2307" y="480"/>
                    <a:pt x="2309" y="496"/>
                  </a:cubicBezTo>
                  <a:cubicBezTo>
                    <a:pt x="2267" y="496"/>
                    <a:pt x="2267" y="496"/>
                    <a:pt x="2267" y="496"/>
                  </a:cubicBezTo>
                  <a:cubicBezTo>
                    <a:pt x="2265" y="481"/>
                    <a:pt x="2263" y="462"/>
                    <a:pt x="2263" y="446"/>
                  </a:cubicBezTo>
                  <a:cubicBezTo>
                    <a:pt x="2262" y="446"/>
                    <a:pt x="2262" y="446"/>
                    <a:pt x="2262" y="446"/>
                  </a:cubicBezTo>
                  <a:cubicBezTo>
                    <a:pt x="2237" y="487"/>
                    <a:pt x="2203" y="504"/>
                    <a:pt x="2154" y="504"/>
                  </a:cubicBezTo>
                  <a:cubicBezTo>
                    <a:pt x="2099" y="504"/>
                    <a:pt x="2048" y="474"/>
                    <a:pt x="2048" y="414"/>
                  </a:cubicBezTo>
                  <a:cubicBezTo>
                    <a:pt x="2048" y="314"/>
                    <a:pt x="2166" y="308"/>
                    <a:pt x="2239" y="308"/>
                  </a:cubicBezTo>
                  <a:cubicBezTo>
                    <a:pt x="2261" y="308"/>
                    <a:pt x="2261" y="308"/>
                    <a:pt x="2261" y="308"/>
                  </a:cubicBezTo>
                  <a:moveTo>
                    <a:pt x="2239" y="343"/>
                  </a:moveTo>
                  <a:cubicBezTo>
                    <a:pt x="2195" y="343"/>
                    <a:pt x="2095" y="346"/>
                    <a:pt x="2095" y="408"/>
                  </a:cubicBezTo>
                  <a:cubicBezTo>
                    <a:pt x="2095" y="449"/>
                    <a:pt x="2133" y="464"/>
                    <a:pt x="2168" y="464"/>
                  </a:cubicBezTo>
                  <a:cubicBezTo>
                    <a:pt x="2231" y="464"/>
                    <a:pt x="2261" y="420"/>
                    <a:pt x="2261" y="365"/>
                  </a:cubicBezTo>
                  <a:cubicBezTo>
                    <a:pt x="2261" y="343"/>
                    <a:pt x="2261" y="343"/>
                    <a:pt x="2261" y="343"/>
                  </a:cubicBezTo>
                  <a:lnTo>
                    <a:pt x="2239" y="343"/>
                  </a:lnTo>
                  <a:close/>
                  <a:moveTo>
                    <a:pt x="2458" y="0"/>
                  </a:moveTo>
                  <a:cubicBezTo>
                    <a:pt x="2414" y="0"/>
                    <a:pt x="2414" y="0"/>
                    <a:pt x="2414" y="0"/>
                  </a:cubicBezTo>
                  <a:cubicBezTo>
                    <a:pt x="2414" y="496"/>
                    <a:pt x="2414" y="496"/>
                    <a:pt x="2414" y="496"/>
                  </a:cubicBezTo>
                  <a:cubicBezTo>
                    <a:pt x="2458" y="496"/>
                    <a:pt x="2458" y="496"/>
                    <a:pt x="2458" y="496"/>
                  </a:cubicBezTo>
                  <a:lnTo>
                    <a:pt x="2458" y="0"/>
                  </a:lnTo>
                  <a:close/>
                  <a:moveTo>
                    <a:pt x="51" y="656"/>
                  </a:moveTo>
                  <a:cubicBezTo>
                    <a:pt x="8" y="656"/>
                    <a:pt x="8" y="656"/>
                    <a:pt x="8" y="656"/>
                  </a:cubicBezTo>
                  <a:cubicBezTo>
                    <a:pt x="8" y="1152"/>
                    <a:pt x="8" y="1152"/>
                    <a:pt x="8" y="1152"/>
                  </a:cubicBezTo>
                  <a:cubicBezTo>
                    <a:pt x="51" y="1152"/>
                    <a:pt x="51" y="1152"/>
                    <a:pt x="51" y="1152"/>
                  </a:cubicBezTo>
                  <a:cubicBezTo>
                    <a:pt x="51" y="991"/>
                    <a:pt x="51" y="991"/>
                    <a:pt x="51" y="991"/>
                  </a:cubicBezTo>
                  <a:cubicBezTo>
                    <a:pt x="211" y="1152"/>
                    <a:pt x="211" y="1152"/>
                    <a:pt x="211" y="1152"/>
                  </a:cubicBezTo>
                  <a:cubicBezTo>
                    <a:pt x="278" y="1152"/>
                    <a:pt x="278" y="1152"/>
                    <a:pt x="278" y="1152"/>
                  </a:cubicBezTo>
                  <a:cubicBezTo>
                    <a:pt x="108" y="985"/>
                    <a:pt x="108" y="985"/>
                    <a:pt x="108" y="985"/>
                  </a:cubicBezTo>
                  <a:cubicBezTo>
                    <a:pt x="261" y="845"/>
                    <a:pt x="261" y="845"/>
                    <a:pt x="261" y="845"/>
                  </a:cubicBezTo>
                  <a:cubicBezTo>
                    <a:pt x="196" y="845"/>
                    <a:pt x="196" y="845"/>
                    <a:pt x="196" y="845"/>
                  </a:cubicBezTo>
                  <a:cubicBezTo>
                    <a:pt x="51" y="983"/>
                    <a:pt x="51" y="983"/>
                    <a:pt x="51" y="983"/>
                  </a:cubicBezTo>
                  <a:lnTo>
                    <a:pt x="51" y="656"/>
                  </a:lnTo>
                  <a:close/>
                  <a:moveTo>
                    <a:pt x="521" y="964"/>
                  </a:moveTo>
                  <a:cubicBezTo>
                    <a:pt x="521" y="956"/>
                    <a:pt x="521" y="956"/>
                    <a:pt x="521" y="956"/>
                  </a:cubicBezTo>
                  <a:cubicBezTo>
                    <a:pt x="521" y="903"/>
                    <a:pt x="496" y="877"/>
                    <a:pt x="442" y="877"/>
                  </a:cubicBezTo>
                  <a:cubicBezTo>
                    <a:pt x="406" y="877"/>
                    <a:pt x="375" y="889"/>
                    <a:pt x="349" y="913"/>
                  </a:cubicBezTo>
                  <a:cubicBezTo>
                    <a:pt x="322" y="882"/>
                    <a:pt x="322" y="882"/>
                    <a:pt x="322" y="882"/>
                  </a:cubicBezTo>
                  <a:cubicBezTo>
                    <a:pt x="351" y="853"/>
                    <a:pt x="394" y="837"/>
                    <a:pt x="452" y="837"/>
                  </a:cubicBezTo>
                  <a:cubicBezTo>
                    <a:pt x="513" y="837"/>
                    <a:pt x="564" y="871"/>
                    <a:pt x="564" y="946"/>
                  </a:cubicBezTo>
                  <a:cubicBezTo>
                    <a:pt x="564" y="1083"/>
                    <a:pt x="564" y="1083"/>
                    <a:pt x="564" y="1083"/>
                  </a:cubicBezTo>
                  <a:cubicBezTo>
                    <a:pt x="564" y="1107"/>
                    <a:pt x="567" y="1136"/>
                    <a:pt x="570" y="1152"/>
                  </a:cubicBezTo>
                  <a:cubicBezTo>
                    <a:pt x="528" y="1152"/>
                    <a:pt x="528" y="1152"/>
                    <a:pt x="528" y="1152"/>
                  </a:cubicBezTo>
                  <a:cubicBezTo>
                    <a:pt x="525" y="1137"/>
                    <a:pt x="524" y="1119"/>
                    <a:pt x="524" y="1102"/>
                  </a:cubicBezTo>
                  <a:cubicBezTo>
                    <a:pt x="522" y="1102"/>
                    <a:pt x="522" y="1102"/>
                    <a:pt x="522" y="1102"/>
                  </a:cubicBezTo>
                  <a:cubicBezTo>
                    <a:pt x="498" y="1143"/>
                    <a:pt x="463" y="1160"/>
                    <a:pt x="414" y="1160"/>
                  </a:cubicBezTo>
                  <a:cubicBezTo>
                    <a:pt x="360" y="1160"/>
                    <a:pt x="309" y="1130"/>
                    <a:pt x="309" y="1070"/>
                  </a:cubicBezTo>
                  <a:cubicBezTo>
                    <a:pt x="309" y="970"/>
                    <a:pt x="426" y="964"/>
                    <a:pt x="499" y="964"/>
                  </a:cubicBezTo>
                  <a:cubicBezTo>
                    <a:pt x="521" y="964"/>
                    <a:pt x="521" y="964"/>
                    <a:pt x="521" y="964"/>
                  </a:cubicBezTo>
                  <a:moveTo>
                    <a:pt x="499" y="999"/>
                  </a:moveTo>
                  <a:cubicBezTo>
                    <a:pt x="455" y="999"/>
                    <a:pt x="356" y="1002"/>
                    <a:pt x="356" y="1064"/>
                  </a:cubicBezTo>
                  <a:cubicBezTo>
                    <a:pt x="356" y="1105"/>
                    <a:pt x="393" y="1121"/>
                    <a:pt x="428" y="1121"/>
                  </a:cubicBezTo>
                  <a:cubicBezTo>
                    <a:pt x="491" y="1121"/>
                    <a:pt x="521" y="1076"/>
                    <a:pt x="521" y="1022"/>
                  </a:cubicBezTo>
                  <a:cubicBezTo>
                    <a:pt x="521" y="999"/>
                    <a:pt x="521" y="999"/>
                    <a:pt x="521" y="999"/>
                  </a:cubicBezTo>
                  <a:lnTo>
                    <a:pt x="499" y="999"/>
                  </a:lnTo>
                  <a:close/>
                  <a:moveTo>
                    <a:pt x="706" y="845"/>
                  </a:moveTo>
                  <a:cubicBezTo>
                    <a:pt x="662" y="845"/>
                    <a:pt x="662" y="845"/>
                    <a:pt x="662" y="845"/>
                  </a:cubicBezTo>
                  <a:cubicBezTo>
                    <a:pt x="663" y="867"/>
                    <a:pt x="665" y="896"/>
                    <a:pt x="665" y="913"/>
                  </a:cubicBezTo>
                  <a:cubicBezTo>
                    <a:pt x="665" y="1152"/>
                    <a:pt x="665" y="1152"/>
                    <a:pt x="665" y="1152"/>
                  </a:cubicBezTo>
                  <a:cubicBezTo>
                    <a:pt x="708" y="1152"/>
                    <a:pt x="708" y="1152"/>
                    <a:pt x="708" y="1152"/>
                  </a:cubicBezTo>
                  <a:cubicBezTo>
                    <a:pt x="708" y="995"/>
                    <a:pt x="708" y="995"/>
                    <a:pt x="708" y="995"/>
                  </a:cubicBezTo>
                  <a:cubicBezTo>
                    <a:pt x="708" y="882"/>
                    <a:pt x="792" y="876"/>
                    <a:pt x="801" y="876"/>
                  </a:cubicBezTo>
                  <a:cubicBezTo>
                    <a:pt x="866" y="876"/>
                    <a:pt x="885" y="914"/>
                    <a:pt x="885" y="982"/>
                  </a:cubicBezTo>
                  <a:cubicBezTo>
                    <a:pt x="885" y="1152"/>
                    <a:pt x="885" y="1152"/>
                    <a:pt x="885" y="1152"/>
                  </a:cubicBezTo>
                  <a:cubicBezTo>
                    <a:pt x="928" y="1152"/>
                    <a:pt x="928" y="1152"/>
                    <a:pt x="928" y="1152"/>
                  </a:cubicBezTo>
                  <a:cubicBezTo>
                    <a:pt x="928" y="957"/>
                    <a:pt x="928" y="957"/>
                    <a:pt x="928" y="957"/>
                  </a:cubicBezTo>
                  <a:cubicBezTo>
                    <a:pt x="928" y="881"/>
                    <a:pt x="891" y="837"/>
                    <a:pt x="813" y="837"/>
                  </a:cubicBezTo>
                  <a:cubicBezTo>
                    <a:pt x="772" y="837"/>
                    <a:pt x="729" y="861"/>
                    <a:pt x="710" y="894"/>
                  </a:cubicBezTo>
                  <a:cubicBezTo>
                    <a:pt x="708" y="894"/>
                    <a:pt x="708" y="894"/>
                    <a:pt x="708" y="894"/>
                  </a:cubicBezTo>
                  <a:cubicBezTo>
                    <a:pt x="708" y="878"/>
                    <a:pt x="708" y="861"/>
                    <a:pt x="706" y="845"/>
                  </a:cubicBezTo>
                  <a:moveTo>
                    <a:pt x="1073" y="656"/>
                  </a:moveTo>
                  <a:cubicBezTo>
                    <a:pt x="1030" y="656"/>
                    <a:pt x="1030" y="656"/>
                    <a:pt x="1030" y="656"/>
                  </a:cubicBezTo>
                  <a:cubicBezTo>
                    <a:pt x="1030" y="1152"/>
                    <a:pt x="1030" y="1152"/>
                    <a:pt x="1030" y="1152"/>
                  </a:cubicBezTo>
                  <a:cubicBezTo>
                    <a:pt x="1073" y="1152"/>
                    <a:pt x="1073" y="1152"/>
                    <a:pt x="1073" y="1152"/>
                  </a:cubicBezTo>
                  <a:cubicBezTo>
                    <a:pt x="1073" y="991"/>
                    <a:pt x="1073" y="991"/>
                    <a:pt x="1073" y="991"/>
                  </a:cubicBezTo>
                  <a:cubicBezTo>
                    <a:pt x="1233" y="1152"/>
                    <a:pt x="1233" y="1152"/>
                    <a:pt x="1233" y="1152"/>
                  </a:cubicBezTo>
                  <a:cubicBezTo>
                    <a:pt x="1299" y="1152"/>
                    <a:pt x="1299" y="1152"/>
                    <a:pt x="1299" y="1152"/>
                  </a:cubicBezTo>
                  <a:cubicBezTo>
                    <a:pt x="1130" y="985"/>
                    <a:pt x="1130" y="985"/>
                    <a:pt x="1130" y="985"/>
                  </a:cubicBezTo>
                  <a:cubicBezTo>
                    <a:pt x="1283" y="845"/>
                    <a:pt x="1283" y="845"/>
                    <a:pt x="1283" y="845"/>
                  </a:cubicBezTo>
                  <a:cubicBezTo>
                    <a:pt x="1218" y="845"/>
                    <a:pt x="1218" y="845"/>
                    <a:pt x="1218" y="845"/>
                  </a:cubicBezTo>
                  <a:cubicBezTo>
                    <a:pt x="1073" y="983"/>
                    <a:pt x="1073" y="983"/>
                    <a:pt x="1073" y="983"/>
                  </a:cubicBezTo>
                  <a:lnTo>
                    <a:pt x="1073" y="656"/>
                  </a:lnTo>
                  <a:close/>
                  <a:moveTo>
                    <a:pt x="1376" y="1010"/>
                  </a:moveTo>
                  <a:cubicBezTo>
                    <a:pt x="1381" y="1072"/>
                    <a:pt x="1428" y="1121"/>
                    <a:pt x="1489" y="1121"/>
                  </a:cubicBezTo>
                  <a:cubicBezTo>
                    <a:pt x="1535" y="1121"/>
                    <a:pt x="1570" y="1095"/>
                    <a:pt x="1587" y="1067"/>
                  </a:cubicBezTo>
                  <a:cubicBezTo>
                    <a:pt x="1621" y="1095"/>
                    <a:pt x="1621" y="1095"/>
                    <a:pt x="1621" y="1095"/>
                  </a:cubicBezTo>
                  <a:cubicBezTo>
                    <a:pt x="1585" y="1141"/>
                    <a:pt x="1540" y="1160"/>
                    <a:pt x="1489" y="1160"/>
                  </a:cubicBezTo>
                  <a:cubicBezTo>
                    <a:pt x="1398" y="1160"/>
                    <a:pt x="1330" y="1091"/>
                    <a:pt x="1330" y="999"/>
                  </a:cubicBezTo>
                  <a:cubicBezTo>
                    <a:pt x="1330" y="906"/>
                    <a:pt x="1398" y="837"/>
                    <a:pt x="1485" y="837"/>
                  </a:cubicBezTo>
                  <a:cubicBezTo>
                    <a:pt x="1578" y="838"/>
                    <a:pt x="1632" y="907"/>
                    <a:pt x="1632" y="991"/>
                  </a:cubicBezTo>
                  <a:cubicBezTo>
                    <a:pt x="1632" y="1010"/>
                    <a:pt x="1632" y="1010"/>
                    <a:pt x="1632" y="1010"/>
                  </a:cubicBezTo>
                  <a:cubicBezTo>
                    <a:pt x="1376" y="1010"/>
                    <a:pt x="1376" y="1010"/>
                    <a:pt x="1376" y="1010"/>
                  </a:cubicBezTo>
                  <a:moveTo>
                    <a:pt x="1585" y="975"/>
                  </a:moveTo>
                  <a:cubicBezTo>
                    <a:pt x="1585" y="917"/>
                    <a:pt x="1547" y="877"/>
                    <a:pt x="1485" y="877"/>
                  </a:cubicBezTo>
                  <a:cubicBezTo>
                    <a:pt x="1429" y="877"/>
                    <a:pt x="1377" y="924"/>
                    <a:pt x="1377" y="975"/>
                  </a:cubicBezTo>
                  <a:lnTo>
                    <a:pt x="1585" y="975"/>
                  </a:lnTo>
                  <a:close/>
                  <a:moveTo>
                    <a:pt x="1715" y="941"/>
                  </a:moveTo>
                  <a:cubicBezTo>
                    <a:pt x="1715" y="1152"/>
                    <a:pt x="1715" y="1152"/>
                    <a:pt x="1715" y="1152"/>
                  </a:cubicBezTo>
                  <a:cubicBezTo>
                    <a:pt x="1759" y="1152"/>
                    <a:pt x="1759" y="1152"/>
                    <a:pt x="1759" y="1152"/>
                  </a:cubicBezTo>
                  <a:cubicBezTo>
                    <a:pt x="1759" y="979"/>
                    <a:pt x="1759" y="979"/>
                    <a:pt x="1759" y="979"/>
                  </a:cubicBezTo>
                  <a:cubicBezTo>
                    <a:pt x="1759" y="938"/>
                    <a:pt x="1788" y="880"/>
                    <a:pt x="1854" y="880"/>
                  </a:cubicBezTo>
                  <a:cubicBezTo>
                    <a:pt x="1866" y="880"/>
                    <a:pt x="1874" y="882"/>
                    <a:pt x="1879" y="884"/>
                  </a:cubicBezTo>
                  <a:cubicBezTo>
                    <a:pt x="1887" y="841"/>
                    <a:pt x="1887" y="841"/>
                    <a:pt x="1887" y="841"/>
                  </a:cubicBezTo>
                  <a:cubicBezTo>
                    <a:pt x="1878" y="838"/>
                    <a:pt x="1868" y="837"/>
                    <a:pt x="1855" y="837"/>
                  </a:cubicBezTo>
                  <a:cubicBezTo>
                    <a:pt x="1801" y="837"/>
                    <a:pt x="1769" y="869"/>
                    <a:pt x="1757" y="902"/>
                  </a:cubicBezTo>
                  <a:cubicBezTo>
                    <a:pt x="1755" y="902"/>
                    <a:pt x="1755" y="902"/>
                    <a:pt x="1755" y="902"/>
                  </a:cubicBezTo>
                  <a:cubicBezTo>
                    <a:pt x="1755" y="845"/>
                    <a:pt x="1755" y="845"/>
                    <a:pt x="1755" y="845"/>
                  </a:cubicBezTo>
                  <a:cubicBezTo>
                    <a:pt x="1713" y="845"/>
                    <a:pt x="1713" y="845"/>
                    <a:pt x="1713" y="845"/>
                  </a:cubicBezTo>
                  <a:cubicBezTo>
                    <a:pt x="1714" y="890"/>
                    <a:pt x="1715" y="913"/>
                    <a:pt x="1715" y="941"/>
                  </a:cubicBezTo>
                  <a:moveTo>
                    <a:pt x="2141" y="917"/>
                  </a:moveTo>
                  <a:cubicBezTo>
                    <a:pt x="2176" y="890"/>
                    <a:pt x="2176" y="890"/>
                    <a:pt x="2176" y="890"/>
                  </a:cubicBezTo>
                  <a:cubicBezTo>
                    <a:pt x="2146" y="855"/>
                    <a:pt x="2105" y="838"/>
                    <a:pt x="2064" y="837"/>
                  </a:cubicBezTo>
                  <a:cubicBezTo>
                    <a:pt x="1964" y="836"/>
                    <a:pt x="1901" y="906"/>
                    <a:pt x="1901" y="999"/>
                  </a:cubicBezTo>
                  <a:cubicBezTo>
                    <a:pt x="1901" y="1091"/>
                    <a:pt x="1964" y="1161"/>
                    <a:pt x="2064" y="1160"/>
                  </a:cubicBezTo>
                  <a:cubicBezTo>
                    <a:pt x="2105" y="1159"/>
                    <a:pt x="2146" y="1142"/>
                    <a:pt x="2176" y="1107"/>
                  </a:cubicBezTo>
                  <a:cubicBezTo>
                    <a:pt x="2141" y="1080"/>
                    <a:pt x="2141" y="1080"/>
                    <a:pt x="2141" y="1080"/>
                  </a:cubicBezTo>
                  <a:cubicBezTo>
                    <a:pt x="2126" y="1102"/>
                    <a:pt x="2098" y="1121"/>
                    <a:pt x="2064" y="1121"/>
                  </a:cubicBezTo>
                  <a:cubicBezTo>
                    <a:pt x="1992" y="1122"/>
                    <a:pt x="1949" y="1069"/>
                    <a:pt x="1949" y="999"/>
                  </a:cubicBezTo>
                  <a:cubicBezTo>
                    <a:pt x="1949" y="928"/>
                    <a:pt x="1992" y="875"/>
                    <a:pt x="2064" y="876"/>
                  </a:cubicBezTo>
                  <a:cubicBezTo>
                    <a:pt x="2098" y="876"/>
                    <a:pt x="2126" y="895"/>
                    <a:pt x="2141" y="917"/>
                  </a:cubicBezTo>
                  <a:moveTo>
                    <a:pt x="2263" y="1010"/>
                  </a:moveTo>
                  <a:cubicBezTo>
                    <a:pt x="2269" y="1072"/>
                    <a:pt x="2315" y="1121"/>
                    <a:pt x="2376" y="1121"/>
                  </a:cubicBezTo>
                  <a:cubicBezTo>
                    <a:pt x="2422" y="1121"/>
                    <a:pt x="2458" y="1095"/>
                    <a:pt x="2475" y="1067"/>
                  </a:cubicBezTo>
                  <a:cubicBezTo>
                    <a:pt x="2508" y="1095"/>
                    <a:pt x="2508" y="1095"/>
                    <a:pt x="2508" y="1095"/>
                  </a:cubicBezTo>
                  <a:cubicBezTo>
                    <a:pt x="2472" y="1141"/>
                    <a:pt x="2427" y="1160"/>
                    <a:pt x="2376" y="1160"/>
                  </a:cubicBezTo>
                  <a:cubicBezTo>
                    <a:pt x="2285" y="1160"/>
                    <a:pt x="2218" y="1091"/>
                    <a:pt x="2218" y="999"/>
                  </a:cubicBezTo>
                  <a:cubicBezTo>
                    <a:pt x="2218" y="906"/>
                    <a:pt x="2285" y="837"/>
                    <a:pt x="2372" y="837"/>
                  </a:cubicBezTo>
                  <a:cubicBezTo>
                    <a:pt x="2466" y="838"/>
                    <a:pt x="2519" y="907"/>
                    <a:pt x="2519" y="991"/>
                  </a:cubicBezTo>
                  <a:cubicBezTo>
                    <a:pt x="2519" y="1010"/>
                    <a:pt x="2519" y="1010"/>
                    <a:pt x="2519" y="1010"/>
                  </a:cubicBezTo>
                  <a:cubicBezTo>
                    <a:pt x="2263" y="1010"/>
                    <a:pt x="2263" y="1010"/>
                    <a:pt x="2263" y="1010"/>
                  </a:cubicBezTo>
                  <a:moveTo>
                    <a:pt x="2472" y="975"/>
                  </a:moveTo>
                  <a:cubicBezTo>
                    <a:pt x="2472" y="917"/>
                    <a:pt x="2435" y="877"/>
                    <a:pt x="2372" y="877"/>
                  </a:cubicBezTo>
                  <a:cubicBezTo>
                    <a:pt x="2316" y="877"/>
                    <a:pt x="2265" y="924"/>
                    <a:pt x="2265" y="975"/>
                  </a:cubicBezTo>
                  <a:lnTo>
                    <a:pt x="2472" y="975"/>
                  </a:lnTo>
                  <a:close/>
                  <a:moveTo>
                    <a:pt x="2639" y="845"/>
                  </a:moveTo>
                  <a:cubicBezTo>
                    <a:pt x="2595" y="845"/>
                    <a:pt x="2595" y="845"/>
                    <a:pt x="2595" y="845"/>
                  </a:cubicBezTo>
                  <a:cubicBezTo>
                    <a:pt x="2596" y="867"/>
                    <a:pt x="2598" y="896"/>
                    <a:pt x="2598" y="913"/>
                  </a:cubicBezTo>
                  <a:cubicBezTo>
                    <a:pt x="2598" y="1152"/>
                    <a:pt x="2598" y="1152"/>
                    <a:pt x="2598" y="1152"/>
                  </a:cubicBezTo>
                  <a:cubicBezTo>
                    <a:pt x="2641" y="1152"/>
                    <a:pt x="2641" y="1152"/>
                    <a:pt x="2641" y="1152"/>
                  </a:cubicBezTo>
                  <a:cubicBezTo>
                    <a:pt x="2641" y="995"/>
                    <a:pt x="2641" y="995"/>
                    <a:pt x="2641" y="995"/>
                  </a:cubicBezTo>
                  <a:cubicBezTo>
                    <a:pt x="2641" y="882"/>
                    <a:pt x="2725" y="876"/>
                    <a:pt x="2735" y="876"/>
                  </a:cubicBezTo>
                  <a:cubicBezTo>
                    <a:pt x="2799" y="876"/>
                    <a:pt x="2818" y="914"/>
                    <a:pt x="2818" y="982"/>
                  </a:cubicBezTo>
                  <a:cubicBezTo>
                    <a:pt x="2818" y="1152"/>
                    <a:pt x="2818" y="1152"/>
                    <a:pt x="2818" y="1152"/>
                  </a:cubicBezTo>
                  <a:cubicBezTo>
                    <a:pt x="2861" y="1152"/>
                    <a:pt x="2861" y="1152"/>
                    <a:pt x="2861" y="1152"/>
                  </a:cubicBezTo>
                  <a:cubicBezTo>
                    <a:pt x="2861" y="957"/>
                    <a:pt x="2861" y="957"/>
                    <a:pt x="2861" y="957"/>
                  </a:cubicBezTo>
                  <a:cubicBezTo>
                    <a:pt x="2861" y="881"/>
                    <a:pt x="2824" y="837"/>
                    <a:pt x="2746" y="837"/>
                  </a:cubicBezTo>
                  <a:cubicBezTo>
                    <a:pt x="2705" y="837"/>
                    <a:pt x="2662" y="861"/>
                    <a:pt x="2643" y="894"/>
                  </a:cubicBezTo>
                  <a:cubicBezTo>
                    <a:pt x="2641" y="894"/>
                    <a:pt x="2641" y="894"/>
                    <a:pt x="2641" y="894"/>
                  </a:cubicBezTo>
                  <a:cubicBezTo>
                    <a:pt x="2641" y="878"/>
                    <a:pt x="2641" y="861"/>
                    <a:pt x="2639" y="845"/>
                  </a:cubicBezTo>
                  <a:moveTo>
                    <a:pt x="3122" y="884"/>
                  </a:moveTo>
                  <a:cubicBezTo>
                    <a:pt x="3122" y="845"/>
                    <a:pt x="3122" y="845"/>
                    <a:pt x="3122" y="845"/>
                  </a:cubicBezTo>
                  <a:cubicBezTo>
                    <a:pt x="3033" y="845"/>
                    <a:pt x="3033" y="845"/>
                    <a:pt x="3033" y="845"/>
                  </a:cubicBezTo>
                  <a:cubicBezTo>
                    <a:pt x="3033" y="758"/>
                    <a:pt x="3033" y="758"/>
                    <a:pt x="3033" y="758"/>
                  </a:cubicBezTo>
                  <a:cubicBezTo>
                    <a:pt x="2990" y="758"/>
                    <a:pt x="2990" y="758"/>
                    <a:pt x="2990" y="758"/>
                  </a:cubicBezTo>
                  <a:cubicBezTo>
                    <a:pt x="2990" y="845"/>
                    <a:pt x="2990" y="845"/>
                    <a:pt x="2990" y="845"/>
                  </a:cubicBezTo>
                  <a:cubicBezTo>
                    <a:pt x="2925" y="845"/>
                    <a:pt x="2925" y="845"/>
                    <a:pt x="2925" y="845"/>
                  </a:cubicBezTo>
                  <a:cubicBezTo>
                    <a:pt x="2925" y="884"/>
                    <a:pt x="2925" y="884"/>
                    <a:pt x="2925" y="884"/>
                  </a:cubicBezTo>
                  <a:cubicBezTo>
                    <a:pt x="2990" y="884"/>
                    <a:pt x="2990" y="884"/>
                    <a:pt x="2990" y="884"/>
                  </a:cubicBezTo>
                  <a:cubicBezTo>
                    <a:pt x="2990" y="1078"/>
                    <a:pt x="2990" y="1078"/>
                    <a:pt x="2990" y="1078"/>
                  </a:cubicBezTo>
                  <a:cubicBezTo>
                    <a:pt x="2990" y="1146"/>
                    <a:pt x="3033" y="1160"/>
                    <a:pt x="3066" y="1160"/>
                  </a:cubicBezTo>
                  <a:cubicBezTo>
                    <a:pt x="3088" y="1160"/>
                    <a:pt x="3109" y="1156"/>
                    <a:pt x="3124" y="1149"/>
                  </a:cubicBezTo>
                  <a:cubicBezTo>
                    <a:pt x="3122" y="1109"/>
                    <a:pt x="3122" y="1109"/>
                    <a:pt x="3122" y="1109"/>
                  </a:cubicBezTo>
                  <a:cubicBezTo>
                    <a:pt x="3109" y="1116"/>
                    <a:pt x="3093" y="1121"/>
                    <a:pt x="3078" y="1121"/>
                  </a:cubicBezTo>
                  <a:cubicBezTo>
                    <a:pt x="3051" y="1121"/>
                    <a:pt x="3033" y="1111"/>
                    <a:pt x="3033" y="1065"/>
                  </a:cubicBezTo>
                  <a:cubicBezTo>
                    <a:pt x="3033" y="884"/>
                    <a:pt x="3033" y="884"/>
                    <a:pt x="3033" y="884"/>
                  </a:cubicBezTo>
                  <a:cubicBezTo>
                    <a:pt x="3122" y="884"/>
                    <a:pt x="3122" y="884"/>
                    <a:pt x="3122" y="884"/>
                  </a:cubicBezTo>
                  <a:moveTo>
                    <a:pt x="3185" y="941"/>
                  </a:moveTo>
                  <a:cubicBezTo>
                    <a:pt x="3185" y="1152"/>
                    <a:pt x="3185" y="1152"/>
                    <a:pt x="3185" y="1152"/>
                  </a:cubicBezTo>
                  <a:cubicBezTo>
                    <a:pt x="3229" y="1152"/>
                    <a:pt x="3229" y="1152"/>
                    <a:pt x="3229" y="1152"/>
                  </a:cubicBezTo>
                  <a:cubicBezTo>
                    <a:pt x="3229" y="979"/>
                    <a:pt x="3229" y="979"/>
                    <a:pt x="3229" y="979"/>
                  </a:cubicBezTo>
                  <a:cubicBezTo>
                    <a:pt x="3229" y="938"/>
                    <a:pt x="3258" y="880"/>
                    <a:pt x="3324" y="880"/>
                  </a:cubicBezTo>
                  <a:cubicBezTo>
                    <a:pt x="3336" y="880"/>
                    <a:pt x="3344" y="882"/>
                    <a:pt x="3349" y="884"/>
                  </a:cubicBezTo>
                  <a:cubicBezTo>
                    <a:pt x="3357" y="841"/>
                    <a:pt x="3357" y="841"/>
                    <a:pt x="3357" y="841"/>
                  </a:cubicBezTo>
                  <a:cubicBezTo>
                    <a:pt x="3348" y="838"/>
                    <a:pt x="3338" y="837"/>
                    <a:pt x="3325" y="837"/>
                  </a:cubicBezTo>
                  <a:cubicBezTo>
                    <a:pt x="3271" y="837"/>
                    <a:pt x="3239" y="869"/>
                    <a:pt x="3227" y="902"/>
                  </a:cubicBezTo>
                  <a:cubicBezTo>
                    <a:pt x="3225" y="902"/>
                    <a:pt x="3225" y="902"/>
                    <a:pt x="3225" y="902"/>
                  </a:cubicBezTo>
                  <a:cubicBezTo>
                    <a:pt x="3225" y="845"/>
                    <a:pt x="3225" y="845"/>
                    <a:pt x="3225" y="845"/>
                  </a:cubicBezTo>
                  <a:cubicBezTo>
                    <a:pt x="3183" y="845"/>
                    <a:pt x="3183" y="845"/>
                    <a:pt x="3183" y="845"/>
                  </a:cubicBezTo>
                  <a:cubicBezTo>
                    <a:pt x="3184" y="890"/>
                    <a:pt x="3185" y="913"/>
                    <a:pt x="3185" y="941"/>
                  </a:cubicBezTo>
                  <a:moveTo>
                    <a:pt x="3620" y="1152"/>
                  </a:moveTo>
                  <a:cubicBezTo>
                    <a:pt x="3665" y="1152"/>
                    <a:pt x="3665" y="1152"/>
                    <a:pt x="3665" y="1152"/>
                  </a:cubicBezTo>
                  <a:cubicBezTo>
                    <a:pt x="3664" y="1130"/>
                    <a:pt x="3662" y="1101"/>
                    <a:pt x="3662" y="1085"/>
                  </a:cubicBezTo>
                  <a:cubicBezTo>
                    <a:pt x="3662" y="845"/>
                    <a:pt x="3662" y="845"/>
                    <a:pt x="3662" y="845"/>
                  </a:cubicBezTo>
                  <a:cubicBezTo>
                    <a:pt x="3619" y="845"/>
                    <a:pt x="3619" y="845"/>
                    <a:pt x="3619" y="845"/>
                  </a:cubicBezTo>
                  <a:cubicBezTo>
                    <a:pt x="3619" y="1002"/>
                    <a:pt x="3619" y="1002"/>
                    <a:pt x="3619" y="1002"/>
                  </a:cubicBezTo>
                  <a:cubicBezTo>
                    <a:pt x="3619" y="1115"/>
                    <a:pt x="3534" y="1121"/>
                    <a:pt x="3525" y="1121"/>
                  </a:cubicBezTo>
                  <a:cubicBezTo>
                    <a:pt x="3461" y="1121"/>
                    <a:pt x="3442" y="1083"/>
                    <a:pt x="3442" y="1015"/>
                  </a:cubicBezTo>
                  <a:cubicBezTo>
                    <a:pt x="3442" y="845"/>
                    <a:pt x="3442" y="845"/>
                    <a:pt x="3442" y="845"/>
                  </a:cubicBezTo>
                  <a:cubicBezTo>
                    <a:pt x="3399" y="845"/>
                    <a:pt x="3399" y="845"/>
                    <a:pt x="3399" y="845"/>
                  </a:cubicBezTo>
                  <a:cubicBezTo>
                    <a:pt x="3399" y="1040"/>
                    <a:pt x="3399" y="1040"/>
                    <a:pt x="3399" y="1040"/>
                  </a:cubicBezTo>
                  <a:cubicBezTo>
                    <a:pt x="3399" y="1116"/>
                    <a:pt x="3436" y="1160"/>
                    <a:pt x="3514" y="1160"/>
                  </a:cubicBezTo>
                  <a:cubicBezTo>
                    <a:pt x="3555" y="1160"/>
                    <a:pt x="3598" y="1136"/>
                    <a:pt x="3617" y="1103"/>
                  </a:cubicBezTo>
                  <a:cubicBezTo>
                    <a:pt x="3619" y="1103"/>
                    <a:pt x="3619" y="1103"/>
                    <a:pt x="3619" y="1103"/>
                  </a:cubicBezTo>
                  <a:cubicBezTo>
                    <a:pt x="3619" y="1119"/>
                    <a:pt x="3619" y="1136"/>
                    <a:pt x="3620" y="1152"/>
                  </a:cubicBezTo>
                  <a:moveTo>
                    <a:pt x="3764" y="913"/>
                  </a:moveTo>
                  <a:cubicBezTo>
                    <a:pt x="3764" y="1152"/>
                    <a:pt x="3764" y="1152"/>
                    <a:pt x="3764" y="1152"/>
                  </a:cubicBezTo>
                  <a:cubicBezTo>
                    <a:pt x="3807" y="1152"/>
                    <a:pt x="3807" y="1152"/>
                    <a:pt x="3807" y="1152"/>
                  </a:cubicBezTo>
                  <a:cubicBezTo>
                    <a:pt x="3807" y="995"/>
                    <a:pt x="3807" y="995"/>
                    <a:pt x="3807" y="995"/>
                  </a:cubicBezTo>
                  <a:cubicBezTo>
                    <a:pt x="3807" y="882"/>
                    <a:pt x="3883" y="877"/>
                    <a:pt x="3893" y="877"/>
                  </a:cubicBezTo>
                  <a:cubicBezTo>
                    <a:pt x="3953" y="877"/>
                    <a:pt x="3971" y="911"/>
                    <a:pt x="3971" y="973"/>
                  </a:cubicBezTo>
                  <a:cubicBezTo>
                    <a:pt x="3971" y="1152"/>
                    <a:pt x="3971" y="1152"/>
                    <a:pt x="3971" y="1152"/>
                  </a:cubicBezTo>
                  <a:cubicBezTo>
                    <a:pt x="4014" y="1152"/>
                    <a:pt x="4014" y="1152"/>
                    <a:pt x="4014" y="1152"/>
                  </a:cubicBezTo>
                  <a:cubicBezTo>
                    <a:pt x="4014" y="989"/>
                    <a:pt x="4014" y="989"/>
                    <a:pt x="4014" y="989"/>
                  </a:cubicBezTo>
                  <a:cubicBezTo>
                    <a:pt x="4014" y="932"/>
                    <a:pt x="4036" y="877"/>
                    <a:pt x="4101" y="877"/>
                  </a:cubicBezTo>
                  <a:cubicBezTo>
                    <a:pt x="4161" y="877"/>
                    <a:pt x="4178" y="911"/>
                    <a:pt x="4178" y="973"/>
                  </a:cubicBezTo>
                  <a:cubicBezTo>
                    <a:pt x="4178" y="1152"/>
                    <a:pt x="4178" y="1152"/>
                    <a:pt x="4178" y="1152"/>
                  </a:cubicBezTo>
                  <a:cubicBezTo>
                    <a:pt x="4222" y="1152"/>
                    <a:pt x="4222" y="1152"/>
                    <a:pt x="4222" y="1152"/>
                  </a:cubicBezTo>
                  <a:cubicBezTo>
                    <a:pt x="4222" y="957"/>
                    <a:pt x="4222" y="957"/>
                    <a:pt x="4222" y="957"/>
                  </a:cubicBezTo>
                  <a:cubicBezTo>
                    <a:pt x="4222" y="881"/>
                    <a:pt x="4184" y="837"/>
                    <a:pt x="4106" y="837"/>
                  </a:cubicBezTo>
                  <a:cubicBezTo>
                    <a:pt x="4065" y="837"/>
                    <a:pt x="4023" y="861"/>
                    <a:pt x="4005" y="901"/>
                  </a:cubicBezTo>
                  <a:cubicBezTo>
                    <a:pt x="3985" y="848"/>
                    <a:pt x="3941" y="837"/>
                    <a:pt x="3907" y="837"/>
                  </a:cubicBezTo>
                  <a:cubicBezTo>
                    <a:pt x="3870" y="837"/>
                    <a:pt x="3829" y="856"/>
                    <a:pt x="3808" y="892"/>
                  </a:cubicBezTo>
                  <a:cubicBezTo>
                    <a:pt x="3807" y="892"/>
                    <a:pt x="3807" y="892"/>
                    <a:pt x="3807" y="892"/>
                  </a:cubicBezTo>
                  <a:cubicBezTo>
                    <a:pt x="3807" y="845"/>
                    <a:pt x="3807" y="845"/>
                    <a:pt x="3807" y="845"/>
                  </a:cubicBezTo>
                  <a:cubicBezTo>
                    <a:pt x="3760" y="845"/>
                    <a:pt x="3760" y="845"/>
                    <a:pt x="3760" y="845"/>
                  </a:cubicBezTo>
                  <a:cubicBezTo>
                    <a:pt x="3762" y="868"/>
                    <a:pt x="3764" y="890"/>
                    <a:pt x="3764" y="913"/>
                  </a:cubicBezTo>
                  <a:moveTo>
                    <a:pt x="68" y="1344"/>
                  </a:moveTo>
                  <a:cubicBezTo>
                    <a:pt x="9" y="1344"/>
                    <a:pt x="9" y="1344"/>
                    <a:pt x="9" y="1344"/>
                  </a:cubicBezTo>
                  <a:cubicBezTo>
                    <a:pt x="9" y="1808"/>
                    <a:pt x="9" y="1808"/>
                    <a:pt x="9" y="1808"/>
                  </a:cubicBezTo>
                  <a:cubicBezTo>
                    <a:pt x="56" y="1808"/>
                    <a:pt x="56" y="1808"/>
                    <a:pt x="56" y="1808"/>
                  </a:cubicBezTo>
                  <a:cubicBezTo>
                    <a:pt x="56" y="1411"/>
                    <a:pt x="56" y="1411"/>
                    <a:pt x="56" y="1411"/>
                  </a:cubicBezTo>
                  <a:cubicBezTo>
                    <a:pt x="57" y="1411"/>
                    <a:pt x="57" y="1411"/>
                    <a:pt x="57" y="1411"/>
                  </a:cubicBezTo>
                  <a:cubicBezTo>
                    <a:pt x="334" y="1808"/>
                    <a:pt x="334" y="1808"/>
                    <a:pt x="334" y="1808"/>
                  </a:cubicBezTo>
                  <a:cubicBezTo>
                    <a:pt x="393" y="1808"/>
                    <a:pt x="393" y="1808"/>
                    <a:pt x="393" y="1808"/>
                  </a:cubicBezTo>
                  <a:cubicBezTo>
                    <a:pt x="393" y="1344"/>
                    <a:pt x="393" y="1344"/>
                    <a:pt x="393" y="1344"/>
                  </a:cubicBezTo>
                  <a:cubicBezTo>
                    <a:pt x="346" y="1344"/>
                    <a:pt x="346" y="1344"/>
                    <a:pt x="346" y="1344"/>
                  </a:cubicBezTo>
                  <a:cubicBezTo>
                    <a:pt x="346" y="1737"/>
                    <a:pt x="346" y="1737"/>
                    <a:pt x="346" y="1737"/>
                  </a:cubicBezTo>
                  <a:cubicBezTo>
                    <a:pt x="345" y="1737"/>
                    <a:pt x="345" y="1737"/>
                    <a:pt x="345" y="1737"/>
                  </a:cubicBezTo>
                  <a:lnTo>
                    <a:pt x="68" y="1344"/>
                  </a:lnTo>
                  <a:close/>
                  <a:moveTo>
                    <a:pt x="534" y="1667"/>
                  </a:moveTo>
                  <a:cubicBezTo>
                    <a:pt x="539" y="1728"/>
                    <a:pt x="585" y="1777"/>
                    <a:pt x="646" y="1777"/>
                  </a:cubicBezTo>
                  <a:cubicBezTo>
                    <a:pt x="692" y="1777"/>
                    <a:pt x="728" y="1751"/>
                    <a:pt x="745" y="1724"/>
                  </a:cubicBezTo>
                  <a:cubicBezTo>
                    <a:pt x="778" y="1751"/>
                    <a:pt x="778" y="1751"/>
                    <a:pt x="778" y="1751"/>
                  </a:cubicBezTo>
                  <a:cubicBezTo>
                    <a:pt x="742" y="1797"/>
                    <a:pt x="697" y="1816"/>
                    <a:pt x="646" y="1816"/>
                  </a:cubicBezTo>
                  <a:cubicBezTo>
                    <a:pt x="555" y="1816"/>
                    <a:pt x="488" y="1747"/>
                    <a:pt x="488" y="1655"/>
                  </a:cubicBezTo>
                  <a:cubicBezTo>
                    <a:pt x="488" y="1562"/>
                    <a:pt x="555" y="1493"/>
                    <a:pt x="642" y="1493"/>
                  </a:cubicBezTo>
                  <a:cubicBezTo>
                    <a:pt x="736" y="1494"/>
                    <a:pt x="789" y="1563"/>
                    <a:pt x="789" y="1647"/>
                  </a:cubicBezTo>
                  <a:cubicBezTo>
                    <a:pt x="789" y="1667"/>
                    <a:pt x="789" y="1667"/>
                    <a:pt x="789" y="1667"/>
                  </a:cubicBezTo>
                  <a:cubicBezTo>
                    <a:pt x="534" y="1667"/>
                    <a:pt x="534" y="1667"/>
                    <a:pt x="534" y="1667"/>
                  </a:cubicBezTo>
                  <a:moveTo>
                    <a:pt x="742" y="1631"/>
                  </a:moveTo>
                  <a:cubicBezTo>
                    <a:pt x="742" y="1573"/>
                    <a:pt x="705" y="1533"/>
                    <a:pt x="642" y="1533"/>
                  </a:cubicBezTo>
                  <a:cubicBezTo>
                    <a:pt x="586" y="1533"/>
                    <a:pt x="535" y="1581"/>
                    <a:pt x="535" y="1631"/>
                  </a:cubicBezTo>
                  <a:lnTo>
                    <a:pt x="742" y="1631"/>
                  </a:lnTo>
                  <a:close/>
                  <a:moveTo>
                    <a:pt x="1175" y="1808"/>
                  </a:moveTo>
                  <a:cubicBezTo>
                    <a:pt x="1131" y="1808"/>
                    <a:pt x="1131" y="1808"/>
                    <a:pt x="1131" y="1808"/>
                  </a:cubicBezTo>
                  <a:cubicBezTo>
                    <a:pt x="1131" y="1757"/>
                    <a:pt x="1131" y="1757"/>
                    <a:pt x="1131" y="1757"/>
                  </a:cubicBezTo>
                  <a:cubicBezTo>
                    <a:pt x="1130" y="1757"/>
                    <a:pt x="1130" y="1757"/>
                    <a:pt x="1130" y="1757"/>
                  </a:cubicBezTo>
                  <a:cubicBezTo>
                    <a:pt x="1102" y="1798"/>
                    <a:pt x="1051" y="1816"/>
                    <a:pt x="1011" y="1816"/>
                  </a:cubicBezTo>
                  <a:cubicBezTo>
                    <a:pt x="915" y="1816"/>
                    <a:pt x="847" y="1747"/>
                    <a:pt x="847" y="1655"/>
                  </a:cubicBezTo>
                  <a:cubicBezTo>
                    <a:pt x="847" y="1562"/>
                    <a:pt x="915" y="1493"/>
                    <a:pt x="1011" y="1493"/>
                  </a:cubicBezTo>
                  <a:cubicBezTo>
                    <a:pt x="1051" y="1493"/>
                    <a:pt x="1102" y="1511"/>
                    <a:pt x="1130" y="1552"/>
                  </a:cubicBezTo>
                  <a:cubicBezTo>
                    <a:pt x="1131" y="1552"/>
                    <a:pt x="1131" y="1552"/>
                    <a:pt x="1131" y="1552"/>
                  </a:cubicBezTo>
                  <a:cubicBezTo>
                    <a:pt x="1131" y="1312"/>
                    <a:pt x="1131" y="1312"/>
                    <a:pt x="1131" y="1312"/>
                  </a:cubicBezTo>
                  <a:cubicBezTo>
                    <a:pt x="1175" y="1312"/>
                    <a:pt x="1175" y="1312"/>
                    <a:pt x="1175" y="1312"/>
                  </a:cubicBezTo>
                  <a:cubicBezTo>
                    <a:pt x="1175" y="1808"/>
                    <a:pt x="1175" y="1808"/>
                    <a:pt x="1175" y="1808"/>
                  </a:cubicBezTo>
                  <a:moveTo>
                    <a:pt x="1011" y="1777"/>
                  </a:moveTo>
                  <a:cubicBezTo>
                    <a:pt x="1081" y="1777"/>
                    <a:pt x="1133" y="1724"/>
                    <a:pt x="1133" y="1655"/>
                  </a:cubicBezTo>
                  <a:cubicBezTo>
                    <a:pt x="1133" y="1586"/>
                    <a:pt x="1081" y="1533"/>
                    <a:pt x="1011" y="1533"/>
                  </a:cubicBezTo>
                  <a:cubicBezTo>
                    <a:pt x="939" y="1533"/>
                    <a:pt x="894" y="1586"/>
                    <a:pt x="894" y="1655"/>
                  </a:cubicBezTo>
                  <a:cubicBezTo>
                    <a:pt x="894" y="1724"/>
                    <a:pt x="939" y="1777"/>
                    <a:pt x="1011" y="1777"/>
                  </a:cubicBezTo>
                  <a:moveTo>
                    <a:pt x="1299" y="1667"/>
                  </a:moveTo>
                  <a:cubicBezTo>
                    <a:pt x="1305" y="1728"/>
                    <a:pt x="1351" y="1777"/>
                    <a:pt x="1412" y="1777"/>
                  </a:cubicBezTo>
                  <a:cubicBezTo>
                    <a:pt x="1458" y="1777"/>
                    <a:pt x="1494" y="1751"/>
                    <a:pt x="1511" y="1724"/>
                  </a:cubicBezTo>
                  <a:cubicBezTo>
                    <a:pt x="1544" y="1751"/>
                    <a:pt x="1544" y="1751"/>
                    <a:pt x="1544" y="1751"/>
                  </a:cubicBezTo>
                  <a:cubicBezTo>
                    <a:pt x="1508" y="1797"/>
                    <a:pt x="1463" y="1816"/>
                    <a:pt x="1412" y="1816"/>
                  </a:cubicBezTo>
                  <a:cubicBezTo>
                    <a:pt x="1321" y="1816"/>
                    <a:pt x="1253" y="1747"/>
                    <a:pt x="1253" y="1655"/>
                  </a:cubicBezTo>
                  <a:cubicBezTo>
                    <a:pt x="1253" y="1562"/>
                    <a:pt x="1321" y="1493"/>
                    <a:pt x="1408" y="1493"/>
                  </a:cubicBezTo>
                  <a:cubicBezTo>
                    <a:pt x="1501" y="1494"/>
                    <a:pt x="1555" y="1563"/>
                    <a:pt x="1555" y="1647"/>
                  </a:cubicBezTo>
                  <a:cubicBezTo>
                    <a:pt x="1555" y="1667"/>
                    <a:pt x="1555" y="1667"/>
                    <a:pt x="1555" y="1667"/>
                  </a:cubicBezTo>
                  <a:cubicBezTo>
                    <a:pt x="1299" y="1667"/>
                    <a:pt x="1299" y="1667"/>
                    <a:pt x="1299" y="1667"/>
                  </a:cubicBezTo>
                  <a:moveTo>
                    <a:pt x="1508" y="1631"/>
                  </a:moveTo>
                  <a:cubicBezTo>
                    <a:pt x="1508" y="1573"/>
                    <a:pt x="1471" y="1533"/>
                    <a:pt x="1408" y="1533"/>
                  </a:cubicBezTo>
                  <a:cubicBezTo>
                    <a:pt x="1352" y="1533"/>
                    <a:pt x="1301" y="1581"/>
                    <a:pt x="1301" y="1631"/>
                  </a:cubicBezTo>
                  <a:lnTo>
                    <a:pt x="1508" y="1631"/>
                  </a:lnTo>
                  <a:close/>
                  <a:moveTo>
                    <a:pt x="1639" y="1597"/>
                  </a:moveTo>
                  <a:cubicBezTo>
                    <a:pt x="1639" y="1808"/>
                    <a:pt x="1639" y="1808"/>
                    <a:pt x="1639" y="1808"/>
                  </a:cubicBezTo>
                  <a:cubicBezTo>
                    <a:pt x="1682" y="1808"/>
                    <a:pt x="1682" y="1808"/>
                    <a:pt x="1682" y="1808"/>
                  </a:cubicBezTo>
                  <a:cubicBezTo>
                    <a:pt x="1682" y="1635"/>
                    <a:pt x="1682" y="1635"/>
                    <a:pt x="1682" y="1635"/>
                  </a:cubicBezTo>
                  <a:cubicBezTo>
                    <a:pt x="1682" y="1594"/>
                    <a:pt x="1711" y="1537"/>
                    <a:pt x="1777" y="1537"/>
                  </a:cubicBezTo>
                  <a:cubicBezTo>
                    <a:pt x="1789" y="1537"/>
                    <a:pt x="1797" y="1538"/>
                    <a:pt x="1802" y="1540"/>
                  </a:cubicBezTo>
                  <a:cubicBezTo>
                    <a:pt x="1810" y="1497"/>
                    <a:pt x="1810" y="1497"/>
                    <a:pt x="1810" y="1497"/>
                  </a:cubicBezTo>
                  <a:cubicBezTo>
                    <a:pt x="1801" y="1495"/>
                    <a:pt x="1791" y="1493"/>
                    <a:pt x="1778" y="1493"/>
                  </a:cubicBezTo>
                  <a:cubicBezTo>
                    <a:pt x="1724" y="1493"/>
                    <a:pt x="1692" y="1525"/>
                    <a:pt x="1680" y="1558"/>
                  </a:cubicBezTo>
                  <a:cubicBezTo>
                    <a:pt x="1679" y="1558"/>
                    <a:pt x="1679" y="1558"/>
                    <a:pt x="1679" y="1558"/>
                  </a:cubicBezTo>
                  <a:cubicBezTo>
                    <a:pt x="1679" y="1501"/>
                    <a:pt x="1679" y="1501"/>
                    <a:pt x="1679" y="1501"/>
                  </a:cubicBezTo>
                  <a:cubicBezTo>
                    <a:pt x="1636" y="1501"/>
                    <a:pt x="1636" y="1501"/>
                    <a:pt x="1636" y="1501"/>
                  </a:cubicBezTo>
                  <a:cubicBezTo>
                    <a:pt x="1637" y="1546"/>
                    <a:pt x="1639" y="1569"/>
                    <a:pt x="1639" y="1597"/>
                  </a:cubicBezTo>
                  <a:moveTo>
                    <a:pt x="1905" y="1312"/>
                  </a:moveTo>
                  <a:cubicBezTo>
                    <a:pt x="1862" y="1312"/>
                    <a:pt x="1862" y="1312"/>
                    <a:pt x="1862" y="1312"/>
                  </a:cubicBezTo>
                  <a:cubicBezTo>
                    <a:pt x="1862" y="1808"/>
                    <a:pt x="1862" y="1808"/>
                    <a:pt x="1862" y="1808"/>
                  </a:cubicBezTo>
                  <a:cubicBezTo>
                    <a:pt x="1905" y="1808"/>
                    <a:pt x="1905" y="1808"/>
                    <a:pt x="1905" y="1808"/>
                  </a:cubicBezTo>
                  <a:lnTo>
                    <a:pt x="1905" y="1312"/>
                  </a:lnTo>
                  <a:close/>
                  <a:moveTo>
                    <a:pt x="2206" y="1620"/>
                  </a:moveTo>
                  <a:cubicBezTo>
                    <a:pt x="2206" y="1612"/>
                    <a:pt x="2206" y="1612"/>
                    <a:pt x="2206" y="1612"/>
                  </a:cubicBezTo>
                  <a:cubicBezTo>
                    <a:pt x="2206" y="1559"/>
                    <a:pt x="2181" y="1533"/>
                    <a:pt x="2127" y="1533"/>
                  </a:cubicBezTo>
                  <a:cubicBezTo>
                    <a:pt x="2091" y="1533"/>
                    <a:pt x="2060" y="1545"/>
                    <a:pt x="2034" y="1569"/>
                  </a:cubicBezTo>
                  <a:cubicBezTo>
                    <a:pt x="2007" y="1538"/>
                    <a:pt x="2007" y="1538"/>
                    <a:pt x="2007" y="1538"/>
                  </a:cubicBezTo>
                  <a:cubicBezTo>
                    <a:pt x="2036" y="1509"/>
                    <a:pt x="2079" y="1493"/>
                    <a:pt x="2137" y="1493"/>
                  </a:cubicBezTo>
                  <a:cubicBezTo>
                    <a:pt x="2198" y="1493"/>
                    <a:pt x="2249" y="1527"/>
                    <a:pt x="2249" y="1602"/>
                  </a:cubicBezTo>
                  <a:cubicBezTo>
                    <a:pt x="2249" y="1739"/>
                    <a:pt x="2249" y="1739"/>
                    <a:pt x="2249" y="1739"/>
                  </a:cubicBezTo>
                  <a:cubicBezTo>
                    <a:pt x="2249" y="1763"/>
                    <a:pt x="2252" y="1792"/>
                    <a:pt x="2255" y="1808"/>
                  </a:cubicBezTo>
                  <a:cubicBezTo>
                    <a:pt x="2213" y="1808"/>
                    <a:pt x="2213" y="1808"/>
                    <a:pt x="2213" y="1808"/>
                  </a:cubicBezTo>
                  <a:cubicBezTo>
                    <a:pt x="2210" y="1793"/>
                    <a:pt x="2209" y="1775"/>
                    <a:pt x="2209" y="1758"/>
                  </a:cubicBezTo>
                  <a:cubicBezTo>
                    <a:pt x="2207" y="1758"/>
                    <a:pt x="2207" y="1758"/>
                    <a:pt x="2207" y="1758"/>
                  </a:cubicBezTo>
                  <a:cubicBezTo>
                    <a:pt x="2182" y="1799"/>
                    <a:pt x="2148" y="1816"/>
                    <a:pt x="2099" y="1816"/>
                  </a:cubicBezTo>
                  <a:cubicBezTo>
                    <a:pt x="2045" y="1816"/>
                    <a:pt x="1994" y="1786"/>
                    <a:pt x="1994" y="1726"/>
                  </a:cubicBezTo>
                  <a:cubicBezTo>
                    <a:pt x="1994" y="1627"/>
                    <a:pt x="2111" y="1620"/>
                    <a:pt x="2184" y="1620"/>
                  </a:cubicBezTo>
                  <a:cubicBezTo>
                    <a:pt x="2206" y="1620"/>
                    <a:pt x="2206" y="1620"/>
                    <a:pt x="2206" y="1620"/>
                  </a:cubicBezTo>
                  <a:moveTo>
                    <a:pt x="2184" y="1655"/>
                  </a:moveTo>
                  <a:cubicBezTo>
                    <a:pt x="2140" y="1655"/>
                    <a:pt x="2041" y="1659"/>
                    <a:pt x="2041" y="1720"/>
                  </a:cubicBezTo>
                  <a:cubicBezTo>
                    <a:pt x="2041" y="1761"/>
                    <a:pt x="2078" y="1777"/>
                    <a:pt x="2113" y="1777"/>
                  </a:cubicBezTo>
                  <a:cubicBezTo>
                    <a:pt x="2176" y="1777"/>
                    <a:pt x="2206" y="1732"/>
                    <a:pt x="2206" y="1678"/>
                  </a:cubicBezTo>
                  <a:cubicBezTo>
                    <a:pt x="2206" y="1655"/>
                    <a:pt x="2206" y="1655"/>
                    <a:pt x="2206" y="1655"/>
                  </a:cubicBezTo>
                  <a:lnTo>
                    <a:pt x="2184" y="1655"/>
                  </a:lnTo>
                  <a:close/>
                  <a:moveTo>
                    <a:pt x="2391" y="1501"/>
                  </a:moveTo>
                  <a:cubicBezTo>
                    <a:pt x="2346" y="1501"/>
                    <a:pt x="2346" y="1501"/>
                    <a:pt x="2346" y="1501"/>
                  </a:cubicBezTo>
                  <a:cubicBezTo>
                    <a:pt x="2348" y="1524"/>
                    <a:pt x="2350" y="1552"/>
                    <a:pt x="2350" y="1569"/>
                  </a:cubicBezTo>
                  <a:cubicBezTo>
                    <a:pt x="2350" y="1808"/>
                    <a:pt x="2350" y="1808"/>
                    <a:pt x="2350" y="1808"/>
                  </a:cubicBezTo>
                  <a:cubicBezTo>
                    <a:pt x="2393" y="1808"/>
                    <a:pt x="2393" y="1808"/>
                    <a:pt x="2393" y="1808"/>
                  </a:cubicBezTo>
                  <a:cubicBezTo>
                    <a:pt x="2393" y="1651"/>
                    <a:pt x="2393" y="1651"/>
                    <a:pt x="2393" y="1651"/>
                  </a:cubicBezTo>
                  <a:cubicBezTo>
                    <a:pt x="2393" y="1539"/>
                    <a:pt x="2477" y="1533"/>
                    <a:pt x="2486" y="1533"/>
                  </a:cubicBezTo>
                  <a:cubicBezTo>
                    <a:pt x="2551" y="1533"/>
                    <a:pt x="2570" y="1570"/>
                    <a:pt x="2570" y="1638"/>
                  </a:cubicBezTo>
                  <a:cubicBezTo>
                    <a:pt x="2570" y="1808"/>
                    <a:pt x="2570" y="1808"/>
                    <a:pt x="2570" y="1808"/>
                  </a:cubicBezTo>
                  <a:cubicBezTo>
                    <a:pt x="2613" y="1808"/>
                    <a:pt x="2613" y="1808"/>
                    <a:pt x="2613" y="1808"/>
                  </a:cubicBezTo>
                  <a:cubicBezTo>
                    <a:pt x="2613" y="1613"/>
                    <a:pt x="2613" y="1613"/>
                    <a:pt x="2613" y="1613"/>
                  </a:cubicBezTo>
                  <a:cubicBezTo>
                    <a:pt x="2613" y="1537"/>
                    <a:pt x="2576" y="1493"/>
                    <a:pt x="2497" y="1493"/>
                  </a:cubicBezTo>
                  <a:cubicBezTo>
                    <a:pt x="2457" y="1493"/>
                    <a:pt x="2413" y="1517"/>
                    <a:pt x="2394" y="1550"/>
                  </a:cubicBezTo>
                  <a:cubicBezTo>
                    <a:pt x="2393" y="1550"/>
                    <a:pt x="2393" y="1550"/>
                    <a:pt x="2393" y="1550"/>
                  </a:cubicBezTo>
                  <a:cubicBezTo>
                    <a:pt x="2393" y="1534"/>
                    <a:pt x="2393" y="1518"/>
                    <a:pt x="2391" y="1501"/>
                  </a:cubicBezTo>
                  <a:moveTo>
                    <a:pt x="3021" y="1808"/>
                  </a:moveTo>
                  <a:cubicBezTo>
                    <a:pt x="2978" y="1808"/>
                    <a:pt x="2978" y="1808"/>
                    <a:pt x="2978" y="1808"/>
                  </a:cubicBezTo>
                  <a:cubicBezTo>
                    <a:pt x="2978" y="1757"/>
                    <a:pt x="2978" y="1757"/>
                    <a:pt x="2978" y="1757"/>
                  </a:cubicBezTo>
                  <a:cubicBezTo>
                    <a:pt x="2976" y="1757"/>
                    <a:pt x="2976" y="1757"/>
                    <a:pt x="2976" y="1757"/>
                  </a:cubicBezTo>
                  <a:cubicBezTo>
                    <a:pt x="2948" y="1798"/>
                    <a:pt x="2898" y="1816"/>
                    <a:pt x="2857" y="1816"/>
                  </a:cubicBezTo>
                  <a:cubicBezTo>
                    <a:pt x="2761" y="1816"/>
                    <a:pt x="2694" y="1747"/>
                    <a:pt x="2694" y="1655"/>
                  </a:cubicBezTo>
                  <a:cubicBezTo>
                    <a:pt x="2694" y="1562"/>
                    <a:pt x="2761" y="1493"/>
                    <a:pt x="2857" y="1493"/>
                  </a:cubicBezTo>
                  <a:cubicBezTo>
                    <a:pt x="2898" y="1493"/>
                    <a:pt x="2948" y="1511"/>
                    <a:pt x="2976" y="1552"/>
                  </a:cubicBezTo>
                  <a:cubicBezTo>
                    <a:pt x="2978" y="1552"/>
                    <a:pt x="2978" y="1552"/>
                    <a:pt x="2978" y="1552"/>
                  </a:cubicBezTo>
                  <a:cubicBezTo>
                    <a:pt x="2978" y="1312"/>
                    <a:pt x="2978" y="1312"/>
                    <a:pt x="2978" y="1312"/>
                  </a:cubicBezTo>
                  <a:cubicBezTo>
                    <a:pt x="3021" y="1312"/>
                    <a:pt x="3021" y="1312"/>
                    <a:pt x="3021" y="1312"/>
                  </a:cubicBezTo>
                  <a:cubicBezTo>
                    <a:pt x="3021" y="1808"/>
                    <a:pt x="3021" y="1808"/>
                    <a:pt x="3021" y="1808"/>
                  </a:cubicBezTo>
                  <a:moveTo>
                    <a:pt x="2857" y="1777"/>
                  </a:moveTo>
                  <a:cubicBezTo>
                    <a:pt x="2928" y="1777"/>
                    <a:pt x="2980" y="1724"/>
                    <a:pt x="2980" y="1655"/>
                  </a:cubicBezTo>
                  <a:cubicBezTo>
                    <a:pt x="2980" y="1586"/>
                    <a:pt x="2928" y="1533"/>
                    <a:pt x="2857" y="1533"/>
                  </a:cubicBezTo>
                  <a:cubicBezTo>
                    <a:pt x="2786" y="1533"/>
                    <a:pt x="2741" y="1586"/>
                    <a:pt x="2741" y="1655"/>
                  </a:cubicBezTo>
                  <a:cubicBezTo>
                    <a:pt x="2741" y="1724"/>
                    <a:pt x="2786" y="1777"/>
                    <a:pt x="2857" y="1777"/>
                  </a:cubicBezTo>
                </a:path>
              </a:pathLst>
            </a:custGeom>
            <a:solidFill>
              <a:srgbClr val="11B5E9"/>
            </a:solidFill>
            <a:ln w="9525">
              <a:noFill/>
              <a:round/>
              <a:headEnd/>
              <a:tailEnd/>
            </a:ln>
          </p:spPr>
          <p:txBody>
            <a:bodyPr vert="horz" wrap="square" lIns="91440" tIns="45720" rIns="91440" bIns="45720" numCol="1" anchor="t" anchorCtr="0" compatLnSpc="1">
              <a:prstTxWarp prst="textNoShape">
                <a:avLst/>
              </a:prstTxWarp>
            </a:bodyPr>
            <a:lstStyle/>
            <a:p>
              <a:endParaRPr lang="nl-NL"/>
            </a:p>
          </p:txBody>
        </p:sp>
      </p:grpSp>
      <p:sp>
        <p:nvSpPr>
          <p:cNvPr id="3074" name="Rectangle 2"/>
          <p:cNvSpPr>
            <a:spLocks noGrp="1" noChangeArrowheads="1"/>
          </p:cNvSpPr>
          <p:nvPr>
            <p:ph type="ctrTitle" hasCustomPrompt="1"/>
          </p:nvPr>
        </p:nvSpPr>
        <p:spPr>
          <a:xfrm>
            <a:off x="466724" y="1434389"/>
            <a:ext cx="7524000" cy="1035050"/>
          </a:xfrm>
        </p:spPr>
        <p:txBody>
          <a:bodyPr anchor="b"/>
          <a:lstStyle>
            <a:lvl1pPr>
              <a:lnSpc>
                <a:spcPts val="3000"/>
              </a:lnSpc>
              <a:defRPr sz="3000" b="0" baseline="0">
                <a:solidFill>
                  <a:schemeClr val="bg1"/>
                </a:solidFill>
              </a:defRPr>
            </a:lvl1pPr>
          </a:lstStyle>
          <a:p>
            <a:r>
              <a:rPr lang="nl-NL" noProof="1"/>
              <a:t>Klik om titel te bewerken</a:t>
            </a:r>
          </a:p>
        </p:txBody>
      </p:sp>
      <p:sp>
        <p:nvSpPr>
          <p:cNvPr id="3075" name="Rectangle 3"/>
          <p:cNvSpPr>
            <a:spLocks noGrp="1" noChangeArrowheads="1"/>
          </p:cNvSpPr>
          <p:nvPr>
            <p:ph type="subTitle" idx="1" hasCustomPrompt="1"/>
          </p:nvPr>
        </p:nvSpPr>
        <p:spPr>
          <a:xfrm>
            <a:off x="445942" y="3122431"/>
            <a:ext cx="7524000" cy="1740514"/>
          </a:xfrm>
        </p:spPr>
        <p:txBody>
          <a:bodyPr/>
          <a:lstStyle>
            <a:lvl1pPr marL="0" indent="0">
              <a:lnSpc>
                <a:spcPts val="3000"/>
              </a:lnSpc>
              <a:buFont typeface="Arial" charset="0"/>
              <a:buNone/>
              <a:defRPr sz="2000">
                <a:solidFill>
                  <a:schemeClr val="bg1"/>
                </a:solidFill>
              </a:defRPr>
            </a:lvl1pPr>
          </a:lstStyle>
          <a:p>
            <a:r>
              <a:rPr lang="nl-NL" noProof="1"/>
              <a:t>Klik om ondertitel te bewerken</a:t>
            </a:r>
          </a:p>
        </p:txBody>
      </p:sp>
      <p:sp>
        <p:nvSpPr>
          <p:cNvPr id="3" name="Tijdelijke aanduiding voor tekst 2"/>
          <p:cNvSpPr>
            <a:spLocks noGrp="1"/>
          </p:cNvSpPr>
          <p:nvPr>
            <p:ph type="body" sz="quarter" idx="10" hasCustomPrompt="1"/>
          </p:nvPr>
        </p:nvSpPr>
        <p:spPr>
          <a:xfrm>
            <a:off x="473795" y="6186634"/>
            <a:ext cx="5746461" cy="509587"/>
          </a:xfrm>
        </p:spPr>
        <p:txBody>
          <a:bodyPr/>
          <a:lstStyle>
            <a:lvl1pPr marL="0" indent="0">
              <a:lnSpc>
                <a:spcPts val="1500"/>
              </a:lnSpc>
              <a:buFontTx/>
              <a:buNone/>
              <a:defRPr sz="1500">
                <a:solidFill>
                  <a:srgbClr val="006D8C"/>
                </a:solidFill>
              </a:defRPr>
            </a:lvl1pPr>
          </a:lstStyle>
          <a:p>
            <a:pPr lvl="0"/>
            <a:r>
              <a:rPr lang="en-US"/>
              <a:t>Datum | </a:t>
            </a:r>
            <a:r>
              <a:rPr lang="en-US" err="1"/>
              <a:t>Naam</a:t>
            </a:r>
            <a:r>
              <a:rPr lang="en-US"/>
              <a:t> auteur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solidFill>
                  <a:srgbClr val="006D8C"/>
                </a:solidFill>
              </a:defRPr>
            </a:lvl1pPr>
          </a:lstStyle>
          <a:p>
            <a:r>
              <a:rPr lang="nl-NL" noProof="1"/>
              <a:t>Klik om titel te bewerken</a:t>
            </a:r>
          </a:p>
        </p:txBody>
      </p:sp>
      <p:sp>
        <p:nvSpPr>
          <p:cNvPr id="3" name="Tijdelijke aanduiding voor inhoud 2"/>
          <p:cNvSpPr>
            <a:spLocks noGrp="1"/>
          </p:cNvSpPr>
          <p:nvPr>
            <p:ph idx="1"/>
          </p:nvPr>
        </p:nvSpPr>
        <p:spPr/>
        <p:txBody>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nl-NL" noProof="1"/>
              <a:t>Klik om de modelstijlen te bewerken</a:t>
            </a:r>
          </a:p>
          <a:p>
            <a:pPr lvl="1"/>
            <a:r>
              <a:rPr lang="nl-NL" noProof="1"/>
              <a:t>Tweede niveau</a:t>
            </a:r>
          </a:p>
          <a:p>
            <a:pPr lvl="2"/>
            <a:r>
              <a:rPr lang="nl-NL" noProof="1"/>
              <a:t>Derde niveau</a:t>
            </a:r>
          </a:p>
          <a:p>
            <a:pPr lvl="3"/>
            <a:r>
              <a:rPr lang="nl-NL" noProof="1"/>
              <a:t>Vierde niveau</a:t>
            </a:r>
          </a:p>
          <a:p>
            <a:pPr lvl="4"/>
            <a:r>
              <a:rPr lang="nl-NL" noProof="1"/>
              <a:t>Vijfde niveau</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noProof="1"/>
              <a:t>Klik om titel te bewerken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inddia">
    <p:spTree>
      <p:nvGrpSpPr>
        <p:cNvPr id="1" name=""/>
        <p:cNvGrpSpPr/>
        <p:nvPr/>
      </p:nvGrpSpPr>
      <p:grpSpPr>
        <a:xfrm>
          <a:off x="0" y="0"/>
          <a:ext cx="0" cy="0"/>
          <a:chOff x="0" y="0"/>
          <a:chExt cx="0" cy="0"/>
        </a:xfrm>
      </p:grpSpPr>
      <p:sp>
        <p:nvSpPr>
          <p:cNvPr id="15" name="Wit afdekvlak"/>
          <p:cNvSpPr/>
          <p:nvPr userDrawn="1"/>
        </p:nvSpPr>
        <p:spPr>
          <a:xfrm>
            <a:off x="0" y="0"/>
            <a:ext cx="9144000" cy="6858000"/>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9" name="Voor eindia"/>
          <p:cNvGrpSpPr>
            <a:grpSpLocks noChangeAspect="1"/>
          </p:cNvGrpSpPr>
          <p:nvPr userDrawn="1"/>
        </p:nvGrpSpPr>
        <p:grpSpPr bwMode="auto">
          <a:xfrm>
            <a:off x="0" y="177800"/>
            <a:ext cx="8942388" cy="6680200"/>
            <a:chOff x="0" y="112"/>
            <a:chExt cx="5633" cy="4208"/>
          </a:xfrm>
        </p:grpSpPr>
        <p:sp>
          <p:nvSpPr>
            <p:cNvPr id="10" name="Freeform 5"/>
            <p:cNvSpPr>
              <a:spLocks/>
            </p:cNvSpPr>
            <p:nvPr/>
          </p:nvSpPr>
          <p:spPr bwMode="auto">
            <a:xfrm>
              <a:off x="0" y="756"/>
              <a:ext cx="5621" cy="3564"/>
            </a:xfrm>
            <a:custGeom>
              <a:avLst/>
              <a:gdLst/>
              <a:ahLst/>
              <a:cxnLst>
                <a:cxn ang="0">
                  <a:pos x="39973" y="25347"/>
                </a:cxn>
                <a:cxn ang="0">
                  <a:pos x="39973" y="25163"/>
                </a:cxn>
                <a:cxn ang="0">
                  <a:pos x="38832" y="3397"/>
                </a:cxn>
                <a:cxn ang="0">
                  <a:pos x="35257" y="178"/>
                </a:cxn>
                <a:cxn ang="0">
                  <a:pos x="0" y="2025"/>
                </a:cxn>
                <a:cxn ang="0">
                  <a:pos x="0" y="25347"/>
                </a:cxn>
                <a:cxn ang="0">
                  <a:pos x="39973" y="25347"/>
                </a:cxn>
              </a:cxnLst>
              <a:rect l="0" t="0" r="r" b="b"/>
              <a:pathLst>
                <a:path w="39973" h="25347">
                  <a:moveTo>
                    <a:pt x="39973" y="25347"/>
                  </a:moveTo>
                  <a:cubicBezTo>
                    <a:pt x="39973" y="25163"/>
                    <a:pt x="39973" y="25163"/>
                    <a:pt x="39973" y="25163"/>
                  </a:cubicBezTo>
                  <a:cubicBezTo>
                    <a:pt x="38832" y="3397"/>
                    <a:pt x="38832" y="3397"/>
                    <a:pt x="38832" y="3397"/>
                  </a:cubicBezTo>
                  <a:cubicBezTo>
                    <a:pt x="38832" y="3397"/>
                    <a:pt x="38654" y="0"/>
                    <a:pt x="35257" y="178"/>
                  </a:cubicBezTo>
                  <a:cubicBezTo>
                    <a:pt x="0" y="2025"/>
                    <a:pt x="0" y="2025"/>
                    <a:pt x="0" y="2025"/>
                  </a:cubicBezTo>
                  <a:cubicBezTo>
                    <a:pt x="0" y="25347"/>
                    <a:pt x="0" y="25347"/>
                    <a:pt x="0" y="25347"/>
                  </a:cubicBezTo>
                  <a:lnTo>
                    <a:pt x="39973" y="25347"/>
                  </a:lnTo>
                  <a:close/>
                </a:path>
              </a:pathLst>
            </a:custGeom>
            <a:solidFill>
              <a:srgbClr val="11B5E9"/>
            </a:solidFill>
            <a:ln w="9525">
              <a:noFill/>
              <a:round/>
              <a:headEnd/>
              <a:tailEnd/>
            </a:ln>
          </p:spPr>
          <p:txBody>
            <a:bodyPr vert="horz" wrap="square" lIns="91440" tIns="45720" rIns="91440" bIns="45720" numCol="1" anchor="t" anchorCtr="0" compatLnSpc="1">
              <a:prstTxWarp prst="textNoShape">
                <a:avLst/>
              </a:prstTxWarp>
            </a:bodyPr>
            <a:lstStyle/>
            <a:p>
              <a:endParaRPr lang="nl-NL"/>
            </a:p>
          </p:txBody>
        </p:sp>
        <p:sp>
          <p:nvSpPr>
            <p:cNvPr id="11" name="Freeform 6"/>
            <p:cNvSpPr>
              <a:spLocks/>
            </p:cNvSpPr>
            <p:nvPr/>
          </p:nvSpPr>
          <p:spPr bwMode="auto">
            <a:xfrm>
              <a:off x="0" y="773"/>
              <a:ext cx="5627" cy="3547"/>
            </a:xfrm>
            <a:custGeom>
              <a:avLst/>
              <a:gdLst/>
              <a:ahLst/>
              <a:cxnLst>
                <a:cxn ang="0">
                  <a:pos x="39833" y="2340"/>
                </a:cxn>
                <a:cxn ang="0">
                  <a:pos x="38569" y="535"/>
                </a:cxn>
                <a:cxn ang="0">
                  <a:pos x="36591" y="0"/>
                </a:cxn>
                <a:cxn ang="0">
                  <a:pos x="0" y="0"/>
                </a:cxn>
                <a:cxn ang="0">
                  <a:pos x="0" y="40"/>
                </a:cxn>
                <a:cxn ang="0">
                  <a:pos x="36591" y="40"/>
                </a:cxn>
                <a:cxn ang="0">
                  <a:pos x="38456" y="510"/>
                </a:cxn>
                <a:cxn ang="0">
                  <a:pos x="39465" y="1572"/>
                </a:cxn>
                <a:cxn ang="0">
                  <a:pos x="39972" y="3384"/>
                </a:cxn>
                <a:cxn ang="0">
                  <a:pos x="39973" y="3422"/>
                </a:cxn>
                <a:cxn ang="0">
                  <a:pos x="39973" y="25225"/>
                </a:cxn>
                <a:cxn ang="0">
                  <a:pos x="40013" y="25225"/>
                </a:cxn>
                <a:cxn ang="0">
                  <a:pos x="40013" y="3422"/>
                </a:cxn>
                <a:cxn ang="0">
                  <a:pos x="39833" y="2340"/>
                </a:cxn>
              </a:cxnLst>
              <a:rect l="0" t="0" r="r" b="b"/>
              <a:pathLst>
                <a:path w="40013" h="25225">
                  <a:moveTo>
                    <a:pt x="39833" y="2340"/>
                  </a:moveTo>
                  <a:cubicBezTo>
                    <a:pt x="39652" y="1739"/>
                    <a:pt x="39292" y="1017"/>
                    <a:pt x="38569" y="535"/>
                  </a:cubicBezTo>
                  <a:cubicBezTo>
                    <a:pt x="38087" y="214"/>
                    <a:pt x="37445" y="0"/>
                    <a:pt x="36591" y="0"/>
                  </a:cubicBezTo>
                  <a:cubicBezTo>
                    <a:pt x="0" y="0"/>
                    <a:pt x="0" y="0"/>
                    <a:pt x="0" y="0"/>
                  </a:cubicBezTo>
                  <a:cubicBezTo>
                    <a:pt x="0" y="40"/>
                    <a:pt x="0" y="40"/>
                    <a:pt x="0" y="40"/>
                  </a:cubicBezTo>
                  <a:cubicBezTo>
                    <a:pt x="36591" y="40"/>
                    <a:pt x="36591" y="40"/>
                    <a:pt x="36591" y="40"/>
                  </a:cubicBezTo>
                  <a:cubicBezTo>
                    <a:pt x="37385" y="40"/>
                    <a:pt x="37992" y="226"/>
                    <a:pt x="38456" y="510"/>
                  </a:cubicBezTo>
                  <a:cubicBezTo>
                    <a:pt x="38920" y="795"/>
                    <a:pt x="39242" y="1177"/>
                    <a:pt x="39465" y="1572"/>
                  </a:cubicBezTo>
                  <a:cubicBezTo>
                    <a:pt x="39913" y="2361"/>
                    <a:pt x="39966" y="3199"/>
                    <a:pt x="39972" y="3384"/>
                  </a:cubicBezTo>
                  <a:cubicBezTo>
                    <a:pt x="39973" y="3409"/>
                    <a:pt x="39973" y="3422"/>
                    <a:pt x="39973" y="3422"/>
                  </a:cubicBezTo>
                  <a:cubicBezTo>
                    <a:pt x="39973" y="25225"/>
                    <a:pt x="39973" y="25225"/>
                    <a:pt x="39973" y="25225"/>
                  </a:cubicBezTo>
                  <a:cubicBezTo>
                    <a:pt x="40013" y="25225"/>
                    <a:pt x="40013" y="25225"/>
                    <a:pt x="40013" y="25225"/>
                  </a:cubicBezTo>
                  <a:cubicBezTo>
                    <a:pt x="40013" y="3422"/>
                    <a:pt x="40013" y="3422"/>
                    <a:pt x="40013" y="3422"/>
                  </a:cubicBezTo>
                  <a:cubicBezTo>
                    <a:pt x="40013" y="3421"/>
                    <a:pt x="40013" y="2941"/>
                    <a:pt x="39833" y="2340"/>
                  </a:cubicBezTo>
                  <a:close/>
                </a:path>
              </a:pathLst>
            </a:custGeom>
            <a:solidFill>
              <a:srgbClr val="2FB4E9"/>
            </a:solidFill>
            <a:ln w="9525">
              <a:noFill/>
              <a:round/>
              <a:headEnd/>
              <a:tailEnd/>
            </a:ln>
          </p:spPr>
          <p:txBody>
            <a:bodyPr vert="horz" wrap="square" lIns="91440" tIns="45720" rIns="91440" bIns="45720" numCol="1" anchor="t" anchorCtr="0" compatLnSpc="1">
              <a:prstTxWarp prst="textNoShape">
                <a:avLst/>
              </a:prstTxWarp>
            </a:bodyPr>
            <a:lstStyle/>
            <a:p>
              <a:endParaRPr lang="nl-NL"/>
            </a:p>
          </p:txBody>
        </p:sp>
        <p:sp>
          <p:nvSpPr>
            <p:cNvPr id="12" name="Freeform 7"/>
            <p:cNvSpPr>
              <a:spLocks noEditPoints="1"/>
            </p:cNvSpPr>
            <p:nvPr/>
          </p:nvSpPr>
          <p:spPr bwMode="auto">
            <a:xfrm>
              <a:off x="4312" y="112"/>
              <a:ext cx="227" cy="353"/>
            </a:xfrm>
            <a:custGeom>
              <a:avLst/>
              <a:gdLst/>
              <a:ahLst/>
              <a:cxnLst>
                <a:cxn ang="0">
                  <a:pos x="502" y="559"/>
                </a:cxn>
                <a:cxn ang="0">
                  <a:pos x="280" y="300"/>
                </a:cxn>
                <a:cxn ang="0">
                  <a:pos x="286" y="258"/>
                </a:cxn>
                <a:cxn ang="0">
                  <a:pos x="583" y="1"/>
                </a:cxn>
                <a:cxn ang="0">
                  <a:pos x="806" y="261"/>
                </a:cxn>
                <a:cxn ang="0">
                  <a:pos x="799" y="302"/>
                </a:cxn>
                <a:cxn ang="0">
                  <a:pos x="502" y="559"/>
                </a:cxn>
                <a:cxn ang="0">
                  <a:pos x="1022" y="1738"/>
                </a:cxn>
                <a:cxn ang="0">
                  <a:pos x="1614" y="884"/>
                </a:cxn>
                <a:cxn ang="0">
                  <a:pos x="1433" y="849"/>
                </a:cxn>
                <a:cxn ang="0">
                  <a:pos x="745" y="1367"/>
                </a:cxn>
                <a:cxn ang="0">
                  <a:pos x="641" y="1619"/>
                </a:cxn>
                <a:cxn ang="0">
                  <a:pos x="744" y="862"/>
                </a:cxn>
                <a:cxn ang="0">
                  <a:pos x="222" y="862"/>
                </a:cxn>
                <a:cxn ang="0">
                  <a:pos x="0" y="2494"/>
                </a:cxn>
                <a:cxn ang="0">
                  <a:pos x="523" y="2494"/>
                </a:cxn>
                <a:cxn ang="0">
                  <a:pos x="627" y="1724"/>
                </a:cxn>
                <a:cxn ang="0">
                  <a:pos x="645" y="1815"/>
                </a:cxn>
                <a:cxn ang="0">
                  <a:pos x="1277" y="2511"/>
                </a:cxn>
                <a:cxn ang="0">
                  <a:pos x="1498" y="2485"/>
                </a:cxn>
                <a:cxn ang="0">
                  <a:pos x="1022" y="1738"/>
                </a:cxn>
              </a:cxnLst>
              <a:rect l="0" t="0" r="r" b="b"/>
              <a:pathLst>
                <a:path w="1614" h="2511">
                  <a:moveTo>
                    <a:pt x="502" y="559"/>
                  </a:moveTo>
                  <a:cubicBezTo>
                    <a:pt x="359" y="559"/>
                    <a:pt x="259" y="443"/>
                    <a:pt x="280" y="300"/>
                  </a:cubicBezTo>
                  <a:cubicBezTo>
                    <a:pt x="286" y="258"/>
                    <a:pt x="286" y="258"/>
                    <a:pt x="286" y="258"/>
                  </a:cubicBezTo>
                  <a:cubicBezTo>
                    <a:pt x="306" y="116"/>
                    <a:pt x="439" y="0"/>
                    <a:pt x="583" y="1"/>
                  </a:cubicBezTo>
                  <a:cubicBezTo>
                    <a:pt x="726" y="2"/>
                    <a:pt x="826" y="118"/>
                    <a:pt x="806" y="261"/>
                  </a:cubicBezTo>
                  <a:cubicBezTo>
                    <a:pt x="799" y="302"/>
                    <a:pt x="799" y="302"/>
                    <a:pt x="799" y="302"/>
                  </a:cubicBezTo>
                  <a:cubicBezTo>
                    <a:pt x="779" y="445"/>
                    <a:pt x="646" y="560"/>
                    <a:pt x="502" y="559"/>
                  </a:cubicBezTo>
                  <a:moveTo>
                    <a:pt x="1022" y="1738"/>
                  </a:moveTo>
                  <a:cubicBezTo>
                    <a:pt x="1376" y="1500"/>
                    <a:pt x="1614" y="884"/>
                    <a:pt x="1614" y="884"/>
                  </a:cubicBezTo>
                  <a:cubicBezTo>
                    <a:pt x="1614" y="884"/>
                    <a:pt x="1532" y="849"/>
                    <a:pt x="1433" y="849"/>
                  </a:cubicBezTo>
                  <a:cubicBezTo>
                    <a:pt x="1228" y="849"/>
                    <a:pt x="967" y="952"/>
                    <a:pt x="745" y="1367"/>
                  </a:cubicBezTo>
                  <a:cubicBezTo>
                    <a:pt x="698" y="1456"/>
                    <a:pt x="663" y="1550"/>
                    <a:pt x="641" y="1619"/>
                  </a:cubicBezTo>
                  <a:cubicBezTo>
                    <a:pt x="744" y="862"/>
                    <a:pt x="744" y="862"/>
                    <a:pt x="744" y="862"/>
                  </a:cubicBezTo>
                  <a:cubicBezTo>
                    <a:pt x="222" y="862"/>
                    <a:pt x="222" y="862"/>
                    <a:pt x="222" y="862"/>
                  </a:cubicBezTo>
                  <a:cubicBezTo>
                    <a:pt x="0" y="2494"/>
                    <a:pt x="0" y="2494"/>
                    <a:pt x="0" y="2494"/>
                  </a:cubicBezTo>
                  <a:cubicBezTo>
                    <a:pt x="523" y="2494"/>
                    <a:pt x="523" y="2494"/>
                    <a:pt x="523" y="2494"/>
                  </a:cubicBezTo>
                  <a:cubicBezTo>
                    <a:pt x="627" y="1724"/>
                    <a:pt x="627" y="1724"/>
                    <a:pt x="627" y="1724"/>
                  </a:cubicBezTo>
                  <a:cubicBezTo>
                    <a:pt x="645" y="1815"/>
                    <a:pt x="645" y="1815"/>
                    <a:pt x="645" y="1815"/>
                  </a:cubicBezTo>
                  <a:cubicBezTo>
                    <a:pt x="667" y="1916"/>
                    <a:pt x="827" y="2509"/>
                    <a:pt x="1277" y="2511"/>
                  </a:cubicBezTo>
                  <a:cubicBezTo>
                    <a:pt x="1362" y="2511"/>
                    <a:pt x="1435" y="2501"/>
                    <a:pt x="1498" y="2485"/>
                  </a:cubicBezTo>
                  <a:cubicBezTo>
                    <a:pt x="1498" y="2485"/>
                    <a:pt x="1554" y="1883"/>
                    <a:pt x="1022" y="1738"/>
                  </a:cubicBezTo>
                </a:path>
              </a:pathLst>
            </a:custGeom>
            <a:solidFill>
              <a:srgbClr val="006D8C"/>
            </a:solidFill>
            <a:ln w="9525">
              <a:noFill/>
              <a:round/>
              <a:headEnd/>
              <a:tailEnd/>
            </a:ln>
          </p:spPr>
          <p:txBody>
            <a:bodyPr vert="horz" wrap="square" lIns="91440" tIns="45720" rIns="91440" bIns="45720" numCol="1" anchor="t" anchorCtr="0" compatLnSpc="1">
              <a:prstTxWarp prst="textNoShape">
                <a:avLst/>
              </a:prstTxWarp>
            </a:bodyPr>
            <a:lstStyle/>
            <a:p>
              <a:endParaRPr lang="nl-NL"/>
            </a:p>
          </p:txBody>
        </p:sp>
        <p:sp>
          <p:nvSpPr>
            <p:cNvPr id="14" name="Freeform 9"/>
            <p:cNvSpPr>
              <a:spLocks noEditPoints="1"/>
            </p:cNvSpPr>
            <p:nvPr/>
          </p:nvSpPr>
          <p:spPr bwMode="auto">
            <a:xfrm>
              <a:off x="5040" y="208"/>
              <a:ext cx="593" cy="256"/>
            </a:xfrm>
            <a:custGeom>
              <a:avLst/>
              <a:gdLst/>
              <a:ahLst/>
              <a:cxnLst>
                <a:cxn ang="0">
                  <a:pos x="9" y="189"/>
                </a:cxn>
                <a:cxn ang="0">
                  <a:pos x="200" y="338"/>
                </a:cxn>
                <a:cxn ang="0">
                  <a:pos x="200" y="238"/>
                </a:cxn>
                <a:cxn ang="0">
                  <a:pos x="484" y="189"/>
                </a:cxn>
                <a:cxn ang="0">
                  <a:pos x="592" y="409"/>
                </a:cxn>
                <a:cxn ang="0">
                  <a:pos x="724" y="342"/>
                </a:cxn>
                <a:cxn ang="0">
                  <a:pos x="979" y="319"/>
                </a:cxn>
                <a:cxn ang="0">
                  <a:pos x="1245" y="181"/>
                </a:cxn>
                <a:cxn ang="0">
                  <a:pos x="1128" y="558"/>
                </a:cxn>
                <a:cxn ang="0">
                  <a:pos x="1553" y="496"/>
                </a:cxn>
                <a:cxn ang="0">
                  <a:pos x="1550" y="189"/>
                </a:cxn>
                <a:cxn ang="0">
                  <a:pos x="1851" y="181"/>
                </a:cxn>
                <a:cxn ang="0">
                  <a:pos x="1708" y="414"/>
                </a:cxn>
                <a:cxn ang="0">
                  <a:pos x="1898" y="343"/>
                </a:cxn>
                <a:cxn ang="0">
                  <a:pos x="2304" y="427"/>
                </a:cxn>
                <a:cxn ang="0">
                  <a:pos x="2261" y="308"/>
                </a:cxn>
                <a:cxn ang="0">
                  <a:pos x="2414" y="0"/>
                </a:cxn>
                <a:cxn ang="0">
                  <a:pos x="51" y="991"/>
                </a:cxn>
                <a:cxn ang="0">
                  <a:pos x="521" y="964"/>
                </a:cxn>
                <a:cxn ang="0">
                  <a:pos x="570" y="1152"/>
                </a:cxn>
                <a:cxn ang="0">
                  <a:pos x="499" y="999"/>
                </a:cxn>
                <a:cxn ang="0">
                  <a:pos x="665" y="913"/>
                </a:cxn>
                <a:cxn ang="0">
                  <a:pos x="928" y="957"/>
                </a:cxn>
                <a:cxn ang="0">
                  <a:pos x="1073" y="1152"/>
                </a:cxn>
                <a:cxn ang="0">
                  <a:pos x="1073" y="656"/>
                </a:cxn>
                <a:cxn ang="0">
                  <a:pos x="1632" y="991"/>
                </a:cxn>
                <a:cxn ang="0">
                  <a:pos x="1715" y="1152"/>
                </a:cxn>
                <a:cxn ang="0">
                  <a:pos x="1755" y="902"/>
                </a:cxn>
                <a:cxn ang="0">
                  <a:pos x="2064" y="1160"/>
                </a:cxn>
                <a:cxn ang="0">
                  <a:pos x="2376" y="1121"/>
                </a:cxn>
                <a:cxn ang="0">
                  <a:pos x="2263" y="1010"/>
                </a:cxn>
                <a:cxn ang="0">
                  <a:pos x="2598" y="1152"/>
                </a:cxn>
                <a:cxn ang="0">
                  <a:pos x="2746" y="837"/>
                </a:cxn>
                <a:cxn ang="0">
                  <a:pos x="2990" y="758"/>
                </a:cxn>
                <a:cxn ang="0">
                  <a:pos x="3122" y="1109"/>
                </a:cxn>
                <a:cxn ang="0">
                  <a:pos x="3229" y="979"/>
                </a:cxn>
                <a:cxn ang="0">
                  <a:pos x="3183" y="845"/>
                </a:cxn>
                <a:cxn ang="0">
                  <a:pos x="3525" y="1121"/>
                </a:cxn>
                <a:cxn ang="0">
                  <a:pos x="3620" y="1152"/>
                </a:cxn>
                <a:cxn ang="0">
                  <a:pos x="4014" y="1152"/>
                </a:cxn>
                <a:cxn ang="0">
                  <a:pos x="4005" y="901"/>
                </a:cxn>
                <a:cxn ang="0">
                  <a:pos x="9" y="1344"/>
                </a:cxn>
                <a:cxn ang="0">
                  <a:pos x="346" y="1344"/>
                </a:cxn>
                <a:cxn ang="0">
                  <a:pos x="646" y="1816"/>
                </a:cxn>
                <a:cxn ang="0">
                  <a:pos x="535" y="1631"/>
                </a:cxn>
                <a:cxn ang="0">
                  <a:pos x="1011" y="1493"/>
                </a:cxn>
                <a:cxn ang="0">
                  <a:pos x="1011" y="1533"/>
                </a:cxn>
                <a:cxn ang="0">
                  <a:pos x="1253" y="1655"/>
                </a:cxn>
                <a:cxn ang="0">
                  <a:pos x="1508" y="1631"/>
                </a:cxn>
                <a:cxn ang="0">
                  <a:pos x="1778" y="1493"/>
                </a:cxn>
                <a:cxn ang="0">
                  <a:pos x="1862" y="1808"/>
                </a:cxn>
                <a:cxn ang="0">
                  <a:pos x="2137" y="1493"/>
                </a:cxn>
                <a:cxn ang="0">
                  <a:pos x="1994" y="1726"/>
                </a:cxn>
                <a:cxn ang="0">
                  <a:pos x="2184" y="1655"/>
                </a:cxn>
                <a:cxn ang="0">
                  <a:pos x="2570" y="1638"/>
                </a:cxn>
                <a:cxn ang="0">
                  <a:pos x="3021" y="1808"/>
                </a:cxn>
                <a:cxn ang="0">
                  <a:pos x="2978" y="1552"/>
                </a:cxn>
                <a:cxn ang="0">
                  <a:pos x="2857" y="1777"/>
                </a:cxn>
              </a:cxnLst>
              <a:rect l="0" t="0" r="r" b="b"/>
              <a:pathLst>
                <a:path w="4222" h="1816">
                  <a:moveTo>
                    <a:pt x="31" y="102"/>
                  </a:moveTo>
                  <a:cubicBezTo>
                    <a:pt x="15" y="102"/>
                    <a:pt x="0" y="89"/>
                    <a:pt x="0" y="71"/>
                  </a:cubicBezTo>
                  <a:cubicBezTo>
                    <a:pt x="0" y="52"/>
                    <a:pt x="15" y="39"/>
                    <a:pt x="31" y="39"/>
                  </a:cubicBezTo>
                  <a:cubicBezTo>
                    <a:pt x="47" y="39"/>
                    <a:pt x="63" y="52"/>
                    <a:pt x="63" y="71"/>
                  </a:cubicBezTo>
                  <a:cubicBezTo>
                    <a:pt x="63" y="89"/>
                    <a:pt x="47" y="102"/>
                    <a:pt x="31" y="102"/>
                  </a:cubicBezTo>
                  <a:moveTo>
                    <a:pt x="53" y="496"/>
                  </a:moveTo>
                  <a:cubicBezTo>
                    <a:pt x="9" y="496"/>
                    <a:pt x="9" y="496"/>
                    <a:pt x="9" y="496"/>
                  </a:cubicBezTo>
                  <a:cubicBezTo>
                    <a:pt x="9" y="189"/>
                    <a:pt x="9" y="189"/>
                    <a:pt x="9" y="189"/>
                  </a:cubicBezTo>
                  <a:cubicBezTo>
                    <a:pt x="53" y="189"/>
                    <a:pt x="53" y="189"/>
                    <a:pt x="53" y="189"/>
                  </a:cubicBezTo>
                  <a:lnTo>
                    <a:pt x="53" y="496"/>
                  </a:lnTo>
                  <a:close/>
                  <a:moveTo>
                    <a:pt x="198" y="189"/>
                  </a:moveTo>
                  <a:cubicBezTo>
                    <a:pt x="154" y="189"/>
                    <a:pt x="154" y="189"/>
                    <a:pt x="154" y="189"/>
                  </a:cubicBezTo>
                  <a:cubicBezTo>
                    <a:pt x="155" y="211"/>
                    <a:pt x="157" y="240"/>
                    <a:pt x="157" y="256"/>
                  </a:cubicBezTo>
                  <a:cubicBezTo>
                    <a:pt x="157" y="496"/>
                    <a:pt x="157" y="496"/>
                    <a:pt x="157" y="496"/>
                  </a:cubicBezTo>
                  <a:cubicBezTo>
                    <a:pt x="200" y="496"/>
                    <a:pt x="200" y="496"/>
                    <a:pt x="200" y="496"/>
                  </a:cubicBezTo>
                  <a:cubicBezTo>
                    <a:pt x="200" y="338"/>
                    <a:pt x="200" y="338"/>
                    <a:pt x="200" y="338"/>
                  </a:cubicBezTo>
                  <a:cubicBezTo>
                    <a:pt x="200" y="226"/>
                    <a:pt x="284" y="220"/>
                    <a:pt x="294" y="220"/>
                  </a:cubicBezTo>
                  <a:cubicBezTo>
                    <a:pt x="358" y="220"/>
                    <a:pt x="377" y="258"/>
                    <a:pt x="377" y="326"/>
                  </a:cubicBezTo>
                  <a:cubicBezTo>
                    <a:pt x="377" y="496"/>
                    <a:pt x="377" y="496"/>
                    <a:pt x="377" y="496"/>
                  </a:cubicBezTo>
                  <a:cubicBezTo>
                    <a:pt x="420" y="496"/>
                    <a:pt x="420" y="496"/>
                    <a:pt x="420" y="496"/>
                  </a:cubicBezTo>
                  <a:cubicBezTo>
                    <a:pt x="420" y="301"/>
                    <a:pt x="420" y="301"/>
                    <a:pt x="420" y="301"/>
                  </a:cubicBezTo>
                  <a:cubicBezTo>
                    <a:pt x="420" y="225"/>
                    <a:pt x="383" y="181"/>
                    <a:pt x="305" y="181"/>
                  </a:cubicBezTo>
                  <a:cubicBezTo>
                    <a:pt x="264" y="181"/>
                    <a:pt x="221" y="205"/>
                    <a:pt x="202" y="238"/>
                  </a:cubicBezTo>
                  <a:cubicBezTo>
                    <a:pt x="200" y="238"/>
                    <a:pt x="200" y="238"/>
                    <a:pt x="200" y="238"/>
                  </a:cubicBezTo>
                  <a:cubicBezTo>
                    <a:pt x="200" y="222"/>
                    <a:pt x="200" y="205"/>
                    <a:pt x="198" y="189"/>
                  </a:cubicBezTo>
                  <a:moveTo>
                    <a:pt x="681" y="228"/>
                  </a:moveTo>
                  <a:cubicBezTo>
                    <a:pt x="681" y="189"/>
                    <a:pt x="681" y="189"/>
                    <a:pt x="681" y="189"/>
                  </a:cubicBezTo>
                  <a:cubicBezTo>
                    <a:pt x="592" y="189"/>
                    <a:pt x="592" y="189"/>
                    <a:pt x="592" y="189"/>
                  </a:cubicBezTo>
                  <a:cubicBezTo>
                    <a:pt x="592" y="102"/>
                    <a:pt x="592" y="102"/>
                    <a:pt x="592" y="102"/>
                  </a:cubicBezTo>
                  <a:cubicBezTo>
                    <a:pt x="549" y="102"/>
                    <a:pt x="549" y="102"/>
                    <a:pt x="549" y="102"/>
                  </a:cubicBezTo>
                  <a:cubicBezTo>
                    <a:pt x="549" y="189"/>
                    <a:pt x="549" y="189"/>
                    <a:pt x="549" y="189"/>
                  </a:cubicBezTo>
                  <a:cubicBezTo>
                    <a:pt x="484" y="189"/>
                    <a:pt x="484" y="189"/>
                    <a:pt x="484" y="189"/>
                  </a:cubicBezTo>
                  <a:cubicBezTo>
                    <a:pt x="484" y="228"/>
                    <a:pt x="484" y="228"/>
                    <a:pt x="484" y="228"/>
                  </a:cubicBezTo>
                  <a:cubicBezTo>
                    <a:pt x="549" y="228"/>
                    <a:pt x="549" y="228"/>
                    <a:pt x="549" y="228"/>
                  </a:cubicBezTo>
                  <a:cubicBezTo>
                    <a:pt x="549" y="422"/>
                    <a:pt x="549" y="422"/>
                    <a:pt x="549" y="422"/>
                  </a:cubicBezTo>
                  <a:cubicBezTo>
                    <a:pt x="549" y="489"/>
                    <a:pt x="592" y="504"/>
                    <a:pt x="625" y="504"/>
                  </a:cubicBezTo>
                  <a:cubicBezTo>
                    <a:pt x="647" y="504"/>
                    <a:pt x="668" y="500"/>
                    <a:pt x="683" y="493"/>
                  </a:cubicBezTo>
                  <a:cubicBezTo>
                    <a:pt x="681" y="453"/>
                    <a:pt x="681" y="453"/>
                    <a:pt x="681" y="453"/>
                  </a:cubicBezTo>
                  <a:cubicBezTo>
                    <a:pt x="668" y="460"/>
                    <a:pt x="652" y="464"/>
                    <a:pt x="637" y="464"/>
                  </a:cubicBezTo>
                  <a:cubicBezTo>
                    <a:pt x="610" y="464"/>
                    <a:pt x="592" y="455"/>
                    <a:pt x="592" y="409"/>
                  </a:cubicBezTo>
                  <a:cubicBezTo>
                    <a:pt x="592" y="228"/>
                    <a:pt x="592" y="228"/>
                    <a:pt x="592" y="228"/>
                  </a:cubicBezTo>
                  <a:cubicBezTo>
                    <a:pt x="681" y="228"/>
                    <a:pt x="681" y="228"/>
                    <a:pt x="681" y="228"/>
                  </a:cubicBezTo>
                  <a:moveTo>
                    <a:pt x="770" y="354"/>
                  </a:moveTo>
                  <a:cubicBezTo>
                    <a:pt x="775" y="416"/>
                    <a:pt x="822" y="464"/>
                    <a:pt x="883" y="464"/>
                  </a:cubicBezTo>
                  <a:cubicBezTo>
                    <a:pt x="929" y="464"/>
                    <a:pt x="964" y="439"/>
                    <a:pt x="981" y="411"/>
                  </a:cubicBezTo>
                  <a:cubicBezTo>
                    <a:pt x="1015" y="439"/>
                    <a:pt x="1015" y="439"/>
                    <a:pt x="1015" y="439"/>
                  </a:cubicBezTo>
                  <a:cubicBezTo>
                    <a:pt x="979" y="485"/>
                    <a:pt x="933" y="504"/>
                    <a:pt x="883" y="504"/>
                  </a:cubicBezTo>
                  <a:cubicBezTo>
                    <a:pt x="792" y="504"/>
                    <a:pt x="724" y="435"/>
                    <a:pt x="724" y="342"/>
                  </a:cubicBezTo>
                  <a:cubicBezTo>
                    <a:pt x="724" y="250"/>
                    <a:pt x="792" y="181"/>
                    <a:pt x="879" y="181"/>
                  </a:cubicBezTo>
                  <a:cubicBezTo>
                    <a:pt x="972" y="182"/>
                    <a:pt x="1026" y="250"/>
                    <a:pt x="1026" y="334"/>
                  </a:cubicBezTo>
                  <a:cubicBezTo>
                    <a:pt x="1026" y="354"/>
                    <a:pt x="1026" y="354"/>
                    <a:pt x="1026" y="354"/>
                  </a:cubicBezTo>
                  <a:cubicBezTo>
                    <a:pt x="770" y="354"/>
                    <a:pt x="770" y="354"/>
                    <a:pt x="770" y="354"/>
                  </a:cubicBezTo>
                  <a:moveTo>
                    <a:pt x="979" y="319"/>
                  </a:moveTo>
                  <a:cubicBezTo>
                    <a:pt x="979" y="260"/>
                    <a:pt x="941" y="220"/>
                    <a:pt x="879" y="220"/>
                  </a:cubicBezTo>
                  <a:cubicBezTo>
                    <a:pt x="822" y="220"/>
                    <a:pt x="771" y="268"/>
                    <a:pt x="771" y="319"/>
                  </a:cubicBezTo>
                  <a:lnTo>
                    <a:pt x="979" y="319"/>
                  </a:lnTo>
                  <a:close/>
                  <a:moveTo>
                    <a:pt x="1128" y="558"/>
                  </a:moveTo>
                  <a:cubicBezTo>
                    <a:pt x="1154" y="592"/>
                    <a:pt x="1197" y="614"/>
                    <a:pt x="1246" y="614"/>
                  </a:cubicBezTo>
                  <a:cubicBezTo>
                    <a:pt x="1334" y="614"/>
                    <a:pt x="1365" y="560"/>
                    <a:pt x="1365" y="493"/>
                  </a:cubicBezTo>
                  <a:cubicBezTo>
                    <a:pt x="1365" y="438"/>
                    <a:pt x="1365" y="438"/>
                    <a:pt x="1365" y="438"/>
                  </a:cubicBezTo>
                  <a:cubicBezTo>
                    <a:pt x="1364" y="438"/>
                    <a:pt x="1364" y="438"/>
                    <a:pt x="1364" y="438"/>
                  </a:cubicBezTo>
                  <a:cubicBezTo>
                    <a:pt x="1336" y="479"/>
                    <a:pt x="1294" y="496"/>
                    <a:pt x="1249" y="496"/>
                  </a:cubicBezTo>
                  <a:cubicBezTo>
                    <a:pt x="1160" y="496"/>
                    <a:pt x="1089" y="430"/>
                    <a:pt x="1089" y="340"/>
                  </a:cubicBezTo>
                  <a:cubicBezTo>
                    <a:pt x="1089" y="251"/>
                    <a:pt x="1154" y="181"/>
                    <a:pt x="1245" y="181"/>
                  </a:cubicBezTo>
                  <a:cubicBezTo>
                    <a:pt x="1282" y="181"/>
                    <a:pt x="1328" y="192"/>
                    <a:pt x="1364" y="240"/>
                  </a:cubicBezTo>
                  <a:cubicBezTo>
                    <a:pt x="1365" y="240"/>
                    <a:pt x="1365" y="240"/>
                    <a:pt x="1365" y="240"/>
                  </a:cubicBezTo>
                  <a:cubicBezTo>
                    <a:pt x="1365" y="189"/>
                    <a:pt x="1365" y="189"/>
                    <a:pt x="1365" y="189"/>
                  </a:cubicBezTo>
                  <a:cubicBezTo>
                    <a:pt x="1408" y="189"/>
                    <a:pt x="1408" y="189"/>
                    <a:pt x="1408" y="189"/>
                  </a:cubicBezTo>
                  <a:cubicBezTo>
                    <a:pt x="1408" y="493"/>
                    <a:pt x="1408" y="493"/>
                    <a:pt x="1408" y="493"/>
                  </a:cubicBezTo>
                  <a:cubicBezTo>
                    <a:pt x="1408" y="560"/>
                    <a:pt x="1382" y="653"/>
                    <a:pt x="1244" y="653"/>
                  </a:cubicBezTo>
                  <a:cubicBezTo>
                    <a:pt x="1183" y="653"/>
                    <a:pt x="1136" y="634"/>
                    <a:pt x="1096" y="592"/>
                  </a:cubicBezTo>
                  <a:cubicBezTo>
                    <a:pt x="1128" y="558"/>
                    <a:pt x="1128" y="558"/>
                    <a:pt x="1128" y="558"/>
                  </a:cubicBezTo>
                  <a:moveTo>
                    <a:pt x="1250" y="457"/>
                  </a:moveTo>
                  <a:cubicBezTo>
                    <a:pt x="1313" y="457"/>
                    <a:pt x="1369" y="409"/>
                    <a:pt x="1366" y="338"/>
                  </a:cubicBezTo>
                  <a:cubicBezTo>
                    <a:pt x="1366" y="274"/>
                    <a:pt x="1322" y="220"/>
                    <a:pt x="1250" y="220"/>
                  </a:cubicBezTo>
                  <a:cubicBezTo>
                    <a:pt x="1186" y="220"/>
                    <a:pt x="1136" y="274"/>
                    <a:pt x="1136" y="338"/>
                  </a:cubicBezTo>
                  <a:cubicBezTo>
                    <a:pt x="1136" y="403"/>
                    <a:pt x="1186" y="457"/>
                    <a:pt x="1250" y="457"/>
                  </a:cubicBezTo>
                  <a:moveTo>
                    <a:pt x="1510" y="285"/>
                  </a:moveTo>
                  <a:cubicBezTo>
                    <a:pt x="1510" y="496"/>
                    <a:pt x="1510" y="496"/>
                    <a:pt x="1510" y="496"/>
                  </a:cubicBezTo>
                  <a:cubicBezTo>
                    <a:pt x="1553" y="496"/>
                    <a:pt x="1553" y="496"/>
                    <a:pt x="1553" y="496"/>
                  </a:cubicBezTo>
                  <a:cubicBezTo>
                    <a:pt x="1553" y="323"/>
                    <a:pt x="1553" y="323"/>
                    <a:pt x="1553" y="323"/>
                  </a:cubicBezTo>
                  <a:cubicBezTo>
                    <a:pt x="1553" y="281"/>
                    <a:pt x="1583" y="224"/>
                    <a:pt x="1649" y="224"/>
                  </a:cubicBezTo>
                  <a:cubicBezTo>
                    <a:pt x="1660" y="224"/>
                    <a:pt x="1668" y="226"/>
                    <a:pt x="1674" y="228"/>
                  </a:cubicBezTo>
                  <a:cubicBezTo>
                    <a:pt x="1682" y="185"/>
                    <a:pt x="1682" y="185"/>
                    <a:pt x="1682" y="185"/>
                  </a:cubicBezTo>
                  <a:cubicBezTo>
                    <a:pt x="1673" y="182"/>
                    <a:pt x="1662" y="181"/>
                    <a:pt x="1650" y="181"/>
                  </a:cubicBezTo>
                  <a:cubicBezTo>
                    <a:pt x="1596" y="181"/>
                    <a:pt x="1564" y="213"/>
                    <a:pt x="1552" y="246"/>
                  </a:cubicBezTo>
                  <a:cubicBezTo>
                    <a:pt x="1550" y="246"/>
                    <a:pt x="1550" y="246"/>
                    <a:pt x="1550" y="246"/>
                  </a:cubicBezTo>
                  <a:cubicBezTo>
                    <a:pt x="1550" y="189"/>
                    <a:pt x="1550" y="189"/>
                    <a:pt x="1550" y="189"/>
                  </a:cubicBezTo>
                  <a:cubicBezTo>
                    <a:pt x="1508" y="189"/>
                    <a:pt x="1508" y="189"/>
                    <a:pt x="1508" y="189"/>
                  </a:cubicBezTo>
                  <a:cubicBezTo>
                    <a:pt x="1509" y="233"/>
                    <a:pt x="1510" y="257"/>
                    <a:pt x="1510" y="285"/>
                  </a:cubicBezTo>
                  <a:moveTo>
                    <a:pt x="1920" y="308"/>
                  </a:moveTo>
                  <a:cubicBezTo>
                    <a:pt x="1920" y="300"/>
                    <a:pt x="1920" y="300"/>
                    <a:pt x="1920" y="300"/>
                  </a:cubicBezTo>
                  <a:cubicBezTo>
                    <a:pt x="1920" y="247"/>
                    <a:pt x="1895" y="220"/>
                    <a:pt x="1842" y="220"/>
                  </a:cubicBezTo>
                  <a:cubicBezTo>
                    <a:pt x="1805" y="220"/>
                    <a:pt x="1774" y="233"/>
                    <a:pt x="1748" y="256"/>
                  </a:cubicBezTo>
                  <a:cubicBezTo>
                    <a:pt x="1721" y="226"/>
                    <a:pt x="1721" y="226"/>
                    <a:pt x="1721" y="226"/>
                  </a:cubicBezTo>
                  <a:cubicBezTo>
                    <a:pt x="1750" y="197"/>
                    <a:pt x="1794" y="181"/>
                    <a:pt x="1851" y="181"/>
                  </a:cubicBezTo>
                  <a:cubicBezTo>
                    <a:pt x="1912" y="181"/>
                    <a:pt x="1964" y="215"/>
                    <a:pt x="1964" y="290"/>
                  </a:cubicBezTo>
                  <a:cubicBezTo>
                    <a:pt x="1964" y="427"/>
                    <a:pt x="1964" y="427"/>
                    <a:pt x="1964" y="427"/>
                  </a:cubicBezTo>
                  <a:cubicBezTo>
                    <a:pt x="1964" y="451"/>
                    <a:pt x="1966" y="480"/>
                    <a:pt x="1969" y="496"/>
                  </a:cubicBezTo>
                  <a:cubicBezTo>
                    <a:pt x="1927" y="496"/>
                    <a:pt x="1927" y="496"/>
                    <a:pt x="1927" y="496"/>
                  </a:cubicBezTo>
                  <a:cubicBezTo>
                    <a:pt x="1924" y="481"/>
                    <a:pt x="1923" y="462"/>
                    <a:pt x="1923" y="446"/>
                  </a:cubicBezTo>
                  <a:cubicBezTo>
                    <a:pt x="1922" y="446"/>
                    <a:pt x="1922" y="446"/>
                    <a:pt x="1922" y="446"/>
                  </a:cubicBezTo>
                  <a:cubicBezTo>
                    <a:pt x="1897" y="487"/>
                    <a:pt x="1863" y="504"/>
                    <a:pt x="1813" y="504"/>
                  </a:cubicBezTo>
                  <a:cubicBezTo>
                    <a:pt x="1759" y="504"/>
                    <a:pt x="1708" y="474"/>
                    <a:pt x="1708" y="414"/>
                  </a:cubicBezTo>
                  <a:cubicBezTo>
                    <a:pt x="1708" y="314"/>
                    <a:pt x="1825" y="308"/>
                    <a:pt x="1899" y="308"/>
                  </a:cubicBezTo>
                  <a:cubicBezTo>
                    <a:pt x="1920" y="308"/>
                    <a:pt x="1920" y="308"/>
                    <a:pt x="1920" y="308"/>
                  </a:cubicBezTo>
                  <a:moveTo>
                    <a:pt x="1898" y="343"/>
                  </a:moveTo>
                  <a:cubicBezTo>
                    <a:pt x="1854" y="343"/>
                    <a:pt x="1755" y="346"/>
                    <a:pt x="1755" y="408"/>
                  </a:cubicBezTo>
                  <a:cubicBezTo>
                    <a:pt x="1755" y="449"/>
                    <a:pt x="1792" y="464"/>
                    <a:pt x="1827" y="464"/>
                  </a:cubicBezTo>
                  <a:cubicBezTo>
                    <a:pt x="1890" y="464"/>
                    <a:pt x="1920" y="420"/>
                    <a:pt x="1920" y="365"/>
                  </a:cubicBezTo>
                  <a:cubicBezTo>
                    <a:pt x="1920" y="343"/>
                    <a:pt x="1920" y="343"/>
                    <a:pt x="1920" y="343"/>
                  </a:cubicBezTo>
                  <a:lnTo>
                    <a:pt x="1898" y="343"/>
                  </a:lnTo>
                  <a:close/>
                  <a:moveTo>
                    <a:pt x="2261" y="308"/>
                  </a:moveTo>
                  <a:cubicBezTo>
                    <a:pt x="2261" y="300"/>
                    <a:pt x="2261" y="300"/>
                    <a:pt x="2261" y="300"/>
                  </a:cubicBezTo>
                  <a:cubicBezTo>
                    <a:pt x="2261" y="247"/>
                    <a:pt x="2235" y="220"/>
                    <a:pt x="2182" y="220"/>
                  </a:cubicBezTo>
                  <a:cubicBezTo>
                    <a:pt x="2146" y="220"/>
                    <a:pt x="2115" y="233"/>
                    <a:pt x="2088" y="256"/>
                  </a:cubicBezTo>
                  <a:cubicBezTo>
                    <a:pt x="2062" y="226"/>
                    <a:pt x="2062" y="226"/>
                    <a:pt x="2062" y="226"/>
                  </a:cubicBezTo>
                  <a:cubicBezTo>
                    <a:pt x="2090" y="197"/>
                    <a:pt x="2134" y="181"/>
                    <a:pt x="2192" y="181"/>
                  </a:cubicBezTo>
                  <a:cubicBezTo>
                    <a:pt x="2252" y="181"/>
                    <a:pt x="2304" y="215"/>
                    <a:pt x="2304" y="290"/>
                  </a:cubicBezTo>
                  <a:cubicBezTo>
                    <a:pt x="2304" y="427"/>
                    <a:pt x="2304" y="427"/>
                    <a:pt x="2304" y="427"/>
                  </a:cubicBezTo>
                  <a:cubicBezTo>
                    <a:pt x="2304" y="451"/>
                    <a:pt x="2307" y="480"/>
                    <a:pt x="2309" y="496"/>
                  </a:cubicBezTo>
                  <a:cubicBezTo>
                    <a:pt x="2267" y="496"/>
                    <a:pt x="2267" y="496"/>
                    <a:pt x="2267" y="496"/>
                  </a:cubicBezTo>
                  <a:cubicBezTo>
                    <a:pt x="2265" y="481"/>
                    <a:pt x="2263" y="462"/>
                    <a:pt x="2263" y="446"/>
                  </a:cubicBezTo>
                  <a:cubicBezTo>
                    <a:pt x="2262" y="446"/>
                    <a:pt x="2262" y="446"/>
                    <a:pt x="2262" y="446"/>
                  </a:cubicBezTo>
                  <a:cubicBezTo>
                    <a:pt x="2237" y="487"/>
                    <a:pt x="2203" y="504"/>
                    <a:pt x="2154" y="504"/>
                  </a:cubicBezTo>
                  <a:cubicBezTo>
                    <a:pt x="2099" y="504"/>
                    <a:pt x="2048" y="474"/>
                    <a:pt x="2048" y="414"/>
                  </a:cubicBezTo>
                  <a:cubicBezTo>
                    <a:pt x="2048" y="314"/>
                    <a:pt x="2166" y="308"/>
                    <a:pt x="2239" y="308"/>
                  </a:cubicBezTo>
                  <a:cubicBezTo>
                    <a:pt x="2261" y="308"/>
                    <a:pt x="2261" y="308"/>
                    <a:pt x="2261" y="308"/>
                  </a:cubicBezTo>
                  <a:moveTo>
                    <a:pt x="2239" y="343"/>
                  </a:moveTo>
                  <a:cubicBezTo>
                    <a:pt x="2195" y="343"/>
                    <a:pt x="2095" y="346"/>
                    <a:pt x="2095" y="408"/>
                  </a:cubicBezTo>
                  <a:cubicBezTo>
                    <a:pt x="2095" y="449"/>
                    <a:pt x="2133" y="464"/>
                    <a:pt x="2168" y="464"/>
                  </a:cubicBezTo>
                  <a:cubicBezTo>
                    <a:pt x="2231" y="464"/>
                    <a:pt x="2261" y="420"/>
                    <a:pt x="2261" y="365"/>
                  </a:cubicBezTo>
                  <a:cubicBezTo>
                    <a:pt x="2261" y="343"/>
                    <a:pt x="2261" y="343"/>
                    <a:pt x="2261" y="343"/>
                  </a:cubicBezTo>
                  <a:lnTo>
                    <a:pt x="2239" y="343"/>
                  </a:lnTo>
                  <a:close/>
                  <a:moveTo>
                    <a:pt x="2458" y="0"/>
                  </a:moveTo>
                  <a:cubicBezTo>
                    <a:pt x="2414" y="0"/>
                    <a:pt x="2414" y="0"/>
                    <a:pt x="2414" y="0"/>
                  </a:cubicBezTo>
                  <a:cubicBezTo>
                    <a:pt x="2414" y="496"/>
                    <a:pt x="2414" y="496"/>
                    <a:pt x="2414" y="496"/>
                  </a:cubicBezTo>
                  <a:cubicBezTo>
                    <a:pt x="2458" y="496"/>
                    <a:pt x="2458" y="496"/>
                    <a:pt x="2458" y="496"/>
                  </a:cubicBezTo>
                  <a:lnTo>
                    <a:pt x="2458" y="0"/>
                  </a:lnTo>
                  <a:close/>
                  <a:moveTo>
                    <a:pt x="51" y="656"/>
                  </a:moveTo>
                  <a:cubicBezTo>
                    <a:pt x="8" y="656"/>
                    <a:pt x="8" y="656"/>
                    <a:pt x="8" y="656"/>
                  </a:cubicBezTo>
                  <a:cubicBezTo>
                    <a:pt x="8" y="1152"/>
                    <a:pt x="8" y="1152"/>
                    <a:pt x="8" y="1152"/>
                  </a:cubicBezTo>
                  <a:cubicBezTo>
                    <a:pt x="51" y="1152"/>
                    <a:pt x="51" y="1152"/>
                    <a:pt x="51" y="1152"/>
                  </a:cubicBezTo>
                  <a:cubicBezTo>
                    <a:pt x="51" y="991"/>
                    <a:pt x="51" y="991"/>
                    <a:pt x="51" y="991"/>
                  </a:cubicBezTo>
                  <a:cubicBezTo>
                    <a:pt x="211" y="1152"/>
                    <a:pt x="211" y="1152"/>
                    <a:pt x="211" y="1152"/>
                  </a:cubicBezTo>
                  <a:cubicBezTo>
                    <a:pt x="278" y="1152"/>
                    <a:pt x="278" y="1152"/>
                    <a:pt x="278" y="1152"/>
                  </a:cubicBezTo>
                  <a:cubicBezTo>
                    <a:pt x="108" y="985"/>
                    <a:pt x="108" y="985"/>
                    <a:pt x="108" y="985"/>
                  </a:cubicBezTo>
                  <a:cubicBezTo>
                    <a:pt x="261" y="845"/>
                    <a:pt x="261" y="845"/>
                    <a:pt x="261" y="845"/>
                  </a:cubicBezTo>
                  <a:cubicBezTo>
                    <a:pt x="196" y="845"/>
                    <a:pt x="196" y="845"/>
                    <a:pt x="196" y="845"/>
                  </a:cubicBezTo>
                  <a:cubicBezTo>
                    <a:pt x="51" y="983"/>
                    <a:pt x="51" y="983"/>
                    <a:pt x="51" y="983"/>
                  </a:cubicBezTo>
                  <a:lnTo>
                    <a:pt x="51" y="656"/>
                  </a:lnTo>
                  <a:close/>
                  <a:moveTo>
                    <a:pt x="521" y="964"/>
                  </a:moveTo>
                  <a:cubicBezTo>
                    <a:pt x="521" y="956"/>
                    <a:pt x="521" y="956"/>
                    <a:pt x="521" y="956"/>
                  </a:cubicBezTo>
                  <a:cubicBezTo>
                    <a:pt x="521" y="903"/>
                    <a:pt x="496" y="877"/>
                    <a:pt x="442" y="877"/>
                  </a:cubicBezTo>
                  <a:cubicBezTo>
                    <a:pt x="406" y="877"/>
                    <a:pt x="375" y="889"/>
                    <a:pt x="349" y="913"/>
                  </a:cubicBezTo>
                  <a:cubicBezTo>
                    <a:pt x="322" y="882"/>
                    <a:pt x="322" y="882"/>
                    <a:pt x="322" y="882"/>
                  </a:cubicBezTo>
                  <a:cubicBezTo>
                    <a:pt x="351" y="853"/>
                    <a:pt x="394" y="837"/>
                    <a:pt x="452" y="837"/>
                  </a:cubicBezTo>
                  <a:cubicBezTo>
                    <a:pt x="513" y="837"/>
                    <a:pt x="564" y="871"/>
                    <a:pt x="564" y="946"/>
                  </a:cubicBezTo>
                  <a:cubicBezTo>
                    <a:pt x="564" y="1083"/>
                    <a:pt x="564" y="1083"/>
                    <a:pt x="564" y="1083"/>
                  </a:cubicBezTo>
                  <a:cubicBezTo>
                    <a:pt x="564" y="1107"/>
                    <a:pt x="567" y="1136"/>
                    <a:pt x="570" y="1152"/>
                  </a:cubicBezTo>
                  <a:cubicBezTo>
                    <a:pt x="528" y="1152"/>
                    <a:pt x="528" y="1152"/>
                    <a:pt x="528" y="1152"/>
                  </a:cubicBezTo>
                  <a:cubicBezTo>
                    <a:pt x="525" y="1137"/>
                    <a:pt x="524" y="1119"/>
                    <a:pt x="524" y="1102"/>
                  </a:cubicBezTo>
                  <a:cubicBezTo>
                    <a:pt x="522" y="1102"/>
                    <a:pt x="522" y="1102"/>
                    <a:pt x="522" y="1102"/>
                  </a:cubicBezTo>
                  <a:cubicBezTo>
                    <a:pt x="498" y="1143"/>
                    <a:pt x="463" y="1160"/>
                    <a:pt x="414" y="1160"/>
                  </a:cubicBezTo>
                  <a:cubicBezTo>
                    <a:pt x="360" y="1160"/>
                    <a:pt x="309" y="1130"/>
                    <a:pt x="309" y="1070"/>
                  </a:cubicBezTo>
                  <a:cubicBezTo>
                    <a:pt x="309" y="970"/>
                    <a:pt x="426" y="964"/>
                    <a:pt x="499" y="964"/>
                  </a:cubicBezTo>
                  <a:cubicBezTo>
                    <a:pt x="521" y="964"/>
                    <a:pt x="521" y="964"/>
                    <a:pt x="521" y="964"/>
                  </a:cubicBezTo>
                  <a:moveTo>
                    <a:pt x="499" y="999"/>
                  </a:moveTo>
                  <a:cubicBezTo>
                    <a:pt x="455" y="999"/>
                    <a:pt x="356" y="1002"/>
                    <a:pt x="356" y="1064"/>
                  </a:cubicBezTo>
                  <a:cubicBezTo>
                    <a:pt x="356" y="1105"/>
                    <a:pt x="393" y="1121"/>
                    <a:pt x="428" y="1121"/>
                  </a:cubicBezTo>
                  <a:cubicBezTo>
                    <a:pt x="491" y="1121"/>
                    <a:pt x="521" y="1076"/>
                    <a:pt x="521" y="1022"/>
                  </a:cubicBezTo>
                  <a:cubicBezTo>
                    <a:pt x="521" y="999"/>
                    <a:pt x="521" y="999"/>
                    <a:pt x="521" y="999"/>
                  </a:cubicBezTo>
                  <a:lnTo>
                    <a:pt x="499" y="999"/>
                  </a:lnTo>
                  <a:close/>
                  <a:moveTo>
                    <a:pt x="706" y="845"/>
                  </a:moveTo>
                  <a:cubicBezTo>
                    <a:pt x="662" y="845"/>
                    <a:pt x="662" y="845"/>
                    <a:pt x="662" y="845"/>
                  </a:cubicBezTo>
                  <a:cubicBezTo>
                    <a:pt x="663" y="867"/>
                    <a:pt x="665" y="896"/>
                    <a:pt x="665" y="913"/>
                  </a:cubicBezTo>
                  <a:cubicBezTo>
                    <a:pt x="665" y="1152"/>
                    <a:pt x="665" y="1152"/>
                    <a:pt x="665" y="1152"/>
                  </a:cubicBezTo>
                  <a:cubicBezTo>
                    <a:pt x="708" y="1152"/>
                    <a:pt x="708" y="1152"/>
                    <a:pt x="708" y="1152"/>
                  </a:cubicBezTo>
                  <a:cubicBezTo>
                    <a:pt x="708" y="995"/>
                    <a:pt x="708" y="995"/>
                    <a:pt x="708" y="995"/>
                  </a:cubicBezTo>
                  <a:cubicBezTo>
                    <a:pt x="708" y="882"/>
                    <a:pt x="792" y="876"/>
                    <a:pt x="801" y="876"/>
                  </a:cubicBezTo>
                  <a:cubicBezTo>
                    <a:pt x="866" y="876"/>
                    <a:pt x="885" y="914"/>
                    <a:pt x="885" y="982"/>
                  </a:cubicBezTo>
                  <a:cubicBezTo>
                    <a:pt x="885" y="1152"/>
                    <a:pt x="885" y="1152"/>
                    <a:pt x="885" y="1152"/>
                  </a:cubicBezTo>
                  <a:cubicBezTo>
                    <a:pt x="928" y="1152"/>
                    <a:pt x="928" y="1152"/>
                    <a:pt x="928" y="1152"/>
                  </a:cubicBezTo>
                  <a:cubicBezTo>
                    <a:pt x="928" y="957"/>
                    <a:pt x="928" y="957"/>
                    <a:pt x="928" y="957"/>
                  </a:cubicBezTo>
                  <a:cubicBezTo>
                    <a:pt x="928" y="881"/>
                    <a:pt x="891" y="837"/>
                    <a:pt x="813" y="837"/>
                  </a:cubicBezTo>
                  <a:cubicBezTo>
                    <a:pt x="772" y="837"/>
                    <a:pt x="729" y="861"/>
                    <a:pt x="710" y="894"/>
                  </a:cubicBezTo>
                  <a:cubicBezTo>
                    <a:pt x="708" y="894"/>
                    <a:pt x="708" y="894"/>
                    <a:pt x="708" y="894"/>
                  </a:cubicBezTo>
                  <a:cubicBezTo>
                    <a:pt x="708" y="878"/>
                    <a:pt x="708" y="861"/>
                    <a:pt x="706" y="845"/>
                  </a:cubicBezTo>
                  <a:moveTo>
                    <a:pt x="1073" y="656"/>
                  </a:moveTo>
                  <a:cubicBezTo>
                    <a:pt x="1030" y="656"/>
                    <a:pt x="1030" y="656"/>
                    <a:pt x="1030" y="656"/>
                  </a:cubicBezTo>
                  <a:cubicBezTo>
                    <a:pt x="1030" y="1152"/>
                    <a:pt x="1030" y="1152"/>
                    <a:pt x="1030" y="1152"/>
                  </a:cubicBezTo>
                  <a:cubicBezTo>
                    <a:pt x="1073" y="1152"/>
                    <a:pt x="1073" y="1152"/>
                    <a:pt x="1073" y="1152"/>
                  </a:cubicBezTo>
                  <a:cubicBezTo>
                    <a:pt x="1073" y="991"/>
                    <a:pt x="1073" y="991"/>
                    <a:pt x="1073" y="991"/>
                  </a:cubicBezTo>
                  <a:cubicBezTo>
                    <a:pt x="1233" y="1152"/>
                    <a:pt x="1233" y="1152"/>
                    <a:pt x="1233" y="1152"/>
                  </a:cubicBezTo>
                  <a:cubicBezTo>
                    <a:pt x="1299" y="1152"/>
                    <a:pt x="1299" y="1152"/>
                    <a:pt x="1299" y="1152"/>
                  </a:cubicBezTo>
                  <a:cubicBezTo>
                    <a:pt x="1130" y="985"/>
                    <a:pt x="1130" y="985"/>
                    <a:pt x="1130" y="985"/>
                  </a:cubicBezTo>
                  <a:cubicBezTo>
                    <a:pt x="1283" y="845"/>
                    <a:pt x="1283" y="845"/>
                    <a:pt x="1283" y="845"/>
                  </a:cubicBezTo>
                  <a:cubicBezTo>
                    <a:pt x="1218" y="845"/>
                    <a:pt x="1218" y="845"/>
                    <a:pt x="1218" y="845"/>
                  </a:cubicBezTo>
                  <a:cubicBezTo>
                    <a:pt x="1073" y="983"/>
                    <a:pt x="1073" y="983"/>
                    <a:pt x="1073" y="983"/>
                  </a:cubicBezTo>
                  <a:lnTo>
                    <a:pt x="1073" y="656"/>
                  </a:lnTo>
                  <a:close/>
                  <a:moveTo>
                    <a:pt x="1376" y="1010"/>
                  </a:moveTo>
                  <a:cubicBezTo>
                    <a:pt x="1381" y="1072"/>
                    <a:pt x="1428" y="1121"/>
                    <a:pt x="1489" y="1121"/>
                  </a:cubicBezTo>
                  <a:cubicBezTo>
                    <a:pt x="1535" y="1121"/>
                    <a:pt x="1570" y="1095"/>
                    <a:pt x="1587" y="1067"/>
                  </a:cubicBezTo>
                  <a:cubicBezTo>
                    <a:pt x="1621" y="1095"/>
                    <a:pt x="1621" y="1095"/>
                    <a:pt x="1621" y="1095"/>
                  </a:cubicBezTo>
                  <a:cubicBezTo>
                    <a:pt x="1585" y="1141"/>
                    <a:pt x="1540" y="1160"/>
                    <a:pt x="1489" y="1160"/>
                  </a:cubicBezTo>
                  <a:cubicBezTo>
                    <a:pt x="1398" y="1160"/>
                    <a:pt x="1330" y="1091"/>
                    <a:pt x="1330" y="999"/>
                  </a:cubicBezTo>
                  <a:cubicBezTo>
                    <a:pt x="1330" y="906"/>
                    <a:pt x="1398" y="837"/>
                    <a:pt x="1485" y="837"/>
                  </a:cubicBezTo>
                  <a:cubicBezTo>
                    <a:pt x="1578" y="838"/>
                    <a:pt x="1632" y="907"/>
                    <a:pt x="1632" y="991"/>
                  </a:cubicBezTo>
                  <a:cubicBezTo>
                    <a:pt x="1632" y="1010"/>
                    <a:pt x="1632" y="1010"/>
                    <a:pt x="1632" y="1010"/>
                  </a:cubicBezTo>
                  <a:cubicBezTo>
                    <a:pt x="1376" y="1010"/>
                    <a:pt x="1376" y="1010"/>
                    <a:pt x="1376" y="1010"/>
                  </a:cubicBezTo>
                  <a:moveTo>
                    <a:pt x="1585" y="975"/>
                  </a:moveTo>
                  <a:cubicBezTo>
                    <a:pt x="1585" y="917"/>
                    <a:pt x="1547" y="877"/>
                    <a:pt x="1485" y="877"/>
                  </a:cubicBezTo>
                  <a:cubicBezTo>
                    <a:pt x="1429" y="877"/>
                    <a:pt x="1377" y="924"/>
                    <a:pt x="1377" y="975"/>
                  </a:cubicBezTo>
                  <a:lnTo>
                    <a:pt x="1585" y="975"/>
                  </a:lnTo>
                  <a:close/>
                  <a:moveTo>
                    <a:pt x="1715" y="941"/>
                  </a:moveTo>
                  <a:cubicBezTo>
                    <a:pt x="1715" y="1152"/>
                    <a:pt x="1715" y="1152"/>
                    <a:pt x="1715" y="1152"/>
                  </a:cubicBezTo>
                  <a:cubicBezTo>
                    <a:pt x="1759" y="1152"/>
                    <a:pt x="1759" y="1152"/>
                    <a:pt x="1759" y="1152"/>
                  </a:cubicBezTo>
                  <a:cubicBezTo>
                    <a:pt x="1759" y="979"/>
                    <a:pt x="1759" y="979"/>
                    <a:pt x="1759" y="979"/>
                  </a:cubicBezTo>
                  <a:cubicBezTo>
                    <a:pt x="1759" y="938"/>
                    <a:pt x="1788" y="880"/>
                    <a:pt x="1854" y="880"/>
                  </a:cubicBezTo>
                  <a:cubicBezTo>
                    <a:pt x="1866" y="880"/>
                    <a:pt x="1874" y="882"/>
                    <a:pt x="1879" y="884"/>
                  </a:cubicBezTo>
                  <a:cubicBezTo>
                    <a:pt x="1887" y="841"/>
                    <a:pt x="1887" y="841"/>
                    <a:pt x="1887" y="841"/>
                  </a:cubicBezTo>
                  <a:cubicBezTo>
                    <a:pt x="1878" y="838"/>
                    <a:pt x="1868" y="837"/>
                    <a:pt x="1855" y="837"/>
                  </a:cubicBezTo>
                  <a:cubicBezTo>
                    <a:pt x="1801" y="837"/>
                    <a:pt x="1769" y="869"/>
                    <a:pt x="1757" y="902"/>
                  </a:cubicBezTo>
                  <a:cubicBezTo>
                    <a:pt x="1755" y="902"/>
                    <a:pt x="1755" y="902"/>
                    <a:pt x="1755" y="902"/>
                  </a:cubicBezTo>
                  <a:cubicBezTo>
                    <a:pt x="1755" y="845"/>
                    <a:pt x="1755" y="845"/>
                    <a:pt x="1755" y="845"/>
                  </a:cubicBezTo>
                  <a:cubicBezTo>
                    <a:pt x="1713" y="845"/>
                    <a:pt x="1713" y="845"/>
                    <a:pt x="1713" y="845"/>
                  </a:cubicBezTo>
                  <a:cubicBezTo>
                    <a:pt x="1714" y="890"/>
                    <a:pt x="1715" y="913"/>
                    <a:pt x="1715" y="941"/>
                  </a:cubicBezTo>
                  <a:moveTo>
                    <a:pt x="2141" y="917"/>
                  </a:moveTo>
                  <a:cubicBezTo>
                    <a:pt x="2176" y="890"/>
                    <a:pt x="2176" y="890"/>
                    <a:pt x="2176" y="890"/>
                  </a:cubicBezTo>
                  <a:cubicBezTo>
                    <a:pt x="2146" y="855"/>
                    <a:pt x="2105" y="838"/>
                    <a:pt x="2064" y="837"/>
                  </a:cubicBezTo>
                  <a:cubicBezTo>
                    <a:pt x="1964" y="836"/>
                    <a:pt x="1901" y="906"/>
                    <a:pt x="1901" y="999"/>
                  </a:cubicBezTo>
                  <a:cubicBezTo>
                    <a:pt x="1901" y="1091"/>
                    <a:pt x="1964" y="1161"/>
                    <a:pt x="2064" y="1160"/>
                  </a:cubicBezTo>
                  <a:cubicBezTo>
                    <a:pt x="2105" y="1159"/>
                    <a:pt x="2146" y="1142"/>
                    <a:pt x="2176" y="1107"/>
                  </a:cubicBezTo>
                  <a:cubicBezTo>
                    <a:pt x="2141" y="1080"/>
                    <a:pt x="2141" y="1080"/>
                    <a:pt x="2141" y="1080"/>
                  </a:cubicBezTo>
                  <a:cubicBezTo>
                    <a:pt x="2126" y="1102"/>
                    <a:pt x="2098" y="1121"/>
                    <a:pt x="2064" y="1121"/>
                  </a:cubicBezTo>
                  <a:cubicBezTo>
                    <a:pt x="1992" y="1122"/>
                    <a:pt x="1949" y="1069"/>
                    <a:pt x="1949" y="999"/>
                  </a:cubicBezTo>
                  <a:cubicBezTo>
                    <a:pt x="1949" y="928"/>
                    <a:pt x="1992" y="875"/>
                    <a:pt x="2064" y="876"/>
                  </a:cubicBezTo>
                  <a:cubicBezTo>
                    <a:pt x="2098" y="876"/>
                    <a:pt x="2126" y="895"/>
                    <a:pt x="2141" y="917"/>
                  </a:cubicBezTo>
                  <a:moveTo>
                    <a:pt x="2263" y="1010"/>
                  </a:moveTo>
                  <a:cubicBezTo>
                    <a:pt x="2269" y="1072"/>
                    <a:pt x="2315" y="1121"/>
                    <a:pt x="2376" y="1121"/>
                  </a:cubicBezTo>
                  <a:cubicBezTo>
                    <a:pt x="2422" y="1121"/>
                    <a:pt x="2458" y="1095"/>
                    <a:pt x="2475" y="1067"/>
                  </a:cubicBezTo>
                  <a:cubicBezTo>
                    <a:pt x="2508" y="1095"/>
                    <a:pt x="2508" y="1095"/>
                    <a:pt x="2508" y="1095"/>
                  </a:cubicBezTo>
                  <a:cubicBezTo>
                    <a:pt x="2472" y="1141"/>
                    <a:pt x="2427" y="1160"/>
                    <a:pt x="2376" y="1160"/>
                  </a:cubicBezTo>
                  <a:cubicBezTo>
                    <a:pt x="2285" y="1160"/>
                    <a:pt x="2218" y="1091"/>
                    <a:pt x="2218" y="999"/>
                  </a:cubicBezTo>
                  <a:cubicBezTo>
                    <a:pt x="2218" y="906"/>
                    <a:pt x="2285" y="837"/>
                    <a:pt x="2372" y="837"/>
                  </a:cubicBezTo>
                  <a:cubicBezTo>
                    <a:pt x="2466" y="838"/>
                    <a:pt x="2519" y="907"/>
                    <a:pt x="2519" y="991"/>
                  </a:cubicBezTo>
                  <a:cubicBezTo>
                    <a:pt x="2519" y="1010"/>
                    <a:pt x="2519" y="1010"/>
                    <a:pt x="2519" y="1010"/>
                  </a:cubicBezTo>
                  <a:cubicBezTo>
                    <a:pt x="2263" y="1010"/>
                    <a:pt x="2263" y="1010"/>
                    <a:pt x="2263" y="1010"/>
                  </a:cubicBezTo>
                  <a:moveTo>
                    <a:pt x="2472" y="975"/>
                  </a:moveTo>
                  <a:cubicBezTo>
                    <a:pt x="2472" y="917"/>
                    <a:pt x="2435" y="877"/>
                    <a:pt x="2372" y="877"/>
                  </a:cubicBezTo>
                  <a:cubicBezTo>
                    <a:pt x="2316" y="877"/>
                    <a:pt x="2265" y="924"/>
                    <a:pt x="2265" y="975"/>
                  </a:cubicBezTo>
                  <a:lnTo>
                    <a:pt x="2472" y="975"/>
                  </a:lnTo>
                  <a:close/>
                  <a:moveTo>
                    <a:pt x="2639" y="845"/>
                  </a:moveTo>
                  <a:cubicBezTo>
                    <a:pt x="2595" y="845"/>
                    <a:pt x="2595" y="845"/>
                    <a:pt x="2595" y="845"/>
                  </a:cubicBezTo>
                  <a:cubicBezTo>
                    <a:pt x="2596" y="867"/>
                    <a:pt x="2598" y="896"/>
                    <a:pt x="2598" y="913"/>
                  </a:cubicBezTo>
                  <a:cubicBezTo>
                    <a:pt x="2598" y="1152"/>
                    <a:pt x="2598" y="1152"/>
                    <a:pt x="2598" y="1152"/>
                  </a:cubicBezTo>
                  <a:cubicBezTo>
                    <a:pt x="2641" y="1152"/>
                    <a:pt x="2641" y="1152"/>
                    <a:pt x="2641" y="1152"/>
                  </a:cubicBezTo>
                  <a:cubicBezTo>
                    <a:pt x="2641" y="995"/>
                    <a:pt x="2641" y="995"/>
                    <a:pt x="2641" y="995"/>
                  </a:cubicBezTo>
                  <a:cubicBezTo>
                    <a:pt x="2641" y="882"/>
                    <a:pt x="2725" y="876"/>
                    <a:pt x="2735" y="876"/>
                  </a:cubicBezTo>
                  <a:cubicBezTo>
                    <a:pt x="2799" y="876"/>
                    <a:pt x="2818" y="914"/>
                    <a:pt x="2818" y="982"/>
                  </a:cubicBezTo>
                  <a:cubicBezTo>
                    <a:pt x="2818" y="1152"/>
                    <a:pt x="2818" y="1152"/>
                    <a:pt x="2818" y="1152"/>
                  </a:cubicBezTo>
                  <a:cubicBezTo>
                    <a:pt x="2861" y="1152"/>
                    <a:pt x="2861" y="1152"/>
                    <a:pt x="2861" y="1152"/>
                  </a:cubicBezTo>
                  <a:cubicBezTo>
                    <a:pt x="2861" y="957"/>
                    <a:pt x="2861" y="957"/>
                    <a:pt x="2861" y="957"/>
                  </a:cubicBezTo>
                  <a:cubicBezTo>
                    <a:pt x="2861" y="881"/>
                    <a:pt x="2824" y="837"/>
                    <a:pt x="2746" y="837"/>
                  </a:cubicBezTo>
                  <a:cubicBezTo>
                    <a:pt x="2705" y="837"/>
                    <a:pt x="2662" y="861"/>
                    <a:pt x="2643" y="894"/>
                  </a:cubicBezTo>
                  <a:cubicBezTo>
                    <a:pt x="2641" y="894"/>
                    <a:pt x="2641" y="894"/>
                    <a:pt x="2641" y="894"/>
                  </a:cubicBezTo>
                  <a:cubicBezTo>
                    <a:pt x="2641" y="878"/>
                    <a:pt x="2641" y="861"/>
                    <a:pt x="2639" y="845"/>
                  </a:cubicBezTo>
                  <a:moveTo>
                    <a:pt x="3122" y="884"/>
                  </a:moveTo>
                  <a:cubicBezTo>
                    <a:pt x="3122" y="845"/>
                    <a:pt x="3122" y="845"/>
                    <a:pt x="3122" y="845"/>
                  </a:cubicBezTo>
                  <a:cubicBezTo>
                    <a:pt x="3033" y="845"/>
                    <a:pt x="3033" y="845"/>
                    <a:pt x="3033" y="845"/>
                  </a:cubicBezTo>
                  <a:cubicBezTo>
                    <a:pt x="3033" y="758"/>
                    <a:pt x="3033" y="758"/>
                    <a:pt x="3033" y="758"/>
                  </a:cubicBezTo>
                  <a:cubicBezTo>
                    <a:pt x="2990" y="758"/>
                    <a:pt x="2990" y="758"/>
                    <a:pt x="2990" y="758"/>
                  </a:cubicBezTo>
                  <a:cubicBezTo>
                    <a:pt x="2990" y="845"/>
                    <a:pt x="2990" y="845"/>
                    <a:pt x="2990" y="845"/>
                  </a:cubicBezTo>
                  <a:cubicBezTo>
                    <a:pt x="2925" y="845"/>
                    <a:pt x="2925" y="845"/>
                    <a:pt x="2925" y="845"/>
                  </a:cubicBezTo>
                  <a:cubicBezTo>
                    <a:pt x="2925" y="884"/>
                    <a:pt x="2925" y="884"/>
                    <a:pt x="2925" y="884"/>
                  </a:cubicBezTo>
                  <a:cubicBezTo>
                    <a:pt x="2990" y="884"/>
                    <a:pt x="2990" y="884"/>
                    <a:pt x="2990" y="884"/>
                  </a:cubicBezTo>
                  <a:cubicBezTo>
                    <a:pt x="2990" y="1078"/>
                    <a:pt x="2990" y="1078"/>
                    <a:pt x="2990" y="1078"/>
                  </a:cubicBezTo>
                  <a:cubicBezTo>
                    <a:pt x="2990" y="1146"/>
                    <a:pt x="3033" y="1160"/>
                    <a:pt x="3066" y="1160"/>
                  </a:cubicBezTo>
                  <a:cubicBezTo>
                    <a:pt x="3088" y="1160"/>
                    <a:pt x="3109" y="1156"/>
                    <a:pt x="3124" y="1149"/>
                  </a:cubicBezTo>
                  <a:cubicBezTo>
                    <a:pt x="3122" y="1109"/>
                    <a:pt x="3122" y="1109"/>
                    <a:pt x="3122" y="1109"/>
                  </a:cubicBezTo>
                  <a:cubicBezTo>
                    <a:pt x="3109" y="1116"/>
                    <a:pt x="3093" y="1121"/>
                    <a:pt x="3078" y="1121"/>
                  </a:cubicBezTo>
                  <a:cubicBezTo>
                    <a:pt x="3051" y="1121"/>
                    <a:pt x="3033" y="1111"/>
                    <a:pt x="3033" y="1065"/>
                  </a:cubicBezTo>
                  <a:cubicBezTo>
                    <a:pt x="3033" y="884"/>
                    <a:pt x="3033" y="884"/>
                    <a:pt x="3033" y="884"/>
                  </a:cubicBezTo>
                  <a:cubicBezTo>
                    <a:pt x="3122" y="884"/>
                    <a:pt x="3122" y="884"/>
                    <a:pt x="3122" y="884"/>
                  </a:cubicBezTo>
                  <a:moveTo>
                    <a:pt x="3185" y="941"/>
                  </a:moveTo>
                  <a:cubicBezTo>
                    <a:pt x="3185" y="1152"/>
                    <a:pt x="3185" y="1152"/>
                    <a:pt x="3185" y="1152"/>
                  </a:cubicBezTo>
                  <a:cubicBezTo>
                    <a:pt x="3229" y="1152"/>
                    <a:pt x="3229" y="1152"/>
                    <a:pt x="3229" y="1152"/>
                  </a:cubicBezTo>
                  <a:cubicBezTo>
                    <a:pt x="3229" y="979"/>
                    <a:pt x="3229" y="979"/>
                    <a:pt x="3229" y="979"/>
                  </a:cubicBezTo>
                  <a:cubicBezTo>
                    <a:pt x="3229" y="938"/>
                    <a:pt x="3258" y="880"/>
                    <a:pt x="3324" y="880"/>
                  </a:cubicBezTo>
                  <a:cubicBezTo>
                    <a:pt x="3336" y="880"/>
                    <a:pt x="3344" y="882"/>
                    <a:pt x="3349" y="884"/>
                  </a:cubicBezTo>
                  <a:cubicBezTo>
                    <a:pt x="3357" y="841"/>
                    <a:pt x="3357" y="841"/>
                    <a:pt x="3357" y="841"/>
                  </a:cubicBezTo>
                  <a:cubicBezTo>
                    <a:pt x="3348" y="838"/>
                    <a:pt x="3338" y="837"/>
                    <a:pt x="3325" y="837"/>
                  </a:cubicBezTo>
                  <a:cubicBezTo>
                    <a:pt x="3271" y="837"/>
                    <a:pt x="3239" y="869"/>
                    <a:pt x="3227" y="902"/>
                  </a:cubicBezTo>
                  <a:cubicBezTo>
                    <a:pt x="3225" y="902"/>
                    <a:pt x="3225" y="902"/>
                    <a:pt x="3225" y="902"/>
                  </a:cubicBezTo>
                  <a:cubicBezTo>
                    <a:pt x="3225" y="845"/>
                    <a:pt x="3225" y="845"/>
                    <a:pt x="3225" y="845"/>
                  </a:cubicBezTo>
                  <a:cubicBezTo>
                    <a:pt x="3183" y="845"/>
                    <a:pt x="3183" y="845"/>
                    <a:pt x="3183" y="845"/>
                  </a:cubicBezTo>
                  <a:cubicBezTo>
                    <a:pt x="3184" y="890"/>
                    <a:pt x="3185" y="913"/>
                    <a:pt x="3185" y="941"/>
                  </a:cubicBezTo>
                  <a:moveTo>
                    <a:pt x="3620" y="1152"/>
                  </a:moveTo>
                  <a:cubicBezTo>
                    <a:pt x="3665" y="1152"/>
                    <a:pt x="3665" y="1152"/>
                    <a:pt x="3665" y="1152"/>
                  </a:cubicBezTo>
                  <a:cubicBezTo>
                    <a:pt x="3664" y="1130"/>
                    <a:pt x="3662" y="1101"/>
                    <a:pt x="3662" y="1085"/>
                  </a:cubicBezTo>
                  <a:cubicBezTo>
                    <a:pt x="3662" y="845"/>
                    <a:pt x="3662" y="845"/>
                    <a:pt x="3662" y="845"/>
                  </a:cubicBezTo>
                  <a:cubicBezTo>
                    <a:pt x="3619" y="845"/>
                    <a:pt x="3619" y="845"/>
                    <a:pt x="3619" y="845"/>
                  </a:cubicBezTo>
                  <a:cubicBezTo>
                    <a:pt x="3619" y="1002"/>
                    <a:pt x="3619" y="1002"/>
                    <a:pt x="3619" y="1002"/>
                  </a:cubicBezTo>
                  <a:cubicBezTo>
                    <a:pt x="3619" y="1115"/>
                    <a:pt x="3534" y="1121"/>
                    <a:pt x="3525" y="1121"/>
                  </a:cubicBezTo>
                  <a:cubicBezTo>
                    <a:pt x="3461" y="1121"/>
                    <a:pt x="3442" y="1083"/>
                    <a:pt x="3442" y="1015"/>
                  </a:cubicBezTo>
                  <a:cubicBezTo>
                    <a:pt x="3442" y="845"/>
                    <a:pt x="3442" y="845"/>
                    <a:pt x="3442" y="845"/>
                  </a:cubicBezTo>
                  <a:cubicBezTo>
                    <a:pt x="3399" y="845"/>
                    <a:pt x="3399" y="845"/>
                    <a:pt x="3399" y="845"/>
                  </a:cubicBezTo>
                  <a:cubicBezTo>
                    <a:pt x="3399" y="1040"/>
                    <a:pt x="3399" y="1040"/>
                    <a:pt x="3399" y="1040"/>
                  </a:cubicBezTo>
                  <a:cubicBezTo>
                    <a:pt x="3399" y="1116"/>
                    <a:pt x="3436" y="1160"/>
                    <a:pt x="3514" y="1160"/>
                  </a:cubicBezTo>
                  <a:cubicBezTo>
                    <a:pt x="3555" y="1160"/>
                    <a:pt x="3598" y="1136"/>
                    <a:pt x="3617" y="1103"/>
                  </a:cubicBezTo>
                  <a:cubicBezTo>
                    <a:pt x="3619" y="1103"/>
                    <a:pt x="3619" y="1103"/>
                    <a:pt x="3619" y="1103"/>
                  </a:cubicBezTo>
                  <a:cubicBezTo>
                    <a:pt x="3619" y="1119"/>
                    <a:pt x="3619" y="1136"/>
                    <a:pt x="3620" y="1152"/>
                  </a:cubicBezTo>
                  <a:moveTo>
                    <a:pt x="3764" y="913"/>
                  </a:moveTo>
                  <a:cubicBezTo>
                    <a:pt x="3764" y="1152"/>
                    <a:pt x="3764" y="1152"/>
                    <a:pt x="3764" y="1152"/>
                  </a:cubicBezTo>
                  <a:cubicBezTo>
                    <a:pt x="3807" y="1152"/>
                    <a:pt x="3807" y="1152"/>
                    <a:pt x="3807" y="1152"/>
                  </a:cubicBezTo>
                  <a:cubicBezTo>
                    <a:pt x="3807" y="995"/>
                    <a:pt x="3807" y="995"/>
                    <a:pt x="3807" y="995"/>
                  </a:cubicBezTo>
                  <a:cubicBezTo>
                    <a:pt x="3807" y="882"/>
                    <a:pt x="3883" y="877"/>
                    <a:pt x="3893" y="877"/>
                  </a:cubicBezTo>
                  <a:cubicBezTo>
                    <a:pt x="3953" y="877"/>
                    <a:pt x="3971" y="911"/>
                    <a:pt x="3971" y="973"/>
                  </a:cubicBezTo>
                  <a:cubicBezTo>
                    <a:pt x="3971" y="1152"/>
                    <a:pt x="3971" y="1152"/>
                    <a:pt x="3971" y="1152"/>
                  </a:cubicBezTo>
                  <a:cubicBezTo>
                    <a:pt x="4014" y="1152"/>
                    <a:pt x="4014" y="1152"/>
                    <a:pt x="4014" y="1152"/>
                  </a:cubicBezTo>
                  <a:cubicBezTo>
                    <a:pt x="4014" y="989"/>
                    <a:pt x="4014" y="989"/>
                    <a:pt x="4014" y="989"/>
                  </a:cubicBezTo>
                  <a:cubicBezTo>
                    <a:pt x="4014" y="932"/>
                    <a:pt x="4036" y="877"/>
                    <a:pt x="4101" y="877"/>
                  </a:cubicBezTo>
                  <a:cubicBezTo>
                    <a:pt x="4161" y="877"/>
                    <a:pt x="4178" y="911"/>
                    <a:pt x="4178" y="973"/>
                  </a:cubicBezTo>
                  <a:cubicBezTo>
                    <a:pt x="4178" y="1152"/>
                    <a:pt x="4178" y="1152"/>
                    <a:pt x="4178" y="1152"/>
                  </a:cubicBezTo>
                  <a:cubicBezTo>
                    <a:pt x="4222" y="1152"/>
                    <a:pt x="4222" y="1152"/>
                    <a:pt x="4222" y="1152"/>
                  </a:cubicBezTo>
                  <a:cubicBezTo>
                    <a:pt x="4222" y="957"/>
                    <a:pt x="4222" y="957"/>
                    <a:pt x="4222" y="957"/>
                  </a:cubicBezTo>
                  <a:cubicBezTo>
                    <a:pt x="4222" y="881"/>
                    <a:pt x="4184" y="837"/>
                    <a:pt x="4106" y="837"/>
                  </a:cubicBezTo>
                  <a:cubicBezTo>
                    <a:pt x="4065" y="837"/>
                    <a:pt x="4023" y="861"/>
                    <a:pt x="4005" y="901"/>
                  </a:cubicBezTo>
                  <a:cubicBezTo>
                    <a:pt x="3985" y="848"/>
                    <a:pt x="3941" y="837"/>
                    <a:pt x="3907" y="837"/>
                  </a:cubicBezTo>
                  <a:cubicBezTo>
                    <a:pt x="3870" y="837"/>
                    <a:pt x="3829" y="856"/>
                    <a:pt x="3808" y="892"/>
                  </a:cubicBezTo>
                  <a:cubicBezTo>
                    <a:pt x="3807" y="892"/>
                    <a:pt x="3807" y="892"/>
                    <a:pt x="3807" y="892"/>
                  </a:cubicBezTo>
                  <a:cubicBezTo>
                    <a:pt x="3807" y="845"/>
                    <a:pt x="3807" y="845"/>
                    <a:pt x="3807" y="845"/>
                  </a:cubicBezTo>
                  <a:cubicBezTo>
                    <a:pt x="3760" y="845"/>
                    <a:pt x="3760" y="845"/>
                    <a:pt x="3760" y="845"/>
                  </a:cubicBezTo>
                  <a:cubicBezTo>
                    <a:pt x="3762" y="868"/>
                    <a:pt x="3764" y="890"/>
                    <a:pt x="3764" y="913"/>
                  </a:cubicBezTo>
                  <a:moveTo>
                    <a:pt x="68" y="1344"/>
                  </a:moveTo>
                  <a:cubicBezTo>
                    <a:pt x="9" y="1344"/>
                    <a:pt x="9" y="1344"/>
                    <a:pt x="9" y="1344"/>
                  </a:cubicBezTo>
                  <a:cubicBezTo>
                    <a:pt x="9" y="1808"/>
                    <a:pt x="9" y="1808"/>
                    <a:pt x="9" y="1808"/>
                  </a:cubicBezTo>
                  <a:cubicBezTo>
                    <a:pt x="56" y="1808"/>
                    <a:pt x="56" y="1808"/>
                    <a:pt x="56" y="1808"/>
                  </a:cubicBezTo>
                  <a:cubicBezTo>
                    <a:pt x="56" y="1411"/>
                    <a:pt x="56" y="1411"/>
                    <a:pt x="56" y="1411"/>
                  </a:cubicBezTo>
                  <a:cubicBezTo>
                    <a:pt x="57" y="1411"/>
                    <a:pt x="57" y="1411"/>
                    <a:pt x="57" y="1411"/>
                  </a:cubicBezTo>
                  <a:cubicBezTo>
                    <a:pt x="334" y="1808"/>
                    <a:pt x="334" y="1808"/>
                    <a:pt x="334" y="1808"/>
                  </a:cubicBezTo>
                  <a:cubicBezTo>
                    <a:pt x="393" y="1808"/>
                    <a:pt x="393" y="1808"/>
                    <a:pt x="393" y="1808"/>
                  </a:cubicBezTo>
                  <a:cubicBezTo>
                    <a:pt x="393" y="1344"/>
                    <a:pt x="393" y="1344"/>
                    <a:pt x="393" y="1344"/>
                  </a:cubicBezTo>
                  <a:cubicBezTo>
                    <a:pt x="346" y="1344"/>
                    <a:pt x="346" y="1344"/>
                    <a:pt x="346" y="1344"/>
                  </a:cubicBezTo>
                  <a:cubicBezTo>
                    <a:pt x="346" y="1737"/>
                    <a:pt x="346" y="1737"/>
                    <a:pt x="346" y="1737"/>
                  </a:cubicBezTo>
                  <a:cubicBezTo>
                    <a:pt x="345" y="1737"/>
                    <a:pt x="345" y="1737"/>
                    <a:pt x="345" y="1737"/>
                  </a:cubicBezTo>
                  <a:lnTo>
                    <a:pt x="68" y="1344"/>
                  </a:lnTo>
                  <a:close/>
                  <a:moveTo>
                    <a:pt x="534" y="1667"/>
                  </a:moveTo>
                  <a:cubicBezTo>
                    <a:pt x="539" y="1728"/>
                    <a:pt x="585" y="1777"/>
                    <a:pt x="646" y="1777"/>
                  </a:cubicBezTo>
                  <a:cubicBezTo>
                    <a:pt x="692" y="1777"/>
                    <a:pt x="728" y="1751"/>
                    <a:pt x="745" y="1724"/>
                  </a:cubicBezTo>
                  <a:cubicBezTo>
                    <a:pt x="778" y="1751"/>
                    <a:pt x="778" y="1751"/>
                    <a:pt x="778" y="1751"/>
                  </a:cubicBezTo>
                  <a:cubicBezTo>
                    <a:pt x="742" y="1797"/>
                    <a:pt x="697" y="1816"/>
                    <a:pt x="646" y="1816"/>
                  </a:cubicBezTo>
                  <a:cubicBezTo>
                    <a:pt x="555" y="1816"/>
                    <a:pt x="488" y="1747"/>
                    <a:pt x="488" y="1655"/>
                  </a:cubicBezTo>
                  <a:cubicBezTo>
                    <a:pt x="488" y="1562"/>
                    <a:pt x="555" y="1493"/>
                    <a:pt x="642" y="1493"/>
                  </a:cubicBezTo>
                  <a:cubicBezTo>
                    <a:pt x="736" y="1494"/>
                    <a:pt x="789" y="1563"/>
                    <a:pt x="789" y="1647"/>
                  </a:cubicBezTo>
                  <a:cubicBezTo>
                    <a:pt x="789" y="1667"/>
                    <a:pt x="789" y="1667"/>
                    <a:pt x="789" y="1667"/>
                  </a:cubicBezTo>
                  <a:cubicBezTo>
                    <a:pt x="534" y="1667"/>
                    <a:pt x="534" y="1667"/>
                    <a:pt x="534" y="1667"/>
                  </a:cubicBezTo>
                  <a:moveTo>
                    <a:pt x="742" y="1631"/>
                  </a:moveTo>
                  <a:cubicBezTo>
                    <a:pt x="742" y="1573"/>
                    <a:pt x="705" y="1533"/>
                    <a:pt x="642" y="1533"/>
                  </a:cubicBezTo>
                  <a:cubicBezTo>
                    <a:pt x="586" y="1533"/>
                    <a:pt x="535" y="1581"/>
                    <a:pt x="535" y="1631"/>
                  </a:cubicBezTo>
                  <a:lnTo>
                    <a:pt x="742" y="1631"/>
                  </a:lnTo>
                  <a:close/>
                  <a:moveTo>
                    <a:pt x="1175" y="1808"/>
                  </a:moveTo>
                  <a:cubicBezTo>
                    <a:pt x="1131" y="1808"/>
                    <a:pt x="1131" y="1808"/>
                    <a:pt x="1131" y="1808"/>
                  </a:cubicBezTo>
                  <a:cubicBezTo>
                    <a:pt x="1131" y="1757"/>
                    <a:pt x="1131" y="1757"/>
                    <a:pt x="1131" y="1757"/>
                  </a:cubicBezTo>
                  <a:cubicBezTo>
                    <a:pt x="1130" y="1757"/>
                    <a:pt x="1130" y="1757"/>
                    <a:pt x="1130" y="1757"/>
                  </a:cubicBezTo>
                  <a:cubicBezTo>
                    <a:pt x="1102" y="1798"/>
                    <a:pt x="1051" y="1816"/>
                    <a:pt x="1011" y="1816"/>
                  </a:cubicBezTo>
                  <a:cubicBezTo>
                    <a:pt x="915" y="1816"/>
                    <a:pt x="847" y="1747"/>
                    <a:pt x="847" y="1655"/>
                  </a:cubicBezTo>
                  <a:cubicBezTo>
                    <a:pt x="847" y="1562"/>
                    <a:pt x="915" y="1493"/>
                    <a:pt x="1011" y="1493"/>
                  </a:cubicBezTo>
                  <a:cubicBezTo>
                    <a:pt x="1051" y="1493"/>
                    <a:pt x="1102" y="1511"/>
                    <a:pt x="1130" y="1552"/>
                  </a:cubicBezTo>
                  <a:cubicBezTo>
                    <a:pt x="1131" y="1552"/>
                    <a:pt x="1131" y="1552"/>
                    <a:pt x="1131" y="1552"/>
                  </a:cubicBezTo>
                  <a:cubicBezTo>
                    <a:pt x="1131" y="1312"/>
                    <a:pt x="1131" y="1312"/>
                    <a:pt x="1131" y="1312"/>
                  </a:cubicBezTo>
                  <a:cubicBezTo>
                    <a:pt x="1175" y="1312"/>
                    <a:pt x="1175" y="1312"/>
                    <a:pt x="1175" y="1312"/>
                  </a:cubicBezTo>
                  <a:cubicBezTo>
                    <a:pt x="1175" y="1808"/>
                    <a:pt x="1175" y="1808"/>
                    <a:pt x="1175" y="1808"/>
                  </a:cubicBezTo>
                  <a:moveTo>
                    <a:pt x="1011" y="1777"/>
                  </a:moveTo>
                  <a:cubicBezTo>
                    <a:pt x="1081" y="1777"/>
                    <a:pt x="1133" y="1724"/>
                    <a:pt x="1133" y="1655"/>
                  </a:cubicBezTo>
                  <a:cubicBezTo>
                    <a:pt x="1133" y="1586"/>
                    <a:pt x="1081" y="1533"/>
                    <a:pt x="1011" y="1533"/>
                  </a:cubicBezTo>
                  <a:cubicBezTo>
                    <a:pt x="939" y="1533"/>
                    <a:pt x="894" y="1586"/>
                    <a:pt x="894" y="1655"/>
                  </a:cubicBezTo>
                  <a:cubicBezTo>
                    <a:pt x="894" y="1724"/>
                    <a:pt x="939" y="1777"/>
                    <a:pt x="1011" y="1777"/>
                  </a:cubicBezTo>
                  <a:moveTo>
                    <a:pt x="1299" y="1667"/>
                  </a:moveTo>
                  <a:cubicBezTo>
                    <a:pt x="1305" y="1728"/>
                    <a:pt x="1351" y="1777"/>
                    <a:pt x="1412" y="1777"/>
                  </a:cubicBezTo>
                  <a:cubicBezTo>
                    <a:pt x="1458" y="1777"/>
                    <a:pt x="1494" y="1751"/>
                    <a:pt x="1511" y="1724"/>
                  </a:cubicBezTo>
                  <a:cubicBezTo>
                    <a:pt x="1544" y="1751"/>
                    <a:pt x="1544" y="1751"/>
                    <a:pt x="1544" y="1751"/>
                  </a:cubicBezTo>
                  <a:cubicBezTo>
                    <a:pt x="1508" y="1797"/>
                    <a:pt x="1463" y="1816"/>
                    <a:pt x="1412" y="1816"/>
                  </a:cubicBezTo>
                  <a:cubicBezTo>
                    <a:pt x="1321" y="1816"/>
                    <a:pt x="1253" y="1747"/>
                    <a:pt x="1253" y="1655"/>
                  </a:cubicBezTo>
                  <a:cubicBezTo>
                    <a:pt x="1253" y="1562"/>
                    <a:pt x="1321" y="1493"/>
                    <a:pt x="1408" y="1493"/>
                  </a:cubicBezTo>
                  <a:cubicBezTo>
                    <a:pt x="1501" y="1494"/>
                    <a:pt x="1555" y="1563"/>
                    <a:pt x="1555" y="1647"/>
                  </a:cubicBezTo>
                  <a:cubicBezTo>
                    <a:pt x="1555" y="1667"/>
                    <a:pt x="1555" y="1667"/>
                    <a:pt x="1555" y="1667"/>
                  </a:cubicBezTo>
                  <a:cubicBezTo>
                    <a:pt x="1299" y="1667"/>
                    <a:pt x="1299" y="1667"/>
                    <a:pt x="1299" y="1667"/>
                  </a:cubicBezTo>
                  <a:moveTo>
                    <a:pt x="1508" y="1631"/>
                  </a:moveTo>
                  <a:cubicBezTo>
                    <a:pt x="1508" y="1573"/>
                    <a:pt x="1471" y="1533"/>
                    <a:pt x="1408" y="1533"/>
                  </a:cubicBezTo>
                  <a:cubicBezTo>
                    <a:pt x="1352" y="1533"/>
                    <a:pt x="1301" y="1581"/>
                    <a:pt x="1301" y="1631"/>
                  </a:cubicBezTo>
                  <a:lnTo>
                    <a:pt x="1508" y="1631"/>
                  </a:lnTo>
                  <a:close/>
                  <a:moveTo>
                    <a:pt x="1639" y="1597"/>
                  </a:moveTo>
                  <a:cubicBezTo>
                    <a:pt x="1639" y="1808"/>
                    <a:pt x="1639" y="1808"/>
                    <a:pt x="1639" y="1808"/>
                  </a:cubicBezTo>
                  <a:cubicBezTo>
                    <a:pt x="1682" y="1808"/>
                    <a:pt x="1682" y="1808"/>
                    <a:pt x="1682" y="1808"/>
                  </a:cubicBezTo>
                  <a:cubicBezTo>
                    <a:pt x="1682" y="1635"/>
                    <a:pt x="1682" y="1635"/>
                    <a:pt x="1682" y="1635"/>
                  </a:cubicBezTo>
                  <a:cubicBezTo>
                    <a:pt x="1682" y="1594"/>
                    <a:pt x="1711" y="1537"/>
                    <a:pt x="1777" y="1537"/>
                  </a:cubicBezTo>
                  <a:cubicBezTo>
                    <a:pt x="1789" y="1537"/>
                    <a:pt x="1797" y="1538"/>
                    <a:pt x="1802" y="1540"/>
                  </a:cubicBezTo>
                  <a:cubicBezTo>
                    <a:pt x="1810" y="1497"/>
                    <a:pt x="1810" y="1497"/>
                    <a:pt x="1810" y="1497"/>
                  </a:cubicBezTo>
                  <a:cubicBezTo>
                    <a:pt x="1801" y="1495"/>
                    <a:pt x="1791" y="1493"/>
                    <a:pt x="1778" y="1493"/>
                  </a:cubicBezTo>
                  <a:cubicBezTo>
                    <a:pt x="1724" y="1493"/>
                    <a:pt x="1692" y="1525"/>
                    <a:pt x="1680" y="1558"/>
                  </a:cubicBezTo>
                  <a:cubicBezTo>
                    <a:pt x="1679" y="1558"/>
                    <a:pt x="1679" y="1558"/>
                    <a:pt x="1679" y="1558"/>
                  </a:cubicBezTo>
                  <a:cubicBezTo>
                    <a:pt x="1679" y="1501"/>
                    <a:pt x="1679" y="1501"/>
                    <a:pt x="1679" y="1501"/>
                  </a:cubicBezTo>
                  <a:cubicBezTo>
                    <a:pt x="1636" y="1501"/>
                    <a:pt x="1636" y="1501"/>
                    <a:pt x="1636" y="1501"/>
                  </a:cubicBezTo>
                  <a:cubicBezTo>
                    <a:pt x="1637" y="1546"/>
                    <a:pt x="1639" y="1569"/>
                    <a:pt x="1639" y="1597"/>
                  </a:cubicBezTo>
                  <a:moveTo>
                    <a:pt x="1905" y="1312"/>
                  </a:moveTo>
                  <a:cubicBezTo>
                    <a:pt x="1862" y="1312"/>
                    <a:pt x="1862" y="1312"/>
                    <a:pt x="1862" y="1312"/>
                  </a:cubicBezTo>
                  <a:cubicBezTo>
                    <a:pt x="1862" y="1808"/>
                    <a:pt x="1862" y="1808"/>
                    <a:pt x="1862" y="1808"/>
                  </a:cubicBezTo>
                  <a:cubicBezTo>
                    <a:pt x="1905" y="1808"/>
                    <a:pt x="1905" y="1808"/>
                    <a:pt x="1905" y="1808"/>
                  </a:cubicBezTo>
                  <a:lnTo>
                    <a:pt x="1905" y="1312"/>
                  </a:lnTo>
                  <a:close/>
                  <a:moveTo>
                    <a:pt x="2206" y="1620"/>
                  </a:moveTo>
                  <a:cubicBezTo>
                    <a:pt x="2206" y="1612"/>
                    <a:pt x="2206" y="1612"/>
                    <a:pt x="2206" y="1612"/>
                  </a:cubicBezTo>
                  <a:cubicBezTo>
                    <a:pt x="2206" y="1559"/>
                    <a:pt x="2181" y="1533"/>
                    <a:pt x="2127" y="1533"/>
                  </a:cubicBezTo>
                  <a:cubicBezTo>
                    <a:pt x="2091" y="1533"/>
                    <a:pt x="2060" y="1545"/>
                    <a:pt x="2034" y="1569"/>
                  </a:cubicBezTo>
                  <a:cubicBezTo>
                    <a:pt x="2007" y="1538"/>
                    <a:pt x="2007" y="1538"/>
                    <a:pt x="2007" y="1538"/>
                  </a:cubicBezTo>
                  <a:cubicBezTo>
                    <a:pt x="2036" y="1509"/>
                    <a:pt x="2079" y="1493"/>
                    <a:pt x="2137" y="1493"/>
                  </a:cubicBezTo>
                  <a:cubicBezTo>
                    <a:pt x="2198" y="1493"/>
                    <a:pt x="2249" y="1527"/>
                    <a:pt x="2249" y="1602"/>
                  </a:cubicBezTo>
                  <a:cubicBezTo>
                    <a:pt x="2249" y="1739"/>
                    <a:pt x="2249" y="1739"/>
                    <a:pt x="2249" y="1739"/>
                  </a:cubicBezTo>
                  <a:cubicBezTo>
                    <a:pt x="2249" y="1763"/>
                    <a:pt x="2252" y="1792"/>
                    <a:pt x="2255" y="1808"/>
                  </a:cubicBezTo>
                  <a:cubicBezTo>
                    <a:pt x="2213" y="1808"/>
                    <a:pt x="2213" y="1808"/>
                    <a:pt x="2213" y="1808"/>
                  </a:cubicBezTo>
                  <a:cubicBezTo>
                    <a:pt x="2210" y="1793"/>
                    <a:pt x="2209" y="1775"/>
                    <a:pt x="2209" y="1758"/>
                  </a:cubicBezTo>
                  <a:cubicBezTo>
                    <a:pt x="2207" y="1758"/>
                    <a:pt x="2207" y="1758"/>
                    <a:pt x="2207" y="1758"/>
                  </a:cubicBezTo>
                  <a:cubicBezTo>
                    <a:pt x="2182" y="1799"/>
                    <a:pt x="2148" y="1816"/>
                    <a:pt x="2099" y="1816"/>
                  </a:cubicBezTo>
                  <a:cubicBezTo>
                    <a:pt x="2045" y="1816"/>
                    <a:pt x="1994" y="1786"/>
                    <a:pt x="1994" y="1726"/>
                  </a:cubicBezTo>
                  <a:cubicBezTo>
                    <a:pt x="1994" y="1627"/>
                    <a:pt x="2111" y="1620"/>
                    <a:pt x="2184" y="1620"/>
                  </a:cubicBezTo>
                  <a:cubicBezTo>
                    <a:pt x="2206" y="1620"/>
                    <a:pt x="2206" y="1620"/>
                    <a:pt x="2206" y="1620"/>
                  </a:cubicBezTo>
                  <a:moveTo>
                    <a:pt x="2184" y="1655"/>
                  </a:moveTo>
                  <a:cubicBezTo>
                    <a:pt x="2140" y="1655"/>
                    <a:pt x="2041" y="1659"/>
                    <a:pt x="2041" y="1720"/>
                  </a:cubicBezTo>
                  <a:cubicBezTo>
                    <a:pt x="2041" y="1761"/>
                    <a:pt x="2078" y="1777"/>
                    <a:pt x="2113" y="1777"/>
                  </a:cubicBezTo>
                  <a:cubicBezTo>
                    <a:pt x="2176" y="1777"/>
                    <a:pt x="2206" y="1732"/>
                    <a:pt x="2206" y="1678"/>
                  </a:cubicBezTo>
                  <a:cubicBezTo>
                    <a:pt x="2206" y="1655"/>
                    <a:pt x="2206" y="1655"/>
                    <a:pt x="2206" y="1655"/>
                  </a:cubicBezTo>
                  <a:lnTo>
                    <a:pt x="2184" y="1655"/>
                  </a:lnTo>
                  <a:close/>
                  <a:moveTo>
                    <a:pt x="2391" y="1501"/>
                  </a:moveTo>
                  <a:cubicBezTo>
                    <a:pt x="2346" y="1501"/>
                    <a:pt x="2346" y="1501"/>
                    <a:pt x="2346" y="1501"/>
                  </a:cubicBezTo>
                  <a:cubicBezTo>
                    <a:pt x="2348" y="1524"/>
                    <a:pt x="2350" y="1552"/>
                    <a:pt x="2350" y="1569"/>
                  </a:cubicBezTo>
                  <a:cubicBezTo>
                    <a:pt x="2350" y="1808"/>
                    <a:pt x="2350" y="1808"/>
                    <a:pt x="2350" y="1808"/>
                  </a:cubicBezTo>
                  <a:cubicBezTo>
                    <a:pt x="2393" y="1808"/>
                    <a:pt x="2393" y="1808"/>
                    <a:pt x="2393" y="1808"/>
                  </a:cubicBezTo>
                  <a:cubicBezTo>
                    <a:pt x="2393" y="1651"/>
                    <a:pt x="2393" y="1651"/>
                    <a:pt x="2393" y="1651"/>
                  </a:cubicBezTo>
                  <a:cubicBezTo>
                    <a:pt x="2393" y="1539"/>
                    <a:pt x="2477" y="1533"/>
                    <a:pt x="2486" y="1533"/>
                  </a:cubicBezTo>
                  <a:cubicBezTo>
                    <a:pt x="2551" y="1533"/>
                    <a:pt x="2570" y="1570"/>
                    <a:pt x="2570" y="1638"/>
                  </a:cubicBezTo>
                  <a:cubicBezTo>
                    <a:pt x="2570" y="1808"/>
                    <a:pt x="2570" y="1808"/>
                    <a:pt x="2570" y="1808"/>
                  </a:cubicBezTo>
                  <a:cubicBezTo>
                    <a:pt x="2613" y="1808"/>
                    <a:pt x="2613" y="1808"/>
                    <a:pt x="2613" y="1808"/>
                  </a:cubicBezTo>
                  <a:cubicBezTo>
                    <a:pt x="2613" y="1613"/>
                    <a:pt x="2613" y="1613"/>
                    <a:pt x="2613" y="1613"/>
                  </a:cubicBezTo>
                  <a:cubicBezTo>
                    <a:pt x="2613" y="1537"/>
                    <a:pt x="2576" y="1493"/>
                    <a:pt x="2497" y="1493"/>
                  </a:cubicBezTo>
                  <a:cubicBezTo>
                    <a:pt x="2457" y="1493"/>
                    <a:pt x="2413" y="1517"/>
                    <a:pt x="2394" y="1550"/>
                  </a:cubicBezTo>
                  <a:cubicBezTo>
                    <a:pt x="2393" y="1550"/>
                    <a:pt x="2393" y="1550"/>
                    <a:pt x="2393" y="1550"/>
                  </a:cubicBezTo>
                  <a:cubicBezTo>
                    <a:pt x="2393" y="1534"/>
                    <a:pt x="2393" y="1518"/>
                    <a:pt x="2391" y="1501"/>
                  </a:cubicBezTo>
                  <a:moveTo>
                    <a:pt x="3021" y="1808"/>
                  </a:moveTo>
                  <a:cubicBezTo>
                    <a:pt x="2978" y="1808"/>
                    <a:pt x="2978" y="1808"/>
                    <a:pt x="2978" y="1808"/>
                  </a:cubicBezTo>
                  <a:cubicBezTo>
                    <a:pt x="2978" y="1757"/>
                    <a:pt x="2978" y="1757"/>
                    <a:pt x="2978" y="1757"/>
                  </a:cubicBezTo>
                  <a:cubicBezTo>
                    <a:pt x="2976" y="1757"/>
                    <a:pt x="2976" y="1757"/>
                    <a:pt x="2976" y="1757"/>
                  </a:cubicBezTo>
                  <a:cubicBezTo>
                    <a:pt x="2948" y="1798"/>
                    <a:pt x="2898" y="1816"/>
                    <a:pt x="2857" y="1816"/>
                  </a:cubicBezTo>
                  <a:cubicBezTo>
                    <a:pt x="2761" y="1816"/>
                    <a:pt x="2694" y="1747"/>
                    <a:pt x="2694" y="1655"/>
                  </a:cubicBezTo>
                  <a:cubicBezTo>
                    <a:pt x="2694" y="1562"/>
                    <a:pt x="2761" y="1493"/>
                    <a:pt x="2857" y="1493"/>
                  </a:cubicBezTo>
                  <a:cubicBezTo>
                    <a:pt x="2898" y="1493"/>
                    <a:pt x="2948" y="1511"/>
                    <a:pt x="2976" y="1552"/>
                  </a:cubicBezTo>
                  <a:cubicBezTo>
                    <a:pt x="2978" y="1552"/>
                    <a:pt x="2978" y="1552"/>
                    <a:pt x="2978" y="1552"/>
                  </a:cubicBezTo>
                  <a:cubicBezTo>
                    <a:pt x="2978" y="1312"/>
                    <a:pt x="2978" y="1312"/>
                    <a:pt x="2978" y="1312"/>
                  </a:cubicBezTo>
                  <a:cubicBezTo>
                    <a:pt x="3021" y="1312"/>
                    <a:pt x="3021" y="1312"/>
                    <a:pt x="3021" y="1312"/>
                  </a:cubicBezTo>
                  <a:cubicBezTo>
                    <a:pt x="3021" y="1808"/>
                    <a:pt x="3021" y="1808"/>
                    <a:pt x="3021" y="1808"/>
                  </a:cubicBezTo>
                  <a:moveTo>
                    <a:pt x="2857" y="1777"/>
                  </a:moveTo>
                  <a:cubicBezTo>
                    <a:pt x="2928" y="1777"/>
                    <a:pt x="2980" y="1724"/>
                    <a:pt x="2980" y="1655"/>
                  </a:cubicBezTo>
                  <a:cubicBezTo>
                    <a:pt x="2980" y="1586"/>
                    <a:pt x="2928" y="1533"/>
                    <a:pt x="2857" y="1533"/>
                  </a:cubicBezTo>
                  <a:cubicBezTo>
                    <a:pt x="2786" y="1533"/>
                    <a:pt x="2741" y="1586"/>
                    <a:pt x="2741" y="1655"/>
                  </a:cubicBezTo>
                  <a:cubicBezTo>
                    <a:pt x="2741" y="1724"/>
                    <a:pt x="2786" y="1777"/>
                    <a:pt x="2857" y="1777"/>
                  </a:cubicBezTo>
                </a:path>
              </a:pathLst>
            </a:custGeom>
            <a:solidFill>
              <a:srgbClr val="11B5E9"/>
            </a:solidFill>
            <a:ln w="9525">
              <a:noFill/>
              <a:round/>
              <a:headEnd/>
              <a:tailEnd/>
            </a:ln>
          </p:spPr>
          <p:txBody>
            <a:bodyPr vert="horz" wrap="square" lIns="91440" tIns="45720" rIns="91440" bIns="45720" numCol="1" anchor="t" anchorCtr="0" compatLnSpc="1">
              <a:prstTxWarp prst="textNoShape">
                <a:avLst/>
              </a:prstTxWarp>
            </a:bodyPr>
            <a:lstStyle/>
            <a:p>
              <a:endParaRPr lang="nl-NL"/>
            </a:p>
          </p:txBody>
        </p:sp>
        <p:sp>
          <p:nvSpPr>
            <p:cNvPr id="13" name="Freeform 8"/>
            <p:cNvSpPr>
              <a:spLocks noEditPoints="1"/>
            </p:cNvSpPr>
            <p:nvPr/>
          </p:nvSpPr>
          <p:spPr bwMode="auto">
            <a:xfrm>
              <a:off x="4550" y="231"/>
              <a:ext cx="422" cy="234"/>
            </a:xfrm>
            <a:custGeom>
              <a:avLst/>
              <a:gdLst/>
              <a:ahLst/>
              <a:cxnLst>
                <a:cxn ang="0">
                  <a:pos x="1217" y="13"/>
                </a:cxn>
                <a:cxn ang="0">
                  <a:pos x="1682" y="13"/>
                </a:cxn>
                <a:cxn ang="0">
                  <a:pos x="1484" y="1400"/>
                </a:cxn>
                <a:cxn ang="0">
                  <a:pos x="1430" y="1552"/>
                </a:cxn>
                <a:cxn ang="0">
                  <a:pos x="1207" y="1663"/>
                </a:cxn>
                <a:cxn ang="0">
                  <a:pos x="931" y="1464"/>
                </a:cxn>
                <a:cxn ang="0">
                  <a:pos x="583" y="711"/>
                </a:cxn>
                <a:cxn ang="0">
                  <a:pos x="470" y="1646"/>
                </a:cxn>
                <a:cxn ang="0">
                  <a:pos x="0" y="1646"/>
                </a:cxn>
                <a:cxn ang="0">
                  <a:pos x="231" y="38"/>
                </a:cxn>
                <a:cxn ang="0">
                  <a:pos x="449" y="0"/>
                </a:cxn>
                <a:cxn ang="0">
                  <a:pos x="751" y="212"/>
                </a:cxn>
                <a:cxn ang="0">
                  <a:pos x="1122" y="985"/>
                </a:cxn>
                <a:cxn ang="0">
                  <a:pos x="1217" y="13"/>
                </a:cxn>
                <a:cxn ang="0">
                  <a:pos x="2360" y="1229"/>
                </a:cxn>
                <a:cxn ang="0">
                  <a:pos x="2496" y="265"/>
                </a:cxn>
                <a:cxn ang="0">
                  <a:pos x="2270" y="2"/>
                </a:cxn>
                <a:cxn ang="0">
                  <a:pos x="1971" y="265"/>
                </a:cxn>
                <a:cxn ang="0">
                  <a:pos x="1814" y="1386"/>
                </a:cxn>
                <a:cxn ang="0">
                  <a:pos x="2039" y="1648"/>
                </a:cxn>
                <a:cxn ang="0">
                  <a:pos x="2941" y="1648"/>
                </a:cxn>
                <a:cxn ang="0">
                  <a:pos x="3000" y="1229"/>
                </a:cxn>
                <a:cxn ang="0">
                  <a:pos x="2360" y="1229"/>
                </a:cxn>
              </a:cxnLst>
              <a:rect l="0" t="0" r="r" b="b"/>
              <a:pathLst>
                <a:path w="3000" h="1665">
                  <a:moveTo>
                    <a:pt x="1217" y="13"/>
                  </a:moveTo>
                  <a:cubicBezTo>
                    <a:pt x="1682" y="13"/>
                    <a:pt x="1682" y="13"/>
                    <a:pt x="1682" y="13"/>
                  </a:cubicBezTo>
                  <a:cubicBezTo>
                    <a:pt x="1484" y="1400"/>
                    <a:pt x="1484" y="1400"/>
                    <a:pt x="1484" y="1400"/>
                  </a:cubicBezTo>
                  <a:cubicBezTo>
                    <a:pt x="1480" y="1428"/>
                    <a:pt x="1470" y="1493"/>
                    <a:pt x="1430" y="1552"/>
                  </a:cubicBezTo>
                  <a:cubicBezTo>
                    <a:pt x="1390" y="1611"/>
                    <a:pt x="1327" y="1664"/>
                    <a:pt x="1207" y="1663"/>
                  </a:cubicBezTo>
                  <a:cubicBezTo>
                    <a:pt x="1127" y="1665"/>
                    <a:pt x="1025" y="1629"/>
                    <a:pt x="931" y="1464"/>
                  </a:cubicBezTo>
                  <a:cubicBezTo>
                    <a:pt x="871" y="1359"/>
                    <a:pt x="698" y="981"/>
                    <a:pt x="583" y="711"/>
                  </a:cubicBezTo>
                  <a:cubicBezTo>
                    <a:pt x="470" y="1646"/>
                    <a:pt x="470" y="1646"/>
                    <a:pt x="470" y="1646"/>
                  </a:cubicBezTo>
                  <a:cubicBezTo>
                    <a:pt x="0" y="1646"/>
                    <a:pt x="0" y="1646"/>
                    <a:pt x="0" y="1646"/>
                  </a:cubicBezTo>
                  <a:cubicBezTo>
                    <a:pt x="231" y="38"/>
                    <a:pt x="231" y="38"/>
                    <a:pt x="231" y="38"/>
                  </a:cubicBezTo>
                  <a:cubicBezTo>
                    <a:pt x="293" y="25"/>
                    <a:pt x="374" y="0"/>
                    <a:pt x="449" y="0"/>
                  </a:cubicBezTo>
                  <a:cubicBezTo>
                    <a:pt x="622" y="0"/>
                    <a:pt x="703" y="106"/>
                    <a:pt x="751" y="212"/>
                  </a:cubicBezTo>
                  <a:cubicBezTo>
                    <a:pt x="1122" y="985"/>
                    <a:pt x="1122" y="985"/>
                    <a:pt x="1122" y="985"/>
                  </a:cubicBezTo>
                  <a:cubicBezTo>
                    <a:pt x="1217" y="13"/>
                    <a:pt x="1217" y="13"/>
                    <a:pt x="1217" y="13"/>
                  </a:cubicBezTo>
                  <a:moveTo>
                    <a:pt x="2360" y="1229"/>
                  </a:moveTo>
                  <a:cubicBezTo>
                    <a:pt x="2496" y="265"/>
                    <a:pt x="2496" y="265"/>
                    <a:pt x="2496" y="265"/>
                  </a:cubicBezTo>
                  <a:cubicBezTo>
                    <a:pt x="2516" y="120"/>
                    <a:pt x="2415" y="2"/>
                    <a:pt x="2270" y="2"/>
                  </a:cubicBezTo>
                  <a:cubicBezTo>
                    <a:pt x="2126" y="2"/>
                    <a:pt x="1992" y="120"/>
                    <a:pt x="1971" y="265"/>
                  </a:cubicBezTo>
                  <a:cubicBezTo>
                    <a:pt x="1814" y="1386"/>
                    <a:pt x="1814" y="1386"/>
                    <a:pt x="1814" y="1386"/>
                  </a:cubicBezTo>
                  <a:cubicBezTo>
                    <a:pt x="1794" y="1531"/>
                    <a:pt x="1894" y="1648"/>
                    <a:pt x="2039" y="1648"/>
                  </a:cubicBezTo>
                  <a:cubicBezTo>
                    <a:pt x="2941" y="1648"/>
                    <a:pt x="2941" y="1648"/>
                    <a:pt x="2941" y="1648"/>
                  </a:cubicBezTo>
                  <a:cubicBezTo>
                    <a:pt x="3000" y="1229"/>
                    <a:pt x="3000" y="1229"/>
                    <a:pt x="3000" y="1229"/>
                  </a:cubicBezTo>
                  <a:cubicBezTo>
                    <a:pt x="2360" y="1229"/>
                    <a:pt x="2360" y="1229"/>
                    <a:pt x="2360" y="1229"/>
                  </a:cubicBezTo>
                </a:path>
              </a:pathLst>
            </a:custGeom>
            <a:solidFill>
              <a:srgbClr val="11B5E9"/>
            </a:solidFill>
            <a:ln w="9525">
              <a:noFill/>
              <a:round/>
              <a:headEnd/>
              <a:tailEnd/>
            </a:ln>
          </p:spPr>
          <p:txBody>
            <a:bodyPr vert="horz" wrap="square" lIns="91440" tIns="45720" rIns="91440" bIns="45720" numCol="1" anchor="t" anchorCtr="0" compatLnSpc="1">
              <a:prstTxWarp prst="textNoShape">
                <a:avLst/>
              </a:prstTxWarp>
            </a:bodyPr>
            <a:lstStyle/>
            <a:p>
              <a:endParaRPr lang="nl-NL"/>
            </a:p>
          </p:txBody>
        </p:sp>
      </p:grpSp>
      <p:pic>
        <p:nvPicPr>
          <p:cNvPr id="3" name="Tijdelijke aanduiding voor inhoud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496800" y="4340781"/>
            <a:ext cx="1044332" cy="1051405"/>
          </a:xfrm>
          <a:prstGeom prst="rect">
            <a:avLst/>
          </a:prstGeom>
          <a:noFill/>
          <a:ln w="9525">
            <a:noFill/>
            <a:miter lim="800000"/>
            <a:headEnd/>
            <a:tailEnd/>
          </a:ln>
          <a:effectLst/>
        </p:spPr>
      </p:pic>
      <p:pic>
        <p:nvPicPr>
          <p:cNvPr id="4" name="Afbeelding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5577" y="3132269"/>
            <a:ext cx="1050908" cy="1055641"/>
          </a:xfrm>
          <a:prstGeom prst="rect">
            <a:avLst/>
          </a:prstGeom>
        </p:spPr>
      </p:pic>
      <p:pic>
        <p:nvPicPr>
          <p:cNvPr id="5" name="Afbeelding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95577" y="1904831"/>
            <a:ext cx="1050908" cy="1055642"/>
          </a:xfrm>
          <a:prstGeom prst="rect">
            <a:avLst/>
          </a:prstGeom>
        </p:spPr>
      </p:pic>
      <p:sp>
        <p:nvSpPr>
          <p:cNvPr id="6" name="Titel 1"/>
          <p:cNvSpPr txBox="1">
            <a:spLocks/>
          </p:cNvSpPr>
          <p:nvPr userDrawn="1"/>
        </p:nvSpPr>
        <p:spPr bwMode="auto">
          <a:xfrm>
            <a:off x="1816868" y="1909140"/>
            <a:ext cx="6010275" cy="65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rtl="0" eaLnBrk="0" fontAlgn="base" hangingPunct="0">
              <a:lnSpc>
                <a:spcPts val="2500"/>
              </a:lnSpc>
              <a:spcBef>
                <a:spcPct val="0"/>
              </a:spcBef>
              <a:spcAft>
                <a:spcPct val="0"/>
              </a:spcAft>
              <a:defRPr sz="2500">
                <a:solidFill>
                  <a:schemeClr val="tx2"/>
                </a:solidFill>
                <a:latin typeface="+mj-lt"/>
                <a:ea typeface="+mj-ea"/>
                <a:cs typeface="+mj-cs"/>
              </a:defRPr>
            </a:lvl1pPr>
            <a:lvl2pPr algn="l" rtl="0" eaLnBrk="0" fontAlgn="base" hangingPunct="0">
              <a:lnSpc>
                <a:spcPts val="2500"/>
              </a:lnSpc>
              <a:spcBef>
                <a:spcPct val="0"/>
              </a:spcBef>
              <a:spcAft>
                <a:spcPct val="0"/>
              </a:spcAft>
              <a:defRPr sz="2500">
                <a:solidFill>
                  <a:schemeClr val="tx2"/>
                </a:solidFill>
                <a:latin typeface="Arial" charset="0"/>
              </a:defRPr>
            </a:lvl2pPr>
            <a:lvl3pPr algn="l" rtl="0" eaLnBrk="0" fontAlgn="base" hangingPunct="0">
              <a:lnSpc>
                <a:spcPts val="2500"/>
              </a:lnSpc>
              <a:spcBef>
                <a:spcPct val="0"/>
              </a:spcBef>
              <a:spcAft>
                <a:spcPct val="0"/>
              </a:spcAft>
              <a:defRPr sz="2500">
                <a:solidFill>
                  <a:schemeClr val="tx2"/>
                </a:solidFill>
                <a:latin typeface="Arial" charset="0"/>
              </a:defRPr>
            </a:lvl3pPr>
            <a:lvl4pPr algn="l" rtl="0" eaLnBrk="0" fontAlgn="base" hangingPunct="0">
              <a:lnSpc>
                <a:spcPts val="2500"/>
              </a:lnSpc>
              <a:spcBef>
                <a:spcPct val="0"/>
              </a:spcBef>
              <a:spcAft>
                <a:spcPct val="0"/>
              </a:spcAft>
              <a:defRPr sz="2500">
                <a:solidFill>
                  <a:schemeClr val="tx2"/>
                </a:solidFill>
                <a:latin typeface="Arial" charset="0"/>
              </a:defRPr>
            </a:lvl4pPr>
            <a:lvl5pPr algn="l" rtl="0" eaLnBrk="0" fontAlgn="base" hangingPunct="0">
              <a:lnSpc>
                <a:spcPts val="2500"/>
              </a:lnSpc>
              <a:spcBef>
                <a:spcPct val="0"/>
              </a:spcBef>
              <a:spcAft>
                <a:spcPct val="0"/>
              </a:spcAft>
              <a:defRPr sz="2500">
                <a:solidFill>
                  <a:schemeClr val="tx2"/>
                </a:solidFill>
                <a:latin typeface="Arial" charset="0"/>
              </a:defRPr>
            </a:lvl5pPr>
            <a:lvl6pPr marL="457200" algn="l" rtl="0" fontAlgn="base">
              <a:lnSpc>
                <a:spcPts val="2500"/>
              </a:lnSpc>
              <a:spcBef>
                <a:spcPct val="0"/>
              </a:spcBef>
              <a:spcAft>
                <a:spcPct val="0"/>
              </a:spcAft>
              <a:defRPr sz="2500">
                <a:solidFill>
                  <a:schemeClr val="tx2"/>
                </a:solidFill>
                <a:latin typeface="Arial" charset="0"/>
              </a:defRPr>
            </a:lvl6pPr>
            <a:lvl7pPr marL="914400" algn="l" rtl="0" fontAlgn="base">
              <a:lnSpc>
                <a:spcPts val="2500"/>
              </a:lnSpc>
              <a:spcBef>
                <a:spcPct val="0"/>
              </a:spcBef>
              <a:spcAft>
                <a:spcPct val="0"/>
              </a:spcAft>
              <a:defRPr sz="2500">
                <a:solidFill>
                  <a:schemeClr val="tx2"/>
                </a:solidFill>
                <a:latin typeface="Arial" charset="0"/>
              </a:defRPr>
            </a:lvl7pPr>
            <a:lvl8pPr marL="1371600" algn="l" rtl="0" fontAlgn="base">
              <a:lnSpc>
                <a:spcPts val="2500"/>
              </a:lnSpc>
              <a:spcBef>
                <a:spcPct val="0"/>
              </a:spcBef>
              <a:spcAft>
                <a:spcPct val="0"/>
              </a:spcAft>
              <a:defRPr sz="2500">
                <a:solidFill>
                  <a:schemeClr val="tx2"/>
                </a:solidFill>
                <a:latin typeface="Arial" charset="0"/>
              </a:defRPr>
            </a:lvl8pPr>
            <a:lvl9pPr marL="1828800" algn="l" rtl="0" fontAlgn="base">
              <a:lnSpc>
                <a:spcPts val="2500"/>
              </a:lnSpc>
              <a:spcBef>
                <a:spcPct val="0"/>
              </a:spcBef>
              <a:spcAft>
                <a:spcPct val="0"/>
              </a:spcAft>
              <a:defRPr sz="2500">
                <a:solidFill>
                  <a:schemeClr val="tx2"/>
                </a:solidFill>
                <a:latin typeface="Arial" charset="0"/>
              </a:defRPr>
            </a:lvl9pPr>
          </a:lstStyle>
          <a:p>
            <a:r>
              <a:rPr lang="nl-NL" kern="0">
                <a:solidFill>
                  <a:srgbClr val="006D8C"/>
                </a:solidFill>
                <a:latin typeface="Arial" pitchFamily="34" charset="0"/>
                <a:cs typeface="Arial" pitchFamily="34" charset="0"/>
              </a:rPr>
              <a:t>www.iknl.nl</a:t>
            </a:r>
          </a:p>
        </p:txBody>
      </p:sp>
      <p:sp>
        <p:nvSpPr>
          <p:cNvPr id="7" name="Titel 1"/>
          <p:cNvSpPr txBox="1">
            <a:spLocks/>
          </p:cNvSpPr>
          <p:nvPr userDrawn="1"/>
        </p:nvSpPr>
        <p:spPr bwMode="auto">
          <a:xfrm>
            <a:off x="1800392" y="3136577"/>
            <a:ext cx="6010275" cy="65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rtl="0" eaLnBrk="0" fontAlgn="base" hangingPunct="0">
              <a:lnSpc>
                <a:spcPts val="2500"/>
              </a:lnSpc>
              <a:spcBef>
                <a:spcPct val="0"/>
              </a:spcBef>
              <a:spcAft>
                <a:spcPct val="0"/>
              </a:spcAft>
              <a:defRPr sz="2500">
                <a:solidFill>
                  <a:schemeClr val="tx2"/>
                </a:solidFill>
                <a:latin typeface="+mj-lt"/>
                <a:ea typeface="+mj-ea"/>
                <a:cs typeface="+mj-cs"/>
              </a:defRPr>
            </a:lvl1pPr>
            <a:lvl2pPr algn="l" rtl="0" eaLnBrk="0" fontAlgn="base" hangingPunct="0">
              <a:lnSpc>
                <a:spcPts val="2500"/>
              </a:lnSpc>
              <a:spcBef>
                <a:spcPct val="0"/>
              </a:spcBef>
              <a:spcAft>
                <a:spcPct val="0"/>
              </a:spcAft>
              <a:defRPr sz="2500">
                <a:solidFill>
                  <a:schemeClr val="tx2"/>
                </a:solidFill>
                <a:latin typeface="Arial" charset="0"/>
              </a:defRPr>
            </a:lvl2pPr>
            <a:lvl3pPr algn="l" rtl="0" eaLnBrk="0" fontAlgn="base" hangingPunct="0">
              <a:lnSpc>
                <a:spcPts val="2500"/>
              </a:lnSpc>
              <a:spcBef>
                <a:spcPct val="0"/>
              </a:spcBef>
              <a:spcAft>
                <a:spcPct val="0"/>
              </a:spcAft>
              <a:defRPr sz="2500">
                <a:solidFill>
                  <a:schemeClr val="tx2"/>
                </a:solidFill>
                <a:latin typeface="Arial" charset="0"/>
              </a:defRPr>
            </a:lvl3pPr>
            <a:lvl4pPr algn="l" rtl="0" eaLnBrk="0" fontAlgn="base" hangingPunct="0">
              <a:lnSpc>
                <a:spcPts val="2500"/>
              </a:lnSpc>
              <a:spcBef>
                <a:spcPct val="0"/>
              </a:spcBef>
              <a:spcAft>
                <a:spcPct val="0"/>
              </a:spcAft>
              <a:defRPr sz="2500">
                <a:solidFill>
                  <a:schemeClr val="tx2"/>
                </a:solidFill>
                <a:latin typeface="Arial" charset="0"/>
              </a:defRPr>
            </a:lvl4pPr>
            <a:lvl5pPr algn="l" rtl="0" eaLnBrk="0" fontAlgn="base" hangingPunct="0">
              <a:lnSpc>
                <a:spcPts val="2500"/>
              </a:lnSpc>
              <a:spcBef>
                <a:spcPct val="0"/>
              </a:spcBef>
              <a:spcAft>
                <a:spcPct val="0"/>
              </a:spcAft>
              <a:defRPr sz="2500">
                <a:solidFill>
                  <a:schemeClr val="tx2"/>
                </a:solidFill>
                <a:latin typeface="Arial" charset="0"/>
              </a:defRPr>
            </a:lvl5pPr>
            <a:lvl6pPr marL="457200" algn="l" rtl="0" fontAlgn="base">
              <a:lnSpc>
                <a:spcPts val="2500"/>
              </a:lnSpc>
              <a:spcBef>
                <a:spcPct val="0"/>
              </a:spcBef>
              <a:spcAft>
                <a:spcPct val="0"/>
              </a:spcAft>
              <a:defRPr sz="2500">
                <a:solidFill>
                  <a:schemeClr val="tx2"/>
                </a:solidFill>
                <a:latin typeface="Arial" charset="0"/>
              </a:defRPr>
            </a:lvl6pPr>
            <a:lvl7pPr marL="914400" algn="l" rtl="0" fontAlgn="base">
              <a:lnSpc>
                <a:spcPts val="2500"/>
              </a:lnSpc>
              <a:spcBef>
                <a:spcPct val="0"/>
              </a:spcBef>
              <a:spcAft>
                <a:spcPct val="0"/>
              </a:spcAft>
              <a:defRPr sz="2500">
                <a:solidFill>
                  <a:schemeClr val="tx2"/>
                </a:solidFill>
                <a:latin typeface="Arial" charset="0"/>
              </a:defRPr>
            </a:lvl7pPr>
            <a:lvl8pPr marL="1371600" algn="l" rtl="0" fontAlgn="base">
              <a:lnSpc>
                <a:spcPts val="2500"/>
              </a:lnSpc>
              <a:spcBef>
                <a:spcPct val="0"/>
              </a:spcBef>
              <a:spcAft>
                <a:spcPct val="0"/>
              </a:spcAft>
              <a:defRPr sz="2500">
                <a:solidFill>
                  <a:schemeClr val="tx2"/>
                </a:solidFill>
                <a:latin typeface="Arial" charset="0"/>
              </a:defRPr>
            </a:lvl8pPr>
            <a:lvl9pPr marL="1828800" algn="l" rtl="0" fontAlgn="base">
              <a:lnSpc>
                <a:spcPts val="2500"/>
              </a:lnSpc>
              <a:spcBef>
                <a:spcPct val="0"/>
              </a:spcBef>
              <a:spcAft>
                <a:spcPct val="0"/>
              </a:spcAft>
              <a:defRPr sz="2500">
                <a:solidFill>
                  <a:schemeClr val="tx2"/>
                </a:solidFill>
                <a:latin typeface="Arial" charset="0"/>
              </a:defRPr>
            </a:lvl9pPr>
          </a:lstStyle>
          <a:p>
            <a:r>
              <a:rPr lang="nl-NL">
                <a:solidFill>
                  <a:srgbClr val="006D8C"/>
                </a:solidFill>
                <a:latin typeface="+mn-lt"/>
              </a:rPr>
              <a:t>www.linkedin.com/company/iknl</a:t>
            </a:r>
            <a:endParaRPr lang="nl-NL" kern="0">
              <a:solidFill>
                <a:srgbClr val="006D8C"/>
              </a:solidFill>
              <a:latin typeface="+mn-lt"/>
              <a:cs typeface="Arial" pitchFamily="34" charset="0"/>
            </a:endParaRPr>
          </a:p>
        </p:txBody>
      </p:sp>
      <p:sp>
        <p:nvSpPr>
          <p:cNvPr id="8" name="Titel 1"/>
          <p:cNvSpPr txBox="1">
            <a:spLocks/>
          </p:cNvSpPr>
          <p:nvPr userDrawn="1"/>
        </p:nvSpPr>
        <p:spPr bwMode="auto">
          <a:xfrm>
            <a:off x="1800391" y="4355776"/>
            <a:ext cx="6010275" cy="65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rtl="0" eaLnBrk="0" fontAlgn="base" hangingPunct="0">
              <a:lnSpc>
                <a:spcPts val="2500"/>
              </a:lnSpc>
              <a:spcBef>
                <a:spcPct val="0"/>
              </a:spcBef>
              <a:spcAft>
                <a:spcPct val="0"/>
              </a:spcAft>
              <a:defRPr sz="2500">
                <a:solidFill>
                  <a:schemeClr val="tx2"/>
                </a:solidFill>
                <a:latin typeface="+mj-lt"/>
                <a:ea typeface="+mj-ea"/>
                <a:cs typeface="+mj-cs"/>
              </a:defRPr>
            </a:lvl1pPr>
            <a:lvl2pPr algn="l" rtl="0" eaLnBrk="0" fontAlgn="base" hangingPunct="0">
              <a:lnSpc>
                <a:spcPts val="2500"/>
              </a:lnSpc>
              <a:spcBef>
                <a:spcPct val="0"/>
              </a:spcBef>
              <a:spcAft>
                <a:spcPct val="0"/>
              </a:spcAft>
              <a:defRPr sz="2500">
                <a:solidFill>
                  <a:schemeClr val="tx2"/>
                </a:solidFill>
                <a:latin typeface="Arial" charset="0"/>
              </a:defRPr>
            </a:lvl2pPr>
            <a:lvl3pPr algn="l" rtl="0" eaLnBrk="0" fontAlgn="base" hangingPunct="0">
              <a:lnSpc>
                <a:spcPts val="2500"/>
              </a:lnSpc>
              <a:spcBef>
                <a:spcPct val="0"/>
              </a:spcBef>
              <a:spcAft>
                <a:spcPct val="0"/>
              </a:spcAft>
              <a:defRPr sz="2500">
                <a:solidFill>
                  <a:schemeClr val="tx2"/>
                </a:solidFill>
                <a:latin typeface="Arial" charset="0"/>
              </a:defRPr>
            </a:lvl3pPr>
            <a:lvl4pPr algn="l" rtl="0" eaLnBrk="0" fontAlgn="base" hangingPunct="0">
              <a:lnSpc>
                <a:spcPts val="2500"/>
              </a:lnSpc>
              <a:spcBef>
                <a:spcPct val="0"/>
              </a:spcBef>
              <a:spcAft>
                <a:spcPct val="0"/>
              </a:spcAft>
              <a:defRPr sz="2500">
                <a:solidFill>
                  <a:schemeClr val="tx2"/>
                </a:solidFill>
                <a:latin typeface="Arial" charset="0"/>
              </a:defRPr>
            </a:lvl4pPr>
            <a:lvl5pPr algn="l" rtl="0" eaLnBrk="0" fontAlgn="base" hangingPunct="0">
              <a:lnSpc>
                <a:spcPts val="2500"/>
              </a:lnSpc>
              <a:spcBef>
                <a:spcPct val="0"/>
              </a:spcBef>
              <a:spcAft>
                <a:spcPct val="0"/>
              </a:spcAft>
              <a:defRPr sz="2500">
                <a:solidFill>
                  <a:schemeClr val="tx2"/>
                </a:solidFill>
                <a:latin typeface="Arial" charset="0"/>
              </a:defRPr>
            </a:lvl5pPr>
            <a:lvl6pPr marL="457200" algn="l" rtl="0" fontAlgn="base">
              <a:lnSpc>
                <a:spcPts val="2500"/>
              </a:lnSpc>
              <a:spcBef>
                <a:spcPct val="0"/>
              </a:spcBef>
              <a:spcAft>
                <a:spcPct val="0"/>
              </a:spcAft>
              <a:defRPr sz="2500">
                <a:solidFill>
                  <a:schemeClr val="tx2"/>
                </a:solidFill>
                <a:latin typeface="Arial" charset="0"/>
              </a:defRPr>
            </a:lvl6pPr>
            <a:lvl7pPr marL="914400" algn="l" rtl="0" fontAlgn="base">
              <a:lnSpc>
                <a:spcPts val="2500"/>
              </a:lnSpc>
              <a:spcBef>
                <a:spcPct val="0"/>
              </a:spcBef>
              <a:spcAft>
                <a:spcPct val="0"/>
              </a:spcAft>
              <a:defRPr sz="2500">
                <a:solidFill>
                  <a:schemeClr val="tx2"/>
                </a:solidFill>
                <a:latin typeface="Arial" charset="0"/>
              </a:defRPr>
            </a:lvl7pPr>
            <a:lvl8pPr marL="1371600" algn="l" rtl="0" fontAlgn="base">
              <a:lnSpc>
                <a:spcPts val="2500"/>
              </a:lnSpc>
              <a:spcBef>
                <a:spcPct val="0"/>
              </a:spcBef>
              <a:spcAft>
                <a:spcPct val="0"/>
              </a:spcAft>
              <a:defRPr sz="2500">
                <a:solidFill>
                  <a:schemeClr val="tx2"/>
                </a:solidFill>
                <a:latin typeface="Arial" charset="0"/>
              </a:defRPr>
            </a:lvl8pPr>
            <a:lvl9pPr marL="1828800" algn="l" rtl="0" fontAlgn="base">
              <a:lnSpc>
                <a:spcPts val="2500"/>
              </a:lnSpc>
              <a:spcBef>
                <a:spcPct val="0"/>
              </a:spcBef>
              <a:spcAft>
                <a:spcPct val="0"/>
              </a:spcAft>
              <a:defRPr sz="2500">
                <a:solidFill>
                  <a:schemeClr val="tx2"/>
                </a:solidFill>
                <a:latin typeface="Arial" charset="0"/>
              </a:defRPr>
            </a:lvl9pPr>
          </a:lstStyle>
          <a:p>
            <a:r>
              <a:rPr lang="nl-NL">
                <a:solidFill>
                  <a:srgbClr val="006D8C"/>
                </a:solidFill>
              </a:rPr>
              <a:t>twitter.com/</a:t>
            </a:r>
            <a:r>
              <a:rPr lang="nl-NL" err="1">
                <a:solidFill>
                  <a:srgbClr val="006D8C"/>
                </a:solidFill>
              </a:rPr>
              <a:t>iknl</a:t>
            </a:r>
            <a:endParaRPr lang="nl-NL">
              <a:solidFill>
                <a:srgbClr val="006D8C"/>
              </a:solidFill>
            </a:endParaRPr>
          </a:p>
        </p:txBody>
      </p:sp>
    </p:spTree>
    <p:extLst>
      <p:ext uri="{BB962C8B-B14F-4D97-AF65-F5344CB8AC3E}">
        <p14:creationId xmlns:p14="http://schemas.microsoft.com/office/powerpoint/2010/main" val="18346994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71343" y="261940"/>
            <a:ext cx="6074930" cy="755650"/>
          </a:xfrm>
          <a:prstGeom prst="rect">
            <a:avLst/>
          </a:prstGeom>
          <a:noFill/>
          <a:ln w="9525">
            <a:noFill/>
            <a:miter lim="800000"/>
            <a:headEnd/>
            <a:tailEnd/>
          </a:ln>
          <a:effectLst/>
        </p:spPr>
        <p:txBody>
          <a:bodyPr vert="horz" wrap="square" lIns="72000" tIns="0" rIns="0" bIns="0" numCol="1" anchor="b" anchorCtr="0" compatLnSpc="1">
            <a:prstTxWarp prst="textNoShape">
              <a:avLst/>
            </a:prstTxWarp>
          </a:bodyPr>
          <a:lstStyle/>
          <a:p>
            <a:pPr lvl="0"/>
            <a:r>
              <a:rPr lang="nl-NL" noProof="1"/>
              <a:t>Klik om titel te bewerken</a:t>
            </a:r>
          </a:p>
        </p:txBody>
      </p:sp>
      <p:sp>
        <p:nvSpPr>
          <p:cNvPr id="1027" name="Rectangle 3"/>
          <p:cNvSpPr>
            <a:spLocks noGrp="1" noChangeArrowheads="1"/>
          </p:cNvSpPr>
          <p:nvPr>
            <p:ph type="body" idx="1"/>
          </p:nvPr>
        </p:nvSpPr>
        <p:spPr bwMode="auto">
          <a:xfrm>
            <a:off x="292822" y="1625879"/>
            <a:ext cx="7704000" cy="4462463"/>
          </a:xfrm>
          <a:prstGeom prst="rect">
            <a:avLst/>
          </a:prstGeom>
          <a:noFill/>
          <a:ln w="9525">
            <a:noFill/>
            <a:miter lim="800000"/>
            <a:headEnd/>
            <a:tailEnd/>
          </a:ln>
          <a:effectLst/>
        </p:spPr>
        <p:txBody>
          <a:bodyPr vert="horz" wrap="square" lIns="72000" tIns="0" rIns="0" bIns="0" numCol="1" anchor="t" anchorCtr="0" compatLnSpc="1">
            <a:prstTxWarp prst="textNoShape">
              <a:avLst/>
            </a:prstTxWarp>
          </a:bodyPr>
          <a:lstStyle/>
          <a:p>
            <a:pPr lvl="0"/>
            <a:r>
              <a:rPr lang="nl-NL" noProof="1"/>
              <a:t>Klik om de opmaakprofielen van de modeltekst te bewerken</a:t>
            </a:r>
          </a:p>
          <a:p>
            <a:pPr lvl="1"/>
            <a:r>
              <a:rPr lang="nl-NL" noProof="1"/>
              <a:t>Tweede niveau</a:t>
            </a:r>
          </a:p>
          <a:p>
            <a:pPr lvl="2"/>
            <a:r>
              <a:rPr lang="nl-NL" noProof="1"/>
              <a:t>Derde niveau</a:t>
            </a:r>
          </a:p>
        </p:txBody>
      </p:sp>
      <p:grpSp>
        <p:nvGrpSpPr>
          <p:cNvPr id="5" name="Groep 4"/>
          <p:cNvGrpSpPr/>
          <p:nvPr/>
        </p:nvGrpSpPr>
        <p:grpSpPr>
          <a:xfrm>
            <a:off x="0" y="177800"/>
            <a:ext cx="8942388" cy="6680201"/>
            <a:chOff x="0" y="177800"/>
            <a:chExt cx="8942388" cy="6680201"/>
          </a:xfrm>
        </p:grpSpPr>
        <p:sp>
          <p:nvSpPr>
            <p:cNvPr id="6" name="Freeform 5"/>
            <p:cNvSpPr>
              <a:spLocks/>
            </p:cNvSpPr>
            <p:nvPr/>
          </p:nvSpPr>
          <p:spPr bwMode="auto">
            <a:xfrm>
              <a:off x="0" y="1227138"/>
              <a:ext cx="8932863" cy="5630863"/>
            </a:xfrm>
            <a:custGeom>
              <a:avLst/>
              <a:gdLst/>
              <a:ahLst/>
              <a:cxnLst>
                <a:cxn ang="0">
                  <a:pos x="39833" y="2340"/>
                </a:cxn>
                <a:cxn ang="0">
                  <a:pos x="38569" y="535"/>
                </a:cxn>
                <a:cxn ang="0">
                  <a:pos x="36591" y="0"/>
                </a:cxn>
                <a:cxn ang="0">
                  <a:pos x="0" y="0"/>
                </a:cxn>
                <a:cxn ang="0">
                  <a:pos x="0" y="20"/>
                </a:cxn>
                <a:cxn ang="0">
                  <a:pos x="0" y="40"/>
                </a:cxn>
                <a:cxn ang="0">
                  <a:pos x="0" y="1883"/>
                </a:cxn>
                <a:cxn ang="0">
                  <a:pos x="0" y="1924"/>
                </a:cxn>
                <a:cxn ang="0">
                  <a:pos x="35258" y="76"/>
                </a:cxn>
                <a:cxn ang="0">
                  <a:pos x="35511" y="69"/>
                </a:cxn>
                <a:cxn ang="0">
                  <a:pos x="37262" y="515"/>
                </a:cxn>
                <a:cxn ang="0">
                  <a:pos x="38250" y="1521"/>
                </a:cxn>
                <a:cxn ang="0">
                  <a:pos x="38809" y="3240"/>
                </a:cxn>
                <a:cxn ang="0">
                  <a:pos x="38812" y="3276"/>
                </a:cxn>
                <a:cxn ang="0">
                  <a:pos x="39962" y="25225"/>
                </a:cxn>
                <a:cxn ang="0">
                  <a:pos x="39973" y="25225"/>
                </a:cxn>
                <a:cxn ang="0">
                  <a:pos x="39993" y="25225"/>
                </a:cxn>
                <a:cxn ang="0">
                  <a:pos x="40003" y="25225"/>
                </a:cxn>
                <a:cxn ang="0">
                  <a:pos x="40013" y="25225"/>
                </a:cxn>
                <a:cxn ang="0">
                  <a:pos x="40013" y="3422"/>
                </a:cxn>
                <a:cxn ang="0">
                  <a:pos x="39833" y="2340"/>
                </a:cxn>
              </a:cxnLst>
              <a:rect l="0" t="0" r="r" b="b"/>
              <a:pathLst>
                <a:path w="40013" h="25225">
                  <a:moveTo>
                    <a:pt x="39833" y="2340"/>
                  </a:moveTo>
                  <a:cubicBezTo>
                    <a:pt x="39652" y="1739"/>
                    <a:pt x="39292" y="1017"/>
                    <a:pt x="38569" y="535"/>
                  </a:cubicBezTo>
                  <a:cubicBezTo>
                    <a:pt x="38087" y="214"/>
                    <a:pt x="37445" y="0"/>
                    <a:pt x="36591" y="0"/>
                  </a:cubicBezTo>
                  <a:cubicBezTo>
                    <a:pt x="0" y="0"/>
                    <a:pt x="0" y="0"/>
                    <a:pt x="0" y="0"/>
                  </a:cubicBezTo>
                  <a:cubicBezTo>
                    <a:pt x="0" y="20"/>
                    <a:pt x="0" y="20"/>
                    <a:pt x="0" y="20"/>
                  </a:cubicBezTo>
                  <a:cubicBezTo>
                    <a:pt x="0" y="40"/>
                    <a:pt x="0" y="40"/>
                    <a:pt x="0" y="40"/>
                  </a:cubicBezTo>
                  <a:cubicBezTo>
                    <a:pt x="0" y="1883"/>
                    <a:pt x="0" y="1883"/>
                    <a:pt x="0" y="1883"/>
                  </a:cubicBezTo>
                  <a:cubicBezTo>
                    <a:pt x="0" y="1924"/>
                    <a:pt x="0" y="1924"/>
                    <a:pt x="0" y="1924"/>
                  </a:cubicBezTo>
                  <a:cubicBezTo>
                    <a:pt x="35258" y="76"/>
                    <a:pt x="35258" y="76"/>
                    <a:pt x="35258" y="76"/>
                  </a:cubicBezTo>
                  <a:cubicBezTo>
                    <a:pt x="35345" y="71"/>
                    <a:pt x="35429" y="69"/>
                    <a:pt x="35511" y="69"/>
                  </a:cubicBezTo>
                  <a:cubicBezTo>
                    <a:pt x="36247" y="69"/>
                    <a:pt x="36818" y="245"/>
                    <a:pt x="37262" y="515"/>
                  </a:cubicBezTo>
                  <a:cubicBezTo>
                    <a:pt x="37706" y="784"/>
                    <a:pt x="38023" y="1147"/>
                    <a:pt x="38250" y="1521"/>
                  </a:cubicBezTo>
                  <a:cubicBezTo>
                    <a:pt x="38704" y="2270"/>
                    <a:pt x="38795" y="3065"/>
                    <a:pt x="38809" y="3240"/>
                  </a:cubicBezTo>
                  <a:cubicBezTo>
                    <a:pt x="38811" y="3264"/>
                    <a:pt x="38812" y="3276"/>
                    <a:pt x="38812" y="3276"/>
                  </a:cubicBezTo>
                  <a:cubicBezTo>
                    <a:pt x="39962" y="25225"/>
                    <a:pt x="39962" y="25225"/>
                    <a:pt x="39962" y="25225"/>
                  </a:cubicBezTo>
                  <a:cubicBezTo>
                    <a:pt x="39973" y="25225"/>
                    <a:pt x="39973" y="25225"/>
                    <a:pt x="39973" y="25225"/>
                  </a:cubicBezTo>
                  <a:cubicBezTo>
                    <a:pt x="39993" y="25225"/>
                    <a:pt x="39993" y="25225"/>
                    <a:pt x="39993" y="25225"/>
                  </a:cubicBezTo>
                  <a:cubicBezTo>
                    <a:pt x="40003" y="25225"/>
                    <a:pt x="40003" y="25225"/>
                    <a:pt x="40003" y="25225"/>
                  </a:cubicBezTo>
                  <a:cubicBezTo>
                    <a:pt x="40013" y="25225"/>
                    <a:pt x="40013" y="25225"/>
                    <a:pt x="40013" y="25225"/>
                  </a:cubicBezTo>
                  <a:cubicBezTo>
                    <a:pt x="40013" y="3422"/>
                    <a:pt x="40013" y="3422"/>
                    <a:pt x="40013" y="3422"/>
                  </a:cubicBezTo>
                  <a:cubicBezTo>
                    <a:pt x="40013" y="3421"/>
                    <a:pt x="40013" y="2941"/>
                    <a:pt x="39833" y="2340"/>
                  </a:cubicBezTo>
                  <a:close/>
                </a:path>
              </a:pathLst>
            </a:custGeom>
            <a:solidFill>
              <a:srgbClr val="11B5E9"/>
            </a:solidFill>
            <a:ln w="9525">
              <a:noFill/>
              <a:round/>
              <a:headEnd/>
              <a:tailEnd/>
            </a:ln>
          </p:spPr>
          <p:txBody>
            <a:bodyPr vert="horz" wrap="square" lIns="91440" tIns="45720" rIns="91440" bIns="45720" numCol="1" anchor="t" anchorCtr="0" compatLnSpc="1">
              <a:prstTxWarp prst="textNoShape">
                <a:avLst/>
              </a:prstTxWarp>
            </a:bodyPr>
            <a:lstStyle/>
            <a:p>
              <a:endParaRPr lang="nl-NL"/>
            </a:p>
          </p:txBody>
        </p:sp>
        <p:sp>
          <p:nvSpPr>
            <p:cNvPr id="7" name="Freeform 7"/>
            <p:cNvSpPr>
              <a:spLocks noEditPoints="1"/>
            </p:cNvSpPr>
            <p:nvPr/>
          </p:nvSpPr>
          <p:spPr bwMode="auto">
            <a:xfrm>
              <a:off x="6845300" y="177800"/>
              <a:ext cx="360363" cy="560388"/>
            </a:xfrm>
            <a:custGeom>
              <a:avLst/>
              <a:gdLst/>
              <a:ahLst/>
              <a:cxnLst>
                <a:cxn ang="0">
                  <a:pos x="502" y="559"/>
                </a:cxn>
                <a:cxn ang="0">
                  <a:pos x="280" y="300"/>
                </a:cxn>
                <a:cxn ang="0">
                  <a:pos x="286" y="258"/>
                </a:cxn>
                <a:cxn ang="0">
                  <a:pos x="583" y="1"/>
                </a:cxn>
                <a:cxn ang="0">
                  <a:pos x="806" y="261"/>
                </a:cxn>
                <a:cxn ang="0">
                  <a:pos x="799" y="302"/>
                </a:cxn>
                <a:cxn ang="0">
                  <a:pos x="502" y="559"/>
                </a:cxn>
                <a:cxn ang="0">
                  <a:pos x="1022" y="1738"/>
                </a:cxn>
                <a:cxn ang="0">
                  <a:pos x="1614" y="884"/>
                </a:cxn>
                <a:cxn ang="0">
                  <a:pos x="1433" y="849"/>
                </a:cxn>
                <a:cxn ang="0">
                  <a:pos x="745" y="1367"/>
                </a:cxn>
                <a:cxn ang="0">
                  <a:pos x="641" y="1619"/>
                </a:cxn>
                <a:cxn ang="0">
                  <a:pos x="744" y="862"/>
                </a:cxn>
                <a:cxn ang="0">
                  <a:pos x="222" y="862"/>
                </a:cxn>
                <a:cxn ang="0">
                  <a:pos x="0" y="2494"/>
                </a:cxn>
                <a:cxn ang="0">
                  <a:pos x="523" y="2494"/>
                </a:cxn>
                <a:cxn ang="0">
                  <a:pos x="627" y="1724"/>
                </a:cxn>
                <a:cxn ang="0">
                  <a:pos x="645" y="1815"/>
                </a:cxn>
                <a:cxn ang="0">
                  <a:pos x="1277" y="2511"/>
                </a:cxn>
                <a:cxn ang="0">
                  <a:pos x="1498" y="2485"/>
                </a:cxn>
                <a:cxn ang="0">
                  <a:pos x="1022" y="1738"/>
                </a:cxn>
              </a:cxnLst>
              <a:rect l="0" t="0" r="r" b="b"/>
              <a:pathLst>
                <a:path w="1614" h="2511">
                  <a:moveTo>
                    <a:pt x="502" y="559"/>
                  </a:moveTo>
                  <a:cubicBezTo>
                    <a:pt x="359" y="559"/>
                    <a:pt x="259" y="443"/>
                    <a:pt x="280" y="300"/>
                  </a:cubicBezTo>
                  <a:cubicBezTo>
                    <a:pt x="286" y="258"/>
                    <a:pt x="286" y="258"/>
                    <a:pt x="286" y="258"/>
                  </a:cubicBezTo>
                  <a:cubicBezTo>
                    <a:pt x="306" y="116"/>
                    <a:pt x="439" y="0"/>
                    <a:pt x="583" y="1"/>
                  </a:cubicBezTo>
                  <a:cubicBezTo>
                    <a:pt x="726" y="2"/>
                    <a:pt x="826" y="118"/>
                    <a:pt x="806" y="261"/>
                  </a:cubicBezTo>
                  <a:cubicBezTo>
                    <a:pt x="799" y="302"/>
                    <a:pt x="799" y="302"/>
                    <a:pt x="799" y="302"/>
                  </a:cubicBezTo>
                  <a:cubicBezTo>
                    <a:pt x="779" y="445"/>
                    <a:pt x="646" y="560"/>
                    <a:pt x="502" y="559"/>
                  </a:cubicBezTo>
                  <a:moveTo>
                    <a:pt x="1022" y="1738"/>
                  </a:moveTo>
                  <a:cubicBezTo>
                    <a:pt x="1376" y="1500"/>
                    <a:pt x="1614" y="884"/>
                    <a:pt x="1614" y="884"/>
                  </a:cubicBezTo>
                  <a:cubicBezTo>
                    <a:pt x="1614" y="884"/>
                    <a:pt x="1532" y="849"/>
                    <a:pt x="1433" y="849"/>
                  </a:cubicBezTo>
                  <a:cubicBezTo>
                    <a:pt x="1228" y="849"/>
                    <a:pt x="967" y="952"/>
                    <a:pt x="745" y="1367"/>
                  </a:cubicBezTo>
                  <a:cubicBezTo>
                    <a:pt x="698" y="1456"/>
                    <a:pt x="663" y="1550"/>
                    <a:pt x="641" y="1619"/>
                  </a:cubicBezTo>
                  <a:cubicBezTo>
                    <a:pt x="744" y="862"/>
                    <a:pt x="744" y="862"/>
                    <a:pt x="744" y="862"/>
                  </a:cubicBezTo>
                  <a:cubicBezTo>
                    <a:pt x="222" y="862"/>
                    <a:pt x="222" y="862"/>
                    <a:pt x="222" y="862"/>
                  </a:cubicBezTo>
                  <a:cubicBezTo>
                    <a:pt x="0" y="2494"/>
                    <a:pt x="0" y="2494"/>
                    <a:pt x="0" y="2494"/>
                  </a:cubicBezTo>
                  <a:cubicBezTo>
                    <a:pt x="523" y="2494"/>
                    <a:pt x="523" y="2494"/>
                    <a:pt x="523" y="2494"/>
                  </a:cubicBezTo>
                  <a:cubicBezTo>
                    <a:pt x="627" y="1724"/>
                    <a:pt x="627" y="1724"/>
                    <a:pt x="627" y="1724"/>
                  </a:cubicBezTo>
                  <a:cubicBezTo>
                    <a:pt x="645" y="1815"/>
                    <a:pt x="645" y="1815"/>
                    <a:pt x="645" y="1815"/>
                  </a:cubicBezTo>
                  <a:cubicBezTo>
                    <a:pt x="667" y="1916"/>
                    <a:pt x="827" y="2509"/>
                    <a:pt x="1277" y="2511"/>
                  </a:cubicBezTo>
                  <a:cubicBezTo>
                    <a:pt x="1362" y="2511"/>
                    <a:pt x="1435" y="2501"/>
                    <a:pt x="1498" y="2485"/>
                  </a:cubicBezTo>
                  <a:cubicBezTo>
                    <a:pt x="1498" y="2485"/>
                    <a:pt x="1554" y="1883"/>
                    <a:pt x="1022" y="1738"/>
                  </a:cubicBezTo>
                </a:path>
              </a:pathLst>
            </a:custGeom>
            <a:solidFill>
              <a:srgbClr val="006D8C"/>
            </a:solidFill>
            <a:ln w="9525">
              <a:noFill/>
              <a:round/>
              <a:headEnd/>
              <a:tailEnd/>
            </a:ln>
          </p:spPr>
          <p:txBody>
            <a:bodyPr vert="horz" wrap="square" lIns="91440" tIns="45720" rIns="91440" bIns="45720" numCol="1" anchor="t" anchorCtr="0" compatLnSpc="1">
              <a:prstTxWarp prst="textNoShape">
                <a:avLst/>
              </a:prstTxWarp>
            </a:bodyPr>
            <a:lstStyle/>
            <a:p>
              <a:endParaRPr lang="nl-NL"/>
            </a:p>
          </p:txBody>
        </p:sp>
        <p:sp>
          <p:nvSpPr>
            <p:cNvPr id="8" name="Freeform 8"/>
            <p:cNvSpPr>
              <a:spLocks noEditPoints="1"/>
            </p:cNvSpPr>
            <p:nvPr/>
          </p:nvSpPr>
          <p:spPr bwMode="auto">
            <a:xfrm>
              <a:off x="7223125" y="366713"/>
              <a:ext cx="669925" cy="371475"/>
            </a:xfrm>
            <a:custGeom>
              <a:avLst/>
              <a:gdLst/>
              <a:ahLst/>
              <a:cxnLst>
                <a:cxn ang="0">
                  <a:pos x="1217" y="13"/>
                </a:cxn>
                <a:cxn ang="0">
                  <a:pos x="1682" y="13"/>
                </a:cxn>
                <a:cxn ang="0">
                  <a:pos x="1484" y="1400"/>
                </a:cxn>
                <a:cxn ang="0">
                  <a:pos x="1430" y="1552"/>
                </a:cxn>
                <a:cxn ang="0">
                  <a:pos x="1207" y="1663"/>
                </a:cxn>
                <a:cxn ang="0">
                  <a:pos x="931" y="1464"/>
                </a:cxn>
                <a:cxn ang="0">
                  <a:pos x="583" y="711"/>
                </a:cxn>
                <a:cxn ang="0">
                  <a:pos x="470" y="1646"/>
                </a:cxn>
                <a:cxn ang="0">
                  <a:pos x="0" y="1646"/>
                </a:cxn>
                <a:cxn ang="0">
                  <a:pos x="231" y="38"/>
                </a:cxn>
                <a:cxn ang="0">
                  <a:pos x="449" y="0"/>
                </a:cxn>
                <a:cxn ang="0">
                  <a:pos x="751" y="212"/>
                </a:cxn>
                <a:cxn ang="0">
                  <a:pos x="1122" y="985"/>
                </a:cxn>
                <a:cxn ang="0">
                  <a:pos x="1217" y="13"/>
                </a:cxn>
                <a:cxn ang="0">
                  <a:pos x="2360" y="1229"/>
                </a:cxn>
                <a:cxn ang="0">
                  <a:pos x="2496" y="265"/>
                </a:cxn>
                <a:cxn ang="0">
                  <a:pos x="2270" y="2"/>
                </a:cxn>
                <a:cxn ang="0">
                  <a:pos x="1971" y="265"/>
                </a:cxn>
                <a:cxn ang="0">
                  <a:pos x="1814" y="1386"/>
                </a:cxn>
                <a:cxn ang="0">
                  <a:pos x="2039" y="1648"/>
                </a:cxn>
                <a:cxn ang="0">
                  <a:pos x="2941" y="1648"/>
                </a:cxn>
                <a:cxn ang="0">
                  <a:pos x="3000" y="1229"/>
                </a:cxn>
                <a:cxn ang="0">
                  <a:pos x="2360" y="1229"/>
                </a:cxn>
              </a:cxnLst>
              <a:rect l="0" t="0" r="r" b="b"/>
              <a:pathLst>
                <a:path w="3000" h="1665">
                  <a:moveTo>
                    <a:pt x="1217" y="13"/>
                  </a:moveTo>
                  <a:cubicBezTo>
                    <a:pt x="1682" y="13"/>
                    <a:pt x="1682" y="13"/>
                    <a:pt x="1682" y="13"/>
                  </a:cubicBezTo>
                  <a:cubicBezTo>
                    <a:pt x="1484" y="1400"/>
                    <a:pt x="1484" y="1400"/>
                    <a:pt x="1484" y="1400"/>
                  </a:cubicBezTo>
                  <a:cubicBezTo>
                    <a:pt x="1480" y="1428"/>
                    <a:pt x="1470" y="1493"/>
                    <a:pt x="1430" y="1552"/>
                  </a:cubicBezTo>
                  <a:cubicBezTo>
                    <a:pt x="1390" y="1611"/>
                    <a:pt x="1327" y="1664"/>
                    <a:pt x="1207" y="1663"/>
                  </a:cubicBezTo>
                  <a:cubicBezTo>
                    <a:pt x="1127" y="1665"/>
                    <a:pt x="1025" y="1629"/>
                    <a:pt x="931" y="1464"/>
                  </a:cubicBezTo>
                  <a:cubicBezTo>
                    <a:pt x="871" y="1359"/>
                    <a:pt x="698" y="981"/>
                    <a:pt x="583" y="711"/>
                  </a:cubicBezTo>
                  <a:cubicBezTo>
                    <a:pt x="470" y="1646"/>
                    <a:pt x="470" y="1646"/>
                    <a:pt x="470" y="1646"/>
                  </a:cubicBezTo>
                  <a:cubicBezTo>
                    <a:pt x="0" y="1646"/>
                    <a:pt x="0" y="1646"/>
                    <a:pt x="0" y="1646"/>
                  </a:cubicBezTo>
                  <a:cubicBezTo>
                    <a:pt x="231" y="38"/>
                    <a:pt x="231" y="38"/>
                    <a:pt x="231" y="38"/>
                  </a:cubicBezTo>
                  <a:cubicBezTo>
                    <a:pt x="293" y="25"/>
                    <a:pt x="374" y="0"/>
                    <a:pt x="449" y="0"/>
                  </a:cubicBezTo>
                  <a:cubicBezTo>
                    <a:pt x="622" y="0"/>
                    <a:pt x="703" y="106"/>
                    <a:pt x="751" y="212"/>
                  </a:cubicBezTo>
                  <a:cubicBezTo>
                    <a:pt x="1122" y="985"/>
                    <a:pt x="1122" y="985"/>
                    <a:pt x="1122" y="985"/>
                  </a:cubicBezTo>
                  <a:cubicBezTo>
                    <a:pt x="1217" y="13"/>
                    <a:pt x="1217" y="13"/>
                    <a:pt x="1217" y="13"/>
                  </a:cubicBezTo>
                  <a:moveTo>
                    <a:pt x="2360" y="1229"/>
                  </a:moveTo>
                  <a:cubicBezTo>
                    <a:pt x="2496" y="265"/>
                    <a:pt x="2496" y="265"/>
                    <a:pt x="2496" y="265"/>
                  </a:cubicBezTo>
                  <a:cubicBezTo>
                    <a:pt x="2516" y="120"/>
                    <a:pt x="2415" y="2"/>
                    <a:pt x="2270" y="2"/>
                  </a:cubicBezTo>
                  <a:cubicBezTo>
                    <a:pt x="2126" y="2"/>
                    <a:pt x="1992" y="120"/>
                    <a:pt x="1971" y="265"/>
                  </a:cubicBezTo>
                  <a:cubicBezTo>
                    <a:pt x="1814" y="1386"/>
                    <a:pt x="1814" y="1386"/>
                    <a:pt x="1814" y="1386"/>
                  </a:cubicBezTo>
                  <a:cubicBezTo>
                    <a:pt x="1794" y="1531"/>
                    <a:pt x="1894" y="1648"/>
                    <a:pt x="2039" y="1648"/>
                  </a:cubicBezTo>
                  <a:cubicBezTo>
                    <a:pt x="2941" y="1648"/>
                    <a:pt x="2941" y="1648"/>
                    <a:pt x="2941" y="1648"/>
                  </a:cubicBezTo>
                  <a:cubicBezTo>
                    <a:pt x="3000" y="1229"/>
                    <a:pt x="3000" y="1229"/>
                    <a:pt x="3000" y="1229"/>
                  </a:cubicBezTo>
                  <a:cubicBezTo>
                    <a:pt x="2360" y="1229"/>
                    <a:pt x="2360" y="1229"/>
                    <a:pt x="2360" y="1229"/>
                  </a:cubicBezTo>
                </a:path>
              </a:pathLst>
            </a:custGeom>
            <a:solidFill>
              <a:srgbClr val="11B5E9"/>
            </a:solidFill>
            <a:ln w="9525">
              <a:noFill/>
              <a:round/>
              <a:headEnd/>
              <a:tailEnd/>
            </a:ln>
          </p:spPr>
          <p:txBody>
            <a:bodyPr vert="horz" wrap="square" lIns="91440" tIns="45720" rIns="91440" bIns="45720" numCol="1" anchor="t" anchorCtr="0" compatLnSpc="1">
              <a:prstTxWarp prst="textNoShape">
                <a:avLst/>
              </a:prstTxWarp>
            </a:bodyPr>
            <a:lstStyle/>
            <a:p>
              <a:endParaRPr lang="nl-NL"/>
            </a:p>
          </p:txBody>
        </p:sp>
        <p:sp>
          <p:nvSpPr>
            <p:cNvPr id="9" name="Freeform 9"/>
            <p:cNvSpPr>
              <a:spLocks noEditPoints="1"/>
            </p:cNvSpPr>
            <p:nvPr/>
          </p:nvSpPr>
          <p:spPr bwMode="auto">
            <a:xfrm>
              <a:off x="8001000" y="330200"/>
              <a:ext cx="941388" cy="406400"/>
            </a:xfrm>
            <a:custGeom>
              <a:avLst/>
              <a:gdLst/>
              <a:ahLst/>
              <a:cxnLst>
                <a:cxn ang="0">
                  <a:pos x="9" y="189"/>
                </a:cxn>
                <a:cxn ang="0">
                  <a:pos x="200" y="338"/>
                </a:cxn>
                <a:cxn ang="0">
                  <a:pos x="200" y="238"/>
                </a:cxn>
                <a:cxn ang="0">
                  <a:pos x="484" y="189"/>
                </a:cxn>
                <a:cxn ang="0">
                  <a:pos x="592" y="409"/>
                </a:cxn>
                <a:cxn ang="0">
                  <a:pos x="724" y="342"/>
                </a:cxn>
                <a:cxn ang="0">
                  <a:pos x="979" y="319"/>
                </a:cxn>
                <a:cxn ang="0">
                  <a:pos x="1245" y="181"/>
                </a:cxn>
                <a:cxn ang="0">
                  <a:pos x="1128" y="558"/>
                </a:cxn>
                <a:cxn ang="0">
                  <a:pos x="1553" y="496"/>
                </a:cxn>
                <a:cxn ang="0">
                  <a:pos x="1550" y="189"/>
                </a:cxn>
                <a:cxn ang="0">
                  <a:pos x="1851" y="181"/>
                </a:cxn>
                <a:cxn ang="0">
                  <a:pos x="1708" y="414"/>
                </a:cxn>
                <a:cxn ang="0">
                  <a:pos x="1898" y="343"/>
                </a:cxn>
                <a:cxn ang="0">
                  <a:pos x="2304" y="427"/>
                </a:cxn>
                <a:cxn ang="0">
                  <a:pos x="2261" y="308"/>
                </a:cxn>
                <a:cxn ang="0">
                  <a:pos x="2414" y="0"/>
                </a:cxn>
                <a:cxn ang="0">
                  <a:pos x="51" y="991"/>
                </a:cxn>
                <a:cxn ang="0">
                  <a:pos x="521" y="964"/>
                </a:cxn>
                <a:cxn ang="0">
                  <a:pos x="570" y="1152"/>
                </a:cxn>
                <a:cxn ang="0">
                  <a:pos x="499" y="999"/>
                </a:cxn>
                <a:cxn ang="0">
                  <a:pos x="665" y="913"/>
                </a:cxn>
                <a:cxn ang="0">
                  <a:pos x="928" y="957"/>
                </a:cxn>
                <a:cxn ang="0">
                  <a:pos x="1073" y="1152"/>
                </a:cxn>
                <a:cxn ang="0">
                  <a:pos x="1073" y="656"/>
                </a:cxn>
                <a:cxn ang="0">
                  <a:pos x="1632" y="991"/>
                </a:cxn>
                <a:cxn ang="0">
                  <a:pos x="1715" y="1152"/>
                </a:cxn>
                <a:cxn ang="0">
                  <a:pos x="1755" y="902"/>
                </a:cxn>
                <a:cxn ang="0">
                  <a:pos x="2064" y="1160"/>
                </a:cxn>
                <a:cxn ang="0">
                  <a:pos x="2376" y="1121"/>
                </a:cxn>
                <a:cxn ang="0">
                  <a:pos x="2263" y="1010"/>
                </a:cxn>
                <a:cxn ang="0">
                  <a:pos x="2598" y="1152"/>
                </a:cxn>
                <a:cxn ang="0">
                  <a:pos x="2746" y="837"/>
                </a:cxn>
                <a:cxn ang="0">
                  <a:pos x="2990" y="758"/>
                </a:cxn>
                <a:cxn ang="0">
                  <a:pos x="3122" y="1109"/>
                </a:cxn>
                <a:cxn ang="0">
                  <a:pos x="3229" y="979"/>
                </a:cxn>
                <a:cxn ang="0">
                  <a:pos x="3183" y="845"/>
                </a:cxn>
                <a:cxn ang="0">
                  <a:pos x="3525" y="1121"/>
                </a:cxn>
                <a:cxn ang="0">
                  <a:pos x="3620" y="1152"/>
                </a:cxn>
                <a:cxn ang="0">
                  <a:pos x="4014" y="1152"/>
                </a:cxn>
                <a:cxn ang="0">
                  <a:pos x="4005" y="901"/>
                </a:cxn>
                <a:cxn ang="0">
                  <a:pos x="9" y="1344"/>
                </a:cxn>
                <a:cxn ang="0">
                  <a:pos x="346" y="1344"/>
                </a:cxn>
                <a:cxn ang="0">
                  <a:pos x="646" y="1816"/>
                </a:cxn>
                <a:cxn ang="0">
                  <a:pos x="535" y="1631"/>
                </a:cxn>
                <a:cxn ang="0">
                  <a:pos x="1011" y="1493"/>
                </a:cxn>
                <a:cxn ang="0">
                  <a:pos x="1011" y="1533"/>
                </a:cxn>
                <a:cxn ang="0">
                  <a:pos x="1253" y="1655"/>
                </a:cxn>
                <a:cxn ang="0">
                  <a:pos x="1508" y="1631"/>
                </a:cxn>
                <a:cxn ang="0">
                  <a:pos x="1778" y="1493"/>
                </a:cxn>
                <a:cxn ang="0">
                  <a:pos x="1862" y="1808"/>
                </a:cxn>
                <a:cxn ang="0">
                  <a:pos x="2137" y="1493"/>
                </a:cxn>
                <a:cxn ang="0">
                  <a:pos x="1994" y="1726"/>
                </a:cxn>
                <a:cxn ang="0">
                  <a:pos x="2184" y="1655"/>
                </a:cxn>
                <a:cxn ang="0">
                  <a:pos x="2570" y="1638"/>
                </a:cxn>
                <a:cxn ang="0">
                  <a:pos x="3021" y="1808"/>
                </a:cxn>
                <a:cxn ang="0">
                  <a:pos x="2978" y="1552"/>
                </a:cxn>
                <a:cxn ang="0">
                  <a:pos x="2857" y="1777"/>
                </a:cxn>
              </a:cxnLst>
              <a:rect l="0" t="0" r="r" b="b"/>
              <a:pathLst>
                <a:path w="4222" h="1816">
                  <a:moveTo>
                    <a:pt x="31" y="102"/>
                  </a:moveTo>
                  <a:cubicBezTo>
                    <a:pt x="15" y="102"/>
                    <a:pt x="0" y="89"/>
                    <a:pt x="0" y="71"/>
                  </a:cubicBezTo>
                  <a:cubicBezTo>
                    <a:pt x="0" y="52"/>
                    <a:pt x="15" y="39"/>
                    <a:pt x="31" y="39"/>
                  </a:cubicBezTo>
                  <a:cubicBezTo>
                    <a:pt x="47" y="39"/>
                    <a:pt x="63" y="52"/>
                    <a:pt x="63" y="71"/>
                  </a:cubicBezTo>
                  <a:cubicBezTo>
                    <a:pt x="63" y="89"/>
                    <a:pt x="47" y="102"/>
                    <a:pt x="31" y="102"/>
                  </a:cubicBezTo>
                  <a:moveTo>
                    <a:pt x="53" y="496"/>
                  </a:moveTo>
                  <a:cubicBezTo>
                    <a:pt x="9" y="496"/>
                    <a:pt x="9" y="496"/>
                    <a:pt x="9" y="496"/>
                  </a:cubicBezTo>
                  <a:cubicBezTo>
                    <a:pt x="9" y="189"/>
                    <a:pt x="9" y="189"/>
                    <a:pt x="9" y="189"/>
                  </a:cubicBezTo>
                  <a:cubicBezTo>
                    <a:pt x="53" y="189"/>
                    <a:pt x="53" y="189"/>
                    <a:pt x="53" y="189"/>
                  </a:cubicBezTo>
                  <a:lnTo>
                    <a:pt x="53" y="496"/>
                  </a:lnTo>
                  <a:close/>
                  <a:moveTo>
                    <a:pt x="198" y="189"/>
                  </a:moveTo>
                  <a:cubicBezTo>
                    <a:pt x="154" y="189"/>
                    <a:pt x="154" y="189"/>
                    <a:pt x="154" y="189"/>
                  </a:cubicBezTo>
                  <a:cubicBezTo>
                    <a:pt x="155" y="211"/>
                    <a:pt x="157" y="240"/>
                    <a:pt x="157" y="256"/>
                  </a:cubicBezTo>
                  <a:cubicBezTo>
                    <a:pt x="157" y="496"/>
                    <a:pt x="157" y="496"/>
                    <a:pt x="157" y="496"/>
                  </a:cubicBezTo>
                  <a:cubicBezTo>
                    <a:pt x="200" y="496"/>
                    <a:pt x="200" y="496"/>
                    <a:pt x="200" y="496"/>
                  </a:cubicBezTo>
                  <a:cubicBezTo>
                    <a:pt x="200" y="338"/>
                    <a:pt x="200" y="338"/>
                    <a:pt x="200" y="338"/>
                  </a:cubicBezTo>
                  <a:cubicBezTo>
                    <a:pt x="200" y="226"/>
                    <a:pt x="284" y="220"/>
                    <a:pt x="294" y="220"/>
                  </a:cubicBezTo>
                  <a:cubicBezTo>
                    <a:pt x="358" y="220"/>
                    <a:pt x="377" y="258"/>
                    <a:pt x="377" y="326"/>
                  </a:cubicBezTo>
                  <a:cubicBezTo>
                    <a:pt x="377" y="496"/>
                    <a:pt x="377" y="496"/>
                    <a:pt x="377" y="496"/>
                  </a:cubicBezTo>
                  <a:cubicBezTo>
                    <a:pt x="420" y="496"/>
                    <a:pt x="420" y="496"/>
                    <a:pt x="420" y="496"/>
                  </a:cubicBezTo>
                  <a:cubicBezTo>
                    <a:pt x="420" y="301"/>
                    <a:pt x="420" y="301"/>
                    <a:pt x="420" y="301"/>
                  </a:cubicBezTo>
                  <a:cubicBezTo>
                    <a:pt x="420" y="225"/>
                    <a:pt x="383" y="181"/>
                    <a:pt x="305" y="181"/>
                  </a:cubicBezTo>
                  <a:cubicBezTo>
                    <a:pt x="264" y="181"/>
                    <a:pt x="221" y="205"/>
                    <a:pt x="202" y="238"/>
                  </a:cubicBezTo>
                  <a:cubicBezTo>
                    <a:pt x="200" y="238"/>
                    <a:pt x="200" y="238"/>
                    <a:pt x="200" y="238"/>
                  </a:cubicBezTo>
                  <a:cubicBezTo>
                    <a:pt x="200" y="222"/>
                    <a:pt x="200" y="205"/>
                    <a:pt x="198" y="189"/>
                  </a:cubicBezTo>
                  <a:moveTo>
                    <a:pt x="681" y="228"/>
                  </a:moveTo>
                  <a:cubicBezTo>
                    <a:pt x="681" y="189"/>
                    <a:pt x="681" y="189"/>
                    <a:pt x="681" y="189"/>
                  </a:cubicBezTo>
                  <a:cubicBezTo>
                    <a:pt x="592" y="189"/>
                    <a:pt x="592" y="189"/>
                    <a:pt x="592" y="189"/>
                  </a:cubicBezTo>
                  <a:cubicBezTo>
                    <a:pt x="592" y="102"/>
                    <a:pt x="592" y="102"/>
                    <a:pt x="592" y="102"/>
                  </a:cubicBezTo>
                  <a:cubicBezTo>
                    <a:pt x="549" y="102"/>
                    <a:pt x="549" y="102"/>
                    <a:pt x="549" y="102"/>
                  </a:cubicBezTo>
                  <a:cubicBezTo>
                    <a:pt x="549" y="189"/>
                    <a:pt x="549" y="189"/>
                    <a:pt x="549" y="189"/>
                  </a:cubicBezTo>
                  <a:cubicBezTo>
                    <a:pt x="484" y="189"/>
                    <a:pt x="484" y="189"/>
                    <a:pt x="484" y="189"/>
                  </a:cubicBezTo>
                  <a:cubicBezTo>
                    <a:pt x="484" y="228"/>
                    <a:pt x="484" y="228"/>
                    <a:pt x="484" y="228"/>
                  </a:cubicBezTo>
                  <a:cubicBezTo>
                    <a:pt x="549" y="228"/>
                    <a:pt x="549" y="228"/>
                    <a:pt x="549" y="228"/>
                  </a:cubicBezTo>
                  <a:cubicBezTo>
                    <a:pt x="549" y="422"/>
                    <a:pt x="549" y="422"/>
                    <a:pt x="549" y="422"/>
                  </a:cubicBezTo>
                  <a:cubicBezTo>
                    <a:pt x="549" y="489"/>
                    <a:pt x="592" y="504"/>
                    <a:pt x="625" y="504"/>
                  </a:cubicBezTo>
                  <a:cubicBezTo>
                    <a:pt x="647" y="504"/>
                    <a:pt x="668" y="500"/>
                    <a:pt x="683" y="493"/>
                  </a:cubicBezTo>
                  <a:cubicBezTo>
                    <a:pt x="681" y="453"/>
                    <a:pt x="681" y="453"/>
                    <a:pt x="681" y="453"/>
                  </a:cubicBezTo>
                  <a:cubicBezTo>
                    <a:pt x="668" y="460"/>
                    <a:pt x="652" y="464"/>
                    <a:pt x="637" y="464"/>
                  </a:cubicBezTo>
                  <a:cubicBezTo>
                    <a:pt x="610" y="464"/>
                    <a:pt x="592" y="455"/>
                    <a:pt x="592" y="409"/>
                  </a:cubicBezTo>
                  <a:cubicBezTo>
                    <a:pt x="592" y="228"/>
                    <a:pt x="592" y="228"/>
                    <a:pt x="592" y="228"/>
                  </a:cubicBezTo>
                  <a:cubicBezTo>
                    <a:pt x="681" y="228"/>
                    <a:pt x="681" y="228"/>
                    <a:pt x="681" y="228"/>
                  </a:cubicBezTo>
                  <a:moveTo>
                    <a:pt x="770" y="354"/>
                  </a:moveTo>
                  <a:cubicBezTo>
                    <a:pt x="775" y="416"/>
                    <a:pt x="822" y="464"/>
                    <a:pt x="883" y="464"/>
                  </a:cubicBezTo>
                  <a:cubicBezTo>
                    <a:pt x="929" y="464"/>
                    <a:pt x="964" y="439"/>
                    <a:pt x="981" y="411"/>
                  </a:cubicBezTo>
                  <a:cubicBezTo>
                    <a:pt x="1015" y="439"/>
                    <a:pt x="1015" y="439"/>
                    <a:pt x="1015" y="439"/>
                  </a:cubicBezTo>
                  <a:cubicBezTo>
                    <a:pt x="979" y="485"/>
                    <a:pt x="933" y="504"/>
                    <a:pt x="883" y="504"/>
                  </a:cubicBezTo>
                  <a:cubicBezTo>
                    <a:pt x="792" y="504"/>
                    <a:pt x="724" y="435"/>
                    <a:pt x="724" y="342"/>
                  </a:cubicBezTo>
                  <a:cubicBezTo>
                    <a:pt x="724" y="250"/>
                    <a:pt x="792" y="181"/>
                    <a:pt x="879" y="181"/>
                  </a:cubicBezTo>
                  <a:cubicBezTo>
                    <a:pt x="972" y="182"/>
                    <a:pt x="1026" y="250"/>
                    <a:pt x="1026" y="334"/>
                  </a:cubicBezTo>
                  <a:cubicBezTo>
                    <a:pt x="1026" y="354"/>
                    <a:pt x="1026" y="354"/>
                    <a:pt x="1026" y="354"/>
                  </a:cubicBezTo>
                  <a:cubicBezTo>
                    <a:pt x="770" y="354"/>
                    <a:pt x="770" y="354"/>
                    <a:pt x="770" y="354"/>
                  </a:cubicBezTo>
                  <a:moveTo>
                    <a:pt x="979" y="319"/>
                  </a:moveTo>
                  <a:cubicBezTo>
                    <a:pt x="979" y="260"/>
                    <a:pt x="941" y="220"/>
                    <a:pt x="879" y="220"/>
                  </a:cubicBezTo>
                  <a:cubicBezTo>
                    <a:pt x="822" y="220"/>
                    <a:pt x="771" y="268"/>
                    <a:pt x="771" y="319"/>
                  </a:cubicBezTo>
                  <a:lnTo>
                    <a:pt x="979" y="319"/>
                  </a:lnTo>
                  <a:close/>
                  <a:moveTo>
                    <a:pt x="1128" y="558"/>
                  </a:moveTo>
                  <a:cubicBezTo>
                    <a:pt x="1154" y="592"/>
                    <a:pt x="1197" y="614"/>
                    <a:pt x="1246" y="614"/>
                  </a:cubicBezTo>
                  <a:cubicBezTo>
                    <a:pt x="1334" y="614"/>
                    <a:pt x="1365" y="560"/>
                    <a:pt x="1365" y="493"/>
                  </a:cubicBezTo>
                  <a:cubicBezTo>
                    <a:pt x="1365" y="438"/>
                    <a:pt x="1365" y="438"/>
                    <a:pt x="1365" y="438"/>
                  </a:cubicBezTo>
                  <a:cubicBezTo>
                    <a:pt x="1364" y="438"/>
                    <a:pt x="1364" y="438"/>
                    <a:pt x="1364" y="438"/>
                  </a:cubicBezTo>
                  <a:cubicBezTo>
                    <a:pt x="1336" y="479"/>
                    <a:pt x="1294" y="496"/>
                    <a:pt x="1249" y="496"/>
                  </a:cubicBezTo>
                  <a:cubicBezTo>
                    <a:pt x="1160" y="496"/>
                    <a:pt x="1089" y="430"/>
                    <a:pt x="1089" y="340"/>
                  </a:cubicBezTo>
                  <a:cubicBezTo>
                    <a:pt x="1089" y="251"/>
                    <a:pt x="1154" y="181"/>
                    <a:pt x="1245" y="181"/>
                  </a:cubicBezTo>
                  <a:cubicBezTo>
                    <a:pt x="1282" y="181"/>
                    <a:pt x="1328" y="192"/>
                    <a:pt x="1364" y="240"/>
                  </a:cubicBezTo>
                  <a:cubicBezTo>
                    <a:pt x="1365" y="240"/>
                    <a:pt x="1365" y="240"/>
                    <a:pt x="1365" y="240"/>
                  </a:cubicBezTo>
                  <a:cubicBezTo>
                    <a:pt x="1365" y="189"/>
                    <a:pt x="1365" y="189"/>
                    <a:pt x="1365" y="189"/>
                  </a:cubicBezTo>
                  <a:cubicBezTo>
                    <a:pt x="1408" y="189"/>
                    <a:pt x="1408" y="189"/>
                    <a:pt x="1408" y="189"/>
                  </a:cubicBezTo>
                  <a:cubicBezTo>
                    <a:pt x="1408" y="493"/>
                    <a:pt x="1408" y="493"/>
                    <a:pt x="1408" y="493"/>
                  </a:cubicBezTo>
                  <a:cubicBezTo>
                    <a:pt x="1408" y="560"/>
                    <a:pt x="1382" y="653"/>
                    <a:pt x="1244" y="653"/>
                  </a:cubicBezTo>
                  <a:cubicBezTo>
                    <a:pt x="1183" y="653"/>
                    <a:pt x="1136" y="634"/>
                    <a:pt x="1096" y="592"/>
                  </a:cubicBezTo>
                  <a:cubicBezTo>
                    <a:pt x="1128" y="558"/>
                    <a:pt x="1128" y="558"/>
                    <a:pt x="1128" y="558"/>
                  </a:cubicBezTo>
                  <a:moveTo>
                    <a:pt x="1250" y="457"/>
                  </a:moveTo>
                  <a:cubicBezTo>
                    <a:pt x="1313" y="457"/>
                    <a:pt x="1369" y="409"/>
                    <a:pt x="1366" y="338"/>
                  </a:cubicBezTo>
                  <a:cubicBezTo>
                    <a:pt x="1366" y="274"/>
                    <a:pt x="1322" y="220"/>
                    <a:pt x="1250" y="220"/>
                  </a:cubicBezTo>
                  <a:cubicBezTo>
                    <a:pt x="1186" y="220"/>
                    <a:pt x="1136" y="274"/>
                    <a:pt x="1136" y="338"/>
                  </a:cubicBezTo>
                  <a:cubicBezTo>
                    <a:pt x="1136" y="403"/>
                    <a:pt x="1186" y="457"/>
                    <a:pt x="1250" y="457"/>
                  </a:cubicBezTo>
                  <a:moveTo>
                    <a:pt x="1510" y="285"/>
                  </a:moveTo>
                  <a:cubicBezTo>
                    <a:pt x="1510" y="496"/>
                    <a:pt x="1510" y="496"/>
                    <a:pt x="1510" y="496"/>
                  </a:cubicBezTo>
                  <a:cubicBezTo>
                    <a:pt x="1553" y="496"/>
                    <a:pt x="1553" y="496"/>
                    <a:pt x="1553" y="496"/>
                  </a:cubicBezTo>
                  <a:cubicBezTo>
                    <a:pt x="1553" y="323"/>
                    <a:pt x="1553" y="323"/>
                    <a:pt x="1553" y="323"/>
                  </a:cubicBezTo>
                  <a:cubicBezTo>
                    <a:pt x="1553" y="281"/>
                    <a:pt x="1583" y="224"/>
                    <a:pt x="1649" y="224"/>
                  </a:cubicBezTo>
                  <a:cubicBezTo>
                    <a:pt x="1660" y="224"/>
                    <a:pt x="1668" y="226"/>
                    <a:pt x="1674" y="228"/>
                  </a:cubicBezTo>
                  <a:cubicBezTo>
                    <a:pt x="1682" y="185"/>
                    <a:pt x="1682" y="185"/>
                    <a:pt x="1682" y="185"/>
                  </a:cubicBezTo>
                  <a:cubicBezTo>
                    <a:pt x="1673" y="182"/>
                    <a:pt x="1662" y="181"/>
                    <a:pt x="1650" y="181"/>
                  </a:cubicBezTo>
                  <a:cubicBezTo>
                    <a:pt x="1596" y="181"/>
                    <a:pt x="1564" y="213"/>
                    <a:pt x="1552" y="246"/>
                  </a:cubicBezTo>
                  <a:cubicBezTo>
                    <a:pt x="1550" y="246"/>
                    <a:pt x="1550" y="246"/>
                    <a:pt x="1550" y="246"/>
                  </a:cubicBezTo>
                  <a:cubicBezTo>
                    <a:pt x="1550" y="189"/>
                    <a:pt x="1550" y="189"/>
                    <a:pt x="1550" y="189"/>
                  </a:cubicBezTo>
                  <a:cubicBezTo>
                    <a:pt x="1508" y="189"/>
                    <a:pt x="1508" y="189"/>
                    <a:pt x="1508" y="189"/>
                  </a:cubicBezTo>
                  <a:cubicBezTo>
                    <a:pt x="1509" y="233"/>
                    <a:pt x="1510" y="257"/>
                    <a:pt x="1510" y="285"/>
                  </a:cubicBezTo>
                  <a:moveTo>
                    <a:pt x="1920" y="308"/>
                  </a:moveTo>
                  <a:cubicBezTo>
                    <a:pt x="1920" y="300"/>
                    <a:pt x="1920" y="300"/>
                    <a:pt x="1920" y="300"/>
                  </a:cubicBezTo>
                  <a:cubicBezTo>
                    <a:pt x="1920" y="247"/>
                    <a:pt x="1895" y="220"/>
                    <a:pt x="1842" y="220"/>
                  </a:cubicBezTo>
                  <a:cubicBezTo>
                    <a:pt x="1805" y="220"/>
                    <a:pt x="1774" y="233"/>
                    <a:pt x="1748" y="256"/>
                  </a:cubicBezTo>
                  <a:cubicBezTo>
                    <a:pt x="1721" y="226"/>
                    <a:pt x="1721" y="226"/>
                    <a:pt x="1721" y="226"/>
                  </a:cubicBezTo>
                  <a:cubicBezTo>
                    <a:pt x="1750" y="197"/>
                    <a:pt x="1794" y="181"/>
                    <a:pt x="1851" y="181"/>
                  </a:cubicBezTo>
                  <a:cubicBezTo>
                    <a:pt x="1912" y="181"/>
                    <a:pt x="1964" y="215"/>
                    <a:pt x="1964" y="290"/>
                  </a:cubicBezTo>
                  <a:cubicBezTo>
                    <a:pt x="1964" y="427"/>
                    <a:pt x="1964" y="427"/>
                    <a:pt x="1964" y="427"/>
                  </a:cubicBezTo>
                  <a:cubicBezTo>
                    <a:pt x="1964" y="451"/>
                    <a:pt x="1966" y="480"/>
                    <a:pt x="1969" y="496"/>
                  </a:cubicBezTo>
                  <a:cubicBezTo>
                    <a:pt x="1927" y="496"/>
                    <a:pt x="1927" y="496"/>
                    <a:pt x="1927" y="496"/>
                  </a:cubicBezTo>
                  <a:cubicBezTo>
                    <a:pt x="1924" y="481"/>
                    <a:pt x="1923" y="462"/>
                    <a:pt x="1923" y="446"/>
                  </a:cubicBezTo>
                  <a:cubicBezTo>
                    <a:pt x="1922" y="446"/>
                    <a:pt x="1922" y="446"/>
                    <a:pt x="1922" y="446"/>
                  </a:cubicBezTo>
                  <a:cubicBezTo>
                    <a:pt x="1897" y="487"/>
                    <a:pt x="1863" y="504"/>
                    <a:pt x="1813" y="504"/>
                  </a:cubicBezTo>
                  <a:cubicBezTo>
                    <a:pt x="1759" y="504"/>
                    <a:pt x="1708" y="474"/>
                    <a:pt x="1708" y="414"/>
                  </a:cubicBezTo>
                  <a:cubicBezTo>
                    <a:pt x="1708" y="314"/>
                    <a:pt x="1825" y="308"/>
                    <a:pt x="1899" y="308"/>
                  </a:cubicBezTo>
                  <a:cubicBezTo>
                    <a:pt x="1920" y="308"/>
                    <a:pt x="1920" y="308"/>
                    <a:pt x="1920" y="308"/>
                  </a:cubicBezTo>
                  <a:moveTo>
                    <a:pt x="1898" y="343"/>
                  </a:moveTo>
                  <a:cubicBezTo>
                    <a:pt x="1854" y="343"/>
                    <a:pt x="1755" y="346"/>
                    <a:pt x="1755" y="408"/>
                  </a:cubicBezTo>
                  <a:cubicBezTo>
                    <a:pt x="1755" y="449"/>
                    <a:pt x="1792" y="464"/>
                    <a:pt x="1827" y="464"/>
                  </a:cubicBezTo>
                  <a:cubicBezTo>
                    <a:pt x="1890" y="464"/>
                    <a:pt x="1920" y="420"/>
                    <a:pt x="1920" y="365"/>
                  </a:cubicBezTo>
                  <a:cubicBezTo>
                    <a:pt x="1920" y="343"/>
                    <a:pt x="1920" y="343"/>
                    <a:pt x="1920" y="343"/>
                  </a:cubicBezTo>
                  <a:lnTo>
                    <a:pt x="1898" y="343"/>
                  </a:lnTo>
                  <a:close/>
                  <a:moveTo>
                    <a:pt x="2261" y="308"/>
                  </a:moveTo>
                  <a:cubicBezTo>
                    <a:pt x="2261" y="300"/>
                    <a:pt x="2261" y="300"/>
                    <a:pt x="2261" y="300"/>
                  </a:cubicBezTo>
                  <a:cubicBezTo>
                    <a:pt x="2261" y="247"/>
                    <a:pt x="2235" y="220"/>
                    <a:pt x="2182" y="220"/>
                  </a:cubicBezTo>
                  <a:cubicBezTo>
                    <a:pt x="2146" y="220"/>
                    <a:pt x="2115" y="233"/>
                    <a:pt x="2088" y="256"/>
                  </a:cubicBezTo>
                  <a:cubicBezTo>
                    <a:pt x="2062" y="226"/>
                    <a:pt x="2062" y="226"/>
                    <a:pt x="2062" y="226"/>
                  </a:cubicBezTo>
                  <a:cubicBezTo>
                    <a:pt x="2090" y="197"/>
                    <a:pt x="2134" y="181"/>
                    <a:pt x="2192" y="181"/>
                  </a:cubicBezTo>
                  <a:cubicBezTo>
                    <a:pt x="2252" y="181"/>
                    <a:pt x="2304" y="215"/>
                    <a:pt x="2304" y="290"/>
                  </a:cubicBezTo>
                  <a:cubicBezTo>
                    <a:pt x="2304" y="427"/>
                    <a:pt x="2304" y="427"/>
                    <a:pt x="2304" y="427"/>
                  </a:cubicBezTo>
                  <a:cubicBezTo>
                    <a:pt x="2304" y="451"/>
                    <a:pt x="2307" y="480"/>
                    <a:pt x="2309" y="496"/>
                  </a:cubicBezTo>
                  <a:cubicBezTo>
                    <a:pt x="2267" y="496"/>
                    <a:pt x="2267" y="496"/>
                    <a:pt x="2267" y="496"/>
                  </a:cubicBezTo>
                  <a:cubicBezTo>
                    <a:pt x="2265" y="481"/>
                    <a:pt x="2263" y="462"/>
                    <a:pt x="2263" y="446"/>
                  </a:cubicBezTo>
                  <a:cubicBezTo>
                    <a:pt x="2262" y="446"/>
                    <a:pt x="2262" y="446"/>
                    <a:pt x="2262" y="446"/>
                  </a:cubicBezTo>
                  <a:cubicBezTo>
                    <a:pt x="2237" y="487"/>
                    <a:pt x="2203" y="504"/>
                    <a:pt x="2154" y="504"/>
                  </a:cubicBezTo>
                  <a:cubicBezTo>
                    <a:pt x="2099" y="504"/>
                    <a:pt x="2048" y="474"/>
                    <a:pt x="2048" y="414"/>
                  </a:cubicBezTo>
                  <a:cubicBezTo>
                    <a:pt x="2048" y="314"/>
                    <a:pt x="2166" y="308"/>
                    <a:pt x="2239" y="308"/>
                  </a:cubicBezTo>
                  <a:cubicBezTo>
                    <a:pt x="2261" y="308"/>
                    <a:pt x="2261" y="308"/>
                    <a:pt x="2261" y="308"/>
                  </a:cubicBezTo>
                  <a:moveTo>
                    <a:pt x="2239" y="343"/>
                  </a:moveTo>
                  <a:cubicBezTo>
                    <a:pt x="2195" y="343"/>
                    <a:pt x="2095" y="346"/>
                    <a:pt x="2095" y="408"/>
                  </a:cubicBezTo>
                  <a:cubicBezTo>
                    <a:pt x="2095" y="449"/>
                    <a:pt x="2133" y="464"/>
                    <a:pt x="2168" y="464"/>
                  </a:cubicBezTo>
                  <a:cubicBezTo>
                    <a:pt x="2231" y="464"/>
                    <a:pt x="2261" y="420"/>
                    <a:pt x="2261" y="365"/>
                  </a:cubicBezTo>
                  <a:cubicBezTo>
                    <a:pt x="2261" y="343"/>
                    <a:pt x="2261" y="343"/>
                    <a:pt x="2261" y="343"/>
                  </a:cubicBezTo>
                  <a:lnTo>
                    <a:pt x="2239" y="343"/>
                  </a:lnTo>
                  <a:close/>
                  <a:moveTo>
                    <a:pt x="2458" y="0"/>
                  </a:moveTo>
                  <a:cubicBezTo>
                    <a:pt x="2414" y="0"/>
                    <a:pt x="2414" y="0"/>
                    <a:pt x="2414" y="0"/>
                  </a:cubicBezTo>
                  <a:cubicBezTo>
                    <a:pt x="2414" y="496"/>
                    <a:pt x="2414" y="496"/>
                    <a:pt x="2414" y="496"/>
                  </a:cubicBezTo>
                  <a:cubicBezTo>
                    <a:pt x="2458" y="496"/>
                    <a:pt x="2458" y="496"/>
                    <a:pt x="2458" y="496"/>
                  </a:cubicBezTo>
                  <a:lnTo>
                    <a:pt x="2458" y="0"/>
                  </a:lnTo>
                  <a:close/>
                  <a:moveTo>
                    <a:pt x="51" y="656"/>
                  </a:moveTo>
                  <a:cubicBezTo>
                    <a:pt x="8" y="656"/>
                    <a:pt x="8" y="656"/>
                    <a:pt x="8" y="656"/>
                  </a:cubicBezTo>
                  <a:cubicBezTo>
                    <a:pt x="8" y="1152"/>
                    <a:pt x="8" y="1152"/>
                    <a:pt x="8" y="1152"/>
                  </a:cubicBezTo>
                  <a:cubicBezTo>
                    <a:pt x="51" y="1152"/>
                    <a:pt x="51" y="1152"/>
                    <a:pt x="51" y="1152"/>
                  </a:cubicBezTo>
                  <a:cubicBezTo>
                    <a:pt x="51" y="991"/>
                    <a:pt x="51" y="991"/>
                    <a:pt x="51" y="991"/>
                  </a:cubicBezTo>
                  <a:cubicBezTo>
                    <a:pt x="211" y="1152"/>
                    <a:pt x="211" y="1152"/>
                    <a:pt x="211" y="1152"/>
                  </a:cubicBezTo>
                  <a:cubicBezTo>
                    <a:pt x="278" y="1152"/>
                    <a:pt x="278" y="1152"/>
                    <a:pt x="278" y="1152"/>
                  </a:cubicBezTo>
                  <a:cubicBezTo>
                    <a:pt x="108" y="985"/>
                    <a:pt x="108" y="985"/>
                    <a:pt x="108" y="985"/>
                  </a:cubicBezTo>
                  <a:cubicBezTo>
                    <a:pt x="261" y="845"/>
                    <a:pt x="261" y="845"/>
                    <a:pt x="261" y="845"/>
                  </a:cubicBezTo>
                  <a:cubicBezTo>
                    <a:pt x="196" y="845"/>
                    <a:pt x="196" y="845"/>
                    <a:pt x="196" y="845"/>
                  </a:cubicBezTo>
                  <a:cubicBezTo>
                    <a:pt x="51" y="983"/>
                    <a:pt x="51" y="983"/>
                    <a:pt x="51" y="983"/>
                  </a:cubicBezTo>
                  <a:lnTo>
                    <a:pt x="51" y="656"/>
                  </a:lnTo>
                  <a:close/>
                  <a:moveTo>
                    <a:pt x="521" y="964"/>
                  </a:moveTo>
                  <a:cubicBezTo>
                    <a:pt x="521" y="956"/>
                    <a:pt x="521" y="956"/>
                    <a:pt x="521" y="956"/>
                  </a:cubicBezTo>
                  <a:cubicBezTo>
                    <a:pt x="521" y="903"/>
                    <a:pt x="496" y="877"/>
                    <a:pt x="442" y="877"/>
                  </a:cubicBezTo>
                  <a:cubicBezTo>
                    <a:pt x="406" y="877"/>
                    <a:pt x="375" y="889"/>
                    <a:pt x="349" y="913"/>
                  </a:cubicBezTo>
                  <a:cubicBezTo>
                    <a:pt x="322" y="882"/>
                    <a:pt x="322" y="882"/>
                    <a:pt x="322" y="882"/>
                  </a:cubicBezTo>
                  <a:cubicBezTo>
                    <a:pt x="351" y="853"/>
                    <a:pt x="394" y="837"/>
                    <a:pt x="452" y="837"/>
                  </a:cubicBezTo>
                  <a:cubicBezTo>
                    <a:pt x="513" y="837"/>
                    <a:pt x="564" y="871"/>
                    <a:pt x="564" y="946"/>
                  </a:cubicBezTo>
                  <a:cubicBezTo>
                    <a:pt x="564" y="1083"/>
                    <a:pt x="564" y="1083"/>
                    <a:pt x="564" y="1083"/>
                  </a:cubicBezTo>
                  <a:cubicBezTo>
                    <a:pt x="564" y="1107"/>
                    <a:pt x="567" y="1136"/>
                    <a:pt x="570" y="1152"/>
                  </a:cubicBezTo>
                  <a:cubicBezTo>
                    <a:pt x="528" y="1152"/>
                    <a:pt x="528" y="1152"/>
                    <a:pt x="528" y="1152"/>
                  </a:cubicBezTo>
                  <a:cubicBezTo>
                    <a:pt x="525" y="1137"/>
                    <a:pt x="524" y="1119"/>
                    <a:pt x="524" y="1102"/>
                  </a:cubicBezTo>
                  <a:cubicBezTo>
                    <a:pt x="522" y="1102"/>
                    <a:pt x="522" y="1102"/>
                    <a:pt x="522" y="1102"/>
                  </a:cubicBezTo>
                  <a:cubicBezTo>
                    <a:pt x="498" y="1143"/>
                    <a:pt x="463" y="1160"/>
                    <a:pt x="414" y="1160"/>
                  </a:cubicBezTo>
                  <a:cubicBezTo>
                    <a:pt x="360" y="1160"/>
                    <a:pt x="309" y="1130"/>
                    <a:pt x="309" y="1070"/>
                  </a:cubicBezTo>
                  <a:cubicBezTo>
                    <a:pt x="309" y="970"/>
                    <a:pt x="426" y="964"/>
                    <a:pt x="499" y="964"/>
                  </a:cubicBezTo>
                  <a:cubicBezTo>
                    <a:pt x="521" y="964"/>
                    <a:pt x="521" y="964"/>
                    <a:pt x="521" y="964"/>
                  </a:cubicBezTo>
                  <a:moveTo>
                    <a:pt x="499" y="999"/>
                  </a:moveTo>
                  <a:cubicBezTo>
                    <a:pt x="455" y="999"/>
                    <a:pt x="356" y="1002"/>
                    <a:pt x="356" y="1064"/>
                  </a:cubicBezTo>
                  <a:cubicBezTo>
                    <a:pt x="356" y="1105"/>
                    <a:pt x="393" y="1121"/>
                    <a:pt x="428" y="1121"/>
                  </a:cubicBezTo>
                  <a:cubicBezTo>
                    <a:pt x="491" y="1121"/>
                    <a:pt x="521" y="1076"/>
                    <a:pt x="521" y="1022"/>
                  </a:cubicBezTo>
                  <a:cubicBezTo>
                    <a:pt x="521" y="999"/>
                    <a:pt x="521" y="999"/>
                    <a:pt x="521" y="999"/>
                  </a:cubicBezTo>
                  <a:lnTo>
                    <a:pt x="499" y="999"/>
                  </a:lnTo>
                  <a:close/>
                  <a:moveTo>
                    <a:pt x="706" y="845"/>
                  </a:moveTo>
                  <a:cubicBezTo>
                    <a:pt x="662" y="845"/>
                    <a:pt x="662" y="845"/>
                    <a:pt x="662" y="845"/>
                  </a:cubicBezTo>
                  <a:cubicBezTo>
                    <a:pt x="663" y="867"/>
                    <a:pt x="665" y="896"/>
                    <a:pt x="665" y="913"/>
                  </a:cubicBezTo>
                  <a:cubicBezTo>
                    <a:pt x="665" y="1152"/>
                    <a:pt x="665" y="1152"/>
                    <a:pt x="665" y="1152"/>
                  </a:cubicBezTo>
                  <a:cubicBezTo>
                    <a:pt x="708" y="1152"/>
                    <a:pt x="708" y="1152"/>
                    <a:pt x="708" y="1152"/>
                  </a:cubicBezTo>
                  <a:cubicBezTo>
                    <a:pt x="708" y="995"/>
                    <a:pt x="708" y="995"/>
                    <a:pt x="708" y="995"/>
                  </a:cubicBezTo>
                  <a:cubicBezTo>
                    <a:pt x="708" y="882"/>
                    <a:pt x="792" y="876"/>
                    <a:pt x="801" y="876"/>
                  </a:cubicBezTo>
                  <a:cubicBezTo>
                    <a:pt x="866" y="876"/>
                    <a:pt x="885" y="914"/>
                    <a:pt x="885" y="982"/>
                  </a:cubicBezTo>
                  <a:cubicBezTo>
                    <a:pt x="885" y="1152"/>
                    <a:pt x="885" y="1152"/>
                    <a:pt x="885" y="1152"/>
                  </a:cubicBezTo>
                  <a:cubicBezTo>
                    <a:pt x="928" y="1152"/>
                    <a:pt x="928" y="1152"/>
                    <a:pt x="928" y="1152"/>
                  </a:cubicBezTo>
                  <a:cubicBezTo>
                    <a:pt x="928" y="957"/>
                    <a:pt x="928" y="957"/>
                    <a:pt x="928" y="957"/>
                  </a:cubicBezTo>
                  <a:cubicBezTo>
                    <a:pt x="928" y="881"/>
                    <a:pt x="891" y="837"/>
                    <a:pt x="813" y="837"/>
                  </a:cubicBezTo>
                  <a:cubicBezTo>
                    <a:pt x="772" y="837"/>
                    <a:pt x="729" y="861"/>
                    <a:pt x="710" y="894"/>
                  </a:cubicBezTo>
                  <a:cubicBezTo>
                    <a:pt x="708" y="894"/>
                    <a:pt x="708" y="894"/>
                    <a:pt x="708" y="894"/>
                  </a:cubicBezTo>
                  <a:cubicBezTo>
                    <a:pt x="708" y="878"/>
                    <a:pt x="708" y="861"/>
                    <a:pt x="706" y="845"/>
                  </a:cubicBezTo>
                  <a:moveTo>
                    <a:pt x="1073" y="656"/>
                  </a:moveTo>
                  <a:cubicBezTo>
                    <a:pt x="1030" y="656"/>
                    <a:pt x="1030" y="656"/>
                    <a:pt x="1030" y="656"/>
                  </a:cubicBezTo>
                  <a:cubicBezTo>
                    <a:pt x="1030" y="1152"/>
                    <a:pt x="1030" y="1152"/>
                    <a:pt x="1030" y="1152"/>
                  </a:cubicBezTo>
                  <a:cubicBezTo>
                    <a:pt x="1073" y="1152"/>
                    <a:pt x="1073" y="1152"/>
                    <a:pt x="1073" y="1152"/>
                  </a:cubicBezTo>
                  <a:cubicBezTo>
                    <a:pt x="1073" y="991"/>
                    <a:pt x="1073" y="991"/>
                    <a:pt x="1073" y="991"/>
                  </a:cubicBezTo>
                  <a:cubicBezTo>
                    <a:pt x="1233" y="1152"/>
                    <a:pt x="1233" y="1152"/>
                    <a:pt x="1233" y="1152"/>
                  </a:cubicBezTo>
                  <a:cubicBezTo>
                    <a:pt x="1299" y="1152"/>
                    <a:pt x="1299" y="1152"/>
                    <a:pt x="1299" y="1152"/>
                  </a:cubicBezTo>
                  <a:cubicBezTo>
                    <a:pt x="1130" y="985"/>
                    <a:pt x="1130" y="985"/>
                    <a:pt x="1130" y="985"/>
                  </a:cubicBezTo>
                  <a:cubicBezTo>
                    <a:pt x="1283" y="845"/>
                    <a:pt x="1283" y="845"/>
                    <a:pt x="1283" y="845"/>
                  </a:cubicBezTo>
                  <a:cubicBezTo>
                    <a:pt x="1218" y="845"/>
                    <a:pt x="1218" y="845"/>
                    <a:pt x="1218" y="845"/>
                  </a:cubicBezTo>
                  <a:cubicBezTo>
                    <a:pt x="1073" y="983"/>
                    <a:pt x="1073" y="983"/>
                    <a:pt x="1073" y="983"/>
                  </a:cubicBezTo>
                  <a:lnTo>
                    <a:pt x="1073" y="656"/>
                  </a:lnTo>
                  <a:close/>
                  <a:moveTo>
                    <a:pt x="1376" y="1010"/>
                  </a:moveTo>
                  <a:cubicBezTo>
                    <a:pt x="1381" y="1072"/>
                    <a:pt x="1428" y="1121"/>
                    <a:pt x="1489" y="1121"/>
                  </a:cubicBezTo>
                  <a:cubicBezTo>
                    <a:pt x="1535" y="1121"/>
                    <a:pt x="1570" y="1095"/>
                    <a:pt x="1587" y="1067"/>
                  </a:cubicBezTo>
                  <a:cubicBezTo>
                    <a:pt x="1621" y="1095"/>
                    <a:pt x="1621" y="1095"/>
                    <a:pt x="1621" y="1095"/>
                  </a:cubicBezTo>
                  <a:cubicBezTo>
                    <a:pt x="1585" y="1141"/>
                    <a:pt x="1540" y="1160"/>
                    <a:pt x="1489" y="1160"/>
                  </a:cubicBezTo>
                  <a:cubicBezTo>
                    <a:pt x="1398" y="1160"/>
                    <a:pt x="1330" y="1091"/>
                    <a:pt x="1330" y="999"/>
                  </a:cubicBezTo>
                  <a:cubicBezTo>
                    <a:pt x="1330" y="906"/>
                    <a:pt x="1398" y="837"/>
                    <a:pt x="1485" y="837"/>
                  </a:cubicBezTo>
                  <a:cubicBezTo>
                    <a:pt x="1578" y="838"/>
                    <a:pt x="1632" y="907"/>
                    <a:pt x="1632" y="991"/>
                  </a:cubicBezTo>
                  <a:cubicBezTo>
                    <a:pt x="1632" y="1010"/>
                    <a:pt x="1632" y="1010"/>
                    <a:pt x="1632" y="1010"/>
                  </a:cubicBezTo>
                  <a:cubicBezTo>
                    <a:pt x="1376" y="1010"/>
                    <a:pt x="1376" y="1010"/>
                    <a:pt x="1376" y="1010"/>
                  </a:cubicBezTo>
                  <a:moveTo>
                    <a:pt x="1585" y="975"/>
                  </a:moveTo>
                  <a:cubicBezTo>
                    <a:pt x="1585" y="917"/>
                    <a:pt x="1547" y="877"/>
                    <a:pt x="1485" y="877"/>
                  </a:cubicBezTo>
                  <a:cubicBezTo>
                    <a:pt x="1429" y="877"/>
                    <a:pt x="1377" y="924"/>
                    <a:pt x="1377" y="975"/>
                  </a:cubicBezTo>
                  <a:lnTo>
                    <a:pt x="1585" y="975"/>
                  </a:lnTo>
                  <a:close/>
                  <a:moveTo>
                    <a:pt x="1715" y="941"/>
                  </a:moveTo>
                  <a:cubicBezTo>
                    <a:pt x="1715" y="1152"/>
                    <a:pt x="1715" y="1152"/>
                    <a:pt x="1715" y="1152"/>
                  </a:cubicBezTo>
                  <a:cubicBezTo>
                    <a:pt x="1759" y="1152"/>
                    <a:pt x="1759" y="1152"/>
                    <a:pt x="1759" y="1152"/>
                  </a:cubicBezTo>
                  <a:cubicBezTo>
                    <a:pt x="1759" y="979"/>
                    <a:pt x="1759" y="979"/>
                    <a:pt x="1759" y="979"/>
                  </a:cubicBezTo>
                  <a:cubicBezTo>
                    <a:pt x="1759" y="938"/>
                    <a:pt x="1788" y="880"/>
                    <a:pt x="1854" y="880"/>
                  </a:cubicBezTo>
                  <a:cubicBezTo>
                    <a:pt x="1866" y="880"/>
                    <a:pt x="1874" y="882"/>
                    <a:pt x="1879" y="884"/>
                  </a:cubicBezTo>
                  <a:cubicBezTo>
                    <a:pt x="1887" y="841"/>
                    <a:pt x="1887" y="841"/>
                    <a:pt x="1887" y="841"/>
                  </a:cubicBezTo>
                  <a:cubicBezTo>
                    <a:pt x="1878" y="838"/>
                    <a:pt x="1868" y="837"/>
                    <a:pt x="1855" y="837"/>
                  </a:cubicBezTo>
                  <a:cubicBezTo>
                    <a:pt x="1801" y="837"/>
                    <a:pt x="1769" y="869"/>
                    <a:pt x="1757" y="902"/>
                  </a:cubicBezTo>
                  <a:cubicBezTo>
                    <a:pt x="1755" y="902"/>
                    <a:pt x="1755" y="902"/>
                    <a:pt x="1755" y="902"/>
                  </a:cubicBezTo>
                  <a:cubicBezTo>
                    <a:pt x="1755" y="845"/>
                    <a:pt x="1755" y="845"/>
                    <a:pt x="1755" y="845"/>
                  </a:cubicBezTo>
                  <a:cubicBezTo>
                    <a:pt x="1713" y="845"/>
                    <a:pt x="1713" y="845"/>
                    <a:pt x="1713" y="845"/>
                  </a:cubicBezTo>
                  <a:cubicBezTo>
                    <a:pt x="1714" y="890"/>
                    <a:pt x="1715" y="913"/>
                    <a:pt x="1715" y="941"/>
                  </a:cubicBezTo>
                  <a:moveTo>
                    <a:pt x="2141" y="917"/>
                  </a:moveTo>
                  <a:cubicBezTo>
                    <a:pt x="2176" y="890"/>
                    <a:pt x="2176" y="890"/>
                    <a:pt x="2176" y="890"/>
                  </a:cubicBezTo>
                  <a:cubicBezTo>
                    <a:pt x="2146" y="855"/>
                    <a:pt x="2105" y="838"/>
                    <a:pt x="2064" y="837"/>
                  </a:cubicBezTo>
                  <a:cubicBezTo>
                    <a:pt x="1964" y="836"/>
                    <a:pt x="1901" y="906"/>
                    <a:pt x="1901" y="999"/>
                  </a:cubicBezTo>
                  <a:cubicBezTo>
                    <a:pt x="1901" y="1091"/>
                    <a:pt x="1964" y="1161"/>
                    <a:pt x="2064" y="1160"/>
                  </a:cubicBezTo>
                  <a:cubicBezTo>
                    <a:pt x="2105" y="1159"/>
                    <a:pt x="2146" y="1142"/>
                    <a:pt x="2176" y="1107"/>
                  </a:cubicBezTo>
                  <a:cubicBezTo>
                    <a:pt x="2141" y="1080"/>
                    <a:pt x="2141" y="1080"/>
                    <a:pt x="2141" y="1080"/>
                  </a:cubicBezTo>
                  <a:cubicBezTo>
                    <a:pt x="2126" y="1102"/>
                    <a:pt x="2098" y="1121"/>
                    <a:pt x="2064" y="1121"/>
                  </a:cubicBezTo>
                  <a:cubicBezTo>
                    <a:pt x="1992" y="1122"/>
                    <a:pt x="1949" y="1069"/>
                    <a:pt x="1949" y="999"/>
                  </a:cubicBezTo>
                  <a:cubicBezTo>
                    <a:pt x="1949" y="928"/>
                    <a:pt x="1992" y="875"/>
                    <a:pt x="2064" y="876"/>
                  </a:cubicBezTo>
                  <a:cubicBezTo>
                    <a:pt x="2098" y="876"/>
                    <a:pt x="2126" y="895"/>
                    <a:pt x="2141" y="917"/>
                  </a:cubicBezTo>
                  <a:moveTo>
                    <a:pt x="2263" y="1010"/>
                  </a:moveTo>
                  <a:cubicBezTo>
                    <a:pt x="2269" y="1072"/>
                    <a:pt x="2315" y="1121"/>
                    <a:pt x="2376" y="1121"/>
                  </a:cubicBezTo>
                  <a:cubicBezTo>
                    <a:pt x="2422" y="1121"/>
                    <a:pt x="2458" y="1095"/>
                    <a:pt x="2475" y="1067"/>
                  </a:cubicBezTo>
                  <a:cubicBezTo>
                    <a:pt x="2508" y="1095"/>
                    <a:pt x="2508" y="1095"/>
                    <a:pt x="2508" y="1095"/>
                  </a:cubicBezTo>
                  <a:cubicBezTo>
                    <a:pt x="2472" y="1141"/>
                    <a:pt x="2427" y="1160"/>
                    <a:pt x="2376" y="1160"/>
                  </a:cubicBezTo>
                  <a:cubicBezTo>
                    <a:pt x="2285" y="1160"/>
                    <a:pt x="2218" y="1091"/>
                    <a:pt x="2218" y="999"/>
                  </a:cubicBezTo>
                  <a:cubicBezTo>
                    <a:pt x="2218" y="906"/>
                    <a:pt x="2285" y="837"/>
                    <a:pt x="2372" y="837"/>
                  </a:cubicBezTo>
                  <a:cubicBezTo>
                    <a:pt x="2466" y="838"/>
                    <a:pt x="2519" y="907"/>
                    <a:pt x="2519" y="991"/>
                  </a:cubicBezTo>
                  <a:cubicBezTo>
                    <a:pt x="2519" y="1010"/>
                    <a:pt x="2519" y="1010"/>
                    <a:pt x="2519" y="1010"/>
                  </a:cubicBezTo>
                  <a:cubicBezTo>
                    <a:pt x="2263" y="1010"/>
                    <a:pt x="2263" y="1010"/>
                    <a:pt x="2263" y="1010"/>
                  </a:cubicBezTo>
                  <a:moveTo>
                    <a:pt x="2472" y="975"/>
                  </a:moveTo>
                  <a:cubicBezTo>
                    <a:pt x="2472" y="917"/>
                    <a:pt x="2435" y="877"/>
                    <a:pt x="2372" y="877"/>
                  </a:cubicBezTo>
                  <a:cubicBezTo>
                    <a:pt x="2316" y="877"/>
                    <a:pt x="2265" y="924"/>
                    <a:pt x="2265" y="975"/>
                  </a:cubicBezTo>
                  <a:lnTo>
                    <a:pt x="2472" y="975"/>
                  </a:lnTo>
                  <a:close/>
                  <a:moveTo>
                    <a:pt x="2639" y="845"/>
                  </a:moveTo>
                  <a:cubicBezTo>
                    <a:pt x="2595" y="845"/>
                    <a:pt x="2595" y="845"/>
                    <a:pt x="2595" y="845"/>
                  </a:cubicBezTo>
                  <a:cubicBezTo>
                    <a:pt x="2596" y="867"/>
                    <a:pt x="2598" y="896"/>
                    <a:pt x="2598" y="913"/>
                  </a:cubicBezTo>
                  <a:cubicBezTo>
                    <a:pt x="2598" y="1152"/>
                    <a:pt x="2598" y="1152"/>
                    <a:pt x="2598" y="1152"/>
                  </a:cubicBezTo>
                  <a:cubicBezTo>
                    <a:pt x="2641" y="1152"/>
                    <a:pt x="2641" y="1152"/>
                    <a:pt x="2641" y="1152"/>
                  </a:cubicBezTo>
                  <a:cubicBezTo>
                    <a:pt x="2641" y="995"/>
                    <a:pt x="2641" y="995"/>
                    <a:pt x="2641" y="995"/>
                  </a:cubicBezTo>
                  <a:cubicBezTo>
                    <a:pt x="2641" y="882"/>
                    <a:pt x="2725" y="876"/>
                    <a:pt x="2735" y="876"/>
                  </a:cubicBezTo>
                  <a:cubicBezTo>
                    <a:pt x="2799" y="876"/>
                    <a:pt x="2818" y="914"/>
                    <a:pt x="2818" y="982"/>
                  </a:cubicBezTo>
                  <a:cubicBezTo>
                    <a:pt x="2818" y="1152"/>
                    <a:pt x="2818" y="1152"/>
                    <a:pt x="2818" y="1152"/>
                  </a:cubicBezTo>
                  <a:cubicBezTo>
                    <a:pt x="2861" y="1152"/>
                    <a:pt x="2861" y="1152"/>
                    <a:pt x="2861" y="1152"/>
                  </a:cubicBezTo>
                  <a:cubicBezTo>
                    <a:pt x="2861" y="957"/>
                    <a:pt x="2861" y="957"/>
                    <a:pt x="2861" y="957"/>
                  </a:cubicBezTo>
                  <a:cubicBezTo>
                    <a:pt x="2861" y="881"/>
                    <a:pt x="2824" y="837"/>
                    <a:pt x="2746" y="837"/>
                  </a:cubicBezTo>
                  <a:cubicBezTo>
                    <a:pt x="2705" y="837"/>
                    <a:pt x="2662" y="861"/>
                    <a:pt x="2643" y="894"/>
                  </a:cubicBezTo>
                  <a:cubicBezTo>
                    <a:pt x="2641" y="894"/>
                    <a:pt x="2641" y="894"/>
                    <a:pt x="2641" y="894"/>
                  </a:cubicBezTo>
                  <a:cubicBezTo>
                    <a:pt x="2641" y="878"/>
                    <a:pt x="2641" y="861"/>
                    <a:pt x="2639" y="845"/>
                  </a:cubicBezTo>
                  <a:moveTo>
                    <a:pt x="3122" y="884"/>
                  </a:moveTo>
                  <a:cubicBezTo>
                    <a:pt x="3122" y="845"/>
                    <a:pt x="3122" y="845"/>
                    <a:pt x="3122" y="845"/>
                  </a:cubicBezTo>
                  <a:cubicBezTo>
                    <a:pt x="3033" y="845"/>
                    <a:pt x="3033" y="845"/>
                    <a:pt x="3033" y="845"/>
                  </a:cubicBezTo>
                  <a:cubicBezTo>
                    <a:pt x="3033" y="758"/>
                    <a:pt x="3033" y="758"/>
                    <a:pt x="3033" y="758"/>
                  </a:cubicBezTo>
                  <a:cubicBezTo>
                    <a:pt x="2990" y="758"/>
                    <a:pt x="2990" y="758"/>
                    <a:pt x="2990" y="758"/>
                  </a:cubicBezTo>
                  <a:cubicBezTo>
                    <a:pt x="2990" y="845"/>
                    <a:pt x="2990" y="845"/>
                    <a:pt x="2990" y="845"/>
                  </a:cubicBezTo>
                  <a:cubicBezTo>
                    <a:pt x="2925" y="845"/>
                    <a:pt x="2925" y="845"/>
                    <a:pt x="2925" y="845"/>
                  </a:cubicBezTo>
                  <a:cubicBezTo>
                    <a:pt x="2925" y="884"/>
                    <a:pt x="2925" y="884"/>
                    <a:pt x="2925" y="884"/>
                  </a:cubicBezTo>
                  <a:cubicBezTo>
                    <a:pt x="2990" y="884"/>
                    <a:pt x="2990" y="884"/>
                    <a:pt x="2990" y="884"/>
                  </a:cubicBezTo>
                  <a:cubicBezTo>
                    <a:pt x="2990" y="1078"/>
                    <a:pt x="2990" y="1078"/>
                    <a:pt x="2990" y="1078"/>
                  </a:cubicBezTo>
                  <a:cubicBezTo>
                    <a:pt x="2990" y="1146"/>
                    <a:pt x="3033" y="1160"/>
                    <a:pt x="3066" y="1160"/>
                  </a:cubicBezTo>
                  <a:cubicBezTo>
                    <a:pt x="3088" y="1160"/>
                    <a:pt x="3109" y="1156"/>
                    <a:pt x="3124" y="1149"/>
                  </a:cubicBezTo>
                  <a:cubicBezTo>
                    <a:pt x="3122" y="1109"/>
                    <a:pt x="3122" y="1109"/>
                    <a:pt x="3122" y="1109"/>
                  </a:cubicBezTo>
                  <a:cubicBezTo>
                    <a:pt x="3109" y="1116"/>
                    <a:pt x="3093" y="1121"/>
                    <a:pt x="3078" y="1121"/>
                  </a:cubicBezTo>
                  <a:cubicBezTo>
                    <a:pt x="3051" y="1121"/>
                    <a:pt x="3033" y="1111"/>
                    <a:pt x="3033" y="1065"/>
                  </a:cubicBezTo>
                  <a:cubicBezTo>
                    <a:pt x="3033" y="884"/>
                    <a:pt x="3033" y="884"/>
                    <a:pt x="3033" y="884"/>
                  </a:cubicBezTo>
                  <a:cubicBezTo>
                    <a:pt x="3122" y="884"/>
                    <a:pt x="3122" y="884"/>
                    <a:pt x="3122" y="884"/>
                  </a:cubicBezTo>
                  <a:moveTo>
                    <a:pt x="3185" y="941"/>
                  </a:moveTo>
                  <a:cubicBezTo>
                    <a:pt x="3185" y="1152"/>
                    <a:pt x="3185" y="1152"/>
                    <a:pt x="3185" y="1152"/>
                  </a:cubicBezTo>
                  <a:cubicBezTo>
                    <a:pt x="3229" y="1152"/>
                    <a:pt x="3229" y="1152"/>
                    <a:pt x="3229" y="1152"/>
                  </a:cubicBezTo>
                  <a:cubicBezTo>
                    <a:pt x="3229" y="979"/>
                    <a:pt x="3229" y="979"/>
                    <a:pt x="3229" y="979"/>
                  </a:cubicBezTo>
                  <a:cubicBezTo>
                    <a:pt x="3229" y="938"/>
                    <a:pt x="3258" y="880"/>
                    <a:pt x="3324" y="880"/>
                  </a:cubicBezTo>
                  <a:cubicBezTo>
                    <a:pt x="3336" y="880"/>
                    <a:pt x="3344" y="882"/>
                    <a:pt x="3349" y="884"/>
                  </a:cubicBezTo>
                  <a:cubicBezTo>
                    <a:pt x="3357" y="841"/>
                    <a:pt x="3357" y="841"/>
                    <a:pt x="3357" y="841"/>
                  </a:cubicBezTo>
                  <a:cubicBezTo>
                    <a:pt x="3348" y="838"/>
                    <a:pt x="3338" y="837"/>
                    <a:pt x="3325" y="837"/>
                  </a:cubicBezTo>
                  <a:cubicBezTo>
                    <a:pt x="3271" y="837"/>
                    <a:pt x="3239" y="869"/>
                    <a:pt x="3227" y="902"/>
                  </a:cubicBezTo>
                  <a:cubicBezTo>
                    <a:pt x="3225" y="902"/>
                    <a:pt x="3225" y="902"/>
                    <a:pt x="3225" y="902"/>
                  </a:cubicBezTo>
                  <a:cubicBezTo>
                    <a:pt x="3225" y="845"/>
                    <a:pt x="3225" y="845"/>
                    <a:pt x="3225" y="845"/>
                  </a:cubicBezTo>
                  <a:cubicBezTo>
                    <a:pt x="3183" y="845"/>
                    <a:pt x="3183" y="845"/>
                    <a:pt x="3183" y="845"/>
                  </a:cubicBezTo>
                  <a:cubicBezTo>
                    <a:pt x="3184" y="890"/>
                    <a:pt x="3185" y="913"/>
                    <a:pt x="3185" y="941"/>
                  </a:cubicBezTo>
                  <a:moveTo>
                    <a:pt x="3620" y="1152"/>
                  </a:moveTo>
                  <a:cubicBezTo>
                    <a:pt x="3665" y="1152"/>
                    <a:pt x="3665" y="1152"/>
                    <a:pt x="3665" y="1152"/>
                  </a:cubicBezTo>
                  <a:cubicBezTo>
                    <a:pt x="3664" y="1130"/>
                    <a:pt x="3662" y="1101"/>
                    <a:pt x="3662" y="1085"/>
                  </a:cubicBezTo>
                  <a:cubicBezTo>
                    <a:pt x="3662" y="845"/>
                    <a:pt x="3662" y="845"/>
                    <a:pt x="3662" y="845"/>
                  </a:cubicBezTo>
                  <a:cubicBezTo>
                    <a:pt x="3619" y="845"/>
                    <a:pt x="3619" y="845"/>
                    <a:pt x="3619" y="845"/>
                  </a:cubicBezTo>
                  <a:cubicBezTo>
                    <a:pt x="3619" y="1002"/>
                    <a:pt x="3619" y="1002"/>
                    <a:pt x="3619" y="1002"/>
                  </a:cubicBezTo>
                  <a:cubicBezTo>
                    <a:pt x="3619" y="1115"/>
                    <a:pt x="3534" y="1121"/>
                    <a:pt x="3525" y="1121"/>
                  </a:cubicBezTo>
                  <a:cubicBezTo>
                    <a:pt x="3461" y="1121"/>
                    <a:pt x="3442" y="1083"/>
                    <a:pt x="3442" y="1015"/>
                  </a:cubicBezTo>
                  <a:cubicBezTo>
                    <a:pt x="3442" y="845"/>
                    <a:pt x="3442" y="845"/>
                    <a:pt x="3442" y="845"/>
                  </a:cubicBezTo>
                  <a:cubicBezTo>
                    <a:pt x="3399" y="845"/>
                    <a:pt x="3399" y="845"/>
                    <a:pt x="3399" y="845"/>
                  </a:cubicBezTo>
                  <a:cubicBezTo>
                    <a:pt x="3399" y="1040"/>
                    <a:pt x="3399" y="1040"/>
                    <a:pt x="3399" y="1040"/>
                  </a:cubicBezTo>
                  <a:cubicBezTo>
                    <a:pt x="3399" y="1116"/>
                    <a:pt x="3436" y="1160"/>
                    <a:pt x="3514" y="1160"/>
                  </a:cubicBezTo>
                  <a:cubicBezTo>
                    <a:pt x="3555" y="1160"/>
                    <a:pt x="3598" y="1136"/>
                    <a:pt x="3617" y="1103"/>
                  </a:cubicBezTo>
                  <a:cubicBezTo>
                    <a:pt x="3619" y="1103"/>
                    <a:pt x="3619" y="1103"/>
                    <a:pt x="3619" y="1103"/>
                  </a:cubicBezTo>
                  <a:cubicBezTo>
                    <a:pt x="3619" y="1119"/>
                    <a:pt x="3619" y="1136"/>
                    <a:pt x="3620" y="1152"/>
                  </a:cubicBezTo>
                  <a:moveTo>
                    <a:pt x="3764" y="913"/>
                  </a:moveTo>
                  <a:cubicBezTo>
                    <a:pt x="3764" y="1152"/>
                    <a:pt x="3764" y="1152"/>
                    <a:pt x="3764" y="1152"/>
                  </a:cubicBezTo>
                  <a:cubicBezTo>
                    <a:pt x="3807" y="1152"/>
                    <a:pt x="3807" y="1152"/>
                    <a:pt x="3807" y="1152"/>
                  </a:cubicBezTo>
                  <a:cubicBezTo>
                    <a:pt x="3807" y="995"/>
                    <a:pt x="3807" y="995"/>
                    <a:pt x="3807" y="995"/>
                  </a:cubicBezTo>
                  <a:cubicBezTo>
                    <a:pt x="3807" y="882"/>
                    <a:pt x="3883" y="877"/>
                    <a:pt x="3893" y="877"/>
                  </a:cubicBezTo>
                  <a:cubicBezTo>
                    <a:pt x="3953" y="877"/>
                    <a:pt x="3971" y="911"/>
                    <a:pt x="3971" y="973"/>
                  </a:cubicBezTo>
                  <a:cubicBezTo>
                    <a:pt x="3971" y="1152"/>
                    <a:pt x="3971" y="1152"/>
                    <a:pt x="3971" y="1152"/>
                  </a:cubicBezTo>
                  <a:cubicBezTo>
                    <a:pt x="4014" y="1152"/>
                    <a:pt x="4014" y="1152"/>
                    <a:pt x="4014" y="1152"/>
                  </a:cubicBezTo>
                  <a:cubicBezTo>
                    <a:pt x="4014" y="989"/>
                    <a:pt x="4014" y="989"/>
                    <a:pt x="4014" y="989"/>
                  </a:cubicBezTo>
                  <a:cubicBezTo>
                    <a:pt x="4014" y="932"/>
                    <a:pt x="4036" y="877"/>
                    <a:pt x="4101" y="877"/>
                  </a:cubicBezTo>
                  <a:cubicBezTo>
                    <a:pt x="4161" y="877"/>
                    <a:pt x="4178" y="911"/>
                    <a:pt x="4178" y="973"/>
                  </a:cubicBezTo>
                  <a:cubicBezTo>
                    <a:pt x="4178" y="1152"/>
                    <a:pt x="4178" y="1152"/>
                    <a:pt x="4178" y="1152"/>
                  </a:cubicBezTo>
                  <a:cubicBezTo>
                    <a:pt x="4222" y="1152"/>
                    <a:pt x="4222" y="1152"/>
                    <a:pt x="4222" y="1152"/>
                  </a:cubicBezTo>
                  <a:cubicBezTo>
                    <a:pt x="4222" y="957"/>
                    <a:pt x="4222" y="957"/>
                    <a:pt x="4222" y="957"/>
                  </a:cubicBezTo>
                  <a:cubicBezTo>
                    <a:pt x="4222" y="881"/>
                    <a:pt x="4184" y="837"/>
                    <a:pt x="4106" y="837"/>
                  </a:cubicBezTo>
                  <a:cubicBezTo>
                    <a:pt x="4065" y="837"/>
                    <a:pt x="4023" y="861"/>
                    <a:pt x="4005" y="901"/>
                  </a:cubicBezTo>
                  <a:cubicBezTo>
                    <a:pt x="3985" y="848"/>
                    <a:pt x="3941" y="837"/>
                    <a:pt x="3907" y="837"/>
                  </a:cubicBezTo>
                  <a:cubicBezTo>
                    <a:pt x="3870" y="837"/>
                    <a:pt x="3829" y="856"/>
                    <a:pt x="3808" y="892"/>
                  </a:cubicBezTo>
                  <a:cubicBezTo>
                    <a:pt x="3807" y="892"/>
                    <a:pt x="3807" y="892"/>
                    <a:pt x="3807" y="892"/>
                  </a:cubicBezTo>
                  <a:cubicBezTo>
                    <a:pt x="3807" y="845"/>
                    <a:pt x="3807" y="845"/>
                    <a:pt x="3807" y="845"/>
                  </a:cubicBezTo>
                  <a:cubicBezTo>
                    <a:pt x="3760" y="845"/>
                    <a:pt x="3760" y="845"/>
                    <a:pt x="3760" y="845"/>
                  </a:cubicBezTo>
                  <a:cubicBezTo>
                    <a:pt x="3762" y="868"/>
                    <a:pt x="3764" y="890"/>
                    <a:pt x="3764" y="913"/>
                  </a:cubicBezTo>
                  <a:moveTo>
                    <a:pt x="68" y="1344"/>
                  </a:moveTo>
                  <a:cubicBezTo>
                    <a:pt x="9" y="1344"/>
                    <a:pt x="9" y="1344"/>
                    <a:pt x="9" y="1344"/>
                  </a:cubicBezTo>
                  <a:cubicBezTo>
                    <a:pt x="9" y="1808"/>
                    <a:pt x="9" y="1808"/>
                    <a:pt x="9" y="1808"/>
                  </a:cubicBezTo>
                  <a:cubicBezTo>
                    <a:pt x="56" y="1808"/>
                    <a:pt x="56" y="1808"/>
                    <a:pt x="56" y="1808"/>
                  </a:cubicBezTo>
                  <a:cubicBezTo>
                    <a:pt x="56" y="1411"/>
                    <a:pt x="56" y="1411"/>
                    <a:pt x="56" y="1411"/>
                  </a:cubicBezTo>
                  <a:cubicBezTo>
                    <a:pt x="57" y="1411"/>
                    <a:pt x="57" y="1411"/>
                    <a:pt x="57" y="1411"/>
                  </a:cubicBezTo>
                  <a:cubicBezTo>
                    <a:pt x="334" y="1808"/>
                    <a:pt x="334" y="1808"/>
                    <a:pt x="334" y="1808"/>
                  </a:cubicBezTo>
                  <a:cubicBezTo>
                    <a:pt x="393" y="1808"/>
                    <a:pt x="393" y="1808"/>
                    <a:pt x="393" y="1808"/>
                  </a:cubicBezTo>
                  <a:cubicBezTo>
                    <a:pt x="393" y="1344"/>
                    <a:pt x="393" y="1344"/>
                    <a:pt x="393" y="1344"/>
                  </a:cubicBezTo>
                  <a:cubicBezTo>
                    <a:pt x="346" y="1344"/>
                    <a:pt x="346" y="1344"/>
                    <a:pt x="346" y="1344"/>
                  </a:cubicBezTo>
                  <a:cubicBezTo>
                    <a:pt x="346" y="1737"/>
                    <a:pt x="346" y="1737"/>
                    <a:pt x="346" y="1737"/>
                  </a:cubicBezTo>
                  <a:cubicBezTo>
                    <a:pt x="345" y="1737"/>
                    <a:pt x="345" y="1737"/>
                    <a:pt x="345" y="1737"/>
                  </a:cubicBezTo>
                  <a:lnTo>
                    <a:pt x="68" y="1344"/>
                  </a:lnTo>
                  <a:close/>
                  <a:moveTo>
                    <a:pt x="534" y="1667"/>
                  </a:moveTo>
                  <a:cubicBezTo>
                    <a:pt x="539" y="1728"/>
                    <a:pt x="585" y="1777"/>
                    <a:pt x="646" y="1777"/>
                  </a:cubicBezTo>
                  <a:cubicBezTo>
                    <a:pt x="692" y="1777"/>
                    <a:pt x="728" y="1751"/>
                    <a:pt x="745" y="1724"/>
                  </a:cubicBezTo>
                  <a:cubicBezTo>
                    <a:pt x="778" y="1751"/>
                    <a:pt x="778" y="1751"/>
                    <a:pt x="778" y="1751"/>
                  </a:cubicBezTo>
                  <a:cubicBezTo>
                    <a:pt x="742" y="1797"/>
                    <a:pt x="697" y="1816"/>
                    <a:pt x="646" y="1816"/>
                  </a:cubicBezTo>
                  <a:cubicBezTo>
                    <a:pt x="555" y="1816"/>
                    <a:pt x="488" y="1747"/>
                    <a:pt x="488" y="1655"/>
                  </a:cubicBezTo>
                  <a:cubicBezTo>
                    <a:pt x="488" y="1562"/>
                    <a:pt x="555" y="1493"/>
                    <a:pt x="642" y="1493"/>
                  </a:cubicBezTo>
                  <a:cubicBezTo>
                    <a:pt x="736" y="1494"/>
                    <a:pt x="789" y="1563"/>
                    <a:pt x="789" y="1647"/>
                  </a:cubicBezTo>
                  <a:cubicBezTo>
                    <a:pt x="789" y="1667"/>
                    <a:pt x="789" y="1667"/>
                    <a:pt x="789" y="1667"/>
                  </a:cubicBezTo>
                  <a:cubicBezTo>
                    <a:pt x="534" y="1667"/>
                    <a:pt x="534" y="1667"/>
                    <a:pt x="534" y="1667"/>
                  </a:cubicBezTo>
                  <a:moveTo>
                    <a:pt x="742" y="1631"/>
                  </a:moveTo>
                  <a:cubicBezTo>
                    <a:pt x="742" y="1573"/>
                    <a:pt x="705" y="1533"/>
                    <a:pt x="642" y="1533"/>
                  </a:cubicBezTo>
                  <a:cubicBezTo>
                    <a:pt x="586" y="1533"/>
                    <a:pt x="535" y="1581"/>
                    <a:pt x="535" y="1631"/>
                  </a:cubicBezTo>
                  <a:lnTo>
                    <a:pt x="742" y="1631"/>
                  </a:lnTo>
                  <a:close/>
                  <a:moveTo>
                    <a:pt x="1175" y="1808"/>
                  </a:moveTo>
                  <a:cubicBezTo>
                    <a:pt x="1131" y="1808"/>
                    <a:pt x="1131" y="1808"/>
                    <a:pt x="1131" y="1808"/>
                  </a:cubicBezTo>
                  <a:cubicBezTo>
                    <a:pt x="1131" y="1757"/>
                    <a:pt x="1131" y="1757"/>
                    <a:pt x="1131" y="1757"/>
                  </a:cubicBezTo>
                  <a:cubicBezTo>
                    <a:pt x="1130" y="1757"/>
                    <a:pt x="1130" y="1757"/>
                    <a:pt x="1130" y="1757"/>
                  </a:cubicBezTo>
                  <a:cubicBezTo>
                    <a:pt x="1102" y="1798"/>
                    <a:pt x="1051" y="1816"/>
                    <a:pt x="1011" y="1816"/>
                  </a:cubicBezTo>
                  <a:cubicBezTo>
                    <a:pt x="915" y="1816"/>
                    <a:pt x="847" y="1747"/>
                    <a:pt x="847" y="1655"/>
                  </a:cubicBezTo>
                  <a:cubicBezTo>
                    <a:pt x="847" y="1562"/>
                    <a:pt x="915" y="1493"/>
                    <a:pt x="1011" y="1493"/>
                  </a:cubicBezTo>
                  <a:cubicBezTo>
                    <a:pt x="1051" y="1493"/>
                    <a:pt x="1102" y="1511"/>
                    <a:pt x="1130" y="1552"/>
                  </a:cubicBezTo>
                  <a:cubicBezTo>
                    <a:pt x="1131" y="1552"/>
                    <a:pt x="1131" y="1552"/>
                    <a:pt x="1131" y="1552"/>
                  </a:cubicBezTo>
                  <a:cubicBezTo>
                    <a:pt x="1131" y="1312"/>
                    <a:pt x="1131" y="1312"/>
                    <a:pt x="1131" y="1312"/>
                  </a:cubicBezTo>
                  <a:cubicBezTo>
                    <a:pt x="1175" y="1312"/>
                    <a:pt x="1175" y="1312"/>
                    <a:pt x="1175" y="1312"/>
                  </a:cubicBezTo>
                  <a:cubicBezTo>
                    <a:pt x="1175" y="1808"/>
                    <a:pt x="1175" y="1808"/>
                    <a:pt x="1175" y="1808"/>
                  </a:cubicBezTo>
                  <a:moveTo>
                    <a:pt x="1011" y="1777"/>
                  </a:moveTo>
                  <a:cubicBezTo>
                    <a:pt x="1081" y="1777"/>
                    <a:pt x="1133" y="1724"/>
                    <a:pt x="1133" y="1655"/>
                  </a:cubicBezTo>
                  <a:cubicBezTo>
                    <a:pt x="1133" y="1586"/>
                    <a:pt x="1081" y="1533"/>
                    <a:pt x="1011" y="1533"/>
                  </a:cubicBezTo>
                  <a:cubicBezTo>
                    <a:pt x="939" y="1533"/>
                    <a:pt x="894" y="1586"/>
                    <a:pt x="894" y="1655"/>
                  </a:cubicBezTo>
                  <a:cubicBezTo>
                    <a:pt x="894" y="1724"/>
                    <a:pt x="939" y="1777"/>
                    <a:pt x="1011" y="1777"/>
                  </a:cubicBezTo>
                  <a:moveTo>
                    <a:pt x="1299" y="1667"/>
                  </a:moveTo>
                  <a:cubicBezTo>
                    <a:pt x="1305" y="1728"/>
                    <a:pt x="1351" y="1777"/>
                    <a:pt x="1412" y="1777"/>
                  </a:cubicBezTo>
                  <a:cubicBezTo>
                    <a:pt x="1458" y="1777"/>
                    <a:pt x="1494" y="1751"/>
                    <a:pt x="1511" y="1724"/>
                  </a:cubicBezTo>
                  <a:cubicBezTo>
                    <a:pt x="1544" y="1751"/>
                    <a:pt x="1544" y="1751"/>
                    <a:pt x="1544" y="1751"/>
                  </a:cubicBezTo>
                  <a:cubicBezTo>
                    <a:pt x="1508" y="1797"/>
                    <a:pt x="1463" y="1816"/>
                    <a:pt x="1412" y="1816"/>
                  </a:cubicBezTo>
                  <a:cubicBezTo>
                    <a:pt x="1321" y="1816"/>
                    <a:pt x="1253" y="1747"/>
                    <a:pt x="1253" y="1655"/>
                  </a:cubicBezTo>
                  <a:cubicBezTo>
                    <a:pt x="1253" y="1562"/>
                    <a:pt x="1321" y="1493"/>
                    <a:pt x="1408" y="1493"/>
                  </a:cubicBezTo>
                  <a:cubicBezTo>
                    <a:pt x="1501" y="1494"/>
                    <a:pt x="1555" y="1563"/>
                    <a:pt x="1555" y="1647"/>
                  </a:cubicBezTo>
                  <a:cubicBezTo>
                    <a:pt x="1555" y="1667"/>
                    <a:pt x="1555" y="1667"/>
                    <a:pt x="1555" y="1667"/>
                  </a:cubicBezTo>
                  <a:cubicBezTo>
                    <a:pt x="1299" y="1667"/>
                    <a:pt x="1299" y="1667"/>
                    <a:pt x="1299" y="1667"/>
                  </a:cubicBezTo>
                  <a:moveTo>
                    <a:pt x="1508" y="1631"/>
                  </a:moveTo>
                  <a:cubicBezTo>
                    <a:pt x="1508" y="1573"/>
                    <a:pt x="1471" y="1533"/>
                    <a:pt x="1408" y="1533"/>
                  </a:cubicBezTo>
                  <a:cubicBezTo>
                    <a:pt x="1352" y="1533"/>
                    <a:pt x="1301" y="1581"/>
                    <a:pt x="1301" y="1631"/>
                  </a:cubicBezTo>
                  <a:lnTo>
                    <a:pt x="1508" y="1631"/>
                  </a:lnTo>
                  <a:close/>
                  <a:moveTo>
                    <a:pt x="1639" y="1597"/>
                  </a:moveTo>
                  <a:cubicBezTo>
                    <a:pt x="1639" y="1808"/>
                    <a:pt x="1639" y="1808"/>
                    <a:pt x="1639" y="1808"/>
                  </a:cubicBezTo>
                  <a:cubicBezTo>
                    <a:pt x="1682" y="1808"/>
                    <a:pt x="1682" y="1808"/>
                    <a:pt x="1682" y="1808"/>
                  </a:cubicBezTo>
                  <a:cubicBezTo>
                    <a:pt x="1682" y="1635"/>
                    <a:pt x="1682" y="1635"/>
                    <a:pt x="1682" y="1635"/>
                  </a:cubicBezTo>
                  <a:cubicBezTo>
                    <a:pt x="1682" y="1594"/>
                    <a:pt x="1711" y="1537"/>
                    <a:pt x="1777" y="1537"/>
                  </a:cubicBezTo>
                  <a:cubicBezTo>
                    <a:pt x="1789" y="1537"/>
                    <a:pt x="1797" y="1538"/>
                    <a:pt x="1802" y="1540"/>
                  </a:cubicBezTo>
                  <a:cubicBezTo>
                    <a:pt x="1810" y="1497"/>
                    <a:pt x="1810" y="1497"/>
                    <a:pt x="1810" y="1497"/>
                  </a:cubicBezTo>
                  <a:cubicBezTo>
                    <a:pt x="1801" y="1495"/>
                    <a:pt x="1791" y="1493"/>
                    <a:pt x="1778" y="1493"/>
                  </a:cubicBezTo>
                  <a:cubicBezTo>
                    <a:pt x="1724" y="1493"/>
                    <a:pt x="1692" y="1525"/>
                    <a:pt x="1680" y="1558"/>
                  </a:cubicBezTo>
                  <a:cubicBezTo>
                    <a:pt x="1679" y="1558"/>
                    <a:pt x="1679" y="1558"/>
                    <a:pt x="1679" y="1558"/>
                  </a:cubicBezTo>
                  <a:cubicBezTo>
                    <a:pt x="1679" y="1501"/>
                    <a:pt x="1679" y="1501"/>
                    <a:pt x="1679" y="1501"/>
                  </a:cubicBezTo>
                  <a:cubicBezTo>
                    <a:pt x="1636" y="1501"/>
                    <a:pt x="1636" y="1501"/>
                    <a:pt x="1636" y="1501"/>
                  </a:cubicBezTo>
                  <a:cubicBezTo>
                    <a:pt x="1637" y="1546"/>
                    <a:pt x="1639" y="1569"/>
                    <a:pt x="1639" y="1597"/>
                  </a:cubicBezTo>
                  <a:moveTo>
                    <a:pt x="1905" y="1312"/>
                  </a:moveTo>
                  <a:cubicBezTo>
                    <a:pt x="1862" y="1312"/>
                    <a:pt x="1862" y="1312"/>
                    <a:pt x="1862" y="1312"/>
                  </a:cubicBezTo>
                  <a:cubicBezTo>
                    <a:pt x="1862" y="1808"/>
                    <a:pt x="1862" y="1808"/>
                    <a:pt x="1862" y="1808"/>
                  </a:cubicBezTo>
                  <a:cubicBezTo>
                    <a:pt x="1905" y="1808"/>
                    <a:pt x="1905" y="1808"/>
                    <a:pt x="1905" y="1808"/>
                  </a:cubicBezTo>
                  <a:lnTo>
                    <a:pt x="1905" y="1312"/>
                  </a:lnTo>
                  <a:close/>
                  <a:moveTo>
                    <a:pt x="2206" y="1620"/>
                  </a:moveTo>
                  <a:cubicBezTo>
                    <a:pt x="2206" y="1612"/>
                    <a:pt x="2206" y="1612"/>
                    <a:pt x="2206" y="1612"/>
                  </a:cubicBezTo>
                  <a:cubicBezTo>
                    <a:pt x="2206" y="1559"/>
                    <a:pt x="2181" y="1533"/>
                    <a:pt x="2127" y="1533"/>
                  </a:cubicBezTo>
                  <a:cubicBezTo>
                    <a:pt x="2091" y="1533"/>
                    <a:pt x="2060" y="1545"/>
                    <a:pt x="2034" y="1569"/>
                  </a:cubicBezTo>
                  <a:cubicBezTo>
                    <a:pt x="2007" y="1538"/>
                    <a:pt x="2007" y="1538"/>
                    <a:pt x="2007" y="1538"/>
                  </a:cubicBezTo>
                  <a:cubicBezTo>
                    <a:pt x="2036" y="1509"/>
                    <a:pt x="2079" y="1493"/>
                    <a:pt x="2137" y="1493"/>
                  </a:cubicBezTo>
                  <a:cubicBezTo>
                    <a:pt x="2198" y="1493"/>
                    <a:pt x="2249" y="1527"/>
                    <a:pt x="2249" y="1602"/>
                  </a:cubicBezTo>
                  <a:cubicBezTo>
                    <a:pt x="2249" y="1739"/>
                    <a:pt x="2249" y="1739"/>
                    <a:pt x="2249" y="1739"/>
                  </a:cubicBezTo>
                  <a:cubicBezTo>
                    <a:pt x="2249" y="1763"/>
                    <a:pt x="2252" y="1792"/>
                    <a:pt x="2255" y="1808"/>
                  </a:cubicBezTo>
                  <a:cubicBezTo>
                    <a:pt x="2213" y="1808"/>
                    <a:pt x="2213" y="1808"/>
                    <a:pt x="2213" y="1808"/>
                  </a:cubicBezTo>
                  <a:cubicBezTo>
                    <a:pt x="2210" y="1793"/>
                    <a:pt x="2209" y="1775"/>
                    <a:pt x="2209" y="1758"/>
                  </a:cubicBezTo>
                  <a:cubicBezTo>
                    <a:pt x="2207" y="1758"/>
                    <a:pt x="2207" y="1758"/>
                    <a:pt x="2207" y="1758"/>
                  </a:cubicBezTo>
                  <a:cubicBezTo>
                    <a:pt x="2182" y="1799"/>
                    <a:pt x="2148" y="1816"/>
                    <a:pt x="2099" y="1816"/>
                  </a:cubicBezTo>
                  <a:cubicBezTo>
                    <a:pt x="2045" y="1816"/>
                    <a:pt x="1994" y="1786"/>
                    <a:pt x="1994" y="1726"/>
                  </a:cubicBezTo>
                  <a:cubicBezTo>
                    <a:pt x="1994" y="1627"/>
                    <a:pt x="2111" y="1620"/>
                    <a:pt x="2184" y="1620"/>
                  </a:cubicBezTo>
                  <a:cubicBezTo>
                    <a:pt x="2206" y="1620"/>
                    <a:pt x="2206" y="1620"/>
                    <a:pt x="2206" y="1620"/>
                  </a:cubicBezTo>
                  <a:moveTo>
                    <a:pt x="2184" y="1655"/>
                  </a:moveTo>
                  <a:cubicBezTo>
                    <a:pt x="2140" y="1655"/>
                    <a:pt x="2041" y="1659"/>
                    <a:pt x="2041" y="1720"/>
                  </a:cubicBezTo>
                  <a:cubicBezTo>
                    <a:pt x="2041" y="1761"/>
                    <a:pt x="2078" y="1777"/>
                    <a:pt x="2113" y="1777"/>
                  </a:cubicBezTo>
                  <a:cubicBezTo>
                    <a:pt x="2176" y="1777"/>
                    <a:pt x="2206" y="1732"/>
                    <a:pt x="2206" y="1678"/>
                  </a:cubicBezTo>
                  <a:cubicBezTo>
                    <a:pt x="2206" y="1655"/>
                    <a:pt x="2206" y="1655"/>
                    <a:pt x="2206" y="1655"/>
                  </a:cubicBezTo>
                  <a:lnTo>
                    <a:pt x="2184" y="1655"/>
                  </a:lnTo>
                  <a:close/>
                  <a:moveTo>
                    <a:pt x="2391" y="1501"/>
                  </a:moveTo>
                  <a:cubicBezTo>
                    <a:pt x="2346" y="1501"/>
                    <a:pt x="2346" y="1501"/>
                    <a:pt x="2346" y="1501"/>
                  </a:cubicBezTo>
                  <a:cubicBezTo>
                    <a:pt x="2348" y="1524"/>
                    <a:pt x="2350" y="1552"/>
                    <a:pt x="2350" y="1569"/>
                  </a:cubicBezTo>
                  <a:cubicBezTo>
                    <a:pt x="2350" y="1808"/>
                    <a:pt x="2350" y="1808"/>
                    <a:pt x="2350" y="1808"/>
                  </a:cubicBezTo>
                  <a:cubicBezTo>
                    <a:pt x="2393" y="1808"/>
                    <a:pt x="2393" y="1808"/>
                    <a:pt x="2393" y="1808"/>
                  </a:cubicBezTo>
                  <a:cubicBezTo>
                    <a:pt x="2393" y="1651"/>
                    <a:pt x="2393" y="1651"/>
                    <a:pt x="2393" y="1651"/>
                  </a:cubicBezTo>
                  <a:cubicBezTo>
                    <a:pt x="2393" y="1539"/>
                    <a:pt x="2477" y="1533"/>
                    <a:pt x="2486" y="1533"/>
                  </a:cubicBezTo>
                  <a:cubicBezTo>
                    <a:pt x="2551" y="1533"/>
                    <a:pt x="2570" y="1570"/>
                    <a:pt x="2570" y="1638"/>
                  </a:cubicBezTo>
                  <a:cubicBezTo>
                    <a:pt x="2570" y="1808"/>
                    <a:pt x="2570" y="1808"/>
                    <a:pt x="2570" y="1808"/>
                  </a:cubicBezTo>
                  <a:cubicBezTo>
                    <a:pt x="2613" y="1808"/>
                    <a:pt x="2613" y="1808"/>
                    <a:pt x="2613" y="1808"/>
                  </a:cubicBezTo>
                  <a:cubicBezTo>
                    <a:pt x="2613" y="1613"/>
                    <a:pt x="2613" y="1613"/>
                    <a:pt x="2613" y="1613"/>
                  </a:cubicBezTo>
                  <a:cubicBezTo>
                    <a:pt x="2613" y="1537"/>
                    <a:pt x="2576" y="1493"/>
                    <a:pt x="2497" y="1493"/>
                  </a:cubicBezTo>
                  <a:cubicBezTo>
                    <a:pt x="2457" y="1493"/>
                    <a:pt x="2413" y="1517"/>
                    <a:pt x="2394" y="1550"/>
                  </a:cubicBezTo>
                  <a:cubicBezTo>
                    <a:pt x="2393" y="1550"/>
                    <a:pt x="2393" y="1550"/>
                    <a:pt x="2393" y="1550"/>
                  </a:cubicBezTo>
                  <a:cubicBezTo>
                    <a:pt x="2393" y="1534"/>
                    <a:pt x="2393" y="1518"/>
                    <a:pt x="2391" y="1501"/>
                  </a:cubicBezTo>
                  <a:moveTo>
                    <a:pt x="3021" y="1808"/>
                  </a:moveTo>
                  <a:cubicBezTo>
                    <a:pt x="2978" y="1808"/>
                    <a:pt x="2978" y="1808"/>
                    <a:pt x="2978" y="1808"/>
                  </a:cubicBezTo>
                  <a:cubicBezTo>
                    <a:pt x="2978" y="1757"/>
                    <a:pt x="2978" y="1757"/>
                    <a:pt x="2978" y="1757"/>
                  </a:cubicBezTo>
                  <a:cubicBezTo>
                    <a:pt x="2976" y="1757"/>
                    <a:pt x="2976" y="1757"/>
                    <a:pt x="2976" y="1757"/>
                  </a:cubicBezTo>
                  <a:cubicBezTo>
                    <a:pt x="2948" y="1798"/>
                    <a:pt x="2898" y="1816"/>
                    <a:pt x="2857" y="1816"/>
                  </a:cubicBezTo>
                  <a:cubicBezTo>
                    <a:pt x="2761" y="1816"/>
                    <a:pt x="2694" y="1747"/>
                    <a:pt x="2694" y="1655"/>
                  </a:cubicBezTo>
                  <a:cubicBezTo>
                    <a:pt x="2694" y="1562"/>
                    <a:pt x="2761" y="1493"/>
                    <a:pt x="2857" y="1493"/>
                  </a:cubicBezTo>
                  <a:cubicBezTo>
                    <a:pt x="2898" y="1493"/>
                    <a:pt x="2948" y="1511"/>
                    <a:pt x="2976" y="1552"/>
                  </a:cubicBezTo>
                  <a:cubicBezTo>
                    <a:pt x="2978" y="1552"/>
                    <a:pt x="2978" y="1552"/>
                    <a:pt x="2978" y="1552"/>
                  </a:cubicBezTo>
                  <a:cubicBezTo>
                    <a:pt x="2978" y="1312"/>
                    <a:pt x="2978" y="1312"/>
                    <a:pt x="2978" y="1312"/>
                  </a:cubicBezTo>
                  <a:cubicBezTo>
                    <a:pt x="3021" y="1312"/>
                    <a:pt x="3021" y="1312"/>
                    <a:pt x="3021" y="1312"/>
                  </a:cubicBezTo>
                  <a:cubicBezTo>
                    <a:pt x="3021" y="1808"/>
                    <a:pt x="3021" y="1808"/>
                    <a:pt x="3021" y="1808"/>
                  </a:cubicBezTo>
                  <a:moveTo>
                    <a:pt x="2857" y="1777"/>
                  </a:moveTo>
                  <a:cubicBezTo>
                    <a:pt x="2928" y="1777"/>
                    <a:pt x="2980" y="1724"/>
                    <a:pt x="2980" y="1655"/>
                  </a:cubicBezTo>
                  <a:cubicBezTo>
                    <a:pt x="2980" y="1586"/>
                    <a:pt x="2928" y="1533"/>
                    <a:pt x="2857" y="1533"/>
                  </a:cubicBezTo>
                  <a:cubicBezTo>
                    <a:pt x="2786" y="1533"/>
                    <a:pt x="2741" y="1586"/>
                    <a:pt x="2741" y="1655"/>
                  </a:cubicBezTo>
                  <a:cubicBezTo>
                    <a:pt x="2741" y="1724"/>
                    <a:pt x="2786" y="1777"/>
                    <a:pt x="2857" y="1777"/>
                  </a:cubicBezTo>
                </a:path>
              </a:pathLst>
            </a:custGeom>
            <a:solidFill>
              <a:srgbClr val="11B5E9"/>
            </a:solidFill>
            <a:ln w="9525">
              <a:noFill/>
              <a:round/>
              <a:headEnd/>
              <a:tailEnd/>
            </a:ln>
          </p:spPr>
          <p:txBody>
            <a:bodyPr vert="horz" wrap="square" lIns="91440" tIns="45720" rIns="91440" bIns="45720" numCol="1" anchor="t" anchorCtr="0" compatLnSpc="1">
              <a:prstTxWarp prst="textNoShape">
                <a:avLst/>
              </a:prstTxWarp>
            </a:bodyPr>
            <a:lstStyle/>
            <a:p>
              <a:endParaRPr lang="nl-NL"/>
            </a:p>
          </p:txBody>
        </p:sp>
      </p:grpSp>
    </p:spTree>
  </p:cSld>
  <p:clrMap bg1="dk2" tx1="lt1" bg2="dk1" tx2="lt2" accent1="accent1" accent2="accent2" accent3="accent3" accent4="accent4" accent5="accent5" accent6="accent6" hlink="hlink" folHlink="folHlink"/>
  <p:sldLayoutIdLst>
    <p:sldLayoutId id="2147483649" r:id="rId1"/>
    <p:sldLayoutId id="2147483652" r:id="rId2"/>
    <p:sldLayoutId id="2147483656" r:id="rId3"/>
    <p:sldLayoutId id="2147483657" r:id="rId4"/>
    <p:sldLayoutId id="2147483678" r:id="rId5"/>
  </p:sldLayoutIdLst>
  <p:hf sldNum="0" hdr="0" dt="0"/>
  <p:txStyles>
    <p:titleStyle>
      <a:lvl1pPr marL="0" indent="0" algn="l" rtl="0" eaLnBrk="1" fontAlgn="base" hangingPunct="1">
        <a:lnSpc>
          <a:spcPts val="2500"/>
        </a:lnSpc>
        <a:spcBef>
          <a:spcPct val="0"/>
        </a:spcBef>
        <a:spcAft>
          <a:spcPct val="0"/>
        </a:spcAft>
        <a:defRPr sz="2500">
          <a:solidFill>
            <a:srgbClr val="006D8C"/>
          </a:solidFill>
          <a:latin typeface="+mj-lt"/>
          <a:ea typeface="+mj-ea"/>
          <a:cs typeface="+mj-cs"/>
        </a:defRPr>
      </a:lvl1pPr>
      <a:lvl2pPr algn="l" rtl="0" eaLnBrk="1" fontAlgn="base" hangingPunct="1">
        <a:lnSpc>
          <a:spcPts val="2500"/>
        </a:lnSpc>
        <a:spcBef>
          <a:spcPct val="0"/>
        </a:spcBef>
        <a:spcAft>
          <a:spcPct val="0"/>
        </a:spcAft>
        <a:defRPr sz="2500">
          <a:solidFill>
            <a:schemeClr val="tx2"/>
          </a:solidFill>
          <a:latin typeface="Arial" charset="0"/>
        </a:defRPr>
      </a:lvl2pPr>
      <a:lvl3pPr algn="l" rtl="0" eaLnBrk="1" fontAlgn="base" hangingPunct="1">
        <a:lnSpc>
          <a:spcPts val="2500"/>
        </a:lnSpc>
        <a:spcBef>
          <a:spcPct val="0"/>
        </a:spcBef>
        <a:spcAft>
          <a:spcPct val="0"/>
        </a:spcAft>
        <a:defRPr sz="2500">
          <a:solidFill>
            <a:schemeClr val="tx2"/>
          </a:solidFill>
          <a:latin typeface="Arial" charset="0"/>
        </a:defRPr>
      </a:lvl3pPr>
      <a:lvl4pPr algn="l" rtl="0" eaLnBrk="1" fontAlgn="base" hangingPunct="1">
        <a:lnSpc>
          <a:spcPts val="2500"/>
        </a:lnSpc>
        <a:spcBef>
          <a:spcPct val="0"/>
        </a:spcBef>
        <a:spcAft>
          <a:spcPct val="0"/>
        </a:spcAft>
        <a:defRPr sz="2500">
          <a:solidFill>
            <a:schemeClr val="tx2"/>
          </a:solidFill>
          <a:latin typeface="Arial" charset="0"/>
        </a:defRPr>
      </a:lvl4pPr>
      <a:lvl5pPr algn="l" rtl="0" eaLnBrk="1" fontAlgn="base" hangingPunct="1">
        <a:lnSpc>
          <a:spcPts val="2500"/>
        </a:lnSpc>
        <a:spcBef>
          <a:spcPct val="0"/>
        </a:spcBef>
        <a:spcAft>
          <a:spcPct val="0"/>
        </a:spcAft>
        <a:defRPr sz="2500">
          <a:solidFill>
            <a:schemeClr val="tx2"/>
          </a:solidFill>
          <a:latin typeface="Arial" charset="0"/>
        </a:defRPr>
      </a:lvl5pPr>
      <a:lvl6pPr marL="457200" algn="l" rtl="0" eaLnBrk="1" fontAlgn="base" hangingPunct="1">
        <a:lnSpc>
          <a:spcPts val="2500"/>
        </a:lnSpc>
        <a:spcBef>
          <a:spcPct val="0"/>
        </a:spcBef>
        <a:spcAft>
          <a:spcPct val="0"/>
        </a:spcAft>
        <a:defRPr sz="2500">
          <a:solidFill>
            <a:schemeClr val="tx2"/>
          </a:solidFill>
          <a:latin typeface="Arial" charset="0"/>
        </a:defRPr>
      </a:lvl6pPr>
      <a:lvl7pPr marL="914400" algn="l" rtl="0" eaLnBrk="1" fontAlgn="base" hangingPunct="1">
        <a:lnSpc>
          <a:spcPts val="2500"/>
        </a:lnSpc>
        <a:spcBef>
          <a:spcPct val="0"/>
        </a:spcBef>
        <a:spcAft>
          <a:spcPct val="0"/>
        </a:spcAft>
        <a:defRPr sz="2500">
          <a:solidFill>
            <a:schemeClr val="tx2"/>
          </a:solidFill>
          <a:latin typeface="Arial" charset="0"/>
        </a:defRPr>
      </a:lvl7pPr>
      <a:lvl8pPr marL="1371600" algn="l" rtl="0" eaLnBrk="1" fontAlgn="base" hangingPunct="1">
        <a:lnSpc>
          <a:spcPts val="2500"/>
        </a:lnSpc>
        <a:spcBef>
          <a:spcPct val="0"/>
        </a:spcBef>
        <a:spcAft>
          <a:spcPct val="0"/>
        </a:spcAft>
        <a:defRPr sz="2500">
          <a:solidFill>
            <a:schemeClr val="tx2"/>
          </a:solidFill>
          <a:latin typeface="Arial" charset="0"/>
        </a:defRPr>
      </a:lvl8pPr>
      <a:lvl9pPr marL="1828800" algn="l" rtl="0" eaLnBrk="1" fontAlgn="base" hangingPunct="1">
        <a:lnSpc>
          <a:spcPts val="2500"/>
        </a:lnSpc>
        <a:spcBef>
          <a:spcPct val="0"/>
        </a:spcBef>
        <a:spcAft>
          <a:spcPct val="0"/>
        </a:spcAft>
        <a:defRPr sz="2500">
          <a:solidFill>
            <a:schemeClr val="tx2"/>
          </a:solidFill>
          <a:latin typeface="Arial" charset="0"/>
        </a:defRPr>
      </a:lvl9pPr>
    </p:titleStyle>
    <p:bodyStyle>
      <a:lvl1pPr marL="144000" indent="-180000" algn="l" rtl="0" eaLnBrk="1" fontAlgn="base" hangingPunct="1">
        <a:lnSpc>
          <a:spcPts val="3500"/>
        </a:lnSpc>
        <a:spcBef>
          <a:spcPct val="0"/>
        </a:spcBef>
        <a:spcAft>
          <a:spcPct val="0"/>
        </a:spcAft>
        <a:buFont typeface="Arial" charset="0"/>
        <a:buChar char="•"/>
        <a:defRPr sz="2400" b="0">
          <a:solidFill>
            <a:srgbClr val="000000"/>
          </a:solidFill>
          <a:latin typeface="+mn-lt"/>
          <a:ea typeface="+mn-ea"/>
          <a:cs typeface="+mn-cs"/>
        </a:defRPr>
      </a:lvl1pPr>
      <a:lvl2pPr marL="423863" indent="-252000" algn="l" rtl="0" eaLnBrk="1" fontAlgn="base" hangingPunct="1">
        <a:lnSpc>
          <a:spcPts val="3500"/>
        </a:lnSpc>
        <a:spcBef>
          <a:spcPct val="0"/>
        </a:spcBef>
        <a:spcAft>
          <a:spcPct val="0"/>
        </a:spcAft>
        <a:buSzPct val="100000"/>
        <a:buFont typeface="Arial" panose="020B0604020202020204" pitchFamily="34" charset="0"/>
        <a:buChar char="-"/>
        <a:defRPr sz="2400" b="0">
          <a:solidFill>
            <a:srgbClr val="000000"/>
          </a:solidFill>
          <a:latin typeface="+mn-lt"/>
        </a:defRPr>
      </a:lvl2pPr>
      <a:lvl3pPr marL="179388" indent="0" algn="l" rtl="0" eaLnBrk="1" fontAlgn="base" hangingPunct="1">
        <a:lnSpc>
          <a:spcPts val="3500"/>
        </a:lnSpc>
        <a:spcBef>
          <a:spcPct val="0"/>
        </a:spcBef>
        <a:spcAft>
          <a:spcPct val="0"/>
        </a:spcAft>
        <a:buFontTx/>
        <a:buNone/>
        <a:defRPr sz="2400" b="0" baseline="0">
          <a:solidFill>
            <a:srgbClr val="000000"/>
          </a:solidFill>
          <a:latin typeface="+mn-lt"/>
        </a:defRPr>
      </a:lvl3pPr>
      <a:lvl4pPr marL="180000" indent="0" algn="l" rtl="0" eaLnBrk="1" fontAlgn="base" hangingPunct="1">
        <a:lnSpc>
          <a:spcPts val="3500"/>
        </a:lnSpc>
        <a:spcBef>
          <a:spcPct val="0"/>
        </a:spcBef>
        <a:spcAft>
          <a:spcPct val="0"/>
        </a:spcAft>
        <a:buFontTx/>
        <a:buNone/>
        <a:defRPr sz="2400" b="0">
          <a:solidFill>
            <a:srgbClr val="000000"/>
          </a:solidFill>
          <a:latin typeface="+mn-lt"/>
        </a:defRPr>
      </a:lvl4pPr>
      <a:lvl5pPr marL="180000" indent="0" algn="l" rtl="0" eaLnBrk="1" fontAlgn="base" hangingPunct="1">
        <a:lnSpc>
          <a:spcPts val="3500"/>
        </a:lnSpc>
        <a:spcBef>
          <a:spcPct val="0"/>
        </a:spcBef>
        <a:spcAft>
          <a:spcPct val="0"/>
        </a:spcAft>
        <a:buFontTx/>
        <a:buNone/>
        <a:defRPr sz="2400" b="0">
          <a:solidFill>
            <a:srgbClr val="000000"/>
          </a:solidFill>
          <a:latin typeface="+mn-lt"/>
        </a:defRPr>
      </a:lvl5pPr>
      <a:lvl6pPr marL="1436688" indent="-184150" algn="l" rtl="0" eaLnBrk="1" fontAlgn="base" hangingPunct="1">
        <a:lnSpc>
          <a:spcPts val="3500"/>
        </a:lnSpc>
        <a:spcBef>
          <a:spcPct val="0"/>
        </a:spcBef>
        <a:spcAft>
          <a:spcPct val="0"/>
        </a:spcAft>
        <a:buFont typeface="Arial" charset="0"/>
        <a:buChar char="-"/>
        <a:defRPr sz="2500">
          <a:solidFill>
            <a:schemeClr val="tx1"/>
          </a:solidFill>
          <a:latin typeface="+mn-lt"/>
        </a:defRPr>
      </a:lvl6pPr>
      <a:lvl7pPr marL="1893888" indent="-184150" algn="l" rtl="0" eaLnBrk="1" fontAlgn="base" hangingPunct="1">
        <a:lnSpc>
          <a:spcPts val="3500"/>
        </a:lnSpc>
        <a:spcBef>
          <a:spcPct val="0"/>
        </a:spcBef>
        <a:spcAft>
          <a:spcPct val="0"/>
        </a:spcAft>
        <a:buFont typeface="Arial" charset="0"/>
        <a:buChar char="-"/>
        <a:defRPr sz="2500">
          <a:solidFill>
            <a:schemeClr val="tx1"/>
          </a:solidFill>
          <a:latin typeface="+mn-lt"/>
        </a:defRPr>
      </a:lvl7pPr>
      <a:lvl8pPr marL="2351088" indent="-184150" algn="l" rtl="0" eaLnBrk="1" fontAlgn="base" hangingPunct="1">
        <a:lnSpc>
          <a:spcPts val="3500"/>
        </a:lnSpc>
        <a:spcBef>
          <a:spcPct val="0"/>
        </a:spcBef>
        <a:spcAft>
          <a:spcPct val="0"/>
        </a:spcAft>
        <a:buFont typeface="Arial" charset="0"/>
        <a:buChar char="-"/>
        <a:defRPr sz="2500">
          <a:solidFill>
            <a:schemeClr val="tx1"/>
          </a:solidFill>
          <a:latin typeface="+mn-lt"/>
        </a:defRPr>
      </a:lvl8pPr>
      <a:lvl9pPr marL="2808288" indent="-184150" algn="l" rtl="0" eaLnBrk="1" fontAlgn="base" hangingPunct="1">
        <a:lnSpc>
          <a:spcPts val="3500"/>
        </a:lnSpc>
        <a:spcBef>
          <a:spcPct val="0"/>
        </a:spcBef>
        <a:spcAft>
          <a:spcPct val="0"/>
        </a:spcAft>
        <a:buFont typeface="Arial" charset="0"/>
        <a:buChar char="-"/>
        <a:defRPr sz="25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nc-sa/4.0/deed.n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msdacademy.nl/nascholingen/begingoedzorggoed?ref=search"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begingoedzorggoed.nl/"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ttps://www.msdacademy.nl/nascholingen/begingoedzorggoed?ref=search"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emf"/></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www.msdacademy.nl/nascholingen/begingoedzorggoed?ref=search"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44884F-C9EF-4316-AC5A-B9B494758F18}"/>
              </a:ext>
            </a:extLst>
          </p:cNvPr>
          <p:cNvSpPr>
            <a:spLocks noGrp="1"/>
          </p:cNvSpPr>
          <p:nvPr>
            <p:ph type="ctrTitle"/>
          </p:nvPr>
        </p:nvSpPr>
        <p:spPr/>
        <p:txBody>
          <a:bodyPr/>
          <a:lstStyle/>
          <a:p>
            <a:r>
              <a:rPr lang="nl-NL" dirty="0">
                <a:cs typeface="Arial"/>
              </a:rPr>
              <a:t>Disclaimer</a:t>
            </a:r>
            <a:endParaRPr lang="nl-NL" dirty="0"/>
          </a:p>
        </p:txBody>
      </p:sp>
      <p:sp>
        <p:nvSpPr>
          <p:cNvPr id="3" name="Ondertitel 2">
            <a:extLst>
              <a:ext uri="{FF2B5EF4-FFF2-40B4-BE49-F238E27FC236}">
                <a16:creationId xmlns:a16="http://schemas.microsoft.com/office/drawing/2014/main" id="{ED72F5A5-DA0E-4C6D-9FA8-975E165E12FD}"/>
              </a:ext>
            </a:extLst>
          </p:cNvPr>
          <p:cNvSpPr>
            <a:spLocks noGrp="1"/>
          </p:cNvSpPr>
          <p:nvPr>
            <p:ph type="subTitle" idx="1"/>
          </p:nvPr>
        </p:nvSpPr>
        <p:spPr>
          <a:xfrm>
            <a:off x="473991" y="2648196"/>
            <a:ext cx="7734368" cy="3123954"/>
          </a:xfrm>
        </p:spPr>
        <p:txBody>
          <a:bodyPr/>
          <a:lstStyle/>
          <a:p>
            <a:r>
              <a:rPr lang="nl-NL" dirty="0"/>
              <a:t>IKNL is eigenaar van alle intellectuele eigendomsrechten op de PowerPointpresentaties als onderdeel van de</a:t>
            </a:r>
            <a:r>
              <a:rPr lang="nl-NL" dirty="0">
                <a:solidFill>
                  <a:srgbClr val="FFFFFF"/>
                </a:solidFill>
                <a:latin typeface="Arial"/>
                <a:cs typeface="Arial"/>
              </a:rPr>
              <a:t> b-learning</a:t>
            </a:r>
            <a:r>
              <a:rPr lang="nl-NL" dirty="0">
                <a:latin typeface="Arial"/>
                <a:cs typeface="Arial"/>
              </a:rPr>
              <a:t>  </a:t>
            </a:r>
            <a:r>
              <a:rPr lang="nl-NL" dirty="0"/>
              <a:t>palliatieve zorg, inclusief het daarop vermelde logo van IKNL. IKNL en MSD aanvaarden geen aansprakelijkheid voor eventuele onjuistheden en/of onvolledigheden in de inhoud van het lesmateriaal. MSD heeft geen invloed gehad op de samenstelling van de b-learning.</a:t>
            </a:r>
          </a:p>
          <a:p>
            <a:pPr>
              <a:spcBef>
                <a:spcPts val="600"/>
              </a:spcBef>
            </a:pPr>
            <a:r>
              <a:rPr lang="nl-NL" sz="2400" dirty="0">
                <a:cs typeface="Arial"/>
              </a:rPr>
              <a:t>Licentie</a:t>
            </a:r>
            <a:r>
              <a:rPr lang="nl-NL" dirty="0">
                <a:cs typeface="Arial"/>
              </a:rPr>
              <a:t>: </a:t>
            </a:r>
          </a:p>
          <a:p>
            <a:r>
              <a:rPr lang="nl-NL" dirty="0">
                <a:solidFill>
                  <a:srgbClr val="FFFFFF"/>
                </a:solidFill>
                <a:cs typeface="Arial"/>
                <a:hlinkClick r:id="rId3">
                  <a:extLst>
                    <a:ext uri="{A12FA001-AC4F-418D-AE19-62706E023703}">
                      <ahyp:hlinkClr xmlns:ahyp="http://schemas.microsoft.com/office/drawing/2018/hyperlinkcolor" val="tx"/>
                    </a:ext>
                  </a:extLst>
                </a:hlinkClick>
              </a:rPr>
              <a:t>Creative Commons:BY-NC-SA</a:t>
            </a:r>
            <a:r>
              <a:rPr lang="nl-NL" dirty="0">
                <a:solidFill>
                  <a:srgbClr val="FFFFFF"/>
                </a:solidFill>
                <a:cs typeface="Arial"/>
              </a:rPr>
              <a:t> </a:t>
            </a:r>
          </a:p>
          <a:p>
            <a:endParaRPr lang="nl-NL" dirty="0"/>
          </a:p>
        </p:txBody>
      </p:sp>
      <p:sp>
        <p:nvSpPr>
          <p:cNvPr id="4" name="Tijdelijke aanduiding voor tekst 3">
            <a:extLst>
              <a:ext uri="{FF2B5EF4-FFF2-40B4-BE49-F238E27FC236}">
                <a16:creationId xmlns:a16="http://schemas.microsoft.com/office/drawing/2014/main" id="{1815ABCE-BBBC-4B8B-936F-440D407974FB}"/>
              </a:ext>
            </a:extLst>
          </p:cNvPr>
          <p:cNvSpPr>
            <a:spLocks noGrp="1"/>
          </p:cNvSpPr>
          <p:nvPr>
            <p:ph type="body" sz="quarter" idx="10"/>
          </p:nvPr>
        </p:nvSpPr>
        <p:spPr/>
        <p:txBody>
          <a:bodyPr/>
          <a:lstStyle/>
          <a:p>
            <a:endParaRPr lang="nl-NL"/>
          </a:p>
        </p:txBody>
      </p:sp>
      <p:pic>
        <p:nvPicPr>
          <p:cNvPr id="5" name="Afbeelding 4">
            <a:extLst>
              <a:ext uri="{FF2B5EF4-FFF2-40B4-BE49-F238E27FC236}">
                <a16:creationId xmlns:a16="http://schemas.microsoft.com/office/drawing/2014/main" id="{ACB67403-D463-4162-AAA4-104AC55EAE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28724" y="5423611"/>
            <a:ext cx="838200" cy="295275"/>
          </a:xfrm>
          <a:prstGeom prst="rect">
            <a:avLst/>
          </a:prstGeom>
        </p:spPr>
      </p:pic>
    </p:spTree>
    <p:extLst>
      <p:ext uri="{BB962C8B-B14F-4D97-AF65-F5344CB8AC3E}">
        <p14:creationId xmlns:p14="http://schemas.microsoft.com/office/powerpoint/2010/main" val="25267745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Luisteren – voorbereiding filmfragment</a:t>
            </a:r>
          </a:p>
        </p:txBody>
      </p:sp>
      <p:sp>
        <p:nvSpPr>
          <p:cNvPr id="3" name="Tijdelijke aanduiding voor inhoud 2"/>
          <p:cNvSpPr>
            <a:spLocks noGrp="1"/>
          </p:cNvSpPr>
          <p:nvPr>
            <p:ph idx="1"/>
          </p:nvPr>
        </p:nvSpPr>
        <p:spPr>
          <a:xfrm>
            <a:off x="292822" y="1625879"/>
            <a:ext cx="8245536" cy="4462463"/>
          </a:xfrm>
        </p:spPr>
        <p:txBody>
          <a:bodyPr/>
          <a:lstStyle/>
          <a:p>
            <a:pPr marL="0" indent="0">
              <a:buNone/>
            </a:pPr>
            <a:r>
              <a:rPr lang="nl-NL"/>
              <a:t>Voorbereiding filmfragment casus Yvonne</a:t>
            </a:r>
          </a:p>
          <a:p>
            <a:pPr marL="0" indent="0">
              <a:buNone/>
            </a:pPr>
            <a:endParaRPr lang="nl-NL">
              <a:solidFill>
                <a:srgbClr val="FF0000"/>
              </a:solidFill>
            </a:endParaRPr>
          </a:p>
          <a:p>
            <a:pPr marL="143510" indent="-179705"/>
            <a:r>
              <a:rPr lang="nl-NL"/>
              <a:t>Kijkopdracht:</a:t>
            </a:r>
            <a:endParaRPr lang="nl-NL">
              <a:cs typeface="Arial"/>
            </a:endParaRPr>
          </a:p>
          <a:p>
            <a:pPr marL="423545" lvl="1" indent="-251460"/>
            <a:r>
              <a:rPr lang="nl-NL"/>
              <a:t>Wat valt je op bij het zien van dit fragment?</a:t>
            </a:r>
            <a:endParaRPr lang="nl-NL">
              <a:cs typeface="Arial"/>
            </a:endParaRPr>
          </a:p>
          <a:p>
            <a:pPr marL="171450" lvl="1" indent="0">
              <a:buNone/>
            </a:pPr>
            <a:endParaRPr lang="nl-NL"/>
          </a:p>
          <a:p>
            <a:pPr marL="171450" lvl="1" indent="0">
              <a:buNone/>
            </a:pPr>
            <a:r>
              <a:rPr lang="nl-NL"/>
              <a:t>Kijk zowel naar het optreden van de arts als naar de reactie van patiënte Yvonne, haar twee kinderen en haar man.</a:t>
            </a:r>
            <a:endParaRPr lang="nl-NL">
              <a:cs typeface="Arial"/>
            </a:endParaRPr>
          </a:p>
          <a:p>
            <a:pPr marL="171450" lvl="1" indent="0">
              <a:buNone/>
            </a:pPr>
            <a:endParaRPr lang="nl-NL">
              <a:cs typeface="Arial"/>
            </a:endParaRPr>
          </a:p>
          <a:p>
            <a:pPr marL="0" indent="0">
              <a:buNone/>
            </a:pPr>
            <a:endParaRPr lang="nl-NL">
              <a:cs typeface="Arial"/>
            </a:endParaRPr>
          </a:p>
          <a:p>
            <a:pPr marL="171450" lvl="1" indent="0">
              <a:buNone/>
            </a:pPr>
            <a:endParaRPr lang="nl-NL">
              <a:cs typeface="Arial"/>
            </a:endParaRPr>
          </a:p>
        </p:txBody>
      </p:sp>
      <p:pic>
        <p:nvPicPr>
          <p:cNvPr id="4" name="Afbeelding 3">
            <a:extLst>
              <a:ext uri="{FF2B5EF4-FFF2-40B4-BE49-F238E27FC236}">
                <a16:creationId xmlns:a16="http://schemas.microsoft.com/office/drawing/2014/main" id="{0D90AF94-5F56-4412-80BA-93AAB954158F}"/>
              </a:ext>
            </a:extLst>
          </p:cNvPr>
          <p:cNvPicPr>
            <a:picLocks noChangeAspect="1"/>
          </p:cNvPicPr>
          <p:nvPr/>
        </p:nvPicPr>
        <p:blipFill>
          <a:blip r:embed="rId3"/>
          <a:stretch>
            <a:fillRect/>
          </a:stretch>
        </p:blipFill>
        <p:spPr>
          <a:xfrm>
            <a:off x="6103918" y="1456492"/>
            <a:ext cx="2343713" cy="1357302"/>
          </a:xfrm>
          <a:prstGeom prst="rect">
            <a:avLst/>
          </a:prstGeom>
        </p:spPr>
      </p:pic>
    </p:spTree>
    <p:extLst>
      <p:ext uri="{BB962C8B-B14F-4D97-AF65-F5344CB8AC3E}">
        <p14:creationId xmlns:p14="http://schemas.microsoft.com/office/powerpoint/2010/main" val="10264325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Luisteren – filmfragment Yvonne</a:t>
            </a:r>
          </a:p>
        </p:txBody>
      </p:sp>
      <p:sp>
        <p:nvSpPr>
          <p:cNvPr id="3" name="Tijdelijke aanduiding voor inhoud 2"/>
          <p:cNvSpPr>
            <a:spLocks noGrp="1"/>
          </p:cNvSpPr>
          <p:nvPr>
            <p:ph idx="1"/>
          </p:nvPr>
        </p:nvSpPr>
        <p:spPr>
          <a:xfrm>
            <a:off x="292822" y="1625879"/>
            <a:ext cx="8079282" cy="4462463"/>
          </a:xfrm>
        </p:spPr>
        <p:txBody>
          <a:bodyPr/>
          <a:lstStyle/>
          <a:p>
            <a:pPr marL="0" lvl="0" indent="0">
              <a:buNone/>
            </a:pPr>
            <a:r>
              <a:rPr lang="nl-NL" dirty="0"/>
              <a:t>Filmfragment casus Yvonne, heeft borstkanker met metastasen in de lever en botten. </a:t>
            </a:r>
          </a:p>
          <a:p>
            <a:pPr marL="0" lvl="0" indent="0">
              <a:buNone/>
            </a:pPr>
            <a:endParaRPr lang="nl-NL" dirty="0">
              <a:highlight>
                <a:srgbClr val="FFFF00"/>
              </a:highlight>
              <a:cs typeface="Arial"/>
            </a:endParaRPr>
          </a:p>
          <a:p>
            <a:pPr marL="0" indent="0">
              <a:buNone/>
            </a:pPr>
            <a:r>
              <a:rPr lang="nl-NL" dirty="0">
                <a:cs typeface="Arial"/>
                <a:hlinkClick r:id="rId3"/>
              </a:rPr>
              <a:t>Link filmfragment Yvonne op de poli</a:t>
            </a:r>
            <a:endParaRPr lang="nl-NL" dirty="0">
              <a:cs typeface="Arial"/>
            </a:endParaRPr>
          </a:p>
          <a:p>
            <a:pPr marL="423373" lvl="1" indent="-179705"/>
            <a:r>
              <a:rPr lang="nl-NL" dirty="0"/>
              <a:t>Yvonne komt met haar gezin, man Hans en 2 kinderen Cindy en Roy, op de poli voor een gesprek met de arts:</a:t>
            </a:r>
            <a:endParaRPr lang="nl-NL" dirty="0">
              <a:cs typeface="Arial"/>
            </a:endParaRPr>
          </a:p>
          <a:p>
            <a:pPr marL="424800" lvl="1">
              <a:buNone/>
            </a:pPr>
            <a:r>
              <a:rPr lang="nl-NL" dirty="0">
                <a:cs typeface="Arial"/>
              </a:rPr>
              <a:t>	minuut 0 - 3.22 (of tot einde fragment: 5.57 minuten)</a:t>
            </a:r>
          </a:p>
        </p:txBody>
      </p:sp>
      <p:pic>
        <p:nvPicPr>
          <p:cNvPr id="4" name="Afbeelding 4" descr="Afbeelding met tekst&#10;&#10;Beschrijving is gegenereerd met zeer hoge betrouwbaarheid">
            <a:extLst>
              <a:ext uri="{FF2B5EF4-FFF2-40B4-BE49-F238E27FC236}">
                <a16:creationId xmlns:a16="http://schemas.microsoft.com/office/drawing/2014/main" id="{047CCA6B-36D0-4C05-9123-F429D486912E}"/>
              </a:ext>
            </a:extLst>
          </p:cNvPr>
          <p:cNvPicPr>
            <a:picLocks noChangeAspect="1"/>
          </p:cNvPicPr>
          <p:nvPr/>
        </p:nvPicPr>
        <p:blipFill>
          <a:blip r:embed="rId4"/>
          <a:stretch>
            <a:fillRect/>
          </a:stretch>
        </p:blipFill>
        <p:spPr>
          <a:xfrm>
            <a:off x="5814010" y="2140527"/>
            <a:ext cx="2222616" cy="1288473"/>
          </a:xfrm>
          <a:prstGeom prst="rect">
            <a:avLst/>
          </a:prstGeom>
        </p:spPr>
      </p:pic>
    </p:spTree>
    <p:extLst>
      <p:ext uri="{BB962C8B-B14F-4D97-AF65-F5344CB8AC3E}">
        <p14:creationId xmlns:p14="http://schemas.microsoft.com/office/powerpoint/2010/main" val="22974940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8D27F8-84D8-445B-A954-5F329CDAB48C}"/>
              </a:ext>
            </a:extLst>
          </p:cNvPr>
          <p:cNvSpPr>
            <a:spLocks noGrp="1"/>
          </p:cNvSpPr>
          <p:nvPr>
            <p:ph type="title"/>
          </p:nvPr>
        </p:nvSpPr>
        <p:spPr/>
        <p:txBody>
          <a:bodyPr/>
          <a:lstStyle/>
          <a:p>
            <a:r>
              <a:rPr lang="nl-NL"/>
              <a:t>Luisteren – nabespreking filmfragment</a:t>
            </a:r>
          </a:p>
        </p:txBody>
      </p:sp>
      <p:sp>
        <p:nvSpPr>
          <p:cNvPr id="3" name="Tijdelijke aanduiding voor inhoud 2">
            <a:extLst>
              <a:ext uri="{FF2B5EF4-FFF2-40B4-BE49-F238E27FC236}">
                <a16:creationId xmlns:a16="http://schemas.microsoft.com/office/drawing/2014/main" id="{DE3B3C1B-263A-4C8F-9A16-696E810329C6}"/>
              </a:ext>
            </a:extLst>
          </p:cNvPr>
          <p:cNvSpPr>
            <a:spLocks noGrp="1"/>
          </p:cNvSpPr>
          <p:nvPr>
            <p:ph idx="1"/>
          </p:nvPr>
        </p:nvSpPr>
        <p:spPr>
          <a:xfrm>
            <a:off x="292821" y="1625879"/>
            <a:ext cx="8287507" cy="4462463"/>
          </a:xfrm>
        </p:spPr>
        <p:txBody>
          <a:bodyPr/>
          <a:lstStyle/>
          <a:p>
            <a:pPr marL="0" indent="0">
              <a:buNone/>
            </a:pPr>
            <a:r>
              <a:rPr lang="nl-NL" dirty="0"/>
              <a:t>Nabespreken op: </a:t>
            </a:r>
          </a:p>
          <a:p>
            <a:pPr marL="422910" lvl="1" indent="-251460"/>
            <a:r>
              <a:rPr lang="nl-NL" dirty="0">
                <a:cs typeface="Arial"/>
              </a:rPr>
              <a:t>Hoe ervaar je dit gesprek?</a:t>
            </a:r>
          </a:p>
          <a:p>
            <a:pPr marL="422910" lvl="1" indent="-251460"/>
            <a:r>
              <a:rPr lang="nl-NL" dirty="0">
                <a:solidFill>
                  <a:srgbClr val="000000"/>
                </a:solidFill>
                <a:cs typeface="Arial"/>
              </a:rPr>
              <a:t>Wat doet het bij je?</a:t>
            </a:r>
          </a:p>
          <a:p>
            <a:pPr marL="171450" lvl="1" indent="0">
              <a:buNone/>
            </a:pPr>
            <a:endParaRPr lang="nl-NL" dirty="0">
              <a:cs typeface="Arial"/>
            </a:endParaRPr>
          </a:p>
          <a:p>
            <a:pPr marL="422910" lvl="1" indent="-251460"/>
            <a:r>
              <a:rPr lang="nl-NL" dirty="0">
                <a:cs typeface="Arial"/>
              </a:rPr>
              <a:t>Hoe maak jij contact tijdens een moeilijk gesprek?</a:t>
            </a:r>
          </a:p>
          <a:p>
            <a:pPr marL="422910" lvl="1" indent="-251460"/>
            <a:endParaRPr lang="nl-NL" dirty="0">
              <a:cs typeface="Arial"/>
            </a:endParaRPr>
          </a:p>
          <a:p>
            <a:pPr marL="0" indent="0">
              <a:buNone/>
            </a:pPr>
            <a:endParaRPr lang="nl-NL" dirty="0">
              <a:solidFill>
                <a:srgbClr val="000000"/>
              </a:solidFill>
              <a:cs typeface="Arial"/>
            </a:endParaRPr>
          </a:p>
          <a:p>
            <a:pPr marL="143510" indent="-179705"/>
            <a:endParaRPr lang="nl-NL" dirty="0">
              <a:cs typeface="Arial"/>
            </a:endParaRPr>
          </a:p>
        </p:txBody>
      </p:sp>
    </p:spTree>
    <p:extLst>
      <p:ext uri="{BB962C8B-B14F-4D97-AF65-F5344CB8AC3E}">
        <p14:creationId xmlns:p14="http://schemas.microsoft.com/office/powerpoint/2010/main" val="1629287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Luisteren – vervolggesprek Yvonne</a:t>
            </a:r>
          </a:p>
        </p:txBody>
      </p:sp>
      <p:sp>
        <p:nvSpPr>
          <p:cNvPr id="3" name="Tijdelijke aanduiding voor inhoud 2"/>
          <p:cNvSpPr>
            <a:spLocks noGrp="1"/>
          </p:cNvSpPr>
          <p:nvPr>
            <p:ph idx="1"/>
          </p:nvPr>
        </p:nvSpPr>
        <p:spPr>
          <a:xfrm>
            <a:off x="292822" y="1625879"/>
            <a:ext cx="7999408" cy="4462463"/>
          </a:xfrm>
        </p:spPr>
        <p:txBody>
          <a:bodyPr/>
          <a:lstStyle/>
          <a:p>
            <a:pPr marL="0" indent="0">
              <a:buNone/>
            </a:pPr>
            <a:r>
              <a:rPr lang="nl-NL"/>
              <a:t>Nu zit jij als zorgverlener in deze situatie. </a:t>
            </a:r>
          </a:p>
          <a:p>
            <a:pPr marL="0" indent="0">
              <a:buNone/>
            </a:pPr>
            <a:endParaRPr lang="en-US"/>
          </a:p>
          <a:p>
            <a:pPr marL="342900" indent="-342900">
              <a:buFont typeface="Arial"/>
              <a:buChar char="•"/>
            </a:pPr>
            <a:r>
              <a:rPr lang="nl-NL"/>
              <a:t>Hoe zou jij dit gesprek vervolgen?</a:t>
            </a:r>
            <a:endParaRPr lang="en-US"/>
          </a:p>
          <a:p>
            <a:pPr marL="342900" indent="-342900">
              <a:buFont typeface="Arial"/>
              <a:buChar char="•"/>
            </a:pPr>
            <a:r>
              <a:rPr lang="nl-NL">
                <a:cs typeface="Arial"/>
              </a:rPr>
              <a:t>Hoe zou je dit aanpakken?</a:t>
            </a:r>
            <a:endParaRPr lang="nl-NL"/>
          </a:p>
          <a:p>
            <a:pPr marL="342900" indent="-342900">
              <a:buFont typeface="Arial"/>
              <a:buChar char="•"/>
            </a:pPr>
            <a:r>
              <a:rPr lang="nl-NL"/>
              <a:t>Hoe zou je contact maken met de kinderen en de partner?</a:t>
            </a:r>
            <a:endParaRPr lang="en-US"/>
          </a:p>
          <a:p>
            <a:pPr marL="0" indent="0">
              <a:buNone/>
            </a:pPr>
            <a:endParaRPr lang="nl-NL">
              <a:cs typeface="Arial"/>
            </a:endParaRPr>
          </a:p>
          <a:p>
            <a:pPr marL="143510" indent="-179705"/>
            <a:endParaRPr lang="nl-NL">
              <a:cs typeface="Arial"/>
            </a:endParaRPr>
          </a:p>
        </p:txBody>
      </p:sp>
    </p:spTree>
    <p:extLst>
      <p:ext uri="{BB962C8B-B14F-4D97-AF65-F5344CB8AC3E}">
        <p14:creationId xmlns:p14="http://schemas.microsoft.com/office/powerpoint/2010/main" val="13300981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Afloop casus Yvonne</a:t>
            </a:r>
          </a:p>
        </p:txBody>
      </p:sp>
      <p:sp>
        <p:nvSpPr>
          <p:cNvPr id="3" name="Tijdelijke aanduiding voor inhoud 2"/>
          <p:cNvSpPr>
            <a:spLocks noGrp="1"/>
          </p:cNvSpPr>
          <p:nvPr>
            <p:ph idx="1"/>
          </p:nvPr>
        </p:nvSpPr>
        <p:spPr>
          <a:xfrm>
            <a:off x="292822" y="1625879"/>
            <a:ext cx="8079282" cy="4462463"/>
          </a:xfrm>
        </p:spPr>
        <p:txBody>
          <a:bodyPr/>
          <a:lstStyle/>
          <a:p>
            <a:pPr marL="143510" indent="-179705"/>
            <a:r>
              <a:rPr lang="nl-NL" dirty="0"/>
              <a:t>De volgende morgen heeft de arts samen met een verpleegkundige uit het palliatief team Yvonne thuis bezocht in bijzijn van haar familie en</a:t>
            </a:r>
          </a:p>
          <a:p>
            <a:pPr marL="143510" indent="-179705"/>
            <a:r>
              <a:rPr lang="nl-NL" dirty="0"/>
              <a:t>Gesprek over euthanasie c.q. palliatief sederen</a:t>
            </a:r>
            <a:endParaRPr lang="nl-NL" dirty="0">
              <a:cs typeface="Arial"/>
            </a:endParaRPr>
          </a:p>
          <a:p>
            <a:pPr marL="143510" indent="-179705"/>
            <a:r>
              <a:rPr lang="nl-NL" dirty="0"/>
              <a:t>Existentiële situatie </a:t>
            </a:r>
            <a:endParaRPr lang="nl-NL" dirty="0">
              <a:cs typeface="Arial"/>
            </a:endParaRPr>
          </a:p>
          <a:p>
            <a:pPr marL="143510" indent="-179705"/>
            <a:r>
              <a:rPr lang="nl-NL" dirty="0"/>
              <a:t>Yvonne is kort daarna gesedeerd.</a:t>
            </a:r>
            <a:endParaRPr lang="nl-NL" dirty="0">
              <a:cs typeface="Arial"/>
            </a:endParaRPr>
          </a:p>
          <a:p>
            <a:pPr marL="143510" indent="-179705"/>
            <a:r>
              <a:rPr lang="nl-NL" dirty="0"/>
              <a:t>Na twee dagen overleed zij rustig in bijzijn van haar familie</a:t>
            </a:r>
            <a:r>
              <a:rPr lang="nl-NL" dirty="0">
                <a:cs typeface="Arial"/>
              </a:rPr>
              <a:t>.</a:t>
            </a:r>
          </a:p>
        </p:txBody>
      </p:sp>
    </p:spTree>
    <p:extLst>
      <p:ext uri="{BB962C8B-B14F-4D97-AF65-F5344CB8AC3E}">
        <p14:creationId xmlns:p14="http://schemas.microsoft.com/office/powerpoint/2010/main" val="990037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87C0D6-5C8F-4069-BBF6-6B9DA5F25248}"/>
              </a:ext>
            </a:extLst>
          </p:cNvPr>
          <p:cNvSpPr>
            <a:spLocks noGrp="1"/>
          </p:cNvSpPr>
          <p:nvPr>
            <p:ph type="ctrTitle"/>
          </p:nvPr>
        </p:nvSpPr>
        <p:spPr/>
        <p:txBody>
          <a:bodyPr/>
          <a:lstStyle/>
          <a:p>
            <a:r>
              <a:rPr lang="nl-NL"/>
              <a:t>Stiltes</a:t>
            </a:r>
          </a:p>
        </p:txBody>
      </p:sp>
      <p:sp>
        <p:nvSpPr>
          <p:cNvPr id="3" name="Ondertitel 2">
            <a:extLst>
              <a:ext uri="{FF2B5EF4-FFF2-40B4-BE49-F238E27FC236}">
                <a16:creationId xmlns:a16="http://schemas.microsoft.com/office/drawing/2014/main" id="{049C923F-4EC7-46E5-97F3-438DBD1F44FA}"/>
              </a:ext>
            </a:extLst>
          </p:cNvPr>
          <p:cNvSpPr>
            <a:spLocks noGrp="1"/>
          </p:cNvSpPr>
          <p:nvPr>
            <p:ph type="subTitle" idx="1"/>
          </p:nvPr>
        </p:nvSpPr>
        <p:spPr/>
        <p:txBody>
          <a:bodyPr/>
          <a:lstStyle/>
          <a:p>
            <a:r>
              <a:rPr lang="nl-NL" dirty="0"/>
              <a:t>Onderdeel van de workshop Effectieve communicatie</a:t>
            </a:r>
          </a:p>
          <a:p>
            <a:endParaRPr lang="nl-NL" dirty="0"/>
          </a:p>
        </p:txBody>
      </p:sp>
      <p:sp>
        <p:nvSpPr>
          <p:cNvPr id="4" name="Tijdelijke aanduiding voor tekst 3">
            <a:extLst>
              <a:ext uri="{FF2B5EF4-FFF2-40B4-BE49-F238E27FC236}">
                <a16:creationId xmlns:a16="http://schemas.microsoft.com/office/drawing/2014/main" id="{7F821482-E218-4935-803B-CF7E73994356}"/>
              </a:ext>
            </a:extLst>
          </p:cNvPr>
          <p:cNvSpPr>
            <a:spLocks noGrp="1"/>
          </p:cNvSpPr>
          <p:nvPr>
            <p:ph type="body" sz="quarter" idx="10"/>
          </p:nvPr>
        </p:nvSpPr>
        <p:spPr/>
        <p:txBody>
          <a:bodyPr/>
          <a:lstStyle/>
          <a:p>
            <a:endParaRPr lang="nl-NL"/>
          </a:p>
        </p:txBody>
      </p:sp>
      <p:pic>
        <p:nvPicPr>
          <p:cNvPr id="5" name="Afbeelding 4">
            <a:extLst>
              <a:ext uri="{FF2B5EF4-FFF2-40B4-BE49-F238E27FC236}">
                <a16:creationId xmlns:a16="http://schemas.microsoft.com/office/drawing/2014/main" id="{E3773A19-229B-4047-AF2A-664962579A80}"/>
              </a:ext>
            </a:extLst>
          </p:cNvPr>
          <p:cNvPicPr>
            <a:picLocks noChangeAspect="1"/>
          </p:cNvPicPr>
          <p:nvPr/>
        </p:nvPicPr>
        <p:blipFill>
          <a:blip r:embed="rId3"/>
          <a:stretch>
            <a:fillRect/>
          </a:stretch>
        </p:blipFill>
        <p:spPr>
          <a:xfrm>
            <a:off x="5697443" y="3342232"/>
            <a:ext cx="2383743" cy="2182557"/>
          </a:xfrm>
          <a:prstGeom prst="rect">
            <a:avLst/>
          </a:prstGeom>
        </p:spPr>
      </p:pic>
    </p:spTree>
    <p:extLst>
      <p:ext uri="{BB962C8B-B14F-4D97-AF65-F5344CB8AC3E}">
        <p14:creationId xmlns:p14="http://schemas.microsoft.com/office/powerpoint/2010/main" val="2386888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CA43C9-6A04-4841-8E7B-EC6F11309529}"/>
              </a:ext>
            </a:extLst>
          </p:cNvPr>
          <p:cNvSpPr>
            <a:spLocks noGrp="1"/>
          </p:cNvSpPr>
          <p:nvPr>
            <p:ph type="title"/>
          </p:nvPr>
        </p:nvSpPr>
        <p:spPr/>
        <p:txBody>
          <a:bodyPr/>
          <a:lstStyle/>
          <a:p>
            <a:r>
              <a:rPr lang="nl-NL"/>
              <a:t>Programma Stiltes</a:t>
            </a:r>
          </a:p>
        </p:txBody>
      </p:sp>
      <p:sp>
        <p:nvSpPr>
          <p:cNvPr id="3" name="Tijdelijke aanduiding voor inhoud 2">
            <a:extLst>
              <a:ext uri="{FF2B5EF4-FFF2-40B4-BE49-F238E27FC236}">
                <a16:creationId xmlns:a16="http://schemas.microsoft.com/office/drawing/2014/main" id="{727B7FAE-9542-49B5-B9EB-2E0F30E66558}"/>
              </a:ext>
            </a:extLst>
          </p:cNvPr>
          <p:cNvSpPr>
            <a:spLocks noGrp="1"/>
          </p:cNvSpPr>
          <p:nvPr>
            <p:ph idx="1"/>
          </p:nvPr>
        </p:nvSpPr>
        <p:spPr/>
        <p:txBody>
          <a:bodyPr/>
          <a:lstStyle/>
          <a:p>
            <a:pPr marL="143510" indent="-179705"/>
            <a:r>
              <a:rPr lang="nl-NL" dirty="0"/>
              <a:t>Reflectievraag 2</a:t>
            </a:r>
          </a:p>
          <a:p>
            <a:pPr marL="423545" lvl="1" indent="-251460"/>
            <a:r>
              <a:rPr lang="nl-NL" dirty="0"/>
              <a:t>Bespreken moeilijkheden</a:t>
            </a:r>
            <a:endParaRPr lang="nl-NL" dirty="0">
              <a:cs typeface="Arial"/>
            </a:endParaRPr>
          </a:p>
          <a:p>
            <a:pPr marL="423545" lvl="1" indent="-251460"/>
            <a:r>
              <a:rPr lang="nl-NL" dirty="0"/>
              <a:t>Non-verbaal gedrag</a:t>
            </a:r>
            <a:endParaRPr lang="nl-NL" dirty="0">
              <a:cs typeface="Arial"/>
            </a:endParaRPr>
          </a:p>
          <a:p>
            <a:pPr marL="143510" indent="-179705"/>
            <a:r>
              <a:rPr lang="nl-NL" dirty="0"/>
              <a:t>Rollenspel eigen casus</a:t>
            </a:r>
            <a:endParaRPr lang="nl-NL" dirty="0">
              <a:cs typeface="Arial"/>
            </a:endParaRPr>
          </a:p>
        </p:txBody>
      </p:sp>
    </p:spTree>
    <p:extLst>
      <p:ext uri="{BB962C8B-B14F-4D97-AF65-F5344CB8AC3E}">
        <p14:creationId xmlns:p14="http://schemas.microsoft.com/office/powerpoint/2010/main" val="37872895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Reflectievraag over stiltes - reacties</a:t>
            </a:r>
          </a:p>
        </p:txBody>
      </p:sp>
      <p:sp>
        <p:nvSpPr>
          <p:cNvPr id="3" name="Tijdelijke aanduiding voor inhoud 2"/>
          <p:cNvSpPr>
            <a:spLocks noGrp="1"/>
          </p:cNvSpPr>
          <p:nvPr>
            <p:ph idx="1"/>
          </p:nvPr>
        </p:nvSpPr>
        <p:spPr>
          <a:xfrm>
            <a:off x="292822" y="1625879"/>
            <a:ext cx="8087090" cy="4462463"/>
          </a:xfrm>
        </p:spPr>
        <p:txBody>
          <a:bodyPr/>
          <a:lstStyle/>
          <a:p>
            <a:pPr marL="0" lvl="0" indent="0">
              <a:buNone/>
            </a:pPr>
            <a:r>
              <a:rPr lang="nl-NL" dirty="0"/>
              <a:t>Reacties reflectievraag 2: Wanneer ongemakkelijk bij stiltes? En na hoeveel tijd voel je dit?</a:t>
            </a:r>
            <a:endParaRPr lang="nl-NL" dirty="0">
              <a:solidFill>
                <a:srgbClr val="BAEAF9"/>
              </a:solidFill>
              <a:cs typeface="Arial"/>
            </a:endParaRPr>
          </a:p>
          <a:p>
            <a:pPr marL="0" lvl="0" indent="0">
              <a:buNone/>
            </a:pPr>
            <a:r>
              <a:rPr lang="nl-NL" dirty="0">
                <a:cs typeface="Arial"/>
              </a:rPr>
              <a:t>Invoegen bestand: antwoorden deelnemers </a:t>
            </a:r>
          </a:p>
          <a:p>
            <a:pPr marL="0" lvl="0" indent="0">
              <a:buNone/>
            </a:pPr>
            <a:r>
              <a:rPr lang="nl-NL" dirty="0">
                <a:cs typeface="Arial"/>
              </a:rPr>
              <a:t>...</a:t>
            </a:r>
          </a:p>
          <a:p>
            <a:pPr marL="0" lvl="0" indent="0">
              <a:buNone/>
            </a:pPr>
            <a:endParaRPr lang="nl-NL" dirty="0">
              <a:cs typeface="Arial"/>
            </a:endParaRPr>
          </a:p>
          <a:p>
            <a:pPr marL="0" lvl="0" indent="0">
              <a:buNone/>
            </a:pPr>
            <a:endParaRPr lang="nl-NL" dirty="0">
              <a:cs typeface="Arial"/>
            </a:endParaRPr>
          </a:p>
          <a:p>
            <a:pPr marL="0" lvl="0" indent="0">
              <a:buNone/>
            </a:pPr>
            <a:r>
              <a:rPr lang="nl-NL" dirty="0">
                <a:cs typeface="Arial"/>
              </a:rPr>
              <a:t>Gesprek over non-verbaal gedrag tijdens stiltes.</a:t>
            </a:r>
          </a:p>
          <a:p>
            <a:pPr marL="622300" lvl="1" indent="-342900"/>
            <a:r>
              <a:rPr lang="nl-NL" dirty="0">
                <a:cs typeface="Arial"/>
              </a:rPr>
              <a:t>Hoe doe jij dit?</a:t>
            </a:r>
          </a:p>
          <a:p>
            <a:pPr marL="622300" lvl="1" indent="-342900"/>
            <a:r>
              <a:rPr lang="nl-NL" dirty="0">
                <a:cs typeface="Arial"/>
              </a:rPr>
              <a:t>Wat ligt je goed? Wat minder?</a:t>
            </a:r>
          </a:p>
        </p:txBody>
      </p:sp>
    </p:spTree>
    <p:extLst>
      <p:ext uri="{BB962C8B-B14F-4D97-AF65-F5344CB8AC3E}">
        <p14:creationId xmlns:p14="http://schemas.microsoft.com/office/powerpoint/2010/main" val="16890325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B9AD22-BE7A-4CAF-8D10-B5F4280227A0}"/>
              </a:ext>
            </a:extLst>
          </p:cNvPr>
          <p:cNvSpPr>
            <a:spLocks noGrp="1"/>
          </p:cNvSpPr>
          <p:nvPr>
            <p:ph type="title"/>
          </p:nvPr>
        </p:nvSpPr>
        <p:spPr/>
        <p:txBody>
          <a:bodyPr/>
          <a:lstStyle/>
          <a:p>
            <a:r>
              <a:rPr lang="nl-NL"/>
              <a:t>Stiltes - rollenspel</a:t>
            </a:r>
          </a:p>
        </p:txBody>
      </p:sp>
      <p:sp>
        <p:nvSpPr>
          <p:cNvPr id="3" name="Tijdelijke aanduiding voor inhoud 2">
            <a:extLst>
              <a:ext uri="{FF2B5EF4-FFF2-40B4-BE49-F238E27FC236}">
                <a16:creationId xmlns:a16="http://schemas.microsoft.com/office/drawing/2014/main" id="{D7C4682E-B89F-4280-9AF7-89A65434C7D7}"/>
              </a:ext>
            </a:extLst>
          </p:cNvPr>
          <p:cNvSpPr>
            <a:spLocks noGrp="1"/>
          </p:cNvSpPr>
          <p:nvPr>
            <p:ph idx="1"/>
          </p:nvPr>
        </p:nvSpPr>
        <p:spPr/>
        <p:txBody>
          <a:bodyPr/>
          <a:lstStyle/>
          <a:p>
            <a:pPr marL="0" indent="0">
              <a:buNone/>
            </a:pPr>
            <a:r>
              <a:rPr lang="nl-NL"/>
              <a:t>Rollenspel over stiltes en non-verbaal gedrag. </a:t>
            </a:r>
          </a:p>
          <a:p>
            <a:endParaRPr lang="nl-NL"/>
          </a:p>
          <a:p>
            <a:r>
              <a:rPr lang="nl-NL"/>
              <a:t>Casus van de deelnemer(s)</a:t>
            </a:r>
          </a:p>
          <a:p>
            <a:endParaRPr lang="en-US"/>
          </a:p>
          <a:p>
            <a:endParaRPr lang="nl-NL"/>
          </a:p>
          <a:p>
            <a:endParaRPr lang="nl-NL"/>
          </a:p>
        </p:txBody>
      </p:sp>
    </p:spTree>
    <p:extLst>
      <p:ext uri="{BB962C8B-B14F-4D97-AF65-F5344CB8AC3E}">
        <p14:creationId xmlns:p14="http://schemas.microsoft.com/office/powerpoint/2010/main" val="38935570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5B793D-6E06-425E-A3EC-1464FCE2294E}"/>
              </a:ext>
            </a:extLst>
          </p:cNvPr>
          <p:cNvSpPr>
            <a:spLocks noGrp="1"/>
          </p:cNvSpPr>
          <p:nvPr>
            <p:ph type="title"/>
          </p:nvPr>
        </p:nvSpPr>
        <p:spPr>
          <a:xfrm>
            <a:off x="471343" y="261940"/>
            <a:ext cx="6449962" cy="755650"/>
          </a:xfrm>
        </p:spPr>
        <p:txBody>
          <a:bodyPr/>
          <a:lstStyle/>
          <a:p>
            <a:r>
              <a:rPr lang="nl-NL" dirty="0"/>
              <a:t>Stiltes – rollenspel Femke -optioneel- </a:t>
            </a:r>
            <a:r>
              <a:rPr lang="nl-NL" sz="2000" dirty="0"/>
              <a:t>(1 van 2)</a:t>
            </a:r>
          </a:p>
        </p:txBody>
      </p:sp>
      <p:sp>
        <p:nvSpPr>
          <p:cNvPr id="3" name="Tijdelijke aanduiding voor inhoud 2">
            <a:extLst>
              <a:ext uri="{FF2B5EF4-FFF2-40B4-BE49-F238E27FC236}">
                <a16:creationId xmlns:a16="http://schemas.microsoft.com/office/drawing/2014/main" id="{AA41E139-F8B9-43E8-968C-8215E0D23A25}"/>
              </a:ext>
            </a:extLst>
          </p:cNvPr>
          <p:cNvSpPr>
            <a:spLocks noGrp="1"/>
          </p:cNvSpPr>
          <p:nvPr>
            <p:ph idx="1"/>
          </p:nvPr>
        </p:nvSpPr>
        <p:spPr>
          <a:xfrm>
            <a:off x="292821" y="1625879"/>
            <a:ext cx="8103033" cy="4462463"/>
          </a:xfrm>
        </p:spPr>
        <p:txBody>
          <a:bodyPr/>
          <a:lstStyle/>
          <a:p>
            <a:pPr marL="0" indent="0">
              <a:lnSpc>
                <a:spcPct val="107000"/>
              </a:lnSpc>
              <a:spcAft>
                <a:spcPts val="800"/>
              </a:spcAft>
              <a:buNone/>
            </a:pPr>
            <a:r>
              <a:rPr lang="nl-NL" i="1" dirty="0">
                <a:latin typeface="Arial" panose="020B0604020202020204" pitchFamily="34" charset="0"/>
                <a:ea typeface="Calibri" panose="020F0502020204030204" pitchFamily="34" charset="0"/>
                <a:cs typeface="Arial" panose="020B0604020202020204" pitchFamily="34" charset="0"/>
              </a:rPr>
              <a:t>‘Ongemakkelijke stiltes dicht praten en opvullen’</a:t>
            </a:r>
            <a:endParaRPr lang="nl-NL" dirty="0">
              <a:latin typeface="Arial" panose="020B0604020202020204" pitchFamily="34" charset="0"/>
              <a:ea typeface="Calibri" panose="020F0502020204030204" pitchFamily="34" charset="0"/>
              <a:cs typeface="Arial" panose="020B0604020202020204" pitchFamily="34" charset="0"/>
            </a:endParaRPr>
          </a:p>
          <a:p>
            <a:pPr marL="0" indent="0">
              <a:lnSpc>
                <a:spcPct val="107000"/>
              </a:lnSpc>
              <a:spcAft>
                <a:spcPts val="800"/>
              </a:spcAft>
              <a:buNone/>
            </a:pPr>
            <a:r>
              <a:rPr lang="nl-NL" sz="2000" dirty="0">
                <a:latin typeface="Arial" panose="020B0604020202020204" pitchFamily="34" charset="0"/>
                <a:ea typeface="Calibri" panose="020F0502020204030204" pitchFamily="34" charset="0"/>
                <a:cs typeface="Arial" panose="020B0604020202020204" pitchFamily="34" charset="0"/>
              </a:rPr>
              <a:t>Femke is 45 jaar en inmiddels drie jaar bekend met een </a:t>
            </a:r>
            <a:r>
              <a:rPr lang="nl-NL" sz="2000" dirty="0">
                <a:solidFill>
                  <a:schemeClr val="bg2"/>
                </a:solidFill>
                <a:latin typeface="Arial" panose="020B0604020202020204" pitchFamily="34" charset="0"/>
                <a:ea typeface="Calibri" panose="020F0502020204030204" pitchFamily="34" charset="0"/>
                <a:cs typeface="Arial" panose="020B0604020202020204" pitchFamily="34" charset="0"/>
              </a:rPr>
              <a:t>gemetastaseerd mammacarcinoom</a:t>
            </a:r>
            <a:r>
              <a:rPr lang="nl-NL" sz="2000" dirty="0">
                <a:latin typeface="Arial" panose="020B0604020202020204" pitchFamily="34" charset="0"/>
                <a:ea typeface="Calibri" panose="020F0502020204030204" pitchFamily="34" charset="0"/>
                <a:cs typeface="Arial" panose="020B0604020202020204" pitchFamily="34" charset="0"/>
              </a:rPr>
              <a:t>. Er zijn </a:t>
            </a:r>
            <a:r>
              <a:rPr lang="nl-NL" sz="2000" dirty="0">
                <a:solidFill>
                  <a:schemeClr val="bg2"/>
                </a:solidFill>
                <a:latin typeface="Arial" panose="020B0604020202020204" pitchFamily="34" charset="0"/>
                <a:ea typeface="Calibri" panose="020F0502020204030204" pitchFamily="34" charset="0"/>
                <a:cs typeface="Arial" panose="020B0604020202020204" pitchFamily="34" charset="0"/>
              </a:rPr>
              <a:t>uitzaaiingen in de longen, in de lever en in het skelet</a:t>
            </a:r>
            <a:r>
              <a:rPr lang="nl-NL" sz="2000" dirty="0">
                <a:latin typeface="Arial" panose="020B0604020202020204" pitchFamily="34" charset="0"/>
                <a:ea typeface="Calibri" panose="020F0502020204030204" pitchFamily="34" charset="0"/>
                <a:cs typeface="Arial" panose="020B0604020202020204" pitchFamily="34" charset="0"/>
              </a:rPr>
              <a:t>. Aanvankelijk reageerde het uitgezaaide mammacarcinoom goed op zowel de ingestelde </a:t>
            </a:r>
            <a:r>
              <a:rPr lang="nl-NL" sz="2000" dirty="0">
                <a:solidFill>
                  <a:schemeClr val="bg2"/>
                </a:solidFill>
                <a:latin typeface="Arial" panose="020B0604020202020204" pitchFamily="34" charset="0"/>
                <a:ea typeface="Calibri" panose="020F0502020204030204" pitchFamily="34" charset="0"/>
                <a:cs typeface="Arial" panose="020B0604020202020204" pitchFamily="34" charset="0"/>
              </a:rPr>
              <a:t>hormonale behandelingen </a:t>
            </a:r>
            <a:r>
              <a:rPr lang="nl-NL" sz="2000" dirty="0">
                <a:latin typeface="Arial" panose="020B0604020202020204" pitchFamily="34" charset="0"/>
                <a:ea typeface="Calibri" panose="020F0502020204030204" pitchFamily="34" charset="0"/>
                <a:cs typeface="Arial" panose="020B0604020202020204" pitchFamily="34" charset="0"/>
              </a:rPr>
              <a:t>als op de behandelingen met </a:t>
            </a:r>
            <a:r>
              <a:rPr lang="nl-NL" sz="2000" dirty="0">
                <a:solidFill>
                  <a:schemeClr val="bg2"/>
                </a:solidFill>
                <a:latin typeface="Arial" panose="020B0604020202020204" pitchFamily="34" charset="0"/>
                <a:ea typeface="Calibri" panose="020F0502020204030204" pitchFamily="34" charset="0"/>
                <a:cs typeface="Arial" panose="020B0604020202020204" pitchFamily="34" charset="0"/>
              </a:rPr>
              <a:t>chemotherapie</a:t>
            </a:r>
            <a:r>
              <a:rPr lang="nl-NL" sz="2000" dirty="0">
                <a:latin typeface="Arial" panose="020B0604020202020204" pitchFamily="34" charset="0"/>
                <a:ea typeface="Calibri" panose="020F0502020204030204" pitchFamily="34" charset="0"/>
                <a:cs typeface="Arial" panose="020B0604020202020204" pitchFamily="34" charset="0"/>
              </a:rPr>
              <a:t>. De laatste maanden echter blijkt onder de chemotherapie dat de ziekte zich </a:t>
            </a:r>
            <a:r>
              <a:rPr lang="nl-NL" sz="2000" dirty="0">
                <a:solidFill>
                  <a:schemeClr val="bg2"/>
                </a:solidFill>
                <a:latin typeface="Arial" panose="020B0604020202020204" pitchFamily="34" charset="0"/>
                <a:ea typeface="Calibri" panose="020F0502020204030204" pitchFamily="34" charset="0"/>
                <a:cs typeface="Arial" panose="020B0604020202020204" pitchFamily="34" charset="0"/>
              </a:rPr>
              <a:t>toch verder uitbreidt</a:t>
            </a:r>
            <a:r>
              <a:rPr lang="nl-NL" sz="2000" dirty="0">
                <a:latin typeface="Arial" panose="020B0604020202020204" pitchFamily="34" charset="0"/>
                <a:ea typeface="Calibri" panose="020F0502020204030204" pitchFamily="34" charset="0"/>
                <a:cs typeface="Arial" panose="020B0604020202020204" pitchFamily="34" charset="0"/>
              </a:rPr>
              <a:t>. Vooral in de lever. </a:t>
            </a:r>
          </a:p>
          <a:p>
            <a:pPr marL="0" indent="0">
              <a:lnSpc>
                <a:spcPct val="107000"/>
              </a:lnSpc>
              <a:spcAft>
                <a:spcPts val="800"/>
              </a:spcAft>
              <a:buNone/>
            </a:pPr>
            <a:r>
              <a:rPr lang="nl-NL" sz="2000" dirty="0">
                <a:latin typeface="Arial" panose="020B0604020202020204" pitchFamily="34" charset="0"/>
                <a:ea typeface="Calibri" panose="020F0502020204030204" pitchFamily="34" charset="0"/>
                <a:cs typeface="Arial" panose="020B0604020202020204" pitchFamily="34" charset="0"/>
              </a:rPr>
              <a:t>Femke merkt ook dat haar </a:t>
            </a:r>
            <a:r>
              <a:rPr lang="nl-NL" sz="2000" dirty="0">
                <a:solidFill>
                  <a:schemeClr val="bg2"/>
                </a:solidFill>
                <a:latin typeface="Arial" panose="020B0604020202020204" pitchFamily="34" charset="0"/>
                <a:ea typeface="Calibri" panose="020F0502020204030204" pitchFamily="34" charset="0"/>
                <a:cs typeface="Arial" panose="020B0604020202020204" pitchFamily="34" charset="0"/>
              </a:rPr>
              <a:t>conditie achteruit </a:t>
            </a:r>
            <a:r>
              <a:rPr lang="nl-NL" sz="2000" dirty="0">
                <a:latin typeface="Arial" panose="020B0604020202020204" pitchFamily="34" charset="0"/>
                <a:ea typeface="Calibri" panose="020F0502020204030204" pitchFamily="34" charset="0"/>
                <a:cs typeface="Arial" panose="020B0604020202020204" pitchFamily="34" charset="0"/>
              </a:rPr>
              <a:t>gaat. Heeft toenemende klachten van </a:t>
            </a:r>
            <a:r>
              <a:rPr lang="nl-NL" sz="2000" dirty="0">
                <a:solidFill>
                  <a:schemeClr val="bg2"/>
                </a:solidFill>
                <a:latin typeface="Arial" panose="020B0604020202020204" pitchFamily="34" charset="0"/>
                <a:ea typeface="Calibri" panose="020F0502020204030204" pitchFamily="34" charset="0"/>
                <a:cs typeface="Arial" panose="020B0604020202020204" pitchFamily="34" charset="0"/>
              </a:rPr>
              <a:t>vermoeidheid</a:t>
            </a:r>
            <a:r>
              <a:rPr lang="nl-NL" sz="2000" dirty="0">
                <a:latin typeface="Arial" panose="020B0604020202020204" pitchFamily="34" charset="0"/>
                <a:ea typeface="Calibri" panose="020F0502020204030204" pitchFamily="34" charset="0"/>
                <a:cs typeface="Arial" panose="020B0604020202020204" pitchFamily="34" charset="0"/>
              </a:rPr>
              <a:t>. Ook de </a:t>
            </a:r>
            <a:r>
              <a:rPr lang="nl-NL" sz="2000" dirty="0">
                <a:solidFill>
                  <a:schemeClr val="bg2"/>
                </a:solidFill>
                <a:latin typeface="Arial" panose="020B0604020202020204" pitchFamily="34" charset="0"/>
                <a:ea typeface="Calibri" panose="020F0502020204030204" pitchFamily="34" charset="0"/>
                <a:cs typeface="Arial" panose="020B0604020202020204" pitchFamily="34" charset="0"/>
              </a:rPr>
              <a:t>eetlust </a:t>
            </a:r>
            <a:r>
              <a:rPr lang="nl-NL" sz="2000" dirty="0">
                <a:solidFill>
                  <a:schemeClr val="tx2"/>
                </a:solidFill>
                <a:latin typeface="Arial" panose="020B0604020202020204" pitchFamily="34" charset="0"/>
                <a:ea typeface="Calibri" panose="020F0502020204030204" pitchFamily="34" charset="0"/>
                <a:cs typeface="Arial" panose="020B0604020202020204" pitchFamily="34" charset="0"/>
              </a:rPr>
              <a:t>is minder </a:t>
            </a:r>
            <a:r>
              <a:rPr lang="nl-NL" sz="2000" dirty="0">
                <a:latin typeface="Arial" panose="020B0604020202020204" pitchFamily="34" charset="0"/>
                <a:ea typeface="Calibri" panose="020F0502020204030204" pitchFamily="34" charset="0"/>
                <a:cs typeface="Arial" panose="020B0604020202020204" pitchFamily="34" charset="0"/>
              </a:rPr>
              <a:t>geworden. In de afgelopen maanden is het </a:t>
            </a:r>
            <a:r>
              <a:rPr lang="nl-NL" sz="2000" dirty="0">
                <a:solidFill>
                  <a:schemeClr val="bg2"/>
                </a:solidFill>
                <a:latin typeface="Arial" panose="020B0604020202020204" pitchFamily="34" charset="0"/>
                <a:ea typeface="Calibri" panose="020F0502020204030204" pitchFamily="34" charset="0"/>
                <a:cs typeface="Arial" panose="020B0604020202020204" pitchFamily="34" charset="0"/>
              </a:rPr>
              <a:t>gewicht</a:t>
            </a:r>
            <a:r>
              <a:rPr lang="nl-NL" sz="2000" dirty="0">
                <a:latin typeface="Arial" panose="020B0604020202020204" pitchFamily="34" charset="0"/>
                <a:ea typeface="Calibri" panose="020F0502020204030204" pitchFamily="34" charset="0"/>
                <a:cs typeface="Arial" panose="020B0604020202020204" pitchFamily="34" charset="0"/>
              </a:rPr>
              <a:t> met enkele kilo’s afgenomen. Het voelt niet goed. De onbestemde gevoelens in de bovenbuik reageren gelukkig goed op het gebruik van paracetamol.</a:t>
            </a:r>
          </a:p>
          <a:p>
            <a:endParaRPr lang="nl-NL" dirty="0"/>
          </a:p>
        </p:txBody>
      </p:sp>
    </p:spTree>
    <p:extLst>
      <p:ext uri="{BB962C8B-B14F-4D97-AF65-F5344CB8AC3E}">
        <p14:creationId xmlns:p14="http://schemas.microsoft.com/office/powerpoint/2010/main" val="385358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ctrTitle"/>
          </p:nvPr>
        </p:nvSpPr>
        <p:spPr>
          <a:xfrm>
            <a:off x="480748" y="1434389"/>
            <a:ext cx="7524000" cy="1553957"/>
          </a:xfrm>
        </p:spPr>
        <p:txBody>
          <a:bodyPr/>
          <a:lstStyle/>
          <a:p>
            <a:pPr>
              <a:lnSpc>
                <a:spcPts val="3500"/>
              </a:lnSpc>
            </a:pPr>
            <a:r>
              <a:rPr lang="nl-NL" dirty="0"/>
              <a:t>Workshop </a:t>
            </a:r>
            <a:br>
              <a:rPr lang="nl-NL" dirty="0"/>
            </a:br>
            <a:br>
              <a:rPr lang="nl-NL" dirty="0"/>
            </a:br>
            <a:r>
              <a:rPr lang="nl-NL" b="1" dirty="0"/>
              <a:t>Effectieve communicatie</a:t>
            </a:r>
            <a:endParaRPr lang="nl-NL" b="1" dirty="0">
              <a:cs typeface="Arial"/>
            </a:endParaRPr>
          </a:p>
        </p:txBody>
      </p:sp>
      <p:sp>
        <p:nvSpPr>
          <p:cNvPr id="8" name="Ondertitel 7"/>
          <p:cNvSpPr>
            <a:spLocks noGrp="1"/>
          </p:cNvSpPr>
          <p:nvPr>
            <p:ph type="subTitle" idx="1"/>
          </p:nvPr>
        </p:nvSpPr>
        <p:spPr>
          <a:xfrm>
            <a:off x="544113" y="3122431"/>
            <a:ext cx="7425829" cy="1768563"/>
          </a:xfrm>
        </p:spPr>
        <p:txBody>
          <a:bodyPr/>
          <a:lstStyle/>
          <a:p>
            <a:r>
              <a:rPr lang="nl-NL" dirty="0"/>
              <a:t>Verdieping op de e-learning Communiceren</a:t>
            </a:r>
          </a:p>
        </p:txBody>
      </p:sp>
      <p:sp>
        <p:nvSpPr>
          <p:cNvPr id="9" name="Tijdelijke aanduiding voor tekst 8"/>
          <p:cNvSpPr>
            <a:spLocks noGrp="1"/>
          </p:cNvSpPr>
          <p:nvPr>
            <p:ph type="body" sz="quarter" idx="10"/>
          </p:nvPr>
        </p:nvSpPr>
        <p:spPr>
          <a:xfrm>
            <a:off x="473795" y="6286500"/>
            <a:ext cx="5746461" cy="409721"/>
          </a:xfrm>
        </p:spPr>
        <p:txBody>
          <a:bodyPr/>
          <a:lstStyle/>
          <a:p>
            <a:endParaRPr lang="nl-NL"/>
          </a:p>
        </p:txBody>
      </p:sp>
      <p:pic>
        <p:nvPicPr>
          <p:cNvPr id="2" name="Afbeelding 2" descr="Afbeelding met tekst&#10;&#10;Beschrijving is gegenereerd met zeer hoge betrouwbaarheid">
            <a:extLst>
              <a:ext uri="{FF2B5EF4-FFF2-40B4-BE49-F238E27FC236}">
                <a16:creationId xmlns:a16="http://schemas.microsoft.com/office/drawing/2014/main" id="{18A30914-972A-4A29-A6F7-934EBDACA571}"/>
              </a:ext>
            </a:extLst>
          </p:cNvPr>
          <p:cNvPicPr>
            <a:picLocks noChangeAspect="1"/>
          </p:cNvPicPr>
          <p:nvPr/>
        </p:nvPicPr>
        <p:blipFill>
          <a:blip r:embed="rId3"/>
          <a:stretch>
            <a:fillRect/>
          </a:stretch>
        </p:blipFill>
        <p:spPr>
          <a:xfrm>
            <a:off x="3461803" y="3561575"/>
            <a:ext cx="4551610" cy="2645559"/>
          </a:xfrm>
          <a:prstGeom prst="rect">
            <a:avLst/>
          </a:prstGeom>
        </p:spPr>
      </p:pic>
    </p:spTree>
    <p:extLst>
      <p:ext uri="{BB962C8B-B14F-4D97-AF65-F5344CB8AC3E}">
        <p14:creationId xmlns:p14="http://schemas.microsoft.com/office/powerpoint/2010/main" val="25227285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C1621C-9804-4E37-AA3E-2F6832ECB423}"/>
              </a:ext>
            </a:extLst>
          </p:cNvPr>
          <p:cNvSpPr>
            <a:spLocks noGrp="1"/>
          </p:cNvSpPr>
          <p:nvPr>
            <p:ph type="title"/>
          </p:nvPr>
        </p:nvSpPr>
        <p:spPr>
          <a:xfrm>
            <a:off x="471343" y="261940"/>
            <a:ext cx="6261966" cy="755650"/>
          </a:xfrm>
        </p:spPr>
        <p:txBody>
          <a:bodyPr/>
          <a:lstStyle/>
          <a:p>
            <a:r>
              <a:rPr lang="nl-NL" dirty="0"/>
              <a:t>Stiltes – vervolg rollenspel Femke </a:t>
            </a:r>
            <a:r>
              <a:rPr lang="nl-NL" sz="2000" dirty="0"/>
              <a:t>(2 van 2)</a:t>
            </a:r>
          </a:p>
        </p:txBody>
      </p:sp>
      <p:sp>
        <p:nvSpPr>
          <p:cNvPr id="3" name="Tijdelijke aanduiding voor inhoud 2">
            <a:extLst>
              <a:ext uri="{FF2B5EF4-FFF2-40B4-BE49-F238E27FC236}">
                <a16:creationId xmlns:a16="http://schemas.microsoft.com/office/drawing/2014/main" id="{41CC0B42-CD59-4E7E-BE4A-1DA1469FBE01}"/>
              </a:ext>
            </a:extLst>
          </p:cNvPr>
          <p:cNvSpPr>
            <a:spLocks noGrp="1"/>
          </p:cNvSpPr>
          <p:nvPr>
            <p:ph idx="1"/>
          </p:nvPr>
        </p:nvSpPr>
        <p:spPr>
          <a:xfrm>
            <a:off x="292821" y="1625879"/>
            <a:ext cx="7996155" cy="4608666"/>
          </a:xfrm>
        </p:spPr>
        <p:txBody>
          <a:bodyPr/>
          <a:lstStyle/>
          <a:p>
            <a:pPr>
              <a:lnSpc>
                <a:spcPct val="107000"/>
              </a:lnSpc>
              <a:spcAft>
                <a:spcPts val="800"/>
              </a:spcAft>
            </a:pPr>
            <a:r>
              <a:rPr lang="nl-NL" sz="2000" dirty="0">
                <a:latin typeface="Arial" panose="020B0604020202020204" pitchFamily="34" charset="0"/>
                <a:ea typeface="Calibri" panose="020F0502020204030204" pitchFamily="34" charset="0"/>
                <a:cs typeface="Arial" panose="020B0604020202020204" pitchFamily="34" charset="0"/>
              </a:rPr>
              <a:t>Femke is ruim 20 jaar getrouwd met Frans, een </a:t>
            </a:r>
            <a:r>
              <a:rPr lang="nl-NL" sz="2000" dirty="0" err="1">
                <a:latin typeface="Arial" panose="020B0604020202020204" pitchFamily="34" charset="0"/>
                <a:ea typeface="Calibri" panose="020F0502020204030204" pitchFamily="34" charset="0"/>
                <a:cs typeface="Arial" panose="020B0604020202020204" pitchFamily="34" charset="0"/>
              </a:rPr>
              <a:t>ICT’er</a:t>
            </a:r>
            <a:r>
              <a:rPr lang="nl-NL" sz="2000" dirty="0">
                <a:latin typeface="Arial" panose="020B0604020202020204" pitchFamily="34" charset="0"/>
                <a:ea typeface="Calibri" panose="020F0502020204030204" pitchFamily="34" charset="0"/>
                <a:cs typeface="Arial" panose="020B0604020202020204" pitchFamily="34" charset="0"/>
              </a:rPr>
              <a:t>. Ze hebben twee schoolgaande dochters van 16 en 18 jaar. Het gezin is hecht. Frans is nogal gesloten van aard. Femke meer direct. Vasthoudend. </a:t>
            </a:r>
          </a:p>
          <a:p>
            <a:pPr>
              <a:lnSpc>
                <a:spcPct val="107000"/>
              </a:lnSpc>
              <a:spcAft>
                <a:spcPts val="800"/>
              </a:spcAft>
            </a:pPr>
            <a:r>
              <a:rPr lang="nl-NL" sz="2000" dirty="0">
                <a:latin typeface="Arial" panose="020B0604020202020204" pitchFamily="34" charset="0"/>
                <a:ea typeface="Calibri" panose="020F0502020204030204" pitchFamily="34" charset="0"/>
                <a:cs typeface="Arial" panose="020B0604020202020204" pitchFamily="34" charset="0"/>
              </a:rPr>
              <a:t>Samen met Frans gaat Femke vandaag bij de medisch oncoloog op consult. Op naar een volgende behandeling. Zo voelt het. En zo moet het.</a:t>
            </a:r>
          </a:p>
          <a:p>
            <a:pPr marL="0" indent="0">
              <a:lnSpc>
                <a:spcPct val="107000"/>
              </a:lnSpc>
              <a:spcBef>
                <a:spcPts val="600"/>
              </a:spcBef>
              <a:spcAft>
                <a:spcPts val="0"/>
              </a:spcAft>
              <a:buNone/>
            </a:pPr>
            <a:r>
              <a:rPr lang="nl-NL" sz="2000" u="sng" dirty="0">
                <a:latin typeface="Arial" panose="020B0604020202020204" pitchFamily="34" charset="0"/>
                <a:ea typeface="Calibri" panose="020F0502020204030204" pitchFamily="34" charset="0"/>
                <a:cs typeface="Arial" panose="020B0604020202020204" pitchFamily="34" charset="0"/>
              </a:rPr>
              <a:t>Rollenspel</a:t>
            </a:r>
          </a:p>
          <a:p>
            <a:pPr>
              <a:lnSpc>
                <a:spcPct val="107000"/>
              </a:lnSpc>
              <a:spcAft>
                <a:spcPts val="800"/>
              </a:spcAft>
            </a:pPr>
            <a:r>
              <a:rPr lang="nl-NL" sz="2000" dirty="0">
                <a:latin typeface="Arial" panose="020B0604020202020204" pitchFamily="34" charset="0"/>
                <a:ea typeface="Calibri" panose="020F0502020204030204" pitchFamily="34" charset="0"/>
                <a:cs typeface="Arial" panose="020B0604020202020204" pitchFamily="34" charset="0"/>
              </a:rPr>
              <a:t>De medisch oncoloog heeft geen goed nieuws. Verder behandelen wordt niet langer zinvol geacht. De prognose is niet goed. Een transitie naar palliatieve zorg lijkt nu de beste optie.</a:t>
            </a:r>
          </a:p>
          <a:p>
            <a:pPr>
              <a:lnSpc>
                <a:spcPct val="100000"/>
              </a:lnSpc>
              <a:spcAft>
                <a:spcPts val="0"/>
              </a:spcAft>
            </a:pPr>
            <a:r>
              <a:rPr lang="nl-NL" sz="2000" dirty="0">
                <a:latin typeface="Arial" panose="020B0604020202020204" pitchFamily="34" charset="0"/>
                <a:ea typeface="Calibri" panose="020F0502020204030204" pitchFamily="34" charset="0"/>
                <a:cs typeface="Arial" panose="020B0604020202020204" pitchFamily="34" charset="0"/>
              </a:rPr>
              <a:t>Rollen: </a:t>
            </a:r>
          </a:p>
          <a:p>
            <a:pPr lvl="1">
              <a:lnSpc>
                <a:spcPct val="100000"/>
              </a:lnSpc>
              <a:spcAft>
                <a:spcPts val="0"/>
              </a:spcAft>
            </a:pPr>
            <a:r>
              <a:rPr lang="nl-NL" sz="2000" dirty="0">
                <a:latin typeface="Arial" panose="020B0604020202020204" pitchFamily="34" charset="0"/>
                <a:ea typeface="Calibri" panose="020F0502020204030204" pitchFamily="34" charset="0"/>
                <a:cs typeface="Arial" panose="020B0604020202020204" pitchFamily="34" charset="0"/>
              </a:rPr>
              <a:t>oncoloog en verpleegkundig specialist (aanwezig bij het gesprek)</a:t>
            </a:r>
          </a:p>
          <a:p>
            <a:pPr lvl="1">
              <a:lnSpc>
                <a:spcPct val="100000"/>
              </a:lnSpc>
              <a:spcAft>
                <a:spcPts val="0"/>
              </a:spcAft>
            </a:pPr>
            <a:r>
              <a:rPr lang="nl-NL" sz="2000" dirty="0">
                <a:latin typeface="Arial" panose="020B0604020202020204" pitchFamily="34" charset="0"/>
                <a:ea typeface="Calibri" panose="020F0502020204030204" pitchFamily="34" charset="0"/>
                <a:cs typeface="Arial" panose="020B0604020202020204" pitchFamily="34" charset="0"/>
              </a:rPr>
              <a:t>Femke en Frans</a:t>
            </a:r>
          </a:p>
          <a:p>
            <a:pPr marL="0" indent="0">
              <a:buNone/>
            </a:pPr>
            <a:endParaRPr lang="nl-NL" dirty="0"/>
          </a:p>
        </p:txBody>
      </p:sp>
    </p:spTree>
    <p:extLst>
      <p:ext uri="{BB962C8B-B14F-4D97-AF65-F5344CB8AC3E}">
        <p14:creationId xmlns:p14="http://schemas.microsoft.com/office/powerpoint/2010/main" val="27781719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BA76C0-1179-4B84-BD7D-B8F9A1C01B4B}"/>
              </a:ext>
            </a:extLst>
          </p:cNvPr>
          <p:cNvSpPr>
            <a:spLocks noGrp="1"/>
          </p:cNvSpPr>
          <p:nvPr>
            <p:ph type="title"/>
          </p:nvPr>
        </p:nvSpPr>
        <p:spPr/>
        <p:txBody>
          <a:bodyPr/>
          <a:lstStyle/>
          <a:p>
            <a:r>
              <a:rPr lang="nl-NL" dirty="0"/>
              <a:t>Stiltes – vervolg rollenspel Femke</a:t>
            </a:r>
            <a:br>
              <a:rPr lang="nl-NL" dirty="0"/>
            </a:br>
            <a:r>
              <a:rPr lang="nl-NL" dirty="0"/>
              <a:t>inhoud rol Femke en Frans</a:t>
            </a:r>
          </a:p>
        </p:txBody>
      </p:sp>
      <p:sp>
        <p:nvSpPr>
          <p:cNvPr id="3" name="Tijdelijke aanduiding voor inhoud 2">
            <a:extLst>
              <a:ext uri="{FF2B5EF4-FFF2-40B4-BE49-F238E27FC236}">
                <a16:creationId xmlns:a16="http://schemas.microsoft.com/office/drawing/2014/main" id="{A1BC4BA9-FC1D-4260-8F1A-01D1451283D3}"/>
              </a:ext>
            </a:extLst>
          </p:cNvPr>
          <p:cNvSpPr>
            <a:spLocks noGrp="1"/>
          </p:cNvSpPr>
          <p:nvPr>
            <p:ph idx="1"/>
          </p:nvPr>
        </p:nvSpPr>
        <p:spPr>
          <a:xfrm>
            <a:off x="292821" y="1625879"/>
            <a:ext cx="8162410" cy="4596791"/>
          </a:xfrm>
        </p:spPr>
        <p:txBody>
          <a:bodyPr/>
          <a:lstStyle/>
          <a:p>
            <a:pPr marL="0" indent="0">
              <a:lnSpc>
                <a:spcPct val="107000"/>
              </a:lnSpc>
              <a:spcAft>
                <a:spcPts val="800"/>
              </a:spcAft>
              <a:buNone/>
            </a:pPr>
            <a:r>
              <a:rPr lang="nl-NL" dirty="0">
                <a:latin typeface="Arial" panose="020B0604020202020204" pitchFamily="34" charset="0"/>
                <a:ea typeface="Calibri" panose="020F0502020204030204" pitchFamily="34" charset="0"/>
                <a:cs typeface="Arial" panose="020B0604020202020204" pitchFamily="34" charset="0"/>
              </a:rPr>
              <a:t>Zichtbaar maken rollen</a:t>
            </a:r>
          </a:p>
          <a:p>
            <a:pPr>
              <a:lnSpc>
                <a:spcPct val="107000"/>
              </a:lnSpc>
              <a:spcAft>
                <a:spcPts val="0"/>
              </a:spcAft>
            </a:pPr>
            <a:r>
              <a:rPr lang="nl-NL" dirty="0">
                <a:latin typeface="Arial" panose="020B0604020202020204" pitchFamily="34" charset="0"/>
                <a:ea typeface="Calibri" panose="020F0502020204030204" pitchFamily="34" charset="0"/>
                <a:cs typeface="Arial" panose="020B0604020202020204" pitchFamily="34" charset="0"/>
              </a:rPr>
              <a:t>Rol Femke en Frans</a:t>
            </a:r>
          </a:p>
          <a:p>
            <a:pPr lvl="1">
              <a:lnSpc>
                <a:spcPct val="107000"/>
              </a:lnSpc>
              <a:spcAft>
                <a:spcPts val="0"/>
              </a:spcAft>
            </a:pPr>
            <a:r>
              <a:rPr lang="nl-NL" dirty="0">
                <a:latin typeface="Arial" panose="020B0604020202020204" pitchFamily="34" charset="0"/>
                <a:ea typeface="Calibri" panose="020F0502020204030204" pitchFamily="34" charset="0"/>
                <a:cs typeface="Arial" panose="020B0604020202020204" pitchFamily="34" charset="0"/>
              </a:rPr>
              <a:t>Femke en ook Frans zijn </a:t>
            </a:r>
            <a:r>
              <a:rPr lang="nl-NL" dirty="0">
                <a:solidFill>
                  <a:schemeClr val="bg2"/>
                </a:solidFill>
                <a:latin typeface="Arial" panose="020B0604020202020204" pitchFamily="34" charset="0"/>
                <a:ea typeface="Calibri" panose="020F0502020204030204" pitchFamily="34" charset="0"/>
                <a:cs typeface="Arial" panose="020B0604020202020204" pitchFamily="34" charset="0"/>
              </a:rPr>
              <a:t>verbijsterd</a:t>
            </a:r>
            <a:r>
              <a:rPr lang="nl-NL" dirty="0">
                <a:latin typeface="Arial" panose="020B0604020202020204" pitchFamily="34" charset="0"/>
                <a:ea typeface="Calibri" panose="020F0502020204030204" pitchFamily="34" charset="0"/>
                <a:cs typeface="Arial" panose="020B0604020202020204" pitchFamily="34" charset="0"/>
              </a:rPr>
              <a:t>. Er waren in het verleden toch altijd </a:t>
            </a:r>
            <a:r>
              <a:rPr lang="nl-NL" dirty="0">
                <a:solidFill>
                  <a:schemeClr val="bg2"/>
                </a:solidFill>
                <a:latin typeface="Arial" panose="020B0604020202020204" pitchFamily="34" charset="0"/>
                <a:ea typeface="Calibri" panose="020F0502020204030204" pitchFamily="34" charset="0"/>
                <a:cs typeface="Arial" panose="020B0604020202020204" pitchFamily="34" charset="0"/>
              </a:rPr>
              <a:t>mogelijkheden voor verder behandelen </a:t>
            </a:r>
            <a:r>
              <a:rPr lang="nl-NL" dirty="0">
                <a:latin typeface="Arial" panose="020B0604020202020204" pitchFamily="34" charset="0"/>
                <a:ea typeface="Calibri" panose="020F0502020204030204" pitchFamily="34" charset="0"/>
                <a:cs typeface="Arial" panose="020B0604020202020204" pitchFamily="34" charset="0"/>
              </a:rPr>
              <a:t>geweest. Waarom dan nu niet. Zij </a:t>
            </a:r>
            <a:r>
              <a:rPr lang="nl-NL" dirty="0">
                <a:solidFill>
                  <a:schemeClr val="bg2"/>
                </a:solidFill>
                <a:latin typeface="Arial" panose="020B0604020202020204" pitchFamily="34" charset="0"/>
                <a:ea typeface="Calibri" panose="020F0502020204030204" pitchFamily="34" charset="0"/>
                <a:cs typeface="Arial" panose="020B0604020202020204" pitchFamily="34" charset="0"/>
              </a:rPr>
              <a:t>vallen stil </a:t>
            </a:r>
            <a:r>
              <a:rPr lang="nl-NL" dirty="0">
                <a:latin typeface="Arial" panose="020B0604020202020204" pitchFamily="34" charset="0"/>
                <a:ea typeface="Calibri" panose="020F0502020204030204" pitchFamily="34" charset="0"/>
                <a:cs typeface="Arial" panose="020B0604020202020204" pitchFamily="34" charset="0"/>
              </a:rPr>
              <a:t>(minimaal 5 seconde). Het kan niet waar zijn. </a:t>
            </a:r>
            <a:r>
              <a:rPr lang="nl-NL" dirty="0">
                <a:solidFill>
                  <a:schemeClr val="bg2"/>
                </a:solidFill>
                <a:latin typeface="Arial" panose="020B0604020202020204" pitchFamily="34" charset="0"/>
                <a:ea typeface="Calibri" panose="020F0502020204030204" pitchFamily="34" charset="0"/>
                <a:cs typeface="Arial" panose="020B0604020202020204" pitchFamily="34" charset="0"/>
              </a:rPr>
              <a:t>Omhelzen elkaar</a:t>
            </a:r>
            <a:r>
              <a:rPr lang="nl-NL" dirty="0">
                <a:latin typeface="Arial" panose="020B0604020202020204" pitchFamily="34" charset="0"/>
                <a:ea typeface="Calibri" panose="020F0502020204030204" pitchFamily="34" charset="0"/>
                <a:cs typeface="Arial" panose="020B0604020202020204" pitchFamily="34" charset="0"/>
              </a:rPr>
              <a:t>.	</a:t>
            </a:r>
          </a:p>
          <a:p>
            <a:pPr marL="171863" lvl="1" indent="0">
              <a:lnSpc>
                <a:spcPct val="107000"/>
              </a:lnSpc>
              <a:spcBef>
                <a:spcPts val="600"/>
              </a:spcBef>
              <a:spcAft>
                <a:spcPts val="800"/>
              </a:spcAft>
              <a:buNone/>
            </a:pPr>
            <a:r>
              <a:rPr lang="nl-NL" sz="2000" dirty="0">
                <a:latin typeface="Arial" panose="020B0604020202020204" pitchFamily="34" charset="0"/>
                <a:ea typeface="Calibri" panose="020F0502020204030204" pitchFamily="34" charset="0"/>
                <a:cs typeface="Arial" panose="020B0604020202020204" pitchFamily="34" charset="0"/>
              </a:rPr>
              <a:t>Door het gedrag en de stilte van Femke en Frans voelt de medisch oncoloog de (expressie) stilte na een 5-tal seconden ongemakkelijk. De stilte wordt dicht gepraat en opgevuld met wat palliatieve zorg allemaal al niet kan betekenen voor Femke en Frans. Daar moeten zij nu voor gaan.</a:t>
            </a:r>
          </a:p>
        </p:txBody>
      </p:sp>
    </p:spTree>
    <p:extLst>
      <p:ext uri="{BB962C8B-B14F-4D97-AF65-F5344CB8AC3E}">
        <p14:creationId xmlns:p14="http://schemas.microsoft.com/office/powerpoint/2010/main" val="38959765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B9CFED-16A2-4FE2-B709-834E82E42169}"/>
              </a:ext>
            </a:extLst>
          </p:cNvPr>
          <p:cNvSpPr>
            <a:spLocks noGrp="1"/>
          </p:cNvSpPr>
          <p:nvPr>
            <p:ph type="title"/>
          </p:nvPr>
        </p:nvSpPr>
        <p:spPr/>
        <p:txBody>
          <a:bodyPr/>
          <a:lstStyle/>
          <a:p>
            <a:r>
              <a:rPr lang="nl-NL"/>
              <a:t>Stiltes – nabespreking rollenspel</a:t>
            </a:r>
          </a:p>
        </p:txBody>
      </p:sp>
      <p:sp>
        <p:nvSpPr>
          <p:cNvPr id="3" name="Tijdelijke aanduiding voor inhoud 2">
            <a:extLst>
              <a:ext uri="{FF2B5EF4-FFF2-40B4-BE49-F238E27FC236}">
                <a16:creationId xmlns:a16="http://schemas.microsoft.com/office/drawing/2014/main" id="{4F006978-3DD0-44F3-B60C-FE8A436F4464}"/>
              </a:ext>
            </a:extLst>
          </p:cNvPr>
          <p:cNvSpPr>
            <a:spLocks noGrp="1"/>
          </p:cNvSpPr>
          <p:nvPr>
            <p:ph idx="1"/>
          </p:nvPr>
        </p:nvSpPr>
        <p:spPr>
          <a:xfrm>
            <a:off x="292821" y="1625879"/>
            <a:ext cx="8091157" cy="4462463"/>
          </a:xfrm>
        </p:spPr>
        <p:txBody>
          <a:bodyPr/>
          <a:lstStyle/>
          <a:p>
            <a:pPr marL="0" lvl="0" indent="0">
              <a:spcAft>
                <a:spcPts val="600"/>
              </a:spcAft>
              <a:buNone/>
            </a:pPr>
            <a:r>
              <a:rPr lang="nl-NL" dirty="0"/>
              <a:t>Bespreking rollenspel</a:t>
            </a:r>
          </a:p>
          <a:p>
            <a:r>
              <a:rPr lang="nl-NL" dirty="0"/>
              <a:t>Spelers: </a:t>
            </a:r>
          </a:p>
          <a:p>
            <a:pPr lvl="1"/>
            <a:r>
              <a:rPr lang="nl-NL" dirty="0"/>
              <a:t>tevreden over het gesprek? Wat wel, wat minder?</a:t>
            </a:r>
          </a:p>
          <a:p>
            <a:pPr lvl="1"/>
            <a:endParaRPr lang="nl-NL" dirty="0"/>
          </a:p>
          <a:p>
            <a:pPr marL="180000" indent="-144000"/>
            <a:r>
              <a:rPr lang="nl-NL" dirty="0"/>
              <a:t>Observanten:</a:t>
            </a:r>
          </a:p>
          <a:p>
            <a:pPr marL="424800" lvl="1"/>
            <a:r>
              <a:rPr lang="nl-NL" dirty="0"/>
              <a:t>wat is je opgevallen?</a:t>
            </a:r>
          </a:p>
          <a:p>
            <a:pPr lvl="1"/>
            <a:r>
              <a:rPr lang="nl-NL" dirty="0"/>
              <a:t>moment van stilte(s)? Welke stilte(s) zag je? </a:t>
            </a:r>
          </a:p>
          <a:p>
            <a:pPr lvl="1"/>
            <a:r>
              <a:rPr lang="nl-NL" dirty="0"/>
              <a:t>hoe gingen de zorgverleners om met de stilte(s)</a:t>
            </a:r>
          </a:p>
          <a:p>
            <a:pPr lvl="1"/>
            <a:endParaRPr lang="nl-NL" dirty="0"/>
          </a:p>
          <a:p>
            <a:r>
              <a:rPr lang="nl-NL" dirty="0"/>
              <a:t>Algemeen: wat haal je hier voor jezelf uit? </a:t>
            </a:r>
          </a:p>
          <a:p>
            <a:pPr marL="0" indent="0">
              <a:buNone/>
            </a:pPr>
            <a:endParaRPr lang="nl-NL" dirty="0"/>
          </a:p>
        </p:txBody>
      </p:sp>
    </p:spTree>
    <p:extLst>
      <p:ext uri="{BB962C8B-B14F-4D97-AF65-F5344CB8AC3E}">
        <p14:creationId xmlns:p14="http://schemas.microsoft.com/office/powerpoint/2010/main" val="18053159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DCFDB4-84E4-4C61-9F5A-E20527153D83}"/>
              </a:ext>
            </a:extLst>
          </p:cNvPr>
          <p:cNvSpPr>
            <a:spLocks noGrp="1"/>
          </p:cNvSpPr>
          <p:nvPr>
            <p:ph type="ctrTitle"/>
          </p:nvPr>
        </p:nvSpPr>
        <p:spPr/>
        <p:txBody>
          <a:bodyPr/>
          <a:lstStyle/>
          <a:p>
            <a:r>
              <a:rPr lang="nl-NL">
                <a:cs typeface="Arial"/>
              </a:rPr>
              <a:t>Empathie</a:t>
            </a:r>
            <a:endParaRPr lang="nl-NL"/>
          </a:p>
        </p:txBody>
      </p:sp>
      <p:sp>
        <p:nvSpPr>
          <p:cNvPr id="3" name="Ondertitel 2">
            <a:extLst>
              <a:ext uri="{FF2B5EF4-FFF2-40B4-BE49-F238E27FC236}">
                <a16:creationId xmlns:a16="http://schemas.microsoft.com/office/drawing/2014/main" id="{0476116D-E10E-4547-A104-98C45EC544FB}"/>
              </a:ext>
            </a:extLst>
          </p:cNvPr>
          <p:cNvSpPr>
            <a:spLocks noGrp="1"/>
          </p:cNvSpPr>
          <p:nvPr>
            <p:ph type="subTitle" idx="1"/>
          </p:nvPr>
        </p:nvSpPr>
        <p:spPr/>
        <p:txBody>
          <a:bodyPr/>
          <a:lstStyle/>
          <a:p>
            <a:pPr lvl="0"/>
            <a:r>
              <a:rPr lang="nl-NL" dirty="0">
                <a:solidFill>
                  <a:srgbClr val="FFFFFF"/>
                </a:solidFill>
              </a:rPr>
              <a:t>Onderdeel van de workshop Effectieve communicatie </a:t>
            </a:r>
          </a:p>
        </p:txBody>
      </p:sp>
      <p:sp>
        <p:nvSpPr>
          <p:cNvPr id="4" name="Tijdelijke aanduiding voor tekst 3">
            <a:extLst>
              <a:ext uri="{FF2B5EF4-FFF2-40B4-BE49-F238E27FC236}">
                <a16:creationId xmlns:a16="http://schemas.microsoft.com/office/drawing/2014/main" id="{56551829-FA0F-4163-99B6-4FF4AE8F61B7}"/>
              </a:ext>
            </a:extLst>
          </p:cNvPr>
          <p:cNvSpPr>
            <a:spLocks noGrp="1"/>
          </p:cNvSpPr>
          <p:nvPr>
            <p:ph type="body" sz="quarter" idx="10"/>
          </p:nvPr>
        </p:nvSpPr>
        <p:spPr/>
        <p:txBody>
          <a:bodyPr/>
          <a:lstStyle/>
          <a:p>
            <a:endParaRPr lang="nl-NL"/>
          </a:p>
        </p:txBody>
      </p:sp>
      <p:pic>
        <p:nvPicPr>
          <p:cNvPr id="5" name="Tijdelijke aanduiding voor inhoud 4">
            <a:extLst>
              <a:ext uri="{FF2B5EF4-FFF2-40B4-BE49-F238E27FC236}">
                <a16:creationId xmlns:a16="http://schemas.microsoft.com/office/drawing/2014/main" id="{DC3EA0F1-8E80-4C6B-A05D-CB91A8AB81FE}"/>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3752603" y="3621808"/>
            <a:ext cx="3993360" cy="2483930"/>
          </a:xfrm>
        </p:spPr>
      </p:pic>
    </p:spTree>
    <p:extLst>
      <p:ext uri="{BB962C8B-B14F-4D97-AF65-F5344CB8AC3E}">
        <p14:creationId xmlns:p14="http://schemas.microsoft.com/office/powerpoint/2010/main" val="1202095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0AF6C6-0612-4BB5-9CF1-57DAFC0FE389}"/>
              </a:ext>
            </a:extLst>
          </p:cNvPr>
          <p:cNvSpPr>
            <a:spLocks noGrp="1"/>
          </p:cNvSpPr>
          <p:nvPr>
            <p:ph type="title"/>
          </p:nvPr>
        </p:nvSpPr>
        <p:spPr/>
        <p:txBody>
          <a:bodyPr/>
          <a:lstStyle/>
          <a:p>
            <a:r>
              <a:rPr lang="nl-NL"/>
              <a:t>Programma Empathie</a:t>
            </a:r>
          </a:p>
        </p:txBody>
      </p:sp>
      <p:sp>
        <p:nvSpPr>
          <p:cNvPr id="3" name="Tijdelijke aanduiding voor inhoud 2">
            <a:extLst>
              <a:ext uri="{FF2B5EF4-FFF2-40B4-BE49-F238E27FC236}">
                <a16:creationId xmlns:a16="http://schemas.microsoft.com/office/drawing/2014/main" id="{CF8DDF12-831B-4598-99C8-73B34C946C07}"/>
              </a:ext>
            </a:extLst>
          </p:cNvPr>
          <p:cNvSpPr>
            <a:spLocks noGrp="1"/>
          </p:cNvSpPr>
          <p:nvPr>
            <p:ph idx="1"/>
          </p:nvPr>
        </p:nvSpPr>
        <p:spPr/>
        <p:txBody>
          <a:bodyPr/>
          <a:lstStyle/>
          <a:p>
            <a:pPr marL="143510" lvl="0" indent="-179705"/>
            <a:r>
              <a:rPr lang="nl-NL" dirty="0"/>
              <a:t>Casus </a:t>
            </a:r>
            <a:r>
              <a:rPr lang="nl-NL" dirty="0" err="1"/>
              <a:t>Ewa</a:t>
            </a:r>
            <a:endParaRPr lang="nl-NL" dirty="0">
              <a:cs typeface="Arial"/>
            </a:endParaRPr>
          </a:p>
          <a:p>
            <a:pPr marL="423545" lvl="1" indent="-251460"/>
            <a:r>
              <a:rPr lang="nl-NL" dirty="0"/>
              <a:t>Bekijken en nabespreken filmfragment</a:t>
            </a:r>
            <a:endParaRPr lang="nl-NL" dirty="0">
              <a:cs typeface="Arial"/>
            </a:endParaRPr>
          </a:p>
          <a:p>
            <a:pPr marL="143510" indent="-179705"/>
            <a:r>
              <a:rPr lang="en-US" dirty="0"/>
              <a:t>C</a:t>
            </a:r>
            <a:r>
              <a:rPr lang="nl-NL" dirty="0"/>
              <a:t>APTURES model en E.M.P.A.T.H.Y. </a:t>
            </a:r>
            <a:r>
              <a:rPr lang="nl-NL" dirty="0" err="1"/>
              <a:t>acronym</a:t>
            </a:r>
            <a:endParaRPr lang="nl-NL" dirty="0" err="1">
              <a:cs typeface="Arial"/>
            </a:endParaRPr>
          </a:p>
          <a:p>
            <a:pPr marL="143510" lvl="0" indent="-179705"/>
            <a:r>
              <a:rPr lang="nl-NL" dirty="0"/>
              <a:t>Rollenspel </a:t>
            </a:r>
            <a:endParaRPr lang="nl-NL" dirty="0">
              <a:cs typeface="Arial"/>
            </a:endParaRPr>
          </a:p>
          <a:p>
            <a:pPr marL="423545" lvl="1" indent="-251460"/>
            <a:r>
              <a:rPr lang="nl-NL" dirty="0"/>
              <a:t>Spelen en nabespreken</a:t>
            </a:r>
            <a:endParaRPr lang="nl-NL" dirty="0">
              <a:cs typeface="Arial"/>
            </a:endParaRPr>
          </a:p>
          <a:p>
            <a:pPr marL="143510" indent="-179705"/>
            <a:r>
              <a:rPr lang="nl-NL" dirty="0"/>
              <a:t>Filmfragment casus Gina ter afronding</a:t>
            </a:r>
            <a:endParaRPr lang="nl-NL" dirty="0">
              <a:cs typeface="Arial"/>
            </a:endParaRPr>
          </a:p>
          <a:p>
            <a:pPr marL="171450" lvl="1" indent="0">
              <a:buNone/>
            </a:pPr>
            <a:endParaRPr lang="nl-NL" dirty="0">
              <a:cs typeface="Arial"/>
            </a:endParaRPr>
          </a:p>
          <a:p>
            <a:pPr marL="143510" lvl="0" indent="-179705"/>
            <a:r>
              <a:rPr lang="nl-NL" dirty="0"/>
              <a:t>Afsluiten workshop Effectieve communicatie</a:t>
            </a:r>
            <a:endParaRPr lang="nl-NL" dirty="0">
              <a:cs typeface="Arial"/>
            </a:endParaRPr>
          </a:p>
          <a:p>
            <a:pPr marL="0" indent="0">
              <a:buNone/>
            </a:pPr>
            <a:endParaRPr lang="nl-NL" dirty="0"/>
          </a:p>
        </p:txBody>
      </p:sp>
    </p:spTree>
    <p:extLst>
      <p:ext uri="{BB962C8B-B14F-4D97-AF65-F5344CB8AC3E}">
        <p14:creationId xmlns:p14="http://schemas.microsoft.com/office/powerpoint/2010/main" val="16572483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Empathie - filmfragment</a:t>
            </a:r>
          </a:p>
        </p:txBody>
      </p:sp>
      <p:sp>
        <p:nvSpPr>
          <p:cNvPr id="3" name="Tijdelijke aanduiding voor inhoud 2"/>
          <p:cNvSpPr>
            <a:spLocks noGrp="1"/>
          </p:cNvSpPr>
          <p:nvPr>
            <p:ph idx="1"/>
          </p:nvPr>
        </p:nvSpPr>
        <p:spPr>
          <a:xfrm>
            <a:off x="292821" y="1625879"/>
            <a:ext cx="8091157" cy="4462463"/>
          </a:xfrm>
        </p:spPr>
        <p:txBody>
          <a:bodyPr/>
          <a:lstStyle/>
          <a:p>
            <a:pPr marL="0" lvl="0" indent="0">
              <a:buNone/>
            </a:pPr>
            <a:r>
              <a:rPr lang="nl-NL" dirty="0"/>
              <a:t>Filmfragment casus </a:t>
            </a:r>
            <a:r>
              <a:rPr lang="nl-NL" dirty="0" err="1"/>
              <a:t>Ewa</a:t>
            </a:r>
            <a:r>
              <a:rPr lang="nl-NL" dirty="0"/>
              <a:t>, zij heeft kanker met metastasen in de lever</a:t>
            </a:r>
          </a:p>
          <a:p>
            <a:pPr marL="0" lvl="0" indent="0">
              <a:buNone/>
            </a:pPr>
            <a:endParaRPr lang="nl-NL" dirty="0">
              <a:hlinkClick r:id="rId3"/>
            </a:endParaRPr>
          </a:p>
          <a:p>
            <a:pPr marL="0" lvl="0" indent="0">
              <a:buNone/>
            </a:pPr>
            <a:r>
              <a:rPr lang="nl-NL" dirty="0">
                <a:hlinkClick r:id="rId4"/>
              </a:rPr>
              <a:t>Link filmfragment </a:t>
            </a:r>
            <a:r>
              <a:rPr lang="nl-NL" dirty="0" err="1">
                <a:hlinkClick r:id="rId4"/>
              </a:rPr>
              <a:t>Ewa</a:t>
            </a:r>
            <a:r>
              <a:rPr lang="nl-NL" dirty="0">
                <a:hlinkClick r:id="rId4"/>
              </a:rPr>
              <a:t> gesprek met arts (</a:t>
            </a:r>
            <a:r>
              <a:rPr lang="nl-NL" dirty="0" err="1">
                <a:hlinkClick r:id="rId4"/>
              </a:rPr>
              <a:t>dr</a:t>
            </a:r>
            <a:r>
              <a:rPr lang="nl-NL" dirty="0">
                <a:hlinkClick r:id="rId4"/>
              </a:rPr>
              <a:t> Jaap)</a:t>
            </a:r>
            <a:endParaRPr lang="nl-NL" dirty="0">
              <a:cs typeface="Arial"/>
            </a:endParaRPr>
          </a:p>
          <a:p>
            <a:pPr marL="423373" lvl="1" indent="-179705"/>
            <a:r>
              <a:rPr lang="nl-NL" dirty="0"/>
              <a:t>In de spreekkamer heeft </a:t>
            </a:r>
            <a:r>
              <a:rPr lang="nl-NL" dirty="0" err="1"/>
              <a:t>Ewa</a:t>
            </a:r>
            <a:r>
              <a:rPr lang="nl-NL" dirty="0"/>
              <a:t> een gesprek met de arts over de uitslag </a:t>
            </a:r>
            <a:r>
              <a:rPr lang="nl-NL" dirty="0">
                <a:cs typeface="Arial"/>
              </a:rPr>
              <a:t>en behandelingsmogelijkheden:</a:t>
            </a:r>
          </a:p>
          <a:p>
            <a:pPr marL="424800" lvl="1">
              <a:buNone/>
            </a:pPr>
            <a:r>
              <a:rPr lang="nl-NL" dirty="0">
                <a:cs typeface="Arial"/>
              </a:rPr>
              <a:t>	minuut 0 - 2.13 (gehele </a:t>
            </a:r>
            <a:r>
              <a:rPr lang="nl-NL" dirty="0">
                <a:ea typeface="+mn-ea"/>
                <a:cs typeface="Arial"/>
              </a:rPr>
              <a:t>fragment</a:t>
            </a:r>
            <a:r>
              <a:rPr lang="nl-NL" dirty="0">
                <a:cs typeface="Arial"/>
              </a:rPr>
              <a:t>)</a:t>
            </a:r>
          </a:p>
          <a:p>
            <a:pPr marL="143510" indent="-179705"/>
            <a:endParaRPr lang="nl-NL" dirty="0">
              <a:highlight>
                <a:srgbClr val="FFFF00"/>
              </a:highlight>
              <a:cs typeface="Arial"/>
            </a:endParaRPr>
          </a:p>
        </p:txBody>
      </p:sp>
    </p:spTree>
    <p:extLst>
      <p:ext uri="{BB962C8B-B14F-4D97-AF65-F5344CB8AC3E}">
        <p14:creationId xmlns:p14="http://schemas.microsoft.com/office/powerpoint/2010/main" val="42112653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FDBE13-CDAA-4C98-97D5-CC749021C543}"/>
              </a:ext>
            </a:extLst>
          </p:cNvPr>
          <p:cNvSpPr>
            <a:spLocks noGrp="1"/>
          </p:cNvSpPr>
          <p:nvPr>
            <p:ph type="title"/>
          </p:nvPr>
        </p:nvSpPr>
        <p:spPr/>
        <p:txBody>
          <a:bodyPr/>
          <a:lstStyle/>
          <a:p>
            <a:r>
              <a:rPr lang="nl-NL"/>
              <a:t>Empathie – nabespreking rollenspel</a:t>
            </a:r>
          </a:p>
        </p:txBody>
      </p:sp>
      <p:sp>
        <p:nvSpPr>
          <p:cNvPr id="3" name="Tijdelijke aanduiding voor inhoud 2">
            <a:extLst>
              <a:ext uri="{FF2B5EF4-FFF2-40B4-BE49-F238E27FC236}">
                <a16:creationId xmlns:a16="http://schemas.microsoft.com/office/drawing/2014/main" id="{FDCD45BC-D5E6-45C5-80BC-A17FD6F7152C}"/>
              </a:ext>
            </a:extLst>
          </p:cNvPr>
          <p:cNvSpPr>
            <a:spLocks noGrp="1"/>
          </p:cNvSpPr>
          <p:nvPr>
            <p:ph idx="1"/>
          </p:nvPr>
        </p:nvSpPr>
        <p:spPr/>
        <p:txBody>
          <a:bodyPr/>
          <a:lstStyle/>
          <a:p>
            <a:pPr marL="0" lvl="0" indent="0">
              <a:buNone/>
            </a:pPr>
            <a:r>
              <a:rPr lang="nl-NL" dirty="0"/>
              <a:t>Bespreken:</a:t>
            </a:r>
          </a:p>
          <a:p>
            <a:pPr marL="423545" lvl="1" indent="-251460"/>
            <a:r>
              <a:rPr lang="nl-NL" dirty="0"/>
              <a:t>Wat zie je in dit gesprek?</a:t>
            </a:r>
            <a:r>
              <a:rPr lang="nl-NL" dirty="0">
                <a:cs typeface="Arial"/>
              </a:rPr>
              <a:t> Wat roept het bij je op?</a:t>
            </a:r>
          </a:p>
          <a:p>
            <a:pPr marL="423545" lvl="1" indent="-251460"/>
            <a:r>
              <a:rPr lang="nl-NL" dirty="0"/>
              <a:t>En wat betreft de omgeving – ruimte?</a:t>
            </a:r>
            <a:endParaRPr lang="nl-NL" dirty="0">
              <a:cs typeface="Arial"/>
            </a:endParaRPr>
          </a:p>
          <a:p>
            <a:pPr marL="423545" lvl="1" indent="-251460"/>
            <a:r>
              <a:rPr lang="nl-NL" dirty="0"/>
              <a:t>Hoe werden de vragen gesteld? Open – Gesloten</a:t>
            </a:r>
            <a:endParaRPr lang="nl-NL" dirty="0">
              <a:cs typeface="Arial"/>
            </a:endParaRPr>
          </a:p>
          <a:p>
            <a:pPr marL="423545" lvl="1" indent="-251460"/>
            <a:endParaRPr lang="nl-NL" dirty="0">
              <a:cs typeface="Arial"/>
            </a:endParaRPr>
          </a:p>
          <a:p>
            <a:pPr marL="423545" lvl="1" indent="-251460"/>
            <a:r>
              <a:rPr lang="nl-NL" dirty="0"/>
              <a:t>Hoe maak je zelf contact met je patiënten? </a:t>
            </a:r>
            <a:endParaRPr lang="nl-NL" dirty="0">
              <a:cs typeface="Arial"/>
            </a:endParaRPr>
          </a:p>
          <a:p>
            <a:pPr marL="171450" lvl="1" indent="0">
              <a:buNone/>
            </a:pPr>
            <a:endParaRPr lang="nl-NL" dirty="0">
              <a:cs typeface="Arial"/>
            </a:endParaRPr>
          </a:p>
          <a:p>
            <a:pPr marL="423545" lvl="1" indent="-251460"/>
            <a:r>
              <a:rPr lang="nl-NL" dirty="0"/>
              <a:t>Hoe kan je dit gesprek kantelen? </a:t>
            </a:r>
            <a:endParaRPr lang="nl-NL" dirty="0">
              <a:cs typeface="Arial"/>
            </a:endParaRPr>
          </a:p>
          <a:p>
            <a:pPr marL="423545" lvl="1"/>
            <a:r>
              <a:rPr lang="nl-NL" dirty="0"/>
              <a:t>Welke openingszin zou hierbij helpen?</a:t>
            </a:r>
            <a:endParaRPr lang="nl-NL" dirty="0">
              <a:cs typeface="Arial"/>
            </a:endParaRPr>
          </a:p>
        </p:txBody>
      </p:sp>
    </p:spTree>
    <p:extLst>
      <p:ext uri="{BB962C8B-B14F-4D97-AF65-F5344CB8AC3E}">
        <p14:creationId xmlns:p14="http://schemas.microsoft.com/office/powerpoint/2010/main" val="14732213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FF20AA-B7DC-4BE3-A205-4E3D31031019}"/>
              </a:ext>
            </a:extLst>
          </p:cNvPr>
          <p:cNvSpPr>
            <a:spLocks noGrp="1"/>
          </p:cNvSpPr>
          <p:nvPr>
            <p:ph type="title"/>
          </p:nvPr>
        </p:nvSpPr>
        <p:spPr/>
        <p:txBody>
          <a:bodyPr/>
          <a:lstStyle/>
          <a:p>
            <a:r>
              <a:rPr lang="nl-NL"/>
              <a:t>Rollenspel – nieuw gesprek </a:t>
            </a:r>
            <a:r>
              <a:rPr lang="nl-NL" err="1"/>
              <a:t>Ewa</a:t>
            </a:r>
            <a:r>
              <a:rPr lang="nl-NL"/>
              <a:t> met arts </a:t>
            </a:r>
          </a:p>
        </p:txBody>
      </p:sp>
      <p:sp>
        <p:nvSpPr>
          <p:cNvPr id="3" name="Tijdelijke aanduiding voor inhoud 2">
            <a:extLst>
              <a:ext uri="{FF2B5EF4-FFF2-40B4-BE49-F238E27FC236}">
                <a16:creationId xmlns:a16="http://schemas.microsoft.com/office/drawing/2014/main" id="{8FB1FD4E-5B8E-4346-89B0-A9D7784DABE6}"/>
              </a:ext>
            </a:extLst>
          </p:cNvPr>
          <p:cNvSpPr>
            <a:spLocks noGrp="1"/>
          </p:cNvSpPr>
          <p:nvPr>
            <p:ph idx="1"/>
          </p:nvPr>
        </p:nvSpPr>
        <p:spPr/>
        <p:txBody>
          <a:bodyPr/>
          <a:lstStyle/>
          <a:p>
            <a:pPr marL="0" indent="0">
              <a:buNone/>
            </a:pPr>
            <a:r>
              <a:rPr lang="nl-NL" dirty="0"/>
              <a:t>Rollenspel</a:t>
            </a:r>
          </a:p>
          <a:p>
            <a:pPr marL="143510" indent="-179705"/>
            <a:r>
              <a:rPr lang="nl-NL" dirty="0"/>
              <a:t>Het gesprek </a:t>
            </a:r>
            <a:r>
              <a:rPr lang="nl-NL" dirty="0" err="1"/>
              <a:t>Ewa</a:t>
            </a:r>
            <a:r>
              <a:rPr lang="nl-NL" dirty="0"/>
              <a:t> met arts uit het filmfragment opnieuw doen aan de hand van de nabespreking en het groepsgesprek.</a:t>
            </a:r>
            <a:endParaRPr lang="nl-NL" dirty="0">
              <a:cs typeface="Arial"/>
            </a:endParaRPr>
          </a:p>
          <a:p>
            <a:pPr marL="0" indent="0">
              <a:buNone/>
            </a:pPr>
            <a:endParaRPr lang="nl-NL" dirty="0"/>
          </a:p>
          <a:p>
            <a:pPr marL="0" indent="0">
              <a:buNone/>
            </a:pPr>
            <a:r>
              <a:rPr lang="nl-NL" u="sng" dirty="0"/>
              <a:t>Rollen</a:t>
            </a:r>
          </a:p>
          <a:p>
            <a:pPr marL="143510" indent="-179705"/>
            <a:r>
              <a:rPr lang="nl-NL" dirty="0"/>
              <a:t>Arts en eventueel met verpleegkundige (deelnemers)</a:t>
            </a:r>
            <a:endParaRPr lang="nl-NL" dirty="0">
              <a:cs typeface="Arial"/>
            </a:endParaRPr>
          </a:p>
          <a:p>
            <a:pPr marL="143510" indent="-179705"/>
            <a:r>
              <a:rPr lang="nl-NL" dirty="0"/>
              <a:t>Patiënt </a:t>
            </a:r>
            <a:r>
              <a:rPr lang="nl-NL" dirty="0" err="1"/>
              <a:t>Ewa</a:t>
            </a:r>
            <a:r>
              <a:rPr lang="nl-NL" dirty="0"/>
              <a:t> en haar partner (acteurs of deelnemers</a:t>
            </a:r>
            <a:r>
              <a:rPr lang="nl-NL" dirty="0">
                <a:cs typeface="Arial"/>
              </a:rPr>
              <a:t>)</a:t>
            </a:r>
          </a:p>
        </p:txBody>
      </p:sp>
    </p:spTree>
    <p:extLst>
      <p:ext uri="{BB962C8B-B14F-4D97-AF65-F5344CB8AC3E}">
        <p14:creationId xmlns:p14="http://schemas.microsoft.com/office/powerpoint/2010/main" val="15319604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Empathie – CAPTURES observatie</a:t>
            </a:r>
          </a:p>
        </p:txBody>
      </p:sp>
      <p:sp>
        <p:nvSpPr>
          <p:cNvPr id="3" name="Tijdelijke aanduiding voor inhoud 2"/>
          <p:cNvSpPr>
            <a:spLocks noGrp="1"/>
          </p:cNvSpPr>
          <p:nvPr>
            <p:ph idx="1"/>
          </p:nvPr>
        </p:nvSpPr>
        <p:spPr>
          <a:xfrm>
            <a:off x="292821" y="1625879"/>
            <a:ext cx="8174773" cy="4662187"/>
          </a:xfrm>
        </p:spPr>
        <p:txBody>
          <a:bodyPr/>
          <a:lstStyle/>
          <a:p>
            <a:pPr marL="143510" indent="-179705"/>
            <a:r>
              <a:rPr lang="nl-NL" dirty="0"/>
              <a:t>Observatiepunten bij het rollenspel uit het model CAPTURES. Wat zie je terug van de punten</a:t>
            </a:r>
            <a:r>
              <a:rPr lang="nl-NL" dirty="0">
                <a:cs typeface="Arial"/>
              </a:rPr>
              <a:t>?</a:t>
            </a:r>
            <a:endParaRPr lang="nl-NL" dirty="0"/>
          </a:p>
          <a:p>
            <a:pPr marL="423545" lvl="1" indent="-251460">
              <a:spcBef>
                <a:spcPts val="1200"/>
              </a:spcBef>
            </a:pPr>
            <a:r>
              <a:rPr lang="nl-NL" dirty="0"/>
              <a:t>interesse in de persoonlijke beleving van de patiënt</a:t>
            </a:r>
            <a:endParaRPr lang="nl-NL" dirty="0">
              <a:cs typeface="Arial"/>
            </a:endParaRPr>
          </a:p>
          <a:p>
            <a:pPr marL="423545" lvl="1" indent="-251460"/>
            <a:r>
              <a:rPr lang="nl-NL" dirty="0"/>
              <a:t>waardering geven aan de patiënt </a:t>
            </a:r>
            <a:endParaRPr lang="nl-NL" dirty="0">
              <a:cs typeface="Arial"/>
            </a:endParaRPr>
          </a:p>
          <a:p>
            <a:pPr marL="423545" lvl="1" indent="-251460"/>
            <a:r>
              <a:rPr lang="nl-NL" dirty="0"/>
              <a:t>gebruiken van lichaamstaal </a:t>
            </a:r>
            <a:r>
              <a:rPr lang="nl-NL" sz="2000" dirty="0"/>
              <a:t>(om betrokkenheid te tonen)</a:t>
            </a:r>
            <a:endParaRPr lang="nl-NL" sz="2000" dirty="0">
              <a:cs typeface="Arial"/>
            </a:endParaRPr>
          </a:p>
          <a:p>
            <a:pPr marL="423545" lvl="1" indent="-251460"/>
            <a:r>
              <a:rPr lang="nl-NL" dirty="0"/>
              <a:t>reageren op wat de patiënt zegt en doet</a:t>
            </a:r>
            <a:endParaRPr lang="nl-NL" dirty="0">
              <a:cs typeface="Arial"/>
            </a:endParaRPr>
          </a:p>
          <a:p>
            <a:pPr marL="423545" lvl="1" indent="-251460"/>
            <a:r>
              <a:rPr lang="nl-NL" dirty="0"/>
              <a:t>erkennen en benadrukken van de positieve zaken </a:t>
            </a:r>
            <a:r>
              <a:rPr lang="nl-NL" sz="2000" dirty="0"/>
              <a:t>(die vanuit het perspectief van de patiënt voor hoop, ondersteuning of geruststelling zorgen)</a:t>
            </a:r>
            <a:endParaRPr lang="nl-NL" sz="2000" dirty="0">
              <a:cs typeface="Arial"/>
            </a:endParaRPr>
          </a:p>
          <a:p>
            <a:pPr marL="0" indent="0">
              <a:lnSpc>
                <a:spcPts val="2500"/>
              </a:lnSpc>
              <a:buNone/>
            </a:pPr>
            <a:r>
              <a:rPr lang="nl-NL" sz="900" dirty="0">
                <a:latin typeface="Arial" panose="020B0604020202020204" pitchFamily="34" charset="0"/>
                <a:cs typeface="Arial" panose="020B0604020202020204" pitchFamily="34" charset="0"/>
              </a:rPr>
              <a:t>bron: </a:t>
            </a:r>
            <a:r>
              <a:rPr lang="nl-NL" sz="900" dirty="0" err="1">
                <a:latin typeface="Arial" panose="020B0604020202020204" pitchFamily="34" charset="0"/>
                <a:cs typeface="Arial" panose="020B0604020202020204" pitchFamily="34" charset="0"/>
              </a:rPr>
              <a:t>Schattner</a:t>
            </a:r>
            <a:r>
              <a:rPr lang="nl-NL" sz="900" dirty="0">
                <a:latin typeface="Arial" panose="020B0604020202020204" pitchFamily="34" charset="0"/>
                <a:cs typeface="Arial" panose="020B0604020202020204" pitchFamily="34" charset="0"/>
              </a:rPr>
              <a:t>, A; </a:t>
            </a:r>
            <a:r>
              <a:rPr lang="nl-NL" sz="900" dirty="0" err="1">
                <a:latin typeface="Arial" panose="020B0604020202020204" pitchFamily="34" charset="0"/>
                <a:cs typeface="Arial" panose="020B0604020202020204" pitchFamily="34" charset="0"/>
              </a:rPr>
              <a:t>Who</a:t>
            </a:r>
            <a:r>
              <a:rPr lang="nl-NL" sz="900" dirty="0">
                <a:latin typeface="Arial" panose="020B0604020202020204" pitchFamily="34" charset="0"/>
                <a:cs typeface="Arial" panose="020B0604020202020204" pitchFamily="34" charset="0"/>
              </a:rPr>
              <a:t> </a:t>
            </a:r>
            <a:r>
              <a:rPr lang="nl-NL" sz="900" dirty="0" err="1">
                <a:latin typeface="Arial" panose="020B0604020202020204" pitchFamily="34" charset="0"/>
                <a:cs typeface="Arial" panose="020B0604020202020204" pitchFamily="34" charset="0"/>
              </a:rPr>
              <a:t>cares</a:t>
            </a:r>
            <a:r>
              <a:rPr lang="nl-NL" sz="900" dirty="0">
                <a:latin typeface="Arial" panose="020B0604020202020204" pitchFamily="34" charset="0"/>
                <a:cs typeface="Arial" panose="020B0604020202020204" pitchFamily="34" charset="0"/>
              </a:rPr>
              <a:t> </a:t>
            </a:r>
            <a:r>
              <a:rPr lang="nl-NL" sz="900" dirty="0" err="1">
                <a:latin typeface="Arial" panose="020B0604020202020204" pitchFamily="34" charset="0"/>
                <a:cs typeface="Arial" panose="020B0604020202020204" pitchFamily="34" charset="0"/>
              </a:rPr>
              <a:t>for</a:t>
            </a:r>
            <a:r>
              <a:rPr lang="nl-NL" sz="900" dirty="0">
                <a:latin typeface="Arial" panose="020B0604020202020204" pitchFamily="34" charset="0"/>
                <a:cs typeface="Arial" panose="020B0604020202020204" pitchFamily="34" charset="0"/>
              </a:rPr>
              <a:t> </a:t>
            </a:r>
            <a:r>
              <a:rPr lang="nl-NL" sz="900" dirty="0" err="1">
                <a:latin typeface="Arial" panose="020B0604020202020204" pitchFamily="34" charset="0"/>
                <a:cs typeface="Arial" panose="020B0604020202020204" pitchFamily="34" charset="0"/>
              </a:rPr>
              <a:t>empathy</a:t>
            </a:r>
            <a:r>
              <a:rPr lang="nl-NL" sz="900" dirty="0">
                <a:latin typeface="Arial" panose="020B0604020202020204" pitchFamily="34" charset="0"/>
                <a:cs typeface="Arial" panose="020B0604020202020204" pitchFamily="34" charset="0"/>
              </a:rPr>
              <a:t>? </a:t>
            </a:r>
            <a:r>
              <a:rPr lang="en-US" sz="900" dirty="0">
                <a:latin typeface="Arial" panose="020B0604020202020204" pitchFamily="34" charset="0"/>
                <a:cs typeface="Arial" panose="020B0604020202020204" pitchFamily="34" charset="0"/>
              </a:rPr>
              <a:t>QJM: An International Journal of Medicine, 2012</a:t>
            </a:r>
            <a:endParaRPr lang="nl-NL" sz="9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136790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Empathie –nabespreking rollenspel</a:t>
            </a:r>
          </a:p>
        </p:txBody>
      </p:sp>
      <p:sp>
        <p:nvSpPr>
          <p:cNvPr id="3" name="Tijdelijke aanduiding voor inhoud 2"/>
          <p:cNvSpPr>
            <a:spLocks noGrp="1"/>
          </p:cNvSpPr>
          <p:nvPr>
            <p:ph idx="1"/>
          </p:nvPr>
        </p:nvSpPr>
        <p:spPr>
          <a:xfrm>
            <a:off x="292821" y="1625879"/>
            <a:ext cx="8340539" cy="4703669"/>
          </a:xfrm>
        </p:spPr>
        <p:txBody>
          <a:bodyPr/>
          <a:lstStyle/>
          <a:p>
            <a:pPr marL="143510" indent="-179705"/>
            <a:r>
              <a:rPr lang="nl-NL" dirty="0"/>
              <a:t>Spelers: </a:t>
            </a:r>
            <a:r>
              <a:rPr lang="nl-NL" dirty="0">
                <a:cs typeface="Arial"/>
              </a:rPr>
              <a:t>hoe verliep het gesprek?</a:t>
            </a:r>
          </a:p>
          <a:p>
            <a:pPr marL="143510" indent="-179705"/>
            <a:r>
              <a:rPr lang="nl-NL" dirty="0"/>
              <a:t>Observanten: wat gezien aan gedragingen uit CAPTURES</a:t>
            </a:r>
            <a:endParaRPr lang="nl-NL" dirty="0">
              <a:cs typeface="Arial"/>
            </a:endParaRPr>
          </a:p>
          <a:p>
            <a:pPr marL="423545" lvl="1" indent="-251460">
              <a:lnSpc>
                <a:spcPts val="2500"/>
              </a:lnSpc>
              <a:spcBef>
                <a:spcPts val="600"/>
              </a:spcBef>
            </a:pPr>
            <a:r>
              <a:rPr lang="nl-NL" sz="1800" dirty="0"/>
              <a:t>op vriendelijke wijze geïnteresseerd in de persoonlijke beleving van patiënt</a:t>
            </a:r>
            <a:endParaRPr lang="nl-NL" sz="1800" dirty="0">
              <a:cs typeface="Arial"/>
            </a:endParaRPr>
          </a:p>
          <a:p>
            <a:pPr marL="423545" lvl="1" indent="-251460">
              <a:lnSpc>
                <a:spcPts val="2500"/>
              </a:lnSpc>
            </a:pPr>
            <a:r>
              <a:rPr lang="nl-NL" sz="1800" dirty="0"/>
              <a:t>zoek iets dat u kunt waarderen in de patiënt en benoem dat </a:t>
            </a:r>
            <a:endParaRPr lang="nl-NL" sz="1800" dirty="0">
              <a:cs typeface="Arial"/>
            </a:endParaRPr>
          </a:p>
          <a:p>
            <a:pPr marL="423545" lvl="1" indent="-251460">
              <a:lnSpc>
                <a:spcPts val="2500"/>
              </a:lnSpc>
            </a:pPr>
            <a:r>
              <a:rPr lang="nl-NL" sz="1800" dirty="0"/>
              <a:t>het gebruiken van lichaamstaal (om betrokkenheid te tonen)</a:t>
            </a:r>
            <a:endParaRPr lang="nl-NL" sz="1800" dirty="0">
              <a:cs typeface="Arial"/>
            </a:endParaRPr>
          </a:p>
          <a:p>
            <a:pPr marL="423545" lvl="1" indent="-251460">
              <a:lnSpc>
                <a:spcPts val="2500"/>
              </a:lnSpc>
            </a:pPr>
            <a:r>
              <a:rPr lang="nl-NL" sz="1800" dirty="0"/>
              <a:t>reageren op wat de patiënt zegt en doet en hoé die het zegt</a:t>
            </a:r>
            <a:endParaRPr lang="nl-NL" sz="1800" dirty="0">
              <a:cs typeface="Arial"/>
            </a:endParaRPr>
          </a:p>
          <a:p>
            <a:pPr marL="423545" lvl="1" indent="-251460">
              <a:lnSpc>
                <a:spcPts val="2500"/>
              </a:lnSpc>
            </a:pPr>
            <a:r>
              <a:rPr lang="nl-NL" sz="1800" dirty="0"/>
              <a:t>erken en benadruk alle positieve zaken die vanuit het perspectief van de patiënt voor hoop, ondersteuning of geruststelling zorgen</a:t>
            </a:r>
          </a:p>
          <a:p>
            <a:pPr marL="0" lvl="0" indent="0">
              <a:lnSpc>
                <a:spcPts val="1500"/>
              </a:lnSpc>
              <a:buNone/>
            </a:pPr>
            <a:r>
              <a:rPr lang="nl-NL" sz="900" dirty="0">
                <a:latin typeface="Arial" panose="020B0604020202020204" pitchFamily="34" charset="0"/>
                <a:cs typeface="Arial" panose="020B0604020202020204" pitchFamily="34" charset="0"/>
              </a:rPr>
              <a:t>Bron: </a:t>
            </a:r>
            <a:r>
              <a:rPr lang="nl-NL" sz="900" dirty="0" err="1">
                <a:latin typeface="Arial" panose="020B0604020202020204" pitchFamily="34" charset="0"/>
                <a:cs typeface="Arial" panose="020B0604020202020204" pitchFamily="34" charset="0"/>
              </a:rPr>
              <a:t>Schattner</a:t>
            </a:r>
            <a:r>
              <a:rPr lang="nl-NL" sz="900" dirty="0">
                <a:latin typeface="Arial" panose="020B0604020202020204" pitchFamily="34" charset="0"/>
                <a:cs typeface="Arial" panose="020B0604020202020204" pitchFamily="34" charset="0"/>
              </a:rPr>
              <a:t>, A; </a:t>
            </a:r>
            <a:r>
              <a:rPr lang="nl-NL" sz="900" dirty="0" err="1">
                <a:latin typeface="Arial" panose="020B0604020202020204" pitchFamily="34" charset="0"/>
                <a:cs typeface="Arial" panose="020B0604020202020204" pitchFamily="34" charset="0"/>
              </a:rPr>
              <a:t>Who</a:t>
            </a:r>
            <a:r>
              <a:rPr lang="nl-NL" sz="900" dirty="0">
                <a:latin typeface="Arial" panose="020B0604020202020204" pitchFamily="34" charset="0"/>
                <a:cs typeface="Arial" panose="020B0604020202020204" pitchFamily="34" charset="0"/>
              </a:rPr>
              <a:t> </a:t>
            </a:r>
            <a:r>
              <a:rPr lang="nl-NL" sz="900" dirty="0" err="1">
                <a:latin typeface="Arial" panose="020B0604020202020204" pitchFamily="34" charset="0"/>
                <a:cs typeface="Arial" panose="020B0604020202020204" pitchFamily="34" charset="0"/>
              </a:rPr>
              <a:t>cares</a:t>
            </a:r>
            <a:r>
              <a:rPr lang="nl-NL" sz="900" dirty="0">
                <a:latin typeface="Arial" panose="020B0604020202020204" pitchFamily="34" charset="0"/>
                <a:cs typeface="Arial" panose="020B0604020202020204" pitchFamily="34" charset="0"/>
              </a:rPr>
              <a:t> </a:t>
            </a:r>
            <a:r>
              <a:rPr lang="nl-NL" sz="900" dirty="0" err="1">
                <a:latin typeface="Arial" panose="020B0604020202020204" pitchFamily="34" charset="0"/>
                <a:cs typeface="Arial" panose="020B0604020202020204" pitchFamily="34" charset="0"/>
              </a:rPr>
              <a:t>for</a:t>
            </a:r>
            <a:r>
              <a:rPr lang="nl-NL" sz="900" dirty="0">
                <a:latin typeface="Arial" panose="020B0604020202020204" pitchFamily="34" charset="0"/>
                <a:cs typeface="Arial" panose="020B0604020202020204" pitchFamily="34" charset="0"/>
              </a:rPr>
              <a:t> </a:t>
            </a:r>
            <a:r>
              <a:rPr lang="nl-NL" sz="900" dirty="0" err="1">
                <a:latin typeface="Arial" panose="020B0604020202020204" pitchFamily="34" charset="0"/>
                <a:cs typeface="Arial" panose="020B0604020202020204" pitchFamily="34" charset="0"/>
              </a:rPr>
              <a:t>empathy</a:t>
            </a:r>
            <a:r>
              <a:rPr lang="nl-NL" sz="900" dirty="0">
                <a:latin typeface="Arial" panose="020B0604020202020204" pitchFamily="34" charset="0"/>
                <a:cs typeface="Arial" panose="020B0604020202020204" pitchFamily="34" charset="0"/>
              </a:rPr>
              <a:t>?, </a:t>
            </a:r>
            <a:r>
              <a:rPr lang="en-US" sz="900" dirty="0">
                <a:latin typeface="Arial" panose="020B0604020202020204" pitchFamily="34" charset="0"/>
                <a:cs typeface="Arial" panose="020B0604020202020204" pitchFamily="34" charset="0"/>
              </a:rPr>
              <a:t>QJM: An International Journal of Medicine, Volume 105, Issue 3, 1 March 2012</a:t>
            </a:r>
          </a:p>
          <a:p>
            <a:pPr marL="0" lvl="0" indent="0">
              <a:lnSpc>
                <a:spcPts val="1500"/>
              </a:lnSpc>
              <a:buNone/>
            </a:pPr>
            <a:endParaRPr lang="en-US" sz="900" dirty="0">
              <a:latin typeface="Arial" panose="020B0604020202020204" pitchFamily="34" charset="0"/>
              <a:cs typeface="Arial" panose="020B0604020202020204" pitchFamily="34" charset="0"/>
            </a:endParaRPr>
          </a:p>
          <a:p>
            <a:pPr marL="143682">
              <a:lnSpc>
                <a:spcPts val="2500"/>
              </a:lnSpc>
              <a:spcBef>
                <a:spcPts val="1000"/>
              </a:spcBef>
            </a:pPr>
            <a:r>
              <a:rPr lang="nl-NL" dirty="0"/>
              <a:t>Algemeen: </a:t>
            </a:r>
          </a:p>
          <a:p>
            <a:pPr marL="424800" lvl="1"/>
            <a:r>
              <a:rPr lang="nl-NL" dirty="0"/>
              <a:t>Hoe empathisch ben jij?  </a:t>
            </a:r>
          </a:p>
          <a:p>
            <a:pPr marL="424800" lvl="1"/>
            <a:r>
              <a:rPr lang="nl-NL" dirty="0"/>
              <a:t>Welke gedragingen vragen aandacht bij jou? </a:t>
            </a:r>
          </a:p>
        </p:txBody>
      </p:sp>
    </p:spTree>
    <p:extLst>
      <p:ext uri="{BB962C8B-B14F-4D97-AF65-F5344CB8AC3E}">
        <p14:creationId xmlns:p14="http://schemas.microsoft.com/office/powerpoint/2010/main" val="4027100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Aanbod Effectieve</a:t>
            </a:r>
            <a:r>
              <a:rPr lang="nl-NL" dirty="0">
                <a:cs typeface="Arial"/>
              </a:rPr>
              <a:t> communicatie</a:t>
            </a:r>
            <a:endParaRPr lang="nl-NL" dirty="0"/>
          </a:p>
        </p:txBody>
      </p:sp>
      <p:sp>
        <p:nvSpPr>
          <p:cNvPr id="3" name="Tijdelijke aanduiding voor inhoud 2"/>
          <p:cNvSpPr>
            <a:spLocks noGrp="1"/>
          </p:cNvSpPr>
          <p:nvPr>
            <p:ph idx="1"/>
          </p:nvPr>
        </p:nvSpPr>
        <p:spPr>
          <a:xfrm>
            <a:off x="471342" y="1722474"/>
            <a:ext cx="7698881" cy="4365868"/>
          </a:xfrm>
        </p:spPr>
        <p:txBody>
          <a:bodyPr/>
          <a:lstStyle/>
          <a:p>
            <a:pPr marL="0" indent="-179705"/>
            <a:r>
              <a:rPr lang="nl-NL"/>
              <a:t>(Actief) Luisteren </a:t>
            </a:r>
            <a:endParaRPr lang="nl-NL">
              <a:cs typeface="Arial"/>
            </a:endParaRPr>
          </a:p>
          <a:p>
            <a:pPr marL="0" indent="-179705"/>
            <a:r>
              <a:rPr lang="nl-NL"/>
              <a:t>Stiltes</a:t>
            </a:r>
            <a:endParaRPr lang="nl-NL">
              <a:cs typeface="Arial"/>
            </a:endParaRPr>
          </a:p>
          <a:p>
            <a:pPr marL="0" indent="-179705"/>
            <a:r>
              <a:rPr lang="nl-NL"/>
              <a:t>Empathie</a:t>
            </a:r>
            <a:endParaRPr lang="nl-NL">
              <a:cs typeface="Arial"/>
            </a:endParaRPr>
          </a:p>
          <a:p>
            <a:pPr marL="0" indent="0">
              <a:buNone/>
            </a:pPr>
            <a:endParaRPr lang="nl-NL"/>
          </a:p>
        </p:txBody>
      </p:sp>
      <p:pic>
        <p:nvPicPr>
          <p:cNvPr id="5" name="Afbeelding 4">
            <a:extLst>
              <a:ext uri="{FF2B5EF4-FFF2-40B4-BE49-F238E27FC236}">
                <a16:creationId xmlns:a16="http://schemas.microsoft.com/office/drawing/2014/main" id="{AC968835-FE01-4C09-8E9F-E93111A2A802}"/>
              </a:ext>
            </a:extLst>
          </p:cNvPr>
          <p:cNvPicPr>
            <a:picLocks noChangeAspect="1"/>
          </p:cNvPicPr>
          <p:nvPr/>
        </p:nvPicPr>
        <p:blipFill>
          <a:blip r:embed="rId3"/>
          <a:stretch>
            <a:fillRect/>
          </a:stretch>
        </p:blipFill>
        <p:spPr>
          <a:xfrm>
            <a:off x="2955558" y="3857110"/>
            <a:ext cx="1699570" cy="1559164"/>
          </a:xfrm>
          <a:prstGeom prst="rect">
            <a:avLst/>
          </a:prstGeom>
        </p:spPr>
      </p:pic>
      <p:pic>
        <p:nvPicPr>
          <p:cNvPr id="7" name="Afbeelding 6">
            <a:extLst>
              <a:ext uri="{FF2B5EF4-FFF2-40B4-BE49-F238E27FC236}">
                <a16:creationId xmlns:a16="http://schemas.microsoft.com/office/drawing/2014/main" id="{0EDBFC8E-260A-442B-979A-FA833718C8EE}"/>
              </a:ext>
            </a:extLst>
          </p:cNvPr>
          <p:cNvPicPr>
            <a:picLocks noChangeAspect="1"/>
          </p:cNvPicPr>
          <p:nvPr/>
        </p:nvPicPr>
        <p:blipFill>
          <a:blip r:embed="rId4"/>
          <a:stretch>
            <a:fillRect/>
          </a:stretch>
        </p:blipFill>
        <p:spPr>
          <a:xfrm>
            <a:off x="5461440" y="3857110"/>
            <a:ext cx="2708783" cy="1472136"/>
          </a:xfrm>
          <a:prstGeom prst="rect">
            <a:avLst/>
          </a:prstGeom>
        </p:spPr>
      </p:pic>
      <p:pic>
        <p:nvPicPr>
          <p:cNvPr id="4" name="Afbeelding 3">
            <a:extLst>
              <a:ext uri="{FF2B5EF4-FFF2-40B4-BE49-F238E27FC236}">
                <a16:creationId xmlns:a16="http://schemas.microsoft.com/office/drawing/2014/main" id="{84EFDB4D-60AD-4F56-A63D-A6FCFB3A9CDD}"/>
              </a:ext>
            </a:extLst>
          </p:cNvPr>
          <p:cNvPicPr>
            <a:picLocks noChangeAspect="1"/>
          </p:cNvPicPr>
          <p:nvPr/>
        </p:nvPicPr>
        <p:blipFill>
          <a:blip r:embed="rId5"/>
          <a:stretch>
            <a:fillRect/>
          </a:stretch>
        </p:blipFill>
        <p:spPr>
          <a:xfrm>
            <a:off x="471343" y="3703923"/>
            <a:ext cx="1865538" cy="1865538"/>
          </a:xfrm>
          <a:prstGeom prst="rect">
            <a:avLst/>
          </a:prstGeom>
        </p:spPr>
      </p:pic>
    </p:spTree>
    <p:extLst>
      <p:ext uri="{BB962C8B-B14F-4D97-AF65-F5344CB8AC3E}">
        <p14:creationId xmlns:p14="http://schemas.microsoft.com/office/powerpoint/2010/main" val="18627369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33E8FB-6537-49E5-8BEA-4C4725F966DE}"/>
              </a:ext>
            </a:extLst>
          </p:cNvPr>
          <p:cNvSpPr>
            <a:spLocks noGrp="1"/>
          </p:cNvSpPr>
          <p:nvPr>
            <p:ph type="title"/>
          </p:nvPr>
        </p:nvSpPr>
        <p:spPr/>
        <p:txBody>
          <a:bodyPr/>
          <a:lstStyle/>
          <a:p>
            <a:r>
              <a:rPr lang="nl-NL"/>
              <a:t>Empathie - Acroniem</a:t>
            </a:r>
          </a:p>
        </p:txBody>
      </p:sp>
      <p:sp>
        <p:nvSpPr>
          <p:cNvPr id="3" name="Tijdelijke aanduiding voor inhoud 2">
            <a:extLst>
              <a:ext uri="{FF2B5EF4-FFF2-40B4-BE49-F238E27FC236}">
                <a16:creationId xmlns:a16="http://schemas.microsoft.com/office/drawing/2014/main" id="{4750C247-884F-4362-8E7E-E0207510589E}"/>
              </a:ext>
            </a:extLst>
          </p:cNvPr>
          <p:cNvSpPr>
            <a:spLocks noGrp="1"/>
          </p:cNvSpPr>
          <p:nvPr>
            <p:ph idx="1"/>
          </p:nvPr>
        </p:nvSpPr>
        <p:spPr>
          <a:xfrm>
            <a:off x="292821" y="1625879"/>
            <a:ext cx="8352415" cy="4462463"/>
          </a:xfrm>
        </p:spPr>
        <p:txBody>
          <a:bodyPr/>
          <a:lstStyle/>
          <a:p>
            <a:pPr marL="143510" indent="-179705"/>
            <a:r>
              <a:rPr lang="en-US" b="1" dirty="0"/>
              <a:t>E</a:t>
            </a:r>
            <a:r>
              <a:rPr lang="en-US" dirty="0"/>
              <a:t>: eye contact</a:t>
            </a:r>
            <a:endParaRPr lang="nl-NL" dirty="0">
              <a:cs typeface="Arial"/>
            </a:endParaRPr>
          </a:p>
          <a:p>
            <a:pPr marL="143510" indent="-179705"/>
            <a:r>
              <a:rPr lang="en-US" b="1" dirty="0"/>
              <a:t>M</a:t>
            </a:r>
            <a:r>
              <a:rPr lang="en-US" dirty="0"/>
              <a:t>: muscles of facial expression</a:t>
            </a:r>
            <a:endParaRPr lang="nl-NL" dirty="0">
              <a:cs typeface="Arial"/>
            </a:endParaRPr>
          </a:p>
          <a:p>
            <a:pPr marL="143510" indent="-179705"/>
            <a:r>
              <a:rPr lang="en-US" b="1" dirty="0"/>
              <a:t>P</a:t>
            </a:r>
            <a:r>
              <a:rPr lang="en-US" dirty="0"/>
              <a:t>: posture</a:t>
            </a:r>
            <a:endParaRPr lang="nl-NL" dirty="0">
              <a:cs typeface="Arial"/>
            </a:endParaRPr>
          </a:p>
          <a:p>
            <a:pPr marL="143510" indent="-179705"/>
            <a:r>
              <a:rPr lang="en-US" b="1" dirty="0"/>
              <a:t>A</a:t>
            </a:r>
            <a:r>
              <a:rPr lang="en-US" dirty="0"/>
              <a:t>: affect</a:t>
            </a:r>
            <a:endParaRPr lang="nl-NL" dirty="0">
              <a:cs typeface="Arial"/>
            </a:endParaRPr>
          </a:p>
          <a:p>
            <a:pPr marL="143510" indent="-179705"/>
            <a:r>
              <a:rPr lang="en-US" b="1" dirty="0"/>
              <a:t>T</a:t>
            </a:r>
            <a:r>
              <a:rPr lang="en-US" dirty="0"/>
              <a:t>: tone of voice</a:t>
            </a:r>
            <a:endParaRPr lang="nl-NL" dirty="0">
              <a:cs typeface="Arial"/>
            </a:endParaRPr>
          </a:p>
          <a:p>
            <a:pPr marL="143510" indent="-179705"/>
            <a:r>
              <a:rPr lang="en-US" b="1" dirty="0"/>
              <a:t>H</a:t>
            </a:r>
            <a:r>
              <a:rPr lang="en-US" dirty="0"/>
              <a:t>: hearing the whole patient</a:t>
            </a:r>
            <a:endParaRPr lang="nl-NL" dirty="0">
              <a:cs typeface="Arial"/>
            </a:endParaRPr>
          </a:p>
          <a:p>
            <a:pPr marL="143510" indent="-179705"/>
            <a:r>
              <a:rPr lang="en-US" b="1" dirty="0"/>
              <a:t>Y</a:t>
            </a:r>
            <a:r>
              <a:rPr lang="en-US" dirty="0"/>
              <a:t>: your response</a:t>
            </a:r>
            <a:endParaRPr lang="en-US" dirty="0">
              <a:cs typeface="Arial"/>
            </a:endParaRPr>
          </a:p>
          <a:p>
            <a:pPr marL="143510" indent="-179705"/>
            <a:endParaRPr lang="en-US" dirty="0">
              <a:cs typeface="Arial"/>
            </a:endParaRPr>
          </a:p>
          <a:p>
            <a:pPr marL="143510" indent="-179705"/>
            <a:endParaRPr lang="nl-NL" dirty="0">
              <a:cs typeface="Arial"/>
            </a:endParaRPr>
          </a:p>
          <a:p>
            <a:pPr marL="0" indent="0">
              <a:lnSpc>
                <a:spcPts val="2000"/>
              </a:lnSpc>
              <a:buNone/>
            </a:pPr>
            <a:r>
              <a:rPr lang="nl-NL" sz="900" dirty="0"/>
              <a:t>bron: </a:t>
            </a:r>
            <a:r>
              <a:rPr lang="en-US" sz="900" dirty="0" err="1"/>
              <a:t>Riess</a:t>
            </a:r>
            <a:r>
              <a:rPr lang="en-US" sz="900" dirty="0"/>
              <a:t> H MD et al.; E.M.P.A.T.H.Y.: A Tool to Enhance Nonverbal Communication Between Clinicians and Their Patients. Academic Medicine, 2014 </a:t>
            </a:r>
            <a:endParaRPr lang="nl-NL" sz="900" dirty="0"/>
          </a:p>
        </p:txBody>
      </p:sp>
    </p:spTree>
    <p:extLst>
      <p:ext uri="{BB962C8B-B14F-4D97-AF65-F5344CB8AC3E}">
        <p14:creationId xmlns:p14="http://schemas.microsoft.com/office/powerpoint/2010/main" val="2442328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1343" y="261940"/>
            <a:ext cx="6351488" cy="755650"/>
          </a:xfrm>
        </p:spPr>
        <p:txBody>
          <a:bodyPr/>
          <a:lstStyle/>
          <a:p>
            <a:r>
              <a:rPr lang="nl-NL" dirty="0"/>
              <a:t>Empathie – ter afronding filmfragment Gina</a:t>
            </a:r>
          </a:p>
        </p:txBody>
      </p:sp>
      <p:sp>
        <p:nvSpPr>
          <p:cNvPr id="3" name="Tijdelijke aanduiding voor inhoud 2"/>
          <p:cNvSpPr>
            <a:spLocks noGrp="1"/>
          </p:cNvSpPr>
          <p:nvPr>
            <p:ph idx="1"/>
          </p:nvPr>
        </p:nvSpPr>
        <p:spPr>
          <a:xfrm>
            <a:off x="292821" y="1625879"/>
            <a:ext cx="7984279" cy="4462463"/>
          </a:xfrm>
        </p:spPr>
        <p:txBody>
          <a:bodyPr/>
          <a:lstStyle/>
          <a:p>
            <a:pPr marL="0" indent="0">
              <a:buNone/>
            </a:pPr>
            <a:r>
              <a:rPr lang="nl-NL" dirty="0">
                <a:cs typeface="Arial"/>
              </a:rPr>
              <a:t>F</a:t>
            </a:r>
            <a:r>
              <a:rPr lang="nl-NL" dirty="0"/>
              <a:t>ilmfragment casus Gina, 88 jaar, heeft darmkanker met metastasen in de lever.</a:t>
            </a:r>
          </a:p>
          <a:p>
            <a:pPr marL="0" lvl="0" indent="0">
              <a:buNone/>
            </a:pPr>
            <a:endParaRPr lang="nl-NL" dirty="0"/>
          </a:p>
          <a:p>
            <a:pPr marL="0" lvl="0" indent="0">
              <a:buNone/>
            </a:pPr>
            <a:r>
              <a:rPr lang="nl-NL" dirty="0">
                <a:hlinkClick r:id="rId3"/>
              </a:rPr>
              <a:t>Link filmfragment Gina gesprek met arts over aanstaand familiegesprek </a:t>
            </a:r>
            <a:endParaRPr lang="nl-NL" dirty="0"/>
          </a:p>
          <a:p>
            <a:pPr marL="424800" indent="-252000">
              <a:buNone/>
            </a:pPr>
            <a:r>
              <a:rPr lang="nl-NL" dirty="0"/>
              <a:t>- 	Arts in gesprek met Gina bij ziekenhuisbed over het aanstaande familiegesprek:</a:t>
            </a:r>
            <a:endParaRPr lang="nl-NL" dirty="0">
              <a:cs typeface="Arial"/>
            </a:endParaRPr>
          </a:p>
          <a:p>
            <a:pPr marL="424800" lvl="1">
              <a:buNone/>
            </a:pPr>
            <a:r>
              <a:rPr lang="nl-NL" dirty="0"/>
              <a:t>	minuut 0 – 1.48 (gehele filmfragment)</a:t>
            </a:r>
            <a:endParaRPr lang="nl-NL" dirty="0">
              <a:cs typeface="Arial"/>
            </a:endParaRPr>
          </a:p>
          <a:p>
            <a:pPr marL="0" indent="0">
              <a:buNone/>
            </a:pPr>
            <a:endParaRPr lang="nl-NL" dirty="0">
              <a:highlight>
                <a:srgbClr val="FFFF00"/>
              </a:highlight>
              <a:cs typeface="Arial"/>
            </a:endParaRPr>
          </a:p>
        </p:txBody>
      </p:sp>
    </p:spTree>
    <p:extLst>
      <p:ext uri="{BB962C8B-B14F-4D97-AF65-F5344CB8AC3E}">
        <p14:creationId xmlns:p14="http://schemas.microsoft.com/office/powerpoint/2010/main" val="34009301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Evaluatie workshop </a:t>
            </a:r>
          </a:p>
        </p:txBody>
      </p:sp>
      <p:sp>
        <p:nvSpPr>
          <p:cNvPr id="3" name="Tijdelijke aanduiding voor inhoud 2"/>
          <p:cNvSpPr>
            <a:spLocks noGrp="1"/>
          </p:cNvSpPr>
          <p:nvPr>
            <p:ph idx="1"/>
          </p:nvPr>
        </p:nvSpPr>
        <p:spPr>
          <a:xfrm>
            <a:off x="292822" y="1625879"/>
            <a:ext cx="8112142" cy="4462463"/>
          </a:xfrm>
        </p:spPr>
        <p:txBody>
          <a:bodyPr/>
          <a:lstStyle/>
          <a:p>
            <a:pPr marL="143510" indent="-179705"/>
            <a:endParaRPr lang="nl-NL">
              <a:cs typeface="Arial"/>
            </a:endParaRPr>
          </a:p>
          <a:p>
            <a:pPr marL="143510" indent="-179705"/>
            <a:r>
              <a:rPr lang="nl-NL"/>
              <a:t>Welke aspecten/leerpunten zijn je specifiek bij gebleven?</a:t>
            </a:r>
            <a:endParaRPr lang="nl-NL">
              <a:cs typeface="Arial"/>
            </a:endParaRPr>
          </a:p>
          <a:p>
            <a:pPr marL="143510" indent="-179705"/>
            <a:endParaRPr lang="nl-NL">
              <a:cs typeface="Arial"/>
            </a:endParaRPr>
          </a:p>
          <a:p>
            <a:pPr marL="143510" indent="-179705"/>
            <a:r>
              <a:rPr lang="nl-NL"/>
              <a:t>Wat is er nodig om elkaar in het team en jezelf scherp te houden? </a:t>
            </a:r>
            <a:endParaRPr lang="nl-NL">
              <a:cs typeface="Arial"/>
            </a:endParaRPr>
          </a:p>
        </p:txBody>
      </p:sp>
      <p:pic>
        <p:nvPicPr>
          <p:cNvPr id="14" name="Afbeelding 14">
            <a:extLst>
              <a:ext uri="{FF2B5EF4-FFF2-40B4-BE49-F238E27FC236}">
                <a16:creationId xmlns:a16="http://schemas.microsoft.com/office/drawing/2014/main" id="{F4AF26DA-36B6-44F3-B002-3BD1459F580B}"/>
              </a:ext>
            </a:extLst>
          </p:cNvPr>
          <p:cNvPicPr>
            <a:picLocks noChangeAspect="1"/>
          </p:cNvPicPr>
          <p:nvPr/>
        </p:nvPicPr>
        <p:blipFill>
          <a:blip r:embed="rId3"/>
          <a:stretch>
            <a:fillRect/>
          </a:stretch>
        </p:blipFill>
        <p:spPr>
          <a:xfrm>
            <a:off x="4914677" y="3857110"/>
            <a:ext cx="2246779" cy="1778374"/>
          </a:xfrm>
          <a:prstGeom prst="rect">
            <a:avLst/>
          </a:prstGeom>
        </p:spPr>
      </p:pic>
    </p:spTree>
    <p:extLst>
      <p:ext uri="{BB962C8B-B14F-4D97-AF65-F5344CB8AC3E}">
        <p14:creationId xmlns:p14="http://schemas.microsoft.com/office/powerpoint/2010/main" val="10990542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3D16FF-C230-4A83-BD80-2F400A479431}"/>
              </a:ext>
            </a:extLst>
          </p:cNvPr>
          <p:cNvSpPr>
            <a:spLocks noGrp="1"/>
          </p:cNvSpPr>
          <p:nvPr>
            <p:ph type="title"/>
          </p:nvPr>
        </p:nvSpPr>
        <p:spPr>
          <a:xfrm>
            <a:off x="471342" y="261940"/>
            <a:ext cx="6263089" cy="755650"/>
          </a:xfrm>
        </p:spPr>
        <p:txBody>
          <a:bodyPr/>
          <a:lstStyle/>
          <a:p>
            <a:r>
              <a:rPr lang="nl-NL" dirty="0"/>
              <a:t>Bronvermeldingen Effectieve communicatie</a:t>
            </a:r>
            <a:br>
              <a:rPr lang="nl-NL" dirty="0"/>
            </a:br>
            <a:endParaRPr lang="nl-NL" dirty="0"/>
          </a:p>
        </p:txBody>
      </p:sp>
      <p:sp>
        <p:nvSpPr>
          <p:cNvPr id="3" name="Tijdelijke aanduiding voor inhoud 2">
            <a:extLst>
              <a:ext uri="{FF2B5EF4-FFF2-40B4-BE49-F238E27FC236}">
                <a16:creationId xmlns:a16="http://schemas.microsoft.com/office/drawing/2014/main" id="{6B263B8E-7AFE-4689-BD03-BA0978EC2EE9}"/>
              </a:ext>
            </a:extLst>
          </p:cNvPr>
          <p:cNvSpPr>
            <a:spLocks noGrp="1"/>
          </p:cNvSpPr>
          <p:nvPr>
            <p:ph idx="1"/>
          </p:nvPr>
        </p:nvSpPr>
        <p:spPr>
          <a:xfrm>
            <a:off x="292821" y="1625879"/>
            <a:ext cx="8305269" cy="4858048"/>
          </a:xfrm>
        </p:spPr>
        <p:txBody>
          <a:bodyPr/>
          <a:lstStyle/>
          <a:p>
            <a:pPr marL="143510" lvl="0" indent="-179705">
              <a:lnSpc>
                <a:spcPts val="2000"/>
              </a:lnSpc>
            </a:pPr>
            <a:r>
              <a:rPr lang="en-US" sz="1200" kern="1200" dirty="0">
                <a:latin typeface="Arial" panose="020B0604020202020204" pitchFamily="34" charset="0"/>
                <a:cs typeface="Arial" panose="020B0604020202020204" pitchFamily="34" charset="0"/>
              </a:rPr>
              <a:t>Back AL et al.; Approaching Difficult Communication, Tasks in Oncology. </a:t>
            </a:r>
            <a:r>
              <a:rPr lang="en-US" sz="1200" i="1" kern="1200" dirty="0">
                <a:latin typeface="Arial" panose="020B0604020202020204" pitchFamily="34" charset="0"/>
                <a:cs typeface="Arial" panose="020B0604020202020204" pitchFamily="34" charset="0"/>
              </a:rPr>
              <a:t>CA Cancer Journal for Clinicians</a:t>
            </a:r>
            <a:r>
              <a:rPr lang="en-US" sz="1200" kern="1200" dirty="0">
                <a:latin typeface="Arial" panose="020B0604020202020204" pitchFamily="34" charset="0"/>
                <a:cs typeface="Arial" panose="020B0604020202020204" pitchFamily="34" charset="0"/>
              </a:rPr>
              <a:t>, 2005, 55 (3):164-177.</a:t>
            </a:r>
            <a:endParaRPr lang="nl-NL" dirty="0"/>
          </a:p>
          <a:p>
            <a:pPr marL="143510" lvl="0" indent="-179705">
              <a:lnSpc>
                <a:spcPts val="2000"/>
              </a:lnSpc>
            </a:pPr>
            <a:r>
              <a:rPr lang="en-US" sz="1200" kern="1200" dirty="0">
                <a:latin typeface="Arial" panose="020B0604020202020204" pitchFamily="34" charset="0"/>
                <a:cs typeface="Arial" panose="020B0604020202020204" pitchFamily="34" charset="0"/>
              </a:rPr>
              <a:t>Bernacki </a:t>
            </a:r>
            <a:r>
              <a:rPr lang="en-US" sz="1200" kern="1200">
                <a:latin typeface="Arial" panose="020B0604020202020204" pitchFamily="34" charset="0"/>
                <a:cs typeface="Arial" panose="020B0604020202020204" pitchFamily="34" charset="0"/>
              </a:rPr>
              <a:t>et al.; </a:t>
            </a:r>
            <a:r>
              <a:rPr lang="en-US" sz="1200" kern="1200" dirty="0">
                <a:latin typeface="Arial" panose="020B0604020202020204" pitchFamily="34" charset="0"/>
                <a:cs typeface="Arial" panose="020B0604020202020204" pitchFamily="34" charset="0"/>
              </a:rPr>
              <a:t>Development of Serious Illness Care Program. </a:t>
            </a:r>
            <a:r>
              <a:rPr lang="en-US" sz="1200" i="1" kern="1200" dirty="0">
                <a:latin typeface="Arial" panose="020B0604020202020204" pitchFamily="34" charset="0"/>
                <a:cs typeface="Arial" panose="020B0604020202020204" pitchFamily="34" charset="0"/>
              </a:rPr>
              <a:t>BMJ Open</a:t>
            </a:r>
            <a:r>
              <a:rPr lang="en-US" sz="1200" kern="1200" dirty="0">
                <a:latin typeface="Arial" panose="020B0604020202020204" pitchFamily="34" charset="0"/>
                <a:cs typeface="Arial" panose="020B0604020202020204" pitchFamily="34" charset="0"/>
              </a:rPr>
              <a:t>, October 2015, Vol. 5 (10).</a:t>
            </a:r>
          </a:p>
          <a:p>
            <a:pPr marL="143510" indent="-179705">
              <a:lnSpc>
                <a:spcPts val="2000"/>
              </a:lnSpc>
              <a:spcBef>
                <a:spcPts val="300"/>
              </a:spcBef>
            </a:pPr>
            <a:r>
              <a:rPr lang="nl-NL" sz="1200" dirty="0" err="1">
                <a:latin typeface="Arial" panose="020B0604020202020204" pitchFamily="34" charset="0"/>
                <a:cs typeface="Arial" panose="020B0604020202020204" pitchFamily="34" charset="0"/>
              </a:rPr>
              <a:t>Hwaken</a:t>
            </a:r>
            <a:r>
              <a:rPr lang="nl-NL" sz="1200" dirty="0">
                <a:latin typeface="Arial" panose="020B0604020202020204" pitchFamily="34" charset="0"/>
                <a:cs typeface="Arial" panose="020B0604020202020204" pitchFamily="34" charset="0"/>
              </a:rPr>
              <a:t>, SJ; </a:t>
            </a:r>
            <a:r>
              <a:rPr lang="en-US" sz="1200" dirty="0">
                <a:latin typeface="Arial" panose="020B0604020202020204" pitchFamily="34" charset="0"/>
                <a:cs typeface="Arial" panose="020B0604020202020204" pitchFamily="34" charset="0"/>
              </a:rPr>
              <a:t>Good communication skills: Benefits for doctors and patients. </a:t>
            </a:r>
            <a:r>
              <a:rPr lang="en-US" sz="1200" i="1" dirty="0">
                <a:latin typeface="Arial" panose="020B0604020202020204" pitchFamily="34" charset="0"/>
                <a:cs typeface="Arial" panose="020B0604020202020204" pitchFamily="34" charset="0"/>
              </a:rPr>
              <a:t>NZFP,</a:t>
            </a:r>
            <a:r>
              <a:rPr lang="en-US" sz="1200" dirty="0">
                <a:latin typeface="Arial" panose="020B0604020202020204" pitchFamily="34" charset="0"/>
                <a:cs typeface="Arial" panose="020B0604020202020204" pitchFamily="34" charset="0"/>
              </a:rPr>
              <a:t> June 2005, Vol. 32 (3): 185-189.</a:t>
            </a:r>
            <a:r>
              <a:rPr lang="nl-NL" sz="1200" dirty="0">
                <a:latin typeface="Arial" panose="020B0604020202020204" pitchFamily="34" charset="0"/>
                <a:cs typeface="Arial" panose="020B0604020202020204" pitchFamily="34" charset="0"/>
              </a:rPr>
              <a:t> </a:t>
            </a:r>
          </a:p>
          <a:p>
            <a:pPr lvl="0">
              <a:lnSpc>
                <a:spcPts val="2000"/>
              </a:lnSpc>
              <a:spcBef>
                <a:spcPts val="300"/>
              </a:spcBef>
            </a:pPr>
            <a:r>
              <a:rPr lang="nl-NL" sz="1200" dirty="0">
                <a:latin typeface="Arial" panose="020B0604020202020204" pitchFamily="34" charset="0"/>
                <a:cs typeface="Arial" panose="020B0604020202020204" pitchFamily="34" charset="0"/>
              </a:rPr>
              <a:t>Kwaliteitskader palliatieve zorg Nederland. IKNL/</a:t>
            </a:r>
            <a:r>
              <a:rPr lang="nl-NL" sz="1200" dirty="0" err="1">
                <a:latin typeface="Arial" panose="020B0604020202020204" pitchFamily="34" charset="0"/>
                <a:cs typeface="Arial" panose="020B0604020202020204" pitchFamily="34" charset="0"/>
              </a:rPr>
              <a:t>Palliactief</a:t>
            </a:r>
            <a:r>
              <a:rPr lang="nl-NL" sz="1200" dirty="0">
                <a:latin typeface="Arial" panose="020B0604020202020204" pitchFamily="34" charset="0"/>
                <a:cs typeface="Arial" panose="020B0604020202020204" pitchFamily="34" charset="0"/>
              </a:rPr>
              <a:t> 2017, </a:t>
            </a:r>
            <a:r>
              <a:rPr lang="nl-NL" sz="1200" i="1" dirty="0">
                <a:latin typeface="Arial" panose="020B0604020202020204" pitchFamily="34" charset="0"/>
                <a:cs typeface="Arial" panose="020B0604020202020204" pitchFamily="34" charset="0"/>
              </a:rPr>
              <a:t>www.pallialine.nl</a:t>
            </a:r>
          </a:p>
          <a:p>
            <a:pPr marL="143510" lvl="0" indent="-179705">
              <a:lnSpc>
                <a:spcPts val="2000"/>
              </a:lnSpc>
              <a:spcBef>
                <a:spcPts val="0"/>
              </a:spcBef>
            </a:pPr>
            <a:r>
              <a:rPr lang="nl-NL" sz="1200" dirty="0" err="1">
                <a:latin typeface="Arial" panose="020B0604020202020204" pitchFamily="34" charset="0"/>
                <a:cs typeface="Arial" panose="020B0604020202020204" pitchFamily="34" charset="0"/>
              </a:rPr>
              <a:t>Kurtz</a:t>
            </a:r>
            <a:r>
              <a:rPr lang="nl-NL" sz="1200" dirty="0">
                <a:latin typeface="Arial" panose="020B0604020202020204" pitchFamily="34" charset="0"/>
                <a:cs typeface="Arial" panose="020B0604020202020204" pitchFamily="34" charset="0"/>
              </a:rPr>
              <a:t> S, Silverman J, </a:t>
            </a:r>
            <a:r>
              <a:rPr lang="nl-NL" sz="1200" dirty="0" err="1">
                <a:latin typeface="Arial" panose="020B0604020202020204" pitchFamily="34" charset="0"/>
                <a:cs typeface="Arial" panose="020B0604020202020204" pitchFamily="34" charset="0"/>
              </a:rPr>
              <a:t>Benson</a:t>
            </a:r>
            <a:r>
              <a:rPr lang="nl-NL" sz="1200" dirty="0">
                <a:latin typeface="Arial" panose="020B0604020202020204" pitchFamily="34" charset="0"/>
                <a:cs typeface="Arial" panose="020B0604020202020204" pitchFamily="34" charset="0"/>
              </a:rPr>
              <a:t> J, </a:t>
            </a:r>
            <a:r>
              <a:rPr lang="nl-NL" sz="1200" dirty="0" err="1">
                <a:latin typeface="Arial" panose="020B0604020202020204" pitchFamily="34" charset="0"/>
                <a:cs typeface="Arial" panose="020B0604020202020204" pitchFamily="34" charset="0"/>
              </a:rPr>
              <a:t>Draper</a:t>
            </a:r>
            <a:r>
              <a:rPr lang="nl-NL" sz="1200" dirty="0">
                <a:latin typeface="Arial" panose="020B0604020202020204" pitchFamily="34" charset="0"/>
                <a:cs typeface="Arial" panose="020B0604020202020204" pitchFamily="34" charset="0"/>
              </a:rPr>
              <a:t> J; Calgary Cambridge Model: </a:t>
            </a:r>
            <a:r>
              <a:rPr lang="nl-NL" sz="1200" dirty="0" err="1">
                <a:latin typeface="Arial" panose="020B0604020202020204" pitchFamily="34" charset="0"/>
                <a:cs typeface="Arial" panose="020B0604020202020204" pitchFamily="34" charset="0"/>
              </a:rPr>
              <a:t>Marrying</a:t>
            </a:r>
            <a:r>
              <a:rPr lang="nl-NL" sz="1200" dirty="0">
                <a:latin typeface="Arial" panose="020B0604020202020204" pitchFamily="34" charset="0"/>
                <a:cs typeface="Arial" panose="020B0604020202020204" pitchFamily="34" charset="0"/>
              </a:rPr>
              <a:t> Content </a:t>
            </a:r>
            <a:r>
              <a:rPr lang="nl-NL" sz="1200" dirty="0" err="1">
                <a:latin typeface="Arial" panose="020B0604020202020204" pitchFamily="34" charset="0"/>
                <a:cs typeface="Arial" panose="020B0604020202020204" pitchFamily="34" charset="0"/>
              </a:rPr>
              <a:t>and</a:t>
            </a:r>
            <a:r>
              <a:rPr lang="nl-NL" sz="1200" dirty="0">
                <a:latin typeface="Arial" panose="020B0604020202020204" pitchFamily="34" charset="0"/>
                <a:cs typeface="Arial" panose="020B0604020202020204" pitchFamily="34" charset="0"/>
              </a:rPr>
              <a:t> </a:t>
            </a:r>
            <a:r>
              <a:rPr lang="nl-NL" sz="1200" dirty="0" err="1">
                <a:latin typeface="Arial" panose="020B0604020202020204" pitchFamily="34" charset="0"/>
                <a:cs typeface="Arial" panose="020B0604020202020204" pitchFamily="34" charset="0"/>
              </a:rPr>
              <a:t>Process</a:t>
            </a:r>
            <a:r>
              <a:rPr lang="nl-NL" sz="1200" dirty="0">
                <a:latin typeface="Arial" panose="020B0604020202020204" pitchFamily="34" charset="0"/>
                <a:cs typeface="Arial" panose="020B0604020202020204" pitchFamily="34" charset="0"/>
              </a:rPr>
              <a:t> in </a:t>
            </a:r>
            <a:r>
              <a:rPr lang="nl-NL" sz="1200" dirty="0" err="1">
                <a:latin typeface="Arial" panose="020B0604020202020204" pitchFamily="34" charset="0"/>
                <a:cs typeface="Arial" panose="020B0604020202020204" pitchFamily="34" charset="0"/>
              </a:rPr>
              <a:t>Clinical</a:t>
            </a:r>
            <a:r>
              <a:rPr lang="nl-NL" sz="1200" dirty="0">
                <a:latin typeface="Arial" panose="020B0604020202020204" pitchFamily="34" charset="0"/>
                <a:cs typeface="Arial" panose="020B0604020202020204" pitchFamily="34" charset="0"/>
              </a:rPr>
              <a:t> Method Teaching: </a:t>
            </a:r>
            <a:r>
              <a:rPr lang="nl-NL" sz="1200" dirty="0" err="1">
                <a:latin typeface="Arial" panose="020B0604020202020204" pitchFamily="34" charset="0"/>
                <a:cs typeface="Arial" panose="020B0604020202020204" pitchFamily="34" charset="0"/>
              </a:rPr>
              <a:t>Enhancing</a:t>
            </a:r>
            <a:r>
              <a:rPr lang="nl-NL" sz="1200" dirty="0">
                <a:latin typeface="Arial" panose="020B0604020202020204" pitchFamily="34" charset="0"/>
                <a:cs typeface="Arial" panose="020B0604020202020204" pitchFamily="34" charset="0"/>
              </a:rPr>
              <a:t> </a:t>
            </a:r>
            <a:r>
              <a:rPr lang="nl-NL" sz="1200" dirty="0" err="1">
                <a:latin typeface="Arial" panose="020B0604020202020204" pitchFamily="34" charset="0"/>
                <a:cs typeface="Arial" panose="020B0604020202020204" pitchFamily="34" charset="0"/>
              </a:rPr>
              <a:t>the</a:t>
            </a:r>
            <a:r>
              <a:rPr lang="nl-NL" sz="1200" dirty="0">
                <a:latin typeface="Arial" panose="020B0604020202020204" pitchFamily="34" charset="0"/>
                <a:cs typeface="Arial" panose="020B0604020202020204" pitchFamily="34" charset="0"/>
              </a:rPr>
              <a:t> Calgary–Cambridge Guides. </a:t>
            </a:r>
            <a:r>
              <a:rPr lang="nl-NL" sz="1200" i="1" dirty="0" err="1">
                <a:latin typeface="Arial" panose="020B0604020202020204" pitchFamily="34" charset="0"/>
                <a:cs typeface="Arial" panose="020B0604020202020204" pitchFamily="34" charset="0"/>
              </a:rPr>
              <a:t>Academic</a:t>
            </a:r>
            <a:r>
              <a:rPr lang="nl-NL" sz="1200" i="1" dirty="0">
                <a:latin typeface="Arial" panose="020B0604020202020204" pitchFamily="34" charset="0"/>
                <a:cs typeface="Arial" panose="020B0604020202020204" pitchFamily="34" charset="0"/>
              </a:rPr>
              <a:t> </a:t>
            </a:r>
            <a:r>
              <a:rPr lang="nl-NL" sz="1200" i="1" dirty="0" err="1">
                <a:latin typeface="Arial" panose="020B0604020202020204" pitchFamily="34" charset="0"/>
                <a:cs typeface="Arial" panose="020B0604020202020204" pitchFamily="34" charset="0"/>
              </a:rPr>
              <a:t>Medicine</a:t>
            </a:r>
            <a:r>
              <a:rPr lang="nl-NL" sz="1200" i="1" dirty="0">
                <a:latin typeface="Arial" panose="020B0604020202020204" pitchFamily="34" charset="0"/>
                <a:cs typeface="Arial" panose="020B0604020202020204" pitchFamily="34" charset="0"/>
              </a:rPr>
              <a:t>,</a:t>
            </a:r>
            <a:r>
              <a:rPr lang="nl-NL" sz="1200" dirty="0">
                <a:latin typeface="Arial" panose="020B0604020202020204" pitchFamily="34" charset="0"/>
                <a:cs typeface="Arial" panose="020B0604020202020204" pitchFamily="34" charset="0"/>
              </a:rPr>
              <a:t> August 2003, Vol. 78 (8): 802–809.</a:t>
            </a:r>
          </a:p>
          <a:p>
            <a:pPr marL="143510" lvl="0" indent="-179705">
              <a:lnSpc>
                <a:spcPts val="2000"/>
              </a:lnSpc>
              <a:spcBef>
                <a:spcPts val="0"/>
              </a:spcBef>
            </a:pPr>
            <a:r>
              <a:rPr lang="nl-NL" sz="1200" dirty="0">
                <a:latin typeface="Arial" panose="020B0604020202020204" pitchFamily="34" charset="0"/>
                <a:cs typeface="Arial" panose="020B0604020202020204" pitchFamily="34" charset="0"/>
              </a:rPr>
              <a:t>Pollak </a:t>
            </a:r>
            <a:r>
              <a:rPr lang="nl-NL" sz="1200" dirty="0" err="1">
                <a:latin typeface="Arial" panose="020B0604020202020204" pitchFamily="34" charset="0"/>
                <a:cs typeface="Arial" panose="020B0604020202020204" pitchFamily="34" charset="0"/>
              </a:rPr>
              <a:t>Kathryn</a:t>
            </a:r>
            <a:r>
              <a:rPr lang="nl-NL" sz="1200" dirty="0">
                <a:latin typeface="Arial" panose="020B0604020202020204" pitchFamily="34" charset="0"/>
                <a:cs typeface="Arial" panose="020B0604020202020204" pitchFamily="34" charset="0"/>
              </a:rPr>
              <a:t> I; </a:t>
            </a:r>
            <a:r>
              <a:rPr lang="nl-NL" sz="1200" dirty="0" err="1">
                <a:latin typeface="Arial" panose="020B0604020202020204" pitchFamily="34" charset="0"/>
                <a:cs typeface="Arial" panose="020B0604020202020204" pitchFamily="34" charset="0"/>
              </a:rPr>
              <a:t>Oncologist</a:t>
            </a:r>
            <a:r>
              <a:rPr lang="nl-NL" sz="1200" dirty="0">
                <a:latin typeface="Arial" panose="020B0604020202020204" pitchFamily="34" charset="0"/>
                <a:cs typeface="Arial" panose="020B0604020202020204" pitchFamily="34" charset="0"/>
              </a:rPr>
              <a:t> Communication </a:t>
            </a:r>
            <a:r>
              <a:rPr lang="nl-NL" sz="1200" dirty="0" err="1">
                <a:latin typeface="Arial" panose="020B0604020202020204" pitchFamily="34" charset="0"/>
                <a:cs typeface="Arial" panose="020B0604020202020204" pitchFamily="34" charset="0"/>
              </a:rPr>
              <a:t>About</a:t>
            </a:r>
            <a:r>
              <a:rPr lang="nl-NL" sz="1200" dirty="0">
                <a:latin typeface="Arial" panose="020B0604020202020204" pitchFamily="34" charset="0"/>
                <a:cs typeface="Arial" panose="020B0604020202020204" pitchFamily="34" charset="0"/>
              </a:rPr>
              <a:t> </a:t>
            </a:r>
            <a:r>
              <a:rPr lang="nl-NL" sz="1200" dirty="0" err="1">
                <a:latin typeface="Arial" panose="020B0604020202020204" pitchFamily="34" charset="0"/>
                <a:cs typeface="Arial" panose="020B0604020202020204" pitchFamily="34" charset="0"/>
              </a:rPr>
              <a:t>Emotion</a:t>
            </a:r>
            <a:r>
              <a:rPr lang="nl-NL" sz="1200" dirty="0">
                <a:latin typeface="Arial" panose="020B0604020202020204" pitchFamily="34" charset="0"/>
                <a:cs typeface="Arial" panose="020B0604020202020204" pitchFamily="34" charset="0"/>
              </a:rPr>
              <a:t> </a:t>
            </a:r>
            <a:r>
              <a:rPr lang="nl-NL" sz="1200" dirty="0" err="1">
                <a:latin typeface="Arial" panose="020B0604020202020204" pitchFamily="34" charset="0"/>
                <a:cs typeface="Arial" panose="020B0604020202020204" pitchFamily="34" charset="0"/>
              </a:rPr>
              <a:t>During</a:t>
            </a:r>
            <a:r>
              <a:rPr lang="nl-NL" sz="1200" dirty="0">
                <a:latin typeface="Arial" panose="020B0604020202020204" pitchFamily="34" charset="0"/>
                <a:cs typeface="Arial" panose="020B0604020202020204" pitchFamily="34" charset="0"/>
              </a:rPr>
              <a:t> </a:t>
            </a:r>
            <a:r>
              <a:rPr lang="nl-NL" sz="1200" dirty="0" err="1">
                <a:latin typeface="Arial" panose="020B0604020202020204" pitchFamily="34" charset="0"/>
                <a:cs typeface="Arial" panose="020B0604020202020204" pitchFamily="34" charset="0"/>
              </a:rPr>
              <a:t>Visits</a:t>
            </a:r>
            <a:r>
              <a:rPr lang="nl-NL" sz="1200" dirty="0">
                <a:latin typeface="Arial" panose="020B0604020202020204" pitchFamily="34" charset="0"/>
                <a:cs typeface="Arial" panose="020B0604020202020204" pitchFamily="34" charset="0"/>
              </a:rPr>
              <a:t> </a:t>
            </a:r>
            <a:r>
              <a:rPr lang="nl-NL" sz="1200" dirty="0" err="1">
                <a:latin typeface="Arial" panose="020B0604020202020204" pitchFamily="34" charset="0"/>
                <a:cs typeface="Arial" panose="020B0604020202020204" pitchFamily="34" charset="0"/>
              </a:rPr>
              <a:t>With</a:t>
            </a:r>
            <a:r>
              <a:rPr lang="nl-NL" sz="1200" dirty="0">
                <a:latin typeface="Arial" panose="020B0604020202020204" pitchFamily="34" charset="0"/>
                <a:cs typeface="Arial" panose="020B0604020202020204" pitchFamily="34" charset="0"/>
              </a:rPr>
              <a:t> </a:t>
            </a:r>
            <a:r>
              <a:rPr lang="nl-NL" sz="1200" dirty="0" err="1">
                <a:latin typeface="Arial" panose="020B0604020202020204" pitchFamily="34" charset="0"/>
                <a:cs typeface="Arial" panose="020B0604020202020204" pitchFamily="34" charset="0"/>
              </a:rPr>
              <a:t>Patients</a:t>
            </a:r>
            <a:r>
              <a:rPr lang="nl-NL" sz="1200" dirty="0">
                <a:latin typeface="Arial" panose="020B0604020202020204" pitchFamily="34" charset="0"/>
                <a:cs typeface="Arial" panose="020B0604020202020204" pitchFamily="34" charset="0"/>
              </a:rPr>
              <a:t> </a:t>
            </a:r>
            <a:r>
              <a:rPr lang="nl-NL" sz="1200" dirty="0" err="1">
                <a:latin typeface="Arial" panose="020B0604020202020204" pitchFamily="34" charset="0"/>
                <a:cs typeface="Arial" panose="020B0604020202020204" pitchFamily="34" charset="0"/>
              </a:rPr>
              <a:t>With</a:t>
            </a:r>
            <a:r>
              <a:rPr lang="nl-NL" sz="1200" dirty="0">
                <a:latin typeface="Arial" panose="020B0604020202020204" pitchFamily="34" charset="0"/>
                <a:cs typeface="Arial" panose="020B0604020202020204" pitchFamily="34" charset="0"/>
              </a:rPr>
              <a:t> Advanced Cancer. </a:t>
            </a:r>
            <a:r>
              <a:rPr lang="nl-NL" sz="1200" i="1" dirty="0">
                <a:latin typeface="Arial" panose="020B0604020202020204" pitchFamily="34" charset="0"/>
                <a:cs typeface="Arial" panose="020B0604020202020204" pitchFamily="34" charset="0"/>
              </a:rPr>
              <a:t>Journal of </a:t>
            </a:r>
            <a:r>
              <a:rPr lang="nl-NL" sz="1200" i="1" dirty="0" err="1">
                <a:latin typeface="Arial" panose="020B0604020202020204" pitchFamily="34" charset="0"/>
                <a:cs typeface="Arial" panose="020B0604020202020204" pitchFamily="34" charset="0"/>
              </a:rPr>
              <a:t>Clinical</a:t>
            </a:r>
            <a:r>
              <a:rPr lang="nl-NL" sz="1200" i="1" dirty="0">
                <a:latin typeface="Arial" panose="020B0604020202020204" pitchFamily="34" charset="0"/>
                <a:cs typeface="Arial" panose="020B0604020202020204" pitchFamily="34" charset="0"/>
              </a:rPr>
              <a:t> </a:t>
            </a:r>
            <a:r>
              <a:rPr lang="nl-NL" sz="1200" i="1" dirty="0" err="1">
                <a:latin typeface="Arial" panose="020B0604020202020204" pitchFamily="34" charset="0"/>
                <a:cs typeface="Arial" panose="020B0604020202020204" pitchFamily="34" charset="0"/>
              </a:rPr>
              <a:t>Oncology</a:t>
            </a:r>
            <a:r>
              <a:rPr lang="nl-NL" sz="1200" dirty="0">
                <a:latin typeface="Arial" panose="020B0604020202020204" pitchFamily="34" charset="0"/>
                <a:cs typeface="Arial" panose="020B0604020202020204" pitchFamily="34" charset="0"/>
              </a:rPr>
              <a:t>, 20 December 2007, Vol. 25 (36): 5748-5752.</a:t>
            </a:r>
          </a:p>
          <a:p>
            <a:pPr marL="143510" lvl="0" indent="-179705">
              <a:lnSpc>
                <a:spcPts val="2000"/>
              </a:lnSpc>
              <a:spcBef>
                <a:spcPts val="0"/>
              </a:spcBef>
            </a:pPr>
            <a:r>
              <a:rPr lang="nl-NL" sz="1200" dirty="0" err="1">
                <a:latin typeface="Arial" panose="020B0604020202020204" pitchFamily="34" charset="0"/>
                <a:cs typeface="Arial" panose="020B0604020202020204" pitchFamily="34" charset="0"/>
              </a:rPr>
              <a:t>Riess</a:t>
            </a:r>
            <a:r>
              <a:rPr lang="nl-NL" sz="1200" dirty="0">
                <a:latin typeface="Arial" panose="020B0604020202020204" pitchFamily="34" charset="0"/>
                <a:cs typeface="Arial" panose="020B0604020202020204" pitchFamily="34" charset="0"/>
              </a:rPr>
              <a:t> Helen MD et al.; E.M.P.A.T.H.Y.: A Tool </a:t>
            </a:r>
            <a:r>
              <a:rPr lang="nl-NL" sz="1200" dirty="0" err="1">
                <a:latin typeface="Arial" panose="020B0604020202020204" pitchFamily="34" charset="0"/>
                <a:cs typeface="Arial" panose="020B0604020202020204" pitchFamily="34" charset="0"/>
              </a:rPr>
              <a:t>to</a:t>
            </a:r>
            <a:r>
              <a:rPr lang="nl-NL" sz="1200" dirty="0">
                <a:latin typeface="Arial" panose="020B0604020202020204" pitchFamily="34" charset="0"/>
                <a:cs typeface="Arial" panose="020B0604020202020204" pitchFamily="34" charset="0"/>
              </a:rPr>
              <a:t> </a:t>
            </a:r>
            <a:r>
              <a:rPr lang="nl-NL" sz="1200" dirty="0" err="1">
                <a:latin typeface="Arial" panose="020B0604020202020204" pitchFamily="34" charset="0"/>
                <a:cs typeface="Arial" panose="020B0604020202020204" pitchFamily="34" charset="0"/>
              </a:rPr>
              <a:t>Enhance</a:t>
            </a:r>
            <a:r>
              <a:rPr lang="nl-NL" sz="1200" dirty="0">
                <a:latin typeface="Arial" panose="020B0604020202020204" pitchFamily="34" charset="0"/>
                <a:cs typeface="Arial" panose="020B0604020202020204" pitchFamily="34" charset="0"/>
              </a:rPr>
              <a:t> </a:t>
            </a:r>
            <a:r>
              <a:rPr lang="nl-NL" sz="1200" dirty="0" err="1">
                <a:latin typeface="Arial" panose="020B0604020202020204" pitchFamily="34" charset="0"/>
                <a:cs typeface="Arial" panose="020B0604020202020204" pitchFamily="34" charset="0"/>
              </a:rPr>
              <a:t>Nonverbal</a:t>
            </a:r>
            <a:r>
              <a:rPr lang="nl-NL" sz="1200" dirty="0">
                <a:latin typeface="Arial" panose="020B0604020202020204" pitchFamily="34" charset="0"/>
                <a:cs typeface="Arial" panose="020B0604020202020204" pitchFamily="34" charset="0"/>
              </a:rPr>
              <a:t> Communication </a:t>
            </a:r>
            <a:r>
              <a:rPr lang="nl-NL" sz="1200" dirty="0" err="1">
                <a:latin typeface="Arial" panose="020B0604020202020204" pitchFamily="34" charset="0"/>
                <a:cs typeface="Arial" panose="020B0604020202020204" pitchFamily="34" charset="0"/>
              </a:rPr>
              <a:t>Between</a:t>
            </a:r>
            <a:r>
              <a:rPr lang="nl-NL" sz="1200" dirty="0">
                <a:latin typeface="Arial" panose="020B0604020202020204" pitchFamily="34" charset="0"/>
                <a:cs typeface="Arial" panose="020B0604020202020204" pitchFamily="34" charset="0"/>
              </a:rPr>
              <a:t> </a:t>
            </a:r>
            <a:r>
              <a:rPr lang="nl-NL" sz="1200" dirty="0" err="1">
                <a:latin typeface="Arial" panose="020B0604020202020204" pitchFamily="34" charset="0"/>
                <a:cs typeface="Arial" panose="020B0604020202020204" pitchFamily="34" charset="0"/>
              </a:rPr>
              <a:t>Clinicians</a:t>
            </a:r>
            <a:r>
              <a:rPr lang="nl-NL" sz="1200" dirty="0">
                <a:latin typeface="Arial" panose="020B0604020202020204" pitchFamily="34" charset="0"/>
                <a:cs typeface="Arial" panose="020B0604020202020204" pitchFamily="34" charset="0"/>
              </a:rPr>
              <a:t> </a:t>
            </a:r>
            <a:r>
              <a:rPr lang="nl-NL" sz="1200" dirty="0" err="1">
                <a:latin typeface="Arial" panose="020B0604020202020204" pitchFamily="34" charset="0"/>
                <a:cs typeface="Arial" panose="020B0604020202020204" pitchFamily="34" charset="0"/>
              </a:rPr>
              <a:t>and</a:t>
            </a:r>
            <a:r>
              <a:rPr lang="nl-NL" sz="1200" dirty="0">
                <a:latin typeface="Arial" panose="020B0604020202020204" pitchFamily="34" charset="0"/>
                <a:cs typeface="Arial" panose="020B0604020202020204" pitchFamily="34" charset="0"/>
              </a:rPr>
              <a:t> </a:t>
            </a:r>
            <a:r>
              <a:rPr lang="nl-NL" sz="1200" dirty="0" err="1">
                <a:latin typeface="Arial" panose="020B0604020202020204" pitchFamily="34" charset="0"/>
                <a:cs typeface="Arial" panose="020B0604020202020204" pitchFamily="34" charset="0"/>
              </a:rPr>
              <a:t>Their</a:t>
            </a:r>
            <a:r>
              <a:rPr lang="nl-NL" sz="1200" dirty="0">
                <a:latin typeface="Arial" panose="020B0604020202020204" pitchFamily="34" charset="0"/>
                <a:cs typeface="Arial" panose="020B0604020202020204" pitchFamily="34" charset="0"/>
              </a:rPr>
              <a:t> </a:t>
            </a:r>
            <a:r>
              <a:rPr lang="nl-NL" sz="1200" dirty="0" err="1">
                <a:latin typeface="Arial" panose="020B0604020202020204" pitchFamily="34" charset="0"/>
                <a:cs typeface="Arial" panose="020B0604020202020204" pitchFamily="34" charset="0"/>
              </a:rPr>
              <a:t>Patients</a:t>
            </a:r>
            <a:r>
              <a:rPr lang="nl-NL" sz="1200" dirty="0">
                <a:latin typeface="Arial" panose="020B0604020202020204" pitchFamily="34" charset="0"/>
                <a:cs typeface="Arial" panose="020B0604020202020204" pitchFamily="34" charset="0"/>
              </a:rPr>
              <a:t>. </a:t>
            </a:r>
            <a:r>
              <a:rPr lang="nl-NL" sz="1200" i="1" dirty="0" err="1">
                <a:latin typeface="Arial" panose="020B0604020202020204" pitchFamily="34" charset="0"/>
                <a:cs typeface="Arial" panose="020B0604020202020204" pitchFamily="34" charset="0"/>
              </a:rPr>
              <a:t>Academic</a:t>
            </a:r>
            <a:r>
              <a:rPr lang="nl-NL" sz="1200" i="1" dirty="0">
                <a:latin typeface="Arial" panose="020B0604020202020204" pitchFamily="34" charset="0"/>
                <a:cs typeface="Arial" panose="020B0604020202020204" pitchFamily="34" charset="0"/>
              </a:rPr>
              <a:t> </a:t>
            </a:r>
            <a:r>
              <a:rPr lang="nl-NL" sz="1200" i="1" dirty="0" err="1">
                <a:latin typeface="Arial" panose="020B0604020202020204" pitchFamily="34" charset="0"/>
                <a:cs typeface="Arial" panose="020B0604020202020204" pitchFamily="34" charset="0"/>
              </a:rPr>
              <a:t>Medicine</a:t>
            </a:r>
            <a:r>
              <a:rPr lang="nl-NL" sz="1200" dirty="0">
                <a:latin typeface="Arial" panose="020B0604020202020204" pitchFamily="34" charset="0"/>
                <a:cs typeface="Arial" panose="020B0604020202020204" pitchFamily="34" charset="0"/>
              </a:rPr>
              <a:t>. August 2014, Vol 89 (8):1108–1112.</a:t>
            </a:r>
          </a:p>
          <a:p>
            <a:pPr marL="143510" lvl="0" indent="-179705">
              <a:lnSpc>
                <a:spcPts val="2000"/>
              </a:lnSpc>
              <a:spcBef>
                <a:spcPts val="0"/>
              </a:spcBef>
            </a:pPr>
            <a:r>
              <a:rPr lang="en-US" sz="1200" dirty="0">
                <a:latin typeface="Arial" panose="020B0604020202020204" pitchFamily="34" charset="0"/>
                <a:cs typeface="Arial" panose="020B0604020202020204" pitchFamily="34" charset="0"/>
              </a:rPr>
              <a:t>Robertson K; Active listening, more than just paying attention. </a:t>
            </a:r>
            <a:r>
              <a:rPr lang="en-US" sz="1200" i="1" dirty="0">
                <a:latin typeface="Arial" panose="020B0604020202020204" pitchFamily="34" charset="0"/>
                <a:cs typeface="Arial" panose="020B0604020202020204" pitchFamily="34" charset="0"/>
              </a:rPr>
              <a:t>Australian Family Physician</a:t>
            </a:r>
            <a:r>
              <a:rPr lang="en-US" sz="1200" dirty="0">
                <a:latin typeface="Arial" panose="020B0604020202020204" pitchFamily="34" charset="0"/>
                <a:cs typeface="Arial" panose="020B0604020202020204" pitchFamily="34" charset="0"/>
              </a:rPr>
              <a:t>, December 2005, Vol. 34 (12): 1053-1055.</a:t>
            </a:r>
          </a:p>
          <a:p>
            <a:pPr marL="143510" lvl="0" indent="-179705">
              <a:lnSpc>
                <a:spcPts val="2000"/>
              </a:lnSpc>
              <a:spcBef>
                <a:spcPts val="0"/>
              </a:spcBef>
            </a:pPr>
            <a:r>
              <a:rPr lang="en-US" sz="1200" dirty="0">
                <a:latin typeface="Arial" panose="020B0604020202020204" pitchFamily="34" charset="0"/>
                <a:cs typeface="Arial" panose="020B0604020202020204" pitchFamily="34" charset="0"/>
              </a:rPr>
              <a:t>Schattner A; Who cares for empathy? </a:t>
            </a:r>
            <a:r>
              <a:rPr lang="en-US" sz="1200" i="1" dirty="0">
                <a:latin typeface="Arial" panose="020B0604020202020204" pitchFamily="34" charset="0"/>
                <a:cs typeface="Arial" panose="020B0604020202020204" pitchFamily="34" charset="0"/>
              </a:rPr>
              <a:t>QJM, </a:t>
            </a:r>
            <a:r>
              <a:rPr lang="en-US" sz="1200" dirty="0">
                <a:latin typeface="Arial" panose="020B0604020202020204" pitchFamily="34" charset="0"/>
                <a:cs typeface="Arial" panose="020B0604020202020204" pitchFamily="34" charset="0"/>
              </a:rPr>
              <a:t>1 March 2012, Vol. 105 (3): 287-290 (CAPTURES)</a:t>
            </a:r>
          </a:p>
          <a:p>
            <a:pPr marL="143510" indent="-179705">
              <a:lnSpc>
                <a:spcPts val="2000"/>
              </a:lnSpc>
              <a:spcBef>
                <a:spcPts val="300"/>
              </a:spcBef>
            </a:pPr>
            <a:r>
              <a:rPr lang="nl-NL" sz="1200" dirty="0">
                <a:latin typeface="Arial" panose="020B0604020202020204" pitchFamily="34" charset="0"/>
                <a:cs typeface="Arial" panose="020B0604020202020204" pitchFamily="34" charset="0"/>
              </a:rPr>
              <a:t>Silverman J, </a:t>
            </a:r>
            <a:r>
              <a:rPr lang="nl-NL" sz="1200" dirty="0" err="1">
                <a:latin typeface="Arial" panose="020B0604020202020204" pitchFamily="34" charset="0"/>
                <a:cs typeface="Arial" panose="020B0604020202020204" pitchFamily="34" charset="0"/>
              </a:rPr>
              <a:t>Kurtz</a:t>
            </a:r>
            <a:r>
              <a:rPr lang="nl-NL" sz="1200" dirty="0">
                <a:latin typeface="Arial" panose="020B0604020202020204" pitchFamily="34" charset="0"/>
                <a:cs typeface="Arial" panose="020B0604020202020204" pitchFamily="34" charset="0"/>
              </a:rPr>
              <a:t> S, </a:t>
            </a:r>
            <a:r>
              <a:rPr lang="nl-NL" sz="1200" dirty="0" err="1">
                <a:latin typeface="Arial" panose="020B0604020202020204" pitchFamily="34" charset="0"/>
                <a:cs typeface="Arial" panose="020B0604020202020204" pitchFamily="34" charset="0"/>
              </a:rPr>
              <a:t>Draper</a:t>
            </a:r>
            <a:r>
              <a:rPr lang="nl-NL" sz="1200" dirty="0">
                <a:latin typeface="Arial" panose="020B0604020202020204" pitchFamily="34" charset="0"/>
                <a:cs typeface="Arial" panose="020B0604020202020204" pitchFamily="34" charset="0"/>
              </a:rPr>
              <a:t> J; Vaardig communiceren in de gezondheidszorg, een </a:t>
            </a:r>
            <a:r>
              <a:rPr lang="nl-NL" sz="1200" dirty="0" err="1">
                <a:latin typeface="Arial" panose="020B0604020202020204" pitchFamily="34" charset="0"/>
                <a:cs typeface="Arial" panose="020B0604020202020204" pitchFamily="34" charset="0"/>
              </a:rPr>
              <a:t>evidence-based</a:t>
            </a:r>
            <a:r>
              <a:rPr lang="nl-NL" sz="1200" dirty="0">
                <a:latin typeface="Arial" panose="020B0604020202020204" pitchFamily="34" charset="0"/>
                <a:cs typeface="Arial" panose="020B0604020202020204" pitchFamily="34" charset="0"/>
              </a:rPr>
              <a:t> benadering. (derde druk) </a:t>
            </a:r>
            <a:r>
              <a:rPr lang="nl-NL" sz="1200" i="1" dirty="0">
                <a:latin typeface="Arial" panose="020B0604020202020204" pitchFamily="34" charset="0"/>
                <a:cs typeface="Arial" panose="020B0604020202020204" pitchFamily="34" charset="0"/>
              </a:rPr>
              <a:t>Boom </a:t>
            </a:r>
            <a:r>
              <a:rPr lang="nl-NL" sz="1200" dirty="0">
                <a:latin typeface="Arial" panose="020B0604020202020204" pitchFamily="34" charset="0"/>
                <a:cs typeface="Arial" panose="020B0604020202020204" pitchFamily="34" charset="0"/>
              </a:rPr>
              <a:t>Amsterdam 2014, Nederlandse bewerking Calgary Cambridge model </a:t>
            </a:r>
            <a:r>
              <a:rPr lang="nl-NL" sz="1200" dirty="0">
                <a:solidFill>
                  <a:srgbClr val="333333"/>
                </a:solidFill>
                <a:latin typeface="Arial" panose="020B0604020202020204" pitchFamily="34" charset="0"/>
                <a:cs typeface="Arial" panose="020B0604020202020204" pitchFamily="34" charset="0"/>
              </a:rPr>
              <a:t>‘Skills </a:t>
            </a:r>
            <a:r>
              <a:rPr lang="nl-NL" sz="1200" dirty="0" err="1">
                <a:solidFill>
                  <a:srgbClr val="333333"/>
                </a:solidFill>
                <a:latin typeface="Arial" panose="020B0604020202020204" pitchFamily="34" charset="0"/>
                <a:cs typeface="Arial" panose="020B0604020202020204" pitchFamily="34" charset="0"/>
              </a:rPr>
              <a:t>for</a:t>
            </a:r>
            <a:r>
              <a:rPr lang="nl-NL" sz="1200" dirty="0">
                <a:solidFill>
                  <a:srgbClr val="333333"/>
                </a:solidFill>
                <a:latin typeface="Arial" panose="020B0604020202020204" pitchFamily="34" charset="0"/>
                <a:cs typeface="Arial" panose="020B0604020202020204" pitchFamily="34" charset="0"/>
              </a:rPr>
              <a:t> </a:t>
            </a:r>
            <a:r>
              <a:rPr lang="nl-NL" sz="1200" dirty="0" err="1">
                <a:solidFill>
                  <a:srgbClr val="333333"/>
                </a:solidFill>
                <a:latin typeface="Arial" panose="020B0604020202020204" pitchFamily="34" charset="0"/>
                <a:cs typeface="Arial" panose="020B0604020202020204" pitchFamily="34" charset="0"/>
              </a:rPr>
              <a:t>communicating</a:t>
            </a:r>
            <a:r>
              <a:rPr lang="nl-NL" sz="1200" dirty="0">
                <a:solidFill>
                  <a:srgbClr val="333333"/>
                </a:solidFill>
                <a:latin typeface="Arial" panose="020B0604020202020204" pitchFamily="34" charset="0"/>
                <a:cs typeface="Arial" panose="020B0604020202020204" pitchFamily="34" charset="0"/>
              </a:rPr>
              <a:t> </a:t>
            </a:r>
            <a:r>
              <a:rPr lang="nl-NL" sz="1200" dirty="0" err="1">
                <a:solidFill>
                  <a:srgbClr val="333333"/>
                </a:solidFill>
                <a:latin typeface="Arial" panose="020B0604020202020204" pitchFamily="34" charset="0"/>
                <a:cs typeface="Arial" panose="020B0604020202020204" pitchFamily="34" charset="0"/>
              </a:rPr>
              <a:t>with</a:t>
            </a:r>
            <a:r>
              <a:rPr lang="nl-NL" sz="1200" dirty="0">
                <a:solidFill>
                  <a:srgbClr val="333333"/>
                </a:solidFill>
                <a:latin typeface="Arial" panose="020B0604020202020204" pitchFamily="34" charset="0"/>
                <a:cs typeface="Arial" panose="020B0604020202020204" pitchFamily="34" charset="0"/>
              </a:rPr>
              <a:t> </a:t>
            </a:r>
            <a:r>
              <a:rPr lang="nl-NL" sz="1200" dirty="0" err="1">
                <a:solidFill>
                  <a:srgbClr val="333333"/>
                </a:solidFill>
                <a:latin typeface="Arial" panose="020B0604020202020204" pitchFamily="34" charset="0"/>
                <a:cs typeface="Arial" panose="020B0604020202020204" pitchFamily="34" charset="0"/>
              </a:rPr>
              <a:t>patients</a:t>
            </a:r>
            <a:r>
              <a:rPr lang="nl-NL" sz="1200" dirty="0">
                <a:solidFill>
                  <a:srgbClr val="333333"/>
                </a:solidFill>
                <a:latin typeface="Arial" panose="020B0604020202020204" pitchFamily="34" charset="0"/>
                <a:cs typeface="Arial" panose="020B0604020202020204" pitchFamily="34" charset="0"/>
              </a:rPr>
              <a:t>’, Silverman J, </a:t>
            </a:r>
            <a:r>
              <a:rPr lang="nl-NL" sz="1200" dirty="0" err="1">
                <a:solidFill>
                  <a:srgbClr val="333333"/>
                </a:solidFill>
                <a:latin typeface="Arial" panose="020B0604020202020204" pitchFamily="34" charset="0"/>
                <a:cs typeface="Arial" panose="020B0604020202020204" pitchFamily="34" charset="0"/>
              </a:rPr>
              <a:t>Kurtz</a:t>
            </a:r>
            <a:r>
              <a:rPr lang="nl-NL" sz="1200" dirty="0">
                <a:solidFill>
                  <a:srgbClr val="333333"/>
                </a:solidFill>
                <a:latin typeface="Arial" panose="020B0604020202020204" pitchFamily="34" charset="0"/>
                <a:cs typeface="Arial" panose="020B0604020202020204" pitchFamily="34" charset="0"/>
              </a:rPr>
              <a:t> S, </a:t>
            </a:r>
            <a:r>
              <a:rPr lang="nl-NL" sz="1200" dirty="0" err="1">
                <a:solidFill>
                  <a:srgbClr val="333333"/>
                </a:solidFill>
                <a:latin typeface="Arial" panose="020B0604020202020204" pitchFamily="34" charset="0"/>
                <a:cs typeface="Arial" panose="020B0604020202020204" pitchFamily="34" charset="0"/>
              </a:rPr>
              <a:t>Draper</a:t>
            </a:r>
            <a:r>
              <a:rPr lang="nl-NL" sz="1200" dirty="0">
                <a:solidFill>
                  <a:srgbClr val="333333"/>
                </a:solidFill>
                <a:latin typeface="Arial" panose="020B0604020202020204" pitchFamily="34" charset="0"/>
                <a:cs typeface="Arial" panose="020B0604020202020204" pitchFamily="34" charset="0"/>
              </a:rPr>
              <a:t> J, 2005. </a:t>
            </a:r>
          </a:p>
          <a:p>
            <a:pPr marL="143510" indent="-179705">
              <a:lnSpc>
                <a:spcPct val="150000"/>
              </a:lnSpc>
              <a:spcBef>
                <a:spcPts val="300"/>
              </a:spcBef>
              <a:spcAft>
                <a:spcPts val="0"/>
              </a:spcAft>
            </a:pPr>
            <a:endParaRPr lang="nl-NL" sz="1200" kern="1200" dirty="0">
              <a:latin typeface="Arial" panose="020B0604020202020204" pitchFamily="34" charset="0"/>
              <a:cs typeface="Arial" panose="020B0604020202020204" pitchFamily="34" charset="0"/>
            </a:endParaRPr>
          </a:p>
          <a:p>
            <a:pPr marL="171450" indent="-171450">
              <a:lnSpc>
                <a:spcPts val="1300"/>
              </a:lnSpc>
              <a:spcBef>
                <a:spcPts val="400"/>
              </a:spcBef>
            </a:pPr>
            <a:endParaRPr lang="nl-NL" sz="1200" dirty="0">
              <a:latin typeface="Arial" panose="020B0604020202020204" pitchFamily="34" charset="0"/>
              <a:cs typeface="Arial" panose="020B0604020202020204" pitchFamily="34" charset="0"/>
            </a:endParaRPr>
          </a:p>
          <a:p>
            <a:pPr marL="171450" indent="-171450">
              <a:lnSpc>
                <a:spcPct val="150000"/>
              </a:lnSpc>
              <a:spcBef>
                <a:spcPts val="400"/>
              </a:spcBef>
            </a:pPr>
            <a:endParaRPr lang="nl-NL"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275249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EF142C-A8C8-4ADD-B0A4-641B1FCDAD0D}"/>
              </a:ext>
            </a:extLst>
          </p:cNvPr>
          <p:cNvSpPr>
            <a:spLocks noGrp="1"/>
          </p:cNvSpPr>
          <p:nvPr>
            <p:ph type="title"/>
          </p:nvPr>
        </p:nvSpPr>
        <p:spPr/>
        <p:txBody>
          <a:bodyPr/>
          <a:lstStyle/>
          <a:p>
            <a:r>
              <a:rPr lang="nl-NL" dirty="0" err="1">
                <a:cs typeface="Arial"/>
              </a:rPr>
              <a:t>Einddia</a:t>
            </a:r>
            <a:endParaRPr lang="nl-NL" dirty="0" err="1"/>
          </a:p>
        </p:txBody>
      </p:sp>
      <p:sp>
        <p:nvSpPr>
          <p:cNvPr id="3" name="Tijdelijke aanduiding voor inhoud 2">
            <a:extLst>
              <a:ext uri="{FF2B5EF4-FFF2-40B4-BE49-F238E27FC236}">
                <a16:creationId xmlns:a16="http://schemas.microsoft.com/office/drawing/2014/main" id="{8D7F6D81-1721-4D11-9C43-E45EE9E19CB6}"/>
              </a:ext>
            </a:extLst>
          </p:cNvPr>
          <p:cNvSpPr>
            <a:spLocks noGrp="1"/>
          </p:cNvSpPr>
          <p:nvPr>
            <p:ph idx="1"/>
          </p:nvPr>
        </p:nvSpPr>
        <p:spPr>
          <a:xfrm>
            <a:off x="292822" y="1625879"/>
            <a:ext cx="8139978" cy="4462463"/>
          </a:xfrm>
        </p:spPr>
        <p:txBody>
          <a:bodyPr/>
          <a:lstStyle/>
          <a:p>
            <a:pPr marL="0" indent="0">
              <a:buNone/>
            </a:pPr>
            <a:r>
              <a:rPr lang="nl-NL" dirty="0">
                <a:latin typeface="Arial"/>
                <a:cs typeface="Arial"/>
              </a:rPr>
              <a:t>Deze workshop is onderdeel van de b-learning palliatieve zorg. </a:t>
            </a:r>
            <a:endParaRPr lang="nl-NL"/>
          </a:p>
        </p:txBody>
      </p:sp>
    </p:spTree>
    <p:extLst>
      <p:ext uri="{BB962C8B-B14F-4D97-AF65-F5344CB8AC3E}">
        <p14:creationId xmlns:p14="http://schemas.microsoft.com/office/powerpoint/2010/main" val="2868817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330EE1-8226-43CE-B720-7A8D2AEE3D2D}"/>
              </a:ext>
            </a:extLst>
          </p:cNvPr>
          <p:cNvSpPr>
            <a:spLocks noGrp="1"/>
          </p:cNvSpPr>
          <p:nvPr>
            <p:ph type="title"/>
          </p:nvPr>
        </p:nvSpPr>
        <p:spPr/>
        <p:txBody>
          <a:bodyPr/>
          <a:lstStyle/>
          <a:p>
            <a:r>
              <a:rPr lang="nl-NL" dirty="0">
                <a:cs typeface="Arial"/>
              </a:rPr>
              <a:t>Effectieve communicatie in Kwaliteitskader palliatieve zorg Nederland</a:t>
            </a:r>
          </a:p>
        </p:txBody>
      </p:sp>
      <p:pic>
        <p:nvPicPr>
          <p:cNvPr id="4" name="Afbeelding 4" descr="Afbeelding met buiten, boom, lucht&#10;&#10;Beschrijving is gegenereerd met zeer hoge betrouwbaarheid">
            <a:extLst>
              <a:ext uri="{FF2B5EF4-FFF2-40B4-BE49-F238E27FC236}">
                <a16:creationId xmlns:a16="http://schemas.microsoft.com/office/drawing/2014/main" id="{50E4BDC4-1CC8-4FA8-9935-3D2F3BAC3128}"/>
              </a:ext>
            </a:extLst>
          </p:cNvPr>
          <p:cNvPicPr>
            <a:picLocks noGrp="1" noChangeAspect="1"/>
          </p:cNvPicPr>
          <p:nvPr>
            <p:ph idx="1"/>
          </p:nvPr>
        </p:nvPicPr>
        <p:blipFill>
          <a:blip r:embed="rId3"/>
          <a:stretch>
            <a:fillRect/>
          </a:stretch>
        </p:blipFill>
        <p:spPr>
          <a:xfrm>
            <a:off x="238317" y="1817888"/>
            <a:ext cx="4170151" cy="4320807"/>
          </a:xfrm>
          <a:prstGeom prst="rect">
            <a:avLst/>
          </a:prstGeom>
        </p:spPr>
      </p:pic>
      <p:pic>
        <p:nvPicPr>
          <p:cNvPr id="10" name="Afbeelding 10" descr="Afbeelding met schermafbeelding&#10;&#10;Beschrijving is gegenereerd met zeer hoge betrouwbaarheid">
            <a:extLst>
              <a:ext uri="{FF2B5EF4-FFF2-40B4-BE49-F238E27FC236}">
                <a16:creationId xmlns:a16="http://schemas.microsoft.com/office/drawing/2014/main" id="{EC3DD3DA-0C1F-4551-BFA4-5FB59A280D2E}"/>
              </a:ext>
            </a:extLst>
          </p:cNvPr>
          <p:cNvPicPr>
            <a:picLocks noChangeAspect="1"/>
          </p:cNvPicPr>
          <p:nvPr/>
        </p:nvPicPr>
        <p:blipFill>
          <a:blip r:embed="rId4"/>
          <a:stretch>
            <a:fillRect/>
          </a:stretch>
        </p:blipFill>
        <p:spPr>
          <a:xfrm>
            <a:off x="4572000" y="1413163"/>
            <a:ext cx="3790952" cy="1528873"/>
          </a:xfrm>
          <a:prstGeom prst="rect">
            <a:avLst/>
          </a:prstGeom>
        </p:spPr>
      </p:pic>
      <p:pic>
        <p:nvPicPr>
          <p:cNvPr id="18" name="Afbeelding 18" descr="Afbeelding met schermafbeelding&#10;&#10;Beschrijving is gegenereerd met zeer hoge betrouwbaarheid">
            <a:extLst>
              <a:ext uri="{FF2B5EF4-FFF2-40B4-BE49-F238E27FC236}">
                <a16:creationId xmlns:a16="http://schemas.microsoft.com/office/drawing/2014/main" id="{63CA149C-F5CA-4661-A2D7-09369511A630}"/>
              </a:ext>
            </a:extLst>
          </p:cNvPr>
          <p:cNvPicPr>
            <a:picLocks noChangeAspect="1"/>
          </p:cNvPicPr>
          <p:nvPr/>
        </p:nvPicPr>
        <p:blipFill>
          <a:blip r:embed="rId5"/>
          <a:stretch>
            <a:fillRect/>
          </a:stretch>
        </p:blipFill>
        <p:spPr>
          <a:xfrm>
            <a:off x="4415710" y="2710239"/>
            <a:ext cx="4170151" cy="3518598"/>
          </a:xfrm>
          <a:prstGeom prst="rect">
            <a:avLst/>
          </a:prstGeom>
        </p:spPr>
      </p:pic>
      <p:sp>
        <p:nvSpPr>
          <p:cNvPr id="20" name="Ovaal 19">
            <a:extLst>
              <a:ext uri="{FF2B5EF4-FFF2-40B4-BE49-F238E27FC236}">
                <a16:creationId xmlns:a16="http://schemas.microsoft.com/office/drawing/2014/main" id="{8DE11B35-6DCC-4581-A8A7-D4DA30E32B16}"/>
              </a:ext>
            </a:extLst>
          </p:cNvPr>
          <p:cNvSpPr/>
          <p:nvPr/>
        </p:nvSpPr>
        <p:spPr>
          <a:xfrm>
            <a:off x="4408468" y="4738256"/>
            <a:ext cx="2051710" cy="581890"/>
          </a:xfrm>
          <a:prstGeom prst="ellipse">
            <a:avLst/>
          </a:prstGeom>
          <a:noFill/>
          <a:ln w="28575"/>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NL">
              <a:solidFill>
                <a:srgbClr val="0C87AE"/>
              </a:solidFill>
            </a:endParaRPr>
          </a:p>
        </p:txBody>
      </p:sp>
      <p:sp>
        <p:nvSpPr>
          <p:cNvPr id="3" name="Tekstvak 2">
            <a:extLst>
              <a:ext uri="{FF2B5EF4-FFF2-40B4-BE49-F238E27FC236}">
                <a16:creationId xmlns:a16="http://schemas.microsoft.com/office/drawing/2014/main" id="{9538CFD1-CAEA-4B5B-92E7-5C2D4F0B1407}"/>
              </a:ext>
            </a:extLst>
          </p:cNvPr>
          <p:cNvSpPr txBox="1"/>
          <p:nvPr/>
        </p:nvSpPr>
        <p:spPr>
          <a:xfrm>
            <a:off x="238317" y="6138695"/>
            <a:ext cx="4170151" cy="407099"/>
          </a:xfrm>
          <a:prstGeom prst="rect">
            <a:avLst/>
          </a:prstGeom>
          <a:noFill/>
        </p:spPr>
        <p:txBody>
          <a:bodyPr wrap="square" rtlCol="0" anchor="t">
            <a:spAutoFit/>
          </a:bodyPr>
          <a:lstStyle/>
          <a:p>
            <a:pPr lvl="0">
              <a:lnSpc>
                <a:spcPts val="3000"/>
              </a:lnSpc>
              <a:spcBef>
                <a:spcPts val="400"/>
              </a:spcBef>
            </a:pPr>
            <a:r>
              <a:rPr lang="nl-NL" sz="900" kern="0" dirty="0">
                <a:solidFill>
                  <a:srgbClr val="000000"/>
                </a:solidFill>
                <a:latin typeface="Arial"/>
                <a:cs typeface="Arial"/>
              </a:rPr>
              <a:t>bron: Kwaliteitskader palliatieve zorg Nederland. IKNL/</a:t>
            </a:r>
            <a:r>
              <a:rPr lang="nl-NL" sz="900" kern="0" dirty="0" err="1">
                <a:solidFill>
                  <a:srgbClr val="000000"/>
                </a:solidFill>
                <a:latin typeface="Arial"/>
                <a:cs typeface="Arial"/>
              </a:rPr>
              <a:t>Palliactief</a:t>
            </a:r>
            <a:r>
              <a:rPr lang="nl-NL" sz="900" kern="0" dirty="0">
                <a:solidFill>
                  <a:srgbClr val="000000"/>
                </a:solidFill>
                <a:latin typeface="Arial"/>
                <a:cs typeface="Arial"/>
              </a:rPr>
              <a:t> 2017</a:t>
            </a:r>
          </a:p>
        </p:txBody>
      </p:sp>
    </p:spTree>
    <p:extLst>
      <p:ext uri="{BB962C8B-B14F-4D97-AF65-F5344CB8AC3E}">
        <p14:creationId xmlns:p14="http://schemas.microsoft.com/office/powerpoint/2010/main" val="795709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74571" y="1529130"/>
            <a:ext cx="7774493" cy="4467958"/>
          </a:xfrm>
        </p:spPr>
        <p:txBody>
          <a:bodyPr/>
          <a:lstStyle/>
          <a:p>
            <a:pPr marL="0" lvl="0" indent="0" fontAlgn="auto">
              <a:lnSpc>
                <a:spcPct val="100000"/>
              </a:lnSpc>
              <a:spcBef>
                <a:spcPct val="20000"/>
              </a:spcBef>
              <a:spcAft>
                <a:spcPts val="600"/>
              </a:spcAft>
              <a:buNone/>
            </a:pPr>
            <a:endParaRPr lang="nl-NL" sz="1400" kern="1200" dirty="0">
              <a:solidFill>
                <a:prstClr val="black"/>
              </a:solidFill>
              <a:latin typeface="Arial" panose="020B0604020202020204" pitchFamily="34" charset="0"/>
              <a:cs typeface="Arial" panose="020B0604020202020204" pitchFamily="34" charset="0"/>
            </a:endParaRPr>
          </a:p>
          <a:p>
            <a:pPr marL="0" indent="0" algn="ctr" fontAlgn="auto">
              <a:lnSpc>
                <a:spcPct val="100000"/>
              </a:lnSpc>
              <a:spcBef>
                <a:spcPts val="300"/>
              </a:spcBef>
              <a:spcAft>
                <a:spcPts val="0"/>
              </a:spcAft>
              <a:buNone/>
            </a:pPr>
            <a:r>
              <a:rPr lang="nl-NL" sz="1600" kern="1200" dirty="0">
                <a:solidFill>
                  <a:srgbClr val="7F7F7F"/>
                </a:solidFill>
                <a:latin typeface="Arial" panose="020B0604020202020204" pitchFamily="34" charset="0"/>
                <a:cs typeface="Arial" panose="020B0604020202020204" pitchFamily="34" charset="0"/>
              </a:rPr>
              <a:t>                     </a:t>
            </a:r>
            <a:r>
              <a:rPr lang="nl-NL" sz="2000" kern="1200" dirty="0">
                <a:solidFill>
                  <a:srgbClr val="7F7F7F"/>
                </a:solidFill>
                <a:latin typeface="Arial" panose="020B0604020202020204" pitchFamily="34" charset="0"/>
                <a:cs typeface="Arial" panose="020B0604020202020204" pitchFamily="34" charset="0"/>
              </a:rPr>
              <a:t>Effectieve communicatie vormt, in combinatie met </a:t>
            </a:r>
            <a:endParaRPr lang="nl-NL" sz="2000" dirty="0">
              <a:solidFill>
                <a:srgbClr val="BAEAF9"/>
              </a:solidFill>
              <a:latin typeface="Arial" panose="020B0604020202020204" pitchFamily="34" charset="0"/>
              <a:cs typeface="Arial" panose="020B0604020202020204" pitchFamily="34" charset="0"/>
            </a:endParaRPr>
          </a:p>
          <a:p>
            <a:pPr marL="0" indent="0" algn="ctr" fontAlgn="auto">
              <a:lnSpc>
                <a:spcPct val="100000"/>
              </a:lnSpc>
              <a:spcBef>
                <a:spcPts val="300"/>
              </a:spcBef>
              <a:spcAft>
                <a:spcPts val="0"/>
              </a:spcAft>
              <a:buNone/>
            </a:pPr>
            <a:r>
              <a:rPr lang="nl-NL" sz="2000" kern="1200" dirty="0">
                <a:solidFill>
                  <a:srgbClr val="7F7F7F"/>
                </a:solidFill>
                <a:latin typeface="Arial" panose="020B0604020202020204" pitchFamily="34" charset="0"/>
                <a:cs typeface="Arial" panose="020B0604020202020204" pitchFamily="34" charset="0"/>
              </a:rPr>
              <a:t>gezamenlijke besluitvorming en proactieve zorgplanning, de basis voor zorgverlening waarin patiënt en naasten centraal staan. </a:t>
            </a:r>
            <a:endParaRPr lang="nl-NL" sz="2000" dirty="0">
              <a:solidFill>
                <a:schemeClr val="tx1"/>
              </a:solidFill>
              <a:cs typeface="Arial"/>
            </a:endParaRPr>
          </a:p>
          <a:p>
            <a:pPr marL="0" indent="0" algn="ctr">
              <a:lnSpc>
                <a:spcPts val="3000"/>
              </a:lnSpc>
              <a:buNone/>
            </a:pPr>
            <a:endParaRPr lang="nl-NL" sz="2000" dirty="0">
              <a:cs typeface="Arial"/>
            </a:endParaRPr>
          </a:p>
          <a:p>
            <a:pPr marL="143510" indent="-179705">
              <a:lnSpc>
                <a:spcPts val="3000"/>
              </a:lnSpc>
            </a:pPr>
            <a:r>
              <a:rPr lang="nl-NL" sz="2000" dirty="0"/>
              <a:t>Onder effectieve communicatie wordt een </a:t>
            </a:r>
            <a:r>
              <a:rPr lang="nl-NL" sz="2000" dirty="0">
                <a:solidFill>
                  <a:schemeClr val="bg2"/>
                </a:solidFill>
              </a:rPr>
              <a:t>gestructureerd proces</a:t>
            </a:r>
            <a:r>
              <a:rPr lang="nl-NL" sz="2000" dirty="0"/>
              <a:t> verstaan tussen de patiënt en de zorgverlener, waarbij </a:t>
            </a:r>
            <a:r>
              <a:rPr lang="nl-NL" sz="2000" dirty="0">
                <a:solidFill>
                  <a:schemeClr val="bg2"/>
                </a:solidFill>
              </a:rPr>
              <a:t>tweezijdige informatie uitwisseling en gelijkwaardigheid</a:t>
            </a:r>
            <a:r>
              <a:rPr lang="nl-NL" sz="2000" dirty="0"/>
              <a:t> - met respect voor de afhankelijke positie van de patiënt - de basis is. </a:t>
            </a:r>
            <a:endParaRPr lang="nl-NL" sz="2000" dirty="0">
              <a:cs typeface="Arial"/>
            </a:endParaRPr>
          </a:p>
          <a:p>
            <a:pPr marL="143510" indent="-179705">
              <a:lnSpc>
                <a:spcPts val="3000"/>
              </a:lnSpc>
              <a:spcBef>
                <a:spcPts val="400"/>
              </a:spcBef>
            </a:pPr>
            <a:r>
              <a:rPr lang="nl-NL" sz="2000" dirty="0"/>
              <a:t>Effectieve communicatie is onder andere van wezenlijk belang voor de methode van gezamenlijke besluitvorming. </a:t>
            </a:r>
            <a:endParaRPr lang="nl-NL" sz="2000" dirty="0">
              <a:cs typeface="Arial"/>
            </a:endParaRPr>
          </a:p>
          <a:p>
            <a:pPr marL="0" indent="0">
              <a:lnSpc>
                <a:spcPts val="3000"/>
              </a:lnSpc>
              <a:spcBef>
                <a:spcPts val="400"/>
              </a:spcBef>
              <a:buNone/>
            </a:pPr>
            <a:endParaRPr lang="nl-NL" sz="2000" dirty="0">
              <a:cs typeface="Arial"/>
            </a:endParaRPr>
          </a:p>
          <a:p>
            <a:pPr marL="0" indent="0">
              <a:lnSpc>
                <a:spcPts val="3000"/>
              </a:lnSpc>
              <a:spcBef>
                <a:spcPts val="0"/>
              </a:spcBef>
              <a:buNone/>
            </a:pPr>
            <a:r>
              <a:rPr lang="nl-NL" sz="900" dirty="0">
                <a:cs typeface="Arial"/>
              </a:rPr>
              <a:t>bron: Kwaliteitskader palliatieve zorg Nederland. IKNL/Palliactief 2017</a:t>
            </a:r>
          </a:p>
        </p:txBody>
      </p:sp>
      <p:sp>
        <p:nvSpPr>
          <p:cNvPr id="10" name="Ovaal 9">
            <a:extLst>
              <a:ext uri="{FF2B5EF4-FFF2-40B4-BE49-F238E27FC236}">
                <a16:creationId xmlns:a16="http://schemas.microsoft.com/office/drawing/2014/main" id="{7AB94187-C95A-4933-B5AA-A9A4DDA4826B}"/>
              </a:ext>
            </a:extLst>
          </p:cNvPr>
          <p:cNvSpPr/>
          <p:nvPr/>
        </p:nvSpPr>
        <p:spPr>
          <a:xfrm>
            <a:off x="261258" y="1529130"/>
            <a:ext cx="8372018" cy="1629705"/>
          </a:xfrm>
          <a:prstGeom prst="ellipse">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cs typeface="Arial"/>
            </a:endParaRPr>
          </a:p>
        </p:txBody>
      </p:sp>
      <p:sp>
        <p:nvSpPr>
          <p:cNvPr id="2" name="Titel 1"/>
          <p:cNvSpPr>
            <a:spLocks noGrp="1"/>
          </p:cNvSpPr>
          <p:nvPr>
            <p:ph type="title"/>
          </p:nvPr>
        </p:nvSpPr>
        <p:spPr>
          <a:xfrm>
            <a:off x="471343" y="234231"/>
            <a:ext cx="6074930" cy="755650"/>
          </a:xfrm>
        </p:spPr>
        <p:txBody>
          <a:bodyPr/>
          <a:lstStyle/>
          <a:p>
            <a:r>
              <a:rPr lang="nl-NL" dirty="0"/>
              <a:t>Effectieve communicatie in </a:t>
            </a:r>
            <a:br>
              <a:rPr lang="nl-NL" dirty="0">
                <a:cs typeface="Arial"/>
              </a:rPr>
            </a:br>
            <a:r>
              <a:rPr lang="nl-NL" dirty="0"/>
              <a:t>Kwaliteitskader palliatieve zorg</a:t>
            </a:r>
            <a:r>
              <a:rPr lang="nl-NL" dirty="0">
                <a:cs typeface="Arial"/>
              </a:rPr>
              <a:t> Nederland</a:t>
            </a:r>
            <a:endParaRPr lang="nl-NL" dirty="0"/>
          </a:p>
        </p:txBody>
      </p:sp>
    </p:spTree>
    <p:extLst>
      <p:ext uri="{BB962C8B-B14F-4D97-AF65-F5344CB8AC3E}">
        <p14:creationId xmlns:p14="http://schemas.microsoft.com/office/powerpoint/2010/main" val="18653428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Effectieve communicatie</a:t>
            </a:r>
            <a:r>
              <a:rPr lang="nl-NL" dirty="0">
                <a:cs typeface="Arial"/>
              </a:rPr>
              <a:t> in</a:t>
            </a:r>
            <a:br>
              <a:rPr lang="nl-NL" dirty="0">
                <a:cs typeface="Arial"/>
              </a:rPr>
            </a:br>
            <a:r>
              <a:rPr lang="nl-NL" dirty="0"/>
              <a:t>Kwaliteitskader palliatieve zorg</a:t>
            </a:r>
            <a:r>
              <a:rPr lang="nl-NL" dirty="0">
                <a:cs typeface="Arial"/>
              </a:rPr>
              <a:t> Nederland</a:t>
            </a:r>
            <a:endParaRPr lang="nl-NL" dirty="0"/>
          </a:p>
        </p:txBody>
      </p:sp>
      <p:sp>
        <p:nvSpPr>
          <p:cNvPr id="3" name="Tijdelijke aanduiding voor inhoud 2"/>
          <p:cNvSpPr>
            <a:spLocks noGrp="1"/>
          </p:cNvSpPr>
          <p:nvPr>
            <p:ph idx="1"/>
          </p:nvPr>
        </p:nvSpPr>
        <p:spPr>
          <a:xfrm>
            <a:off x="460736" y="1625879"/>
            <a:ext cx="7940314" cy="4565371"/>
          </a:xfrm>
        </p:spPr>
        <p:txBody>
          <a:bodyPr/>
          <a:lstStyle/>
          <a:p>
            <a:pPr marL="0" indent="0" fontAlgn="auto">
              <a:lnSpc>
                <a:spcPct val="120000"/>
              </a:lnSpc>
              <a:spcBef>
                <a:spcPct val="20000"/>
              </a:spcBef>
              <a:spcAft>
                <a:spcPts val="0"/>
              </a:spcAft>
              <a:buNone/>
            </a:pPr>
            <a:r>
              <a:rPr lang="nl-NL" sz="2000" kern="1200">
                <a:solidFill>
                  <a:prstClr val="black"/>
                </a:solidFill>
                <a:latin typeface="Arial" panose="020B0604020202020204" pitchFamily="34" charset="0"/>
                <a:cs typeface="Arial" panose="020B0604020202020204" pitchFamily="34" charset="0"/>
              </a:rPr>
              <a:t>Voor het bewerkstelligen van een dergelijk gestructureerd proces zijn </a:t>
            </a:r>
            <a:r>
              <a:rPr lang="nl-NL" sz="2000" kern="1200">
                <a:solidFill>
                  <a:schemeClr val="bg2"/>
                </a:solidFill>
                <a:latin typeface="Arial" panose="020B0604020202020204" pitchFamily="34" charset="0"/>
                <a:cs typeface="Arial" panose="020B0604020202020204" pitchFamily="34" charset="0"/>
              </a:rPr>
              <a:t>empathisch vermogen</a:t>
            </a:r>
            <a:r>
              <a:rPr lang="nl-NL" sz="2000" kern="1200">
                <a:solidFill>
                  <a:prstClr val="black"/>
                </a:solidFill>
                <a:latin typeface="Arial" panose="020B0604020202020204" pitchFamily="34" charset="0"/>
                <a:cs typeface="Arial" panose="020B0604020202020204" pitchFamily="34" charset="0"/>
              </a:rPr>
              <a:t> en de juiste </a:t>
            </a:r>
            <a:r>
              <a:rPr lang="nl-NL" sz="2000" kern="1200">
                <a:solidFill>
                  <a:schemeClr val="bg2"/>
                </a:solidFill>
                <a:latin typeface="Arial" panose="020B0604020202020204" pitchFamily="34" charset="0"/>
                <a:cs typeface="Arial" panose="020B0604020202020204" pitchFamily="34" charset="0"/>
              </a:rPr>
              <a:t>communicatieve vaardigheden</a:t>
            </a:r>
            <a:r>
              <a:rPr lang="nl-NL" sz="2000" kern="1200">
                <a:solidFill>
                  <a:prstClr val="black"/>
                </a:solidFill>
                <a:latin typeface="Arial" panose="020B0604020202020204" pitchFamily="34" charset="0"/>
                <a:cs typeface="Arial" panose="020B0604020202020204" pitchFamily="34" charset="0"/>
              </a:rPr>
              <a:t> van belang, in de zin van:  </a:t>
            </a:r>
          </a:p>
          <a:p>
            <a:pPr marL="342900" indent="-342900" fontAlgn="auto">
              <a:lnSpc>
                <a:spcPct val="120000"/>
              </a:lnSpc>
              <a:spcBef>
                <a:spcPct val="20000"/>
              </a:spcBef>
              <a:spcAft>
                <a:spcPts val="0"/>
              </a:spcAft>
            </a:pPr>
            <a:r>
              <a:rPr lang="nl-NL" sz="2000" kern="1200">
                <a:solidFill>
                  <a:prstClr val="black"/>
                </a:solidFill>
                <a:latin typeface="Arial" panose="020B0604020202020204" pitchFamily="34" charset="0"/>
                <a:cs typeface="Arial" panose="020B0604020202020204" pitchFamily="34" charset="0"/>
              </a:rPr>
              <a:t>de manier van vragen stellen </a:t>
            </a:r>
          </a:p>
          <a:p>
            <a:pPr marL="342900" indent="-342900" fontAlgn="auto">
              <a:lnSpc>
                <a:spcPct val="120000"/>
              </a:lnSpc>
              <a:spcBef>
                <a:spcPct val="20000"/>
              </a:spcBef>
              <a:spcAft>
                <a:spcPts val="0"/>
              </a:spcAft>
            </a:pPr>
            <a:r>
              <a:rPr lang="nl-NL" sz="2000" kern="1200">
                <a:solidFill>
                  <a:prstClr val="black"/>
                </a:solidFill>
                <a:latin typeface="Arial" panose="020B0604020202020204" pitchFamily="34" charset="0"/>
                <a:cs typeface="Arial" panose="020B0604020202020204" pitchFamily="34" charset="0"/>
              </a:rPr>
              <a:t>actief en reflectief luisteren </a:t>
            </a:r>
          </a:p>
          <a:p>
            <a:pPr marL="342900" indent="-342900" fontAlgn="auto">
              <a:lnSpc>
                <a:spcPct val="120000"/>
              </a:lnSpc>
              <a:spcBef>
                <a:spcPct val="20000"/>
              </a:spcBef>
              <a:spcAft>
                <a:spcPts val="0"/>
              </a:spcAft>
            </a:pPr>
            <a:r>
              <a:rPr lang="nl-NL" sz="2000" kern="1200">
                <a:solidFill>
                  <a:prstClr val="black"/>
                </a:solidFill>
                <a:latin typeface="Arial" panose="020B0604020202020204" pitchFamily="34" charset="0"/>
                <a:cs typeface="Arial" panose="020B0604020202020204" pitchFamily="34" charset="0"/>
              </a:rPr>
              <a:t>omgaan met functionele en bewogen stiltes</a:t>
            </a:r>
          </a:p>
          <a:p>
            <a:pPr marL="342900" indent="-342900" fontAlgn="auto">
              <a:lnSpc>
                <a:spcPct val="120000"/>
              </a:lnSpc>
              <a:spcBef>
                <a:spcPct val="20000"/>
              </a:spcBef>
              <a:spcAft>
                <a:spcPts val="0"/>
              </a:spcAft>
            </a:pPr>
            <a:r>
              <a:rPr lang="nl-NL" sz="2000" kern="1200">
                <a:solidFill>
                  <a:prstClr val="black"/>
                </a:solidFill>
                <a:latin typeface="Arial" panose="020B0604020202020204" pitchFamily="34" charset="0"/>
                <a:cs typeface="Arial" panose="020B0604020202020204" pitchFamily="34" charset="0"/>
              </a:rPr>
              <a:t>laten zien van verbale en non-verbale communicatie</a:t>
            </a:r>
          </a:p>
          <a:p>
            <a:pPr marL="143510" indent="-179705"/>
            <a:endParaRPr lang="nl-NL">
              <a:cs typeface="Arial"/>
            </a:endParaRPr>
          </a:p>
        </p:txBody>
      </p:sp>
      <p:pic>
        <p:nvPicPr>
          <p:cNvPr id="4" name="Afbeelding 4" descr="Afbeelding met buiten, boom, lucht&#10;&#10;Beschrijving is gegenereerd met zeer hoge betrouwbaarheid">
            <a:extLst>
              <a:ext uri="{FF2B5EF4-FFF2-40B4-BE49-F238E27FC236}">
                <a16:creationId xmlns:a16="http://schemas.microsoft.com/office/drawing/2014/main" id="{6F29C050-B36D-4871-832F-FD1ECBEDCB63}"/>
              </a:ext>
            </a:extLst>
          </p:cNvPr>
          <p:cNvPicPr>
            <a:picLocks noChangeAspect="1"/>
          </p:cNvPicPr>
          <p:nvPr/>
        </p:nvPicPr>
        <p:blipFill>
          <a:blip r:embed="rId3"/>
          <a:stretch>
            <a:fillRect/>
          </a:stretch>
        </p:blipFill>
        <p:spPr>
          <a:xfrm>
            <a:off x="6861250" y="4666883"/>
            <a:ext cx="1539800" cy="1524367"/>
          </a:xfrm>
          <a:prstGeom prst="rect">
            <a:avLst/>
          </a:prstGeom>
        </p:spPr>
      </p:pic>
      <p:sp>
        <p:nvSpPr>
          <p:cNvPr id="7" name="Tekstvak 6">
            <a:extLst>
              <a:ext uri="{FF2B5EF4-FFF2-40B4-BE49-F238E27FC236}">
                <a16:creationId xmlns:a16="http://schemas.microsoft.com/office/drawing/2014/main" id="{203D2896-7705-4359-99DB-227D0182571D}"/>
              </a:ext>
            </a:extLst>
          </p:cNvPr>
          <p:cNvSpPr txBox="1"/>
          <p:nvPr/>
        </p:nvSpPr>
        <p:spPr>
          <a:xfrm>
            <a:off x="460736" y="5870617"/>
            <a:ext cx="3943350" cy="407099"/>
          </a:xfrm>
          <a:prstGeom prst="rect">
            <a:avLst/>
          </a:prstGeom>
          <a:noFill/>
        </p:spPr>
        <p:txBody>
          <a:bodyPr wrap="square" rtlCol="0" anchor="t">
            <a:spAutoFit/>
          </a:bodyPr>
          <a:lstStyle/>
          <a:p>
            <a:pPr lvl="0">
              <a:lnSpc>
                <a:spcPts val="3000"/>
              </a:lnSpc>
              <a:spcBef>
                <a:spcPts val="0"/>
              </a:spcBef>
            </a:pPr>
            <a:r>
              <a:rPr lang="nl-NL" sz="900" kern="0" dirty="0">
                <a:solidFill>
                  <a:srgbClr val="000000"/>
                </a:solidFill>
                <a:latin typeface="Arial"/>
                <a:cs typeface="Arial"/>
              </a:rPr>
              <a:t>bron: Kwaliteitskader palliatieve zorg Nederland. IKNL/</a:t>
            </a:r>
            <a:r>
              <a:rPr lang="nl-NL" sz="900" kern="0" dirty="0" err="1">
                <a:solidFill>
                  <a:srgbClr val="000000"/>
                </a:solidFill>
                <a:latin typeface="Arial"/>
                <a:cs typeface="Arial"/>
              </a:rPr>
              <a:t>Palliactief</a:t>
            </a:r>
            <a:r>
              <a:rPr lang="nl-NL" sz="900" kern="0" dirty="0">
                <a:solidFill>
                  <a:srgbClr val="000000"/>
                </a:solidFill>
                <a:latin typeface="Arial"/>
                <a:cs typeface="Arial"/>
              </a:rPr>
              <a:t> 2017</a:t>
            </a:r>
          </a:p>
        </p:txBody>
      </p:sp>
    </p:spTree>
    <p:extLst>
      <p:ext uri="{BB962C8B-B14F-4D97-AF65-F5344CB8AC3E}">
        <p14:creationId xmlns:p14="http://schemas.microsoft.com/office/powerpoint/2010/main" val="4415339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3F4BAC-0FCB-42D1-91DA-5406C993B807}"/>
              </a:ext>
            </a:extLst>
          </p:cNvPr>
          <p:cNvSpPr>
            <a:spLocks noGrp="1"/>
          </p:cNvSpPr>
          <p:nvPr>
            <p:ph type="ctrTitle"/>
          </p:nvPr>
        </p:nvSpPr>
        <p:spPr/>
        <p:txBody>
          <a:bodyPr/>
          <a:lstStyle/>
          <a:p>
            <a:r>
              <a:rPr lang="nl-NL"/>
              <a:t>(Actief) Luisteren</a:t>
            </a:r>
          </a:p>
        </p:txBody>
      </p:sp>
      <p:pic>
        <p:nvPicPr>
          <p:cNvPr id="3" name="Afbeelding 2">
            <a:extLst>
              <a:ext uri="{FF2B5EF4-FFF2-40B4-BE49-F238E27FC236}">
                <a16:creationId xmlns:a16="http://schemas.microsoft.com/office/drawing/2014/main" id="{737564BB-819F-496B-B444-13381F5547B3}"/>
              </a:ext>
            </a:extLst>
          </p:cNvPr>
          <p:cNvPicPr>
            <a:picLocks noChangeAspect="1"/>
          </p:cNvPicPr>
          <p:nvPr/>
        </p:nvPicPr>
        <p:blipFill>
          <a:blip r:embed="rId3"/>
          <a:stretch>
            <a:fillRect/>
          </a:stretch>
        </p:blipFill>
        <p:spPr>
          <a:xfrm>
            <a:off x="4655538" y="3568836"/>
            <a:ext cx="2617798" cy="2617798"/>
          </a:xfrm>
          <a:prstGeom prst="rect">
            <a:avLst/>
          </a:prstGeom>
        </p:spPr>
      </p:pic>
      <p:sp>
        <p:nvSpPr>
          <p:cNvPr id="6" name="Ondertitel 5">
            <a:extLst>
              <a:ext uri="{FF2B5EF4-FFF2-40B4-BE49-F238E27FC236}">
                <a16:creationId xmlns:a16="http://schemas.microsoft.com/office/drawing/2014/main" id="{303BC9A5-46CD-40B1-914B-3B60EF8D802A}"/>
              </a:ext>
            </a:extLst>
          </p:cNvPr>
          <p:cNvSpPr>
            <a:spLocks noGrp="1"/>
          </p:cNvSpPr>
          <p:nvPr>
            <p:ph type="subTitle" idx="1"/>
          </p:nvPr>
        </p:nvSpPr>
        <p:spPr>
          <a:xfrm>
            <a:off x="445942" y="3122431"/>
            <a:ext cx="7282617" cy="1562303"/>
          </a:xfrm>
        </p:spPr>
        <p:txBody>
          <a:bodyPr/>
          <a:lstStyle/>
          <a:p>
            <a:r>
              <a:rPr lang="nl-NL" dirty="0"/>
              <a:t>Onderdeel van de workshop Effectieve communicatie </a:t>
            </a:r>
          </a:p>
          <a:p>
            <a:endParaRPr lang="nl-NL" dirty="0"/>
          </a:p>
        </p:txBody>
      </p:sp>
      <p:sp>
        <p:nvSpPr>
          <p:cNvPr id="7" name="Tijdelijke aanduiding voor tekst 6">
            <a:extLst>
              <a:ext uri="{FF2B5EF4-FFF2-40B4-BE49-F238E27FC236}">
                <a16:creationId xmlns:a16="http://schemas.microsoft.com/office/drawing/2014/main" id="{3617E5C1-C5D9-488E-AB95-ADBF44F96C18}"/>
              </a:ext>
            </a:extLst>
          </p:cNvPr>
          <p:cNvSpPr>
            <a:spLocks noGrp="1"/>
          </p:cNvSpPr>
          <p:nvPr>
            <p:ph type="body" sz="quarter" idx="10"/>
          </p:nvPr>
        </p:nvSpPr>
        <p:spPr/>
        <p:txBody>
          <a:bodyPr/>
          <a:lstStyle/>
          <a:p>
            <a:endParaRPr lang="nl-NL"/>
          </a:p>
        </p:txBody>
      </p:sp>
    </p:spTree>
    <p:extLst>
      <p:ext uri="{BB962C8B-B14F-4D97-AF65-F5344CB8AC3E}">
        <p14:creationId xmlns:p14="http://schemas.microsoft.com/office/powerpoint/2010/main" val="3745886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Programma (Actief) Luisteren </a:t>
            </a:r>
          </a:p>
        </p:txBody>
      </p:sp>
      <p:sp>
        <p:nvSpPr>
          <p:cNvPr id="3" name="Tijdelijke aanduiding voor inhoud 2"/>
          <p:cNvSpPr>
            <a:spLocks noGrp="1"/>
          </p:cNvSpPr>
          <p:nvPr>
            <p:ph idx="1"/>
          </p:nvPr>
        </p:nvSpPr>
        <p:spPr/>
        <p:txBody>
          <a:bodyPr/>
          <a:lstStyle/>
          <a:p>
            <a:pPr marL="143510" indent="-179705">
              <a:lnSpc>
                <a:spcPts val="3000"/>
              </a:lnSpc>
            </a:pPr>
            <a:r>
              <a:rPr lang="nl-NL" sz="2000" dirty="0"/>
              <a:t>Calgary Cambridge structuur model</a:t>
            </a:r>
          </a:p>
          <a:p>
            <a:pPr marL="143510" indent="-179705">
              <a:lnSpc>
                <a:spcPts val="3000"/>
              </a:lnSpc>
            </a:pPr>
            <a:r>
              <a:rPr lang="nl-NL" sz="2000" dirty="0"/>
              <a:t>Filmfragment casus Yvonne</a:t>
            </a:r>
            <a:endParaRPr lang="nl-NL" sz="2000" dirty="0">
              <a:cs typeface="Arial"/>
            </a:endParaRPr>
          </a:p>
          <a:p>
            <a:pPr marL="143510" indent="-179705">
              <a:lnSpc>
                <a:spcPts val="3000"/>
              </a:lnSpc>
            </a:pPr>
            <a:r>
              <a:rPr lang="nl-NL" sz="2000" dirty="0">
                <a:cs typeface="Arial"/>
              </a:rPr>
              <a:t>Nabespreking</a:t>
            </a:r>
            <a:r>
              <a:rPr lang="nl-NL" sz="2000" dirty="0"/>
              <a:t> </a:t>
            </a:r>
            <a:endParaRPr lang="nl-NL" dirty="0">
              <a:cs typeface="Arial"/>
            </a:endParaRPr>
          </a:p>
          <a:p>
            <a:pPr marL="143510" indent="-179705">
              <a:lnSpc>
                <a:spcPts val="3000"/>
              </a:lnSpc>
            </a:pPr>
            <a:r>
              <a:rPr lang="nl-NL" sz="2000" dirty="0">
                <a:cs typeface="Arial"/>
              </a:rPr>
              <a:t>Vervolggesprek</a:t>
            </a:r>
          </a:p>
          <a:p>
            <a:pPr marL="143510" indent="-179705">
              <a:lnSpc>
                <a:spcPts val="3000"/>
              </a:lnSpc>
            </a:pPr>
            <a:r>
              <a:rPr lang="nl-NL" sz="2000" dirty="0"/>
              <a:t>Afloop </a:t>
            </a:r>
            <a:r>
              <a:rPr lang="nl-NL" sz="2000" dirty="0">
                <a:cs typeface="Arial"/>
              </a:rPr>
              <a:t>casus Yvonne</a:t>
            </a:r>
            <a:endParaRPr lang="nl-NL" dirty="0">
              <a:cs typeface="Arial"/>
            </a:endParaRPr>
          </a:p>
          <a:p>
            <a:pPr marL="171450" lvl="1" indent="0">
              <a:buNone/>
            </a:pPr>
            <a:endParaRPr lang="nl-NL" dirty="0">
              <a:cs typeface="Arial"/>
            </a:endParaRPr>
          </a:p>
          <a:p>
            <a:pPr marL="143510" indent="-179705"/>
            <a:endParaRPr lang="nl-NL" dirty="0">
              <a:cs typeface="Arial"/>
            </a:endParaRPr>
          </a:p>
          <a:p>
            <a:pPr marL="423545" lvl="1" indent="-251460"/>
            <a:endParaRPr lang="nl-NL" dirty="0">
              <a:cs typeface="Arial"/>
            </a:endParaRPr>
          </a:p>
        </p:txBody>
      </p:sp>
    </p:spTree>
    <p:extLst>
      <p:ext uri="{BB962C8B-B14F-4D97-AF65-F5344CB8AC3E}">
        <p14:creationId xmlns:p14="http://schemas.microsoft.com/office/powerpoint/2010/main" val="6746790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97E55D8A-7140-4E7A-8BBB-3A61AA89FDC1}"/>
              </a:ext>
            </a:extLst>
          </p:cNvPr>
          <p:cNvSpPr>
            <a:spLocks noGrp="1"/>
          </p:cNvSpPr>
          <p:nvPr>
            <p:ph type="title"/>
          </p:nvPr>
        </p:nvSpPr>
        <p:spPr/>
        <p:txBody>
          <a:bodyPr/>
          <a:lstStyle/>
          <a:p>
            <a:r>
              <a:rPr lang="nl-NL"/>
              <a:t>Calgary Cambridge structuur model</a:t>
            </a:r>
          </a:p>
        </p:txBody>
      </p:sp>
      <p:pic>
        <p:nvPicPr>
          <p:cNvPr id="5" name="Tijdelijke aanduiding voor inhoud 4">
            <a:extLst>
              <a:ext uri="{FF2B5EF4-FFF2-40B4-BE49-F238E27FC236}">
                <a16:creationId xmlns:a16="http://schemas.microsoft.com/office/drawing/2014/main" id="{C4E5CF4E-66D6-448B-A84D-A6DE413FA0C0}"/>
              </a:ext>
            </a:extLst>
          </p:cNvPr>
          <p:cNvPicPr>
            <a:picLocks noGrp="1" noChangeAspect="1"/>
          </p:cNvPicPr>
          <p:nvPr>
            <p:ph idx="4294967295"/>
          </p:nvPr>
        </p:nvPicPr>
        <p:blipFill>
          <a:blip r:embed="rId3"/>
          <a:stretch>
            <a:fillRect/>
          </a:stretch>
        </p:blipFill>
        <p:spPr>
          <a:xfrm>
            <a:off x="1864426" y="1538152"/>
            <a:ext cx="4904508" cy="3956920"/>
          </a:xfrm>
          <a:prstGeom prst="rect">
            <a:avLst/>
          </a:prstGeom>
        </p:spPr>
      </p:pic>
      <p:pic>
        <p:nvPicPr>
          <p:cNvPr id="4" name="Afbeelding 13" descr="Afbeelding met tekst&#10;&#10;Beschrijving is gegenereerd met hoge betrouwbaarheid">
            <a:extLst>
              <a:ext uri="{FF2B5EF4-FFF2-40B4-BE49-F238E27FC236}">
                <a16:creationId xmlns:a16="http://schemas.microsoft.com/office/drawing/2014/main" id="{65B9FE1E-7A1B-4EAA-BB95-1C9C73F08B13}"/>
              </a:ext>
            </a:extLst>
          </p:cNvPr>
          <p:cNvPicPr>
            <a:picLocks noChangeAspect="1"/>
          </p:cNvPicPr>
          <p:nvPr/>
        </p:nvPicPr>
        <p:blipFill>
          <a:blip r:embed="rId4"/>
          <a:stretch>
            <a:fillRect/>
          </a:stretch>
        </p:blipFill>
        <p:spPr bwMode="auto">
          <a:xfrm>
            <a:off x="0" y="1626465"/>
            <a:ext cx="1954060" cy="4076166"/>
          </a:xfrm>
          <a:prstGeom prst="rect">
            <a:avLst/>
          </a:prstGeom>
          <a:noFill/>
          <a:ln w="9525">
            <a:noFill/>
            <a:miter lim="800000"/>
            <a:headEnd/>
            <a:tailEnd/>
          </a:ln>
          <a:effectLst/>
        </p:spPr>
      </p:pic>
      <p:pic>
        <p:nvPicPr>
          <p:cNvPr id="6" name="Afbeelding 18">
            <a:extLst>
              <a:ext uri="{FF2B5EF4-FFF2-40B4-BE49-F238E27FC236}">
                <a16:creationId xmlns:a16="http://schemas.microsoft.com/office/drawing/2014/main" id="{C4660242-D052-469A-946F-458C151CEBAD}"/>
              </a:ext>
            </a:extLst>
          </p:cNvPr>
          <p:cNvPicPr>
            <a:picLocks noChangeAspect="1"/>
          </p:cNvPicPr>
          <p:nvPr/>
        </p:nvPicPr>
        <p:blipFill>
          <a:blip r:embed="rId5"/>
          <a:stretch>
            <a:fillRect/>
          </a:stretch>
        </p:blipFill>
        <p:spPr>
          <a:xfrm>
            <a:off x="6497164" y="1626465"/>
            <a:ext cx="2093722" cy="4277317"/>
          </a:xfrm>
          <a:prstGeom prst="rect">
            <a:avLst/>
          </a:prstGeom>
        </p:spPr>
      </p:pic>
      <p:sp>
        <p:nvSpPr>
          <p:cNvPr id="7" name="Rechthoek 6">
            <a:extLst>
              <a:ext uri="{FF2B5EF4-FFF2-40B4-BE49-F238E27FC236}">
                <a16:creationId xmlns:a16="http://schemas.microsoft.com/office/drawing/2014/main" id="{3D4BA9C2-30B7-492D-8D26-B12044D3DD7A}"/>
              </a:ext>
            </a:extLst>
          </p:cNvPr>
          <p:cNvSpPr/>
          <p:nvPr/>
        </p:nvSpPr>
        <p:spPr>
          <a:xfrm>
            <a:off x="586186" y="5610090"/>
            <a:ext cx="6717139" cy="954107"/>
          </a:xfrm>
          <a:prstGeom prst="rect">
            <a:avLst/>
          </a:prstGeom>
        </p:spPr>
        <p:txBody>
          <a:bodyPr wrap="square" anchor="t">
            <a:spAutoFit/>
          </a:bodyPr>
          <a:lstStyle/>
          <a:p>
            <a:pPr lvl="0"/>
            <a:r>
              <a:rPr lang="nl-NL" sz="1400" b="1" dirty="0">
                <a:solidFill>
                  <a:srgbClr val="9BBA58"/>
                </a:solidFill>
              </a:rPr>
              <a:t>Reflectievraag 5 onderdeel Model </a:t>
            </a:r>
            <a:endParaRPr lang="nl-NL" sz="1400" b="1" dirty="0">
              <a:solidFill>
                <a:srgbClr val="9BBA58"/>
              </a:solidFill>
              <a:cs typeface="Arial"/>
            </a:endParaRPr>
          </a:p>
          <a:p>
            <a:r>
              <a:rPr lang="nl-NL" sz="1400" dirty="0">
                <a:solidFill>
                  <a:srgbClr val="031F28"/>
                </a:solidFill>
                <a:latin typeface="Arial"/>
              </a:rPr>
              <a:t>Gebruikt u het Calgary Cambridge structuurmodel voor effectief communiceren? </a:t>
            </a:r>
            <a:endParaRPr lang="nl-NL" sz="1400" dirty="0">
              <a:solidFill>
                <a:srgbClr val="031F28"/>
              </a:solidFill>
              <a:latin typeface="Arial"/>
              <a:cs typeface="Arial"/>
            </a:endParaRPr>
          </a:p>
          <a:p>
            <a:r>
              <a:rPr lang="nl-NL" sz="1400" dirty="0">
                <a:solidFill>
                  <a:srgbClr val="031F28"/>
                </a:solidFill>
                <a:latin typeface="Arial"/>
              </a:rPr>
              <a:t>Zo ja gebruikt u het bewust of onbewust. Wat zijn voor u de sterke punten? </a:t>
            </a:r>
            <a:endParaRPr lang="nl-NL" sz="1400" dirty="0">
              <a:solidFill>
                <a:srgbClr val="031F28"/>
              </a:solidFill>
              <a:latin typeface="Arial"/>
              <a:cs typeface="Arial"/>
            </a:endParaRPr>
          </a:p>
          <a:p>
            <a:pPr lvl="0"/>
            <a:r>
              <a:rPr lang="nl-NL" sz="1400" dirty="0">
                <a:solidFill>
                  <a:srgbClr val="031F28"/>
                </a:solidFill>
                <a:latin typeface="Arial"/>
              </a:rPr>
              <a:t>Zo nee, zou u het in de toekomst gaan gebruiken en waarom? </a:t>
            </a:r>
            <a:endParaRPr lang="nl-NL" sz="1400" dirty="0">
              <a:cs typeface="Arial"/>
            </a:endParaRPr>
          </a:p>
        </p:txBody>
      </p:sp>
      <p:sp>
        <p:nvSpPr>
          <p:cNvPr id="2" name="Tekstvak 1">
            <a:extLst>
              <a:ext uri="{FF2B5EF4-FFF2-40B4-BE49-F238E27FC236}">
                <a16:creationId xmlns:a16="http://schemas.microsoft.com/office/drawing/2014/main" id="{0494ACCA-16CF-4ADD-9E78-E43FF7D8E60C}"/>
              </a:ext>
            </a:extLst>
          </p:cNvPr>
          <p:cNvSpPr txBox="1"/>
          <p:nvPr/>
        </p:nvSpPr>
        <p:spPr>
          <a:xfrm>
            <a:off x="1161456" y="5436961"/>
            <a:ext cx="4693079" cy="230832"/>
          </a:xfrm>
          <a:prstGeom prst="rect">
            <a:avLst/>
          </a:prstGeom>
          <a:noFill/>
        </p:spPr>
        <p:txBody>
          <a:bodyPr wrap="square" rtlCol="0" anchor="t">
            <a:spAutoFit/>
          </a:bodyPr>
          <a:lstStyle/>
          <a:p>
            <a:pPr>
              <a:spcBef>
                <a:spcPts val="600"/>
              </a:spcBef>
            </a:pPr>
            <a:r>
              <a:rPr lang="nl-NL" sz="900" dirty="0">
                <a:solidFill>
                  <a:srgbClr val="000000"/>
                </a:solidFill>
              </a:rPr>
              <a:t>Bron: S </a:t>
            </a:r>
            <a:r>
              <a:rPr lang="nl-NL" sz="900" dirty="0" err="1">
                <a:solidFill>
                  <a:srgbClr val="000000"/>
                </a:solidFill>
              </a:rPr>
              <a:t>Kurtz</a:t>
            </a:r>
            <a:r>
              <a:rPr lang="nl-NL" sz="900" dirty="0">
                <a:solidFill>
                  <a:srgbClr val="000000"/>
                </a:solidFill>
              </a:rPr>
              <a:t>, J Silverman, J </a:t>
            </a:r>
            <a:r>
              <a:rPr lang="nl-NL" sz="900" dirty="0" err="1">
                <a:solidFill>
                  <a:srgbClr val="000000"/>
                </a:solidFill>
              </a:rPr>
              <a:t>Benson</a:t>
            </a:r>
            <a:r>
              <a:rPr lang="nl-NL" sz="900" dirty="0">
                <a:solidFill>
                  <a:srgbClr val="000000"/>
                </a:solidFill>
              </a:rPr>
              <a:t>, J </a:t>
            </a:r>
            <a:r>
              <a:rPr lang="nl-NL" sz="900" dirty="0" err="1">
                <a:solidFill>
                  <a:srgbClr val="000000"/>
                </a:solidFill>
              </a:rPr>
              <a:t>Draper</a:t>
            </a:r>
            <a:r>
              <a:rPr lang="nl-NL" sz="900" dirty="0">
                <a:solidFill>
                  <a:srgbClr val="000000"/>
                </a:solidFill>
              </a:rPr>
              <a:t> - </a:t>
            </a:r>
            <a:r>
              <a:rPr lang="nl-NL" sz="900" dirty="0" err="1">
                <a:solidFill>
                  <a:srgbClr val="000000"/>
                </a:solidFill>
              </a:rPr>
              <a:t>Academic</a:t>
            </a:r>
            <a:r>
              <a:rPr lang="nl-NL" sz="900" dirty="0">
                <a:solidFill>
                  <a:srgbClr val="000000"/>
                </a:solidFill>
              </a:rPr>
              <a:t> </a:t>
            </a:r>
            <a:r>
              <a:rPr lang="nl-NL" sz="900" dirty="0" err="1">
                <a:solidFill>
                  <a:srgbClr val="000000"/>
                </a:solidFill>
              </a:rPr>
              <a:t>Medicine</a:t>
            </a:r>
            <a:r>
              <a:rPr lang="nl-NL" sz="900" dirty="0">
                <a:solidFill>
                  <a:srgbClr val="000000"/>
                </a:solidFill>
              </a:rPr>
              <a:t>, 2003</a:t>
            </a:r>
          </a:p>
        </p:txBody>
      </p:sp>
    </p:spTree>
    <p:extLst>
      <p:ext uri="{BB962C8B-B14F-4D97-AF65-F5344CB8AC3E}">
        <p14:creationId xmlns:p14="http://schemas.microsoft.com/office/powerpoint/2010/main" val="24181005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Presentatie IKNL">
  <a:themeElements>
    <a:clrScheme name="Kleurenschema IKNL">
      <a:dk1>
        <a:srgbClr val="11B5E9"/>
      </a:dk1>
      <a:lt1>
        <a:srgbClr val="BAEAF9"/>
      </a:lt1>
      <a:dk2>
        <a:srgbClr val="FFFFFF"/>
      </a:dk2>
      <a:lt2>
        <a:srgbClr val="000000"/>
      </a:lt2>
      <a:accent1>
        <a:srgbClr val="767676"/>
      </a:accent1>
      <a:accent2>
        <a:srgbClr val="BABABA"/>
      </a:accent2>
      <a:accent3>
        <a:srgbClr val="66A7BA"/>
      </a:accent3>
      <a:accent4>
        <a:srgbClr val="B2D3DC"/>
      </a:accent4>
      <a:accent5>
        <a:srgbClr val="D90071"/>
      </a:accent5>
      <a:accent6>
        <a:srgbClr val="E784B2"/>
      </a:accent6>
      <a:hlink>
        <a:srgbClr val="006D8C"/>
      </a:hlink>
      <a:folHlink>
        <a:srgbClr val="41C4ED"/>
      </a:folHlink>
    </a:clrScheme>
    <a:fontScheme name="Standaardontwerp">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767676"/>
        </a:dk1>
        <a:lt1>
          <a:srgbClr val="FFFFFF"/>
        </a:lt1>
        <a:dk2>
          <a:srgbClr val="11B5E9"/>
        </a:dk2>
        <a:lt2>
          <a:srgbClr val="000000"/>
        </a:lt2>
        <a:accent1>
          <a:srgbClr val="BAEAF9"/>
        </a:accent1>
        <a:accent2>
          <a:srgbClr val="BABABA"/>
        </a:accent2>
        <a:accent3>
          <a:srgbClr val="AAD7F2"/>
        </a:accent3>
        <a:accent4>
          <a:srgbClr val="DADADA"/>
        </a:accent4>
        <a:accent5>
          <a:srgbClr val="D9F3FB"/>
        </a:accent5>
        <a:accent6>
          <a:srgbClr val="A8A8A8"/>
        </a:accent6>
        <a:hlink>
          <a:srgbClr val="66A7BA"/>
        </a:hlink>
        <a:folHlink>
          <a:srgbClr val="B2D3DC"/>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A6257D5F8096B4C9D46C35F3E0323B7" ma:contentTypeVersion="10" ma:contentTypeDescription="Een nieuw document maken." ma:contentTypeScope="" ma:versionID="04f14acacf71837bb604ed7e84ea85f4">
  <xsd:schema xmlns:xsd="http://www.w3.org/2001/XMLSchema" xmlns:xs="http://www.w3.org/2001/XMLSchema" xmlns:p="http://schemas.microsoft.com/office/2006/metadata/properties" xmlns:ns2="c63ed0a4-ab18-4dd8-8186-4df2f6b0551e" xmlns:ns3="ea945723-82b9-4727-8c49-998e271cfa53" targetNamespace="http://schemas.microsoft.com/office/2006/metadata/properties" ma:root="true" ma:fieldsID="141213a22f7dbf9641ac80cf314cfe92" ns2:_="" ns3:_="">
    <xsd:import namespace="c63ed0a4-ab18-4dd8-8186-4df2f6b0551e"/>
    <xsd:import namespace="ea945723-82b9-4727-8c49-998e271cfa53"/>
    <xsd:element name="properties">
      <xsd:complexType>
        <xsd:sequence>
          <xsd:element name="documentManagement">
            <xsd:complexType>
              <xsd:all>
                <xsd:element ref="ns2:MediaServiceMetadata" minOccurs="0"/>
                <xsd:element ref="ns2:MediaServiceFastMetadata" minOccurs="0"/>
                <xsd:element ref="ns2:activiteitenplan"/>
                <xsd:element ref="ns2:titel_x0020_film"/>
                <xsd:element ref="ns3:SharedWithUsers" minOccurs="0"/>
                <xsd:element ref="ns3:SharedWithDetails" minOccurs="0"/>
                <xsd:element ref="ns2:MediaServiceAutoTag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63ed0a4-ab18-4dd8-8186-4df2f6b055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activiteitenplan" ma:index="10" ma:displayName="activiteitenplan" ma:format="Dropdown" ma:internalName="activiteitenplan">
      <xsd:simpleType>
        <xsd:restriction base="dms:Choice">
          <xsd:enumeration value="Jaarplan"/>
          <xsd:enumeration value="1a B-learning"/>
          <xsd:enumeration value="1b animatiefilm"/>
          <xsd:enumeration value="2 Train-de-trainer B-learning"/>
          <xsd:enumeration value="4 Evenwichtige zorgverlener"/>
          <xsd:enumeration value="5a PaTz consulenten"/>
          <xsd:enumeration value="6 Trainen PZNL medewerkers"/>
          <xsd:enumeration value="7a Toetsingskader"/>
          <xsd:enumeration value="8 Specialist PZ inzichtelijk"/>
          <xsd:enumeration value="9 Digiplatform"/>
          <xsd:enumeration value="10 ophalen en brengen ervaringen/uitkomsten PZNL"/>
          <xsd:enumeration value="11 Implementeren uitkomsten palliantie projecten"/>
          <xsd:enumeration value="12 Landelijke samenwerking op inhoud"/>
          <xsd:enumeration value="16 initieel onderwijs generalisten PZ"/>
          <xsd:enumeration value="17 Deelname aan projecten m.b.t. scholing generalist/specialist PZ"/>
          <xsd:enumeration value="18 Bij- en Nascholing generalisten"/>
          <xsd:enumeration value="Overig"/>
        </xsd:restriction>
      </xsd:simpleType>
    </xsd:element>
    <xsd:element name="titel_x0020_film" ma:index="11" ma:displayName="beschrijving" ma:format="Dropdown" ma:internalName="titel_x0020_film">
      <xsd:simpleType>
        <xsd:restriction base="dms:Choice">
          <xsd:enumeration value="Wat is palliatieve zorg"/>
          <xsd:enumeration value="Markeren"/>
          <xsd:enumeration value="Delier"/>
          <xsd:enumeration value="Zingeving"/>
          <xsd:enumeration value="Kwaliteitskader"/>
          <xsd:enumeration value="algemene projectinformatie animaiefilm"/>
          <xsd:enumeration value="Workshop Zorg rondom einde leven"/>
          <xsd:enumeration value="Workshop verlies, verdriet, rouw"/>
          <xsd:enumeration value="Workshop slechtnieuwsgesprek"/>
          <xsd:enumeration value="Workshop introductie pz"/>
          <xsd:enumeration value="Workshop gezamenlijke besluitvorming"/>
          <xsd:enumeration value="Workshop effectief communiceren"/>
          <xsd:enumeration value="Workshop complexe omstandigheden"/>
          <xsd:enumeration value="Workshop krassen op de ziel"/>
          <xsd:enumeration value="B-learning algemeen"/>
          <xsd:enumeration value="Algemeen Evenwichtige zorgverlener"/>
          <xsd:enumeration value="Artikel"/>
          <xsd:enumeration value="NCPZ"/>
          <xsd:enumeration value="congres kwaliteitskader april"/>
          <xsd:enumeration value="train-de-trainer"/>
          <xsd:enumeration value="workshops"/>
          <xsd:enumeration value="algmeen"/>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a945723-82b9-4727-8c49-998e271cfa53" elementFormDefault="qualified">
    <xsd:import namespace="http://schemas.microsoft.com/office/2006/documentManagement/types"/>
    <xsd:import namespace="http://schemas.microsoft.com/office/infopath/2007/PartnerControls"/>
    <xsd:element name="SharedWithUsers" ma:index="12"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7"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activiteitenplan xmlns="c63ed0a4-ab18-4dd8-8186-4df2f6b0551e">1a B-learning</activiteitenplan>
    <titel_x0020_film xmlns="c63ed0a4-ab18-4dd8-8186-4df2f6b0551e">Workshop effectief communiceren</titel_x0020_film>
  </documentManagement>
</p:properties>
</file>

<file path=customXml/itemProps1.xml><?xml version="1.0" encoding="utf-8"?>
<ds:datastoreItem xmlns:ds="http://schemas.openxmlformats.org/officeDocument/2006/customXml" ds:itemID="{2CC8A22B-85E5-49C3-A1A1-8A6BD9A518F1}">
  <ds:schemaRefs>
    <ds:schemaRef ds:uri="http://schemas.microsoft.com/sharepoint/v3/contenttype/forms"/>
  </ds:schemaRefs>
</ds:datastoreItem>
</file>

<file path=customXml/itemProps2.xml><?xml version="1.0" encoding="utf-8"?>
<ds:datastoreItem xmlns:ds="http://schemas.openxmlformats.org/officeDocument/2006/customXml" ds:itemID="{99D8A520-183E-43D6-B8CB-532C43A249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63ed0a4-ab18-4dd8-8186-4df2f6b0551e"/>
    <ds:schemaRef ds:uri="ea945723-82b9-4727-8c49-998e271cfa5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E53A1A8-0F94-43F1-8DC6-46C45A27160F}">
  <ds:schemaRefs>
    <ds:schemaRef ds:uri="http://purl.org/dc/elements/1.1/"/>
    <ds:schemaRef ds:uri="http://schemas.microsoft.com/office/2006/metadata/properties"/>
    <ds:schemaRef ds:uri="http://schemas.microsoft.com/office/2006/documentManagement/types"/>
    <ds:schemaRef ds:uri="ea945723-82b9-4727-8c49-998e271cfa53"/>
    <ds:schemaRef ds:uri="c63ed0a4-ab18-4dd8-8186-4df2f6b0551e"/>
    <ds:schemaRef ds:uri="http://purl.org/dc/terms/"/>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341</TotalTime>
  <Words>2762</Words>
  <Application>Microsoft Office PowerPoint</Application>
  <PresentationFormat>Diavoorstelling (4:3)</PresentationFormat>
  <Paragraphs>434</Paragraphs>
  <Slides>34</Slides>
  <Notes>34</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34</vt:i4>
      </vt:variant>
    </vt:vector>
  </HeadingPairs>
  <TitlesOfParts>
    <vt:vector size="38" baseType="lpstr">
      <vt:lpstr>Arial</vt:lpstr>
      <vt:lpstr>Calibri</vt:lpstr>
      <vt:lpstr>Times New Roman</vt:lpstr>
      <vt:lpstr>Presentatie IKNL</vt:lpstr>
      <vt:lpstr>Disclaimer</vt:lpstr>
      <vt:lpstr>Workshop   Effectieve communicatie</vt:lpstr>
      <vt:lpstr>Aanbod Effectieve communicatie</vt:lpstr>
      <vt:lpstr>Effectieve communicatie in Kwaliteitskader palliatieve zorg Nederland</vt:lpstr>
      <vt:lpstr>Effectieve communicatie in  Kwaliteitskader palliatieve zorg Nederland</vt:lpstr>
      <vt:lpstr>Effectieve communicatie in Kwaliteitskader palliatieve zorg Nederland</vt:lpstr>
      <vt:lpstr>(Actief) Luisteren</vt:lpstr>
      <vt:lpstr>Programma (Actief) Luisteren </vt:lpstr>
      <vt:lpstr>Calgary Cambridge structuur model</vt:lpstr>
      <vt:lpstr>Luisteren – voorbereiding filmfragment</vt:lpstr>
      <vt:lpstr>Luisteren – filmfragment Yvonne</vt:lpstr>
      <vt:lpstr>Luisteren – nabespreking filmfragment</vt:lpstr>
      <vt:lpstr>Luisteren – vervolggesprek Yvonne</vt:lpstr>
      <vt:lpstr>Afloop casus Yvonne</vt:lpstr>
      <vt:lpstr>Stiltes</vt:lpstr>
      <vt:lpstr>Programma Stiltes</vt:lpstr>
      <vt:lpstr>Reflectievraag over stiltes - reacties</vt:lpstr>
      <vt:lpstr>Stiltes - rollenspel</vt:lpstr>
      <vt:lpstr>Stiltes – rollenspel Femke -optioneel- (1 van 2)</vt:lpstr>
      <vt:lpstr>Stiltes – vervolg rollenspel Femke (2 van 2)</vt:lpstr>
      <vt:lpstr>Stiltes – vervolg rollenspel Femke inhoud rol Femke en Frans</vt:lpstr>
      <vt:lpstr>Stiltes – nabespreking rollenspel</vt:lpstr>
      <vt:lpstr>Empathie</vt:lpstr>
      <vt:lpstr>Programma Empathie</vt:lpstr>
      <vt:lpstr>Empathie - filmfragment</vt:lpstr>
      <vt:lpstr>Empathie – nabespreking rollenspel</vt:lpstr>
      <vt:lpstr>Rollenspel – nieuw gesprek Ewa met arts </vt:lpstr>
      <vt:lpstr>Empathie – CAPTURES observatie</vt:lpstr>
      <vt:lpstr>Empathie –nabespreking rollenspel</vt:lpstr>
      <vt:lpstr>Empathie - Acroniem</vt:lpstr>
      <vt:lpstr>Empathie – ter afronding filmfragment Gina</vt:lpstr>
      <vt:lpstr>Evaluatie workshop </vt:lpstr>
      <vt:lpstr>Bronvermeldingen Effectieve communicatie </vt:lpstr>
      <vt:lpstr>Einddia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Sprekersnotitie</dc:title>
  <dc:creator>Anke van de Vegte</dc:creator>
  <cp:lastModifiedBy>Anke van de Vegte</cp:lastModifiedBy>
  <cp:revision>232</cp:revision>
  <cp:lastPrinted>2018-09-18T14:40:26Z</cp:lastPrinted>
  <dcterms:modified xsi:type="dcterms:W3CDTF">2021-03-17T12:55:56Z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0x0101005A6257D5F8096B4C9D46C35F3E0323B7</vt:lpwstr>
  </property>
  <property fmtid="{D5CDD505-2E9C-101B-9397-08002B2CF9AE}" pid="3" name="AuthorIds_UIVersion_30208">
    <vt:lpwstr>32</vt:lpwstr>
  </property>
</Properties>
</file>