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1510" autoAdjust="0"/>
  </p:normalViewPr>
  <p:slideViewPr>
    <p:cSldViewPr snapToGrid="0">
      <p:cViewPr varScale="1">
        <p:scale>
          <a:sx n="91" d="100"/>
          <a:sy n="91" d="100"/>
        </p:scale>
        <p:origin x="135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4FC932-1D35-430A-B50F-9BFE2D76B385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C542F-B567-4209-8F8E-4A987703011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9933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HBO Verpleegkunde niveau 5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Thema: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Oog voor naasten in de palliatieve fase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Duur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60 min</a:t>
            </a:r>
            <a:b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Groep: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 studenten niveau 5 / HBO</a:t>
            </a: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b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Focus: 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professionele identiteit + bewustwording 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Werkvorm: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Film, </a:t>
            </a:r>
            <a:b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 film: </a:t>
            </a:r>
            <a:r>
              <a:rPr lang="nl-NL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Het verschil maken in de palliatieve fase</a:t>
            </a:r>
            <a:endParaRPr lang="nl-N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1923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1 of 2 studenten kort om een reactie vragen </a:t>
            </a:r>
          </a:p>
          <a:p>
            <a:endParaRPr lang="nl-NL" dirty="0"/>
          </a:p>
          <a:p>
            <a:r>
              <a:rPr lang="nl-NL" dirty="0"/>
              <a:t>Kan het ook digitaal maken met bijvoorbeeld een </a:t>
            </a:r>
            <a:r>
              <a:rPr lang="nl-NL" dirty="0" err="1"/>
              <a:t>mentimeter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3795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hlinkClick r:id="rId3"/>
              </a:rPr>
              <a:t>Het verschil maken in de palliatieve fase</a:t>
            </a:r>
            <a:endParaRPr lang="nl-NL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  <a:hlinkClick r:id="rId3"/>
              </a:rPr>
              <a:t>https://www.youtube.com/watch?v=ZZu3JJZmNuU</a:t>
            </a:r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4408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6567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Voorbeelden om studenten op weg te helpen </a:t>
            </a:r>
          </a:p>
          <a:p>
            <a:pPr marL="171450" indent="-171450">
              <a:buFontTx/>
              <a:buChar char="-"/>
            </a:pPr>
            <a:r>
              <a:rPr lang="nl-NL" dirty="0"/>
              <a:t>Worden naasten in deze film betrokken bij het zorgplan?</a:t>
            </a:r>
          </a:p>
          <a:p>
            <a:pPr marL="171450" indent="-171450">
              <a:buFontTx/>
              <a:buChar char="-"/>
            </a:pPr>
            <a:r>
              <a:rPr lang="nl-NL" dirty="0"/>
              <a:t>Wordt er met deze naasten gesproken over hun rol?</a:t>
            </a:r>
          </a:p>
          <a:p>
            <a:pPr marL="171450" indent="-171450">
              <a:buFontTx/>
              <a:buChar char="-"/>
            </a:pPr>
            <a:r>
              <a:rPr lang="nl-NL" dirty="0"/>
              <a:t>Heb je momenten in de film gezien dat de beroepscode niet werd nageleefd?</a:t>
            </a:r>
          </a:p>
          <a:p>
            <a:pPr marL="171450" indent="-171450">
              <a:buFontTx/>
              <a:buChar char="-"/>
            </a:pPr>
            <a:r>
              <a:rPr lang="nl-NL" dirty="0"/>
              <a:t>Wat zou een verpleegkundige altijd moeten doen om aan de beroepscode te voldoen?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4443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4C542F-B567-4209-8F8E-4A9877030117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2302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4AE2F8-37E5-6E73-A401-FF0287AA87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158ECC2-2E97-AA55-91BC-3FECC22FD5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30C7091-D95C-E0A0-893F-F42023FC9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00C166-6B12-DD21-801A-5DEE14C2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BC441E-7608-3A5F-7A3A-59D4EB80D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997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C5EAA6-E0F9-DDA8-6EF6-061D3C8DD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1468B9A-47DD-2FBF-DD17-0E3B2AE556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949F32C-35A1-9330-DEB2-270ADFBE3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6FCC2B-72FF-85C1-D3B9-128FFF884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70D6DE-F0B6-2B16-3951-DCF59B8F1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5802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AFF3869-BD94-81A5-D1F9-4BB4E3736E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C761DDA-71D6-59F0-09A1-AD2CFAF078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151F03-BB79-FB6A-29E7-3E6A8765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7EF1455-EA3E-8F5D-758E-FA834D394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42E187A-3AFC-5DAC-81C3-48D2F2D88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823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74FB0D-5CC7-A189-D15C-4567842C9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B2025E-829D-B2CC-4E27-5FC49E1E3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EA41511-21C2-70E3-273C-F6D36A89F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A23D80A-03F0-546F-DD33-31F4A00CD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74E69C1-0342-8791-0D7F-FC892794E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6079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BF9860-C6E6-DFE6-569C-3326B1EC5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341E64-38A3-BB68-F260-5080B2CC8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DF86463-D295-E749-64B3-B1EDAF5D3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B9B2F6A-5732-8B01-AC0E-C52539FA3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AD55F5-0F9D-D4FB-BA78-95700561B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0704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F05AB-D736-98DB-C138-5543E0E30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48CD05-935A-FC45-AA71-D088DD1278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4F1F49-86D7-CA75-8916-36277D357D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6FBA3E0-F026-F889-D9E4-5D3166A7C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E326FCA-875C-A13C-7308-5BF682F82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1122A1C-12DC-5664-109A-05430932F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455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F70F15-572F-DCAF-596B-EB9C854EF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588688F-85BD-75A4-CCD5-B5C539A12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71704A0-EB27-1914-5897-96C7F60D14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2D26A4F-A765-56DA-ADA4-4933CFAC59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D2B539E-2103-1490-8610-7B02851F7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E9CA274-5C8D-E239-B0E3-734B6AD8E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D4A2184-919D-0D61-40F7-B8879649D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ADC052D-8214-995D-A3BA-B1184836F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9703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AF7FD0-E544-46BC-3CE6-DD75BD1A6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C53B0AA-0C7D-80F8-57B1-F2A20BE1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2D7D145-5BEA-A7A4-ABC0-198C0D371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E4A71AC-A856-172D-EC8D-D9772DA96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856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C9FF190-C47B-9753-AA01-CE29FA0F5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044086C-7A8D-C1B1-DF1C-E5B8C0E4E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C95C921-C760-2A62-966E-202D23C12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7949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AF93C0-0051-B18A-49D9-8476A39FF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906FCA-2E11-38F3-D311-FEB90001E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A716DF4-8FEE-4503-24FB-3903ACB258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2DB5EF2-E5D0-02D6-3E69-346672E68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4DB95BC-CE1F-B6D1-0898-B6EE61693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5CAE3C4-62B1-4009-3756-F9802E293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1821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86A74D-30AD-9110-48A1-4D6384370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3D4B97B-003C-4EEA-0048-8E6E14614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8125DF6-C252-96B6-5B5B-0E9A96C9C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8D98838-FAE3-CAFC-C9DA-79C3DE414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7111221-E108-98B8-6E1A-128358AB7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FF4CFC9-22F9-779F-4C1A-03BC511D4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663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3BE37A2-2988-AD0C-35F7-5E842F13A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A7D36CA-7F30-3416-5572-3BBE954AB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292AD0A-C8B7-7F4E-5278-7E48A2907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C62BBE-301B-43B2-962B-AAFDBF035D5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EC68AA7-FD3C-4C39-DCF4-8DA85AB39F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B0B1CDC-34B7-775E-6A1C-FC1DFEC1BE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73AA38-DD10-4CBB-801C-2F73F935A7D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9455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5787B3-9A88-7BB6-F6F7-D2AFA1EFE6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Les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A2F8C58-4B44-0F5F-41A2-0B35ED4937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b="1" dirty="0"/>
              <a:t>Vier kansen om het verschil te maken </a:t>
            </a:r>
          </a:p>
          <a:p>
            <a:r>
              <a:rPr lang="nl-NL" dirty="0"/>
              <a:t>Palliatieve zorg &amp; naasten </a:t>
            </a:r>
          </a:p>
          <a:p>
            <a:r>
              <a:rPr lang="nl-NL" dirty="0"/>
              <a:t>Verpleegkunde (HBO)</a:t>
            </a:r>
          </a:p>
        </p:txBody>
      </p:sp>
    </p:spTree>
    <p:extLst>
      <p:ext uri="{BB962C8B-B14F-4D97-AF65-F5344CB8AC3E}">
        <p14:creationId xmlns:p14="http://schemas.microsoft.com/office/powerpoint/2010/main" val="3061169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AEEB4B-0427-B024-5582-D47CA2921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Afsluiting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237102B-A93C-09A7-C696-210CE6D3F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nl-NL" sz="4000" dirty="0"/>
          </a:p>
          <a:p>
            <a:pPr marL="0" indent="0" algn="ctr">
              <a:buNone/>
            </a:pPr>
            <a:r>
              <a:rPr lang="nl-NL" sz="4000" b="1" dirty="0"/>
              <a:t>Naastenondersteuning </a:t>
            </a:r>
          </a:p>
          <a:p>
            <a:pPr marL="0" indent="0" algn="ctr">
              <a:buNone/>
            </a:pPr>
            <a:r>
              <a:rPr lang="nl-NL" sz="4000" b="1" dirty="0"/>
              <a:t>vraagt geen extra tijd, </a:t>
            </a:r>
          </a:p>
          <a:p>
            <a:pPr marL="0" indent="0" algn="ctr">
              <a:buNone/>
            </a:pPr>
            <a:r>
              <a:rPr lang="nl-NL" sz="4000" b="1" dirty="0"/>
              <a:t>maar bewuste aandacht </a:t>
            </a:r>
            <a:r>
              <a:rPr lang="nl-NL" sz="4000" b="1"/>
              <a:t>van zorgprofessionals</a:t>
            </a:r>
            <a:endParaRPr lang="nl-NL" sz="4000" b="1" dirty="0"/>
          </a:p>
        </p:txBody>
      </p:sp>
    </p:spTree>
    <p:extLst>
      <p:ext uri="{BB962C8B-B14F-4D97-AF65-F5344CB8AC3E}">
        <p14:creationId xmlns:p14="http://schemas.microsoft.com/office/powerpoint/2010/main" val="2017398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90C82E-F549-4757-8336-60D4EA1F7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0" y="365125"/>
            <a:ext cx="11099800" cy="5337175"/>
          </a:xfrm>
        </p:spPr>
        <p:txBody>
          <a:bodyPr>
            <a:normAutofit/>
          </a:bodyPr>
          <a:lstStyle/>
          <a:p>
            <a:r>
              <a:rPr lang="nl-NL" dirty="0"/>
              <a:t>Gerealiseerd door</a:t>
            </a:r>
            <a:br>
              <a:rPr lang="nl-NL" dirty="0"/>
            </a:br>
            <a:r>
              <a:rPr lang="nl-NL" sz="3200" dirty="0"/>
              <a:t>Oog voor naasten : Marcella Tam</a:t>
            </a:r>
            <a:br>
              <a:rPr lang="nl-NL" sz="3200" dirty="0"/>
            </a:br>
            <a:r>
              <a:rPr lang="nl-NL" sz="3200" dirty="0"/>
              <a:t>Zorgopleidingen LUMC : Mariska Schoonderwoerd</a:t>
            </a:r>
          </a:p>
        </p:txBody>
      </p:sp>
    </p:spTree>
    <p:extLst>
      <p:ext uri="{BB962C8B-B14F-4D97-AF65-F5344CB8AC3E}">
        <p14:creationId xmlns:p14="http://schemas.microsoft.com/office/powerpoint/2010/main" val="2006016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3A3531-0DDD-6267-A18B-4115E4252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48122072-EB79-0A36-74B0-F37AD29D3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>
                <a:effectLst/>
              </a:rPr>
              <a:t>Na afloop kan de student:</a:t>
            </a:r>
            <a:endParaRPr lang="nl-NL" dirty="0"/>
          </a:p>
          <a:p>
            <a:r>
              <a:rPr lang="nl-NL" dirty="0">
                <a:effectLst/>
              </a:rPr>
              <a:t>De rol en behoeften van naasten analyseren vanuit meerdere perspectieven</a:t>
            </a:r>
            <a:endParaRPr lang="nl-NL" dirty="0"/>
          </a:p>
          <a:p>
            <a:r>
              <a:rPr lang="nl-NL" dirty="0">
                <a:effectLst/>
              </a:rPr>
              <a:t>Reflecteren op eigen handelen</a:t>
            </a:r>
            <a:endParaRPr lang="nl-NL" dirty="0"/>
          </a:p>
          <a:p>
            <a:r>
              <a:rPr lang="nl-NL" dirty="0">
                <a:effectLst/>
              </a:rPr>
              <a:t>Verbinding leggen met professionele normen</a:t>
            </a:r>
            <a:endParaRPr lang="nl-NL" dirty="0"/>
          </a:p>
          <a:p>
            <a:r>
              <a:rPr lang="nl-NL" dirty="0">
                <a:effectLst/>
              </a:rPr>
              <a:t>Signaleren van gemiste kansen in de eigen praktijk</a:t>
            </a:r>
            <a:endParaRPr lang="nl-NL" dirty="0"/>
          </a:p>
          <a:p>
            <a:r>
              <a:rPr lang="nl-NL" dirty="0">
                <a:effectLst/>
              </a:rPr>
              <a:t>Een concrete verbeteractie formuleren</a:t>
            </a:r>
            <a:endParaRPr lang="nl-NL" dirty="0"/>
          </a:p>
          <a:p>
            <a:r>
              <a:rPr lang="nl-NL" dirty="0">
                <a:effectLst/>
              </a:rPr>
              <a:t>Benoemen wat professionals tegenhoudt en hoe je toch verschil maakt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7930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6410ED-BF9E-E656-2CA9-B44A94AAD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Voorkennis ophalen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CFC3A47-B2E7-C946-242F-383B05D58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Instructie : </a:t>
            </a:r>
          </a:p>
          <a:p>
            <a:pPr marL="0" indent="0">
              <a:buNone/>
            </a:pPr>
            <a:r>
              <a:rPr lang="nl-NL" dirty="0"/>
              <a:t>Ben je het </a:t>
            </a:r>
            <a:r>
              <a:rPr lang="nl-NL" u="sng" dirty="0"/>
              <a:t>eens</a:t>
            </a:r>
            <a:r>
              <a:rPr lang="nl-NL" dirty="0"/>
              <a:t> met de stelling ga je </a:t>
            </a:r>
            <a:r>
              <a:rPr lang="nl-NL" u="sng" dirty="0"/>
              <a:t>staan</a:t>
            </a:r>
            <a:r>
              <a:rPr lang="nl-NL" dirty="0"/>
              <a:t>, anders blijf je zitten </a:t>
            </a:r>
          </a:p>
          <a:p>
            <a:endParaRPr lang="nl-NL" dirty="0"/>
          </a:p>
          <a:p>
            <a:r>
              <a:rPr lang="nl-NL" dirty="0"/>
              <a:t>1. Naasten hebben vaak meer stress dan de patiënt </a:t>
            </a:r>
          </a:p>
          <a:p>
            <a:r>
              <a:rPr lang="nl-NL" dirty="0"/>
              <a:t>2. Zorgprofessionals zien naasten als mantelzorger</a:t>
            </a:r>
          </a:p>
          <a:p>
            <a:r>
              <a:rPr lang="nl-NL" dirty="0"/>
              <a:t>3. Naasten ondersteunen kost vooral veel tijd</a:t>
            </a:r>
          </a:p>
        </p:txBody>
      </p:sp>
    </p:spTree>
    <p:extLst>
      <p:ext uri="{BB962C8B-B14F-4D97-AF65-F5344CB8AC3E}">
        <p14:creationId xmlns:p14="http://schemas.microsoft.com/office/powerpoint/2010/main" val="3019912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BBC472-7E1F-B3AD-5155-A45F22728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KIJK vragen bij de film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8224FD-DF37-930B-5B1F-5EEC76743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Wat gebeurt er met de naaste?</a:t>
            </a:r>
          </a:p>
          <a:p>
            <a:endParaRPr lang="nl-NL" dirty="0"/>
          </a:p>
          <a:p>
            <a:r>
              <a:rPr lang="nl-NL" dirty="0"/>
              <a:t>Wat doet de zorgprofessional wel </a:t>
            </a:r>
            <a:r>
              <a:rPr lang="nl-NL" i="1" dirty="0"/>
              <a:t>of</a:t>
            </a:r>
            <a:r>
              <a:rPr lang="nl-NL" dirty="0"/>
              <a:t> juist niet?</a:t>
            </a:r>
          </a:p>
          <a:p>
            <a:endParaRPr lang="nl-NL" dirty="0"/>
          </a:p>
          <a:p>
            <a:r>
              <a:rPr lang="nl-NL" dirty="0"/>
              <a:t>Wat zie je als gemiste signalen?</a:t>
            </a:r>
          </a:p>
        </p:txBody>
      </p:sp>
      <p:pic>
        <p:nvPicPr>
          <p:cNvPr id="5" name="Graphic 4" descr="Ogen met effen opvulling">
            <a:extLst>
              <a:ext uri="{FF2B5EF4-FFF2-40B4-BE49-F238E27FC236}">
                <a16:creationId xmlns:a16="http://schemas.microsoft.com/office/drawing/2014/main" id="{AD333BE9-7C86-E6B6-AC0C-2F61984628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21432" y="37745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04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7B1AB9FE-36F5-4FD1-9850-DB5C5AD48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wolk, tekst, hemel, buitenshuis&#10;&#10;Door AI gegenereerde inhoud is mogelijk onjuist.">
            <a:hlinkClick r:id="rId3"/>
            <a:extLst>
              <a:ext uri="{FF2B5EF4-FFF2-40B4-BE49-F238E27FC236}">
                <a16:creationId xmlns:a16="http://schemas.microsoft.com/office/drawing/2014/main" id="{20800D01-0713-8189-086D-128F87F5DC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945" b="747"/>
          <a:stretch>
            <a:fillRect/>
          </a:stretch>
        </p:blipFill>
        <p:spPr>
          <a:xfrm>
            <a:off x="20" y="10"/>
            <a:ext cx="12191979" cy="5486390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489C2E0-4895-4B72-85EA-7EE9FAFFD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86402"/>
            <a:ext cx="12192000" cy="1371598"/>
          </a:xfrm>
          <a:prstGeom prst="rect">
            <a:avLst/>
          </a:prstGeom>
          <a:ln>
            <a:noFill/>
          </a:ln>
          <a:effectLst>
            <a:outerShdw blurRad="254000" dist="114300" dir="20340000" sx="89000" sy="89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0C63530-E4CF-98FA-479B-1B3889E52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56" y="5746071"/>
            <a:ext cx="7015499" cy="85226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De film</a:t>
            </a:r>
          </a:p>
        </p:txBody>
      </p:sp>
    </p:spTree>
    <p:extLst>
      <p:ext uri="{BB962C8B-B14F-4D97-AF65-F5344CB8AC3E}">
        <p14:creationId xmlns:p14="http://schemas.microsoft.com/office/powerpoint/2010/main" val="2658583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CB6F9B-95AC-928F-9D5F-B45D1351B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DUO reflectie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1F16426-72D9-C27E-4CBD-3D9BA27DA0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2847132"/>
            <a:ext cx="106060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jij gedaan?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de naaste nodig dacht jij?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jouw team of de organisatie kunnen faciliteren?</a:t>
            </a:r>
          </a:p>
        </p:txBody>
      </p:sp>
    </p:spTree>
    <p:extLst>
      <p:ext uri="{BB962C8B-B14F-4D97-AF65-F5344CB8AC3E}">
        <p14:creationId xmlns:p14="http://schemas.microsoft.com/office/powerpoint/2010/main" val="2608219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nt">
            <a:extLst>
              <a:ext uri="{FF2B5EF4-FFF2-40B4-BE49-F238E27FC236}">
                <a16:creationId xmlns:a16="http://schemas.microsoft.com/office/drawing/2014/main" id="{18EEE165-BC21-B37E-CF1E-0E1E2D138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92321" y="1"/>
            <a:ext cx="4299679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13A48C6C-3CC4-4EE5-A773-EC1EB7F59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368300" dist="139700" sx="97000" sy="970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AD138D4-D5B2-85E9-8E9A-91C09D082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77240"/>
            <a:ext cx="4036300" cy="296461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Met elkaar in gesprek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C9912D1-7264-6AED-61C5-E54F39360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952" y="4182341"/>
            <a:ext cx="4036301" cy="19826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Artikel 2.8 uit de </a:t>
            </a: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beroepscode</a:t>
            </a:r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Graphic 4" descr="Gebruikers silhouet">
            <a:extLst>
              <a:ext uri="{FF2B5EF4-FFF2-40B4-BE49-F238E27FC236}">
                <a16:creationId xmlns:a16="http://schemas.microsoft.com/office/drawing/2014/main" id="{1194F5F5-76A0-9698-6917-46A033A9B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7845" y="899563"/>
            <a:ext cx="5058872" cy="505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73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20AAFD-3950-9564-85FC-7CF6776A8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Praktijk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AB70F52-82BC-447B-12F5-405F58EF6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Geef een voorbeeld uit waarin een naaste onvoldoende gezien werd, </a:t>
            </a:r>
          </a:p>
          <a:p>
            <a:pPr lvl="2"/>
            <a:r>
              <a:rPr lang="nl-NL" dirty="0"/>
              <a:t>Door jou – wat deed je?</a:t>
            </a:r>
          </a:p>
          <a:p>
            <a:pPr lvl="2"/>
            <a:r>
              <a:rPr lang="nl-NL" dirty="0"/>
              <a:t>Door je teamleden -  wat deed je team?</a:t>
            </a:r>
          </a:p>
          <a:p>
            <a:pPr lvl="2"/>
            <a:endParaRPr lang="nl-NL" dirty="0"/>
          </a:p>
          <a:p>
            <a:pPr marL="914400" lvl="2" indent="0">
              <a:buNone/>
            </a:pPr>
            <a:endParaRPr lang="nl-NL" dirty="0"/>
          </a:p>
          <a:p>
            <a:r>
              <a:rPr lang="nl-NL" dirty="0"/>
              <a:t> </a:t>
            </a:r>
            <a:r>
              <a:rPr lang="nl-NL" i="1" dirty="0"/>
              <a:t>Wat maakte dat dit gebeurde?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57100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nt">
            <a:extLst>
              <a:ext uri="{FF2B5EF4-FFF2-40B4-BE49-F238E27FC236}">
                <a16:creationId xmlns:a16="http://schemas.microsoft.com/office/drawing/2014/main" id="{18EEE165-BC21-B37E-CF1E-0E1E2D138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92321" y="1"/>
            <a:ext cx="4299679" cy="685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3A48C6C-3CC4-4EE5-A773-EC1EB7F59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368300" dist="139700" sx="97000" sy="970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96C9C3-50CB-6985-E61C-6D47D3E8E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77240"/>
            <a:ext cx="4036300" cy="296461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Morgen anders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0607A2-C1B1-9C78-8412-D6DE68E71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952" y="4182341"/>
            <a:ext cx="5591048" cy="1982670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Schrijf in één zin :</a:t>
            </a:r>
          </a:p>
          <a:p>
            <a:pPr marL="0" indent="0">
              <a:buNone/>
            </a:pP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Wat kan </a:t>
            </a:r>
            <a:r>
              <a:rPr lang="en-US" sz="3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ik</a:t>
            </a: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mijn team morgen anders </a:t>
            </a:r>
            <a:r>
              <a:rPr lang="en-US" sz="3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doen</a:t>
            </a:r>
            <a:r>
              <a:rPr lang="en-US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</p:txBody>
      </p:sp>
      <p:pic>
        <p:nvPicPr>
          <p:cNvPr id="5" name="Graphic 4" descr="Pen silhouet">
            <a:extLst>
              <a:ext uri="{FF2B5EF4-FFF2-40B4-BE49-F238E27FC236}">
                <a16:creationId xmlns:a16="http://schemas.microsoft.com/office/drawing/2014/main" id="{3451FC71-8825-9437-2028-2C99A57C2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60879" y="899563"/>
            <a:ext cx="4205837" cy="42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5248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15FA8C3DA0D34D952B7B13C2214042" ma:contentTypeVersion="13" ma:contentTypeDescription="Create a new document." ma:contentTypeScope="" ma:versionID="2ddfb0541a462c45cc7df5b322ca050d">
  <xsd:schema xmlns:xsd="http://www.w3.org/2001/XMLSchema" xmlns:xs="http://www.w3.org/2001/XMLSchema" xmlns:p="http://schemas.microsoft.com/office/2006/metadata/properties" xmlns:ns2="53b59e54-eb5e-427d-bd21-3e8c43afa2f7" xmlns:ns3="fd7b707b-79d2-495b-a12e-856244d53336" targetNamespace="http://schemas.microsoft.com/office/2006/metadata/properties" ma:root="true" ma:fieldsID="2f79f18657f79f11a305529ea9500121" ns2:_="" ns3:_="">
    <xsd:import namespace="53b59e54-eb5e-427d-bd21-3e8c43afa2f7"/>
    <xsd:import namespace="fd7b707b-79d2-495b-a12e-856244d533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b59e54-eb5e-427d-bd21-3e8c43afa2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752b81f-bf1e-4216-85ee-deb0f27b41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7b707b-79d2-495b-a12e-856244d5333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d431e14-ac1b-4cb2-872f-d0deb17e3617}" ma:internalName="TaxCatchAll" ma:showField="CatchAllData" ma:web="fd7b707b-79d2-495b-a12e-856244d533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7b707b-79d2-495b-a12e-856244d53336" xsi:nil="true"/>
    <lcf76f155ced4ddcb4097134ff3c332f xmlns="53b59e54-eb5e-427d-bd21-3e8c43afa2f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80D6337-5163-4866-A0F0-6FDBE956154D}"/>
</file>

<file path=customXml/itemProps2.xml><?xml version="1.0" encoding="utf-8"?>
<ds:datastoreItem xmlns:ds="http://schemas.openxmlformats.org/officeDocument/2006/customXml" ds:itemID="{EF93DC16-A66D-4E6E-BABC-3038A091EDBA}"/>
</file>

<file path=customXml/itemProps3.xml><?xml version="1.0" encoding="utf-8"?>
<ds:datastoreItem xmlns:ds="http://schemas.openxmlformats.org/officeDocument/2006/customXml" ds:itemID="{CFD54049-4BA1-4299-AE9B-97CF44BDFC7B}"/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400</Words>
  <Application>Microsoft Office PowerPoint</Application>
  <PresentationFormat>Breedbeeld</PresentationFormat>
  <Paragraphs>66</Paragraphs>
  <Slides>11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Kantoorthema</vt:lpstr>
      <vt:lpstr>Les</vt:lpstr>
      <vt:lpstr>Leerdoelen </vt:lpstr>
      <vt:lpstr>Voorkennis ophalen </vt:lpstr>
      <vt:lpstr>KIJK vragen bij de film</vt:lpstr>
      <vt:lpstr>De film</vt:lpstr>
      <vt:lpstr>DUO reflectie </vt:lpstr>
      <vt:lpstr>Met elkaar in gesprek </vt:lpstr>
      <vt:lpstr>Praktijk </vt:lpstr>
      <vt:lpstr>Morgen anders</vt:lpstr>
      <vt:lpstr>Afsluiting </vt:lpstr>
      <vt:lpstr>Gerealiseerd door Oog voor naasten : Marcella Tam Zorgopleidingen LUMC : Mariska Schoonderwoerd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Schoonderwoerd-Bosmans, Mariska (DOO - LUMC)</dc:creator>
  <cp:lastModifiedBy>Tam, Marcella (RT - LUMC)</cp:lastModifiedBy>
  <cp:revision>10</cp:revision>
  <dcterms:created xsi:type="dcterms:W3CDTF">2026-06-18T14:00:16Z</dcterms:created>
  <dcterms:modified xsi:type="dcterms:W3CDTF">2026-07-02T12:57:31Z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0x0101003915FA8C3DA0D34D952B7B13C2214042</vt:lpwstr>
  </property>
</Properties>
</file>