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74217" autoAdjust="0"/>
  </p:normalViewPr>
  <p:slideViewPr>
    <p:cSldViewPr snapToGrid="0">
      <p:cViewPr varScale="1">
        <p:scale>
          <a:sx n="95" d="100"/>
          <a:sy n="95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29282-DCBF-44D4-8B49-D599D8811B48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5EE2E-D9B1-47F0-83E3-FDC64C785E1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5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>
                <a:effectLst/>
              </a:rPr>
              <a:t>Stellingen – ga staan bij eens</a:t>
            </a:r>
            <a:endParaRPr lang="nl-NL" dirty="0"/>
          </a:p>
          <a:p>
            <a:r>
              <a:rPr lang="nl-NL" i="1" dirty="0">
                <a:effectLst/>
              </a:rPr>
              <a:t>Doel: activeren &amp; luisterfocus zetten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934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b="1" dirty="0"/>
              <a:t>Start film bi j 5.57 en stop bij 10.46 </a:t>
            </a:r>
            <a:r>
              <a:rPr lang="nl-NL" dirty="0">
                <a:hlinkClick r:id="rId3"/>
              </a:rPr>
              <a:t>Het verschil maken in de palliatieve fase</a:t>
            </a:r>
            <a:r>
              <a:rPr lang="nl-NL" dirty="0"/>
              <a:t>: onderdeel waar kan het nog beter?  </a:t>
            </a:r>
            <a:br>
              <a:rPr lang="nl-NL" dirty="0"/>
            </a:b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  <a:hlinkClick r:id="rId3"/>
              </a:rPr>
              <a:t>https://www.youtube.com/watch?v=ZZu3JJZmNuU</a:t>
            </a:r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endParaRPr lang="nl-NL" dirty="0"/>
          </a:p>
          <a:p>
            <a:endParaRPr lang="nl-NL" dirty="0"/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Voorbeelden uit het fragment </a:t>
            </a:r>
          </a:p>
          <a:p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Verlies van intimiteit door hoog‑laagbed → impact op partnerrelatie.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Geen uitleg over tillen → risico op overbelasting / onveilige zorg.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Geen follow‑up van huisarts → gat in ketenzorg.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Kinderen die grenzen bewaken → gebrek aan afstemming met gezin.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 durft geen feedback te geven → afhankelijkheidsrelatie / machtsongelijkheid.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Niet aanbellen → gebrek aan respectvolle communicatie.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1221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Ik check expliciet wat de draagkracht van de partner is.”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leg hulpmiddelen uit vóórdat ze worden ingezet en vraag of dit begrepen is en ook bijdraagt aan goede zorg”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stem actief af met huisarts of wijkverpleging.”</a:t>
            </a:r>
          </a:p>
          <a:p>
            <a:pPr lvl="0"/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“Ik vraag naasten, ook de kinderen gericht naar hun zorgen en grenzen.”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25EE2E-D9B1-47F0-83E3-FDC64C785E1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349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712C0-E5C1-40E7-F7C9-68C785C86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E091523-9852-BB96-5EAD-D56D027E2C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60321-3EF9-8EE4-EB8A-04BEB4A6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8F8250-4625-E1BA-FBF8-6A25407B9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32D0D39-28D0-43DE-2E33-60111C2D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7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B704E7-2350-DA6A-6D9B-314D51E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70797C-FE04-E0A2-1914-1EA95C7C7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CE5F40C-8A35-AB34-98C8-8A62BC4CE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7815310-74A8-4990-B077-869823C7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501524-5E12-E6AC-5118-1130FB51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2234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6C17FB7-C4D3-B0D9-CAD6-198434DA0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1F1954A-C823-2F55-E808-F50D4A31A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E72C293-832B-73DB-DE55-7CCA9DC78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2185EA-A748-4F10-26BF-30C1075E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E736964-2056-3073-FAD4-0956A470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992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A026BB-71E4-B2D1-1EFB-0EA37F3B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818AC4-BF4A-4B35-1138-4B70D729D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68F0648-D8FD-61EA-3EFD-B8D6E153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6AEB01-D738-B754-BD02-A825691D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D41A39B-3EEE-43D2-84DE-EC07A0A4F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591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8A66B2-8C57-C263-FF40-1AE308A84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44BD6DA-0775-9402-0DAD-87EB9F16B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68C60A-6708-F1C9-2456-7074ABEF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805D70-63C6-E600-3855-1EAF784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F79C1E-72A8-7A9B-4605-A1D3B585A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08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718738-16C5-0BBD-AECC-A06A3013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642F69-9094-F6E6-4FED-9A48819D2D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9F395B3-31DD-8F5F-A9C0-54A7F3C27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5926B4-FFC4-0882-1167-535FF8937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D3D1137-DDE5-6A06-0E0F-46CB83A3F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ADA45A0-5DA7-C5DA-70D3-443FC734D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252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F0D2B4-0B2B-10B1-42A7-CF33C6F16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CE288A-2534-9624-264D-6466B35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7098CA-BD09-6B54-4ACC-6DB36ABEA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A317A8-1BBC-2838-186A-C5DA608FE0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8BD7A75-A538-AE4E-7866-5D4B6B3C9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1E03005-870D-3CBD-EAE2-AB1307881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2ABE2EC-364B-10ED-7047-3669BB8D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C8E10D9-1E4D-3721-F184-CB791686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62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619F1-17FF-EB68-0286-BDEEC23FE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C0FC4F0-C980-F9F9-A70C-F27C5BF62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B610CE8-CF6A-EA98-EBB9-0573B1184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1F58FEFB-A8A0-21F5-4C23-3092F9054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743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C0D5944-64D9-CA67-19A1-C0AD393F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FB1D089-E801-AF45-E57D-79CB6BB9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5A78E8D-83AB-92B1-C752-29CB2CA20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609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BA304-A101-4B8A-41D2-8E058113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96027-2961-0C2F-1CB2-00D5379C6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1CB6BFE-0C46-BD7E-4569-85832A95FF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C2F5752-D18B-F62B-BE6A-15F003D8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67E5DF-78C9-593E-B000-C7F492CF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6D8B773-0B1E-8EF9-E266-456C7313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268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3A4730-0DCD-3EC7-5FEA-61F576BB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BBAFDAD4-AC61-7CBB-315F-429A984F4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3D14B04-8E6D-0E05-4418-CEF85E593E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3044E2-B65A-4304-882D-EE2B206F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8F8A6B-BCF8-DA19-EC42-DB167CF9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1592225-A3C4-785F-83BA-612370AC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217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FE4E120-70E9-C203-080C-52C8F245F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461AB8-A09C-C2D7-C756-C2678CE5F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9373256-144A-75EB-F8D2-8E174A0F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A7B10B-ACDF-4788-95D6-F705DA46F8DA}" type="datetimeFigureOut">
              <a:rPr lang="nl-NL" smtClean="0"/>
              <a:t>02-07-2026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B179D2-5842-870D-B9CE-D4257C3256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7CF030-2426-0920-EBCC-1FC7AD5B5A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22B733-4A04-4F05-97CA-89379E539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87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Zu3JJZmNu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1875F-8F8C-70A0-1ACD-5F51C443F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Miniles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1566C9C-CFDB-B72E-FF73-C15CC4E395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Verschil maken </a:t>
            </a:r>
          </a:p>
          <a:p>
            <a:r>
              <a:rPr lang="nl-NL" dirty="0"/>
              <a:t>Wat kan nog beter</a:t>
            </a:r>
          </a:p>
          <a:p>
            <a:r>
              <a:rPr lang="nl-NL" dirty="0"/>
              <a:t>Verpleegkunde HBO</a:t>
            </a:r>
          </a:p>
        </p:txBody>
      </p:sp>
    </p:spTree>
    <p:extLst>
      <p:ext uri="{BB962C8B-B14F-4D97-AF65-F5344CB8AC3E}">
        <p14:creationId xmlns:p14="http://schemas.microsoft.com/office/powerpoint/2010/main" val="13732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657B7-BE1A-7984-B213-E57FE574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Goede palliatieve zorg is nooit alleen voor de patiënt 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5DD1A19-54C0-3852-9E4C-F25C4D1F1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sz="4400" dirty="0"/>
              <a:t>het is zorg voor het hele systeem</a:t>
            </a:r>
          </a:p>
        </p:txBody>
      </p:sp>
    </p:spTree>
    <p:extLst>
      <p:ext uri="{BB962C8B-B14F-4D97-AF65-F5344CB8AC3E}">
        <p14:creationId xmlns:p14="http://schemas.microsoft.com/office/powerpoint/2010/main" val="1538238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F5E786-3F93-EF1B-C977-0CA288DFC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8F7DF4-5C87-5F5C-ABEF-299078271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OOG voor Naasten 		Marcella Tam </a:t>
            </a:r>
          </a:p>
          <a:p>
            <a:r>
              <a:rPr lang="nl-NL" dirty="0"/>
              <a:t>LUMC Zorgopleidingen 	</a:t>
            </a:r>
            <a:r>
              <a:rPr lang="nl-NL"/>
              <a:t>Mariska Schoonderwoerd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081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064E16-9C19-64A2-AD99-601FBACC5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4B7917-564A-E7CA-0FFA-D0ABF4FEA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37" y="1825625"/>
            <a:ext cx="1116386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Na deze miniles kan jij:</a:t>
            </a:r>
            <a:endParaRPr lang="nl-NL" dirty="0"/>
          </a:p>
          <a:p>
            <a:pPr lvl="0"/>
            <a:r>
              <a:rPr lang="nl-NL" b="1" dirty="0"/>
              <a:t>Analyseren </a:t>
            </a:r>
            <a:r>
              <a:rPr lang="nl-NL" dirty="0"/>
              <a:t>welke factoren bijdragen aan belasting van naasten in een palliatieve situatie.</a:t>
            </a:r>
          </a:p>
          <a:p>
            <a:pPr lvl="0"/>
            <a:r>
              <a:rPr lang="nl-NL" b="1" dirty="0"/>
              <a:t>Duiden </a:t>
            </a:r>
            <a:r>
              <a:rPr lang="nl-NL" dirty="0"/>
              <a:t>welke professionele verantwoordelijkheden de verpleegkundige heeft richting naasten.</a:t>
            </a:r>
          </a:p>
          <a:p>
            <a:pPr lvl="0"/>
            <a:r>
              <a:rPr lang="nl-NL" b="1" dirty="0"/>
              <a:t>Beoordelen</a:t>
            </a:r>
            <a:r>
              <a:rPr lang="nl-NL" dirty="0"/>
              <a:t> waar in het filmfragment sprake is van tekortschietende zorg, </a:t>
            </a:r>
          </a:p>
          <a:p>
            <a:pPr lvl="0"/>
            <a:r>
              <a:rPr lang="nl-NL" b="1" dirty="0"/>
              <a:t>Formuleren</a:t>
            </a:r>
            <a:r>
              <a:rPr lang="nl-NL" dirty="0"/>
              <a:t> van een professionele verbeteractie die aansluit bij evidence‑based palliatieve zorg.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79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405AE0-8EE4-498D-7383-26F730A25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88D85C-31C9-DEB0-6402-F1FF146EB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899" y="1446663"/>
            <a:ext cx="11247906" cy="5881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EENS = 					Staan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ONEENS =					Zitten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Naasten voelen zich alleen gelaten door verpleegkundigen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Onvoldoende uitleg aan naasten kan leiden tot onveilige zorg</a:t>
            </a:r>
            <a:endParaRPr lang="nl-NL" b="1" dirty="0">
              <a:effectLst/>
            </a:endParaRP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b="1" dirty="0"/>
              <a:t>Ik vind het moeilijk om de zorgen en verdriet van naasten te begeleiden</a:t>
            </a:r>
            <a:endParaRPr lang="nl-NL" dirty="0"/>
          </a:p>
        </p:txBody>
      </p:sp>
      <p:pic>
        <p:nvPicPr>
          <p:cNvPr id="5" name="Graphic 4" descr="Regisseursstoel silhouet">
            <a:extLst>
              <a:ext uri="{FF2B5EF4-FFF2-40B4-BE49-F238E27FC236}">
                <a16:creationId xmlns:a16="http://schemas.microsoft.com/office/drawing/2014/main" id="{AC17F38C-A2B8-B57E-15D3-ED7C7452F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1477" y="2409940"/>
            <a:ext cx="564614" cy="564614"/>
          </a:xfrm>
          <a:prstGeom prst="rect">
            <a:avLst/>
          </a:prstGeom>
        </p:spPr>
      </p:pic>
      <p:pic>
        <p:nvPicPr>
          <p:cNvPr id="7" name="Graphic 6" descr="Verward persoon silhouet">
            <a:extLst>
              <a:ext uri="{FF2B5EF4-FFF2-40B4-BE49-F238E27FC236}">
                <a16:creationId xmlns:a16="http://schemas.microsoft.com/office/drawing/2014/main" id="{24BC01D9-FA78-82A4-6C04-24969C4A4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67409" y="1429438"/>
            <a:ext cx="652749" cy="65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21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D7EF04-06DD-3F81-FFD7-3F5FB8C63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Kijk en luister 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62FFF4B-7FB3-7F8A-2087-5298933C2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nl-NL" dirty="0"/>
          </a:p>
          <a:p>
            <a:r>
              <a:rPr lang="nl-NL" sz="2000" b="1" dirty="0"/>
              <a:t>Schrijf woorden </a:t>
            </a:r>
            <a:r>
              <a:rPr lang="nl-NL" sz="2000" dirty="0"/>
              <a:t>op </a:t>
            </a:r>
          </a:p>
          <a:p>
            <a:r>
              <a:rPr lang="nl-NL" sz="2000" dirty="0"/>
              <a:t>over wat vonden naasten moeilijk?</a:t>
            </a:r>
          </a:p>
          <a:p>
            <a:endParaRPr lang="nl-NL" sz="2000" dirty="0"/>
          </a:p>
          <a:p>
            <a:r>
              <a:rPr lang="nl-NL" sz="2000" dirty="0"/>
              <a:t>Wat </a:t>
            </a:r>
            <a:r>
              <a:rPr lang="nl-NL" sz="2000"/>
              <a:t>zegt dat over </a:t>
            </a:r>
            <a:r>
              <a:rPr lang="nl-NL" sz="2000" dirty="0"/>
              <a:t>jouw professionele verantwoordelijkheid?</a:t>
            </a:r>
          </a:p>
          <a:p>
            <a:endParaRPr lang="nl-NL" sz="2000" dirty="0"/>
          </a:p>
          <a:p>
            <a:r>
              <a:rPr lang="nl-NL" sz="2000" dirty="0"/>
              <a:t>Waar hoor of zie je onvoldoende afgestemde zorg?</a:t>
            </a:r>
          </a:p>
        </p:txBody>
      </p:sp>
      <p:pic>
        <p:nvPicPr>
          <p:cNvPr id="7" name="Tijdelijke aanduiding voor inhoud 6" descr="Afbeelding met wolk, tekst, hemel, dag&#10;&#10;Door AI gegenereerde inhoud is mogelijk onjuist.">
            <a:hlinkClick r:id="rId3"/>
            <a:extLst>
              <a:ext uri="{FF2B5EF4-FFF2-40B4-BE49-F238E27FC236}">
                <a16:creationId xmlns:a16="http://schemas.microsoft.com/office/drawing/2014/main" id="{39C2D40A-516D-96FE-CAFC-A7D39597F5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196226" y="2792830"/>
            <a:ext cx="6645007" cy="2775457"/>
          </a:xfrm>
          <a:prstGeom prst="rect">
            <a:avLst/>
          </a:prstGeom>
        </p:spPr>
      </p:pic>
      <p:pic>
        <p:nvPicPr>
          <p:cNvPr id="6" name="Graphic 5" descr="Filmstrip silhouet">
            <a:extLst>
              <a:ext uri="{FF2B5EF4-FFF2-40B4-BE49-F238E27FC236}">
                <a16:creationId xmlns:a16="http://schemas.microsoft.com/office/drawing/2014/main" id="{EE2F12B2-8D7F-C9BA-3D3D-A925DB220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11002" y="16889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9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A8323-661E-82F3-1575-82A961FB7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Duo of Trio opdracht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CD4CF8D1-1D1E-E928-CD99-7CA5460228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3216464"/>
            <a:ext cx="1048857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Welke situatie </a:t>
            </a:r>
            <a:r>
              <a:rPr lang="nl-NL" altLang="nl-NL" sz="2400" dirty="0">
                <a:latin typeface="Arial" panose="020B0604020202020204" pitchFamily="34" charset="0"/>
              </a:rPr>
              <a:t>gaf risico op onvoldoende afgestemde zorg?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2400" dirty="0">
                <a:latin typeface="Arial" panose="020B0604020202020204" pitchFamily="34" charset="0"/>
              </a:rPr>
              <a:t>Waar kan of moet de verpleegkundige verantwoordelijkheid beter ingevuld </a:t>
            </a:r>
            <a:endParaRPr kumimoji="0" lang="nl-NL" alt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NL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had jij als verpleegkundige kunnen doen?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2400" dirty="0">
                <a:latin typeface="Arial" panose="020B0604020202020204" pitchFamily="34" charset="0"/>
              </a:rPr>
              <a:t>Welke discipline in de keten moet daarbij betrokken worden?</a:t>
            </a:r>
            <a:endParaRPr kumimoji="0" lang="nl-NL" altLang="nl-NL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Graphic 6" descr="Gebruikers silhouet">
            <a:extLst>
              <a:ext uri="{FF2B5EF4-FFF2-40B4-BE49-F238E27FC236}">
                <a16:creationId xmlns:a16="http://schemas.microsoft.com/office/drawing/2014/main" id="{DDC1C379-E1C7-E952-DF66-61FEFC3E8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55777" y="409431"/>
            <a:ext cx="3111691" cy="311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19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8188D9-DC3C-3E45-3743-097B0E6D8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1 </a:t>
            </a:r>
            <a:r>
              <a:rPr lang="nl-NL" b="1" dirty="0"/>
              <a:t>Continuiteit &amp; Ketenzorg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0F85D3-1C88-BD7E-A0E9-D35ECA1576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 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Geen follow-up met de huisarts</a:t>
            </a:r>
            <a:endParaRPr lang="nl-NL" dirty="0"/>
          </a:p>
          <a:p>
            <a:r>
              <a:rPr lang="nl-NL" dirty="0">
                <a:effectLst/>
              </a:rPr>
              <a:t>Onvoldoende afstemming over de thuissituatie, grenzen met persoonlijke leefomgeving </a:t>
            </a:r>
            <a:endParaRPr lang="nl-NL" dirty="0"/>
          </a:p>
          <a:p>
            <a:r>
              <a:rPr lang="nl-NL" dirty="0">
                <a:effectLst/>
              </a:rPr>
              <a:t>Onvoldoende voorbereiding op hulpmiddelen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/>
              <a:t>Palliatieve zorg vraagt proactieve afstemming tussen disciplines.”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967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6FBD09-1FA1-35A7-FE2B-DAEE734F4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Rode draad 2 </a:t>
            </a:r>
            <a:r>
              <a:rPr lang="nl-NL" b="1" dirty="0"/>
              <a:t>Familie gericht &amp; draagkracht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D54004-6E30-E3C4-81DD-8665B1E00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>
                <a:effectLst/>
              </a:rPr>
              <a:t>Partner over belast of onbekend met tillen </a:t>
            </a:r>
            <a:endParaRPr lang="nl-NL" dirty="0"/>
          </a:p>
          <a:p>
            <a:r>
              <a:rPr lang="nl-NL" dirty="0">
                <a:effectLst/>
              </a:rPr>
              <a:t>Kinderen bewaken letterlijk hun grenzen</a:t>
            </a:r>
          </a:p>
          <a:p>
            <a:r>
              <a:rPr lang="nl-NL" dirty="0"/>
              <a:t>Verlies van intimiteit</a:t>
            </a:r>
            <a:endParaRPr lang="nl-NL" dirty="0">
              <a:effectLst/>
            </a:endParaRP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</a:t>
            </a:r>
            <a:r>
              <a:rPr lang="nl-NL" dirty="0">
                <a:effectLst/>
              </a:rPr>
              <a:t> </a:t>
            </a:r>
            <a:r>
              <a:rPr lang="nl-NL" i="1" dirty="0"/>
              <a:t>Je kijkt systemisch: hoe beïnvloedt de zorg het hele gezin?”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3488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0EE113-27C7-C153-DA70-BCF3B401A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365125"/>
            <a:ext cx="11024616" cy="1325563"/>
          </a:xfrm>
        </p:spPr>
        <p:txBody>
          <a:bodyPr/>
          <a:lstStyle/>
          <a:p>
            <a:r>
              <a:rPr lang="nl-NL" dirty="0"/>
              <a:t>Rode draad 3 </a:t>
            </a:r>
            <a:r>
              <a:rPr lang="nl-NL" sz="3600" b="1" dirty="0"/>
              <a:t>Communicatie, autonomie</a:t>
            </a:r>
            <a:r>
              <a:rPr lang="nl-NL" sz="3600" dirty="0"/>
              <a:t> </a:t>
            </a:r>
            <a:r>
              <a:rPr lang="nl-NL" sz="3600" b="1" dirty="0"/>
              <a:t>&amp; veiligheid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E0DAC7-B583-C1C6-3CAB-0421C2B48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>
                <a:effectLst/>
              </a:rPr>
              <a:t>Voorbeelden uit film fragment:</a:t>
            </a:r>
          </a:p>
          <a:p>
            <a:pPr marL="0" indent="0">
              <a:buNone/>
            </a:pPr>
            <a:endParaRPr lang="nl-NL" dirty="0"/>
          </a:p>
          <a:p>
            <a:pPr lvl="0"/>
            <a:r>
              <a:rPr lang="nl-NL" dirty="0"/>
              <a:t>Zo maar binnen komen</a:t>
            </a:r>
          </a:p>
          <a:p>
            <a:pPr lvl="0"/>
            <a:r>
              <a:rPr lang="nl-NL" dirty="0"/>
              <a:t>Geen belangstelling tonen </a:t>
            </a:r>
          </a:p>
          <a:p>
            <a:pPr lvl="0"/>
            <a:r>
              <a:rPr lang="nl-NL" dirty="0"/>
              <a:t>Echtgenoot (van Marcella) durft geen feedback te geven.</a:t>
            </a:r>
          </a:p>
          <a:p>
            <a:pPr lvl="0"/>
            <a:r>
              <a:rPr lang="nl-NL" dirty="0"/>
              <a:t>Geen uitleg over hulpmiddelen.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effectLst/>
              </a:rPr>
              <a:t>Kern: </a:t>
            </a:r>
            <a:r>
              <a:rPr lang="nl-NL" i="1" dirty="0"/>
              <a:t>Professionele communicatie creëert veiligheid, autonomie en vertrouwen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046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DDD89-2701-2A5B-E152-223E4590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Morgen anders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AE618-F261-3FF9-C14A-5982762A61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dirty="0"/>
              <a:t>Formuleer een verbeteractie </a:t>
            </a:r>
          </a:p>
          <a:p>
            <a:pPr marL="0" indent="0" algn="ctr">
              <a:buNone/>
            </a:pPr>
            <a:r>
              <a:rPr lang="nl-NL" dirty="0"/>
              <a:t>die je morgen meteen toe kan passen </a:t>
            </a:r>
          </a:p>
          <a:p>
            <a:pPr marL="0" indent="0" algn="ctr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b="1" dirty="0"/>
              <a:t>“Wat kan ik morgen anders doen voor een naaste?”</a:t>
            </a:r>
          </a:p>
        </p:txBody>
      </p:sp>
    </p:spTree>
    <p:extLst>
      <p:ext uri="{BB962C8B-B14F-4D97-AF65-F5344CB8AC3E}">
        <p14:creationId xmlns:p14="http://schemas.microsoft.com/office/powerpoint/2010/main" val="395220889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15FA8C3DA0D34D952B7B13C2214042" ma:contentTypeVersion="13" ma:contentTypeDescription="Create a new document." ma:contentTypeScope="" ma:versionID="2ddfb0541a462c45cc7df5b322ca050d">
  <xsd:schema xmlns:xsd="http://www.w3.org/2001/XMLSchema" xmlns:xs="http://www.w3.org/2001/XMLSchema" xmlns:p="http://schemas.microsoft.com/office/2006/metadata/properties" xmlns:ns2="53b59e54-eb5e-427d-bd21-3e8c43afa2f7" xmlns:ns3="fd7b707b-79d2-495b-a12e-856244d53336" targetNamespace="http://schemas.microsoft.com/office/2006/metadata/properties" ma:root="true" ma:fieldsID="2f79f18657f79f11a305529ea9500121" ns2:_="" ns3:_="">
    <xsd:import namespace="53b59e54-eb5e-427d-bd21-3e8c43afa2f7"/>
    <xsd:import namespace="fd7b707b-79d2-495b-a12e-856244d533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59e54-eb5e-427d-bd21-3e8c43afa2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752b81f-bf1e-4216-85ee-deb0f27b41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b707b-79d2-495b-a12e-856244d5333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431e14-ac1b-4cb2-872f-d0deb17e3617}" ma:internalName="TaxCatchAll" ma:showField="CatchAllData" ma:web="fd7b707b-79d2-495b-a12e-856244d533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7b707b-79d2-495b-a12e-856244d53336" xsi:nil="true"/>
    <lcf76f155ced4ddcb4097134ff3c332f xmlns="53b59e54-eb5e-427d-bd21-3e8c43afa2f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2137C4-691F-4A37-9CB7-2F7961F68F89}"/>
</file>

<file path=customXml/itemProps2.xml><?xml version="1.0" encoding="utf-8"?>
<ds:datastoreItem xmlns:ds="http://schemas.openxmlformats.org/officeDocument/2006/customXml" ds:itemID="{2D1C05B4-7A08-4063-B976-64379B4A7A35}"/>
</file>

<file path=customXml/itemProps3.xml><?xml version="1.0" encoding="utf-8"?>
<ds:datastoreItem xmlns:ds="http://schemas.openxmlformats.org/officeDocument/2006/customXml" ds:itemID="{12E8112C-B3AE-4FBB-BC05-8A4B63568D80}"/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539</Words>
  <Application>Microsoft Office PowerPoint</Application>
  <PresentationFormat>Breedbeeld</PresentationFormat>
  <Paragraphs>89</Paragraphs>
  <Slides>11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Kantoorthema</vt:lpstr>
      <vt:lpstr>Miniles </vt:lpstr>
      <vt:lpstr>Leerdoelen </vt:lpstr>
      <vt:lpstr>Stellingen </vt:lpstr>
      <vt:lpstr>Kijk en luister </vt:lpstr>
      <vt:lpstr>Duo of Trio opdracht</vt:lpstr>
      <vt:lpstr>Rode draad 1 Continuiteit &amp; Ketenzorg </vt:lpstr>
      <vt:lpstr>Rode draad 2 Familie gericht &amp; draagkracht </vt:lpstr>
      <vt:lpstr>Rode draad 3 Communicatie, autonomie &amp; veiligheid</vt:lpstr>
      <vt:lpstr>Morgen anders</vt:lpstr>
      <vt:lpstr>Goede palliatieve zorg is nooit alleen voor de patiënt 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Schoonderwoerd-Bosmans, Mariska (DOO - LUMC)</dc:creator>
  <cp:lastModifiedBy>Tam, Marcella (RT - LUMC)</cp:lastModifiedBy>
  <cp:revision>10</cp:revision>
  <dcterms:created xsi:type="dcterms:W3CDTF">2026-06-19T13:35:05Z</dcterms:created>
  <dcterms:modified xsi:type="dcterms:W3CDTF">2026-07-02T12:58:35Z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0x0101003915FA8C3DA0D34D952B7B13C2214042</vt:lpwstr>
  </property>
</Properties>
</file>