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32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5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</p:sldIdLst>
  <p:sldSz cx="24384000" cy="13716000"/>
  <p:notesSz cx="6858000" cy="9144000"/>
  <p:embeddedFontLst>
    <p:embeddedFont>
      <p:font typeface="Georgia" panose="02040502050405020303" pitchFamily="18" charset="0"/>
      <p:regular r:id="rId74"/>
      <p:bold r:id="rId75"/>
      <p:italic r:id="rId76"/>
      <p:boldItalic r:id="rId77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opman, R. (Rianne)" initials="HR(" lastIdx="16" clrIdx="0">
    <p:extLst>
      <p:ext uri="{19B8F6BF-5375-455C-9EA6-DF929625EA0E}">
        <p15:presenceInfo xmlns:p15="http://schemas.microsoft.com/office/powerpoint/2012/main" userId="Hoopman, R. (Rianne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9"/>
    <p:restoredTop sz="94680"/>
  </p:normalViewPr>
  <p:slideViewPr>
    <p:cSldViewPr snapToGrid="0">
      <p:cViewPr varScale="1">
        <p:scale>
          <a:sx n="36" d="100"/>
          <a:sy n="36" d="100"/>
        </p:scale>
        <p:origin x="1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1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Auteur en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presentatie</a:t>
            </a:r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Uiting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eitinformati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Feitinformatie</a:t>
            </a:r>
          </a:p>
        </p:txBody>
      </p:sp>
      <p:sp>
        <p:nvSpPr>
          <p:cNvPr id="10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Toekenning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Hoofdtekst - niveau éé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“Bijzonder citaat”</a:t>
            </a:r>
          </a:p>
        </p:txBody>
      </p:sp>
      <p:sp>
        <p:nvSpPr>
          <p:cNvPr id="11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chaal salade met gebakken rijst, gekookte eieren en eetstokje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Schaal met zalmkoekjes, salade en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Schaal pappardellepasta met peterselieboter, geroosterde hazelnoten en geraspte parmezaanse kaas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chaal salade met gebakken rijst, gekookte eieren en eetstokje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's en limoenen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2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Auteur en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Hoofdtekst - niveau één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presentatie</a:t>
            </a:r>
          </a:p>
        </p:txBody>
      </p:sp>
      <p:sp>
        <p:nvSpPr>
          <p:cNvPr id="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chaal met zalmkoekjes, salade en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Naam dia</a:t>
            </a:r>
          </a:p>
        </p:txBody>
      </p:sp>
      <p:sp>
        <p:nvSpPr>
          <p:cNvPr id="34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4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176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7272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368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464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Hoofdtekst - niveau één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r>
              <a:t>Dia-opsommingstekst</a:t>
            </a:r>
          </a:p>
        </p:txBody>
      </p:sp>
      <p:sp>
        <p:nvSpPr>
          <p:cNvPr id="4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176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7272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368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464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Hoofdtekst - niveau éé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r>
              <a:t>Dia-opsommingstekst</a:t>
            </a:r>
          </a:p>
        </p:txBody>
      </p:sp>
      <p:sp>
        <p:nvSpPr>
          <p:cNvPr id="62" name="Schaal pappardellepasta met peterselieboter, geroosterde hazelnoten en geraspte parmezaanse kaas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6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Sectietitel</a:t>
            </a:r>
          </a:p>
        </p:txBody>
      </p:sp>
      <p:sp>
        <p:nvSpPr>
          <p:cNvPr id="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80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176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7272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368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464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Titel agenda</a:t>
            </a:r>
          </a:p>
        </p:txBody>
      </p:sp>
      <p:sp>
        <p:nvSpPr>
          <p:cNvPr id="89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176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7272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368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464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Ondertitel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Hoofdtekst - niveau één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Agendaonderwerpen</a:t>
            </a:r>
          </a:p>
        </p:txBody>
      </p:sp>
      <p:sp>
        <p:nvSpPr>
          <p:cNvPr id="9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elteks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Titeltekst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kO-YE7adGrY?feature=oembed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geestelijkeverzorging.nl/wp-content/uploads/2019/12/Beslisboom-GV-MMW-PCLD-2019_geestelijkeverzorging.nl_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mbZQGR264Xs?feature=oembed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Levensvragen-geentitel.pdf" descr="Levensvragen-geentitel.pdf"/>
          <p:cNvPicPr>
            <a:picLocks noChangeAspect="1"/>
          </p:cNvPicPr>
          <p:nvPr/>
        </p:nvPicPr>
        <p:blipFill>
          <a:blip r:embed="rId2"/>
          <a:srcRect l="20" r="19"/>
          <a:stretch>
            <a:fillRect/>
          </a:stretch>
        </p:blipFill>
        <p:spPr>
          <a:xfrm>
            <a:off x="4933" y="0"/>
            <a:ext cx="24374135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" name="Groepeer"/>
          <p:cNvGrpSpPr/>
          <p:nvPr/>
        </p:nvGrpSpPr>
        <p:grpSpPr>
          <a:xfrm>
            <a:off x="10622772" y="4986460"/>
            <a:ext cx="9938148" cy="3814709"/>
            <a:chOff x="0" y="0"/>
            <a:chExt cx="9938146" cy="3814708"/>
          </a:xfrm>
        </p:grpSpPr>
        <p:sp>
          <p:nvSpPr>
            <p:cNvPr id="152" name="Training"/>
            <p:cNvSpPr txBox="1"/>
            <p:nvPr/>
          </p:nvSpPr>
          <p:spPr>
            <a:xfrm>
              <a:off x="1308099" y="-1"/>
              <a:ext cx="7910118" cy="91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5700" i="1">
                  <a:solidFill>
                    <a:srgbClr val="613679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t>Training</a:t>
              </a:r>
            </a:p>
          </p:txBody>
        </p:sp>
        <p:sp>
          <p:nvSpPr>
            <p:cNvPr id="153" name="Levensvragen…"/>
            <p:cNvSpPr txBox="1"/>
            <p:nvPr/>
          </p:nvSpPr>
          <p:spPr>
            <a:xfrm>
              <a:off x="0" y="956258"/>
              <a:ext cx="9938147" cy="2858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lnSpc>
                  <a:spcPts val="10800"/>
                </a:lnSpc>
                <a:defRPr sz="107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Levensvragen</a:t>
              </a:r>
            </a:p>
            <a:p>
              <a:pPr algn="l">
                <a:lnSpc>
                  <a:spcPts val="10800"/>
                </a:lnSpc>
                <a:defRPr sz="107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   signaleren</a:t>
              </a:r>
            </a:p>
          </p:txBody>
        </p:sp>
      </p:grpSp>
      <p:sp>
        <p:nvSpPr>
          <p:cNvPr id="155" name="Training"/>
          <p:cNvSpPr txBox="1"/>
          <p:nvPr/>
        </p:nvSpPr>
        <p:spPr>
          <a:xfrm>
            <a:off x="12870671" y="8957326"/>
            <a:ext cx="7910118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700" i="1">
                <a:solidFill>
                  <a:srgbClr val="61367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Uitgebreide versie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Van zingeving naar levensvraag</a:t>
            </a:r>
          </a:p>
        </p:txBody>
      </p:sp>
      <p:sp>
        <p:nvSpPr>
          <p:cNvPr id="227" name="Tekstvak 1"/>
          <p:cNvSpPr txBox="1"/>
          <p:nvPr/>
        </p:nvSpPr>
        <p:spPr>
          <a:xfrm>
            <a:off x="2678931" y="4230001"/>
            <a:ext cx="16031101" cy="405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Als wat belangrijk is wordt bedreigd, wat is (dan nog) mijn zingeving?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i="1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“Vroeger werkte ik altijd, wat kan ik nu nog bijdragen?”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“Ik kan, nu ik zo wankel op de been ben, niet meer naar de biljartclub”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“Het is stil in huis, nu mijn vrouw er niet meer is”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“Ik moet zoveel lijden - kan ik nog in de Almachtige geloven?” </a:t>
            </a:r>
          </a:p>
        </p:txBody>
      </p:sp>
      <p:sp>
        <p:nvSpPr>
          <p:cNvPr id="228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Bereid jouw pitch voor"/>
          <p:cNvSpPr txBox="1"/>
          <p:nvPr/>
        </p:nvSpPr>
        <p:spPr>
          <a:xfrm>
            <a:off x="2489200" y="1652657"/>
            <a:ext cx="21144522" cy="251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Wáárom is aandacht voor zingeving belangrijk?</a:t>
            </a:r>
          </a:p>
        </p:txBody>
      </p:sp>
      <p:sp>
        <p:nvSpPr>
          <p:cNvPr id="232" name="Tekstvak 1"/>
          <p:cNvSpPr txBox="1"/>
          <p:nvPr/>
        </p:nvSpPr>
        <p:spPr>
          <a:xfrm>
            <a:off x="2678931" y="5229068"/>
            <a:ext cx="16031101" cy="3785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dirty="0"/>
              <a:t>Mensen voelen zich gehoord en gezien (ook in 2 min.)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dirty="0"/>
              <a:t>Betere zorg en relatie met cliënten 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dirty="0"/>
              <a:t>Zingeving drijvende kracht in leven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dirty="0"/>
              <a:t>Problemen door gebrek aan zingeving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dirty="0"/>
              <a:t>VWS (richtlijn, kwaliteitskaders)</a:t>
            </a:r>
          </a:p>
        </p:txBody>
      </p:sp>
      <p:sp>
        <p:nvSpPr>
          <p:cNvPr id="23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34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1735" y="3548095"/>
            <a:ext cx="7057126" cy="7057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De geestelijk verzorger</a:t>
            </a:r>
          </a:p>
        </p:txBody>
      </p:sp>
      <p:sp>
        <p:nvSpPr>
          <p:cNvPr id="238" name="Tekstvak 1"/>
          <p:cNvSpPr txBox="1"/>
          <p:nvPr/>
        </p:nvSpPr>
        <p:spPr>
          <a:xfrm>
            <a:off x="2678931" y="4230001"/>
            <a:ext cx="16031101" cy="4741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Kennismaken en in relatie treden, aanwezig zijn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Vraag verhelderen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Ruimte maken voor gevoelens en gedachten, niet oordelen 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Zoeken naar hoop of steun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Doel training: Op zoek naar de geestelijk verzorger in jezelf </a:t>
            </a:r>
          </a:p>
        </p:txBody>
      </p:sp>
      <p:sp>
        <p:nvSpPr>
          <p:cNvPr id="239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annie-spratt-PM4Vu1B0gxk-unsplash.jpg" descr="annie-spratt-PM4Vu1B0gxk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9590" y="-5368485"/>
            <a:ext cx="26915725" cy="20074645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Bereid jouw pitch voor"/>
          <p:cNvSpPr txBox="1"/>
          <p:nvPr/>
        </p:nvSpPr>
        <p:spPr>
          <a:xfrm>
            <a:off x="1209620" y="4732866"/>
            <a:ext cx="21964758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800" i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Pauze</a:t>
            </a:r>
          </a:p>
        </p:txBody>
      </p:sp>
      <p:sp>
        <p:nvSpPr>
          <p:cNvPr id="24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44" name="Levensvragen tekstslide extra 2 transparant.pdf" descr="Levensvragen tekstslide extra 2 transparan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3" y="3579"/>
            <a:ext cx="4091204" cy="977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Levensvragen tekstslide extra 2 kopie.pdf" descr="Levensvragen tekstslide extra 2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Opzet training - dag 1</a:t>
            </a:r>
          </a:p>
        </p:txBody>
      </p:sp>
      <p:sp>
        <p:nvSpPr>
          <p:cNvPr id="248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262" name="Groepeer"/>
          <p:cNvGrpSpPr/>
          <p:nvPr/>
        </p:nvGrpSpPr>
        <p:grpSpPr>
          <a:xfrm>
            <a:off x="2575487" y="4308464"/>
            <a:ext cx="3355141" cy="7778832"/>
            <a:chOff x="0" y="0"/>
            <a:chExt cx="3355139" cy="7778831"/>
          </a:xfrm>
        </p:grpSpPr>
        <p:grpSp>
          <p:nvGrpSpPr>
            <p:cNvPr id="255" name="Groepeer"/>
            <p:cNvGrpSpPr/>
            <p:nvPr/>
          </p:nvGrpSpPr>
          <p:grpSpPr>
            <a:xfrm>
              <a:off x="0" y="0"/>
              <a:ext cx="1840904" cy="7176032"/>
              <a:chOff x="0" y="0"/>
              <a:chExt cx="1840903" cy="7176031"/>
            </a:xfrm>
          </p:grpSpPr>
          <p:pic>
            <p:nvPicPr>
              <p:cNvPr id="249" name="LV icoon 1-2.pdf" descr="LV icoon 1-2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163115"/>
                <a:ext cx="1198723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LV icoon 1-3.pdf" descr="LV icoon 1-3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2180" y="2337409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1" name="LV icoon 1-4.pdf" descr="LV icoon 1-4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3499763"/>
                <a:ext cx="1198723" cy="1338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2" name="LV icoon 1-5.pdf" descr="LV icoon 1-5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180" y="4674818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3" name="LV icoon 1-6.pdf" descr="LV icoon 1-6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5837934"/>
                <a:ext cx="1198723" cy="1338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4" name="LV icoon 1-1.pdf" descr="LV icoon 1-1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180" y="0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6" name="Kennismaken en eigen zingeving"/>
            <p:cNvSpPr/>
            <p:nvPr/>
          </p:nvSpPr>
          <p:spPr>
            <a:xfrm>
              <a:off x="2085139" y="6784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Kennismaken en eigen zingeving</a:t>
              </a:r>
            </a:p>
          </p:txBody>
        </p:sp>
        <p:sp>
          <p:nvSpPr>
            <p:cNvPr id="257" name="Levensvragen"/>
            <p:cNvSpPr/>
            <p:nvPr/>
          </p:nvSpPr>
          <p:spPr>
            <a:xfrm>
              <a:off x="1512283" y="18444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Levensvragen</a:t>
              </a:r>
            </a:p>
          </p:txBody>
        </p:sp>
        <p:sp>
          <p:nvSpPr>
            <p:cNvPr id="258" name="Signaleren"/>
            <p:cNvSpPr/>
            <p:nvPr/>
          </p:nvSpPr>
          <p:spPr>
            <a:xfrm>
              <a:off x="2085139" y="30105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Signaleren</a:t>
              </a:r>
            </a:p>
          </p:txBody>
        </p:sp>
        <p:sp>
          <p:nvSpPr>
            <p:cNvPr id="259" name="Luisteren"/>
            <p:cNvSpPr/>
            <p:nvPr/>
          </p:nvSpPr>
          <p:spPr>
            <a:xfrm>
              <a:off x="1512283" y="417665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Luisteren</a:t>
              </a:r>
            </a:p>
          </p:txBody>
        </p:sp>
        <p:sp>
          <p:nvSpPr>
            <p:cNvPr id="260" name="Bespreken"/>
            <p:cNvSpPr/>
            <p:nvPr/>
          </p:nvSpPr>
          <p:spPr>
            <a:xfrm>
              <a:off x="2085139" y="534274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Bespreken</a:t>
              </a:r>
            </a:p>
          </p:txBody>
        </p:sp>
        <p:sp>
          <p:nvSpPr>
            <p:cNvPr id="261" name="Voorbeeld en Huiswerkopdracht"/>
            <p:cNvSpPr/>
            <p:nvPr/>
          </p:nvSpPr>
          <p:spPr>
            <a:xfrm>
              <a:off x="1512283" y="650883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Voorbeeld en Huiswerkopdracht</a:t>
              </a:r>
            </a:p>
          </p:txBody>
        </p: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Depositphotos_67194499_XL.jpg" descr="Depositphotos_67194499_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431" y="3184145"/>
            <a:ext cx="13450529" cy="8967904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Hoe signaleer ik?</a:t>
            </a:r>
          </a:p>
        </p:txBody>
      </p:sp>
      <p:sp>
        <p:nvSpPr>
          <p:cNvPr id="267" name="Tekstvak 1"/>
          <p:cNvSpPr txBox="1"/>
          <p:nvPr/>
        </p:nvSpPr>
        <p:spPr>
          <a:xfrm>
            <a:off x="2678931" y="4227830"/>
            <a:ext cx="6260365" cy="3376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Voelsprieten ontwikkelen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742950" indent="-742950" algn="l" defTabSz="1778000">
              <a:lnSpc>
                <a:spcPct val="120000"/>
              </a:lnSpc>
              <a:buClr>
                <a:srgbClr val="232323"/>
              </a:buClr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hoor ik?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742950" indent="-742950" algn="l" defTabSz="1778000">
              <a:lnSpc>
                <a:spcPct val="120000"/>
              </a:lnSpc>
              <a:buClr>
                <a:srgbClr val="232323"/>
              </a:buClr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zie ik?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742950" indent="-742950" algn="l" defTabSz="1778000">
              <a:lnSpc>
                <a:spcPct val="120000"/>
              </a:lnSpc>
              <a:buClr>
                <a:srgbClr val="232323"/>
              </a:buClr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voel ik?</a:t>
            </a:r>
          </a:p>
        </p:txBody>
      </p:sp>
      <p:sp>
        <p:nvSpPr>
          <p:cNvPr id="268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69" name="LV icoon 1-3 kopie.pdf" descr="LV icoon 1-3 kopi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04" y="998450"/>
            <a:ext cx="2001179" cy="20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Ad 1. Wat hoor ik?</a:t>
            </a:r>
          </a:p>
        </p:txBody>
      </p:sp>
      <p:sp>
        <p:nvSpPr>
          <p:cNvPr id="273" name="Tekstvak 1"/>
          <p:cNvSpPr txBox="1"/>
          <p:nvPr/>
        </p:nvSpPr>
        <p:spPr>
          <a:xfrm>
            <a:off x="2678931" y="4230001"/>
            <a:ext cx="17598104" cy="6740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Wat </a:t>
            </a:r>
            <a:r>
              <a:rPr dirty="0" err="1"/>
              <a:t>zeggen</a:t>
            </a:r>
            <a:r>
              <a:rPr dirty="0"/>
              <a:t> </a:t>
            </a:r>
            <a:r>
              <a:rPr dirty="0" err="1"/>
              <a:t>mensen</a:t>
            </a:r>
            <a:r>
              <a:rPr dirty="0"/>
              <a:t> </a:t>
            </a:r>
            <a:r>
              <a:rPr dirty="0" err="1"/>
              <a:t>zelf</a:t>
            </a:r>
            <a:r>
              <a:rPr dirty="0"/>
              <a:t> (</a:t>
            </a:r>
            <a:r>
              <a:rPr dirty="0" err="1"/>
              <a:t>en</a:t>
            </a:r>
            <a:r>
              <a:rPr dirty="0"/>
              <a:t> op </a:t>
            </a:r>
            <a:r>
              <a:rPr dirty="0" err="1"/>
              <a:t>welke</a:t>
            </a:r>
            <a:r>
              <a:rPr dirty="0"/>
              <a:t> toon)?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denk</a:t>
            </a:r>
            <a:r>
              <a:rPr dirty="0"/>
              <a:t> steeds </a:t>
            </a:r>
            <a:r>
              <a:rPr dirty="0" err="1"/>
              <a:t>aan</a:t>
            </a:r>
            <a:r>
              <a:rPr dirty="0"/>
              <a:t> </a:t>
            </a:r>
            <a:r>
              <a:rPr dirty="0" err="1"/>
              <a:t>mijn</a:t>
            </a:r>
            <a:r>
              <a:rPr dirty="0"/>
              <a:t> </a:t>
            </a:r>
            <a:r>
              <a:rPr dirty="0" err="1"/>
              <a:t>kinderen</a:t>
            </a:r>
            <a:r>
              <a:rPr dirty="0"/>
              <a:t>. 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mis</a:t>
            </a:r>
            <a:r>
              <a:rPr dirty="0"/>
              <a:t> </a:t>
            </a:r>
            <a:r>
              <a:rPr dirty="0" err="1"/>
              <a:t>ze</a:t>
            </a:r>
            <a:r>
              <a:rPr dirty="0"/>
              <a:t>.”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</a:t>
            </a:r>
            <a:r>
              <a:rPr dirty="0" err="1"/>
              <a:t>Wie</a:t>
            </a:r>
            <a:r>
              <a:rPr dirty="0"/>
              <a:t> ben </a:t>
            </a:r>
            <a:r>
              <a:rPr dirty="0" err="1"/>
              <a:t>ik</a:t>
            </a:r>
            <a:r>
              <a:rPr dirty="0"/>
              <a:t> (nu </a:t>
            </a:r>
            <a:r>
              <a:rPr dirty="0" err="1"/>
              <a:t>eigenlijk</a:t>
            </a:r>
            <a:r>
              <a:rPr dirty="0"/>
              <a:t> nog)?”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“Het is </a:t>
            </a:r>
            <a:r>
              <a:rPr dirty="0" err="1"/>
              <a:t>genoeg</a:t>
            </a:r>
            <a:r>
              <a:rPr dirty="0"/>
              <a:t> zo. </a:t>
            </a:r>
            <a:r>
              <a:rPr dirty="0" err="1"/>
              <a:t>Echt</a:t>
            </a:r>
            <a:r>
              <a:rPr dirty="0"/>
              <a:t>,</a:t>
            </a:r>
            <a:r>
              <a:rPr lang="nl-NL" dirty="0"/>
              <a:t> </a:t>
            </a:r>
            <a:r>
              <a:rPr dirty="0" err="1"/>
              <a:t>dit</a:t>
            </a:r>
            <a:r>
              <a:rPr dirty="0"/>
              <a:t> is </a:t>
            </a:r>
            <a:r>
              <a:rPr dirty="0" err="1"/>
              <a:t>geen</a:t>
            </a:r>
            <a:r>
              <a:rPr dirty="0"/>
              <a:t> </a:t>
            </a:r>
            <a:r>
              <a:rPr dirty="0" err="1"/>
              <a:t>leven</a:t>
            </a:r>
            <a:r>
              <a:rPr dirty="0"/>
              <a:t> </a:t>
            </a:r>
            <a:r>
              <a:rPr dirty="0" err="1"/>
              <a:t>meer</a:t>
            </a:r>
            <a:r>
              <a:rPr dirty="0"/>
              <a:t>.”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terugkijk</a:t>
            </a:r>
            <a:r>
              <a:rPr dirty="0"/>
              <a:t> op </a:t>
            </a:r>
            <a:r>
              <a:rPr dirty="0" err="1"/>
              <a:t>mijn</a:t>
            </a:r>
            <a:r>
              <a:rPr dirty="0"/>
              <a:t> </a:t>
            </a:r>
            <a:r>
              <a:rPr dirty="0" err="1"/>
              <a:t>leven</a:t>
            </a:r>
            <a:r>
              <a:rPr dirty="0"/>
              <a:t> ben </a:t>
            </a:r>
            <a:r>
              <a:rPr dirty="0" err="1"/>
              <a:t>ik</a:t>
            </a:r>
            <a:r>
              <a:rPr dirty="0"/>
              <a:t> trots op … 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heb</a:t>
            </a:r>
            <a:r>
              <a:rPr dirty="0"/>
              <a:t> </a:t>
            </a:r>
            <a:r>
              <a:rPr dirty="0" err="1"/>
              <a:t>spijt</a:t>
            </a:r>
            <a:r>
              <a:rPr dirty="0"/>
              <a:t> van …”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voel</a:t>
            </a:r>
            <a:r>
              <a:rPr dirty="0"/>
              <a:t> me </a:t>
            </a:r>
            <a:r>
              <a:rPr dirty="0" err="1"/>
              <a:t>rustig</a:t>
            </a:r>
            <a:r>
              <a:rPr dirty="0"/>
              <a:t>,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denk</a:t>
            </a:r>
            <a:r>
              <a:rPr dirty="0"/>
              <a:t> </a:t>
            </a:r>
            <a:r>
              <a:rPr dirty="0" err="1"/>
              <a:t>aan</a:t>
            </a:r>
            <a:r>
              <a:rPr dirty="0"/>
              <a:t> God / Allah / de </a:t>
            </a:r>
            <a:r>
              <a:rPr dirty="0" err="1"/>
              <a:t>kringloop</a:t>
            </a:r>
            <a:r>
              <a:rPr dirty="0"/>
              <a:t> van het </a:t>
            </a:r>
            <a:r>
              <a:rPr dirty="0" err="1"/>
              <a:t>leven</a:t>
            </a:r>
            <a:r>
              <a:rPr dirty="0"/>
              <a:t>”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… (</a:t>
            </a:r>
            <a:r>
              <a:rPr dirty="0" err="1"/>
              <a:t>aanvullingen</a:t>
            </a:r>
            <a:r>
              <a:rPr dirty="0"/>
              <a:t>)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</p:txBody>
      </p:sp>
      <p:sp>
        <p:nvSpPr>
          <p:cNvPr id="274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Ad 2. Wat zie ik?</a:t>
            </a:r>
          </a:p>
        </p:txBody>
      </p:sp>
      <p:sp>
        <p:nvSpPr>
          <p:cNvPr id="278" name="Tekstvak 1"/>
          <p:cNvSpPr txBox="1"/>
          <p:nvPr/>
        </p:nvSpPr>
        <p:spPr>
          <a:xfrm>
            <a:off x="2678931" y="4230001"/>
            <a:ext cx="17598104" cy="3376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Oefeningvraag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zíe je aan mensen die bezig zijn met zingeving en levensvragen?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i="1"/>
          </a:p>
        </p:txBody>
      </p:sp>
      <p:sp>
        <p:nvSpPr>
          <p:cNvPr id="279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Ad 2. Wat zie ik?</a:t>
            </a:r>
          </a:p>
        </p:txBody>
      </p:sp>
      <p:sp>
        <p:nvSpPr>
          <p:cNvPr id="283" name="Tekstvak 1"/>
          <p:cNvSpPr txBox="1"/>
          <p:nvPr/>
        </p:nvSpPr>
        <p:spPr>
          <a:xfrm>
            <a:off x="2678932" y="4230001"/>
            <a:ext cx="20016946" cy="4456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Fysiek</a:t>
            </a:r>
            <a:r>
              <a:rPr dirty="0"/>
              <a:t>  		</a:t>
            </a:r>
            <a:r>
              <a:rPr dirty="0" err="1"/>
              <a:t>Verkrampt</a:t>
            </a:r>
            <a:r>
              <a:rPr dirty="0"/>
              <a:t>, </a:t>
            </a:r>
            <a:r>
              <a:rPr dirty="0" err="1"/>
              <a:t>ontspannen</a:t>
            </a:r>
            <a:r>
              <a:rPr dirty="0"/>
              <a:t>, </a:t>
            </a:r>
            <a:r>
              <a:rPr dirty="0" err="1"/>
              <a:t>stil</a:t>
            </a:r>
            <a:r>
              <a:rPr dirty="0"/>
              <a:t>, </a:t>
            </a:r>
            <a:r>
              <a:rPr dirty="0" err="1"/>
              <a:t>beweeglijk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 dirty="0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Emotioneel</a:t>
            </a:r>
            <a:r>
              <a:rPr dirty="0"/>
              <a:t> 	</a:t>
            </a:r>
            <a:r>
              <a:rPr dirty="0" err="1"/>
              <a:t>Vlak</a:t>
            </a:r>
            <a:r>
              <a:rPr dirty="0"/>
              <a:t>, </a:t>
            </a:r>
            <a:r>
              <a:rPr dirty="0" err="1"/>
              <a:t>gelaten</a:t>
            </a:r>
            <a:r>
              <a:rPr dirty="0"/>
              <a:t>, boos, </a:t>
            </a:r>
            <a:r>
              <a:rPr dirty="0" err="1"/>
              <a:t>verdrietig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 dirty="0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Symbolen</a:t>
            </a:r>
            <a:r>
              <a:rPr dirty="0"/>
              <a:t>	</a:t>
            </a:r>
            <a:r>
              <a:rPr dirty="0" err="1"/>
              <a:t>Foto’s</a:t>
            </a:r>
            <a:r>
              <a:rPr dirty="0"/>
              <a:t>, </a:t>
            </a:r>
            <a:r>
              <a:rPr dirty="0" err="1"/>
              <a:t>sieraad</a:t>
            </a:r>
            <a:r>
              <a:rPr dirty="0"/>
              <a:t>, </a:t>
            </a:r>
            <a:r>
              <a:rPr dirty="0" err="1"/>
              <a:t>schilderij</a:t>
            </a:r>
            <a:r>
              <a:rPr dirty="0"/>
              <a:t>, </a:t>
            </a:r>
            <a:r>
              <a:rPr dirty="0" err="1"/>
              <a:t>boeken</a:t>
            </a:r>
            <a:r>
              <a:rPr dirty="0"/>
              <a:t>, cd’s, </a:t>
            </a:r>
            <a:r>
              <a:rPr dirty="0" err="1"/>
              <a:t>religie</a:t>
            </a:r>
            <a:r>
              <a:rPr dirty="0"/>
              <a:t> </a:t>
            </a:r>
            <a:endParaRPr lang="nl-NL" dirty="0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/>
              <a:t>		</a:t>
            </a:r>
            <a:r>
              <a:t>(</a:t>
            </a:r>
            <a:r>
              <a:rPr dirty="0"/>
              <a:t>of </a:t>
            </a:r>
            <a:r>
              <a:rPr dirty="0" err="1"/>
              <a:t>afwezigheid</a:t>
            </a:r>
            <a:r>
              <a:rPr dirty="0"/>
              <a:t> </a:t>
            </a:r>
            <a:r>
              <a:rPr dirty="0" err="1"/>
              <a:t>daarvan</a:t>
            </a:r>
            <a:r>
              <a:rPr dirty="0"/>
              <a:t>)</a:t>
            </a:r>
            <a:endParaRPr b="1" dirty="0"/>
          </a:p>
        </p:txBody>
      </p:sp>
      <p:sp>
        <p:nvSpPr>
          <p:cNvPr id="284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Ad 3. Wat voel ik?</a:t>
            </a:r>
          </a:p>
        </p:txBody>
      </p:sp>
      <p:sp>
        <p:nvSpPr>
          <p:cNvPr id="288" name="Tekstvak 1"/>
          <p:cNvSpPr txBox="1"/>
          <p:nvPr/>
        </p:nvSpPr>
        <p:spPr>
          <a:xfrm>
            <a:off x="2678931" y="4230001"/>
            <a:ext cx="17598104" cy="405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Oefeningvragen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Heb je wel eens een ‘pluis’ of ‘niet pluis’ gevoel gehad bij een cliënt? 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Speelde hier mogelijk een levensvraag?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i="1"/>
          </a:p>
        </p:txBody>
      </p:sp>
      <p:sp>
        <p:nvSpPr>
          <p:cNvPr id="289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kstvak 1"/>
          <p:cNvSpPr txBox="1"/>
          <p:nvPr/>
        </p:nvSpPr>
        <p:spPr>
          <a:xfrm>
            <a:off x="4436930" y="9436493"/>
            <a:ext cx="15510139" cy="781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lnSpc>
                <a:spcPct val="130000"/>
              </a:lnSpc>
              <a:spcBef>
                <a:spcPts val="2300"/>
              </a:spcBef>
              <a:defRPr sz="2100" b="1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Toolbox voor signaleren en bespreken van zingevingsvragen: </a:t>
            </a:r>
            <a:br/>
            <a:r>
              <a:rPr b="0"/>
              <a:t>actieonderzoek in Noord-Holland en Flevoland</a:t>
            </a:r>
          </a:p>
        </p:txBody>
      </p:sp>
      <p:grpSp>
        <p:nvGrpSpPr>
          <p:cNvPr id="165" name="Groepeer"/>
          <p:cNvGrpSpPr/>
          <p:nvPr/>
        </p:nvGrpSpPr>
        <p:grpSpPr>
          <a:xfrm>
            <a:off x="1532957" y="10260775"/>
            <a:ext cx="21803708" cy="2005781"/>
            <a:chOff x="0" y="0"/>
            <a:chExt cx="21803707" cy="2005780"/>
          </a:xfrm>
        </p:grpSpPr>
        <p:pic>
          <p:nvPicPr>
            <p:cNvPr id="159" name="Afbeelding 7" descr="Afbeelding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7569"/>
              <a:ext cx="3554501" cy="834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Afbeelding 8" descr="Afbeelding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0832" y="0"/>
              <a:ext cx="2890684" cy="2005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Afbeelding 1" descr="Afbeelding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91617" y="257180"/>
              <a:ext cx="1886648" cy="1748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Afbeelding 2" descr="Afbeelding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88900" y="675283"/>
              <a:ext cx="3760244" cy="1153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Afbeelding 3" descr="Afbeelding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928576" y="959886"/>
              <a:ext cx="3875132" cy="651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Afbeelding 4" descr="Afbeelding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97849" y="609801"/>
              <a:ext cx="2969423" cy="1284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6" name="Tekstvak 1"/>
          <p:cNvSpPr txBox="1"/>
          <p:nvPr/>
        </p:nvSpPr>
        <p:spPr>
          <a:xfrm>
            <a:off x="2678932" y="6600144"/>
            <a:ext cx="18510708" cy="1961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sz="59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Naam Trainer / Organisatie</a:t>
            </a:r>
          </a:p>
          <a:p>
            <a:pPr>
              <a:lnSpc>
                <a:spcPct val="120000"/>
              </a:lnSpc>
              <a:defRPr sz="59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Datum</a:t>
            </a:r>
          </a:p>
        </p:txBody>
      </p:sp>
      <p:grpSp>
        <p:nvGrpSpPr>
          <p:cNvPr id="169" name="Groepeer"/>
          <p:cNvGrpSpPr/>
          <p:nvPr/>
        </p:nvGrpSpPr>
        <p:grpSpPr>
          <a:xfrm>
            <a:off x="7431219" y="1911029"/>
            <a:ext cx="9521561" cy="3814709"/>
            <a:chOff x="0" y="0"/>
            <a:chExt cx="9521560" cy="3814708"/>
          </a:xfrm>
        </p:grpSpPr>
        <p:sp>
          <p:nvSpPr>
            <p:cNvPr id="167" name="Training"/>
            <p:cNvSpPr txBox="1"/>
            <p:nvPr/>
          </p:nvSpPr>
          <p:spPr>
            <a:xfrm>
              <a:off x="1253266" y="-1"/>
              <a:ext cx="7578543" cy="91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5700" i="1">
                  <a:solidFill>
                    <a:srgbClr val="613679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t>Training</a:t>
              </a:r>
            </a:p>
          </p:txBody>
        </p:sp>
        <p:sp>
          <p:nvSpPr>
            <p:cNvPr id="168" name="Levensvragen…"/>
            <p:cNvSpPr txBox="1"/>
            <p:nvPr/>
          </p:nvSpPr>
          <p:spPr>
            <a:xfrm>
              <a:off x="0" y="956258"/>
              <a:ext cx="9521561" cy="2858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lnSpc>
                  <a:spcPts val="10800"/>
                </a:lnSpc>
                <a:defRPr sz="107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Levensvragen</a:t>
              </a:r>
            </a:p>
            <a:p>
              <a:pPr algn="l">
                <a:lnSpc>
                  <a:spcPts val="10800"/>
                </a:lnSpc>
                <a:defRPr sz="107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   signaleren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Waarom signaleren levensvragen?</a:t>
            </a:r>
          </a:p>
        </p:txBody>
      </p:sp>
      <p:sp>
        <p:nvSpPr>
          <p:cNvPr id="293" name="Tekstvak 1"/>
          <p:cNvSpPr txBox="1"/>
          <p:nvPr/>
        </p:nvSpPr>
        <p:spPr>
          <a:xfrm>
            <a:off x="2678931" y="4230001"/>
            <a:ext cx="8171439" cy="4897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Verborgen - mensen komen er niet zelf mee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Komt meestal naar boven in contact met een ander die voelsprieten heeft 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</p:txBody>
      </p:sp>
      <p:sp>
        <p:nvSpPr>
          <p:cNvPr id="294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95" name="simon-lee-qjs2R1lMMcw-unsplash.jpg" descr="simon-lee-qjs2R1lMMcw-unsplas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079" y="4337117"/>
            <a:ext cx="9119342" cy="7842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Bereid jouw pitch voor"/>
          <p:cNvSpPr txBox="1"/>
          <p:nvPr/>
        </p:nvSpPr>
        <p:spPr>
          <a:xfrm>
            <a:off x="2487599" y="1566000"/>
            <a:ext cx="18309139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 err="1"/>
              <a:t>Oefening</a:t>
            </a:r>
            <a:r>
              <a:rPr dirty="0"/>
              <a:t>: </a:t>
            </a:r>
            <a:r>
              <a:rPr dirty="0" err="1"/>
              <a:t>Signaleren</a:t>
            </a:r>
            <a:r>
              <a:rPr lang="nl-NL" dirty="0"/>
              <a:t> – Film Carla</a:t>
            </a:r>
            <a:endParaRPr dirty="0"/>
          </a:p>
        </p:txBody>
      </p:sp>
      <p:sp>
        <p:nvSpPr>
          <p:cNvPr id="306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07" name="Tabel 5"/>
          <p:cNvGraphicFramePr/>
          <p:nvPr/>
        </p:nvGraphicFramePr>
        <p:xfrm>
          <a:off x="2678400" y="4229999"/>
          <a:ext cx="19072942" cy="90348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064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8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0620">
                <a:tc>
                  <a:txBody>
                    <a:bodyPr/>
                    <a:lstStyle/>
                    <a:p>
                      <a:pPr algn="l"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Vragen
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2438337">
                        <a:lnSpc>
                          <a:spcPct val="120000"/>
                        </a:lnSpc>
                        <a:def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62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A. Wat hoor je?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(Wat geeft de persoon in woorden aan?)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62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B. Wat zie je?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(Wat observeer je?)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62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C. Wat voel je?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(Hoe zou je je eigen gevoel omschrijven?)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D. Wat zegt dit over de zingeving of levensvragen van Carla?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Oefening: Signaleren – Film Carla</a:t>
            </a:r>
          </a:p>
        </p:txBody>
      </p:sp>
      <p:pic>
        <p:nvPicPr>
          <p:cNvPr id="299" name="Schermafbeelding 2022-09-09 om 12.08.53.png" descr="Schermafbeelding 2022-09-09 om 12.08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361" y="3391134"/>
            <a:ext cx="15599278" cy="8777351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Agora Film Carla Compleet _ met ondertiteling">
            <a:hlinkClick r:id="" action="ppaction://media"/>
            <a:extLst>
              <a:ext uri="{FF2B5EF4-FFF2-40B4-BE49-F238E27FC236}">
                <a16:creationId xmlns:a16="http://schemas.microsoft.com/office/drawing/2014/main" id="{3871AE9C-8AF6-99F0-B512-721FD966FC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76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45000"/>
    </mc:Choice>
    <mc:Fallback xmlns="">
      <p:transition advClick="0" advTm="34500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Bereid jouw pitch voor"/>
          <p:cNvSpPr txBox="1"/>
          <p:nvPr/>
        </p:nvSpPr>
        <p:spPr>
          <a:xfrm>
            <a:off x="2487599" y="1609576"/>
            <a:ext cx="18309139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Oefening: Signaleren – Nabespreking</a:t>
            </a:r>
          </a:p>
        </p:txBody>
      </p:sp>
      <p:sp>
        <p:nvSpPr>
          <p:cNvPr id="311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12" name="Tabel 5"/>
          <p:cNvGraphicFramePr/>
          <p:nvPr/>
        </p:nvGraphicFramePr>
        <p:xfrm>
          <a:off x="2678400" y="4217299"/>
          <a:ext cx="19072942" cy="907046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064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8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l"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Huiswerk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2438337">
                        <a:lnSpc>
                          <a:spcPct val="120000"/>
                        </a:lnSpc>
                        <a:def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 was belangrijk in haar leven?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(Baan ICT, druk gevuld leven, veel energie…)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 is haar breukervaring?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(Ongeneeslijk COPD...)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6985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 zijn haar verliezen? 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(Baan ICT, druk gevuld leven, veel energie, zoon die mantelzorger moet zijn...)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Wie of wat is haar tot steun?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(Haar zoon is mantelzorger, traplift...)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6985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Waar leeft ze nu voor?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(Vrijwilliger bij stichting, twee zonen, mogelijk een kleinkind...)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Zijn er aanvullingen uit groep?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Bereid jouw pitch voor"/>
          <p:cNvSpPr txBox="1"/>
          <p:nvPr/>
        </p:nvSpPr>
        <p:spPr>
          <a:xfrm>
            <a:off x="2487599" y="1609576"/>
            <a:ext cx="18309139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Oefening: Signaleren – Nabespreking</a:t>
            </a:r>
          </a:p>
        </p:txBody>
      </p:sp>
      <p:sp>
        <p:nvSpPr>
          <p:cNvPr id="316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17" name="Tabel 5"/>
          <p:cNvGraphicFramePr/>
          <p:nvPr/>
        </p:nvGraphicFramePr>
        <p:xfrm>
          <a:off x="2678400" y="4229999"/>
          <a:ext cx="19072942" cy="90348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064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8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0620">
                <a:tc>
                  <a:txBody>
                    <a:bodyPr/>
                    <a:lstStyle/>
                    <a:p>
                      <a:pPr algn="l"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Signaleren
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2438337">
                        <a:lnSpc>
                          <a:spcPct val="120000"/>
                        </a:lnSpc>
                        <a:def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62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A. Wat hoor je?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(Wat geeft de persoon in woorden aan?)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62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B. Wat zie je?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(Wat observeer je?)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62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C. Wat voel je?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(Hoe zou je je eigen gevoel omschrijven?)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D. Wat zegt dit over de zingeving of levensvragen van Carla?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Levensvragen tekstslide extra 2 kopie.pdf" descr="Levensvragen tekstslide extra 2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Opzet training - dag 1</a:t>
            </a:r>
          </a:p>
        </p:txBody>
      </p:sp>
      <p:sp>
        <p:nvSpPr>
          <p:cNvPr id="321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335" name="Groepeer"/>
          <p:cNvGrpSpPr/>
          <p:nvPr/>
        </p:nvGrpSpPr>
        <p:grpSpPr>
          <a:xfrm>
            <a:off x="2575487" y="4308464"/>
            <a:ext cx="3355141" cy="7778832"/>
            <a:chOff x="0" y="0"/>
            <a:chExt cx="3355139" cy="7778831"/>
          </a:xfrm>
        </p:grpSpPr>
        <p:grpSp>
          <p:nvGrpSpPr>
            <p:cNvPr id="328" name="Groepeer"/>
            <p:cNvGrpSpPr/>
            <p:nvPr/>
          </p:nvGrpSpPr>
          <p:grpSpPr>
            <a:xfrm>
              <a:off x="0" y="0"/>
              <a:ext cx="1840904" cy="7176032"/>
              <a:chOff x="0" y="0"/>
              <a:chExt cx="1840903" cy="7176031"/>
            </a:xfrm>
          </p:grpSpPr>
          <p:pic>
            <p:nvPicPr>
              <p:cNvPr id="322" name="LV icoon 1-2.pdf" descr="LV icoon 1-2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163115"/>
                <a:ext cx="1198723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3" name="LV icoon 1-3.pdf" descr="LV icoon 1-3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2180" y="2337409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4" name="LV icoon 1-4.pdf" descr="LV icoon 1-4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3499763"/>
                <a:ext cx="1198723" cy="1338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5" name="LV icoon 1-5.pdf" descr="LV icoon 1-5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180" y="4674818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6" name="LV icoon 1-6.pdf" descr="LV icoon 1-6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5837934"/>
                <a:ext cx="1198723" cy="1338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7" name="LV icoon 1-1.pdf" descr="LV icoon 1-1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180" y="0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29" name="Kennismaken en eigen zingeving"/>
            <p:cNvSpPr/>
            <p:nvPr/>
          </p:nvSpPr>
          <p:spPr>
            <a:xfrm>
              <a:off x="2085139" y="6784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Kennismaken en eigen zingeving</a:t>
              </a:r>
            </a:p>
          </p:txBody>
        </p:sp>
        <p:sp>
          <p:nvSpPr>
            <p:cNvPr id="330" name="Levensvragen"/>
            <p:cNvSpPr/>
            <p:nvPr/>
          </p:nvSpPr>
          <p:spPr>
            <a:xfrm>
              <a:off x="1512283" y="18444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Levensvragen</a:t>
              </a:r>
            </a:p>
          </p:txBody>
        </p:sp>
        <p:sp>
          <p:nvSpPr>
            <p:cNvPr id="331" name="Signaleren"/>
            <p:cNvSpPr/>
            <p:nvPr/>
          </p:nvSpPr>
          <p:spPr>
            <a:xfrm>
              <a:off x="2085139" y="30105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Signaleren</a:t>
              </a:r>
            </a:p>
          </p:txBody>
        </p:sp>
        <p:sp>
          <p:nvSpPr>
            <p:cNvPr id="332" name="Luisteren"/>
            <p:cNvSpPr/>
            <p:nvPr/>
          </p:nvSpPr>
          <p:spPr>
            <a:xfrm>
              <a:off x="1512283" y="417665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Luisteren</a:t>
              </a:r>
            </a:p>
          </p:txBody>
        </p:sp>
        <p:sp>
          <p:nvSpPr>
            <p:cNvPr id="333" name="Bespreken"/>
            <p:cNvSpPr/>
            <p:nvPr/>
          </p:nvSpPr>
          <p:spPr>
            <a:xfrm>
              <a:off x="2085139" y="534274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Bespreken</a:t>
              </a:r>
            </a:p>
          </p:txBody>
        </p:sp>
        <p:sp>
          <p:nvSpPr>
            <p:cNvPr id="334" name="Voorbeeld en Huiswerkopdracht"/>
            <p:cNvSpPr/>
            <p:nvPr/>
          </p:nvSpPr>
          <p:spPr>
            <a:xfrm>
              <a:off x="1512283" y="650883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Voorbeeld en Huiswerkopdracht</a:t>
              </a:r>
            </a:p>
          </p:txBody>
        </p:sp>
      </p:grp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Actief luisteren</a:t>
            </a:r>
          </a:p>
        </p:txBody>
      </p:sp>
      <p:sp>
        <p:nvSpPr>
          <p:cNvPr id="339" name="Tekstvak 1"/>
          <p:cNvSpPr txBox="1"/>
          <p:nvPr/>
        </p:nvSpPr>
        <p:spPr>
          <a:xfrm>
            <a:off x="2678931" y="4230001"/>
            <a:ext cx="16781378" cy="5195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Oefening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Stel</a:t>
            </a:r>
            <a:r>
              <a:rPr dirty="0"/>
              <a:t> de </a:t>
            </a:r>
            <a:r>
              <a:rPr dirty="0" err="1"/>
              <a:t>vraag</a:t>
            </a:r>
            <a:r>
              <a:rPr dirty="0"/>
              <a:t>: wat </a:t>
            </a:r>
            <a:r>
              <a:rPr dirty="0" err="1"/>
              <a:t>houd</a:t>
            </a:r>
            <a:r>
              <a:rPr lang="nl-NL" dirty="0"/>
              <a:t>t</a:t>
            </a:r>
            <a:r>
              <a:rPr dirty="0"/>
              <a:t> je in het </a:t>
            </a:r>
            <a:r>
              <a:rPr dirty="0" err="1"/>
              <a:t>bijzonder</a:t>
            </a:r>
            <a:r>
              <a:rPr dirty="0"/>
              <a:t> </a:t>
            </a:r>
            <a:r>
              <a:rPr dirty="0" err="1"/>
              <a:t>bezig</a:t>
            </a:r>
            <a:r>
              <a:rPr dirty="0"/>
              <a:t> op </a:t>
            </a:r>
            <a:r>
              <a:rPr dirty="0" err="1"/>
              <a:t>dit</a:t>
            </a:r>
            <a:r>
              <a:rPr dirty="0"/>
              <a:t> moment?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In </a:t>
            </a:r>
            <a:r>
              <a:rPr dirty="0" err="1"/>
              <a:t>tweetallen</a:t>
            </a:r>
            <a:r>
              <a:rPr dirty="0"/>
              <a:t> 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3 </a:t>
            </a:r>
            <a:r>
              <a:rPr dirty="0" err="1"/>
              <a:t>minuten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spreken</a:t>
            </a:r>
            <a:r>
              <a:rPr dirty="0"/>
              <a:t> (</a:t>
            </a:r>
            <a:r>
              <a:rPr dirty="0" err="1"/>
              <a:t>alleen</a:t>
            </a:r>
            <a:r>
              <a:rPr dirty="0"/>
              <a:t> non-</a:t>
            </a:r>
            <a:r>
              <a:rPr dirty="0" err="1"/>
              <a:t>verbaal</a:t>
            </a:r>
            <a:r>
              <a:rPr dirty="0"/>
              <a:t>)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na</a:t>
            </a:r>
            <a:r>
              <a:rPr dirty="0"/>
              <a:t> 3 min. </a:t>
            </a:r>
            <a:r>
              <a:rPr dirty="0" err="1"/>
              <a:t>wisselen</a:t>
            </a:r>
            <a:endParaRPr dirty="0"/>
          </a:p>
        </p:txBody>
      </p:sp>
      <p:sp>
        <p:nvSpPr>
          <p:cNvPr id="340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41" name="LV icoon 1-4 kopie.pdf" descr="LV icoon 1-4 kopi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5003" y="998450"/>
            <a:ext cx="2001180" cy="20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Waarom actief luisteren</a:t>
            </a:r>
          </a:p>
        </p:txBody>
      </p:sp>
      <p:sp>
        <p:nvSpPr>
          <p:cNvPr id="345" name="Tekstvak 1"/>
          <p:cNvSpPr txBox="1"/>
          <p:nvPr/>
        </p:nvSpPr>
        <p:spPr>
          <a:xfrm>
            <a:off x="2678931" y="4230001"/>
            <a:ext cx="16781378" cy="3532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 verteller krijgt ruimte, voelt zich gehoord, begrepen en belangrijk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 ander (het zenuwstelsel) komt tot rust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Door rust ontstaat ruimte voor nieuwe opties, perspectief en hoop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Voorwaarde om tot diepere lagen te komen!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</p:txBody>
      </p:sp>
      <p:sp>
        <p:nvSpPr>
          <p:cNvPr id="346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Gedicht Marinus van den Berg</a:t>
            </a:r>
          </a:p>
        </p:txBody>
      </p:sp>
      <p:pic>
        <p:nvPicPr>
          <p:cNvPr id="35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642" y="3236435"/>
            <a:ext cx="8592716" cy="8592717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Kennismaken</a:t>
            </a:r>
          </a:p>
        </p:txBody>
      </p:sp>
      <p:sp>
        <p:nvSpPr>
          <p:cNvPr id="166" name="Tekstvak 1"/>
          <p:cNvSpPr txBox="1"/>
          <p:nvPr/>
        </p:nvSpPr>
        <p:spPr>
          <a:xfrm>
            <a:off x="2678932" y="4230001"/>
            <a:ext cx="14987053" cy="3376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is je naam?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is je functie?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Vraag: ‘Wat geeft je dag een gouden randje?’</a:t>
            </a:r>
          </a:p>
        </p:txBody>
      </p:sp>
      <p:sp>
        <p:nvSpPr>
          <p:cNvPr id="167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756234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annie-spratt-PM4Vu1B0gxk-unsplash.jpg" descr="annie-spratt-PM4Vu1B0gxk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9590" y="-5368485"/>
            <a:ext cx="26915725" cy="20074645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Bereid jouw pitch voor"/>
          <p:cNvSpPr txBox="1"/>
          <p:nvPr/>
        </p:nvSpPr>
        <p:spPr>
          <a:xfrm>
            <a:off x="1209620" y="4732866"/>
            <a:ext cx="21964758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800" i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Pauze</a:t>
            </a:r>
          </a:p>
        </p:txBody>
      </p:sp>
      <p:sp>
        <p:nvSpPr>
          <p:cNvPr id="355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56" name="Levensvragen tekstslide extra 2 transparant.pdf" descr="Levensvragen tekstslide extra 2 transparan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3" y="3579"/>
            <a:ext cx="4091204" cy="977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Levensvragen tekstslide extra 2 kopie.pdf" descr="Levensvragen tekstslide extra 2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Opzet training - dag 1</a:t>
            </a:r>
          </a:p>
        </p:txBody>
      </p:sp>
      <p:sp>
        <p:nvSpPr>
          <p:cNvPr id="360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374" name="Groepeer"/>
          <p:cNvGrpSpPr/>
          <p:nvPr/>
        </p:nvGrpSpPr>
        <p:grpSpPr>
          <a:xfrm>
            <a:off x="2575487" y="4308464"/>
            <a:ext cx="3355141" cy="7778832"/>
            <a:chOff x="0" y="0"/>
            <a:chExt cx="3355139" cy="7778831"/>
          </a:xfrm>
        </p:grpSpPr>
        <p:grpSp>
          <p:nvGrpSpPr>
            <p:cNvPr id="367" name="Groepeer"/>
            <p:cNvGrpSpPr/>
            <p:nvPr/>
          </p:nvGrpSpPr>
          <p:grpSpPr>
            <a:xfrm>
              <a:off x="0" y="0"/>
              <a:ext cx="1840904" cy="7176032"/>
              <a:chOff x="0" y="0"/>
              <a:chExt cx="1840903" cy="7176031"/>
            </a:xfrm>
          </p:grpSpPr>
          <p:pic>
            <p:nvPicPr>
              <p:cNvPr id="361" name="LV icoon 1-2.pdf" descr="LV icoon 1-2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163115"/>
                <a:ext cx="1198723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2" name="LV icoon 1-3.pdf" descr="LV icoon 1-3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2180" y="2337409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3" name="LV icoon 1-4.pdf" descr="LV icoon 1-4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3499763"/>
                <a:ext cx="1198723" cy="1338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4" name="LV icoon 1-5.pdf" descr="LV icoon 1-5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180" y="4674818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5" name="LV icoon 1-6.pdf" descr="LV icoon 1-6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5837934"/>
                <a:ext cx="1198723" cy="1338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6" name="LV icoon 1-1.pdf" descr="LV icoon 1-1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180" y="0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68" name="Kennismaken en eigen zingeving"/>
            <p:cNvSpPr/>
            <p:nvPr/>
          </p:nvSpPr>
          <p:spPr>
            <a:xfrm>
              <a:off x="2085139" y="6784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Kennismaken en eigen zingeving</a:t>
              </a:r>
            </a:p>
          </p:txBody>
        </p:sp>
        <p:sp>
          <p:nvSpPr>
            <p:cNvPr id="369" name="Levensvragen"/>
            <p:cNvSpPr/>
            <p:nvPr/>
          </p:nvSpPr>
          <p:spPr>
            <a:xfrm>
              <a:off x="1512283" y="18444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Levensvragen</a:t>
              </a:r>
            </a:p>
          </p:txBody>
        </p:sp>
        <p:sp>
          <p:nvSpPr>
            <p:cNvPr id="370" name="Signaleren"/>
            <p:cNvSpPr/>
            <p:nvPr/>
          </p:nvSpPr>
          <p:spPr>
            <a:xfrm>
              <a:off x="2085139" y="30105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Signaleren</a:t>
              </a:r>
            </a:p>
          </p:txBody>
        </p:sp>
        <p:sp>
          <p:nvSpPr>
            <p:cNvPr id="371" name="Luisteren"/>
            <p:cNvSpPr/>
            <p:nvPr/>
          </p:nvSpPr>
          <p:spPr>
            <a:xfrm>
              <a:off x="1512283" y="417665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Luisteren</a:t>
              </a:r>
            </a:p>
          </p:txBody>
        </p:sp>
        <p:sp>
          <p:nvSpPr>
            <p:cNvPr id="372" name="Bespreken"/>
            <p:cNvSpPr/>
            <p:nvPr/>
          </p:nvSpPr>
          <p:spPr>
            <a:xfrm>
              <a:off x="2085139" y="534274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Bespreken</a:t>
              </a:r>
            </a:p>
          </p:txBody>
        </p:sp>
        <p:sp>
          <p:nvSpPr>
            <p:cNvPr id="373" name="Voorbeeld en Huiswerkopdracht"/>
            <p:cNvSpPr/>
            <p:nvPr/>
          </p:nvSpPr>
          <p:spPr>
            <a:xfrm>
              <a:off x="1512283" y="650883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Voorbeeld en Huiswerkopdracht</a:t>
              </a:r>
            </a:p>
          </p:txBody>
        </p:sp>
      </p:grp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Bespreken: welke opties heb je?</a:t>
            </a:r>
          </a:p>
        </p:txBody>
      </p:sp>
      <p:sp>
        <p:nvSpPr>
          <p:cNvPr id="378" name="Tekstvak 1"/>
          <p:cNvSpPr txBox="1"/>
          <p:nvPr/>
        </p:nvSpPr>
        <p:spPr>
          <a:xfrm>
            <a:off x="2678932" y="4230001"/>
            <a:ext cx="14987053" cy="405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Drie opties om een gesprek te starten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 cliënt uitnodigen om verder te vertellen</a:t>
            </a:r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Benoem wat je ziet en geef terug</a:t>
            </a:r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Open zelf het gesprek met openingsvraag</a:t>
            </a:r>
          </a:p>
        </p:txBody>
      </p:sp>
      <p:sp>
        <p:nvSpPr>
          <p:cNvPr id="379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80" name="LV icoon 1-5 kopie.pdf" descr="LV icoon 1-5 kopi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5003" y="998450"/>
            <a:ext cx="2001180" cy="20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</a:t>
            </a:r>
          </a:p>
        </p:txBody>
      </p:sp>
      <p:sp>
        <p:nvSpPr>
          <p:cNvPr id="384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5" name="Tekstvak 1"/>
          <p:cNvSpPr txBox="1"/>
          <p:nvPr/>
        </p:nvSpPr>
        <p:spPr>
          <a:xfrm>
            <a:off x="2678930" y="4230001"/>
            <a:ext cx="20954792" cy="6527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742950" indent="-742950" algn="l">
              <a:lnSpc>
                <a:spcPct val="120000"/>
              </a:lnSpc>
              <a:buSzPct val="100000"/>
              <a:buAutoNum type="arabicPeriod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De </a:t>
            </a:r>
            <a:r>
              <a:rPr dirty="0" err="1"/>
              <a:t>cliënt</a:t>
            </a:r>
            <a:r>
              <a:rPr dirty="0"/>
              <a:t> </a:t>
            </a:r>
            <a:r>
              <a:rPr dirty="0" err="1"/>
              <a:t>uitnodigen</a:t>
            </a:r>
            <a:r>
              <a:rPr dirty="0"/>
              <a:t> om </a:t>
            </a:r>
            <a:r>
              <a:rPr dirty="0" err="1"/>
              <a:t>verder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vertellen</a:t>
            </a:r>
            <a:endParaRPr dirty="0"/>
          </a:p>
          <a:p>
            <a:pPr lvl="1" algn="l">
              <a:lnSpc>
                <a:spcPts val="6000"/>
              </a:lnSpc>
              <a:spcBef>
                <a:spcPts val="2000"/>
              </a:spcBef>
              <a:tabLst>
                <a:tab pos="7226300" algn="l"/>
              </a:tabLst>
              <a:defRPr sz="3200" u="sng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Uitspraak</a:t>
            </a:r>
            <a:r>
              <a:rPr dirty="0"/>
              <a:t>	</a:t>
            </a:r>
            <a:r>
              <a:rPr dirty="0" err="1"/>
              <a:t>Reactie</a:t>
            </a:r>
            <a:r>
              <a:rPr dirty="0"/>
              <a:t>			</a:t>
            </a: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reageren</a:t>
            </a:r>
            <a:r>
              <a:rPr dirty="0"/>
              <a:t> met	</a:t>
            </a:r>
          </a:p>
          <a:p>
            <a:pPr algn="l">
              <a:lnSpc>
                <a:spcPct val="120000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dirty="0"/>
              <a:t>“</a:t>
            </a:r>
            <a:r>
              <a:rPr sz="3200" dirty="0" err="1"/>
              <a:t>Ik</a:t>
            </a:r>
            <a:r>
              <a:rPr sz="3200" dirty="0"/>
              <a:t> ben </a:t>
            </a:r>
            <a:r>
              <a:rPr sz="3200" dirty="0" err="1"/>
              <a:t>anderen</a:t>
            </a:r>
            <a:r>
              <a:rPr sz="3200" dirty="0"/>
              <a:t> </a:t>
            </a:r>
            <a:r>
              <a:rPr sz="3200" dirty="0" err="1"/>
              <a:t>alleen</a:t>
            </a:r>
            <a:r>
              <a:rPr sz="3200" dirty="0"/>
              <a:t> tot last.”</a:t>
            </a:r>
            <a:r>
              <a:rPr dirty="0"/>
              <a:t>					“</a:t>
            </a:r>
            <a:r>
              <a:rPr dirty="0" err="1"/>
              <a:t>Welnee</a:t>
            </a:r>
            <a:r>
              <a:rPr dirty="0"/>
              <a:t>, </a:t>
            </a:r>
            <a:r>
              <a:rPr dirty="0" err="1"/>
              <a:t>dat</a:t>
            </a:r>
            <a:r>
              <a:rPr dirty="0"/>
              <a:t> </a:t>
            </a:r>
            <a:r>
              <a:rPr dirty="0" err="1"/>
              <a:t>ziet</a:t>
            </a:r>
            <a:r>
              <a:rPr dirty="0"/>
              <a:t> u </a:t>
            </a:r>
            <a:r>
              <a:rPr dirty="0" err="1"/>
              <a:t>verkeerd</a:t>
            </a:r>
            <a:r>
              <a:rPr dirty="0"/>
              <a:t>.”</a:t>
            </a:r>
          </a:p>
          <a:p>
            <a:pPr algn="l">
              <a:lnSpc>
                <a:spcPct val="120000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 </a:t>
            </a:r>
          </a:p>
          <a:p>
            <a:pPr algn="l">
              <a:lnSpc>
                <a:spcPct val="120000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lvl="3" algn="l">
              <a:lnSpc>
                <a:spcPct val="120000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dirty="0"/>
              <a:t>“</a:t>
            </a:r>
            <a:r>
              <a:rPr sz="3200" dirty="0" err="1"/>
              <a:t>Ik</a:t>
            </a:r>
            <a:r>
              <a:rPr sz="3200" dirty="0"/>
              <a:t> </a:t>
            </a:r>
            <a:r>
              <a:rPr sz="3200" dirty="0" err="1"/>
              <a:t>heb</a:t>
            </a:r>
            <a:r>
              <a:rPr sz="3200" dirty="0"/>
              <a:t> </a:t>
            </a:r>
            <a:r>
              <a:rPr sz="3200" dirty="0" err="1"/>
              <a:t>mijn</a:t>
            </a:r>
            <a:r>
              <a:rPr sz="3200" dirty="0"/>
              <a:t> </a:t>
            </a:r>
            <a:r>
              <a:rPr sz="3200" dirty="0" err="1"/>
              <a:t>kinderen</a:t>
            </a:r>
            <a:r>
              <a:rPr sz="3200" dirty="0"/>
              <a:t> al 				</a:t>
            </a:r>
            <a:r>
              <a:rPr dirty="0"/>
              <a:t>	“Die </a:t>
            </a:r>
            <a:r>
              <a:rPr dirty="0" err="1"/>
              <a:t>komen</a:t>
            </a:r>
            <a:r>
              <a:rPr dirty="0"/>
              <a:t> vast </a:t>
            </a:r>
            <a:r>
              <a:rPr dirty="0" err="1"/>
              <a:t>wel</a:t>
            </a:r>
            <a:r>
              <a:rPr dirty="0"/>
              <a:t> </a:t>
            </a:r>
            <a:r>
              <a:rPr dirty="0" err="1"/>
              <a:t>weer</a:t>
            </a:r>
            <a:r>
              <a:rPr dirty="0"/>
              <a:t>.”</a:t>
            </a:r>
          </a:p>
          <a:p>
            <a:pPr algn="l">
              <a:lnSpc>
                <a:spcPct val="120000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dirty="0"/>
              <a:t>heel lang </a:t>
            </a:r>
            <a:r>
              <a:rPr sz="3200" dirty="0" err="1"/>
              <a:t>niet</a:t>
            </a:r>
            <a:r>
              <a:rPr sz="3200" dirty="0"/>
              <a:t> </a:t>
            </a:r>
            <a:r>
              <a:rPr sz="3200" dirty="0" err="1"/>
              <a:t>gezien</a:t>
            </a:r>
            <a:r>
              <a:rPr sz="3200" dirty="0"/>
              <a:t>.” </a:t>
            </a:r>
            <a:r>
              <a:rPr dirty="0"/>
              <a:t>		 			“Zo </a:t>
            </a:r>
            <a:r>
              <a:rPr dirty="0" err="1"/>
              <a:t>gaat</a:t>
            </a:r>
            <a:r>
              <a:rPr dirty="0"/>
              <a:t> </a:t>
            </a:r>
            <a:r>
              <a:rPr dirty="0" err="1"/>
              <a:t>dat</a:t>
            </a:r>
            <a:r>
              <a:rPr dirty="0"/>
              <a:t> nu </a:t>
            </a:r>
            <a:r>
              <a:rPr dirty="0" err="1"/>
              <a:t>eenmaal</a:t>
            </a:r>
            <a:r>
              <a:rPr dirty="0"/>
              <a:t>, </a:t>
            </a:r>
            <a:r>
              <a:rPr dirty="0" err="1"/>
              <a:t>iedereen</a:t>
            </a:r>
            <a:r>
              <a:rPr dirty="0"/>
              <a:t> is </a:t>
            </a:r>
            <a:r>
              <a:rPr dirty="0" err="1"/>
              <a:t>druk</a:t>
            </a:r>
            <a:r>
              <a:rPr dirty="0"/>
              <a:t>.”</a:t>
            </a:r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>
              <a:lnSpc>
                <a:spcPct val="140000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dirty="0"/>
              <a:t>“</a:t>
            </a:r>
            <a:r>
              <a:rPr sz="3200" dirty="0" err="1"/>
              <a:t>Ik</a:t>
            </a:r>
            <a:r>
              <a:rPr sz="3200" dirty="0"/>
              <a:t> </a:t>
            </a:r>
            <a:r>
              <a:rPr sz="3200" dirty="0" err="1"/>
              <a:t>heb</a:t>
            </a:r>
            <a:r>
              <a:rPr sz="3200" dirty="0"/>
              <a:t> </a:t>
            </a:r>
            <a:r>
              <a:rPr sz="3200" dirty="0" err="1"/>
              <a:t>vannacht</a:t>
            </a:r>
            <a:r>
              <a:rPr sz="3200" dirty="0"/>
              <a:t> </a:t>
            </a:r>
            <a:r>
              <a:rPr sz="3200" dirty="0" err="1"/>
              <a:t>niet</a:t>
            </a:r>
            <a:r>
              <a:rPr sz="3200" dirty="0"/>
              <a:t> </a:t>
            </a:r>
            <a:r>
              <a:rPr sz="3200" dirty="0" err="1"/>
              <a:t>goed</a:t>
            </a:r>
            <a:r>
              <a:rPr sz="3200" dirty="0"/>
              <a:t> </a:t>
            </a:r>
            <a:r>
              <a:rPr sz="3200" dirty="0" err="1"/>
              <a:t>geslapen</a:t>
            </a:r>
            <a:r>
              <a:rPr sz="3200" dirty="0"/>
              <a:t>.”</a:t>
            </a:r>
            <a:r>
              <a:rPr dirty="0"/>
              <a:t>	 			“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heb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> u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slaappil</a:t>
            </a:r>
            <a:r>
              <a:rPr dirty="0"/>
              <a:t>.”</a:t>
            </a:r>
          </a:p>
          <a:p>
            <a:pPr algn="l">
              <a:lnSpc>
                <a:spcPct val="140000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				“</a:t>
            </a:r>
            <a:r>
              <a:rPr dirty="0" err="1"/>
              <a:t>Komt</a:t>
            </a:r>
            <a:r>
              <a:rPr dirty="0"/>
              <a:t> </a:t>
            </a:r>
            <a:r>
              <a:rPr dirty="0" err="1"/>
              <a:t>vanavond</a:t>
            </a:r>
            <a:r>
              <a:rPr dirty="0"/>
              <a:t> </a:t>
            </a:r>
            <a:r>
              <a:rPr dirty="0" err="1"/>
              <a:t>wel</a:t>
            </a:r>
            <a:r>
              <a:rPr dirty="0"/>
              <a:t> </a:t>
            </a:r>
            <a:r>
              <a:rPr dirty="0" err="1"/>
              <a:t>weer</a:t>
            </a:r>
            <a:r>
              <a:rPr dirty="0"/>
              <a:t>.”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</a:t>
            </a:r>
          </a:p>
        </p:txBody>
      </p:sp>
      <p:sp>
        <p:nvSpPr>
          <p:cNvPr id="389" name="Tekstvak 1"/>
          <p:cNvSpPr txBox="1"/>
          <p:nvPr/>
        </p:nvSpPr>
        <p:spPr>
          <a:xfrm>
            <a:off x="2678930" y="4230001"/>
            <a:ext cx="20954792" cy="6125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742950" indent="-742950" algn="l">
              <a:lnSpc>
                <a:spcPct val="120000"/>
              </a:lnSpc>
              <a:buSzPct val="100000"/>
              <a:buAutoNum type="arabicPeriod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 cliënt uitnodigen om verder te vertellen</a:t>
            </a:r>
          </a:p>
          <a:p>
            <a:pPr lvl="1" algn="l">
              <a:lnSpc>
                <a:spcPts val="6000"/>
              </a:lnSpc>
              <a:spcBef>
                <a:spcPts val="2000"/>
              </a:spcBef>
              <a:tabLst>
                <a:tab pos="7226300" algn="l"/>
              </a:tabLst>
              <a:defRPr sz="3200" u="sng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Uitspraak	Reactie			Niet reageren met	</a:t>
            </a:r>
          </a:p>
          <a:p>
            <a:pPr algn="l">
              <a:lnSpc>
                <a:spcPct val="120000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/>
              <a:t>“Ik ben anderen alleen tot last.”</a:t>
            </a:r>
            <a:r>
              <a:t>	“U voelt zich tot last?”		“Welnee, dat ziet u verkeerd.”</a:t>
            </a:r>
          </a:p>
          <a:p>
            <a:pPr algn="l">
              <a:lnSpc>
                <a:spcPct val="120000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“Wie bent u tot last?”</a:t>
            </a:r>
          </a:p>
          <a:p>
            <a:pPr algn="l">
              <a:lnSpc>
                <a:spcPct val="120000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lvl="2" algn="l">
              <a:lnSpc>
                <a:spcPct val="120000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/>
              <a:t>“Ik heb mijn kinderen al 	</a:t>
            </a:r>
            <a:r>
              <a:t>“Wanneer heeft u ze voor het laatst gezien?”	“Die komen vast wel weer.”</a:t>
            </a:r>
          </a:p>
          <a:p>
            <a:pPr algn="l">
              <a:lnSpc>
                <a:spcPct val="120000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/>
              <a:t>heel lang niet gezien.” </a:t>
            </a:r>
            <a:r>
              <a:t>		“Hoe is uw relatie met hen?”		“Zo gaat dat nu eenmaal, iedereen is druk.”</a:t>
            </a:r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140000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/>
              <a:t>“Ik heb vannacht niet goed geslapen.”</a:t>
            </a:r>
            <a:r>
              <a:t>	”Wat vervelend, kwam dat ergens door?”	“Ik heb voor u een slaappil.”</a:t>
            </a:r>
          </a:p>
          <a:p>
            <a:pPr algn="l">
              <a:lnSpc>
                <a:spcPct val="140000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			“Komt vanavond wel weer.”</a:t>
            </a:r>
          </a:p>
        </p:txBody>
      </p:sp>
      <p:sp>
        <p:nvSpPr>
          <p:cNvPr id="390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</a:t>
            </a:r>
          </a:p>
        </p:txBody>
      </p:sp>
      <p:sp>
        <p:nvSpPr>
          <p:cNvPr id="394" name="Tekstvak 1"/>
          <p:cNvSpPr txBox="1"/>
          <p:nvPr/>
        </p:nvSpPr>
        <p:spPr>
          <a:xfrm>
            <a:off x="2678931" y="4230001"/>
            <a:ext cx="15773191" cy="3455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742950" indent="-742950" algn="l">
              <a:lnSpc>
                <a:spcPct val="120000"/>
              </a:lnSpc>
              <a:buSzPct val="100000"/>
              <a:buAutoNum type="arabicPeriod" startAt="2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Benoem wat je ziet en geef terug</a:t>
            </a:r>
          </a:p>
          <a:p>
            <a:pPr marL="742950" indent="-742950" algn="l">
              <a:lnSpc>
                <a:spcPts val="6000"/>
              </a:lnSpc>
              <a:buSzPct val="100000"/>
              <a:buAutoNum type="arabicPeriod" startAt="2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“Mevrouw, u maakt op mij een sombere indruk. Kan dat kloppen?”  </a:t>
            </a:r>
          </a:p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“Ik zie hier veel boeken staan, zijn deze van u?”</a:t>
            </a:r>
          </a:p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“Hoe is dat voor u om de hele dag in de stoel te moeten zitten?”</a:t>
            </a:r>
          </a:p>
        </p:txBody>
      </p:sp>
      <p:sp>
        <p:nvSpPr>
          <p:cNvPr id="395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</a:t>
            </a:r>
          </a:p>
        </p:txBody>
      </p:sp>
      <p:sp>
        <p:nvSpPr>
          <p:cNvPr id="399" name="Tekstvak 1"/>
          <p:cNvSpPr txBox="1"/>
          <p:nvPr/>
        </p:nvSpPr>
        <p:spPr>
          <a:xfrm>
            <a:off x="2678931" y="4230001"/>
            <a:ext cx="15773191" cy="445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742950" indent="-742950" algn="l">
              <a:lnSpc>
                <a:spcPct val="120000"/>
              </a:lnSpc>
              <a:buSzPct val="100000"/>
              <a:buAutoNum type="arabicPeriod" startAt="3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Open zelf het gesprek</a:t>
            </a:r>
          </a:p>
          <a:p>
            <a:pPr marL="742950" indent="-742950" algn="l">
              <a:lnSpc>
                <a:spcPts val="6000"/>
              </a:lnSpc>
              <a:buSzPct val="100000"/>
              <a:buAutoNum type="arabicPeriod" startAt="3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120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houdt u in het bijzonder bezig op dit moment? </a:t>
            </a:r>
            <a:r>
              <a:rPr sz="3200"/>
              <a:t>(Mount Vernon vraag)</a:t>
            </a:r>
          </a:p>
          <a:p>
            <a:pPr algn="l">
              <a:lnSpc>
                <a:spcPts val="6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  <a:p>
            <a:pPr marL="742950" indent="-742950" algn="l">
              <a:lnSpc>
                <a:spcPts val="6000"/>
              </a:lnSpc>
              <a:buSzPct val="100000"/>
              <a:buAutoNum type="arabicPeriod" startAt="2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400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Bespreken: ezelsbruggetjes</a:t>
            </a:r>
          </a:p>
        </p:txBody>
      </p:sp>
      <p:sp>
        <p:nvSpPr>
          <p:cNvPr id="404" name="Tekstvak 1"/>
          <p:cNvSpPr txBox="1"/>
          <p:nvPr/>
        </p:nvSpPr>
        <p:spPr>
          <a:xfrm>
            <a:off x="3999731" y="4230001"/>
            <a:ext cx="1330362" cy="309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6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OEN</a:t>
            </a:r>
          </a:p>
          <a:p>
            <a:pPr algn="l">
              <a:lnSpc>
                <a:spcPts val="6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indent="-742950" algn="l">
              <a:lnSpc>
                <a:spcPts val="6000"/>
              </a:lnSpc>
              <a:buSzPct val="100000"/>
              <a:buAutoNum type="arabicPeriod" startAt="2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5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6" name="Tekstvak 1"/>
          <p:cNvSpPr txBox="1"/>
          <p:nvPr/>
        </p:nvSpPr>
        <p:spPr>
          <a:xfrm>
            <a:off x="10844054" y="4230001"/>
            <a:ext cx="1330362" cy="309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6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OMA</a:t>
            </a:r>
          </a:p>
          <a:p>
            <a:pPr algn="l">
              <a:lnSpc>
                <a:spcPts val="6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indent="-742950" algn="l">
              <a:lnSpc>
                <a:spcPts val="6000"/>
              </a:lnSpc>
              <a:buSzPct val="100000"/>
              <a:buAutoNum type="arabicPeriod" startAt="2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7" name="Tekstvak 1"/>
          <p:cNvSpPr txBox="1"/>
          <p:nvPr/>
        </p:nvSpPr>
        <p:spPr>
          <a:xfrm>
            <a:off x="17760043" y="4230001"/>
            <a:ext cx="1670332" cy="309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6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NIVEA</a:t>
            </a:r>
          </a:p>
          <a:p>
            <a:pPr algn="l">
              <a:lnSpc>
                <a:spcPts val="6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indent="-742950" algn="l">
              <a:lnSpc>
                <a:spcPts val="6000"/>
              </a:lnSpc>
              <a:buSzPct val="100000"/>
              <a:buAutoNum type="arabicPeriod" startAt="2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08" name="Afbeelding 7" descr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942" y="5157265"/>
            <a:ext cx="4586967" cy="64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Afbeelding 8" descr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540" y="5157266"/>
            <a:ext cx="4579202" cy="64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Afbeelding 9" descr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8374" y="5158799"/>
            <a:ext cx="4584601" cy="64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Bereid jouw pitch voor"/>
          <p:cNvSpPr txBox="1"/>
          <p:nvPr/>
        </p:nvSpPr>
        <p:spPr>
          <a:xfrm>
            <a:off x="2487600" y="1609576"/>
            <a:ext cx="2102889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Oefening eigen casus: bespreekbaar maken</a:t>
            </a:r>
          </a:p>
        </p:txBody>
      </p:sp>
      <p:sp>
        <p:nvSpPr>
          <p:cNvPr id="414" name="Tekstvak 1"/>
          <p:cNvSpPr txBox="1"/>
          <p:nvPr/>
        </p:nvSpPr>
        <p:spPr>
          <a:xfrm>
            <a:off x="2678931" y="4230001"/>
            <a:ext cx="19970054" cy="814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Cliënt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algn="l" defTabSz="1778000">
              <a:lnSpc>
                <a:spcPct val="120000"/>
              </a:lnSpc>
              <a:buClr>
                <a:srgbClr val="232323"/>
              </a:buClr>
              <a:buSzPct val="100000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Neem </a:t>
            </a:r>
            <a:r>
              <a:rPr dirty="0" err="1"/>
              <a:t>één</a:t>
            </a:r>
            <a:r>
              <a:rPr dirty="0"/>
              <a:t> van </a:t>
            </a:r>
            <a:r>
              <a:rPr dirty="0" err="1"/>
              <a:t>jouw</a:t>
            </a:r>
            <a:r>
              <a:rPr dirty="0"/>
              <a:t> </a:t>
            </a:r>
            <a:r>
              <a:rPr dirty="0" err="1"/>
              <a:t>cliënten</a:t>
            </a:r>
            <a:r>
              <a:rPr dirty="0"/>
              <a:t>, </a:t>
            </a:r>
            <a:r>
              <a:rPr dirty="0" err="1"/>
              <a:t>waarmee</a:t>
            </a:r>
            <a:r>
              <a:rPr dirty="0"/>
              <a:t> je </a:t>
            </a:r>
            <a:r>
              <a:rPr dirty="0" err="1"/>
              <a:t>graag</a:t>
            </a:r>
            <a:r>
              <a:rPr dirty="0"/>
              <a:t> </a:t>
            </a:r>
            <a:r>
              <a:rPr dirty="0" err="1"/>
              <a:t>verder</a:t>
            </a:r>
            <a:r>
              <a:rPr dirty="0"/>
              <a:t> over </a:t>
            </a:r>
            <a:r>
              <a:rPr dirty="0" err="1"/>
              <a:t>zijn</a:t>
            </a:r>
            <a:r>
              <a:rPr dirty="0"/>
              <a:t> / </a:t>
            </a:r>
            <a:r>
              <a:rPr dirty="0" err="1"/>
              <a:t>haar</a:t>
            </a:r>
            <a:r>
              <a:rPr dirty="0"/>
              <a:t> </a:t>
            </a:r>
            <a:r>
              <a:rPr dirty="0" err="1"/>
              <a:t>zingeving</a:t>
            </a:r>
            <a:r>
              <a:rPr dirty="0"/>
              <a:t> in </a:t>
            </a:r>
            <a:r>
              <a:rPr dirty="0" err="1"/>
              <a:t>gesprek</a:t>
            </a:r>
            <a:r>
              <a:rPr dirty="0"/>
              <a:t> </a:t>
            </a:r>
            <a:r>
              <a:rPr dirty="0" err="1"/>
              <a:t>zou</a:t>
            </a:r>
            <a:r>
              <a:rPr dirty="0"/>
              <a:t> </a:t>
            </a:r>
            <a:r>
              <a:rPr dirty="0" err="1"/>
              <a:t>raken</a:t>
            </a:r>
            <a:r>
              <a:rPr dirty="0"/>
              <a:t>, in </a:t>
            </a:r>
            <a:r>
              <a:rPr dirty="0" err="1"/>
              <a:t>gedachten</a:t>
            </a:r>
            <a:r>
              <a:rPr dirty="0"/>
              <a:t>. 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Wat </a:t>
            </a:r>
            <a:r>
              <a:rPr dirty="0" err="1"/>
              <a:t>heb</a:t>
            </a:r>
            <a:r>
              <a:rPr dirty="0"/>
              <a:t> je </a:t>
            </a:r>
            <a:r>
              <a:rPr dirty="0" err="1"/>
              <a:t>gesignaleerd</a:t>
            </a:r>
            <a:r>
              <a:rPr dirty="0"/>
              <a:t>?  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Wat </a:t>
            </a:r>
            <a:r>
              <a:rPr dirty="0" err="1"/>
              <a:t>zegt</a:t>
            </a:r>
            <a:r>
              <a:rPr dirty="0"/>
              <a:t> </a:t>
            </a:r>
            <a:r>
              <a:rPr dirty="0" err="1"/>
              <a:t>hij</a:t>
            </a:r>
            <a:r>
              <a:rPr dirty="0"/>
              <a:t>/</a:t>
            </a:r>
            <a:r>
              <a:rPr dirty="0" err="1"/>
              <a:t>zij</a:t>
            </a:r>
            <a:r>
              <a:rPr dirty="0"/>
              <a:t>? / Wat </a:t>
            </a:r>
            <a:r>
              <a:rPr dirty="0" err="1"/>
              <a:t>zie</a:t>
            </a:r>
            <a:r>
              <a:rPr dirty="0"/>
              <a:t> je? / Wat </a:t>
            </a:r>
            <a:r>
              <a:rPr dirty="0" err="1"/>
              <a:t>voel</a:t>
            </a:r>
            <a:r>
              <a:rPr dirty="0"/>
              <a:t> je?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Hoe </a:t>
            </a:r>
            <a:r>
              <a:rPr dirty="0" err="1"/>
              <a:t>zou</a:t>
            </a:r>
            <a:r>
              <a:rPr dirty="0"/>
              <a:t> je </a:t>
            </a:r>
            <a:r>
              <a:rPr dirty="0" err="1"/>
              <a:t>dit</a:t>
            </a:r>
            <a:r>
              <a:rPr dirty="0"/>
              <a:t> </a:t>
            </a:r>
            <a:r>
              <a:rPr dirty="0" err="1"/>
              <a:t>bespreekbaar</a:t>
            </a:r>
            <a:r>
              <a:rPr dirty="0"/>
              <a:t> </a:t>
            </a:r>
            <a:r>
              <a:rPr dirty="0" err="1"/>
              <a:t>willen</a:t>
            </a:r>
            <a:r>
              <a:rPr dirty="0"/>
              <a:t> </a:t>
            </a:r>
            <a:r>
              <a:rPr dirty="0" err="1"/>
              <a:t>maken</a:t>
            </a:r>
            <a:r>
              <a:rPr dirty="0"/>
              <a:t>?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De </a:t>
            </a:r>
            <a:r>
              <a:rPr dirty="0" err="1"/>
              <a:t>cliënt</a:t>
            </a:r>
            <a:r>
              <a:rPr dirty="0"/>
              <a:t> </a:t>
            </a:r>
            <a:r>
              <a:rPr dirty="0" err="1"/>
              <a:t>uitnodigen</a:t>
            </a:r>
            <a:r>
              <a:rPr dirty="0"/>
              <a:t> om </a:t>
            </a:r>
            <a:r>
              <a:rPr dirty="0" err="1"/>
              <a:t>verder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vertellen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Teruggeven</a:t>
            </a:r>
            <a:r>
              <a:rPr dirty="0"/>
              <a:t> wat je </a:t>
            </a:r>
            <a:r>
              <a:rPr dirty="0" err="1"/>
              <a:t>ziet</a:t>
            </a:r>
            <a:r>
              <a:rPr dirty="0"/>
              <a:t> of </a:t>
            </a:r>
            <a:r>
              <a:rPr dirty="0" err="1"/>
              <a:t>voelt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openingsvraag</a:t>
            </a:r>
            <a:r>
              <a:rPr dirty="0"/>
              <a:t>: ”Wat </a:t>
            </a:r>
            <a:r>
              <a:rPr dirty="0" err="1"/>
              <a:t>houdt</a:t>
            </a:r>
            <a:r>
              <a:rPr dirty="0"/>
              <a:t> u in het </a:t>
            </a:r>
            <a:r>
              <a:rPr dirty="0" err="1"/>
              <a:t>bijzonder</a:t>
            </a:r>
            <a:r>
              <a:rPr dirty="0"/>
              <a:t> </a:t>
            </a:r>
            <a:r>
              <a:rPr dirty="0" err="1"/>
              <a:t>bezig</a:t>
            </a:r>
            <a:r>
              <a:rPr dirty="0"/>
              <a:t> op </a:t>
            </a:r>
            <a:r>
              <a:rPr dirty="0" err="1"/>
              <a:t>dit</a:t>
            </a:r>
            <a:r>
              <a:rPr dirty="0"/>
              <a:t> moment?” </a:t>
            </a:r>
            <a:r>
              <a:rPr sz="3200" dirty="0"/>
              <a:t>(Mount Vernon)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Levensvragen tekstslide extra 2 kopie.pdf" descr="Levensvragen tekstslide extra 2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Opzet training - dag 1</a:t>
            </a:r>
          </a:p>
        </p:txBody>
      </p:sp>
      <p:sp>
        <p:nvSpPr>
          <p:cNvPr id="419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433" name="Groepeer"/>
          <p:cNvGrpSpPr/>
          <p:nvPr/>
        </p:nvGrpSpPr>
        <p:grpSpPr>
          <a:xfrm>
            <a:off x="2575487" y="4308464"/>
            <a:ext cx="3355141" cy="7778832"/>
            <a:chOff x="0" y="0"/>
            <a:chExt cx="3355139" cy="7778831"/>
          </a:xfrm>
        </p:grpSpPr>
        <p:grpSp>
          <p:nvGrpSpPr>
            <p:cNvPr id="426" name="Groepeer"/>
            <p:cNvGrpSpPr/>
            <p:nvPr/>
          </p:nvGrpSpPr>
          <p:grpSpPr>
            <a:xfrm>
              <a:off x="0" y="0"/>
              <a:ext cx="1840904" cy="7176032"/>
              <a:chOff x="0" y="0"/>
              <a:chExt cx="1840903" cy="7176031"/>
            </a:xfrm>
          </p:grpSpPr>
          <p:pic>
            <p:nvPicPr>
              <p:cNvPr id="420" name="LV icoon 1-2.pdf" descr="LV icoon 1-2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163115"/>
                <a:ext cx="1198723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1" name="LV icoon 1-3.pdf" descr="LV icoon 1-3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2180" y="2337409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2" name="LV icoon 1-4.pdf" descr="LV icoon 1-4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3499763"/>
                <a:ext cx="1198723" cy="1338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3" name="LV icoon 1-5.pdf" descr="LV icoon 1-5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180" y="4674818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4" name="LV icoon 1-6.pdf" descr="LV icoon 1-6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5837934"/>
                <a:ext cx="1198723" cy="1338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5" name="LV icoon 1-1.pdf" descr="LV icoon 1-1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180" y="0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27" name="Kennismaken en eigen zingeving"/>
            <p:cNvSpPr/>
            <p:nvPr/>
          </p:nvSpPr>
          <p:spPr>
            <a:xfrm>
              <a:off x="2085139" y="6784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Kennismaken en eigen zingeving</a:t>
              </a:r>
            </a:p>
          </p:txBody>
        </p:sp>
        <p:sp>
          <p:nvSpPr>
            <p:cNvPr id="428" name="Levensvragen"/>
            <p:cNvSpPr/>
            <p:nvPr/>
          </p:nvSpPr>
          <p:spPr>
            <a:xfrm>
              <a:off x="1512283" y="18444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Levensvragen</a:t>
              </a:r>
            </a:p>
          </p:txBody>
        </p:sp>
        <p:sp>
          <p:nvSpPr>
            <p:cNvPr id="429" name="Signaleren"/>
            <p:cNvSpPr/>
            <p:nvPr/>
          </p:nvSpPr>
          <p:spPr>
            <a:xfrm>
              <a:off x="2085139" y="30105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Signaleren</a:t>
              </a:r>
            </a:p>
          </p:txBody>
        </p:sp>
        <p:sp>
          <p:nvSpPr>
            <p:cNvPr id="430" name="Luisteren"/>
            <p:cNvSpPr/>
            <p:nvPr/>
          </p:nvSpPr>
          <p:spPr>
            <a:xfrm>
              <a:off x="1512283" y="417665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Luisteren</a:t>
              </a:r>
            </a:p>
          </p:txBody>
        </p:sp>
        <p:sp>
          <p:nvSpPr>
            <p:cNvPr id="431" name="Bespreken: verdiepen"/>
            <p:cNvSpPr/>
            <p:nvPr/>
          </p:nvSpPr>
          <p:spPr>
            <a:xfrm>
              <a:off x="2085139" y="534274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Bespreken: verdiepen</a:t>
              </a:r>
            </a:p>
          </p:txBody>
        </p:sp>
        <p:sp>
          <p:nvSpPr>
            <p:cNvPr id="432" name="Voorbeeld en Huiswerkopdracht"/>
            <p:cNvSpPr/>
            <p:nvPr/>
          </p:nvSpPr>
          <p:spPr>
            <a:xfrm>
              <a:off x="1512283" y="650883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Voorbeeld en Huiswerkopdracht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Levensvragen tekstslide extra 2 kopie.pdf" descr="Levensvragen tekstslide extra 2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Opzet training</a:t>
            </a:r>
          </a:p>
        </p:txBody>
      </p:sp>
      <p:sp>
        <p:nvSpPr>
          <p:cNvPr id="17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88" name="Groepeer"/>
          <p:cNvGrpSpPr/>
          <p:nvPr/>
        </p:nvGrpSpPr>
        <p:grpSpPr>
          <a:xfrm>
            <a:off x="2287621" y="3727135"/>
            <a:ext cx="10188286" cy="8005994"/>
            <a:chOff x="0" y="0"/>
            <a:chExt cx="10188285" cy="8005993"/>
          </a:xfrm>
        </p:grpSpPr>
        <p:grpSp>
          <p:nvGrpSpPr>
            <p:cNvPr id="180" name="Groepeer"/>
            <p:cNvGrpSpPr/>
            <p:nvPr/>
          </p:nvGrpSpPr>
          <p:grpSpPr>
            <a:xfrm>
              <a:off x="0" y="829962"/>
              <a:ext cx="1840904" cy="7176032"/>
              <a:chOff x="0" y="0"/>
              <a:chExt cx="1840903" cy="7176031"/>
            </a:xfrm>
          </p:grpSpPr>
          <p:pic>
            <p:nvPicPr>
              <p:cNvPr id="174" name="LV icoon 1-2.pdf" descr="LV icoon 1-2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163115"/>
                <a:ext cx="1198723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5" name="LV icoon 1-3.pdf" descr="LV icoon 1-3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2180" y="2337409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6" name="LV icoon 1-4.pdf" descr="LV icoon 1-4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3499763"/>
                <a:ext cx="1198723" cy="1338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7" name="LV icoon 1-5.pdf" descr="LV icoon 1-5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180" y="4674818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8" name="LV icoon 1-6.pdf" descr="LV icoon 1-6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5837934"/>
                <a:ext cx="1198723" cy="1338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9" name="LV icoon 1-1.pdf" descr="LV icoon 1-1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180" y="0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1" name="Kennismaken en eigen zingeving"/>
            <p:cNvSpPr txBox="1"/>
            <p:nvPr/>
          </p:nvSpPr>
          <p:spPr>
            <a:xfrm>
              <a:off x="2085139" y="1180124"/>
              <a:ext cx="8103147" cy="656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Kennismaken en eigen zingeving</a:t>
              </a:r>
            </a:p>
          </p:txBody>
        </p:sp>
        <p:sp>
          <p:nvSpPr>
            <p:cNvPr id="182" name="Levensvragen"/>
            <p:cNvSpPr txBox="1"/>
            <p:nvPr/>
          </p:nvSpPr>
          <p:spPr>
            <a:xfrm>
              <a:off x="1512283" y="2346209"/>
              <a:ext cx="3530898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Levensvragen</a:t>
              </a:r>
            </a:p>
          </p:txBody>
        </p:sp>
        <p:sp>
          <p:nvSpPr>
            <p:cNvPr id="183" name="Signaleren"/>
            <p:cNvSpPr txBox="1"/>
            <p:nvPr/>
          </p:nvSpPr>
          <p:spPr>
            <a:xfrm>
              <a:off x="2085139" y="3512295"/>
              <a:ext cx="2543176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Signaleren</a:t>
              </a:r>
            </a:p>
          </p:txBody>
        </p:sp>
        <p:sp>
          <p:nvSpPr>
            <p:cNvPr id="184" name="Luisteren"/>
            <p:cNvSpPr txBox="1"/>
            <p:nvPr/>
          </p:nvSpPr>
          <p:spPr>
            <a:xfrm>
              <a:off x="1512283" y="4678381"/>
              <a:ext cx="2204096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Luisteren</a:t>
              </a:r>
            </a:p>
          </p:txBody>
        </p:sp>
        <p:sp>
          <p:nvSpPr>
            <p:cNvPr id="185" name="Bespreken"/>
            <p:cNvSpPr txBox="1"/>
            <p:nvPr/>
          </p:nvSpPr>
          <p:spPr>
            <a:xfrm>
              <a:off x="2085139" y="5844466"/>
              <a:ext cx="2542928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Bespreken</a:t>
              </a:r>
            </a:p>
          </p:txBody>
        </p:sp>
        <p:sp>
          <p:nvSpPr>
            <p:cNvPr id="186" name="Voorbeeld en Huiswerkopdracht"/>
            <p:cNvSpPr txBox="1"/>
            <p:nvPr/>
          </p:nvSpPr>
          <p:spPr>
            <a:xfrm>
              <a:off x="1512283" y="7010553"/>
              <a:ext cx="7315350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Voorbeeld en Huiswerkopdracht</a:t>
              </a:r>
            </a:p>
          </p:txBody>
        </p:sp>
        <p:sp>
          <p:nvSpPr>
            <p:cNvPr id="187" name="Dag 1"/>
            <p:cNvSpPr txBox="1"/>
            <p:nvPr/>
          </p:nvSpPr>
          <p:spPr>
            <a:xfrm>
              <a:off x="2069148" y="-1"/>
              <a:ext cx="1469877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Dag 1</a:t>
              </a:r>
            </a:p>
          </p:txBody>
        </p:sp>
      </p:grpSp>
      <p:grpSp>
        <p:nvGrpSpPr>
          <p:cNvPr id="197" name="Groepeer"/>
          <p:cNvGrpSpPr/>
          <p:nvPr/>
        </p:nvGrpSpPr>
        <p:grpSpPr>
          <a:xfrm>
            <a:off x="13632953" y="3727135"/>
            <a:ext cx="8723206" cy="4843921"/>
            <a:chOff x="0" y="0"/>
            <a:chExt cx="8723204" cy="4843919"/>
          </a:xfrm>
        </p:grpSpPr>
        <p:grpSp>
          <p:nvGrpSpPr>
            <p:cNvPr id="192" name="Groepeer"/>
            <p:cNvGrpSpPr/>
            <p:nvPr/>
          </p:nvGrpSpPr>
          <p:grpSpPr>
            <a:xfrm>
              <a:off x="0" y="822628"/>
              <a:ext cx="1840904" cy="3675507"/>
              <a:chOff x="0" y="0"/>
              <a:chExt cx="1840903" cy="3675505"/>
            </a:xfrm>
          </p:grpSpPr>
          <p:pic>
            <p:nvPicPr>
              <p:cNvPr id="189" name="LV icoon 2-2.pdf" descr="LV icoon 2-2.pdf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0" y="1163115"/>
                <a:ext cx="1198724" cy="1338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0" name="LV icoon 2-3.pdf" descr="LV icoon 2-3.pdf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42180" y="2337409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" name="LV icoon 2-1.pdf" descr="LV icoon 2-1.pdf"/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42180" y="0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3" name="Huiswerk bespreken"/>
            <p:cNvSpPr txBox="1"/>
            <p:nvPr/>
          </p:nvSpPr>
          <p:spPr>
            <a:xfrm>
              <a:off x="2085139" y="1172790"/>
              <a:ext cx="4716563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Huiswerk bespreken</a:t>
              </a:r>
            </a:p>
          </p:txBody>
        </p:sp>
        <p:sp>
          <p:nvSpPr>
            <p:cNvPr id="194" name="Belemmeringen"/>
            <p:cNvSpPr txBox="1"/>
            <p:nvPr/>
          </p:nvSpPr>
          <p:spPr>
            <a:xfrm>
              <a:off x="1512284" y="2338876"/>
              <a:ext cx="3672037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Belemmeringen</a:t>
              </a:r>
            </a:p>
          </p:txBody>
        </p:sp>
        <p:sp>
          <p:nvSpPr>
            <p:cNvPr id="195" name="Doorverwijzen en…"/>
            <p:cNvSpPr txBox="1"/>
            <p:nvPr/>
          </p:nvSpPr>
          <p:spPr>
            <a:xfrm>
              <a:off x="2085139" y="3504962"/>
              <a:ext cx="6638066" cy="1338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Doorverwijzen en </a:t>
              </a:r>
            </a:p>
            <a:p>
              <a: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Centrum voor Levensvragen</a:t>
              </a:r>
            </a:p>
          </p:txBody>
        </p:sp>
        <p:sp>
          <p:nvSpPr>
            <p:cNvPr id="196" name="Dag 2"/>
            <p:cNvSpPr txBox="1"/>
            <p:nvPr/>
          </p:nvSpPr>
          <p:spPr>
            <a:xfrm>
              <a:off x="2069149" y="-1"/>
              <a:ext cx="1469877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Dag 2</a:t>
              </a:r>
            </a:p>
          </p:txBody>
        </p:sp>
      </p:grp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7838" y="1678367"/>
            <a:ext cx="7424696" cy="10496701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Tekstvak 7"/>
          <p:cNvSpPr txBox="1"/>
          <p:nvPr/>
        </p:nvSpPr>
        <p:spPr>
          <a:xfrm>
            <a:off x="20019238" y="11435270"/>
            <a:ext cx="3095031" cy="36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r>
              <a:t>Rodnea (bron: pexels)</a:t>
            </a:r>
          </a:p>
        </p:txBody>
      </p:sp>
      <p:sp>
        <p:nvSpPr>
          <p:cNvPr id="438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 en verdiepen</a:t>
            </a:r>
          </a:p>
        </p:txBody>
      </p:sp>
      <p:sp>
        <p:nvSpPr>
          <p:cNvPr id="439" name="Tekstvak 1"/>
          <p:cNvSpPr txBox="1"/>
          <p:nvPr/>
        </p:nvSpPr>
        <p:spPr>
          <a:xfrm>
            <a:off x="2678931" y="4230001"/>
            <a:ext cx="7865325" cy="2011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Wat zou je zeggen als een cliënt jou deze foto laat zien? </a:t>
            </a:r>
          </a:p>
        </p:txBody>
      </p:sp>
      <p:sp>
        <p:nvSpPr>
          <p:cNvPr id="440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41" name="LV icoon 1-5 kopie.pdf" descr="LV icoon 1-5 kopi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003" y="998450"/>
            <a:ext cx="2001180" cy="20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Afbeelding 8" descr="Afbeelding 8"/>
          <p:cNvPicPr>
            <a:picLocks noChangeAspect="1"/>
          </p:cNvPicPr>
          <p:nvPr/>
        </p:nvPicPr>
        <p:blipFill>
          <a:blip r:embed="rId3"/>
          <a:srcRect l="16357" r="52756"/>
          <a:stretch>
            <a:fillRect/>
          </a:stretch>
        </p:blipFill>
        <p:spPr>
          <a:xfrm>
            <a:off x="18357789" y="1657922"/>
            <a:ext cx="4866354" cy="10512191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 en verdiepen</a:t>
            </a:r>
          </a:p>
        </p:txBody>
      </p:sp>
      <p:sp>
        <p:nvSpPr>
          <p:cNvPr id="446" name="Tekstvak 1"/>
          <p:cNvSpPr txBox="1"/>
          <p:nvPr/>
        </p:nvSpPr>
        <p:spPr>
          <a:xfrm>
            <a:off x="2678931" y="4230000"/>
            <a:ext cx="15773191" cy="7138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Vier betekenislagen van Weiher</a:t>
            </a:r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Feiten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indent="-742950" algn="l" defTabSz="1778000">
              <a:lnSpc>
                <a:spcPct val="60000"/>
              </a:lnSpc>
              <a:buSzPct val="100000"/>
              <a:buAutoNum type="arabicPeriod" startAt="2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Gevoelens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7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48" name="Tekstvak 1"/>
          <p:cNvSpPr txBox="1"/>
          <p:nvPr/>
        </p:nvSpPr>
        <p:spPr>
          <a:xfrm>
            <a:off x="12297064" y="4230000"/>
            <a:ext cx="10345794" cy="57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 Identiteit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indent="-742950" algn="l" defTabSz="1778000">
              <a:lnSpc>
                <a:spcPct val="60000"/>
              </a:lnSpc>
              <a:buSzPct val="100000"/>
              <a:buAutoNum type="arabicPeriod" startAt="2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4. Betekenissen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 en verdiepen</a:t>
            </a:r>
          </a:p>
        </p:txBody>
      </p:sp>
      <p:sp>
        <p:nvSpPr>
          <p:cNvPr id="453" name="Tekstvak 1"/>
          <p:cNvSpPr txBox="1"/>
          <p:nvPr/>
        </p:nvSpPr>
        <p:spPr>
          <a:xfrm>
            <a:off x="2678931" y="4230000"/>
            <a:ext cx="15773191" cy="7138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Vier betekenislagen van Weiher</a:t>
            </a:r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Feiten 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Zijn dit uw kleinkinderen? 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Wanneer is de foto genomen?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Hoe heten ze?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Hoe oud zijn ze?</a:t>
            </a:r>
          </a:p>
          <a:p>
            <a:pPr marL="742950" indent="-742950" algn="l" defTabSz="1778000">
              <a:lnSpc>
                <a:spcPct val="60000"/>
              </a:lnSpc>
              <a:buSzPct val="100000"/>
              <a:buAutoNum type="arabicPeriod" startAt="2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Gevoelens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ziet u er blij uit.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 zult wel trots zijn.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Hoe voelt het om oma/opa te zijn?</a:t>
            </a:r>
          </a:p>
        </p:txBody>
      </p:sp>
      <p:sp>
        <p:nvSpPr>
          <p:cNvPr id="454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55" name="Tekstvak 1"/>
          <p:cNvSpPr txBox="1"/>
          <p:nvPr/>
        </p:nvSpPr>
        <p:spPr>
          <a:xfrm>
            <a:off x="12297064" y="4230000"/>
            <a:ext cx="10345794" cy="7138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3. </a:t>
            </a:r>
            <a:r>
              <a:rPr dirty="0" err="1"/>
              <a:t>Identiteit</a:t>
            </a:r>
            <a:endParaRPr dirty="0"/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Bent u </a:t>
            </a:r>
            <a:r>
              <a:rPr dirty="0" err="1"/>
              <a:t>oppas-oma</a:t>
            </a:r>
            <a:r>
              <a:rPr dirty="0"/>
              <a:t>, </a:t>
            </a:r>
            <a:r>
              <a:rPr dirty="0" err="1"/>
              <a:t>verwen-oma</a:t>
            </a:r>
            <a:r>
              <a:rPr dirty="0"/>
              <a:t>, </a:t>
            </a:r>
            <a:r>
              <a:rPr dirty="0" err="1"/>
              <a:t>dagjes</a:t>
            </a:r>
            <a:r>
              <a:rPr dirty="0"/>
              <a:t> </a:t>
            </a:r>
            <a:r>
              <a:rPr dirty="0" err="1"/>
              <a:t>uit-oma</a:t>
            </a:r>
            <a:r>
              <a:rPr dirty="0"/>
              <a:t>, of </a:t>
            </a:r>
            <a:r>
              <a:rPr dirty="0" err="1"/>
              <a:t>geen</a:t>
            </a:r>
            <a:r>
              <a:rPr dirty="0"/>
              <a:t> van </a:t>
            </a:r>
            <a:r>
              <a:rPr dirty="0" err="1"/>
              <a:t>allen</a:t>
            </a:r>
            <a:r>
              <a:rPr dirty="0"/>
              <a:t>? 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Bent u </a:t>
            </a:r>
            <a:r>
              <a:rPr dirty="0" err="1"/>
              <a:t>veranderd</a:t>
            </a:r>
            <a:r>
              <a:rPr dirty="0"/>
              <a:t> door </a:t>
            </a:r>
            <a:r>
              <a:rPr dirty="0" err="1"/>
              <a:t>oma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worden</a:t>
            </a:r>
            <a:r>
              <a:rPr dirty="0"/>
              <a:t>?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Hoe </a:t>
            </a:r>
            <a:r>
              <a:rPr dirty="0" err="1"/>
              <a:t>heeft</a:t>
            </a:r>
            <a:r>
              <a:rPr dirty="0"/>
              <a:t> </a:t>
            </a:r>
            <a:r>
              <a:rPr dirty="0" err="1"/>
              <a:t>oma</a:t>
            </a:r>
            <a:r>
              <a:rPr dirty="0"/>
              <a:t> </a:t>
            </a:r>
            <a:r>
              <a:rPr dirty="0" err="1"/>
              <a:t>zijn</a:t>
            </a:r>
            <a:r>
              <a:rPr dirty="0"/>
              <a:t> </a:t>
            </a:r>
            <a:r>
              <a:rPr dirty="0" err="1"/>
              <a:t>uw</a:t>
            </a:r>
            <a:r>
              <a:rPr dirty="0"/>
              <a:t> </a:t>
            </a:r>
            <a:r>
              <a:rPr dirty="0" err="1"/>
              <a:t>leven</a:t>
            </a:r>
            <a:r>
              <a:rPr dirty="0"/>
              <a:t> </a:t>
            </a:r>
            <a:r>
              <a:rPr dirty="0" err="1"/>
              <a:t>beïnvloed</a:t>
            </a:r>
            <a:r>
              <a:rPr dirty="0"/>
              <a:t>?</a:t>
            </a:r>
          </a:p>
          <a:p>
            <a:pPr marL="742950" indent="-742950" algn="l" defTabSz="1778000">
              <a:lnSpc>
                <a:spcPct val="60000"/>
              </a:lnSpc>
              <a:buSzPct val="100000"/>
              <a:buAutoNum type="arabicPeriod" startAt="2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4. </a:t>
            </a:r>
            <a:r>
              <a:rPr dirty="0" err="1"/>
              <a:t>Betekenissen</a:t>
            </a:r>
            <a:endParaRPr dirty="0"/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Wat </a:t>
            </a:r>
            <a:r>
              <a:rPr dirty="0" err="1"/>
              <a:t>betekent</a:t>
            </a:r>
            <a:r>
              <a:rPr dirty="0"/>
              <a:t> het </a:t>
            </a:r>
            <a:r>
              <a:rPr dirty="0" err="1"/>
              <a:t>voor</a:t>
            </a:r>
            <a:r>
              <a:rPr dirty="0"/>
              <a:t> u om </a:t>
            </a:r>
            <a:r>
              <a:rPr dirty="0" err="1"/>
              <a:t>oma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zijn</a:t>
            </a:r>
            <a:r>
              <a:rPr dirty="0"/>
              <a:t>? (</a:t>
            </a:r>
            <a:r>
              <a:rPr dirty="0" err="1"/>
              <a:t>Gesprek</a:t>
            </a:r>
            <a:r>
              <a:rPr dirty="0"/>
              <a:t> </a:t>
            </a:r>
            <a:r>
              <a:rPr dirty="0" err="1"/>
              <a:t>volgt</a:t>
            </a:r>
            <a:r>
              <a:rPr dirty="0"/>
              <a:t> over </a:t>
            </a:r>
            <a:r>
              <a:rPr dirty="0" err="1"/>
              <a:t>vervulling</a:t>
            </a:r>
            <a:r>
              <a:rPr dirty="0"/>
              <a:t> </a:t>
            </a:r>
            <a:r>
              <a:rPr dirty="0" err="1"/>
              <a:t>zingeving</a:t>
            </a:r>
            <a:r>
              <a:rPr dirty="0"/>
              <a:t>, </a:t>
            </a:r>
            <a:r>
              <a:rPr dirty="0" err="1"/>
              <a:t>dankbaarheid</a:t>
            </a:r>
            <a:r>
              <a:rPr dirty="0"/>
              <a:t>, </a:t>
            </a:r>
            <a:r>
              <a:rPr dirty="0" err="1"/>
              <a:t>voortleven</a:t>
            </a:r>
            <a:r>
              <a:rPr dirty="0"/>
              <a:t> </a:t>
            </a:r>
            <a:r>
              <a:rPr dirty="0" err="1"/>
              <a:t>familie</a:t>
            </a:r>
            <a:r>
              <a:rPr dirty="0"/>
              <a:t>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4C116A-315D-28F9-F954-C1F03CC30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6553" y="-11853"/>
            <a:ext cx="3653652" cy="516550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Voorbeeld sleutelbos of sieraad</a:t>
            </a:r>
          </a:p>
        </p:txBody>
      </p:sp>
      <p:sp>
        <p:nvSpPr>
          <p:cNvPr id="459" name="Tekstvak 1"/>
          <p:cNvSpPr txBox="1"/>
          <p:nvPr/>
        </p:nvSpPr>
        <p:spPr>
          <a:xfrm>
            <a:off x="2678931" y="4230001"/>
            <a:ext cx="16690025" cy="2693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Feiten</a:t>
            </a:r>
          </a:p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Gevoelens</a:t>
            </a:r>
          </a:p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Identiteit</a:t>
            </a:r>
          </a:p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Betekenissen</a:t>
            </a:r>
          </a:p>
        </p:txBody>
      </p:sp>
      <p:sp>
        <p:nvSpPr>
          <p:cNvPr id="460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annie-spratt-PM4Vu1B0gxk-unsplash.jpg" descr="annie-spratt-PM4Vu1B0gxk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9723" y="-5368485"/>
            <a:ext cx="26915725" cy="20074645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Bereid jouw pitch voor"/>
          <p:cNvSpPr txBox="1"/>
          <p:nvPr/>
        </p:nvSpPr>
        <p:spPr>
          <a:xfrm>
            <a:off x="1209620" y="4732866"/>
            <a:ext cx="20115850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800" i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Korte pauze</a:t>
            </a:r>
          </a:p>
        </p:txBody>
      </p:sp>
      <p:sp>
        <p:nvSpPr>
          <p:cNvPr id="464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65" name="Levensvragen tekstslide extra 2 transparant.pdf" descr="Levensvragen tekstslide extra 2 transparan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3" y="3579"/>
            <a:ext cx="4091204" cy="977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Levensvragen tekstslide extra 2 kopie.pdf" descr="Levensvragen tekstslide extra 2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Opzet training - dag 1</a:t>
            </a:r>
          </a:p>
        </p:txBody>
      </p:sp>
      <p:sp>
        <p:nvSpPr>
          <p:cNvPr id="469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483" name="Groepeer"/>
          <p:cNvGrpSpPr/>
          <p:nvPr/>
        </p:nvGrpSpPr>
        <p:grpSpPr>
          <a:xfrm>
            <a:off x="2575487" y="4308464"/>
            <a:ext cx="3355141" cy="7778832"/>
            <a:chOff x="0" y="0"/>
            <a:chExt cx="3355139" cy="7778831"/>
          </a:xfrm>
        </p:grpSpPr>
        <p:grpSp>
          <p:nvGrpSpPr>
            <p:cNvPr id="476" name="Groepeer"/>
            <p:cNvGrpSpPr/>
            <p:nvPr/>
          </p:nvGrpSpPr>
          <p:grpSpPr>
            <a:xfrm>
              <a:off x="0" y="0"/>
              <a:ext cx="1840904" cy="7176032"/>
              <a:chOff x="0" y="0"/>
              <a:chExt cx="1840903" cy="7176031"/>
            </a:xfrm>
          </p:grpSpPr>
          <p:pic>
            <p:nvPicPr>
              <p:cNvPr id="470" name="LV icoon 1-2.pdf" descr="LV icoon 1-2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163115"/>
                <a:ext cx="1198723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1" name="LV icoon 1-3.pdf" descr="LV icoon 1-3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2180" y="2337409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2" name="LV icoon 1-4.pdf" descr="LV icoon 1-4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3499763"/>
                <a:ext cx="1198723" cy="1338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3" name="LV icoon 1-5.pdf" descr="LV icoon 1-5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180" y="4674818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4" name="LV icoon 1-6.pdf" descr="LV icoon 1-6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5837934"/>
                <a:ext cx="1198723" cy="1338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5" name="LV icoon 1-1.pdf" descr="LV icoon 1-1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180" y="0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77" name="Kennismaken en eigen zingeving"/>
            <p:cNvSpPr/>
            <p:nvPr/>
          </p:nvSpPr>
          <p:spPr>
            <a:xfrm>
              <a:off x="2085139" y="6784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Kennismaken en eigen zingeving</a:t>
              </a:r>
            </a:p>
          </p:txBody>
        </p:sp>
        <p:sp>
          <p:nvSpPr>
            <p:cNvPr id="478" name="Levensvragen"/>
            <p:cNvSpPr/>
            <p:nvPr/>
          </p:nvSpPr>
          <p:spPr>
            <a:xfrm>
              <a:off x="1512283" y="18444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Levensvragen</a:t>
              </a:r>
            </a:p>
          </p:txBody>
        </p:sp>
        <p:sp>
          <p:nvSpPr>
            <p:cNvPr id="479" name="Signaleren"/>
            <p:cNvSpPr/>
            <p:nvPr/>
          </p:nvSpPr>
          <p:spPr>
            <a:xfrm>
              <a:off x="2085139" y="30105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Signaleren</a:t>
              </a:r>
            </a:p>
          </p:txBody>
        </p:sp>
        <p:sp>
          <p:nvSpPr>
            <p:cNvPr id="480" name="Luisteren"/>
            <p:cNvSpPr/>
            <p:nvPr/>
          </p:nvSpPr>
          <p:spPr>
            <a:xfrm>
              <a:off x="1512283" y="417665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Luisteren</a:t>
              </a:r>
            </a:p>
          </p:txBody>
        </p:sp>
        <p:sp>
          <p:nvSpPr>
            <p:cNvPr id="481" name="Bespreken"/>
            <p:cNvSpPr/>
            <p:nvPr/>
          </p:nvSpPr>
          <p:spPr>
            <a:xfrm>
              <a:off x="2085139" y="534274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Bespreken</a:t>
              </a:r>
            </a:p>
          </p:txBody>
        </p:sp>
        <p:sp>
          <p:nvSpPr>
            <p:cNvPr id="482" name="Voorbeeld en Huiswerkopdracht"/>
            <p:cNvSpPr/>
            <p:nvPr/>
          </p:nvSpPr>
          <p:spPr>
            <a:xfrm>
              <a:off x="1512283" y="650883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Voorbeeld en Huiswerkopdracht</a:t>
              </a:r>
            </a:p>
          </p:txBody>
        </p:sp>
      </p:grp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Samenvatting</a:t>
            </a:r>
          </a:p>
        </p:txBody>
      </p:sp>
      <p:sp>
        <p:nvSpPr>
          <p:cNvPr id="487" name="Tekstvak 1"/>
          <p:cNvSpPr txBox="1"/>
          <p:nvPr/>
        </p:nvSpPr>
        <p:spPr>
          <a:xfrm>
            <a:off x="2678932" y="4230001"/>
            <a:ext cx="20781977" cy="678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Levensvraag</a:t>
            </a:r>
            <a:r>
              <a:t>	Zingeving: Wat is belangrijk? Wie zijn jou tot steun?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Levensvraag komt bij bedreigingen in het leven (zoals ziekte)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Signaleren</a:t>
            </a:r>
            <a:r>
              <a:t>	Wat hoor ik? 	(Wat zegt de cliënt zelf)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Wat zie ik? 	(Gedrag of spullen)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Wat voel ik?  	(Ongemakkelijk, niet pluis)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Luisteren</a:t>
            </a:r>
            <a:r>
              <a:t>		Weinig spreken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Als je doorvraagt:  	Wees een OEN / Smeer NIVEA / Laat OMA thuis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Bespreken</a:t>
            </a:r>
            <a:r>
              <a:t>	Doorgaan op wat gezegd wordt / Teruggeven wat je ziet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Openingsvraag: Wat houdt u de laatste tijd in het bijzonder bezig?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Gesprek verdiepen</a:t>
            </a:r>
            <a:r>
              <a:t>	Feiten / Gevoelens / Identiteit / Betekenis</a:t>
            </a:r>
          </a:p>
        </p:txBody>
      </p:sp>
      <p:sp>
        <p:nvSpPr>
          <p:cNvPr id="488" name="Lijn"/>
          <p:cNvSpPr/>
          <p:nvPr/>
        </p:nvSpPr>
        <p:spPr>
          <a:xfrm>
            <a:off x="1177680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89" name="LV icoon 1-6 kopie.pdf" descr="LV icoon 1-6 kopi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5003" y="998450"/>
            <a:ext cx="2001180" cy="20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Rollenspel oefening</a:t>
            </a:r>
          </a:p>
        </p:txBody>
      </p:sp>
      <p:sp>
        <p:nvSpPr>
          <p:cNvPr id="493" name="Tekstvak 1"/>
          <p:cNvSpPr txBox="1"/>
          <p:nvPr/>
        </p:nvSpPr>
        <p:spPr>
          <a:xfrm>
            <a:off x="2678931" y="4230001"/>
            <a:ext cx="16690025" cy="678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Openingsvraag</a:t>
            </a:r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houdt u de laatste tijd in het bijzonder bezig? </a:t>
            </a:r>
            <a:r>
              <a:rPr sz="3200"/>
              <a:t>(Mount Vernon)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óf in het gesprek doorgaan op wat je ziet (ring, sleutelbos)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Welke vier lagen van Weiher?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Feiten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Gevoelens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Identiteit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Betekenis</a:t>
            </a:r>
          </a:p>
        </p:txBody>
      </p:sp>
      <p:sp>
        <p:nvSpPr>
          <p:cNvPr id="494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Huiswerk</a:t>
            </a:r>
          </a:p>
        </p:txBody>
      </p:sp>
      <p:sp>
        <p:nvSpPr>
          <p:cNvPr id="498" name="Lijn"/>
          <p:cNvSpPr/>
          <p:nvPr/>
        </p:nvSpPr>
        <p:spPr>
          <a:xfrm>
            <a:off x="1177680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99" name="Tekstvak 1"/>
          <p:cNvSpPr txBox="1"/>
          <p:nvPr/>
        </p:nvSpPr>
        <p:spPr>
          <a:xfrm>
            <a:off x="2678932" y="4230001"/>
            <a:ext cx="20781977" cy="4741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Signaleren</a:t>
            </a:r>
            <a:r>
              <a:t>	Wat hoor ik?	(Wat zegt de cliënt zelf)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Wat zie ik? 	(Gedrag of spullen)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Wat voel ik? 	(Ongemakkelijk, niet pluis)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Bespreken</a:t>
            </a:r>
            <a:r>
              <a:t>	Doorgaan op wat gezegd wordt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Teruggeven wat je ziet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Openingsvraag: Wat houdt u bezig?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Gesprek verdiepen</a:t>
            </a:r>
            <a:r>
              <a:t>	Feiten / Gevoelens / Identiteit / Betekenis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Levensvragen tekstslide extra 2 kopie.pdf" descr="Levensvragen tekstslide extra 2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Bereid jouw pitch voor"/>
          <p:cNvSpPr txBox="1"/>
          <p:nvPr/>
        </p:nvSpPr>
        <p:spPr>
          <a:xfrm>
            <a:off x="2489200" y="1610376"/>
            <a:ext cx="1605309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Tot ziens</a:t>
            </a:r>
          </a:p>
        </p:txBody>
      </p:sp>
      <p:sp>
        <p:nvSpPr>
          <p:cNvPr id="50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04" name="federico-fioravanti-RSA3pnGxPTQ-unsplash.jpg" descr="federico-fioravanti-RSA3pnGxPTQ-unsplash.jpg"/>
          <p:cNvPicPr>
            <a:picLocks noChangeAspect="1"/>
          </p:cNvPicPr>
          <p:nvPr/>
        </p:nvPicPr>
        <p:blipFill>
          <a:blip r:embed="rId3"/>
          <a:srcRect l="24266" t="27100" r="13245" b="5406"/>
          <a:stretch>
            <a:fillRect/>
          </a:stretch>
        </p:blipFill>
        <p:spPr>
          <a:xfrm>
            <a:off x="12388874" y="4324584"/>
            <a:ext cx="10864670" cy="782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Oefening</a:t>
            </a:r>
          </a:p>
        </p:txBody>
      </p:sp>
      <p:sp>
        <p:nvSpPr>
          <p:cNvPr id="201" name="Tekstvak 1"/>
          <p:cNvSpPr txBox="1"/>
          <p:nvPr/>
        </p:nvSpPr>
        <p:spPr>
          <a:xfrm>
            <a:off x="2678931" y="4230001"/>
            <a:ext cx="15675975" cy="4300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Twee vragen</a:t>
            </a:r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vind je belangrijk in je leven?</a:t>
            </a:r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Wie of wat geeft jou steun of kracht (wanneer het moeilijk wordt)?</a:t>
            </a:r>
          </a:p>
          <a:p>
            <a:pPr marL="571500" indent="-571500" algn="l">
              <a:lnSpc>
                <a:spcPts val="6000"/>
              </a:lnSpc>
              <a:buSzPct val="100000"/>
              <a:buFont typeface="Arial"/>
              <a:buChar char="•"/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2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03" name="LV icoon 1-2 kopie.pdf" descr="LV icoon 1-2 kopi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5004" y="1036550"/>
            <a:ext cx="2001179" cy="20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Levensvragen tekstslide extra 2 kopie.pdf" descr="Levensvragen tekstslide extra 2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Dag 2: Levensvragen Signaleren</a:t>
            </a:r>
          </a:p>
        </p:txBody>
      </p:sp>
      <p:sp>
        <p:nvSpPr>
          <p:cNvPr id="508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15" name="Groepeer"/>
          <p:cNvGrpSpPr/>
          <p:nvPr/>
        </p:nvGrpSpPr>
        <p:grpSpPr>
          <a:xfrm>
            <a:off x="2575487" y="4308464"/>
            <a:ext cx="12674956" cy="3675506"/>
            <a:chOff x="0" y="0"/>
            <a:chExt cx="12674955" cy="3675505"/>
          </a:xfrm>
        </p:grpSpPr>
        <p:pic>
          <p:nvPicPr>
            <p:cNvPr id="509" name="LV icoon 2-2.pdf" descr="LV icoon 2-2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163115"/>
              <a:ext cx="1198724" cy="1338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0" name="LV icoon 2-3.pdf" descr="LV icoon 2-3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42180" y="2337409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1" name="LV icoon 2-1.pdf" descr="LV icoon 2-1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2180" y="0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2" name="Huiswerk bespreken"/>
            <p:cNvSpPr txBox="1"/>
            <p:nvPr/>
          </p:nvSpPr>
          <p:spPr>
            <a:xfrm>
              <a:off x="2085139" y="350161"/>
              <a:ext cx="5055395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Huiswerk bespreken</a:t>
              </a:r>
            </a:p>
          </p:txBody>
        </p:sp>
        <p:sp>
          <p:nvSpPr>
            <p:cNvPr id="513" name="Belemmeringen"/>
            <p:cNvSpPr txBox="1"/>
            <p:nvPr/>
          </p:nvSpPr>
          <p:spPr>
            <a:xfrm>
              <a:off x="1512283" y="1516247"/>
              <a:ext cx="3925541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Belemmeringen</a:t>
              </a:r>
            </a:p>
          </p:txBody>
        </p:sp>
        <p:sp>
          <p:nvSpPr>
            <p:cNvPr id="514" name="Doorverwijzen en Centrum voor Levensvragen"/>
            <p:cNvSpPr txBox="1"/>
            <p:nvPr/>
          </p:nvSpPr>
          <p:spPr>
            <a:xfrm>
              <a:off x="2085139" y="2682333"/>
              <a:ext cx="10589817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Doorverwijzen en Centrum voor Levensvragen</a:t>
              </a:r>
            </a:p>
          </p:txBody>
        </p:sp>
      </p:grp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Huiswerk - Motivatie en belemmering</a:t>
            </a:r>
          </a:p>
        </p:txBody>
      </p:sp>
      <p:sp>
        <p:nvSpPr>
          <p:cNvPr id="519" name="Tekstvak 1"/>
          <p:cNvSpPr txBox="1"/>
          <p:nvPr/>
        </p:nvSpPr>
        <p:spPr>
          <a:xfrm>
            <a:off x="2678932" y="4230001"/>
            <a:ext cx="14987053" cy="405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Ervaringen uitwisselen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bracht het je in positieve zin?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vond je lastig?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Tips uitwisselen</a:t>
            </a:r>
          </a:p>
        </p:txBody>
      </p:sp>
      <p:sp>
        <p:nvSpPr>
          <p:cNvPr id="520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21" name="LV icoon 2-1 kopie.pdf" descr="LV icoon 2-1 kopie.pdf"/>
          <p:cNvPicPr>
            <a:picLocks noChangeAspect="1"/>
          </p:cNvPicPr>
          <p:nvPr/>
        </p:nvPicPr>
        <p:blipFill>
          <a:blip r:embed="rId3"/>
          <a:srcRect t="2746" b="2746"/>
          <a:stretch>
            <a:fillRect/>
          </a:stretch>
        </p:blipFill>
        <p:spPr>
          <a:xfrm>
            <a:off x="465004" y="998450"/>
            <a:ext cx="2001179" cy="20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Belemmeringen en mogelijkheden?</a:t>
            </a:r>
          </a:p>
        </p:txBody>
      </p:sp>
      <p:sp>
        <p:nvSpPr>
          <p:cNvPr id="525" name="Tekstvak 1"/>
          <p:cNvSpPr txBox="1"/>
          <p:nvPr/>
        </p:nvSpPr>
        <p:spPr>
          <a:xfrm>
            <a:off x="2678932" y="4230001"/>
            <a:ext cx="14987053" cy="4741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zou je helpen als er sprake is van:</a:t>
            </a:r>
            <a:br/>
            <a:endParaRPr/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Gebrek aan tijd?</a:t>
            </a:r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Verlegenheid?</a:t>
            </a:r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(Hevige) emoties bij cliënt?</a:t>
            </a:r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…</a:t>
            </a:r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…</a:t>
            </a:r>
          </a:p>
        </p:txBody>
      </p:sp>
      <p:sp>
        <p:nvSpPr>
          <p:cNvPr id="526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27" name="LV icoon 2-2 kopie.pdf" descr="LV icoon 2-2 kopie.pdf"/>
          <p:cNvPicPr>
            <a:picLocks noChangeAspect="1"/>
          </p:cNvPicPr>
          <p:nvPr/>
        </p:nvPicPr>
        <p:blipFill>
          <a:blip r:embed="rId3"/>
          <a:srcRect t="2746" b="2746"/>
          <a:stretch>
            <a:fillRect/>
          </a:stretch>
        </p:blipFill>
        <p:spPr>
          <a:xfrm>
            <a:off x="465004" y="998450"/>
            <a:ext cx="2001179" cy="20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Hoe rond ik een gesprek af?</a:t>
            </a:r>
          </a:p>
        </p:txBody>
      </p:sp>
      <p:sp>
        <p:nvSpPr>
          <p:cNvPr id="531" name="Tekstvak 1"/>
          <p:cNvSpPr txBox="1"/>
          <p:nvPr/>
        </p:nvSpPr>
        <p:spPr>
          <a:xfrm>
            <a:off x="2678931" y="4230001"/>
            <a:ext cx="19923162" cy="678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1" algn="l">
              <a:lnSpc>
                <a:spcPct val="120000"/>
              </a:lnSpc>
              <a:tabLst>
                <a:tab pos="5334000" algn="l"/>
              </a:tabLst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Erken</a:t>
            </a:r>
            <a:r>
              <a:rPr b="1" dirty="0"/>
              <a:t> wat is </a:t>
            </a:r>
            <a:r>
              <a:rPr b="1" dirty="0" err="1"/>
              <a:t>gedeeld</a:t>
            </a:r>
            <a:r>
              <a:rPr b="1" dirty="0"/>
              <a:t>	</a:t>
            </a:r>
            <a:r>
              <a:rPr dirty="0"/>
              <a:t>“We </a:t>
            </a:r>
            <a:r>
              <a:rPr dirty="0" err="1"/>
              <a:t>hebben</a:t>
            </a:r>
            <a:r>
              <a:rPr dirty="0"/>
              <a:t> heel wat </a:t>
            </a:r>
            <a:r>
              <a:rPr dirty="0" err="1"/>
              <a:t>besproken</a:t>
            </a:r>
            <a:r>
              <a:rPr dirty="0"/>
              <a:t>, </a:t>
            </a:r>
            <a:r>
              <a:rPr dirty="0" err="1"/>
              <a:t>dat</a:t>
            </a:r>
            <a:r>
              <a:rPr dirty="0"/>
              <a:t> is </a:t>
            </a: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niks</a:t>
            </a:r>
            <a:r>
              <a:rPr dirty="0"/>
              <a:t>. 			 </a:t>
            </a:r>
            <a:r>
              <a:rPr dirty="0" err="1"/>
              <a:t>Logisch</a:t>
            </a:r>
            <a:r>
              <a:rPr dirty="0"/>
              <a:t> </a:t>
            </a:r>
            <a:r>
              <a:rPr dirty="0" err="1"/>
              <a:t>dat</a:t>
            </a:r>
            <a:r>
              <a:rPr dirty="0"/>
              <a:t> u zo </a:t>
            </a:r>
            <a:r>
              <a:rPr dirty="0" err="1"/>
              <a:t>verdrietig</a:t>
            </a:r>
            <a:r>
              <a:rPr dirty="0"/>
              <a:t> </a:t>
            </a:r>
            <a:r>
              <a:rPr dirty="0" err="1"/>
              <a:t>daarvan</a:t>
            </a:r>
            <a:r>
              <a:rPr dirty="0"/>
              <a:t> bent…”</a:t>
            </a:r>
          </a:p>
          <a:p>
            <a:pPr algn="l">
              <a:lnSpc>
                <a:spcPct val="120000"/>
              </a:lnSpc>
              <a:tabLst>
                <a:tab pos="5334000" algn="l"/>
              </a:tabLst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 dirty="0"/>
          </a:p>
          <a:p>
            <a:pPr algn="l">
              <a:lnSpc>
                <a:spcPct val="120000"/>
              </a:lnSpc>
              <a:tabLst>
                <a:tab pos="5334000" algn="l"/>
              </a:tabLst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Jouw</a:t>
            </a:r>
            <a:r>
              <a:rPr b="1" dirty="0"/>
              <a:t> </a:t>
            </a:r>
            <a:r>
              <a:rPr b="1" dirty="0" err="1"/>
              <a:t>vertrek</a:t>
            </a:r>
            <a:r>
              <a:rPr b="1" dirty="0"/>
              <a:t>	</a:t>
            </a:r>
            <a:r>
              <a:rPr dirty="0"/>
              <a:t>“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moet</a:t>
            </a:r>
            <a:r>
              <a:rPr dirty="0"/>
              <a:t> </a:t>
            </a:r>
            <a:r>
              <a:rPr dirty="0" err="1"/>
              <a:t>verder</a:t>
            </a:r>
            <a:r>
              <a:rPr dirty="0"/>
              <a:t>,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vraag</a:t>
            </a:r>
            <a:r>
              <a:rPr dirty="0"/>
              <a:t> me </a:t>
            </a:r>
            <a:r>
              <a:rPr dirty="0" err="1"/>
              <a:t>af</a:t>
            </a:r>
            <a:r>
              <a:rPr dirty="0"/>
              <a:t> hoe u nu de </a:t>
            </a:r>
            <a:r>
              <a:rPr dirty="0" err="1"/>
              <a:t>nacht</a:t>
            </a:r>
            <a:r>
              <a:rPr dirty="0"/>
              <a:t> 			</a:t>
            </a:r>
            <a:r>
              <a:rPr dirty="0" err="1"/>
              <a:t>ingaat</a:t>
            </a:r>
            <a:r>
              <a:rPr dirty="0"/>
              <a:t>?”</a:t>
            </a:r>
          </a:p>
          <a:p>
            <a:pPr algn="l">
              <a:lnSpc>
                <a:spcPct val="120000"/>
              </a:lnSpc>
              <a:tabLst>
                <a:tab pos="5334000" algn="l"/>
              </a:tabLst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 dirty="0"/>
          </a:p>
          <a:p>
            <a:pPr algn="l">
              <a:lnSpc>
                <a:spcPct val="120000"/>
              </a:lnSpc>
              <a:tabLst>
                <a:tab pos="5334000" algn="l"/>
              </a:tabLst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Wat </a:t>
            </a:r>
            <a:r>
              <a:rPr b="1" dirty="0" err="1"/>
              <a:t>nodig</a:t>
            </a:r>
            <a:r>
              <a:rPr b="1" dirty="0"/>
              <a:t>? </a:t>
            </a:r>
            <a:r>
              <a:rPr dirty="0"/>
              <a:t>	“Wat </a:t>
            </a:r>
            <a:r>
              <a:rPr dirty="0" err="1"/>
              <a:t>helpt</a:t>
            </a:r>
            <a:r>
              <a:rPr dirty="0"/>
              <a:t> u om </a:t>
            </a:r>
            <a:r>
              <a:rPr dirty="0" err="1"/>
              <a:t>dat</a:t>
            </a:r>
            <a:r>
              <a:rPr dirty="0"/>
              <a:t> </a:t>
            </a:r>
            <a:r>
              <a:rPr dirty="0" err="1"/>
              <a:t>goed</a:t>
            </a:r>
            <a:r>
              <a:rPr dirty="0"/>
              <a:t> door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komen</a:t>
            </a:r>
            <a:r>
              <a:rPr dirty="0"/>
              <a:t>?” </a:t>
            </a:r>
          </a:p>
          <a:p>
            <a:pPr algn="l">
              <a:lnSpc>
                <a:spcPct val="120000"/>
              </a:lnSpc>
              <a:tabLst>
                <a:tab pos="5334000" algn="l"/>
              </a:tabLst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“Is </a:t>
            </a:r>
            <a:r>
              <a:rPr dirty="0" err="1"/>
              <a:t>er</a:t>
            </a:r>
            <a:r>
              <a:rPr dirty="0"/>
              <a:t> </a:t>
            </a:r>
            <a:r>
              <a:rPr dirty="0" err="1"/>
              <a:t>iemand</a:t>
            </a:r>
            <a:r>
              <a:rPr dirty="0"/>
              <a:t> </a:t>
            </a:r>
            <a:r>
              <a:rPr dirty="0" err="1"/>
              <a:t>bij</a:t>
            </a:r>
            <a:r>
              <a:rPr dirty="0"/>
              <a:t> </a:t>
            </a:r>
            <a:r>
              <a:rPr dirty="0" err="1"/>
              <a:t>wie</a:t>
            </a:r>
            <a:r>
              <a:rPr dirty="0"/>
              <a:t> u </a:t>
            </a:r>
            <a:r>
              <a:rPr dirty="0" err="1"/>
              <a:t>terecht</a:t>
            </a:r>
            <a:r>
              <a:rPr dirty="0"/>
              <a:t> </a:t>
            </a:r>
            <a:r>
              <a:rPr dirty="0" err="1"/>
              <a:t>kunt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u</a:t>
            </a:r>
          </a:p>
          <a:p>
            <a:pPr algn="l">
              <a:lnSpc>
                <a:spcPct val="120000"/>
              </a:lnSpc>
              <a:tabLst>
                <a:tab pos="5334000" algn="l"/>
              </a:tabLst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</a:t>
            </a:r>
            <a:r>
              <a:rPr dirty="0" err="1"/>
              <a:t>dat</a:t>
            </a:r>
            <a:r>
              <a:rPr dirty="0"/>
              <a:t> u </a:t>
            </a:r>
            <a:r>
              <a:rPr dirty="0" err="1"/>
              <a:t>steun</a:t>
            </a:r>
            <a:r>
              <a:rPr dirty="0"/>
              <a:t> </a:t>
            </a:r>
            <a:r>
              <a:rPr dirty="0" err="1"/>
              <a:t>nodig</a:t>
            </a:r>
            <a:r>
              <a:rPr dirty="0"/>
              <a:t> </a:t>
            </a:r>
            <a:r>
              <a:rPr dirty="0" err="1"/>
              <a:t>heeft</a:t>
            </a:r>
            <a:r>
              <a:rPr dirty="0"/>
              <a:t> </a:t>
            </a:r>
            <a:r>
              <a:rPr dirty="0" err="1"/>
              <a:t>vandaag</a:t>
            </a:r>
            <a:r>
              <a:rPr dirty="0"/>
              <a:t> of morgen?”</a:t>
            </a:r>
          </a:p>
        </p:txBody>
      </p:sp>
      <p:sp>
        <p:nvSpPr>
          <p:cNvPr id="532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Oefening afronden</a:t>
            </a:r>
          </a:p>
        </p:txBody>
      </p:sp>
      <p:sp>
        <p:nvSpPr>
          <p:cNvPr id="536" name="Tekstvak 1"/>
          <p:cNvSpPr txBox="1"/>
          <p:nvPr/>
        </p:nvSpPr>
        <p:spPr>
          <a:xfrm>
            <a:off x="2678931" y="4230001"/>
            <a:ext cx="19923162" cy="610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Tweetallen: start een gesprek aan hand van persoonlijk voorwerp of open vraag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en verdiep met vier lagen van Weiher (feiten/gevoelens/identiteit/betekenis)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Rond het gesprek af: 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Erken wat is gedeeld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Kondig vertrek aan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Verken wat nodig is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Wissel na drie minuten</a:t>
            </a:r>
          </a:p>
        </p:txBody>
      </p:sp>
      <p:sp>
        <p:nvSpPr>
          <p:cNvPr id="537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annie-spratt-PM4Vu1B0gxk-unsplash.jpg" descr="annie-spratt-PM4Vu1B0gxk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9590" y="-5368485"/>
            <a:ext cx="26915725" cy="20074645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Bereid jouw pitch voor"/>
          <p:cNvSpPr txBox="1"/>
          <p:nvPr/>
        </p:nvSpPr>
        <p:spPr>
          <a:xfrm>
            <a:off x="1209620" y="4732866"/>
            <a:ext cx="21964758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800" i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Pauze</a:t>
            </a:r>
          </a:p>
        </p:txBody>
      </p:sp>
      <p:sp>
        <p:nvSpPr>
          <p:cNvPr id="541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42" name="Levensvragen tekstslide extra 2 transparant.pdf" descr="Levensvragen tekstslide extra 2 transparan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3" y="3579"/>
            <a:ext cx="4091204" cy="977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Levensvragen tekstslide extra 2 kopie.pdf" descr="Levensvragen tekstslide extra 2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Dag 2: Levensvragen Signaleren</a:t>
            </a:r>
          </a:p>
        </p:txBody>
      </p:sp>
      <p:sp>
        <p:nvSpPr>
          <p:cNvPr id="546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53" name="Groepeer"/>
          <p:cNvGrpSpPr/>
          <p:nvPr/>
        </p:nvGrpSpPr>
        <p:grpSpPr>
          <a:xfrm>
            <a:off x="2575487" y="4308464"/>
            <a:ext cx="3355141" cy="4280574"/>
            <a:chOff x="0" y="0"/>
            <a:chExt cx="3355139" cy="4280573"/>
          </a:xfrm>
        </p:grpSpPr>
        <p:pic>
          <p:nvPicPr>
            <p:cNvPr id="547" name="LV icoon 2-2.pdf" descr="LV icoon 2-2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163115"/>
              <a:ext cx="1198724" cy="1338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8" name="LV icoon 2-3.pdf" descr="LV icoon 2-3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42180" y="2337409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9" name="LV icoon 2-1.pdf" descr="LV icoon 2-1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2180" y="0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0" name="Huiswerk bespreken"/>
            <p:cNvSpPr/>
            <p:nvPr/>
          </p:nvSpPr>
          <p:spPr>
            <a:xfrm>
              <a:off x="2085139" y="6784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Huiswerk bespreken</a:t>
              </a:r>
            </a:p>
          </p:txBody>
        </p:sp>
        <p:sp>
          <p:nvSpPr>
            <p:cNvPr id="551" name="Belemmeringen"/>
            <p:cNvSpPr/>
            <p:nvPr/>
          </p:nvSpPr>
          <p:spPr>
            <a:xfrm>
              <a:off x="1512283" y="18444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Belemmeringen</a:t>
              </a:r>
            </a:p>
          </p:txBody>
        </p:sp>
        <p:sp>
          <p:nvSpPr>
            <p:cNvPr id="552" name="Doorverwijzen en Centrum voor Levensvragen"/>
            <p:cNvSpPr/>
            <p:nvPr/>
          </p:nvSpPr>
          <p:spPr>
            <a:xfrm>
              <a:off x="2085139" y="30105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Doorverwijzen en Centrum voor Levensvragen</a:t>
              </a:r>
            </a:p>
          </p:txBody>
        </p:sp>
      </p:grp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Bereid jouw pitch voor"/>
          <p:cNvSpPr txBox="1"/>
          <p:nvPr/>
        </p:nvSpPr>
        <p:spPr>
          <a:xfrm>
            <a:off x="2489198" y="16103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Doorverwijzen wanneer</a:t>
            </a:r>
          </a:p>
        </p:txBody>
      </p:sp>
      <p:pic>
        <p:nvPicPr>
          <p:cNvPr id="557" name="Afbeelding 8" descr="Afbeelding 8"/>
          <p:cNvPicPr>
            <a:picLocks noChangeAspect="1"/>
          </p:cNvPicPr>
          <p:nvPr/>
        </p:nvPicPr>
        <p:blipFill>
          <a:blip r:embed="rId3"/>
          <a:srcRect t="11595"/>
          <a:stretch>
            <a:fillRect/>
          </a:stretch>
        </p:blipFill>
        <p:spPr>
          <a:xfrm>
            <a:off x="13923784" y="5512421"/>
            <a:ext cx="8534050" cy="7544340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Tekstvak 1"/>
          <p:cNvSpPr txBox="1"/>
          <p:nvPr/>
        </p:nvSpPr>
        <p:spPr>
          <a:xfrm>
            <a:off x="2678932" y="4230001"/>
            <a:ext cx="14014731" cy="7478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2"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ABC model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lvl="2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Aandacht</a:t>
            </a:r>
            <a:r>
              <a:rPr dirty="0"/>
              <a:t> =&gt; </a:t>
            </a:r>
            <a:r>
              <a:rPr dirty="0" err="1"/>
              <a:t>altijd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lvl="2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Begeleiding</a:t>
            </a:r>
            <a:r>
              <a:rPr dirty="0"/>
              <a:t> =&gt; op </a:t>
            </a:r>
            <a:r>
              <a:rPr dirty="0" err="1"/>
              <a:t>verzoek</a:t>
            </a:r>
            <a:r>
              <a:rPr dirty="0"/>
              <a:t> </a:t>
            </a:r>
            <a:r>
              <a:rPr dirty="0" err="1"/>
              <a:t>cliënt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lvl="2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</a:t>
            </a:r>
            <a:r>
              <a:rPr lang="nl-NL" dirty="0" err="1"/>
              <a:t>onsult</a:t>
            </a:r>
            <a:r>
              <a:rPr lang="nl-NL" dirty="0"/>
              <a:t> of c</a:t>
            </a:r>
            <a:r>
              <a:rPr dirty="0" err="1"/>
              <a:t>risisinterventie</a:t>
            </a:r>
            <a:r>
              <a:rPr dirty="0"/>
              <a:t> =&gt; door </a:t>
            </a:r>
            <a:r>
              <a:rPr dirty="0" err="1"/>
              <a:t>geestelijk</a:t>
            </a:r>
            <a:r>
              <a:rPr dirty="0"/>
              <a:t> </a:t>
            </a:r>
            <a:r>
              <a:rPr dirty="0" err="1"/>
              <a:t>verzorger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lvl="2" algn="l" defTabSz="1778000">
              <a:lnSpc>
                <a:spcPct val="6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 dirty="0">
              <a:solidFill>
                <a:srgbClr val="232323"/>
              </a:solidFill>
            </a:endParaRPr>
          </a:p>
          <a:p>
            <a:pPr lvl="2"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PPP model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lvl="3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Praktisch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lvl="3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Professioneel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lvl="3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Persoonlijk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lvl="3" indent="-571500" algn="l" defTabSz="1778000">
              <a:lnSpc>
                <a:spcPct val="6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232323"/>
              </a:solidFill>
            </a:endParaRPr>
          </a:p>
          <a:p>
            <a:pPr lvl="3"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Wat is het </a:t>
            </a:r>
            <a:r>
              <a:rPr dirty="0" err="1"/>
              <a:t>beste</a:t>
            </a:r>
            <a:r>
              <a:rPr dirty="0"/>
              <a:t> voor </a:t>
            </a:r>
            <a:r>
              <a:rPr dirty="0" err="1"/>
              <a:t>mijn</a:t>
            </a:r>
            <a:r>
              <a:rPr dirty="0"/>
              <a:t> </a:t>
            </a:r>
            <a:r>
              <a:rPr dirty="0" err="1"/>
              <a:t>cliënt</a:t>
            </a:r>
            <a:r>
              <a:rPr dirty="0"/>
              <a:t>?	</a:t>
            </a:r>
          </a:p>
        </p:txBody>
      </p:sp>
      <p:grpSp>
        <p:nvGrpSpPr>
          <p:cNvPr id="561" name="Tijdelijke aanduiding voor inhoud 7"/>
          <p:cNvGrpSpPr/>
          <p:nvPr/>
        </p:nvGrpSpPr>
        <p:grpSpPr>
          <a:xfrm>
            <a:off x="19962325" y="-3327650"/>
            <a:ext cx="3035947" cy="2508982"/>
            <a:chOff x="0" y="0"/>
            <a:chExt cx="3035946" cy="2508981"/>
          </a:xfrm>
        </p:grpSpPr>
        <p:sp>
          <p:nvSpPr>
            <p:cNvPr id="559" name="Rechthoek"/>
            <p:cNvSpPr/>
            <p:nvPr/>
          </p:nvSpPr>
          <p:spPr>
            <a:xfrm>
              <a:off x="0" y="0"/>
              <a:ext cx="3035947" cy="2508982"/>
            </a:xfrm>
            <a:prstGeom prst="rect">
              <a:avLst/>
            </a:prstGeom>
            <a:solidFill>
              <a:srgbClr val="E5B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560" name="image20.png" descr="image2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035947" cy="2508982"/>
            </a:xfrm>
            <a:prstGeom prst="rect">
              <a:avLst/>
            </a:prstGeom>
            <a:ln w="12700" cap="flat">
              <a:solidFill>
                <a:srgbClr val="FF0000"/>
              </a:solidFill>
              <a:prstDash val="solid"/>
              <a:miter lim="400000"/>
            </a:ln>
            <a:effectLst/>
          </p:spPr>
        </p:pic>
      </p:grpSp>
      <p:sp>
        <p:nvSpPr>
          <p:cNvPr id="562" name="Pijl-rechts 8"/>
          <p:cNvSpPr/>
          <p:nvPr/>
        </p:nvSpPr>
        <p:spPr>
          <a:xfrm>
            <a:off x="18905832" y="-2545059"/>
            <a:ext cx="1550141" cy="369809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FF0000"/>
          </a:solidFill>
          <a:ln w="25400">
            <a:solidFill>
              <a:srgbClr val="0076BA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65" name="Rechthoek 3"/>
          <p:cNvGrpSpPr/>
          <p:nvPr/>
        </p:nvGrpSpPr>
        <p:grpSpPr>
          <a:xfrm>
            <a:off x="16667257" y="-2921593"/>
            <a:ext cx="2186323" cy="1492684"/>
            <a:chOff x="0" y="0"/>
            <a:chExt cx="2186321" cy="1492683"/>
          </a:xfrm>
        </p:grpSpPr>
        <p:sp>
          <p:nvSpPr>
            <p:cNvPr id="563" name="Rechthoek"/>
            <p:cNvSpPr/>
            <p:nvPr/>
          </p:nvSpPr>
          <p:spPr>
            <a:xfrm>
              <a:off x="0" y="-1"/>
              <a:ext cx="2186322" cy="149268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64" name="Praktisch…"/>
            <p:cNvSpPr txBox="1"/>
            <p:nvPr/>
          </p:nvSpPr>
          <p:spPr>
            <a:xfrm>
              <a:off x="58420" y="150303"/>
              <a:ext cx="2069483" cy="1192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b="1">
                  <a:solidFill>
                    <a:srgbClr val="FF0000"/>
                  </a:solidFill>
                </a:defRPr>
              </a:pPr>
              <a:r>
                <a:t>P</a:t>
              </a:r>
              <a:r>
                <a:rPr b="0">
                  <a:solidFill>
                    <a:srgbClr val="5E5E5E"/>
                  </a:solidFill>
                </a:rPr>
                <a:t>raktisch</a:t>
              </a:r>
            </a:p>
            <a:p>
              <a:pPr>
                <a:defRPr b="1">
                  <a:solidFill>
                    <a:srgbClr val="FF0000"/>
                  </a:solidFill>
                </a:defRPr>
              </a:pPr>
              <a:r>
                <a:t>P</a:t>
              </a:r>
              <a:r>
                <a:rPr b="0">
                  <a:solidFill>
                    <a:srgbClr val="5E5E5E"/>
                  </a:solidFill>
                </a:rPr>
                <a:t>rofessioneel</a:t>
              </a:r>
            </a:p>
            <a:p>
              <a:pPr>
                <a:defRPr b="1">
                  <a:solidFill>
                    <a:srgbClr val="FF0000"/>
                  </a:solidFill>
                </a:defRPr>
              </a:pPr>
              <a:r>
                <a:t>P</a:t>
              </a:r>
              <a:r>
                <a:rPr b="0">
                  <a:solidFill>
                    <a:srgbClr val="5E5E5E"/>
                  </a:solidFill>
                </a:rPr>
                <a:t>ersoonlijk</a:t>
              </a:r>
            </a:p>
          </p:txBody>
        </p:sp>
      </p:grpSp>
      <p:sp>
        <p:nvSpPr>
          <p:cNvPr id="566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67" name="LV icoon 2-3 kopie.pdf" descr="LV icoon 2-3 kopie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5804" y="947650"/>
            <a:ext cx="2001179" cy="2001187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Lijn"/>
          <p:cNvSpPr/>
          <p:nvPr/>
        </p:nvSpPr>
        <p:spPr>
          <a:xfrm>
            <a:off x="5801850" y="7632613"/>
            <a:ext cx="10810083" cy="1"/>
          </a:xfrm>
          <a:prstGeom prst="line">
            <a:avLst/>
          </a:prstGeom>
          <a:ln w="127000">
            <a:solidFill>
              <a:srgbClr val="E79E43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Kom je er niet uit, even overleggen!</a:t>
            </a:r>
          </a:p>
        </p:txBody>
      </p:sp>
      <p:sp>
        <p:nvSpPr>
          <p:cNvPr id="572" name="Tekstvak 1"/>
          <p:cNvSpPr txBox="1"/>
          <p:nvPr/>
        </p:nvSpPr>
        <p:spPr>
          <a:xfrm>
            <a:off x="2678931" y="4230001"/>
            <a:ext cx="19923162" cy="405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Bel CvL voor 1-op-1 overleg met geestelijk verzorger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Mogelijke uitkomsten: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Geestelijk verzorger geeft je tips (empowerment)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 cliënt wordt overgedragen aan de geestelijk verzorger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 cliënt wordt overgedragen aan een andere professional</a:t>
            </a:r>
          </a:p>
        </p:txBody>
      </p:sp>
      <p:sp>
        <p:nvSpPr>
          <p:cNvPr id="57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Geestelijk verzorger</a:t>
            </a:r>
          </a:p>
        </p:txBody>
      </p:sp>
      <p:sp>
        <p:nvSpPr>
          <p:cNvPr id="577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578" name="Tabel 5"/>
          <p:cNvGraphicFramePr/>
          <p:nvPr/>
        </p:nvGraphicFramePr>
        <p:xfrm>
          <a:off x="2678398" y="4229998"/>
          <a:ext cx="20551366" cy="754646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683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8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l"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Inhoudelijke thema’s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88900">
                      <a:solidFill>
                        <a:srgbClr val="FFFFFF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C8E5E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Praktische redenen</a:t>
                      </a:r>
                    </a:p>
                  </a:txBody>
                  <a:tcPr marL="45720" marR="45720" horzOverflow="overflow">
                    <a:lnL w="88900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C8E5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Levenseinde, eindigheid, spiritualiteit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Geen diagnose en behandelplan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Rouw en verlies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Geen verwijsbrief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Kwetsbaarheid en achteruitgang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Geen wachtlijst, direct gesprek ingepland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1497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Verlies hoop of wanhoop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Gratis (5x) voor 50+, palliatieve patiënten en/of naasten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‘Uitbehandeld’ bij psycholoog/psychiater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Komt bij cliënt thuis (voor kwetsbare patiënten)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41497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Relationele en familieproblemen (betrekken!)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‘Naast de mens’, medemens op weg, gelijkwaardig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Ethische kwesties (zoals euthanasie)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Vertrouwenspersoon (vrijplaats, niet in dossier)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Associaties</a:t>
            </a:r>
          </a:p>
        </p:txBody>
      </p:sp>
      <p:sp>
        <p:nvSpPr>
          <p:cNvPr id="207" name="Tekstvak 1"/>
          <p:cNvSpPr txBox="1"/>
          <p:nvPr/>
        </p:nvSpPr>
        <p:spPr>
          <a:xfrm>
            <a:off x="2678931" y="4230001"/>
            <a:ext cx="15675975" cy="285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Zingeving</a:t>
            </a:r>
            <a:br/>
            <a:r>
              <a:t>Spiritualiteit</a:t>
            </a:r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Levensvragen</a:t>
            </a:r>
          </a:p>
        </p:txBody>
      </p:sp>
      <p:sp>
        <p:nvSpPr>
          <p:cNvPr id="208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Beslisboom</a:t>
            </a:r>
          </a:p>
        </p:txBody>
      </p:sp>
      <p:sp>
        <p:nvSpPr>
          <p:cNvPr id="582" name="Tekstvak 1"/>
          <p:cNvSpPr txBox="1"/>
          <p:nvPr/>
        </p:nvSpPr>
        <p:spPr>
          <a:xfrm>
            <a:off x="2678931" y="4230001"/>
            <a:ext cx="19923162" cy="405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Geestelijk verzorger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Medisch maatschappelijk werk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Psychiatrische consultatie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Kijk online =&gt;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link</a:t>
            </a:r>
            <a:endParaRPr>
              <a:solidFill>
                <a:srgbClr val="68327D"/>
              </a:solidFill>
            </a:endParaRPr>
          </a:p>
        </p:txBody>
      </p:sp>
      <p:sp>
        <p:nvSpPr>
          <p:cNvPr id="58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Het woord ‘geestelijk’</a:t>
            </a:r>
          </a:p>
        </p:txBody>
      </p:sp>
      <p:sp>
        <p:nvSpPr>
          <p:cNvPr id="587" name="Tekstvak 1"/>
          <p:cNvSpPr txBox="1"/>
          <p:nvPr/>
        </p:nvSpPr>
        <p:spPr>
          <a:xfrm>
            <a:off x="2678931" y="4230001"/>
            <a:ext cx="19923162" cy="646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Welke associaties heeft het woord ‘geestelijk’?</a:t>
            </a:r>
          </a:p>
        </p:txBody>
      </p:sp>
      <p:sp>
        <p:nvSpPr>
          <p:cNvPr id="588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Doorverwijzen: taal</a:t>
            </a:r>
          </a:p>
        </p:txBody>
      </p:sp>
      <p:sp>
        <p:nvSpPr>
          <p:cNvPr id="592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93" name="Tekstvak 1"/>
          <p:cNvSpPr txBox="1"/>
          <p:nvPr/>
        </p:nvSpPr>
        <p:spPr>
          <a:xfrm>
            <a:off x="2678931" y="4230000"/>
            <a:ext cx="8767157" cy="610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Gebruik de woorden van de cliënt</a:t>
            </a:r>
          </a:p>
          <a:p>
            <a:pPr lvl="3"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Vermijd het woord ‘Levensvraag’: ‘Vind u het fijn om eens door te praten over uw dochter die nooit meer komt?’</a:t>
            </a:r>
          </a:p>
          <a:p>
            <a:pPr lvl="3"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lvl="3"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Verlaag de drempel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Plan eerst een kennismakingsgesprek en geef informatie over verwijzen</a:t>
            </a:r>
          </a:p>
        </p:txBody>
      </p:sp>
      <p:sp>
        <p:nvSpPr>
          <p:cNvPr id="594" name="Tekstvak 1"/>
          <p:cNvSpPr txBox="1"/>
          <p:nvPr/>
        </p:nvSpPr>
        <p:spPr>
          <a:xfrm>
            <a:off x="12297064" y="4230000"/>
            <a:ext cx="10932574" cy="6788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Woord geestelijk: vermijd, vervang of leg uit</a:t>
            </a:r>
          </a:p>
          <a:p>
            <a:pPr algn="l" defTabSz="1778000">
              <a:lnSpc>
                <a:spcPct val="120000"/>
              </a:lnSpc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Vind u het fijn om door te praten met een consulent gespecialiseerd op dit soort vragen? </a:t>
            </a:r>
          </a:p>
          <a:p>
            <a:pPr algn="l" defTabSz="1778000">
              <a:lnSpc>
                <a:spcPct val="120000"/>
              </a:lnSpc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Zou u met iemand van het Centrum voor Levensvragen willen doorpraten?</a:t>
            </a:r>
          </a:p>
          <a:p>
            <a:pPr algn="l" defTabSz="1778000">
              <a:lnSpc>
                <a:spcPct val="120000"/>
              </a:lnSpc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Wilt u met een geestelijk verzorger praten? Die is er voor iedereen, je hoeft niet gelovig voor te zijn. GV-ers hebben diverse achtergronden.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Oefening doorverwijzen</a:t>
            </a:r>
          </a:p>
        </p:txBody>
      </p:sp>
      <p:sp>
        <p:nvSpPr>
          <p:cNvPr id="598" name="Tekstvak 1"/>
          <p:cNvSpPr txBox="1"/>
          <p:nvPr/>
        </p:nvSpPr>
        <p:spPr>
          <a:xfrm>
            <a:off x="2678931" y="4230001"/>
            <a:ext cx="19923162" cy="3376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Neem de cliënt in gedachten.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Hoe stel je de mogelijkheid van steun en begeleiding aan de orde?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Schrijf dat voor jezelf op.</a:t>
            </a:r>
          </a:p>
        </p:txBody>
      </p:sp>
      <p:sp>
        <p:nvSpPr>
          <p:cNvPr id="599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Het CvL voor cliënten en professionals</a:t>
            </a:r>
          </a:p>
        </p:txBody>
      </p:sp>
      <p:sp>
        <p:nvSpPr>
          <p:cNvPr id="603" name="Tekstvak 1"/>
          <p:cNvSpPr txBox="1"/>
          <p:nvPr/>
        </p:nvSpPr>
        <p:spPr>
          <a:xfrm>
            <a:off x="2678930" y="4230001"/>
            <a:ext cx="20550834" cy="678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Voor cliënt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Verwijzen		Cliënt zelf of zorgverlener, geen indicatie, snel, thuis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Kosten		Gratis 5 consulten voor 50+ of voor palliatieve patiënten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en hun naasten. € 79,29, exclusief BTW per gesprek voor anderen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Kies uit		Diversiteit geestelijk verzorgers/ consulenten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Vervolg		CvL bellen, evt. samen GV-er op website uitzoeken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Huisbezoek, vertrouwelijkheid, terugkoppeling in overleg met cliënt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Groepsconsult	Er zijn ook groepsconsulten mogelijk (bv. rouwgroep, mantelzorgers)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Contact		E-mailadres en telefoonnummer. Folders en visitekaartje.</a:t>
            </a:r>
          </a:p>
        </p:txBody>
      </p:sp>
      <p:sp>
        <p:nvSpPr>
          <p:cNvPr id="604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605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6606" y="12102744"/>
            <a:ext cx="2155146" cy="1521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Afbeelding 5" descr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0012" y="12664584"/>
            <a:ext cx="1839768" cy="564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Afbeelding 7" descr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56303" y="12315143"/>
            <a:ext cx="1373462" cy="12635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Het CvL voor cliënten en professionals</a:t>
            </a:r>
          </a:p>
        </p:txBody>
      </p:sp>
      <p:sp>
        <p:nvSpPr>
          <p:cNvPr id="612" name="Tekstvak 1"/>
          <p:cNvSpPr txBox="1"/>
          <p:nvPr/>
        </p:nvSpPr>
        <p:spPr>
          <a:xfrm>
            <a:off x="2678930" y="4230001"/>
            <a:ext cx="20550834" cy="4524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Professional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Overleg</a:t>
            </a:r>
            <a:r>
              <a:rPr dirty="0"/>
              <a:t>		</a:t>
            </a:r>
            <a:r>
              <a:rPr dirty="0" err="1"/>
              <a:t>Bellen</a:t>
            </a:r>
            <a:r>
              <a:rPr dirty="0"/>
              <a:t> voor </a:t>
            </a:r>
            <a:r>
              <a:rPr dirty="0" err="1"/>
              <a:t>overleg</a:t>
            </a:r>
            <a:r>
              <a:rPr dirty="0"/>
              <a:t> (coaching on the job)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Vervolg</a:t>
            </a:r>
            <a:r>
              <a:rPr dirty="0"/>
              <a:t>		</a:t>
            </a:r>
            <a:r>
              <a:rPr dirty="0" err="1"/>
              <a:t>Terugkomdag</a:t>
            </a:r>
            <a:r>
              <a:rPr dirty="0"/>
              <a:t> training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Verdieping</a:t>
            </a:r>
            <a:r>
              <a:rPr dirty="0"/>
              <a:t>	</a:t>
            </a:r>
            <a:r>
              <a:rPr dirty="0" err="1"/>
              <a:t>Vervolgscholing</a:t>
            </a:r>
            <a:r>
              <a:rPr dirty="0"/>
              <a:t>, </a:t>
            </a:r>
            <a:r>
              <a:rPr dirty="0" err="1"/>
              <a:t>intervisie</a:t>
            </a:r>
            <a:r>
              <a:rPr dirty="0"/>
              <a:t>, </a:t>
            </a:r>
            <a:r>
              <a:rPr dirty="0" err="1"/>
              <a:t>moreel</a:t>
            </a:r>
            <a:r>
              <a:rPr dirty="0"/>
              <a:t> </a:t>
            </a:r>
            <a:r>
              <a:rPr dirty="0" err="1"/>
              <a:t>beraad</a:t>
            </a:r>
            <a:endParaRPr dirty="0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In </a:t>
            </a:r>
            <a:r>
              <a:rPr dirty="0" err="1"/>
              <a:t>structuur</a:t>
            </a:r>
            <a:r>
              <a:rPr dirty="0"/>
              <a:t>	Geestelijk </a:t>
            </a:r>
            <a:r>
              <a:rPr dirty="0" err="1"/>
              <a:t>verzorger</a:t>
            </a:r>
            <a:r>
              <a:rPr dirty="0"/>
              <a:t> </a:t>
            </a:r>
            <a:r>
              <a:rPr dirty="0" err="1"/>
              <a:t>neemt</a:t>
            </a:r>
            <a:r>
              <a:rPr dirty="0"/>
              <a:t> </a:t>
            </a:r>
            <a:r>
              <a:rPr dirty="0" err="1"/>
              <a:t>deel</a:t>
            </a:r>
            <a:r>
              <a:rPr dirty="0"/>
              <a:t> </a:t>
            </a:r>
            <a:r>
              <a:rPr dirty="0" err="1"/>
              <a:t>aan</a:t>
            </a:r>
            <a:r>
              <a:rPr dirty="0"/>
              <a:t> MDO / </a:t>
            </a:r>
            <a:r>
              <a:rPr dirty="0" err="1"/>
              <a:t>PaTz</a:t>
            </a:r>
            <a:r>
              <a:rPr dirty="0"/>
              <a:t> </a:t>
            </a:r>
            <a:r>
              <a:rPr dirty="0" err="1"/>
              <a:t>overleg</a:t>
            </a:r>
            <a:endParaRPr dirty="0"/>
          </a:p>
        </p:txBody>
      </p:sp>
      <p:pic>
        <p:nvPicPr>
          <p:cNvPr id="613" name="Afbeelding 10" descr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6606" y="12102744"/>
            <a:ext cx="2155146" cy="1521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Afbeelding 11" descr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0012" y="12664584"/>
            <a:ext cx="1839768" cy="564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Afbeelding 12" descr="Afbeelding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56303" y="12315143"/>
            <a:ext cx="1373462" cy="1263539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Jannie Oskam - ‘Tussenland’ </a:t>
            </a:r>
          </a:p>
        </p:txBody>
      </p:sp>
      <p:pic>
        <p:nvPicPr>
          <p:cNvPr id="621" name="Schermafbeelding 2022-09-09 om 13.29.59.png" descr="Schermafbeelding 2022-09-09 om 13.29.5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497" y="3385941"/>
            <a:ext cx="15617006" cy="8787737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Over geestelijke verzorging thuis met Jannie Oskam">
            <a:hlinkClick r:id="" action="ppaction://media"/>
            <a:extLst>
              <a:ext uri="{FF2B5EF4-FFF2-40B4-BE49-F238E27FC236}">
                <a16:creationId xmlns:a16="http://schemas.microsoft.com/office/drawing/2014/main" id="{34A50E1F-B96F-B7A3-087B-4B96A3D677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30480"/>
            <a:ext cx="24330053" cy="1374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45000"/>
    </mc:Choice>
    <mc:Fallback xmlns="">
      <p:transition advClick="0" advTm="245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Samenvatting dagdeel 2</a:t>
            </a:r>
          </a:p>
        </p:txBody>
      </p:sp>
      <p:sp>
        <p:nvSpPr>
          <p:cNvPr id="628" name="Tekstvak 1"/>
          <p:cNvSpPr txBox="1"/>
          <p:nvPr/>
        </p:nvSpPr>
        <p:spPr>
          <a:xfrm>
            <a:off x="2678932" y="4230001"/>
            <a:ext cx="21048576" cy="7478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9906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Huiswerk</a:t>
            </a:r>
            <a:r>
              <a:rPr b="1" dirty="0"/>
              <a:t> </a:t>
            </a:r>
            <a:r>
              <a:rPr b="1" dirty="0" err="1"/>
              <a:t>motivatie</a:t>
            </a:r>
            <a:r>
              <a:rPr b="1" dirty="0"/>
              <a:t> </a:t>
            </a:r>
            <a:r>
              <a:rPr b="1" dirty="0" err="1"/>
              <a:t>en</a:t>
            </a:r>
            <a:r>
              <a:rPr b="1" dirty="0"/>
              <a:t> </a:t>
            </a:r>
            <a:r>
              <a:rPr b="1" dirty="0" err="1"/>
              <a:t>belemmeringen</a:t>
            </a:r>
            <a:r>
              <a:rPr dirty="0"/>
              <a:t> 	</a:t>
            </a:r>
            <a:r>
              <a:rPr dirty="0" err="1"/>
              <a:t>Gebrek</a:t>
            </a:r>
            <a:r>
              <a:rPr dirty="0"/>
              <a:t> </a:t>
            </a:r>
            <a:r>
              <a:rPr dirty="0" err="1"/>
              <a:t>aan</a:t>
            </a:r>
            <a:r>
              <a:rPr dirty="0"/>
              <a:t> </a:t>
            </a:r>
            <a:r>
              <a:rPr dirty="0" err="1"/>
              <a:t>tijd</a:t>
            </a:r>
            <a:r>
              <a:rPr dirty="0"/>
              <a:t> / </a:t>
            </a:r>
            <a:r>
              <a:rPr dirty="0" err="1"/>
              <a:t>Verlegenheid</a:t>
            </a:r>
            <a:r>
              <a:rPr dirty="0"/>
              <a:t> / </a:t>
            </a:r>
            <a:r>
              <a:rPr dirty="0" err="1"/>
              <a:t>Hevige</a:t>
            </a:r>
            <a:r>
              <a:rPr dirty="0"/>
              <a:t> </a:t>
            </a:r>
            <a:r>
              <a:rPr dirty="0" err="1"/>
              <a:t>emoties</a:t>
            </a:r>
            <a:endParaRPr dirty="0"/>
          </a:p>
          <a:p>
            <a:pPr algn="l" defTabSz="1778000">
              <a:lnSpc>
                <a:spcPct val="120000"/>
              </a:lnSpc>
              <a:tabLst>
                <a:tab pos="9906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/>
            </a:r>
            <a:br>
              <a:rPr dirty="0"/>
            </a:br>
            <a:r>
              <a:rPr b="1" dirty="0"/>
              <a:t>Hoe </a:t>
            </a:r>
            <a:r>
              <a:rPr b="1" dirty="0" err="1"/>
              <a:t>rond</a:t>
            </a:r>
            <a:r>
              <a:rPr b="1" dirty="0"/>
              <a:t> </a:t>
            </a:r>
            <a:r>
              <a:rPr b="1" dirty="0" err="1"/>
              <a:t>ik</a:t>
            </a:r>
            <a:r>
              <a:rPr b="1" dirty="0"/>
              <a:t> </a:t>
            </a:r>
            <a:r>
              <a:rPr b="1" dirty="0" err="1"/>
              <a:t>een</a:t>
            </a:r>
            <a:r>
              <a:rPr b="1" dirty="0"/>
              <a:t> </a:t>
            </a:r>
            <a:r>
              <a:rPr b="1" dirty="0" err="1"/>
              <a:t>gesprek</a:t>
            </a:r>
            <a:r>
              <a:rPr b="1" dirty="0"/>
              <a:t> </a:t>
            </a:r>
            <a:r>
              <a:rPr b="1" dirty="0" err="1"/>
              <a:t>af</a:t>
            </a:r>
            <a:r>
              <a:rPr dirty="0"/>
              <a:t>	</a:t>
            </a:r>
            <a:r>
              <a:rPr dirty="0" err="1"/>
              <a:t>Erken</a:t>
            </a:r>
            <a:r>
              <a:rPr dirty="0"/>
              <a:t> wat is </a:t>
            </a:r>
            <a:r>
              <a:rPr dirty="0" err="1"/>
              <a:t>gedeeld</a:t>
            </a:r>
            <a:r>
              <a:rPr dirty="0"/>
              <a:t> / </a:t>
            </a:r>
            <a:r>
              <a:rPr dirty="0" err="1"/>
              <a:t>Kondig</a:t>
            </a:r>
            <a:r>
              <a:rPr dirty="0"/>
              <a:t> je </a:t>
            </a:r>
            <a:r>
              <a:rPr dirty="0" err="1"/>
              <a:t>vertrek</a:t>
            </a:r>
            <a:r>
              <a:rPr dirty="0"/>
              <a:t> </a:t>
            </a:r>
            <a:r>
              <a:rPr dirty="0" err="1"/>
              <a:t>aan</a:t>
            </a:r>
            <a:r>
              <a:rPr dirty="0"/>
              <a:t> /</a:t>
            </a:r>
          </a:p>
          <a:p>
            <a:pPr algn="l" defTabSz="1778000">
              <a:lnSpc>
                <a:spcPct val="120000"/>
              </a:lnSpc>
              <a:tabLst>
                <a:tab pos="9906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</a:t>
            </a:r>
            <a:r>
              <a:rPr dirty="0" err="1"/>
              <a:t>Verken</a:t>
            </a:r>
            <a:r>
              <a:rPr dirty="0"/>
              <a:t> wat </a:t>
            </a:r>
            <a:r>
              <a:rPr dirty="0" err="1"/>
              <a:t>nodig</a:t>
            </a:r>
            <a:r>
              <a:rPr dirty="0"/>
              <a:t> is</a:t>
            </a:r>
          </a:p>
          <a:p>
            <a:pPr algn="l" defTabSz="1778000">
              <a:lnSpc>
                <a:spcPct val="120000"/>
              </a:lnSpc>
              <a:tabLst>
                <a:tab pos="9906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1778000">
              <a:lnSpc>
                <a:spcPct val="120000"/>
              </a:lnSpc>
              <a:tabLst>
                <a:tab pos="9906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Doorverwijzen</a:t>
            </a:r>
            <a:r>
              <a:rPr dirty="0"/>
              <a:t>	ABC model / PPP model / </a:t>
            </a:r>
            <a:r>
              <a:rPr dirty="0" err="1"/>
              <a:t>Specifieke</a:t>
            </a:r>
            <a:r>
              <a:rPr dirty="0"/>
              <a:t> </a:t>
            </a:r>
            <a:r>
              <a:rPr dirty="0" err="1"/>
              <a:t>kenmerken</a:t>
            </a:r>
            <a:r>
              <a:rPr dirty="0"/>
              <a:t> 	</a:t>
            </a:r>
            <a:r>
              <a:rPr dirty="0" err="1"/>
              <a:t>GV’er</a:t>
            </a:r>
            <a:r>
              <a:rPr dirty="0"/>
              <a:t> (</a:t>
            </a:r>
            <a:r>
              <a:rPr dirty="0" err="1"/>
              <a:t>thema’s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praktisch</a:t>
            </a:r>
            <a:r>
              <a:rPr dirty="0"/>
              <a:t>) / </a:t>
            </a:r>
            <a:r>
              <a:rPr dirty="0" err="1"/>
              <a:t>Taal</a:t>
            </a:r>
            <a:r>
              <a:rPr dirty="0"/>
              <a:t>: ‘</a:t>
            </a:r>
            <a:r>
              <a:rPr dirty="0" err="1"/>
              <a:t>geestelijk</a:t>
            </a:r>
            <a:r>
              <a:rPr dirty="0"/>
              <a:t>’: 	</a:t>
            </a:r>
            <a:r>
              <a:rPr dirty="0" err="1"/>
              <a:t>vervang</a:t>
            </a:r>
            <a:r>
              <a:rPr dirty="0"/>
              <a:t>, </a:t>
            </a:r>
            <a:r>
              <a:rPr dirty="0" err="1"/>
              <a:t>vermijd</a:t>
            </a:r>
            <a:r>
              <a:rPr dirty="0"/>
              <a:t> of leg het </a:t>
            </a:r>
            <a:r>
              <a:rPr dirty="0" err="1"/>
              <a:t>woord</a:t>
            </a:r>
            <a:r>
              <a:rPr dirty="0"/>
              <a:t> </a:t>
            </a:r>
            <a:r>
              <a:rPr dirty="0" err="1"/>
              <a:t>uit</a:t>
            </a:r>
            <a:endParaRPr dirty="0"/>
          </a:p>
          <a:p>
            <a:pPr algn="l" defTabSz="1778000">
              <a:lnSpc>
                <a:spcPct val="120000"/>
              </a:lnSpc>
              <a:tabLst>
                <a:tab pos="9906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1778000">
              <a:lnSpc>
                <a:spcPct val="120000"/>
              </a:lnSpc>
              <a:tabLst>
                <a:tab pos="9906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Centrum voor </a:t>
            </a:r>
            <a:r>
              <a:rPr b="1" dirty="0" err="1"/>
              <a:t>Levensvragen</a:t>
            </a:r>
            <a:r>
              <a:rPr dirty="0"/>
              <a:t>	Voor </a:t>
            </a:r>
            <a:r>
              <a:rPr dirty="0" err="1"/>
              <a:t>cliënt</a:t>
            </a:r>
            <a:r>
              <a:rPr dirty="0"/>
              <a:t> / Voor professional</a:t>
            </a:r>
          </a:p>
        </p:txBody>
      </p:sp>
      <p:sp>
        <p:nvSpPr>
          <p:cNvPr id="629" name="Lijn"/>
          <p:cNvSpPr/>
          <p:nvPr/>
        </p:nvSpPr>
        <p:spPr>
          <a:xfrm>
            <a:off x="1177680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Terugblik</a:t>
            </a:r>
          </a:p>
        </p:txBody>
      </p:sp>
      <p:sp>
        <p:nvSpPr>
          <p:cNvPr id="633" name="Tekstvak 1"/>
          <p:cNvSpPr txBox="1"/>
          <p:nvPr/>
        </p:nvSpPr>
        <p:spPr>
          <a:xfrm>
            <a:off x="2678932" y="4230001"/>
            <a:ext cx="21048576" cy="2693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Hoe was het? Wat heb je geleerd?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Neem foldermateriaal mee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Evaluatieformulier en accreditatie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Terugkomdag</a:t>
            </a:r>
          </a:p>
        </p:txBody>
      </p:sp>
      <p:sp>
        <p:nvSpPr>
          <p:cNvPr id="634" name="Lijn"/>
          <p:cNvSpPr/>
          <p:nvPr/>
        </p:nvSpPr>
        <p:spPr>
          <a:xfrm>
            <a:off x="1177680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Definities levensvragen</a:t>
            </a:r>
          </a:p>
        </p:txBody>
      </p:sp>
      <p:sp>
        <p:nvSpPr>
          <p:cNvPr id="212" name="Tekstvak 1"/>
          <p:cNvSpPr txBox="1"/>
          <p:nvPr/>
        </p:nvSpPr>
        <p:spPr>
          <a:xfrm>
            <a:off x="2678931" y="4230001"/>
            <a:ext cx="15675975" cy="6348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Eenvoudige definitie </a:t>
            </a:r>
            <a:r>
              <a:rPr b="1"/>
              <a:t>zingeving</a:t>
            </a:r>
            <a:r>
              <a:t> of </a:t>
            </a:r>
            <a:r>
              <a:rPr b="1"/>
              <a:t>spiritualiteit</a:t>
            </a:r>
          </a:p>
          <a:p>
            <a:pPr algn="l">
              <a:lnSpc>
                <a:spcPct val="120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 vraag over wat je zin geeft in het leven en hoe je vanuit je levensvisie omgaat met allerlei ervaringen en wat je staande houdt in tijden dat het tegen zit. </a:t>
            </a:r>
          </a:p>
          <a:p>
            <a:pPr algn="l">
              <a:lnSpc>
                <a:spcPts val="6000"/>
              </a:lnSpc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Levensvragen</a:t>
            </a:r>
          </a:p>
          <a:p>
            <a:pPr algn="l">
              <a:lnSpc>
                <a:spcPct val="120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Levensvragen dienen zich aan als zingeving in de knel komt (vraag naar waarom, wie, wat, wanneer, hoe)?</a:t>
            </a:r>
          </a:p>
        </p:txBody>
      </p:sp>
      <p:sp>
        <p:nvSpPr>
          <p:cNvPr id="21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Levensvragen tekstslide extra 2 kopie.pdf" descr="Levensvragen tekstslide extra 2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Tot ziens!</a:t>
            </a:r>
          </a:p>
        </p:txBody>
      </p:sp>
      <p:sp>
        <p:nvSpPr>
          <p:cNvPr id="638" name="Tekstvak 1"/>
          <p:cNvSpPr txBox="1"/>
          <p:nvPr/>
        </p:nvSpPr>
        <p:spPr>
          <a:xfrm>
            <a:off x="2678932" y="4230001"/>
            <a:ext cx="21048576" cy="2693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Soms voel je de zwaarte niet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van iets wat je met je meedraagt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totdat de je de last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van je schouder voelt vallen</a:t>
            </a:r>
          </a:p>
        </p:txBody>
      </p:sp>
      <p:sp>
        <p:nvSpPr>
          <p:cNvPr id="639" name="Lijn"/>
          <p:cNvSpPr/>
          <p:nvPr/>
        </p:nvSpPr>
        <p:spPr>
          <a:xfrm>
            <a:off x="1177680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640" name="federico-fioravanti-RSA3pnGxPTQ-unsplash.jpg" descr="federico-fioravanti-RSA3pnGxPTQ-unsplash.jpg"/>
          <p:cNvPicPr>
            <a:picLocks noChangeAspect="1"/>
          </p:cNvPicPr>
          <p:nvPr/>
        </p:nvPicPr>
        <p:blipFill>
          <a:blip r:embed="rId3"/>
          <a:srcRect l="24266" t="27100" r="13245" b="5406"/>
          <a:stretch>
            <a:fillRect/>
          </a:stretch>
        </p:blipFill>
        <p:spPr>
          <a:xfrm>
            <a:off x="12388874" y="4324584"/>
            <a:ext cx="10864670" cy="782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Levensvragen eindslide-geentitel.pdf" descr="Levensvragen eindslide-geentitel.pdf"/>
          <p:cNvPicPr>
            <a:picLocks noChangeAspect="1"/>
          </p:cNvPicPr>
          <p:nvPr/>
        </p:nvPicPr>
        <p:blipFill>
          <a:blip r:embed="rId2"/>
          <a:srcRect l="20" r="19"/>
          <a:stretch>
            <a:fillRect/>
          </a:stretch>
        </p:blipFill>
        <p:spPr>
          <a:xfrm>
            <a:off x="4933" y="0"/>
            <a:ext cx="24374135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Wat zijn levensvragen</a:t>
            </a:r>
          </a:p>
        </p:txBody>
      </p:sp>
      <p:sp>
        <p:nvSpPr>
          <p:cNvPr id="217" name="Tekstvak 1"/>
          <p:cNvSpPr txBox="1"/>
          <p:nvPr/>
        </p:nvSpPr>
        <p:spPr>
          <a:xfrm>
            <a:off x="2678931" y="4230001"/>
            <a:ext cx="21474611" cy="5380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6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Voorbeelden</a:t>
            </a:r>
          </a:p>
          <a:p>
            <a:pPr algn="l">
              <a:lnSpc>
                <a:spcPts val="6000"/>
              </a:lnSpc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ts val="6000"/>
              </a:lnSpc>
              <a:tabLst>
                <a:tab pos="15621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“Wat beteken ik nog voor mijn kinderen (nu ik ze niet meer zie)?”	</a:t>
            </a:r>
            <a:r>
              <a:rPr i="1">
                <a:solidFill>
                  <a:srgbClr val="652E8F"/>
                </a:solidFill>
              </a:rPr>
              <a:t>relatie</a:t>
            </a:r>
            <a:r>
              <a:t> </a:t>
            </a:r>
          </a:p>
          <a:p>
            <a:pPr algn="l">
              <a:lnSpc>
                <a:spcPts val="6000"/>
              </a:lnSpc>
              <a:tabLst>
                <a:tab pos="15621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“Wie ben ik nu eigenlijk nog (nu ik niet meer kan werken)?” 	</a:t>
            </a:r>
            <a:r>
              <a:rPr i="1">
                <a:solidFill>
                  <a:srgbClr val="652E8F"/>
                </a:solidFill>
              </a:rPr>
              <a:t>identiteit en verlies</a:t>
            </a:r>
            <a:endParaRPr i="1"/>
          </a:p>
          <a:p>
            <a:pPr algn="l">
              <a:lnSpc>
                <a:spcPts val="6000"/>
              </a:lnSpc>
              <a:tabLst>
                <a:tab pos="15621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“Hoe houd ik het vol (met zoveel pijn)?”	</a:t>
            </a:r>
            <a:r>
              <a:rPr i="1">
                <a:solidFill>
                  <a:srgbClr val="652E8F"/>
                </a:solidFill>
              </a:rPr>
              <a:t>uitzichtloosheid en hoop</a:t>
            </a:r>
            <a:endParaRPr i="1"/>
          </a:p>
          <a:p>
            <a:pPr algn="l">
              <a:lnSpc>
                <a:spcPts val="6000"/>
              </a:lnSpc>
              <a:tabLst>
                <a:tab pos="15621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“Heb ik het goede gedaan (of had ik die breuk kunnen voorkomen)?” 	</a:t>
            </a:r>
            <a:r>
              <a:rPr i="1">
                <a:solidFill>
                  <a:srgbClr val="652E8F"/>
                </a:solidFill>
              </a:rPr>
              <a:t>reflectie (en moreel)</a:t>
            </a:r>
            <a:endParaRPr i="1"/>
          </a:p>
          <a:p>
            <a:pPr algn="l">
              <a:lnSpc>
                <a:spcPts val="6000"/>
              </a:lnSpc>
              <a:tabLst>
                <a:tab pos="15621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“Waarom overkomt mij dit? Waar is God in mijn lijden?” 	</a:t>
            </a:r>
            <a:r>
              <a:rPr i="1">
                <a:solidFill>
                  <a:srgbClr val="652E8F"/>
                </a:solidFill>
              </a:rPr>
              <a:t>groter geheel</a:t>
            </a:r>
          </a:p>
        </p:txBody>
      </p:sp>
      <p:sp>
        <p:nvSpPr>
          <p:cNvPr id="218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Van zingeving naar levensvraag</a:t>
            </a:r>
          </a:p>
        </p:txBody>
      </p:sp>
      <p:sp>
        <p:nvSpPr>
          <p:cNvPr id="222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223" name="Tabel 5"/>
          <p:cNvGraphicFramePr/>
          <p:nvPr>
            <p:extLst>
              <p:ext uri="{D42A27DB-BD31-4B8C-83A1-F6EECF244321}">
                <p14:modId xmlns:p14="http://schemas.microsoft.com/office/powerpoint/2010/main" val="3178315983"/>
              </p:ext>
            </p:extLst>
          </p:nvPr>
        </p:nvGraphicFramePr>
        <p:xfrm>
          <a:off x="2678400" y="4077599"/>
          <a:ext cx="16013564" cy="804672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011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1657">
                <a:tc>
                  <a:txBody>
                    <a:bodyPr/>
                    <a:lstStyle/>
                    <a:p>
                      <a:pPr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b="1" noProof="0" dirty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 vind ik belangrijk?</a:t>
                      </a:r>
                    </a:p>
                    <a:p>
                      <a:pPr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b="1" noProof="0" dirty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 geeft mij kracht?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b="1" noProof="0" dirty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 zijn mijn ‘bedreigingen’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Familie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Ziekte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Vrienden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Achteruitgang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Werk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Eenzaamheid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Natuur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Werkeloosheid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Hobby’s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Relatieproblemen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Geloof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Sterven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Reizen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Rouw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Huisdieren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…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 noProof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…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lang="nl-NL" noProof="0" dirty="0"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1918</Words>
  <Application>Microsoft Office PowerPoint</Application>
  <PresentationFormat>Aangepast</PresentationFormat>
  <Paragraphs>484</Paragraphs>
  <Slides>71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71</vt:i4>
      </vt:variant>
    </vt:vector>
  </HeadingPairs>
  <TitlesOfParts>
    <vt:vector size="77" baseType="lpstr">
      <vt:lpstr>Helvetica Neue</vt:lpstr>
      <vt:lpstr>Georgia</vt:lpstr>
      <vt:lpstr>Helvetica Neue Medium</vt:lpstr>
      <vt:lpstr>Karla Regular</vt:lpstr>
      <vt:lpstr>Arial</vt:lpstr>
      <vt:lpstr>21_BasicWhite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Hoopman, R. (Rianne)</dc:creator>
  <cp:lastModifiedBy>Plas, A.G.M. van der (Annicka)</cp:lastModifiedBy>
  <cp:revision>19</cp:revision>
  <cp:lastPrinted>2022-11-10T10:55:22Z</cp:lastPrinted>
  <dcterms:modified xsi:type="dcterms:W3CDTF">2023-06-02T15:22:31Z</dcterms:modified>
</cp:coreProperties>
</file>