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7" r:id="rId5"/>
    <p:sldId id="256" r:id="rId6"/>
    <p:sldId id="258" r:id="rId7"/>
    <p:sldId id="306" r:id="rId8"/>
    <p:sldId id="264" r:id="rId9"/>
    <p:sldId id="265" r:id="rId10"/>
    <p:sldId id="267" r:id="rId11"/>
    <p:sldId id="311" r:id="rId12"/>
    <p:sldId id="292" r:id="rId13"/>
    <p:sldId id="310" r:id="rId14"/>
    <p:sldId id="293" r:id="rId15"/>
    <p:sldId id="294" r:id="rId16"/>
    <p:sldId id="295" r:id="rId17"/>
    <p:sldId id="307" r:id="rId18"/>
    <p:sldId id="309" r:id="rId19"/>
    <p:sldId id="303"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AC1"/>
    <a:srgbClr val="DDBFB4"/>
    <a:srgbClr val="BCE2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387" autoAdjust="0"/>
  </p:normalViewPr>
  <p:slideViewPr>
    <p:cSldViewPr snapToGrid="0">
      <p:cViewPr varScale="1">
        <p:scale>
          <a:sx n="85" d="100"/>
          <a:sy n="85" d="100"/>
        </p:scale>
        <p:origin x="15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a Geurtzen | Netwerk Ouderen en Veerkracht Achterhoek" userId="3cf87a35-b1de-4224-9ef7-14598659bc20" providerId="ADAL" clId="{DB018133-3679-428A-BA55-2E84C690867E}"/>
    <pc:docChg chg="modSld">
      <pc:chgData name="Marga Geurtzen | Netwerk Ouderen en Veerkracht Achterhoek" userId="3cf87a35-b1de-4224-9ef7-14598659bc20" providerId="ADAL" clId="{DB018133-3679-428A-BA55-2E84C690867E}" dt="2025-06-13T09:19:13.308" v="8" actId="6549"/>
      <pc:docMkLst>
        <pc:docMk/>
      </pc:docMkLst>
      <pc:sldChg chg="modSp mod">
        <pc:chgData name="Marga Geurtzen | Netwerk Ouderen en Veerkracht Achterhoek" userId="3cf87a35-b1de-4224-9ef7-14598659bc20" providerId="ADAL" clId="{DB018133-3679-428A-BA55-2E84C690867E}" dt="2025-06-13T09:17:34.474" v="3" actId="20577"/>
        <pc:sldMkLst>
          <pc:docMk/>
          <pc:sldMk cId="2117139922" sldId="258"/>
        </pc:sldMkLst>
        <pc:spChg chg="mod">
          <ac:chgData name="Marga Geurtzen | Netwerk Ouderen en Veerkracht Achterhoek" userId="3cf87a35-b1de-4224-9ef7-14598659bc20" providerId="ADAL" clId="{DB018133-3679-428A-BA55-2E84C690867E}" dt="2025-06-13T09:17:34.474" v="3" actId="20577"/>
          <ac:spMkLst>
            <pc:docMk/>
            <pc:sldMk cId="2117139922" sldId="258"/>
            <ac:spMk id="3" creationId="{4F68785B-0BE1-14A8-F6DA-2AE305D84053}"/>
          </ac:spMkLst>
        </pc:spChg>
      </pc:sldChg>
      <pc:sldChg chg="modSp mod">
        <pc:chgData name="Marga Geurtzen | Netwerk Ouderen en Veerkracht Achterhoek" userId="3cf87a35-b1de-4224-9ef7-14598659bc20" providerId="ADAL" clId="{DB018133-3679-428A-BA55-2E84C690867E}" dt="2025-06-13T09:18:01.418" v="5" actId="6549"/>
        <pc:sldMkLst>
          <pc:docMk/>
          <pc:sldMk cId="940515144" sldId="265"/>
        </pc:sldMkLst>
        <pc:spChg chg="mod">
          <ac:chgData name="Marga Geurtzen | Netwerk Ouderen en Veerkracht Achterhoek" userId="3cf87a35-b1de-4224-9ef7-14598659bc20" providerId="ADAL" clId="{DB018133-3679-428A-BA55-2E84C690867E}" dt="2025-06-13T09:18:01.418" v="5" actId="6549"/>
          <ac:spMkLst>
            <pc:docMk/>
            <pc:sldMk cId="940515144" sldId="265"/>
            <ac:spMk id="4" creationId="{6D387F4D-D50E-6F58-7C97-3124CDB86F6B}"/>
          </ac:spMkLst>
        </pc:spChg>
      </pc:sldChg>
      <pc:sldChg chg="modSp mod">
        <pc:chgData name="Marga Geurtzen | Netwerk Ouderen en Veerkracht Achterhoek" userId="3cf87a35-b1de-4224-9ef7-14598659bc20" providerId="ADAL" clId="{DB018133-3679-428A-BA55-2E84C690867E}" dt="2025-06-13T09:19:13.308" v="8" actId="6549"/>
        <pc:sldMkLst>
          <pc:docMk/>
          <pc:sldMk cId="954876374" sldId="307"/>
        </pc:sldMkLst>
        <pc:spChg chg="mod">
          <ac:chgData name="Marga Geurtzen | Netwerk Ouderen en Veerkracht Achterhoek" userId="3cf87a35-b1de-4224-9ef7-14598659bc20" providerId="ADAL" clId="{DB018133-3679-428A-BA55-2E84C690867E}" dt="2025-06-13T09:19:13.308" v="8" actId="6549"/>
          <ac:spMkLst>
            <pc:docMk/>
            <pc:sldMk cId="954876374" sldId="307"/>
            <ac:spMk id="3" creationId="{4F8916E9-9448-8E61-ED7B-0D7697AD5FE9}"/>
          </ac:spMkLst>
        </pc:spChg>
      </pc:sldChg>
      <pc:sldChg chg="modSp mod">
        <pc:chgData name="Marga Geurtzen | Netwerk Ouderen en Veerkracht Achterhoek" userId="3cf87a35-b1de-4224-9ef7-14598659bc20" providerId="ADAL" clId="{DB018133-3679-428A-BA55-2E84C690867E}" dt="2025-06-13T09:18:23.328" v="6" actId="20577"/>
        <pc:sldMkLst>
          <pc:docMk/>
          <pc:sldMk cId="551038495" sldId="310"/>
        </pc:sldMkLst>
        <pc:spChg chg="mod">
          <ac:chgData name="Marga Geurtzen | Netwerk Ouderen en Veerkracht Achterhoek" userId="3cf87a35-b1de-4224-9ef7-14598659bc20" providerId="ADAL" clId="{DB018133-3679-428A-BA55-2E84C690867E}" dt="2025-06-13T09:18:23.328" v="6" actId="20577"/>
          <ac:spMkLst>
            <pc:docMk/>
            <pc:sldMk cId="551038495" sldId="310"/>
            <ac:spMk id="3" creationId="{4C673333-F088-92B1-E2D2-F279E618274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8863E-C6B5-4978-93C7-546A8DAA0688}" type="datetimeFigureOut">
              <a:rPr lang="nl-NL" smtClean="0"/>
              <a:t>13-6-2025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A1CC6-046B-44AB-BD26-4D3609919A02}" type="slidenum">
              <a:rPr lang="nl-NL" smtClean="0"/>
              <a:t>‹nr.›</a:t>
            </a:fld>
            <a:endParaRPr lang="nl-NL"/>
          </a:p>
        </p:txBody>
      </p:sp>
    </p:spTree>
    <p:extLst>
      <p:ext uri="{BB962C8B-B14F-4D97-AF65-F5344CB8AC3E}">
        <p14:creationId xmlns:p14="http://schemas.microsoft.com/office/powerpoint/2010/main" val="3242380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uisarts.nl/keuzehulp/verken-uw-wensen-voor-zorg-en-behandel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Jezelf voorstellen, en </a:t>
            </a:r>
            <a:r>
              <a:rPr lang="nl-NL" dirty="0" err="1"/>
              <a:t>evt</a:t>
            </a:r>
            <a:r>
              <a:rPr lang="nl-NL" dirty="0"/>
              <a:t> dia over de organisatie toevoegen.</a:t>
            </a:r>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1</a:t>
            </a:fld>
            <a:endParaRPr lang="nl-NL"/>
          </a:p>
        </p:txBody>
      </p:sp>
    </p:spTree>
    <p:extLst>
      <p:ext uri="{BB962C8B-B14F-4D97-AF65-F5344CB8AC3E}">
        <p14:creationId xmlns:p14="http://schemas.microsoft.com/office/powerpoint/2010/main" val="1935654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FD754-DE2D-807E-7BD0-34F0570915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6EB6DB-090C-44A4-02E0-85D79CA8A60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2E59D0E-E904-1902-8F13-5156DD2F4DF2}"/>
              </a:ext>
            </a:extLst>
          </p:cNvPr>
          <p:cNvSpPr>
            <a:spLocks noGrp="1"/>
          </p:cNvSpPr>
          <p:nvPr>
            <p:ph type="body" idx="1"/>
          </p:nvPr>
        </p:nvSpPr>
        <p:spPr/>
        <p:txBody>
          <a:bodyPr/>
          <a:lstStyle/>
          <a:p>
            <a:r>
              <a:rPr lang="nl-NL" dirty="0"/>
              <a:t>Bij klachten die niet op een andere manier te behandelen zijn </a:t>
            </a:r>
            <a:r>
              <a:rPr lang="nl-NL" dirty="0">
                <a:sym typeface="Wingdings" pitchFamily="2" charset="2"/>
              </a:rPr>
              <a:t> voorbeelden noemen</a:t>
            </a:r>
            <a:endParaRPr lang="nl-NL" dirty="0"/>
          </a:p>
          <a:p>
            <a:r>
              <a:rPr lang="nl-NL" dirty="0"/>
              <a:t>Verkort het leven niet</a:t>
            </a:r>
          </a:p>
          <a:p>
            <a:endParaRPr lang="nl-NL" dirty="0"/>
          </a:p>
        </p:txBody>
      </p:sp>
      <p:sp>
        <p:nvSpPr>
          <p:cNvPr id="4" name="Tijdelijke aanduiding voor dianummer 3">
            <a:extLst>
              <a:ext uri="{FF2B5EF4-FFF2-40B4-BE49-F238E27FC236}">
                <a16:creationId xmlns:a16="http://schemas.microsoft.com/office/drawing/2014/main" id="{3C78836F-AF67-4257-9C65-0F7ECCBC244B}"/>
              </a:ext>
            </a:extLst>
          </p:cNvPr>
          <p:cNvSpPr>
            <a:spLocks noGrp="1"/>
          </p:cNvSpPr>
          <p:nvPr>
            <p:ph type="sldNum" sz="quarter" idx="5"/>
          </p:nvPr>
        </p:nvSpPr>
        <p:spPr/>
        <p:txBody>
          <a:bodyPr/>
          <a:lstStyle/>
          <a:p>
            <a:fld id="{EB6A1CC6-046B-44AB-BD26-4D3609919A02}" type="slidenum">
              <a:rPr lang="nl-NL" smtClean="0"/>
              <a:t>11</a:t>
            </a:fld>
            <a:endParaRPr lang="nl-NL"/>
          </a:p>
        </p:txBody>
      </p:sp>
    </p:spTree>
    <p:extLst>
      <p:ext uri="{BB962C8B-B14F-4D97-AF65-F5344CB8AC3E}">
        <p14:creationId xmlns:p14="http://schemas.microsoft.com/office/powerpoint/2010/main" val="241642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6A8E-E938-DD46-497A-A14E9FDE26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4251F-B2CE-9F5E-9B81-AA30B88EB6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49D83-D5EB-F5DE-E385-5475517419C2}"/>
              </a:ext>
            </a:extLst>
          </p:cNvPr>
          <p:cNvSpPr>
            <a:spLocks noGrp="1"/>
          </p:cNvSpPr>
          <p:nvPr>
            <p:ph type="body" idx="1"/>
          </p:nvPr>
        </p:nvSpPr>
        <p:spPr/>
        <p:txBody>
          <a:bodyPr/>
          <a:lstStyle/>
          <a:p>
            <a:r>
              <a:rPr lang="nl-NL" dirty="0"/>
              <a:t>Hier het beleid van de organisatie toelichten. Er zijn meestal veel vragen over de (on)mogelijkheden van euthanasie bij dementie. Belangrijk: in gesprek zijn en blijven, tegelijkertijd wetend dat er maar heel weinig situaties zijn waarin </a:t>
            </a:r>
            <a:r>
              <a:rPr lang="nl-NL" dirty="0" err="1"/>
              <a:t>eea</a:t>
            </a:r>
            <a:r>
              <a:rPr lang="nl-NL" dirty="0"/>
              <a:t> mogelijk is: </a:t>
            </a:r>
            <a:r>
              <a:rPr lang="nl-NL" dirty="0" err="1"/>
              <a:t>terzake</a:t>
            </a:r>
            <a:r>
              <a:rPr lang="nl-NL" dirty="0"/>
              <a:t> wilsbekwaam, duidelijke wilsverklaring en duidelijk lijden waar iedereen het over eens is. </a:t>
            </a:r>
          </a:p>
        </p:txBody>
      </p:sp>
      <p:sp>
        <p:nvSpPr>
          <p:cNvPr id="4" name="Tijdelijke aanduiding voor dianummer 3">
            <a:extLst>
              <a:ext uri="{FF2B5EF4-FFF2-40B4-BE49-F238E27FC236}">
                <a16:creationId xmlns:a16="http://schemas.microsoft.com/office/drawing/2014/main" id="{AE65A2C6-52AA-74AE-4877-138CBAD0C83E}"/>
              </a:ext>
            </a:extLst>
          </p:cNvPr>
          <p:cNvSpPr>
            <a:spLocks noGrp="1"/>
          </p:cNvSpPr>
          <p:nvPr>
            <p:ph type="sldNum" sz="quarter" idx="5"/>
          </p:nvPr>
        </p:nvSpPr>
        <p:spPr/>
        <p:txBody>
          <a:bodyPr/>
          <a:lstStyle/>
          <a:p>
            <a:fld id="{EB6A1CC6-046B-44AB-BD26-4D3609919A02}" type="slidenum">
              <a:rPr lang="nl-NL" smtClean="0"/>
              <a:t>12</a:t>
            </a:fld>
            <a:endParaRPr lang="nl-NL"/>
          </a:p>
        </p:txBody>
      </p:sp>
    </p:spTree>
    <p:extLst>
      <p:ext uri="{BB962C8B-B14F-4D97-AF65-F5344CB8AC3E}">
        <p14:creationId xmlns:p14="http://schemas.microsoft.com/office/powerpoint/2010/main" val="21506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672B4-9F4E-1F72-9891-A4657B3ED3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CADBFB-0C55-F5A7-0409-9F42153593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99373E-FEF4-A03E-F3B6-2D7E6F01C993}"/>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4ADC775E-3292-79DF-5608-53941914F1AE}"/>
              </a:ext>
            </a:extLst>
          </p:cNvPr>
          <p:cNvSpPr>
            <a:spLocks noGrp="1"/>
          </p:cNvSpPr>
          <p:nvPr>
            <p:ph type="sldNum" sz="quarter" idx="5"/>
          </p:nvPr>
        </p:nvSpPr>
        <p:spPr/>
        <p:txBody>
          <a:bodyPr/>
          <a:lstStyle/>
          <a:p>
            <a:fld id="{EB6A1CC6-046B-44AB-BD26-4D3609919A02}" type="slidenum">
              <a:rPr lang="nl-NL" smtClean="0"/>
              <a:t>13</a:t>
            </a:fld>
            <a:endParaRPr lang="nl-NL"/>
          </a:p>
        </p:txBody>
      </p:sp>
    </p:spTree>
    <p:extLst>
      <p:ext uri="{BB962C8B-B14F-4D97-AF65-F5344CB8AC3E}">
        <p14:creationId xmlns:p14="http://schemas.microsoft.com/office/powerpoint/2010/main" val="1789648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75355-5129-4A30-5C48-FAD7F03499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2BF3789-F3C4-B336-6558-E7E65C09686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6A2A52-EF48-69C1-3E89-777DF2C71CD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Vraag ‘Wie mag er namens u spreken als u het niet meer kunt’ is optioneel afhankelijk van setting (</a:t>
            </a:r>
            <a:r>
              <a:rPr lang="nl-NL" dirty="0" err="1"/>
              <a:t>somatiek</a:t>
            </a:r>
            <a:r>
              <a:rPr lang="nl-NL" dirty="0"/>
              <a:t>/PG)</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Toelichting: afhankelijk van de setting: intramuraal mogelijk de SO of VS; </a:t>
            </a:r>
          </a:p>
          <a:p>
            <a:endParaRPr lang="nl-NL" dirty="0"/>
          </a:p>
        </p:txBody>
      </p:sp>
      <p:sp>
        <p:nvSpPr>
          <p:cNvPr id="4" name="Tijdelijke aanduiding voor dianummer 3">
            <a:extLst>
              <a:ext uri="{FF2B5EF4-FFF2-40B4-BE49-F238E27FC236}">
                <a16:creationId xmlns:a16="http://schemas.microsoft.com/office/drawing/2014/main" id="{1E93804B-5C44-69C7-1C0F-9BF76D8CCA4D}"/>
              </a:ext>
            </a:extLst>
          </p:cNvPr>
          <p:cNvSpPr>
            <a:spLocks noGrp="1"/>
          </p:cNvSpPr>
          <p:nvPr>
            <p:ph type="sldNum" sz="quarter" idx="5"/>
          </p:nvPr>
        </p:nvSpPr>
        <p:spPr/>
        <p:txBody>
          <a:bodyPr/>
          <a:lstStyle/>
          <a:p>
            <a:fld id="{EB6A1CC6-046B-44AB-BD26-4D3609919A02}" type="slidenum">
              <a:rPr lang="nl-NL" smtClean="0"/>
              <a:t>14</a:t>
            </a:fld>
            <a:endParaRPr lang="nl-NL"/>
          </a:p>
        </p:txBody>
      </p:sp>
    </p:spTree>
    <p:extLst>
      <p:ext uri="{BB962C8B-B14F-4D97-AF65-F5344CB8AC3E}">
        <p14:creationId xmlns:p14="http://schemas.microsoft.com/office/powerpoint/2010/main" val="1940591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AFB1-B6BD-9270-631C-DE2310822A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2DA1C0-11C3-E9D1-CE1B-89624C5C95C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15B34C-B514-5B33-652E-4DF82B5069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Eventueel eigen website met informatie toevoegen</a:t>
            </a:r>
          </a:p>
          <a:p>
            <a:endParaRPr lang="nl-NL" dirty="0"/>
          </a:p>
        </p:txBody>
      </p:sp>
      <p:sp>
        <p:nvSpPr>
          <p:cNvPr id="4" name="Tijdelijke aanduiding voor dianummer 3">
            <a:extLst>
              <a:ext uri="{FF2B5EF4-FFF2-40B4-BE49-F238E27FC236}">
                <a16:creationId xmlns:a16="http://schemas.microsoft.com/office/drawing/2014/main" id="{C9F9BF59-0A47-CCE1-C4F3-42518FDE2967}"/>
              </a:ext>
            </a:extLst>
          </p:cNvPr>
          <p:cNvSpPr>
            <a:spLocks noGrp="1"/>
          </p:cNvSpPr>
          <p:nvPr>
            <p:ph type="sldNum" sz="quarter" idx="5"/>
          </p:nvPr>
        </p:nvSpPr>
        <p:spPr/>
        <p:txBody>
          <a:bodyPr/>
          <a:lstStyle/>
          <a:p>
            <a:fld id="{EB6A1CC6-046B-44AB-BD26-4D3609919A02}" type="slidenum">
              <a:rPr lang="nl-NL" smtClean="0"/>
              <a:t>15</a:t>
            </a:fld>
            <a:endParaRPr lang="nl-NL"/>
          </a:p>
        </p:txBody>
      </p:sp>
    </p:spTree>
    <p:extLst>
      <p:ext uri="{BB962C8B-B14F-4D97-AF65-F5344CB8AC3E}">
        <p14:creationId xmlns:p14="http://schemas.microsoft.com/office/powerpoint/2010/main" val="938100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CC122-FD85-4AFC-5ADC-02065AC83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F42823-5AFD-6D76-89D1-DA1060E1D1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C11626A-83E8-6F8F-E7C1-61D2AC1DF7A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0B5E9F31-335B-46E8-C563-FB70DDFE7D3B}"/>
              </a:ext>
            </a:extLst>
          </p:cNvPr>
          <p:cNvSpPr>
            <a:spLocks noGrp="1"/>
          </p:cNvSpPr>
          <p:nvPr>
            <p:ph type="sldNum" sz="quarter" idx="5"/>
          </p:nvPr>
        </p:nvSpPr>
        <p:spPr/>
        <p:txBody>
          <a:bodyPr/>
          <a:lstStyle/>
          <a:p>
            <a:fld id="{EB6A1CC6-046B-44AB-BD26-4D3609919A02}" type="slidenum">
              <a:rPr lang="nl-NL" smtClean="0"/>
              <a:t>16</a:t>
            </a:fld>
            <a:endParaRPr lang="nl-NL"/>
          </a:p>
        </p:txBody>
      </p:sp>
    </p:spTree>
    <p:extLst>
      <p:ext uri="{BB962C8B-B14F-4D97-AF65-F5344CB8AC3E}">
        <p14:creationId xmlns:p14="http://schemas.microsoft.com/office/powerpoint/2010/main" val="3511100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Afhankelijk va de grootte van de groep: onderlinge voorstelronde; afspreken of je eerst een verhaal houdt en dan vragen, of juist tussentijds.</a:t>
            </a:r>
          </a:p>
          <a:p>
            <a:endParaRPr lang="nl-NL" dirty="0"/>
          </a:p>
          <a:p>
            <a:r>
              <a:rPr lang="nl-NL" dirty="0"/>
              <a:t>Navragen of mensen specifieke vragen of verwachtingen hebben. </a:t>
            </a:r>
          </a:p>
          <a:p>
            <a:endParaRPr lang="nl-NL" dirty="0"/>
          </a:p>
          <a:p>
            <a:r>
              <a:rPr lang="nl-NL" dirty="0"/>
              <a:t>Startpunt: bij verhuizing naar het verpleeghuis is gesproken over wensen en grenzen en zijn als het goed is ook eerde geuite wensen en grenzen zoals besproken met de huisarts bekend bij het verpleeghuis. </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2</a:t>
            </a:fld>
            <a:endParaRPr lang="nl-NL"/>
          </a:p>
        </p:txBody>
      </p:sp>
    </p:spTree>
    <p:extLst>
      <p:ext uri="{BB962C8B-B14F-4D97-AF65-F5344CB8AC3E}">
        <p14:creationId xmlns:p14="http://schemas.microsoft.com/office/powerpoint/2010/main" val="84508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3</a:t>
            </a:fld>
            <a:endParaRPr lang="nl-NL"/>
          </a:p>
        </p:txBody>
      </p:sp>
    </p:spTree>
    <p:extLst>
      <p:ext uri="{BB962C8B-B14F-4D97-AF65-F5344CB8AC3E}">
        <p14:creationId xmlns:p14="http://schemas.microsoft.com/office/powerpoint/2010/main" val="3049414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EDEA1-3F7D-810D-151D-526FF8142B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76E1144-BA3B-89EC-B0FB-A1122A9BF8C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65B53C9-B0B0-A966-1411-FFFB767EC5F8}"/>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DEA8C10-50B8-766D-51EA-4C692AF0CFA2}"/>
              </a:ext>
            </a:extLst>
          </p:cNvPr>
          <p:cNvSpPr>
            <a:spLocks noGrp="1"/>
          </p:cNvSpPr>
          <p:nvPr>
            <p:ph type="sldNum" sz="quarter" idx="5"/>
          </p:nvPr>
        </p:nvSpPr>
        <p:spPr/>
        <p:txBody>
          <a:bodyPr/>
          <a:lstStyle/>
          <a:p>
            <a:fld id="{EB6A1CC6-046B-44AB-BD26-4D3609919A02}" type="slidenum">
              <a:rPr lang="nl-NL" smtClean="0"/>
              <a:t>4</a:t>
            </a:fld>
            <a:endParaRPr lang="nl-NL"/>
          </a:p>
        </p:txBody>
      </p:sp>
    </p:spTree>
    <p:extLst>
      <p:ext uri="{BB962C8B-B14F-4D97-AF65-F5344CB8AC3E}">
        <p14:creationId xmlns:p14="http://schemas.microsoft.com/office/powerpoint/2010/main" val="2270594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5</a:t>
            </a:fld>
            <a:endParaRPr lang="nl-NL"/>
          </a:p>
        </p:txBody>
      </p:sp>
    </p:spTree>
    <p:extLst>
      <p:ext uri="{BB962C8B-B14F-4D97-AF65-F5344CB8AC3E}">
        <p14:creationId xmlns:p14="http://schemas.microsoft.com/office/powerpoint/2010/main" val="2929085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Noem voorbeelden van levensbedreigende ziekte of langzame achteruitgang.</a:t>
            </a:r>
          </a:p>
          <a:p>
            <a:r>
              <a:rPr lang="nl-NL" dirty="0"/>
              <a:t>Het is niet gericht op zo lang mogelijk leven, maar op zo goed mogelijk leven. Klachten en problemen zo veel mogelijk verminderen of voorkomen. Kwaliteit van leven verschilt per persoon.</a:t>
            </a:r>
          </a:p>
          <a:p>
            <a:r>
              <a:rPr lang="nl-NL" dirty="0"/>
              <a:t>Benadruk dat palliatieve zorg is gericht op lichamelijke zorg, psychische zorg, sociale zorg en zingevingsvragen. Geef concrete / aansprekende voorbeelden.</a:t>
            </a:r>
          </a:p>
          <a:p>
            <a:r>
              <a:rPr lang="nl-NL" dirty="0"/>
              <a:t>Palliatieve fase kent geen tijdslimiet, hoe lang palliatieve zorg duurt, verschilt per persoon. Soms dagen, soms weken, maar een jaar of langer kan ook.</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6</a:t>
            </a:fld>
            <a:endParaRPr lang="nl-NL"/>
          </a:p>
        </p:txBody>
      </p:sp>
    </p:spTree>
    <p:extLst>
      <p:ext uri="{BB962C8B-B14F-4D97-AF65-F5344CB8AC3E}">
        <p14:creationId xmlns:p14="http://schemas.microsoft.com/office/powerpoint/2010/main" val="423525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onderwerpen laten zien welke keuzes je hebt in Nederland.</a:t>
            </a:r>
          </a:p>
          <a:p>
            <a:r>
              <a:rPr lang="nl-NL" dirty="0"/>
              <a:t>Het gaat niet om goed of fout.</a:t>
            </a:r>
          </a:p>
          <a:p>
            <a:endParaRPr lang="nl-NL" dirty="0"/>
          </a:p>
          <a:p>
            <a:r>
              <a:rPr lang="nl-NL" dirty="0"/>
              <a:t>Als men zich goed wil voorbereiden, kunnen ze gebruik maken van een keuzehulp, bijvoorbeeld: </a:t>
            </a:r>
            <a:r>
              <a:rPr lang="nl-NL" sz="1200" dirty="0">
                <a:hlinkClick r:id="rId3"/>
              </a:rPr>
              <a:t>https://www.thuisarts.nl/keuzehulp/verken-uw-wensen-voor-zorg-en-behandeling</a:t>
            </a:r>
            <a:r>
              <a:rPr lang="nl-NL" sz="1200" dirty="0"/>
              <a:t> </a:t>
            </a:r>
            <a:endParaRPr lang="nl-NL" dirty="0"/>
          </a:p>
          <a:p>
            <a:r>
              <a:rPr lang="nl-NL" dirty="0"/>
              <a:t>Tip: laat de wegwijzer afdrukken en deel deze uit tijdens de bijeenkomst. U kunt ze ook bestellen via de website: https://palliaweb.nl/netwerk-achterhoek/patienten-en-naasten/wegwijzer-praten-over-het-levenseinde  </a:t>
            </a:r>
          </a:p>
          <a:p>
            <a:pPr marL="0" marR="0" lvl="0" indent="0" defTabSz="457200" eaLnBrk="1" fontAlgn="auto" latinLnBrk="0" hangingPunct="1">
              <a:lnSpc>
                <a:spcPct val="117999"/>
              </a:lnSpc>
              <a:spcBef>
                <a:spcPts val="0"/>
              </a:spcBef>
              <a:spcAft>
                <a:spcPts val="0"/>
              </a:spcAft>
              <a:buClrTx/>
              <a:buSzTx/>
              <a:buFontTx/>
              <a:buNone/>
              <a:tabLst/>
              <a:defRPr/>
            </a:pPr>
            <a:r>
              <a:rPr lang="nl-NL" dirty="0"/>
              <a:t>In dat geval kan er bij deze sheet vermeld worden: andere hulpmiddelen staan op de wegwijzer die u na afloop mee kunt nemen (+als website op 1 van de laatste sheets).</a:t>
            </a:r>
          </a:p>
          <a:p>
            <a:endParaRPr lang="nl-NL" dirty="0"/>
          </a:p>
        </p:txBody>
      </p:sp>
      <p:sp>
        <p:nvSpPr>
          <p:cNvPr id="4" name="Tijdelijke aanduiding voor dianummer 3"/>
          <p:cNvSpPr>
            <a:spLocks noGrp="1"/>
          </p:cNvSpPr>
          <p:nvPr>
            <p:ph type="sldNum" sz="quarter" idx="5"/>
          </p:nvPr>
        </p:nvSpPr>
        <p:spPr/>
        <p:txBody>
          <a:bodyPr/>
          <a:lstStyle/>
          <a:p>
            <a:fld id="{EB6A1CC6-046B-44AB-BD26-4D3609919A02}" type="slidenum">
              <a:rPr lang="nl-NL" smtClean="0"/>
              <a:t>7</a:t>
            </a:fld>
            <a:endParaRPr lang="nl-NL"/>
          </a:p>
        </p:txBody>
      </p:sp>
    </p:spTree>
    <p:extLst>
      <p:ext uri="{BB962C8B-B14F-4D97-AF65-F5344CB8AC3E}">
        <p14:creationId xmlns:p14="http://schemas.microsoft.com/office/powerpoint/2010/main" val="407151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9D1F-DF1D-DA6F-3350-86B3450F6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B41755-B70C-AE4D-0BED-4506BF4AE8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26703F-7C31-04E7-EA9A-A372048CA55F}"/>
              </a:ext>
            </a:extLst>
          </p:cNvPr>
          <p:cNvSpPr>
            <a:spLocks noGrp="1"/>
          </p:cNvSpPr>
          <p:nvPr>
            <p:ph type="body" idx="1"/>
          </p:nvPr>
        </p:nvSpPr>
        <p:spPr/>
        <p:txBody>
          <a:bodyPr/>
          <a:lstStyle/>
          <a:p>
            <a:r>
              <a:rPr lang="nl-NL" dirty="0"/>
              <a:t>Afhankelijk van de situatie. Concreet en aansprekend voorbeeld geven (botbreuk, CVA, acute complicaties….)</a:t>
            </a:r>
          </a:p>
          <a:p>
            <a:r>
              <a:rPr lang="nl-NL" dirty="0"/>
              <a:t>Mogelijk ook iets toevoegen over andere vormen van behandeling, zoals gebruik antibiotica.</a:t>
            </a:r>
          </a:p>
        </p:txBody>
      </p:sp>
      <p:sp>
        <p:nvSpPr>
          <p:cNvPr id="4" name="Tijdelijke aanduiding voor dianummer 3">
            <a:extLst>
              <a:ext uri="{FF2B5EF4-FFF2-40B4-BE49-F238E27FC236}">
                <a16:creationId xmlns:a16="http://schemas.microsoft.com/office/drawing/2014/main" id="{5922315E-04B5-5C59-BA1A-197F18B24AF2}"/>
              </a:ext>
            </a:extLst>
          </p:cNvPr>
          <p:cNvSpPr>
            <a:spLocks noGrp="1"/>
          </p:cNvSpPr>
          <p:nvPr>
            <p:ph type="sldNum" sz="quarter" idx="5"/>
          </p:nvPr>
        </p:nvSpPr>
        <p:spPr/>
        <p:txBody>
          <a:bodyPr/>
          <a:lstStyle/>
          <a:p>
            <a:fld id="{EB6A1CC6-046B-44AB-BD26-4D3609919A02}" type="slidenum">
              <a:rPr lang="nl-NL" smtClean="0"/>
              <a:t>8</a:t>
            </a:fld>
            <a:endParaRPr lang="nl-NL"/>
          </a:p>
        </p:txBody>
      </p:sp>
    </p:spTree>
    <p:extLst>
      <p:ext uri="{BB962C8B-B14F-4D97-AF65-F5344CB8AC3E}">
        <p14:creationId xmlns:p14="http://schemas.microsoft.com/office/powerpoint/2010/main" val="38766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F9D1F-DF1D-DA6F-3350-86B3450F686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9B41755-B70C-AE4D-0BED-4506BF4AE86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D26703F-7C31-04E7-EA9A-A372048CA55F}"/>
              </a:ext>
            </a:extLst>
          </p:cNvPr>
          <p:cNvSpPr>
            <a:spLocks noGrp="1"/>
          </p:cNvSpPr>
          <p:nvPr>
            <p:ph type="body" idx="1"/>
          </p:nvPr>
        </p:nvSpPr>
        <p:spPr/>
        <p:txBody>
          <a:bodyPr/>
          <a:lstStyle/>
          <a:p>
            <a:r>
              <a:rPr lang="nl-NL" dirty="0"/>
              <a:t>Beiden worden hierna verder toegelicht.</a:t>
            </a:r>
          </a:p>
          <a:p>
            <a:r>
              <a:rPr lang="nl-NL" dirty="0"/>
              <a:t>Bewust stoppen met eten en drinken meestal niet meer aan de orde. Wek het proces dat mensen minder behoefte hebben aan vocht en voeding. </a:t>
            </a:r>
          </a:p>
        </p:txBody>
      </p:sp>
      <p:sp>
        <p:nvSpPr>
          <p:cNvPr id="4" name="Tijdelijke aanduiding voor dianummer 3">
            <a:extLst>
              <a:ext uri="{FF2B5EF4-FFF2-40B4-BE49-F238E27FC236}">
                <a16:creationId xmlns:a16="http://schemas.microsoft.com/office/drawing/2014/main" id="{5922315E-04B5-5C59-BA1A-197F18B24AF2}"/>
              </a:ext>
            </a:extLst>
          </p:cNvPr>
          <p:cNvSpPr>
            <a:spLocks noGrp="1"/>
          </p:cNvSpPr>
          <p:nvPr>
            <p:ph type="sldNum" sz="quarter" idx="5"/>
          </p:nvPr>
        </p:nvSpPr>
        <p:spPr/>
        <p:txBody>
          <a:bodyPr/>
          <a:lstStyle/>
          <a:p>
            <a:fld id="{EB6A1CC6-046B-44AB-BD26-4D3609919A02}" type="slidenum">
              <a:rPr lang="nl-NL" smtClean="0"/>
              <a:t>9</a:t>
            </a:fld>
            <a:endParaRPr lang="nl-NL"/>
          </a:p>
        </p:txBody>
      </p:sp>
    </p:spTree>
    <p:extLst>
      <p:ext uri="{BB962C8B-B14F-4D97-AF65-F5344CB8AC3E}">
        <p14:creationId xmlns:p14="http://schemas.microsoft.com/office/powerpoint/2010/main" val="104073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Titel 3">
            <a:extLst>
              <a:ext uri="{FF2B5EF4-FFF2-40B4-BE49-F238E27FC236}">
                <a16:creationId xmlns:a16="http://schemas.microsoft.com/office/drawing/2014/main" id="{4264B466-8869-8D1F-8447-5240CCB0F8C2}"/>
              </a:ext>
            </a:extLst>
          </p:cNvPr>
          <p:cNvSpPr>
            <a:spLocks noGrp="1"/>
          </p:cNvSpPr>
          <p:nvPr>
            <p:ph type="title"/>
          </p:nvPr>
        </p:nvSpPr>
        <p:spPr>
          <a:xfrm>
            <a:off x="3864311" y="737389"/>
            <a:ext cx="5995143" cy="1828011"/>
          </a:xfrm>
          <a:prstGeom prst="rect">
            <a:avLst/>
          </a:prstGeom>
        </p:spPr>
        <p:txBody>
          <a:bodyPr lIns="0" tIns="0" rIns="0" bIns="0"/>
          <a:lstStyle>
            <a:lvl1pPr>
              <a:defRPr sz="6000" b="1">
                <a:solidFill>
                  <a:schemeClr val="tx1"/>
                </a:solidFill>
                <a:latin typeface="+mj-lt"/>
              </a:defRPr>
            </a:lvl1pPr>
          </a:lstStyle>
          <a:p>
            <a:r>
              <a:rPr lang="nl-NL"/>
              <a:t>Klik om stijl te bewerken</a:t>
            </a:r>
            <a:endParaRPr lang="nl-NL" dirty="0"/>
          </a:p>
        </p:txBody>
      </p:sp>
      <p:sp>
        <p:nvSpPr>
          <p:cNvPr id="12" name="Tijdelijke aanduiding voor tekst 2">
            <a:extLst>
              <a:ext uri="{FF2B5EF4-FFF2-40B4-BE49-F238E27FC236}">
                <a16:creationId xmlns:a16="http://schemas.microsoft.com/office/drawing/2014/main" id="{9F817A1A-B569-77BF-088D-D6DF7F96ACA5}"/>
              </a:ext>
            </a:extLst>
          </p:cNvPr>
          <p:cNvSpPr>
            <a:spLocks noGrp="1"/>
          </p:cNvSpPr>
          <p:nvPr>
            <p:ph type="body" sz="half" idx="2"/>
          </p:nvPr>
        </p:nvSpPr>
        <p:spPr>
          <a:xfrm>
            <a:off x="553028" y="3114964"/>
            <a:ext cx="8239990" cy="415636"/>
          </a:xfrm>
          <a:prstGeom prst="rect">
            <a:avLst/>
          </a:prstGeom>
        </p:spPr>
        <p:txBody>
          <a:bodyPr/>
          <a:lstStyle>
            <a:lvl1pPr>
              <a:buClr>
                <a:srgbClr val="DDBFB4"/>
              </a:buClr>
              <a:defRPr/>
            </a:lvl1pPr>
          </a:lstStyle>
          <a:p>
            <a:pPr lvl="0"/>
            <a:r>
              <a:rPr lang="nl-NL"/>
              <a:t>Klikken om de tekststijl van het model te bewerken</a:t>
            </a:r>
          </a:p>
        </p:txBody>
      </p:sp>
    </p:spTree>
    <p:extLst>
      <p:ext uri="{BB962C8B-B14F-4D97-AF65-F5344CB8AC3E}">
        <p14:creationId xmlns:p14="http://schemas.microsoft.com/office/powerpoint/2010/main" val="2325815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descr="Afbeelding met tekening, clipart, Lijnillustraties, schets&#10;&#10;Automatisch gegenereerde beschrijving">
            <a:extLst>
              <a:ext uri="{FF2B5EF4-FFF2-40B4-BE49-F238E27FC236}">
                <a16:creationId xmlns:a16="http://schemas.microsoft.com/office/drawing/2014/main" id="{C73C3C3E-A7C7-80F1-4F7B-90DABD7A90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419" y="186637"/>
            <a:ext cx="1824840" cy="1686787"/>
          </a:xfrm>
          <a:prstGeom prst="rect">
            <a:avLst/>
          </a:prstGeom>
        </p:spPr>
      </p:pic>
      <p:pic>
        <p:nvPicPr>
          <p:cNvPr id="10" name="Afbeelding 9" descr="Afbeelding met cirkel, ontwerp&#10;&#10;Automatisch gegenereerde beschrijving">
            <a:extLst>
              <a:ext uri="{FF2B5EF4-FFF2-40B4-BE49-F238E27FC236}">
                <a16:creationId xmlns:a16="http://schemas.microsoft.com/office/drawing/2014/main" id="{C57235BC-5250-B2B4-39CB-5D1418FD7600}"/>
              </a:ext>
            </a:extLst>
          </p:cNvPr>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75904" y="3107436"/>
            <a:ext cx="3816096" cy="3750564"/>
          </a:xfrm>
          <a:prstGeom prst="rect">
            <a:avLst/>
          </a:prstGeom>
        </p:spPr>
      </p:pic>
      <p:cxnSp>
        <p:nvCxnSpPr>
          <p:cNvPr id="12" name="Rechte verbindingslijn 11">
            <a:extLst>
              <a:ext uri="{FF2B5EF4-FFF2-40B4-BE49-F238E27FC236}">
                <a16:creationId xmlns:a16="http://schemas.microsoft.com/office/drawing/2014/main" id="{B816AF19-953F-ACF7-8EC0-52D7A99A02BA}"/>
              </a:ext>
            </a:extLst>
          </p:cNvPr>
          <p:cNvCxnSpPr>
            <a:cxnSpLocks/>
          </p:cNvCxnSpPr>
          <p:nvPr userDrawn="1"/>
        </p:nvCxnSpPr>
        <p:spPr>
          <a:xfrm>
            <a:off x="38100" y="0"/>
            <a:ext cx="0" cy="6858000"/>
          </a:xfrm>
          <a:prstGeom prst="line">
            <a:avLst/>
          </a:prstGeom>
          <a:ln w="101600">
            <a:solidFill>
              <a:srgbClr val="BCE2E1"/>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a:extLst>
              <a:ext uri="{FF2B5EF4-FFF2-40B4-BE49-F238E27FC236}">
                <a16:creationId xmlns:a16="http://schemas.microsoft.com/office/drawing/2014/main" id="{50BFCD27-0AC1-9CC4-DAA8-1BCC32EA9FF0}"/>
              </a:ext>
            </a:extLst>
          </p:cNvPr>
          <p:cNvCxnSpPr>
            <a:cxnSpLocks/>
          </p:cNvCxnSpPr>
          <p:nvPr userDrawn="1"/>
        </p:nvCxnSpPr>
        <p:spPr>
          <a:xfrm>
            <a:off x="166564" y="0"/>
            <a:ext cx="0" cy="6858000"/>
          </a:xfrm>
          <a:prstGeom prst="line">
            <a:avLst/>
          </a:prstGeom>
          <a:ln w="38100">
            <a:solidFill>
              <a:srgbClr val="DDBFB4"/>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70991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palliaweb.nl/getattachment/2aecf546-5baf-4a02-8f87-4a83e115724c/Wensenboekje_2023_interactief_Achterhoek_Zutphen.pdf?lang=nl-NL"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hyperlink" Target="https://palliaweb.nl/netwerk-achterhoek/patienten-en-naasten/wegwijzer-praten-over-het-levenseinde" TargetMode="Externa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4073995" y="488220"/>
            <a:ext cx="6314605" cy="1517320"/>
          </a:xfrm>
          <a:prstGeom prst="rect">
            <a:avLst/>
          </a:prstGeom>
        </p:spPr>
        <p:txBody>
          <a:bodyPr/>
          <a:lstStyle/>
          <a:p>
            <a:pPr algn="ctr">
              <a:lnSpc>
                <a:spcPts val="4000"/>
              </a:lnSpc>
            </a:pPr>
            <a:r>
              <a:rPr lang="nl-NL" sz="5000" dirty="0">
                <a:solidFill>
                  <a:srgbClr val="B1BAC1"/>
                </a:solidFill>
              </a:rPr>
              <a:t>UW WENSEN IN DE</a:t>
            </a:r>
            <a:br>
              <a:rPr lang="nl-NL" sz="5000" dirty="0">
                <a:solidFill>
                  <a:srgbClr val="B1BAC1"/>
                </a:solidFill>
              </a:rPr>
            </a:br>
            <a:r>
              <a:rPr lang="nl-NL" sz="5000" dirty="0">
                <a:solidFill>
                  <a:srgbClr val="B1BAC1"/>
                </a:solidFill>
              </a:rPr>
              <a:t>LAATSTE LEVENSFASE</a:t>
            </a:r>
            <a:br>
              <a:rPr lang="nl-NL" sz="3500" dirty="0">
                <a:solidFill>
                  <a:srgbClr val="B1BAC1"/>
                </a:solidFill>
              </a:rPr>
            </a:br>
            <a:r>
              <a:rPr lang="nl-NL" sz="3500" dirty="0"/>
              <a:t>een gesprek over het levenseinde</a:t>
            </a:r>
          </a:p>
        </p:txBody>
      </p:sp>
      <p:sp>
        <p:nvSpPr>
          <p:cNvPr id="6" name="Rechthoek 5">
            <a:extLst>
              <a:ext uri="{FF2B5EF4-FFF2-40B4-BE49-F238E27FC236}">
                <a16:creationId xmlns:a16="http://schemas.microsoft.com/office/drawing/2014/main" id="{9A3B913A-B64E-0C3D-C63E-6F79A82146F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descr="Afbeelding">
            <a:extLst>
              <a:ext uri="{FF2B5EF4-FFF2-40B4-BE49-F238E27FC236}">
                <a16:creationId xmlns:a16="http://schemas.microsoft.com/office/drawing/2014/main" id="{E8A84905-3441-53DE-4A48-C86753E31D63}"/>
              </a:ext>
            </a:extLst>
          </p:cNvPr>
          <p:cNvPicPr>
            <a:picLocks noChangeAspect="1"/>
          </p:cNvPicPr>
          <p:nvPr/>
        </p:nvPicPr>
        <p:blipFill>
          <a:blip r:embed="rId3"/>
          <a:stretch>
            <a:fillRect/>
          </a:stretch>
        </p:blipFill>
        <p:spPr>
          <a:xfrm>
            <a:off x="4329113" y="2510421"/>
            <a:ext cx="5804366" cy="2902183"/>
          </a:xfrm>
          <a:prstGeom prst="rect">
            <a:avLst/>
          </a:prstGeom>
          <a:ln>
            <a:noFill/>
          </a:ln>
          <a:effectLst>
            <a:outerShdw blurRad="190500" algn="tl" rotWithShape="0">
              <a:srgbClr val="DDBFB4">
                <a:alpha val="70000"/>
              </a:srgbClr>
            </a:outerShdw>
          </a:effectLst>
        </p:spPr>
      </p:pic>
      <p:sp>
        <p:nvSpPr>
          <p:cNvPr id="5" name="Tekstvak 4">
            <a:extLst>
              <a:ext uri="{FF2B5EF4-FFF2-40B4-BE49-F238E27FC236}">
                <a16:creationId xmlns:a16="http://schemas.microsoft.com/office/drawing/2014/main" id="{4F3F5D00-CCBC-9D9E-B7F8-3C315A9CD6C7}"/>
              </a:ext>
            </a:extLst>
          </p:cNvPr>
          <p:cNvSpPr txBox="1"/>
          <p:nvPr/>
        </p:nvSpPr>
        <p:spPr>
          <a:xfrm>
            <a:off x="5938426" y="5605109"/>
            <a:ext cx="3468712" cy="853621"/>
          </a:xfrm>
          <a:prstGeom prst="rect">
            <a:avLst/>
          </a:prstGeom>
          <a:noFill/>
        </p:spPr>
        <p:txBody>
          <a:bodyPr wrap="square" rtlCol="0">
            <a:spAutoFit/>
          </a:bodyPr>
          <a:lstStyle/>
          <a:p>
            <a:r>
              <a:rPr lang="nl-NL" sz="5000" b="1" dirty="0">
                <a:solidFill>
                  <a:srgbClr val="DDBFB4"/>
                </a:solidFill>
                <a:latin typeface="Signika" panose="02010003020600000004" pitchFamily="2" charset="0"/>
              </a:rPr>
              <a:t>Goed </a:t>
            </a:r>
            <a:r>
              <a:rPr lang="nl-NL" sz="5000" b="1" dirty="0" err="1">
                <a:solidFill>
                  <a:srgbClr val="DDBFB4"/>
                </a:solidFill>
                <a:latin typeface="Signika" panose="02010003020600000004" pitchFamily="2" charset="0"/>
              </a:rPr>
              <a:t>Gaon</a:t>
            </a:r>
            <a:r>
              <a:rPr lang="nl-NL" sz="5000" b="1" dirty="0">
                <a:solidFill>
                  <a:srgbClr val="DDBFB4"/>
                </a:solidFill>
                <a:latin typeface="Signika" panose="02010003020600000004" pitchFamily="2" charset="0"/>
              </a:rPr>
              <a:t>!</a:t>
            </a:r>
          </a:p>
        </p:txBody>
      </p:sp>
    </p:spTree>
    <p:extLst>
      <p:ext uri="{BB962C8B-B14F-4D97-AF65-F5344CB8AC3E}">
        <p14:creationId xmlns:p14="http://schemas.microsoft.com/office/powerpoint/2010/main" val="1090157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1EC5BC-875F-5A15-556F-D8E81E002208}"/>
              </a:ext>
            </a:extLst>
          </p:cNvPr>
          <p:cNvSpPr>
            <a:spLocks noGrp="1"/>
          </p:cNvSpPr>
          <p:nvPr>
            <p:ph type="title"/>
          </p:nvPr>
        </p:nvSpPr>
        <p:spPr>
          <a:xfrm>
            <a:off x="3059289" y="737389"/>
            <a:ext cx="8003822" cy="1828011"/>
          </a:xfrm>
        </p:spPr>
        <p:txBody>
          <a:bodyPr/>
          <a:lstStyle/>
          <a:p>
            <a:r>
              <a:rPr lang="nl-NL" sz="5000" dirty="0">
                <a:solidFill>
                  <a:srgbClr val="B1BAC1"/>
                </a:solidFill>
              </a:rPr>
              <a:t>Het natuurlijke stervensproces</a:t>
            </a:r>
          </a:p>
        </p:txBody>
      </p:sp>
      <p:sp>
        <p:nvSpPr>
          <p:cNvPr id="4" name="Rechthoek 3">
            <a:extLst>
              <a:ext uri="{FF2B5EF4-FFF2-40B4-BE49-F238E27FC236}">
                <a16:creationId xmlns:a16="http://schemas.microsoft.com/office/drawing/2014/main" id="{B0523C88-2BD0-4E0F-39FD-4C407E0AA75F}"/>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tekst 2">
            <a:extLst>
              <a:ext uri="{FF2B5EF4-FFF2-40B4-BE49-F238E27FC236}">
                <a16:creationId xmlns:a16="http://schemas.microsoft.com/office/drawing/2014/main" id="{4C673333-F088-92B1-E2D2-F279E6182741}"/>
              </a:ext>
            </a:extLst>
          </p:cNvPr>
          <p:cNvSpPr>
            <a:spLocks noGrp="1"/>
          </p:cNvSpPr>
          <p:nvPr>
            <p:ph type="body" sz="half" idx="2"/>
          </p:nvPr>
        </p:nvSpPr>
        <p:spPr>
          <a:xfrm>
            <a:off x="553027" y="2660222"/>
            <a:ext cx="8726440" cy="3460388"/>
          </a:xfrm>
        </p:spPr>
        <p:txBody>
          <a:bodyPr lIns="91440" tIns="45720" rIns="91440" bIns="45720" anchor="t"/>
          <a:lstStyle/>
          <a:p>
            <a:r>
              <a:rPr lang="nl-NL" dirty="0"/>
              <a:t>Hoe dient de stervensfase zich aan?</a:t>
            </a:r>
          </a:p>
          <a:p>
            <a:r>
              <a:rPr lang="nl-NL" dirty="0"/>
              <a:t>Verschijnselen</a:t>
            </a:r>
          </a:p>
          <a:p>
            <a:r>
              <a:rPr lang="nl-NL" dirty="0"/>
              <a:t>Wat kun je doen als familie/naasten?</a:t>
            </a:r>
          </a:p>
          <a:p>
            <a:r>
              <a:rPr lang="nl-NL" dirty="0"/>
              <a:t>Hoe begeleidt de zorgorganisatie dit proces?</a:t>
            </a:r>
          </a:p>
          <a:p>
            <a:r>
              <a:rPr lang="nl-NL" dirty="0"/>
              <a:t>Wat is palliatieve sedatie? </a:t>
            </a:r>
            <a:endParaRPr lang="nl-NL" dirty="0">
              <a:ea typeface="Calibri"/>
              <a:cs typeface="Calibri"/>
            </a:endParaRPr>
          </a:p>
          <a:p>
            <a:r>
              <a:rPr lang="nl-NL" dirty="0"/>
              <a:t>Wanneer kan dat worden ingezet?</a:t>
            </a:r>
            <a:endParaRPr lang="nl-NL" dirty="0">
              <a:ea typeface="Calibri"/>
              <a:cs typeface="Calibri"/>
            </a:endParaRPr>
          </a:p>
        </p:txBody>
      </p:sp>
    </p:spTree>
    <p:extLst>
      <p:ext uri="{BB962C8B-B14F-4D97-AF65-F5344CB8AC3E}">
        <p14:creationId xmlns:p14="http://schemas.microsoft.com/office/powerpoint/2010/main" val="551038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F4CA9-F179-5C14-E277-2F25F9935BB9}"/>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32031370-0126-8A8D-E13E-817E792F9C81}"/>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3DA33374-155C-27D5-BB2D-BF4118B9BC92}"/>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Palliatieve sedatie</a:t>
            </a:r>
          </a:p>
        </p:txBody>
      </p:sp>
      <p:sp>
        <p:nvSpPr>
          <p:cNvPr id="3" name="Ondertitel 2">
            <a:extLst>
              <a:ext uri="{FF2B5EF4-FFF2-40B4-BE49-F238E27FC236}">
                <a16:creationId xmlns:a16="http://schemas.microsoft.com/office/drawing/2014/main" id="{17FBE59A-C4C1-8D91-88A0-DDD6FBAFF625}"/>
              </a:ext>
            </a:extLst>
          </p:cNvPr>
          <p:cNvSpPr txBox="1">
            <a:spLocks/>
          </p:cNvSpPr>
          <p:nvPr/>
        </p:nvSpPr>
        <p:spPr>
          <a:xfrm>
            <a:off x="917375" y="2610570"/>
            <a:ext cx="10937551" cy="27037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De patiënt overlijdt aan zijn of haar ziekte</a:t>
            </a:r>
          </a:p>
          <a:p>
            <a:pPr>
              <a:buClr>
                <a:srgbClr val="DDBFB4"/>
              </a:buClr>
            </a:pPr>
            <a:r>
              <a:rPr lang="nl-NL" sz="2500" dirty="0"/>
              <a:t>Er is sprake van ernstig lijden en onbehandelbare klachten</a:t>
            </a:r>
          </a:p>
          <a:p>
            <a:pPr>
              <a:buClr>
                <a:srgbClr val="DDBFB4"/>
              </a:buClr>
            </a:pPr>
            <a:r>
              <a:rPr lang="nl-NL" sz="2500" dirty="0"/>
              <a:t>Levensverwachting minder dan 2 weken</a:t>
            </a:r>
          </a:p>
          <a:p>
            <a:pPr>
              <a:buClr>
                <a:srgbClr val="DDBFB4"/>
              </a:buClr>
            </a:pPr>
            <a:r>
              <a:rPr lang="nl-NL" sz="2500" dirty="0"/>
              <a:t>Tijdens de stervensfase toedienen van slaapmedicatie met als doel het opzettelijk verlagen van bewustzijn van een patiënt zodat de patiënt niet meer lijdt</a:t>
            </a:r>
          </a:p>
        </p:txBody>
      </p:sp>
      <p:sp>
        <p:nvSpPr>
          <p:cNvPr id="5" name="Rechthoek: afgeronde hoeken 4">
            <a:extLst>
              <a:ext uri="{FF2B5EF4-FFF2-40B4-BE49-F238E27FC236}">
                <a16:creationId xmlns:a16="http://schemas.microsoft.com/office/drawing/2014/main" id="{22732975-9C65-BAD6-E8A3-173CACFB7F4F}"/>
              </a:ext>
            </a:extLst>
          </p:cNvPr>
          <p:cNvSpPr/>
          <p:nvPr/>
        </p:nvSpPr>
        <p:spPr>
          <a:xfrm>
            <a:off x="1027803" y="5072401"/>
            <a:ext cx="5340724" cy="1455399"/>
          </a:xfrm>
          <a:prstGeom prst="roundRect">
            <a:avLst/>
          </a:prstGeom>
          <a:solidFill>
            <a:srgbClr val="DDBFB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br>
              <a:rPr lang="nl-NL" sz="2500" dirty="0"/>
            </a:br>
            <a:endParaRPr lang="en-US" sz="2500" dirty="0"/>
          </a:p>
        </p:txBody>
      </p:sp>
      <p:sp>
        <p:nvSpPr>
          <p:cNvPr id="6" name="Tekstvak 5">
            <a:extLst>
              <a:ext uri="{FF2B5EF4-FFF2-40B4-BE49-F238E27FC236}">
                <a16:creationId xmlns:a16="http://schemas.microsoft.com/office/drawing/2014/main" id="{EEBF63FF-E6CA-0A55-820B-E3C69C6902EC}"/>
              </a:ext>
            </a:extLst>
          </p:cNvPr>
          <p:cNvSpPr txBox="1"/>
          <p:nvPr/>
        </p:nvSpPr>
        <p:spPr>
          <a:xfrm>
            <a:off x="1163850" y="5205706"/>
            <a:ext cx="5222300" cy="1188787"/>
          </a:xfrm>
          <a:prstGeom prst="rect">
            <a:avLst/>
          </a:prstGeom>
          <a:noFill/>
        </p:spPr>
        <p:txBody>
          <a:bodyPr wrap="square">
            <a:spAutoFit/>
          </a:bodyPr>
          <a:lstStyle/>
          <a:p>
            <a:pPr lvl="0">
              <a:lnSpc>
                <a:spcPts val="1700"/>
              </a:lnSpc>
            </a:pPr>
            <a:r>
              <a:rPr lang="nl-NL" dirty="0"/>
              <a:t>Meestal gebruiken we het slaapmedicijn </a:t>
            </a:r>
            <a:r>
              <a:rPr lang="nl-NL" dirty="0" err="1"/>
              <a:t>Midazolam</a:t>
            </a:r>
            <a:r>
              <a:rPr lang="nl-NL" dirty="0"/>
              <a:t>. </a:t>
            </a:r>
            <a:br>
              <a:rPr lang="nl-NL" dirty="0"/>
            </a:br>
            <a:r>
              <a:rPr lang="nl-NL" dirty="0"/>
              <a:t>Dit kan als de patiënt aan het einde van het leven</a:t>
            </a:r>
          </a:p>
          <a:p>
            <a:pPr marL="285750" lvl="0" indent="-285750">
              <a:lnSpc>
                <a:spcPts val="1700"/>
              </a:lnSpc>
              <a:buClr>
                <a:srgbClr val="BCE2E1"/>
              </a:buClr>
              <a:buFont typeface="Arial" panose="020B0604020202020204" pitchFamily="34" charset="0"/>
              <a:buChar char="•"/>
            </a:pPr>
            <a:r>
              <a:rPr lang="nl-NL" dirty="0"/>
              <a:t>veel pijn heeft</a:t>
            </a:r>
          </a:p>
          <a:p>
            <a:pPr marL="285750" lvl="0" indent="-285750">
              <a:lnSpc>
                <a:spcPts val="1700"/>
              </a:lnSpc>
              <a:buClr>
                <a:srgbClr val="BCE2E1"/>
              </a:buClr>
              <a:buFont typeface="Arial" panose="020B0604020202020204" pitchFamily="34" charset="0"/>
              <a:buChar char="•"/>
            </a:pPr>
            <a:r>
              <a:rPr lang="nl-NL" dirty="0"/>
              <a:t>heel angstig is</a:t>
            </a:r>
          </a:p>
          <a:p>
            <a:pPr marL="285750" lvl="0" indent="-285750">
              <a:lnSpc>
                <a:spcPts val="1700"/>
              </a:lnSpc>
              <a:buClr>
                <a:srgbClr val="BCE2E1"/>
              </a:buClr>
              <a:buFont typeface="Arial" panose="020B0604020202020204" pitchFamily="34" charset="0"/>
              <a:buChar char="•"/>
            </a:pPr>
            <a:r>
              <a:rPr lang="nl-NL" dirty="0"/>
              <a:t>erg benauwd is </a:t>
            </a:r>
            <a:endParaRPr lang="en-US" dirty="0"/>
          </a:p>
        </p:txBody>
      </p:sp>
    </p:spTree>
    <p:extLst>
      <p:ext uri="{BB962C8B-B14F-4D97-AF65-F5344CB8AC3E}">
        <p14:creationId xmlns:p14="http://schemas.microsoft.com/office/powerpoint/2010/main" val="29778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2CC3C-4BCE-5DDE-0EB8-3B39713295C5}"/>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972DECC1-B139-7FE4-EB71-1D53A1E37FE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227C821-8148-BD11-D332-8B2D8D9D7810}"/>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Euthanasie</a:t>
            </a:r>
          </a:p>
        </p:txBody>
      </p:sp>
      <p:sp>
        <p:nvSpPr>
          <p:cNvPr id="3" name="Ondertitel 2">
            <a:extLst>
              <a:ext uri="{FF2B5EF4-FFF2-40B4-BE49-F238E27FC236}">
                <a16:creationId xmlns:a16="http://schemas.microsoft.com/office/drawing/2014/main" id="{75ABC962-0620-C0E0-B221-9C2BF8330F76}"/>
              </a:ext>
            </a:extLst>
          </p:cNvPr>
          <p:cNvSpPr txBox="1">
            <a:spLocks/>
          </p:cNvSpPr>
          <p:nvPr/>
        </p:nvSpPr>
        <p:spPr>
          <a:xfrm>
            <a:off x="677331" y="2678772"/>
            <a:ext cx="9144000" cy="323778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Wat is euthanasie?</a:t>
            </a:r>
          </a:p>
          <a:p>
            <a:pPr>
              <a:buClr>
                <a:srgbClr val="DDBFB4"/>
              </a:buClr>
            </a:pPr>
            <a:r>
              <a:rPr lang="nl-NL" sz="2500" dirty="0"/>
              <a:t>Alleen op verzoek van de patiënt</a:t>
            </a:r>
          </a:p>
          <a:p>
            <a:pPr>
              <a:buClr>
                <a:srgbClr val="DDBFB4"/>
              </a:buClr>
            </a:pPr>
            <a:r>
              <a:rPr lang="nl-NL" sz="2500" dirty="0"/>
              <a:t>Wettelijke criteria</a:t>
            </a:r>
          </a:p>
          <a:p>
            <a:pPr marL="623570" indent="-355600">
              <a:buClr>
                <a:srgbClr val="BCE2E1"/>
              </a:buClr>
              <a:buFont typeface="Courier New" panose="02070309020205020404" pitchFamily="49" charset="0"/>
              <a:buChar char="o"/>
              <a:tabLst>
                <a:tab pos="3141663" algn="l"/>
              </a:tabLst>
            </a:pPr>
            <a:r>
              <a:rPr lang="nl-NL" sz="2500" dirty="0"/>
              <a:t>Vrijwillig:	</a:t>
            </a:r>
            <a:r>
              <a:rPr lang="nl-NL" sz="2500" b="1" dirty="0">
                <a:solidFill>
                  <a:srgbClr val="BCE2E1"/>
                </a:solidFill>
              </a:rPr>
              <a:t>|</a:t>
            </a:r>
            <a:r>
              <a:rPr lang="nl-NL" sz="2500" dirty="0"/>
              <a:t> eigen keuze</a:t>
            </a:r>
            <a:endParaRPr lang="nl-NL" sz="2500" dirty="0">
              <a:ea typeface="Calibri"/>
              <a:cs typeface="Calibri"/>
            </a:endParaRPr>
          </a:p>
          <a:p>
            <a:pPr marL="623570" indent="-355600">
              <a:buClr>
                <a:srgbClr val="BCE2E1"/>
              </a:buClr>
              <a:buFont typeface="Courier New" panose="02070309020205020404" pitchFamily="49" charset="0"/>
              <a:buChar char="o"/>
              <a:tabLst>
                <a:tab pos="3141663" algn="l"/>
              </a:tabLst>
            </a:pPr>
            <a:r>
              <a:rPr lang="nl-NL" sz="2500" dirty="0"/>
              <a:t>Weloverwogen: 	</a:t>
            </a:r>
            <a:r>
              <a:rPr lang="nl-NL" sz="2500" b="1" dirty="0">
                <a:solidFill>
                  <a:srgbClr val="BCE2E1"/>
                </a:solidFill>
              </a:rPr>
              <a:t>|</a:t>
            </a:r>
            <a:r>
              <a:rPr lang="nl-NL" sz="2500" dirty="0"/>
              <a:t> wilsbekwaam op dit gebied</a:t>
            </a:r>
            <a:endParaRPr lang="nl-NL" sz="2500" dirty="0">
              <a:ea typeface="Calibri"/>
              <a:cs typeface="Calibri"/>
            </a:endParaRPr>
          </a:p>
          <a:p>
            <a:pPr marL="623570" indent="-355600">
              <a:buClr>
                <a:srgbClr val="BCE2E1"/>
              </a:buClr>
              <a:buFont typeface="Courier New" panose="02070309020205020404" pitchFamily="49" charset="0"/>
              <a:buChar char="o"/>
              <a:tabLst>
                <a:tab pos="3141663" algn="l"/>
              </a:tabLst>
            </a:pPr>
            <a:r>
              <a:rPr lang="nl-NL" sz="2500" dirty="0"/>
              <a:t>Uitzichtloos lijden:	</a:t>
            </a:r>
            <a:r>
              <a:rPr lang="nl-NL" sz="2500" b="1" dirty="0">
                <a:solidFill>
                  <a:srgbClr val="BCE2E1"/>
                </a:solidFill>
              </a:rPr>
              <a:t>|</a:t>
            </a:r>
            <a:r>
              <a:rPr lang="nl-NL" sz="2500" dirty="0"/>
              <a:t> onbehandelbare aandoening(en)</a:t>
            </a:r>
            <a:endParaRPr lang="nl-NL" sz="2500" dirty="0">
              <a:ea typeface="Calibri"/>
              <a:cs typeface="Calibri"/>
            </a:endParaRPr>
          </a:p>
          <a:p>
            <a:pPr marL="623570" indent="-355600">
              <a:buClr>
                <a:srgbClr val="BCE2E1"/>
              </a:buClr>
              <a:buFont typeface="Courier New" panose="02070309020205020404" pitchFamily="49" charset="0"/>
              <a:buChar char="o"/>
              <a:tabLst>
                <a:tab pos="3141663" algn="l"/>
              </a:tabLst>
            </a:pPr>
            <a:r>
              <a:rPr lang="nl-NL" sz="2500" dirty="0"/>
              <a:t>Ondraaglijk lijden:	</a:t>
            </a:r>
            <a:r>
              <a:rPr lang="nl-NL" sz="2500" b="1" dirty="0">
                <a:solidFill>
                  <a:srgbClr val="BCE2E1"/>
                </a:solidFill>
              </a:rPr>
              <a:t>|</a:t>
            </a:r>
            <a:r>
              <a:rPr lang="nl-NL" sz="2500" dirty="0"/>
              <a:t> het is duidelijk dat iemand lijdt</a:t>
            </a:r>
            <a:endParaRPr lang="nl-NL" sz="2500" dirty="0">
              <a:ea typeface="Calibri"/>
              <a:cs typeface="Calibri"/>
            </a:endParaRPr>
          </a:p>
        </p:txBody>
      </p:sp>
      <p:pic>
        <p:nvPicPr>
          <p:cNvPr id="5" name="Afbeelding" descr="Afbeelding">
            <a:extLst>
              <a:ext uri="{FF2B5EF4-FFF2-40B4-BE49-F238E27FC236}">
                <a16:creationId xmlns:a16="http://schemas.microsoft.com/office/drawing/2014/main" id="{BA27BA44-2EE7-FC32-3275-F734B4D398DF}"/>
              </a:ext>
            </a:extLst>
          </p:cNvPr>
          <p:cNvPicPr>
            <a:picLocks noChangeAspect="1"/>
          </p:cNvPicPr>
          <p:nvPr/>
        </p:nvPicPr>
        <p:blipFill rotWithShape="1">
          <a:blip r:embed="rId3"/>
          <a:srcRect l="9943" r="9943"/>
          <a:stretch/>
        </p:blipFill>
        <p:spPr>
          <a:xfrm>
            <a:off x="8523113" y="-8632"/>
            <a:ext cx="3675544" cy="6866632"/>
          </a:xfrm>
          <a:prstGeom prst="rect">
            <a:avLst/>
          </a:prstGeom>
          <a:ln>
            <a:noFill/>
          </a:ln>
          <a:effectLst/>
        </p:spPr>
      </p:pic>
    </p:spTree>
    <p:extLst>
      <p:ext uri="{BB962C8B-B14F-4D97-AF65-F5344CB8AC3E}">
        <p14:creationId xmlns:p14="http://schemas.microsoft.com/office/powerpoint/2010/main" val="1918025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138CF-883B-9FA4-8CEC-165A1788D8D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AE86A3-C2E5-403A-AF26-94F870328ED0}"/>
              </a:ext>
            </a:extLst>
          </p:cNvPr>
          <p:cNvSpPr>
            <a:spLocks noGrp="1"/>
          </p:cNvSpPr>
          <p:nvPr>
            <p:ph type="ctrTitle"/>
          </p:nvPr>
        </p:nvSpPr>
        <p:spPr>
          <a:xfrm>
            <a:off x="1093508" y="2253396"/>
            <a:ext cx="4439190" cy="1307385"/>
          </a:xfrm>
          <a:prstGeom prst="rect">
            <a:avLst/>
          </a:prstGeom>
          <a:effectLst>
            <a:outerShdw blurRad="50800" dist="38100" dir="2700000" algn="tl" rotWithShape="0">
              <a:prstClr val="black">
                <a:alpha val="13000"/>
              </a:prstClr>
            </a:outerShdw>
          </a:effectLst>
        </p:spPr>
        <p:txBody>
          <a:bodyPr/>
          <a:lstStyle/>
          <a:p>
            <a:pPr>
              <a:lnSpc>
                <a:spcPts val="5000"/>
              </a:lnSpc>
            </a:pPr>
            <a:r>
              <a:rPr lang="nl-NL" sz="5000" dirty="0">
                <a:solidFill>
                  <a:srgbClr val="DDBFB4"/>
                </a:solidFill>
              </a:rPr>
              <a:t>Samen dansen…</a:t>
            </a:r>
          </a:p>
        </p:txBody>
      </p:sp>
      <p:sp>
        <p:nvSpPr>
          <p:cNvPr id="3" name="Ondertitel 2">
            <a:extLst>
              <a:ext uri="{FF2B5EF4-FFF2-40B4-BE49-F238E27FC236}">
                <a16:creationId xmlns:a16="http://schemas.microsoft.com/office/drawing/2014/main" id="{67BBC224-C9D8-D1F7-8928-63102BA065B4}"/>
              </a:ext>
            </a:extLst>
          </p:cNvPr>
          <p:cNvSpPr>
            <a:spLocks noGrp="1"/>
          </p:cNvSpPr>
          <p:nvPr>
            <p:ph type="subTitle" idx="4294967295"/>
          </p:nvPr>
        </p:nvSpPr>
        <p:spPr>
          <a:xfrm>
            <a:off x="997229" y="3282277"/>
            <a:ext cx="4535469" cy="2171850"/>
          </a:xfrm>
          <a:prstGeom prst="rect">
            <a:avLst/>
          </a:prstGeom>
        </p:spPr>
        <p:txBody>
          <a:bodyPr/>
          <a:lstStyle/>
          <a:p>
            <a:pPr>
              <a:buClr>
                <a:srgbClr val="DDBFB4"/>
              </a:buClr>
            </a:pPr>
            <a:r>
              <a:rPr lang="nl-NL" sz="2500" dirty="0"/>
              <a:t>Euthanasie is een proces</a:t>
            </a:r>
          </a:p>
          <a:p>
            <a:pPr>
              <a:buClr>
                <a:srgbClr val="DDBFB4"/>
              </a:buClr>
            </a:pPr>
            <a:r>
              <a:rPr lang="nl-NL" sz="2500" dirty="0"/>
              <a:t>Patiënt, naasten, zorgverleners en arts trekken samen op</a:t>
            </a:r>
          </a:p>
          <a:p>
            <a:pPr>
              <a:buClr>
                <a:srgbClr val="DDBFB4"/>
              </a:buClr>
            </a:pPr>
            <a:r>
              <a:rPr lang="nl-NL" sz="2500" dirty="0"/>
              <a:t>Het is een gezamenlijk besluit </a:t>
            </a:r>
            <a:br>
              <a:rPr lang="nl-NL" sz="2500" dirty="0"/>
            </a:br>
            <a:r>
              <a:rPr lang="nl-NL" sz="2500" dirty="0"/>
              <a:t>van arts en patiënt</a:t>
            </a:r>
          </a:p>
        </p:txBody>
      </p:sp>
      <p:pic>
        <p:nvPicPr>
          <p:cNvPr id="6" name="Afbeelding 5" descr="Afbeelding met persoon, Menselijk gezicht, kleding, glimlach&#10;&#10;Door AI gegenereerde inhoud is mogelijk onjuist.">
            <a:extLst>
              <a:ext uri="{FF2B5EF4-FFF2-40B4-BE49-F238E27FC236}">
                <a16:creationId xmlns:a16="http://schemas.microsoft.com/office/drawing/2014/main" id="{A93ED37A-097C-7368-4898-1B91EC61C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2225" y="0"/>
            <a:ext cx="5819775" cy="6858000"/>
          </a:xfrm>
          <a:prstGeom prst="rect">
            <a:avLst/>
          </a:prstGeom>
        </p:spPr>
      </p:pic>
    </p:spTree>
    <p:extLst>
      <p:ext uri="{BB962C8B-B14F-4D97-AF65-F5344CB8AC3E}">
        <p14:creationId xmlns:p14="http://schemas.microsoft.com/office/powerpoint/2010/main" val="1709338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F3AED-C901-FC0E-AE40-D7B026A976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5E8BF6-B53E-08CD-9D95-877A2A39BB91}"/>
              </a:ext>
            </a:extLst>
          </p:cNvPr>
          <p:cNvSpPr>
            <a:spLocks noGrp="1"/>
          </p:cNvSpPr>
          <p:nvPr>
            <p:ph type="ctrTitle"/>
          </p:nvPr>
        </p:nvSpPr>
        <p:spPr>
          <a:xfrm>
            <a:off x="3197524" y="725548"/>
            <a:ext cx="8628716" cy="633352"/>
          </a:xfrm>
          <a:prstGeom prst="rect">
            <a:avLst/>
          </a:prstGeom>
        </p:spPr>
        <p:txBody>
          <a:bodyPr/>
          <a:lstStyle/>
          <a:p>
            <a:r>
              <a:rPr lang="nl-NL" sz="5000" dirty="0">
                <a:solidFill>
                  <a:srgbClr val="B1BAC1"/>
                </a:solidFill>
              </a:rPr>
              <a:t>In gesprek blijven</a:t>
            </a:r>
          </a:p>
        </p:txBody>
      </p:sp>
      <p:sp>
        <p:nvSpPr>
          <p:cNvPr id="4" name="Rechthoek 3">
            <a:extLst>
              <a:ext uri="{FF2B5EF4-FFF2-40B4-BE49-F238E27FC236}">
                <a16:creationId xmlns:a16="http://schemas.microsoft.com/office/drawing/2014/main" id="{EC2E3D42-8805-9544-DF2D-D810A2BC65D8}"/>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4F8916E9-9448-8E61-ED7B-0D7697AD5FE9}"/>
              </a:ext>
            </a:extLst>
          </p:cNvPr>
          <p:cNvSpPr>
            <a:spLocks noGrp="1"/>
          </p:cNvSpPr>
          <p:nvPr>
            <p:ph type="subTitle" idx="4294967295"/>
          </p:nvPr>
        </p:nvSpPr>
        <p:spPr>
          <a:xfrm>
            <a:off x="894990" y="2144667"/>
            <a:ext cx="11157310" cy="3437689"/>
          </a:xfrm>
          <a:prstGeom prst="rect">
            <a:avLst/>
          </a:prstGeom>
        </p:spPr>
        <p:txBody>
          <a:bodyPr/>
          <a:lstStyle/>
          <a:p>
            <a:pPr>
              <a:buClr>
                <a:srgbClr val="DDBFB4"/>
              </a:buClr>
            </a:pPr>
            <a:r>
              <a:rPr lang="nl-NL" sz="2500" dirty="0"/>
              <a:t>Met wie in gesprek? Wie nemen besluiten?</a:t>
            </a:r>
          </a:p>
          <a:p>
            <a:pPr>
              <a:buClr>
                <a:srgbClr val="DDBFB4"/>
              </a:buClr>
            </a:pPr>
            <a:r>
              <a:rPr lang="nl-NL" sz="2500" dirty="0"/>
              <a:t>Wie mag er namens u spreken als u het niet meer kunt?</a:t>
            </a:r>
          </a:p>
          <a:p>
            <a:pPr>
              <a:buClr>
                <a:srgbClr val="DDBFB4"/>
              </a:buClr>
            </a:pPr>
            <a:r>
              <a:rPr lang="nl-NL" sz="2500" dirty="0"/>
              <a:t>Moet alles wat kan……?</a:t>
            </a:r>
          </a:p>
          <a:p>
            <a:pPr>
              <a:buClr>
                <a:srgbClr val="DDBFB4"/>
              </a:buClr>
            </a:pPr>
            <a:r>
              <a:rPr lang="nl-NL" sz="2500" dirty="0"/>
              <a:t>Zorgplan/beleid over de persoonlijke situatie </a:t>
            </a:r>
            <a:br>
              <a:rPr lang="nl-NL" sz="2500"/>
            </a:br>
            <a:r>
              <a:rPr lang="nl-NL" sz="2500"/>
              <a:t>terugkerend </a:t>
            </a:r>
            <a:r>
              <a:rPr lang="nl-NL" sz="2500" dirty="0"/>
              <a:t>gesprek, met bewoner, familie/naasten en zorgverlener</a:t>
            </a:r>
          </a:p>
          <a:p>
            <a:pPr>
              <a:buClr>
                <a:srgbClr val="DDBFB4"/>
              </a:buClr>
            </a:pPr>
            <a:r>
              <a:rPr lang="nl-NL" sz="2500" dirty="0"/>
              <a:t>Mogelijke gesprekspartner:</a:t>
            </a:r>
          </a:p>
          <a:p>
            <a:pPr lvl="1" indent="-324000">
              <a:buClr>
                <a:srgbClr val="BCE2E1"/>
              </a:buClr>
              <a:buFont typeface="Courier New" panose="02070309020205020404" pitchFamily="49" charset="0"/>
              <a:buChar char="o"/>
            </a:pPr>
            <a:r>
              <a:rPr lang="nl-NL" dirty="0"/>
              <a:t>iemand die de dagelijks zorg geeft, of de coördinerend verzorgende</a:t>
            </a:r>
          </a:p>
          <a:p>
            <a:pPr lvl="1" indent="-324000">
              <a:buClr>
                <a:srgbClr val="BCE2E1"/>
              </a:buClr>
              <a:buFont typeface="Courier New" panose="02070309020205020404" pitchFamily="49" charset="0"/>
              <a:buChar char="o"/>
            </a:pPr>
            <a:r>
              <a:rPr lang="nl-NL" dirty="0"/>
              <a:t>geestelijk verzorger</a:t>
            </a:r>
          </a:p>
          <a:p>
            <a:pPr lvl="1" indent="-324000">
              <a:buClr>
                <a:srgbClr val="BCE2E1"/>
              </a:buClr>
              <a:buFont typeface="Courier New" panose="02070309020205020404" pitchFamily="49" charset="0"/>
              <a:buChar char="o"/>
            </a:pPr>
            <a:r>
              <a:rPr lang="nl-NL" dirty="0"/>
              <a:t>palliatieve zorg verpleegkundige of </a:t>
            </a:r>
            <a:r>
              <a:rPr lang="nl-NL" dirty="0" err="1"/>
              <a:t>aandachtsvelder</a:t>
            </a:r>
            <a:r>
              <a:rPr lang="nl-NL" dirty="0"/>
              <a:t> palliatieve zorg</a:t>
            </a:r>
          </a:p>
          <a:p>
            <a:pPr lvl="1" indent="-324000">
              <a:buClr>
                <a:srgbClr val="BCE2E1"/>
              </a:buClr>
              <a:buFont typeface="Courier New" panose="02070309020205020404" pitchFamily="49" charset="0"/>
              <a:buChar char="o"/>
            </a:pPr>
            <a:r>
              <a:rPr lang="nl-NL" dirty="0"/>
              <a:t>specialist ouderengeneeskunde</a:t>
            </a:r>
          </a:p>
        </p:txBody>
      </p:sp>
    </p:spTree>
    <p:extLst>
      <p:ext uri="{BB962C8B-B14F-4D97-AF65-F5344CB8AC3E}">
        <p14:creationId xmlns:p14="http://schemas.microsoft.com/office/powerpoint/2010/main" val="954876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14D85-B014-5235-F5E1-E74B14CAA3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10917C-A42C-3611-8E0B-1D7FC2D0AA21}"/>
              </a:ext>
            </a:extLst>
          </p:cNvPr>
          <p:cNvSpPr>
            <a:spLocks noGrp="1"/>
          </p:cNvSpPr>
          <p:nvPr>
            <p:ph type="ctrTitle"/>
          </p:nvPr>
        </p:nvSpPr>
        <p:spPr>
          <a:xfrm>
            <a:off x="3197524" y="725548"/>
            <a:ext cx="8628716" cy="633352"/>
          </a:xfrm>
          <a:prstGeom prst="rect">
            <a:avLst/>
          </a:prstGeom>
        </p:spPr>
        <p:txBody>
          <a:bodyPr/>
          <a:lstStyle/>
          <a:p>
            <a:r>
              <a:rPr lang="nl-NL" sz="5000" dirty="0">
                <a:solidFill>
                  <a:srgbClr val="B1BAC1"/>
                </a:solidFill>
              </a:rPr>
              <a:t>Hulpmiddelen</a:t>
            </a:r>
          </a:p>
        </p:txBody>
      </p:sp>
      <p:sp>
        <p:nvSpPr>
          <p:cNvPr id="4" name="Rechthoek 3">
            <a:extLst>
              <a:ext uri="{FF2B5EF4-FFF2-40B4-BE49-F238E27FC236}">
                <a16:creationId xmlns:a16="http://schemas.microsoft.com/office/drawing/2014/main" id="{D3ADAC66-1CA5-14C2-B982-88F366737594}"/>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7970D236-6927-0C3C-C83B-AD85B3810611}"/>
              </a:ext>
            </a:extLst>
          </p:cNvPr>
          <p:cNvSpPr>
            <a:spLocks noGrp="1"/>
          </p:cNvSpPr>
          <p:nvPr>
            <p:ph type="subTitle" idx="4294967295"/>
          </p:nvPr>
        </p:nvSpPr>
        <p:spPr>
          <a:xfrm>
            <a:off x="894990" y="2615272"/>
            <a:ext cx="11157310" cy="2921928"/>
          </a:xfrm>
          <a:prstGeom prst="rect">
            <a:avLst/>
          </a:prstGeom>
        </p:spPr>
        <p:txBody>
          <a:bodyPr/>
          <a:lstStyle/>
          <a:p>
            <a:pPr>
              <a:buClr>
                <a:srgbClr val="DDBFB4"/>
              </a:buClr>
            </a:pPr>
            <a:r>
              <a:rPr lang="nl-NL" sz="2500" dirty="0"/>
              <a:t>Wensenboekje</a:t>
            </a:r>
          </a:p>
          <a:p>
            <a:pPr>
              <a:buClr>
                <a:srgbClr val="DDBFB4"/>
              </a:buClr>
            </a:pPr>
            <a:r>
              <a:rPr lang="nl-NL" sz="2500" dirty="0"/>
              <a:t>Wegwijzer ‘Praten over het levenseinde’</a:t>
            </a:r>
          </a:p>
          <a:p>
            <a:pPr>
              <a:buClr>
                <a:srgbClr val="DDBFB4"/>
              </a:buClr>
            </a:pPr>
            <a:r>
              <a:rPr lang="nl-NL" sz="2500" dirty="0"/>
              <a:t>Websites</a:t>
            </a:r>
          </a:p>
        </p:txBody>
      </p:sp>
      <p:pic>
        <p:nvPicPr>
          <p:cNvPr id="6" name="Afbeelding 5" descr="Afbeelding met tekst, verbruiksartikelen voor kantoor, pen, koffiebeker&#10;&#10;Door AI gegenereerde inhoud is mogelijk onjuist.">
            <a:hlinkClick r:id="rId3"/>
            <a:extLst>
              <a:ext uri="{FF2B5EF4-FFF2-40B4-BE49-F238E27FC236}">
                <a16:creationId xmlns:a16="http://schemas.microsoft.com/office/drawing/2014/main" id="{14862A3C-9F0E-E093-B2F3-EEDB5445E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719" y="1571072"/>
            <a:ext cx="3425741" cy="2414595"/>
          </a:xfrm>
          <a:prstGeom prst="rect">
            <a:avLst/>
          </a:prstGeom>
          <a:ln>
            <a:noFill/>
          </a:ln>
          <a:effectLst>
            <a:outerShdw blurRad="241300" algn="tl" rotWithShape="0">
              <a:srgbClr val="DDBFB4"/>
            </a:outerShdw>
          </a:effectLst>
        </p:spPr>
      </p:pic>
      <p:pic>
        <p:nvPicPr>
          <p:cNvPr id="8" name="Afbeelding 7">
            <a:hlinkClick r:id="rId5"/>
            <a:extLst>
              <a:ext uri="{FF2B5EF4-FFF2-40B4-BE49-F238E27FC236}">
                <a16:creationId xmlns:a16="http://schemas.microsoft.com/office/drawing/2014/main" id="{4E9FFA7B-5D6D-8E64-9AF9-209D7AFB08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7107" y="3478334"/>
            <a:ext cx="2187161" cy="3103066"/>
          </a:xfrm>
          <a:prstGeom prst="rect">
            <a:avLst/>
          </a:prstGeom>
          <a:ln>
            <a:noFill/>
          </a:ln>
          <a:effectLst>
            <a:outerShdw blurRad="241300" algn="tl" rotWithShape="0">
              <a:srgbClr val="DDBFB4"/>
            </a:outerShdw>
          </a:effectLst>
        </p:spPr>
      </p:pic>
    </p:spTree>
    <p:extLst>
      <p:ext uri="{BB962C8B-B14F-4D97-AF65-F5344CB8AC3E}">
        <p14:creationId xmlns:p14="http://schemas.microsoft.com/office/powerpoint/2010/main" val="2999647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81D4F-5666-6A03-F811-7C199E1BED5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C27F70-7526-E402-E80A-272460162864}"/>
              </a:ext>
            </a:extLst>
          </p:cNvPr>
          <p:cNvSpPr>
            <a:spLocks noGrp="1"/>
          </p:cNvSpPr>
          <p:nvPr>
            <p:ph type="ctrTitle"/>
          </p:nvPr>
        </p:nvSpPr>
        <p:spPr>
          <a:xfrm>
            <a:off x="1548579" y="4413628"/>
            <a:ext cx="4953821" cy="747652"/>
          </a:xfrm>
          <a:prstGeom prst="rect">
            <a:avLst/>
          </a:prstGeom>
        </p:spPr>
        <p:txBody>
          <a:bodyPr/>
          <a:lstStyle/>
          <a:p>
            <a:r>
              <a:rPr lang="nl-NL" sz="7500" dirty="0">
                <a:solidFill>
                  <a:srgbClr val="DDBFB4"/>
                </a:solidFill>
              </a:rPr>
              <a:t>Goed Gaon!</a:t>
            </a:r>
          </a:p>
        </p:txBody>
      </p:sp>
      <p:sp>
        <p:nvSpPr>
          <p:cNvPr id="4" name="Rechthoek 3">
            <a:extLst>
              <a:ext uri="{FF2B5EF4-FFF2-40B4-BE49-F238E27FC236}">
                <a16:creationId xmlns:a16="http://schemas.microsoft.com/office/drawing/2014/main" id="{DC70FAC8-BEDA-E594-8B89-1EBAE7F67D87}"/>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bloem, plant, bloemblaadje, schets&#10;&#10;Door AI gegenereerde inhoud is mogelijk onjuist.">
            <a:extLst>
              <a:ext uri="{FF2B5EF4-FFF2-40B4-BE49-F238E27FC236}">
                <a16:creationId xmlns:a16="http://schemas.microsoft.com/office/drawing/2014/main" id="{51C04411-0737-9A05-BEC0-D796F5BD030E}"/>
              </a:ext>
            </a:extLst>
          </p:cNvPr>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6595353" y="192503"/>
            <a:ext cx="5337861" cy="6665497"/>
          </a:xfrm>
          <a:prstGeom prst="rect">
            <a:avLst/>
          </a:prstGeom>
        </p:spPr>
      </p:pic>
      <p:sp>
        <p:nvSpPr>
          <p:cNvPr id="6" name="Ondertitel 2">
            <a:extLst>
              <a:ext uri="{FF2B5EF4-FFF2-40B4-BE49-F238E27FC236}">
                <a16:creationId xmlns:a16="http://schemas.microsoft.com/office/drawing/2014/main" id="{8293E840-0404-6864-EC3A-544130DB1C81}"/>
              </a:ext>
            </a:extLst>
          </p:cNvPr>
          <p:cNvSpPr txBox="1">
            <a:spLocks/>
          </p:cNvSpPr>
          <p:nvPr/>
        </p:nvSpPr>
        <p:spPr>
          <a:xfrm>
            <a:off x="3217443" y="2844800"/>
            <a:ext cx="3798930" cy="493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dirty="0"/>
              <a:t>Vragen?</a:t>
            </a:r>
          </a:p>
        </p:txBody>
      </p:sp>
    </p:spTree>
    <p:extLst>
      <p:ext uri="{BB962C8B-B14F-4D97-AF65-F5344CB8AC3E}">
        <p14:creationId xmlns:p14="http://schemas.microsoft.com/office/powerpoint/2010/main" val="417543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DE658AF8-463B-315A-B832-8534041C8028}"/>
              </a:ext>
            </a:extLst>
          </p:cNvPr>
          <p:cNvSpPr txBox="1">
            <a:spLocks/>
          </p:cNvSpPr>
          <p:nvPr/>
        </p:nvSpPr>
        <p:spPr>
          <a:xfrm>
            <a:off x="3197524" y="725548"/>
            <a:ext cx="7254576" cy="633352"/>
          </a:xfrm>
          <a:prstGeom prst="rect">
            <a:avLst/>
          </a:prstGeom>
        </p:spPr>
        <p:txBody>
          <a:bodyPr lIns="0" tIns="0" rIns="0" bIns="0"/>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nl-NL" sz="5000" dirty="0">
                <a:solidFill>
                  <a:srgbClr val="B1BAC1"/>
                </a:solidFill>
              </a:rPr>
              <a:t>Programma</a:t>
            </a:r>
          </a:p>
        </p:txBody>
      </p:sp>
      <p:sp>
        <p:nvSpPr>
          <p:cNvPr id="2" name="Rechthoek 1">
            <a:extLst>
              <a:ext uri="{FF2B5EF4-FFF2-40B4-BE49-F238E27FC236}">
                <a16:creationId xmlns:a16="http://schemas.microsoft.com/office/drawing/2014/main" id="{759CDF6B-BC4B-BD67-1940-81455B727147}"/>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914400" y="2627972"/>
            <a:ext cx="9144000" cy="2591728"/>
          </a:xfrm>
          <a:prstGeom prst="rect">
            <a:avLst/>
          </a:prstGeom>
        </p:spPr>
        <p:txBody>
          <a:bodyPr/>
          <a:lstStyle/>
          <a:p>
            <a:pPr>
              <a:buClr>
                <a:srgbClr val="DDBFB4"/>
              </a:buClr>
            </a:pPr>
            <a:r>
              <a:rPr lang="nl-NL" sz="2500" dirty="0"/>
              <a:t>Waarom organiseren we deze bijeenkomst?</a:t>
            </a:r>
          </a:p>
          <a:p>
            <a:pPr>
              <a:buClr>
                <a:srgbClr val="DDBFB4"/>
              </a:buClr>
            </a:pPr>
            <a:r>
              <a:rPr lang="nl-NL" sz="2500" dirty="0"/>
              <a:t>Wat is goede zorg in de laatste levensfase?</a:t>
            </a:r>
          </a:p>
          <a:p>
            <a:pPr>
              <a:buClr>
                <a:srgbClr val="DDBFB4"/>
              </a:buClr>
            </a:pPr>
            <a:r>
              <a:rPr lang="nl-NL" sz="2500" dirty="0"/>
              <a:t>Welke zaken zijn belangrijk om over te praten?</a:t>
            </a:r>
          </a:p>
          <a:p>
            <a:pPr>
              <a:buClr>
                <a:srgbClr val="DDBFB4"/>
              </a:buClr>
            </a:pPr>
            <a:r>
              <a:rPr lang="nl-NL" sz="2500" dirty="0"/>
              <a:t>Welke keuzes kunnen we nog verder bespreken en/of vastleggen?</a:t>
            </a:r>
          </a:p>
          <a:p>
            <a:pPr>
              <a:buClr>
                <a:srgbClr val="DDBFB4"/>
              </a:buClr>
            </a:pPr>
            <a:r>
              <a:rPr lang="nl-NL" sz="2500" dirty="0"/>
              <a:t>Informatie over de stervensfase</a:t>
            </a:r>
          </a:p>
          <a:p>
            <a:pPr>
              <a:buClr>
                <a:srgbClr val="DDBFB4"/>
              </a:buClr>
            </a:pPr>
            <a:endParaRPr lang="nl-NL" dirty="0"/>
          </a:p>
          <a:p>
            <a:pPr>
              <a:buClr>
                <a:srgbClr val="DDBFB4"/>
              </a:buClr>
            </a:pPr>
            <a:endParaRPr lang="nl-NL" dirty="0"/>
          </a:p>
        </p:txBody>
      </p:sp>
    </p:spTree>
    <p:extLst>
      <p:ext uri="{BB962C8B-B14F-4D97-AF65-F5344CB8AC3E}">
        <p14:creationId xmlns:p14="http://schemas.microsoft.com/office/powerpoint/2010/main" val="726386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D6D469-D8A8-3376-D2AC-7C5ADD7B949E}"/>
              </a:ext>
            </a:extLst>
          </p:cNvPr>
          <p:cNvSpPr>
            <a:spLocks noGrp="1"/>
          </p:cNvSpPr>
          <p:nvPr>
            <p:ph type="ctrTitle"/>
          </p:nvPr>
        </p:nvSpPr>
        <p:spPr>
          <a:xfrm>
            <a:off x="3197524" y="725548"/>
            <a:ext cx="7254576" cy="633352"/>
          </a:xfrm>
          <a:prstGeom prst="rect">
            <a:avLst/>
          </a:prstGeom>
        </p:spPr>
        <p:txBody>
          <a:bodyPr/>
          <a:lstStyle/>
          <a:p>
            <a:r>
              <a:rPr lang="nl-NL" sz="5000" dirty="0">
                <a:solidFill>
                  <a:srgbClr val="B1BAC1"/>
                </a:solidFill>
              </a:rPr>
              <a:t>Waarom praten over </a:t>
            </a:r>
            <a:br>
              <a:rPr lang="nl-NL" sz="5000" dirty="0">
                <a:solidFill>
                  <a:srgbClr val="B1BAC1"/>
                </a:solidFill>
              </a:rPr>
            </a:br>
            <a:r>
              <a:rPr lang="nl-NL" sz="5000" dirty="0">
                <a:solidFill>
                  <a:srgbClr val="B1BAC1"/>
                </a:solidFill>
              </a:rPr>
              <a:t>het levenseinde?</a:t>
            </a:r>
          </a:p>
        </p:txBody>
      </p:sp>
      <p:sp>
        <p:nvSpPr>
          <p:cNvPr id="4" name="Rechthoek 3">
            <a:extLst>
              <a:ext uri="{FF2B5EF4-FFF2-40B4-BE49-F238E27FC236}">
                <a16:creationId xmlns:a16="http://schemas.microsoft.com/office/drawing/2014/main" id="{85A82145-7D50-A42D-527A-74041C70972F}"/>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4F68785B-0BE1-14A8-F6DA-2AE305D84053}"/>
              </a:ext>
            </a:extLst>
          </p:cNvPr>
          <p:cNvSpPr>
            <a:spLocks noGrp="1"/>
          </p:cNvSpPr>
          <p:nvPr>
            <p:ph type="subTitle" idx="4294967295"/>
          </p:nvPr>
        </p:nvSpPr>
        <p:spPr>
          <a:xfrm>
            <a:off x="894990" y="2615272"/>
            <a:ext cx="11157310" cy="2921928"/>
          </a:xfrm>
          <a:prstGeom prst="rect">
            <a:avLst/>
          </a:prstGeom>
        </p:spPr>
        <p:txBody>
          <a:bodyPr/>
          <a:lstStyle/>
          <a:p>
            <a:pPr marL="0" indent="0">
              <a:buClr>
                <a:srgbClr val="DDBFB4"/>
              </a:buClr>
              <a:buNone/>
            </a:pPr>
            <a:r>
              <a:rPr lang="nl-NL" sz="2500" dirty="0"/>
              <a:t>Je wensen kenbaar maken bij je naasten en bij de zorgverlener zorgt voor:</a:t>
            </a:r>
          </a:p>
          <a:p>
            <a:pPr>
              <a:buClr>
                <a:srgbClr val="DDBFB4"/>
              </a:buClr>
            </a:pPr>
            <a:r>
              <a:rPr lang="nl-NL" sz="2500" dirty="0"/>
              <a:t>Zoveel mogelijk behoud van eigen regie</a:t>
            </a:r>
          </a:p>
          <a:p>
            <a:pPr>
              <a:buClr>
                <a:srgbClr val="DDBFB4"/>
              </a:buClr>
            </a:pPr>
            <a:r>
              <a:rPr lang="nl-NL" sz="2500" dirty="0"/>
              <a:t>Rust voor jezelf en je familie/naasten</a:t>
            </a:r>
          </a:p>
          <a:p>
            <a:pPr>
              <a:buClr>
                <a:srgbClr val="DDBFB4"/>
              </a:buClr>
            </a:pPr>
            <a:r>
              <a:rPr lang="nl-NL" sz="2500" dirty="0"/>
              <a:t>Zorg die beter afgestemd is op je wensen</a:t>
            </a:r>
          </a:p>
          <a:p>
            <a:pPr marL="0" indent="0">
              <a:buClr>
                <a:srgbClr val="DDBFB4"/>
              </a:buClr>
              <a:buNone/>
            </a:pPr>
            <a:br>
              <a:rPr lang="nl-NL" sz="2500" dirty="0"/>
            </a:br>
            <a:r>
              <a:rPr lang="nl-NL" sz="2500" dirty="0"/>
              <a:t>Prettig om te weten wat het beleid van de zorgorganisatie is </a:t>
            </a:r>
            <a:br>
              <a:rPr lang="nl-NL" sz="2500" dirty="0"/>
            </a:br>
            <a:r>
              <a:rPr lang="nl-NL" sz="2500" dirty="0"/>
              <a:t>met betrekking tot levenseindebeslissingen</a:t>
            </a:r>
          </a:p>
        </p:txBody>
      </p:sp>
    </p:spTree>
    <p:extLst>
      <p:ext uri="{BB962C8B-B14F-4D97-AF65-F5344CB8AC3E}">
        <p14:creationId xmlns:p14="http://schemas.microsoft.com/office/powerpoint/2010/main" val="211713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130FE-9842-7494-B687-A1B27CA5E83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5C3A0C-D0B4-5EB5-642D-1F932637C339}"/>
              </a:ext>
            </a:extLst>
          </p:cNvPr>
          <p:cNvSpPr>
            <a:spLocks noGrp="1"/>
          </p:cNvSpPr>
          <p:nvPr>
            <p:ph type="ctrTitle"/>
          </p:nvPr>
        </p:nvSpPr>
        <p:spPr>
          <a:xfrm>
            <a:off x="3197524" y="725548"/>
            <a:ext cx="8628716" cy="633352"/>
          </a:xfrm>
          <a:prstGeom prst="rect">
            <a:avLst/>
          </a:prstGeom>
        </p:spPr>
        <p:txBody>
          <a:bodyPr/>
          <a:lstStyle/>
          <a:p>
            <a:r>
              <a:rPr lang="nl-NL" sz="5000" dirty="0">
                <a:solidFill>
                  <a:srgbClr val="B1BAC1"/>
                </a:solidFill>
              </a:rPr>
              <a:t>In gesprek gaan over bijvoorbeeld:</a:t>
            </a:r>
          </a:p>
        </p:txBody>
      </p:sp>
      <p:sp>
        <p:nvSpPr>
          <p:cNvPr id="4" name="Rechthoek 3">
            <a:extLst>
              <a:ext uri="{FF2B5EF4-FFF2-40B4-BE49-F238E27FC236}">
                <a16:creationId xmlns:a16="http://schemas.microsoft.com/office/drawing/2014/main" id="{CAD5DF59-9697-FB68-BFA5-9973D2BA705D}"/>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Ondertitel 2">
            <a:extLst>
              <a:ext uri="{FF2B5EF4-FFF2-40B4-BE49-F238E27FC236}">
                <a16:creationId xmlns:a16="http://schemas.microsoft.com/office/drawing/2014/main" id="{3A87C6B5-C067-D694-0183-AE618B697311}"/>
              </a:ext>
            </a:extLst>
          </p:cNvPr>
          <p:cNvSpPr>
            <a:spLocks noGrp="1"/>
          </p:cNvSpPr>
          <p:nvPr>
            <p:ph type="subTitle" idx="4294967295"/>
          </p:nvPr>
        </p:nvSpPr>
        <p:spPr>
          <a:xfrm>
            <a:off x="894990" y="2615272"/>
            <a:ext cx="11157310" cy="2921928"/>
          </a:xfrm>
          <a:prstGeom prst="rect">
            <a:avLst/>
          </a:prstGeom>
        </p:spPr>
        <p:txBody>
          <a:bodyPr/>
          <a:lstStyle/>
          <a:p>
            <a:pPr>
              <a:buClr>
                <a:srgbClr val="DDBFB4"/>
              </a:buClr>
            </a:pPr>
            <a:r>
              <a:rPr lang="nl-NL" sz="2500" dirty="0"/>
              <a:t>Hoe kijkt u naar het leven?</a:t>
            </a:r>
          </a:p>
          <a:p>
            <a:pPr>
              <a:buClr>
                <a:srgbClr val="DDBFB4"/>
              </a:buClr>
            </a:pPr>
            <a:r>
              <a:rPr lang="nl-NL" sz="2500" dirty="0"/>
              <a:t>Wat is belangrijk?</a:t>
            </a:r>
          </a:p>
          <a:p>
            <a:pPr>
              <a:buClr>
                <a:srgbClr val="DDBFB4"/>
              </a:buClr>
            </a:pPr>
            <a:r>
              <a:rPr lang="nl-NL" sz="2500" dirty="0"/>
              <a:t>Wie zijn er belangrijk?</a:t>
            </a:r>
          </a:p>
          <a:p>
            <a:pPr>
              <a:buClr>
                <a:srgbClr val="DDBFB4"/>
              </a:buClr>
            </a:pPr>
            <a:r>
              <a:rPr lang="nl-NL" sz="2500" dirty="0"/>
              <a:t>Wat is er nog te zeggen of doen?</a:t>
            </a:r>
          </a:p>
          <a:p>
            <a:pPr>
              <a:buClr>
                <a:srgbClr val="DDBFB4"/>
              </a:buClr>
            </a:pPr>
            <a:r>
              <a:rPr lang="nl-NL" sz="2500" dirty="0"/>
              <a:t>Waar hoopt u op? Waar bent u bang voor?</a:t>
            </a:r>
          </a:p>
          <a:p>
            <a:pPr>
              <a:buClr>
                <a:srgbClr val="DDBFB4"/>
              </a:buClr>
            </a:pPr>
            <a:r>
              <a:rPr lang="nl-NL" sz="2500" dirty="0"/>
              <a:t>Zijn er nog specifieke wensen (denk ook aan mogelijkheden als </a:t>
            </a:r>
            <a:br>
              <a:rPr lang="nl-NL" sz="2500" dirty="0"/>
            </a:br>
            <a:r>
              <a:rPr lang="nl-NL" sz="2500" dirty="0"/>
              <a:t>inzet wensambulance of Stichting ‘Doe een wens’)?</a:t>
            </a:r>
          </a:p>
        </p:txBody>
      </p:sp>
    </p:spTree>
    <p:extLst>
      <p:ext uri="{BB962C8B-B14F-4D97-AF65-F5344CB8AC3E}">
        <p14:creationId xmlns:p14="http://schemas.microsoft.com/office/powerpoint/2010/main" val="4135394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EC5EF-59CC-F665-F887-2EAB0FE931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40AF698-9BDF-6AD1-5741-07012918C121}"/>
              </a:ext>
            </a:extLst>
          </p:cNvPr>
          <p:cNvSpPr>
            <a:spLocks noGrp="1"/>
          </p:cNvSpPr>
          <p:nvPr>
            <p:ph type="ctrTitle"/>
          </p:nvPr>
        </p:nvSpPr>
        <p:spPr>
          <a:xfrm>
            <a:off x="3197524" y="725548"/>
            <a:ext cx="6860876" cy="811152"/>
          </a:xfrm>
          <a:prstGeom prst="rect">
            <a:avLst/>
          </a:prstGeom>
        </p:spPr>
        <p:txBody>
          <a:bodyPr/>
          <a:lstStyle/>
          <a:p>
            <a:pPr>
              <a:lnSpc>
                <a:spcPts val="4000"/>
              </a:lnSpc>
            </a:pPr>
            <a:r>
              <a:rPr lang="nl-NL" sz="5000" dirty="0">
                <a:solidFill>
                  <a:srgbClr val="B1BAC1"/>
                </a:solidFill>
              </a:rPr>
              <a:t>over het </a:t>
            </a:r>
            <a:br>
              <a:rPr lang="nl-NL" sz="5000" dirty="0">
                <a:solidFill>
                  <a:srgbClr val="B1BAC1"/>
                </a:solidFill>
              </a:rPr>
            </a:br>
            <a:r>
              <a:rPr lang="nl-NL" sz="5000" dirty="0">
                <a:solidFill>
                  <a:srgbClr val="B1BAC1"/>
                </a:solidFill>
              </a:rPr>
              <a:t>laatste </a:t>
            </a:r>
            <a:br>
              <a:rPr lang="nl-NL" sz="5000" dirty="0">
                <a:solidFill>
                  <a:srgbClr val="B1BAC1"/>
                </a:solidFill>
              </a:rPr>
            </a:br>
            <a:r>
              <a:rPr lang="nl-NL" sz="5000" dirty="0">
                <a:solidFill>
                  <a:srgbClr val="B1BAC1"/>
                </a:solidFill>
              </a:rPr>
              <a:t>stukje…</a:t>
            </a:r>
          </a:p>
        </p:txBody>
      </p:sp>
      <p:sp>
        <p:nvSpPr>
          <p:cNvPr id="3" name="Ondertitel 2">
            <a:extLst>
              <a:ext uri="{FF2B5EF4-FFF2-40B4-BE49-F238E27FC236}">
                <a16:creationId xmlns:a16="http://schemas.microsoft.com/office/drawing/2014/main" id="{1D51269C-C8E1-7D53-E139-2787B18FB034}"/>
              </a:ext>
            </a:extLst>
          </p:cNvPr>
          <p:cNvSpPr>
            <a:spLocks noGrp="1"/>
          </p:cNvSpPr>
          <p:nvPr>
            <p:ph type="subTitle" idx="4294967295"/>
          </p:nvPr>
        </p:nvSpPr>
        <p:spPr>
          <a:xfrm>
            <a:off x="914400" y="2678772"/>
            <a:ext cx="9144000" cy="3237780"/>
          </a:xfrm>
          <a:prstGeom prst="rect">
            <a:avLst/>
          </a:prstGeom>
        </p:spPr>
        <p:txBody>
          <a:bodyPr/>
          <a:lstStyle/>
          <a:p>
            <a:pPr>
              <a:buClr>
                <a:srgbClr val="DDBFB4"/>
              </a:buClr>
            </a:pPr>
            <a:r>
              <a:rPr lang="nl-NL" sz="2500" dirty="0"/>
              <a:t>Palliatieve zorg</a:t>
            </a:r>
          </a:p>
          <a:p>
            <a:pPr>
              <a:buClr>
                <a:srgbClr val="DDBFB4"/>
              </a:buClr>
            </a:pPr>
            <a:r>
              <a:rPr lang="nl-NL" sz="2500" dirty="0"/>
              <a:t>Behandelwensen</a:t>
            </a:r>
          </a:p>
          <a:p>
            <a:pPr>
              <a:buClr>
                <a:srgbClr val="DDBFB4"/>
              </a:buClr>
            </a:pPr>
            <a:r>
              <a:rPr lang="nl-NL" sz="2500" dirty="0"/>
              <a:t>Behandelgrenzen</a:t>
            </a:r>
          </a:p>
          <a:p>
            <a:pPr>
              <a:buClr>
                <a:srgbClr val="DDBFB4"/>
              </a:buClr>
            </a:pPr>
            <a:r>
              <a:rPr lang="nl-NL" sz="2500" dirty="0"/>
              <a:t>Palliatieve sedatie</a:t>
            </a:r>
          </a:p>
          <a:p>
            <a:pPr>
              <a:buClr>
                <a:srgbClr val="DDBFB4"/>
              </a:buClr>
            </a:pPr>
            <a:r>
              <a:rPr lang="nl-NL" sz="2500" dirty="0"/>
              <a:t>Euthanasie</a:t>
            </a:r>
          </a:p>
        </p:txBody>
      </p:sp>
      <p:pic>
        <p:nvPicPr>
          <p:cNvPr id="5" name="Afbeelding 4" descr="Afbeelding met persoon, vinger, nagel, duim&#10;&#10;Door AI gegenereerde inhoud is mogelijk onjuist.">
            <a:extLst>
              <a:ext uri="{FF2B5EF4-FFF2-40B4-BE49-F238E27FC236}">
                <a16:creationId xmlns:a16="http://schemas.microsoft.com/office/drawing/2014/main" id="{AAA20277-6F7E-ADEB-52C0-4F4AF2597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637" y="0"/>
            <a:ext cx="5186363" cy="6858000"/>
          </a:xfrm>
          <a:prstGeom prst="rect">
            <a:avLst/>
          </a:prstGeom>
        </p:spPr>
      </p:pic>
    </p:spTree>
    <p:extLst>
      <p:ext uri="{BB962C8B-B14F-4D97-AF65-F5344CB8AC3E}">
        <p14:creationId xmlns:p14="http://schemas.microsoft.com/office/powerpoint/2010/main" val="365644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28906-EE8A-5C8B-E95E-EE264FDFC36A}"/>
            </a:ext>
          </a:extLst>
        </p:cNvPr>
        <p:cNvGrpSpPr/>
        <p:nvPr/>
      </p:nvGrpSpPr>
      <p:grpSpPr>
        <a:xfrm>
          <a:off x="0" y="0"/>
          <a:ext cx="0" cy="0"/>
          <a:chOff x="0" y="0"/>
          <a:chExt cx="0" cy="0"/>
        </a:xfrm>
      </p:grpSpPr>
      <p:pic>
        <p:nvPicPr>
          <p:cNvPr id="5" name="Afbeelding 4" descr="Afbeelding met bloem, schets, tekening, plant&#10;&#10;Door AI gegenereerde inhoud is mogelijk onjuist.">
            <a:extLst>
              <a:ext uri="{FF2B5EF4-FFF2-40B4-BE49-F238E27FC236}">
                <a16:creationId xmlns:a16="http://schemas.microsoft.com/office/drawing/2014/main" id="{C96EFFB4-4318-0931-CA1D-C4C1DD8230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9548" y="725548"/>
            <a:ext cx="6132452" cy="6132452"/>
          </a:xfrm>
          <a:prstGeom prst="rect">
            <a:avLst/>
          </a:prstGeom>
        </p:spPr>
      </p:pic>
      <p:sp>
        <p:nvSpPr>
          <p:cNvPr id="2" name="Titel 1">
            <a:extLst>
              <a:ext uri="{FF2B5EF4-FFF2-40B4-BE49-F238E27FC236}">
                <a16:creationId xmlns:a16="http://schemas.microsoft.com/office/drawing/2014/main" id="{45173A25-0AC6-9005-1F1B-DBDDD0EAF5BB}"/>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Wat is palliatieve zorg?</a:t>
            </a:r>
          </a:p>
        </p:txBody>
      </p:sp>
      <p:sp>
        <p:nvSpPr>
          <p:cNvPr id="4" name="Ondertitel 2">
            <a:extLst>
              <a:ext uri="{FF2B5EF4-FFF2-40B4-BE49-F238E27FC236}">
                <a16:creationId xmlns:a16="http://schemas.microsoft.com/office/drawing/2014/main" id="{6D387F4D-D50E-6F58-7C97-3124CDB86F6B}"/>
              </a:ext>
            </a:extLst>
          </p:cNvPr>
          <p:cNvSpPr txBox="1">
            <a:spLocks/>
          </p:cNvSpPr>
          <p:nvPr/>
        </p:nvSpPr>
        <p:spPr>
          <a:xfrm>
            <a:off x="921717" y="2636568"/>
            <a:ext cx="11106510" cy="37642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b="1" dirty="0"/>
              <a:t>Zorg voor mensen met een levensbedreigende </a:t>
            </a:r>
            <a:br>
              <a:rPr lang="nl-NL" sz="2500" b="1" dirty="0"/>
            </a:br>
            <a:r>
              <a:rPr lang="nl-NL" sz="2500" b="1" dirty="0"/>
              <a:t>ziekte of langzame achteruitgang</a:t>
            </a:r>
            <a:br>
              <a:rPr lang="nl-NL" sz="2500" dirty="0"/>
            </a:br>
            <a:endParaRPr lang="nl-NL" sz="2500" dirty="0"/>
          </a:p>
          <a:p>
            <a:pPr>
              <a:buClr>
                <a:srgbClr val="DDBFB4"/>
              </a:buClr>
            </a:pPr>
            <a:r>
              <a:rPr lang="nl-NL" sz="2500" dirty="0"/>
              <a:t>Gericht op comfort (kwaliteit van leven)</a:t>
            </a:r>
          </a:p>
          <a:p>
            <a:pPr>
              <a:buClr>
                <a:srgbClr val="DDBFB4"/>
              </a:buClr>
            </a:pPr>
            <a:r>
              <a:rPr lang="nl-NL" sz="2500" dirty="0"/>
              <a:t>Wat is voor u belangrijk?</a:t>
            </a:r>
            <a:br>
              <a:rPr lang="nl-NL" sz="2500" dirty="0"/>
            </a:br>
            <a:r>
              <a:rPr lang="nl-NL" sz="2500" dirty="0"/>
              <a:t>lichamelijk – psychisch – sociaal – zingeving</a:t>
            </a:r>
          </a:p>
          <a:p>
            <a:pPr>
              <a:buClr>
                <a:srgbClr val="DDBFB4"/>
              </a:buClr>
            </a:pPr>
            <a:r>
              <a:rPr lang="nl-NL" sz="2500" dirty="0"/>
              <a:t>Ook gericht op naasten</a:t>
            </a:r>
          </a:p>
        </p:txBody>
      </p:sp>
    </p:spTree>
    <p:extLst>
      <p:ext uri="{BB962C8B-B14F-4D97-AF65-F5344CB8AC3E}">
        <p14:creationId xmlns:p14="http://schemas.microsoft.com/office/powerpoint/2010/main" val="94051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343F7-6CEF-D4F9-07C2-B7A0E19842D2}"/>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0ABA4821-C8B2-71A4-D50D-3AEB448BB08C}"/>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c</a:t>
            </a:r>
          </a:p>
        </p:txBody>
      </p:sp>
      <p:sp>
        <p:nvSpPr>
          <p:cNvPr id="2" name="Titel 1">
            <a:extLst>
              <a:ext uri="{FF2B5EF4-FFF2-40B4-BE49-F238E27FC236}">
                <a16:creationId xmlns:a16="http://schemas.microsoft.com/office/drawing/2014/main" id="{4C8E25DD-CB2F-D880-8DEE-E8FCB4EBB0B4}"/>
              </a:ext>
            </a:extLst>
          </p:cNvPr>
          <p:cNvSpPr>
            <a:spLocks noGrp="1"/>
          </p:cNvSpPr>
          <p:nvPr>
            <p:ph type="ctrTitle"/>
          </p:nvPr>
        </p:nvSpPr>
        <p:spPr>
          <a:xfrm>
            <a:off x="2543428" y="545458"/>
            <a:ext cx="8994476" cy="1517320"/>
          </a:xfrm>
          <a:prstGeom prst="rect">
            <a:avLst/>
          </a:prstGeom>
        </p:spPr>
        <p:txBody>
          <a:bodyPr/>
          <a:lstStyle/>
          <a:p>
            <a:pPr>
              <a:lnSpc>
                <a:spcPts val="4500"/>
              </a:lnSpc>
            </a:pPr>
            <a:r>
              <a:rPr lang="nl-NL" sz="5000" dirty="0">
                <a:solidFill>
                  <a:srgbClr val="B1BAC1"/>
                </a:solidFill>
              </a:rPr>
              <a:t>Wensen, grenzen en mogelijkheden in de </a:t>
            </a:r>
            <a:br>
              <a:rPr lang="nl-NL" sz="5000" dirty="0">
                <a:solidFill>
                  <a:srgbClr val="B1BAC1"/>
                </a:solidFill>
              </a:rPr>
            </a:br>
            <a:r>
              <a:rPr lang="nl-NL" sz="5000" dirty="0">
                <a:solidFill>
                  <a:srgbClr val="B1BAC1"/>
                </a:solidFill>
              </a:rPr>
              <a:t>laatste levensfase</a:t>
            </a:r>
          </a:p>
        </p:txBody>
      </p:sp>
      <p:sp>
        <p:nvSpPr>
          <p:cNvPr id="4" name="Ondertitel 2">
            <a:extLst>
              <a:ext uri="{FF2B5EF4-FFF2-40B4-BE49-F238E27FC236}">
                <a16:creationId xmlns:a16="http://schemas.microsoft.com/office/drawing/2014/main" id="{BB3D691B-FD14-26C3-085E-EEE51DEB840C}"/>
              </a:ext>
            </a:extLst>
          </p:cNvPr>
          <p:cNvSpPr txBox="1">
            <a:spLocks/>
          </p:cNvSpPr>
          <p:nvPr/>
        </p:nvSpPr>
        <p:spPr>
          <a:xfrm>
            <a:off x="960407" y="2740085"/>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Font typeface="Arial" panose="020B0604020202020204" pitchFamily="34" charset="0"/>
              <a:buNone/>
            </a:pPr>
            <a:r>
              <a:rPr lang="nl-NL" sz="2500" dirty="0"/>
              <a:t>U kunt bijvoorbeeld nadenken over</a:t>
            </a:r>
          </a:p>
          <a:p>
            <a:pPr>
              <a:buClr>
                <a:srgbClr val="DDBFB4"/>
              </a:buClr>
            </a:pPr>
            <a:r>
              <a:rPr lang="nl-NL" sz="2500" dirty="0"/>
              <a:t>Toedienen antibiotica</a:t>
            </a:r>
          </a:p>
          <a:p>
            <a:pPr>
              <a:buClr>
                <a:srgbClr val="DDBFB4"/>
              </a:buClr>
            </a:pPr>
            <a:r>
              <a:rPr lang="nl-NL" sz="2500" dirty="0"/>
              <a:t>Reanimeren</a:t>
            </a:r>
          </a:p>
          <a:p>
            <a:pPr>
              <a:buClr>
                <a:srgbClr val="DDBFB4"/>
              </a:buClr>
            </a:pPr>
            <a:r>
              <a:rPr lang="nl-NL" sz="2500" dirty="0"/>
              <a:t>Ziekenhuis en IC opname</a:t>
            </a:r>
          </a:p>
          <a:p>
            <a:pPr>
              <a:buClr>
                <a:srgbClr val="DDBFB4"/>
              </a:buClr>
            </a:pPr>
            <a:r>
              <a:rPr lang="nl-NL" sz="2500" dirty="0"/>
              <a:t>Stervensproces:</a:t>
            </a:r>
          </a:p>
          <a:p>
            <a:pPr lvl="1">
              <a:spcBef>
                <a:spcPts val="1000"/>
              </a:spcBef>
              <a:buClr>
                <a:srgbClr val="BCE2E1"/>
              </a:buClr>
              <a:buFont typeface="Courier New" panose="02070309020205020404" pitchFamily="49" charset="0"/>
              <a:buChar char="o"/>
            </a:pPr>
            <a:r>
              <a:rPr lang="nl-NL" dirty="0"/>
              <a:t>Palliatieve sedatie</a:t>
            </a:r>
          </a:p>
          <a:p>
            <a:pPr lvl="1">
              <a:spcBef>
                <a:spcPts val="1000"/>
              </a:spcBef>
              <a:buClr>
                <a:srgbClr val="BCE2E1"/>
              </a:buClr>
              <a:buFont typeface="Courier New" panose="02070309020205020404" pitchFamily="49" charset="0"/>
              <a:buChar char="o"/>
            </a:pPr>
            <a:r>
              <a:rPr lang="nl-NL" dirty="0"/>
              <a:t>Euthanasie</a:t>
            </a:r>
          </a:p>
        </p:txBody>
      </p:sp>
      <p:pic>
        <p:nvPicPr>
          <p:cNvPr id="20" name="Afbeelding 19" descr="Afbeelding met buitenshuis, hek, houten, gebouw&#10;&#10;Door AI gegenereerde inhoud is mogelijk onjuist.">
            <a:extLst>
              <a:ext uri="{FF2B5EF4-FFF2-40B4-BE49-F238E27FC236}">
                <a16:creationId xmlns:a16="http://schemas.microsoft.com/office/drawing/2014/main" id="{72A82E3E-D4CE-261C-AA4A-F20ABADF4A7A}"/>
              </a:ext>
            </a:extLst>
          </p:cNvPr>
          <p:cNvPicPr>
            <a:picLocks noChangeAspect="1"/>
          </p:cNvPicPr>
          <p:nvPr/>
        </p:nvPicPr>
        <p:blipFill>
          <a:blip r:embed="rId3"/>
          <a:stretch>
            <a:fillRect/>
          </a:stretch>
        </p:blipFill>
        <p:spPr>
          <a:xfrm>
            <a:off x="8934887" y="0"/>
            <a:ext cx="3257113" cy="6858000"/>
          </a:xfrm>
          <a:prstGeom prst="rect">
            <a:avLst/>
          </a:prstGeom>
        </p:spPr>
      </p:pic>
    </p:spTree>
    <p:extLst>
      <p:ext uri="{BB962C8B-B14F-4D97-AF65-F5344CB8AC3E}">
        <p14:creationId xmlns:p14="http://schemas.microsoft.com/office/powerpoint/2010/main" val="3181194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3C1-AE58-2057-3B5A-0ABA032DDB54}"/>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DDEBBD5-B0A8-2EB9-674F-928C4811BA0F}"/>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FA40AFD-B94D-28A7-1CB5-D64D81E61D4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Opname in ziekenhuis / intensive care</a:t>
            </a:r>
          </a:p>
        </p:txBody>
      </p:sp>
      <p:sp>
        <p:nvSpPr>
          <p:cNvPr id="4" name="Ondertitel 2">
            <a:extLst>
              <a:ext uri="{FF2B5EF4-FFF2-40B4-BE49-F238E27FC236}">
                <a16:creationId xmlns:a16="http://schemas.microsoft.com/office/drawing/2014/main" id="{364F7D3E-0EEA-C129-67A8-B074DCB8A36D}"/>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DDBFB4"/>
              </a:buClr>
            </a:pPr>
            <a:r>
              <a:rPr lang="nl-NL" sz="2500" dirty="0"/>
              <a:t>Wat zijn mogelijke scenario’s?</a:t>
            </a:r>
          </a:p>
          <a:p>
            <a:pPr>
              <a:buClr>
                <a:srgbClr val="DDBFB4"/>
              </a:buClr>
            </a:pPr>
            <a:r>
              <a:rPr lang="nl-NL" sz="2500" dirty="0"/>
              <a:t>Wanneer kan dit aan de orde zijn? </a:t>
            </a:r>
          </a:p>
          <a:p>
            <a:pPr>
              <a:buClr>
                <a:srgbClr val="DDBFB4"/>
              </a:buClr>
            </a:pPr>
            <a:r>
              <a:rPr lang="nl-NL" sz="2500" dirty="0"/>
              <a:t>Wat zijn voor- en nadelen? </a:t>
            </a:r>
          </a:p>
          <a:p>
            <a:pPr>
              <a:buClr>
                <a:srgbClr val="DDBFB4"/>
              </a:buClr>
            </a:pPr>
            <a:r>
              <a:rPr lang="nl-NL" sz="2500" dirty="0"/>
              <a:t>Wie bepaalt?</a:t>
            </a:r>
          </a:p>
          <a:p>
            <a:pPr marL="0" indent="0">
              <a:buClr>
                <a:srgbClr val="DDBFB4"/>
              </a:buClr>
              <a:buNone/>
            </a:pPr>
            <a:endParaRPr lang="nl-NL" sz="2500" dirty="0"/>
          </a:p>
        </p:txBody>
      </p:sp>
    </p:spTree>
    <p:extLst>
      <p:ext uri="{BB962C8B-B14F-4D97-AF65-F5344CB8AC3E}">
        <p14:creationId xmlns:p14="http://schemas.microsoft.com/office/powerpoint/2010/main" val="1417586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E03C1-AE58-2057-3B5A-0ABA032DDB54}"/>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4DDEBBD5-B0A8-2EB9-674F-928C4811BA0F}"/>
              </a:ext>
            </a:extLst>
          </p:cNvPr>
          <p:cNvSpPr/>
          <p:nvPr/>
        </p:nvSpPr>
        <p:spPr>
          <a:xfrm>
            <a:off x="7672782" y="2198045"/>
            <a:ext cx="4519218" cy="46599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FA40AFD-B94D-28A7-1CB5-D64D81E61D4F}"/>
              </a:ext>
            </a:extLst>
          </p:cNvPr>
          <p:cNvSpPr>
            <a:spLocks noGrp="1"/>
          </p:cNvSpPr>
          <p:nvPr>
            <p:ph type="ctrTitle"/>
          </p:nvPr>
        </p:nvSpPr>
        <p:spPr>
          <a:xfrm>
            <a:off x="3197524" y="725548"/>
            <a:ext cx="6860876" cy="1517320"/>
          </a:xfrm>
          <a:prstGeom prst="rect">
            <a:avLst/>
          </a:prstGeom>
        </p:spPr>
        <p:txBody>
          <a:bodyPr/>
          <a:lstStyle/>
          <a:p>
            <a:r>
              <a:rPr lang="nl-NL" sz="5000" dirty="0">
                <a:solidFill>
                  <a:srgbClr val="B1BAC1"/>
                </a:solidFill>
              </a:rPr>
              <a:t>Het stervensproces</a:t>
            </a:r>
          </a:p>
        </p:txBody>
      </p:sp>
      <p:sp>
        <p:nvSpPr>
          <p:cNvPr id="4" name="Ondertitel 2">
            <a:extLst>
              <a:ext uri="{FF2B5EF4-FFF2-40B4-BE49-F238E27FC236}">
                <a16:creationId xmlns:a16="http://schemas.microsoft.com/office/drawing/2014/main" id="{364F7D3E-0EEA-C129-67A8-B074DCB8A36D}"/>
              </a:ext>
            </a:extLst>
          </p:cNvPr>
          <p:cNvSpPr txBox="1">
            <a:spLocks/>
          </p:cNvSpPr>
          <p:nvPr/>
        </p:nvSpPr>
        <p:spPr>
          <a:xfrm>
            <a:off x="928134" y="2632086"/>
            <a:ext cx="7548593" cy="2278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DDBFB4"/>
              </a:buClr>
              <a:buNone/>
            </a:pPr>
            <a:r>
              <a:rPr lang="nl-NL" sz="2500" b="1" dirty="0"/>
              <a:t>Natuurlijk sterven</a:t>
            </a:r>
          </a:p>
          <a:p>
            <a:pPr>
              <a:buClr>
                <a:srgbClr val="DDBFB4"/>
              </a:buClr>
            </a:pPr>
            <a:r>
              <a:rPr lang="nl-NL" sz="2500" dirty="0"/>
              <a:t>Eventueel met ondersteuning van palliatieve sedatie</a:t>
            </a:r>
          </a:p>
          <a:p>
            <a:pPr>
              <a:buClr>
                <a:srgbClr val="DDBFB4"/>
              </a:buClr>
            </a:pPr>
            <a:r>
              <a:rPr lang="nl-NL" sz="2500" dirty="0"/>
              <a:t>Bewust stoppen met eten en drinken</a:t>
            </a:r>
          </a:p>
          <a:p>
            <a:pPr marL="0" indent="0">
              <a:buClr>
                <a:srgbClr val="DDBFB4"/>
              </a:buClr>
              <a:buNone/>
            </a:pPr>
            <a:endParaRPr lang="nl-NL" sz="2500" dirty="0"/>
          </a:p>
          <a:p>
            <a:pPr marL="0" indent="0">
              <a:buClr>
                <a:srgbClr val="DDBFB4"/>
              </a:buClr>
              <a:buNone/>
            </a:pPr>
            <a:r>
              <a:rPr lang="nl-NL" sz="2500" b="1" dirty="0"/>
              <a:t>Niet natuurlijk sterven</a:t>
            </a:r>
          </a:p>
          <a:p>
            <a:pPr marL="0" indent="0">
              <a:buClr>
                <a:srgbClr val="DDBFB4"/>
              </a:buClr>
              <a:buNone/>
            </a:pPr>
            <a:r>
              <a:rPr lang="nl-NL" sz="2500" dirty="0"/>
              <a:t>Euthanasie is de levensbeëindiging door een arts op </a:t>
            </a:r>
            <a:br>
              <a:rPr lang="nl-NL" sz="2500" dirty="0"/>
            </a:br>
            <a:r>
              <a:rPr lang="nl-NL" sz="2500" dirty="0"/>
              <a:t>verzoek van een patiënt</a:t>
            </a:r>
          </a:p>
        </p:txBody>
      </p:sp>
    </p:spTree>
    <p:extLst>
      <p:ext uri="{BB962C8B-B14F-4D97-AF65-F5344CB8AC3E}">
        <p14:creationId xmlns:p14="http://schemas.microsoft.com/office/powerpoint/2010/main" val="1476783524"/>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angepast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C35E2ADD-3671-4775-9BCF-A8FA54F4E5AA}" vid="{CC3EF390-B0FE-4FF6-B316-F797636E585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35D484194F7F4ABD56F02BAFEA3A10" ma:contentTypeVersion="19" ma:contentTypeDescription="Een nieuw document maken." ma:contentTypeScope="" ma:versionID="7a8966fb525a069891a718f110d55af1">
  <xsd:schema xmlns:xsd="http://www.w3.org/2001/XMLSchema" xmlns:xs="http://www.w3.org/2001/XMLSchema" xmlns:p="http://schemas.microsoft.com/office/2006/metadata/properties" xmlns:ns2="b97aa2bc-bc67-4a80-a3a0-d3a60680856a" xmlns:ns3="d803ab77-b659-4f0e-8b8d-bd775a39dc53" targetNamespace="http://schemas.microsoft.com/office/2006/metadata/properties" ma:root="true" ma:fieldsID="140ef8a3eb78b236e9fd73b2eedfafe9" ns2:_="" ns3:_="">
    <xsd:import namespace="b97aa2bc-bc67-4a80-a3a0-d3a60680856a"/>
    <xsd:import namespace="d803ab77-b659-4f0e-8b8d-bd775a39dc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7aa2bc-bc67-4a80-a3a0-d3a6068085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59d32c6b-fffc-468f-b829-160dff7804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03ab77-b659-4f0e-8b8d-bd775a39dc5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7ef95df5-7544-430d-978d-abd80ba475fe}" ma:internalName="TaxCatchAll" ma:showField="CatchAllData" ma:web="d803ab77-b659-4f0e-8b8d-bd775a39dc5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97aa2bc-bc67-4a80-a3a0-d3a60680856a">
      <Terms xmlns="http://schemas.microsoft.com/office/infopath/2007/PartnerControls"/>
    </lcf76f155ced4ddcb4097134ff3c332f>
    <TaxCatchAll xmlns="d803ab77-b659-4f0e-8b8d-bd775a39dc5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7C6B44-5A52-4AD9-886B-A31584D7F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7aa2bc-bc67-4a80-a3a0-d3a60680856a"/>
    <ds:schemaRef ds:uri="d803ab77-b659-4f0e-8b8d-bd775a39dc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0CBA73-8F89-49CD-9AEA-1CF08B50127C}">
  <ds:schemaRefs>
    <ds:schemaRef ds:uri="http://schemas.microsoft.com/office/2006/metadata/properties"/>
    <ds:schemaRef ds:uri="http://schemas.microsoft.com/office/infopath/2007/PartnerControls"/>
    <ds:schemaRef ds:uri="b97aa2bc-bc67-4a80-a3a0-d3a60680856a"/>
    <ds:schemaRef ds:uri="d803ab77-b659-4f0e-8b8d-bd775a39dc53"/>
  </ds:schemaRefs>
</ds:datastoreItem>
</file>

<file path=customXml/itemProps3.xml><?xml version="1.0" encoding="utf-8"?>
<ds:datastoreItem xmlns:ds="http://schemas.openxmlformats.org/officeDocument/2006/customXml" ds:itemID="{9CD3ABF2-D70A-481C-B4E8-E4E47BFBDC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Basispresentate - Passende zorg in de laatste levensjare</Template>
  <TotalTime>534</TotalTime>
  <Words>1100</Words>
  <Application>Microsoft Office PowerPoint</Application>
  <PresentationFormat>Breedbeeld</PresentationFormat>
  <Paragraphs>140</Paragraphs>
  <Slides>16</Slides>
  <Notes>15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Aptos</vt:lpstr>
      <vt:lpstr>Arial</vt:lpstr>
      <vt:lpstr>Calibri</vt:lpstr>
      <vt:lpstr>Courier New</vt:lpstr>
      <vt:lpstr>Signika</vt:lpstr>
      <vt:lpstr>Wingdings</vt:lpstr>
      <vt:lpstr>Kantoorthema</vt:lpstr>
      <vt:lpstr>UW WENSEN IN DE LAATSTE LEVENSFASE een gesprek over het levenseinde</vt:lpstr>
      <vt:lpstr>PowerPoint-presentatie</vt:lpstr>
      <vt:lpstr>Waarom praten over  het levenseinde?</vt:lpstr>
      <vt:lpstr>In gesprek gaan over bijvoorbeeld:</vt:lpstr>
      <vt:lpstr>over het  laatste  stukje…</vt:lpstr>
      <vt:lpstr>Wat is palliatieve zorg?</vt:lpstr>
      <vt:lpstr>Wensen, grenzen en mogelijkheden in de  laatste levensfase</vt:lpstr>
      <vt:lpstr>Opname in ziekenhuis / intensive care</vt:lpstr>
      <vt:lpstr>Het stervensproces</vt:lpstr>
      <vt:lpstr>Het natuurlijke stervensproces</vt:lpstr>
      <vt:lpstr>Palliatieve sedatie</vt:lpstr>
      <vt:lpstr>Euthanasie</vt:lpstr>
      <vt:lpstr>Samen dansen…</vt:lpstr>
      <vt:lpstr>In gesprek blijven</vt:lpstr>
      <vt:lpstr>Hulpmiddelen</vt:lpstr>
      <vt:lpstr>Goed Gaon!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 WENSEN IN DE LAATSTE LEVENSFASE een gesprek over het levenseinde</dc:title>
  <dc:creator>Marga Geurtzen | Netwerk Ouderen en Veerkracht Achterhoek</dc:creator>
  <cp:lastModifiedBy>Marga Geurtzen | Netwerk Ouderen en Veerkracht Achterhoek</cp:lastModifiedBy>
  <cp:revision>32</cp:revision>
  <dcterms:created xsi:type="dcterms:W3CDTF">2025-02-20T13:49:09Z</dcterms:created>
  <dcterms:modified xsi:type="dcterms:W3CDTF">2025-06-13T09:19:21Z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0x010100B635D484194F7F4ABD56F02BAFEA3A10</vt:lpwstr>
  </property>
  <property fmtid="{D5CDD505-2E9C-101B-9397-08002B2CF9AE}" pid="3" name="MediaServiceImageTags">
    <vt:lpwstr/>
  </property>
</Properties>
</file>