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430" r:id="rId2"/>
    <p:sldId id="900" r:id="rId3"/>
    <p:sldId id="496" r:id="rId4"/>
    <p:sldId id="531" r:id="rId5"/>
    <p:sldId id="528" r:id="rId6"/>
    <p:sldId id="899" r:id="rId7"/>
    <p:sldId id="580" r:id="rId8"/>
    <p:sldId id="489" r:id="rId9"/>
    <p:sldId id="490" r:id="rId10"/>
    <p:sldId id="582" r:id="rId11"/>
    <p:sldId id="593" r:id="rId12"/>
    <p:sldId id="584" r:id="rId13"/>
    <p:sldId id="481" r:id="rId14"/>
    <p:sldId id="586" r:id="rId15"/>
    <p:sldId id="587" r:id="rId16"/>
    <p:sldId id="592" r:id="rId17"/>
    <p:sldId id="594" r:id="rId18"/>
    <p:sldId id="595" r:id="rId19"/>
    <p:sldId id="596" r:id="rId20"/>
    <p:sldId id="588" r:id="rId21"/>
    <p:sldId id="589" r:id="rId22"/>
    <p:sldId id="590" r:id="rId23"/>
    <p:sldId id="902" r:id="rId24"/>
    <p:sldId id="597" r:id="rId25"/>
    <p:sldId id="898" r:id="rId26"/>
    <p:sldId id="59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702" userDrawn="1">
          <p15:clr>
            <a:srgbClr val="A4A3A4"/>
          </p15:clr>
        </p15:guide>
        <p15:guide id="3" orient="horz" pos="1774" userDrawn="1">
          <p15:clr>
            <a:srgbClr val="A4A3A4"/>
          </p15:clr>
        </p15:guide>
        <p15:guide id="4" orient="horz" pos="2409" userDrawn="1">
          <p15:clr>
            <a:srgbClr val="A4A3A4"/>
          </p15:clr>
        </p15:guide>
        <p15:guide id="5" orient="horz" pos="20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240"/>
    <a:srgbClr val="201E1F"/>
    <a:srgbClr val="1EA561"/>
    <a:srgbClr val="F0F0F0"/>
    <a:srgbClr val="4C2510"/>
    <a:srgbClr val="5C2D13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0355" autoAdjust="0"/>
  </p:normalViewPr>
  <p:slideViewPr>
    <p:cSldViewPr snapToGrid="0">
      <p:cViewPr varScale="1">
        <p:scale>
          <a:sx n="117" d="100"/>
          <a:sy n="117" d="100"/>
        </p:scale>
        <p:origin x="624" y="96"/>
      </p:cViewPr>
      <p:guideLst>
        <p:guide pos="6702"/>
        <p:guide orient="horz" pos="1774"/>
        <p:guide orient="horz" pos="2409"/>
        <p:guide orient="horz" pos="20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0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F6-442F-A280-C5673891F17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F6-442F-A280-C5673891F1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F6-442F-A280-C5673891F175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5F6-442F-A280-C5673891F175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5F6-442F-A280-C5673891F175}"/>
              </c:ext>
            </c:extLst>
          </c:dPt>
          <c:dPt>
            <c:idx val="5"/>
            <c:bubble3D val="0"/>
            <c:explosion val="2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5F6-442F-A280-C5673891F17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F6-442F-A280-C5673891F17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201E1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solidFill>
                          <a:srgbClr val="201E1F"/>
                        </a:solidFill>
                      </a:rPr>
                      <a:t>geen</a:t>
                    </a:r>
                    <a:r>
                      <a:rPr lang="en-US" sz="1100" dirty="0">
                        <a:solidFill>
                          <a:srgbClr val="201E1F"/>
                        </a:solidFill>
                      </a:rPr>
                      <a:t/>
                    </a:r>
                    <a:br>
                      <a:rPr lang="en-US" sz="1100" dirty="0">
                        <a:solidFill>
                          <a:srgbClr val="201E1F"/>
                        </a:solidFill>
                      </a:rPr>
                    </a:br>
                    <a:r>
                      <a:rPr lang="en-US" sz="1100" dirty="0" err="1">
                        <a:solidFill>
                          <a:srgbClr val="201E1F"/>
                        </a:solidFill>
                      </a:rPr>
                      <a:t>morfine</a:t>
                    </a:r>
                    <a:endParaRPr lang="en-US" sz="1100" dirty="0">
                      <a:solidFill>
                        <a:srgbClr val="201E1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201E1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F6-442F-A280-C5673891F17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/>
                      <a:t>palliatieve</a:t>
                    </a:r>
                    <a:r>
                      <a:rPr lang="en-US" dirty="0"/>
                      <a:t/>
                    </a:r>
                    <a:br>
                      <a:rPr lang="en-US" dirty="0"/>
                    </a:br>
                    <a:r>
                      <a:rPr lang="en-US" dirty="0" err="1"/>
                      <a:t>sedatie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5F6-442F-A280-C5673891F1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7056694108512419E-3"/>
                  <c:y val="-1.06005406040662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5F6-442F-A280-C5673891F17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Sheet1!$A$1:$A$6</c:f>
              <c:strCache>
                <c:ptCount val="5"/>
                <c:pt idx="0">
                  <c:v>plotseling overleden</c:v>
                </c:pt>
                <c:pt idx="1">
                  <c:v>geen morfine</c:v>
                </c:pt>
                <c:pt idx="2">
                  <c:v>morfine</c:v>
                </c:pt>
                <c:pt idx="3">
                  <c:v>palliatieve sedatie</c:v>
                </c:pt>
                <c:pt idx="4">
                  <c:v>euthanasie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44</c:v>
                </c:pt>
                <c:pt idx="3">
                  <c:v>10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5F6-442F-A280-C5673891F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Sheet1!$C$5</c:f>
              <c:strCache>
                <c:ptCount val="1"/>
                <c:pt idx="0">
                  <c:v>Apnoe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Sheet1!$D$5:$L$5</c:f>
              <c:numCache>
                <c:formatCode>General</c:formatCode>
                <c:ptCount val="9"/>
                <c:pt idx="0">
                  <c:v>0.1</c:v>
                </c:pt>
                <c:pt idx="1">
                  <c:v>1.6</c:v>
                </c:pt>
                <c:pt idx="2">
                  <c:v>2.5</c:v>
                </c:pt>
                <c:pt idx="3">
                  <c:v>2.6</c:v>
                </c:pt>
                <c:pt idx="4">
                  <c:v>3.5</c:v>
                </c:pt>
                <c:pt idx="5">
                  <c:v>6</c:v>
                </c:pt>
                <c:pt idx="6">
                  <c:v>10.5</c:v>
                </c:pt>
                <c:pt idx="7">
                  <c:v>17.8</c:v>
                </c:pt>
                <c:pt idx="8">
                  <c:v>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E0-445C-A9B1-5F9CEDF2B2B6}"/>
            </c:ext>
          </c:extLst>
        </c:ser>
        <c:ser>
          <c:idx val="2"/>
          <c:order val="2"/>
          <c:tx>
            <c:strRef>
              <c:f>Sheet1!$C$6</c:f>
              <c:strCache>
                <c:ptCount val="1"/>
                <c:pt idx="0">
                  <c:v>Reutelen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Sheet1!$D$6:$L$6</c:f>
              <c:numCache>
                <c:formatCode>General</c:formatCode>
                <c:ptCount val="9"/>
                <c:pt idx="0">
                  <c:v>0.9</c:v>
                </c:pt>
                <c:pt idx="1">
                  <c:v>1.3</c:v>
                </c:pt>
                <c:pt idx="2">
                  <c:v>1.9</c:v>
                </c:pt>
                <c:pt idx="3">
                  <c:v>3.5</c:v>
                </c:pt>
                <c:pt idx="4">
                  <c:v>5.0999999999999996</c:v>
                </c:pt>
                <c:pt idx="5">
                  <c:v>9.1</c:v>
                </c:pt>
                <c:pt idx="6">
                  <c:v>15.2</c:v>
                </c:pt>
                <c:pt idx="7">
                  <c:v>29.1</c:v>
                </c:pt>
                <c:pt idx="8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E0-445C-A9B1-5F9CEDF2B2B6}"/>
            </c:ext>
          </c:extLst>
        </c:ser>
        <c:ser>
          <c:idx val="3"/>
          <c:order val="3"/>
          <c:tx>
            <c:strRef>
              <c:f>Sheet1!$C$7</c:f>
              <c:strCache>
                <c:ptCount val="1"/>
                <c:pt idx="0">
                  <c:v>Anurie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Sheet1!$D$7:$L$7</c:f>
              <c:numCache>
                <c:formatCode>General</c:formatCode>
                <c:ptCount val="9"/>
                <c:pt idx="0">
                  <c:v>2.2999999999999998</c:v>
                </c:pt>
                <c:pt idx="1">
                  <c:v>2.2000000000000002</c:v>
                </c:pt>
                <c:pt idx="2">
                  <c:v>3.2</c:v>
                </c:pt>
                <c:pt idx="3">
                  <c:v>3.6</c:v>
                </c:pt>
                <c:pt idx="4">
                  <c:v>4.5</c:v>
                </c:pt>
                <c:pt idx="5">
                  <c:v>7.3</c:v>
                </c:pt>
                <c:pt idx="6">
                  <c:v>14.2</c:v>
                </c:pt>
                <c:pt idx="7">
                  <c:v>31.1</c:v>
                </c:pt>
                <c:pt idx="8">
                  <c:v>47.3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E0-445C-A9B1-5F9CEDF2B2B6}"/>
            </c:ext>
          </c:extLst>
        </c:ser>
        <c:ser>
          <c:idx val="4"/>
          <c:order val="4"/>
          <c:tx>
            <c:strRef>
              <c:f>Sheet1!$C$8</c:f>
              <c:strCache>
                <c:ptCount val="1"/>
                <c:pt idx="0">
                  <c:v>Somnolentie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Sheet1!$D$8:$L$8</c:f>
              <c:numCache>
                <c:formatCode>General</c:formatCode>
                <c:ptCount val="9"/>
                <c:pt idx="0">
                  <c:v>5.7</c:v>
                </c:pt>
                <c:pt idx="1">
                  <c:v>7.3</c:v>
                </c:pt>
                <c:pt idx="2">
                  <c:v>9.3000000000000007</c:v>
                </c:pt>
                <c:pt idx="3">
                  <c:v>12.7</c:v>
                </c:pt>
                <c:pt idx="4">
                  <c:v>17.399999999999999</c:v>
                </c:pt>
                <c:pt idx="5">
                  <c:v>23.9</c:v>
                </c:pt>
                <c:pt idx="6">
                  <c:v>36.200000000000003</c:v>
                </c:pt>
                <c:pt idx="7">
                  <c:v>57.2</c:v>
                </c:pt>
                <c:pt idx="8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2E0-445C-A9B1-5F9CEDF2B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7870416"/>
        <c:axId val="-17787313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Sheet1!$C$4</c15:sqref>
                        </c15:formulaRef>
                      </c:ext>
                    </c:extLst>
                    <c:strCache>
                      <c:ptCount val="1"/>
                      <c:pt idx="0">
                        <c:v>Dag(en) voor overlijden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Sheet1!$D$4:$L$4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-8</c:v>
                      </c:pt>
                      <c:pt idx="1">
                        <c:v>-7</c:v>
                      </c:pt>
                      <c:pt idx="2">
                        <c:v>-6</c:v>
                      </c:pt>
                      <c:pt idx="3">
                        <c:v>-5</c:v>
                      </c:pt>
                      <c:pt idx="4">
                        <c:v>-4</c:v>
                      </c:pt>
                      <c:pt idx="5">
                        <c:v>-3</c:v>
                      </c:pt>
                      <c:pt idx="6">
                        <c:v>-2</c:v>
                      </c:pt>
                      <c:pt idx="7">
                        <c:v>-1</c:v>
                      </c:pt>
                      <c:pt idx="8">
                        <c:v>0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Sheet1!$D$4:$L$4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-8</c:v>
                      </c:pt>
                      <c:pt idx="1">
                        <c:v>-7</c:v>
                      </c:pt>
                      <c:pt idx="2">
                        <c:v>-6</c:v>
                      </c:pt>
                      <c:pt idx="3">
                        <c:v>-5</c:v>
                      </c:pt>
                      <c:pt idx="4">
                        <c:v>-4</c:v>
                      </c:pt>
                      <c:pt idx="5">
                        <c:v>-3</c:v>
                      </c:pt>
                      <c:pt idx="6">
                        <c:v>-2</c:v>
                      </c:pt>
                      <c:pt idx="7">
                        <c:v>-1</c:v>
                      </c:pt>
                      <c:pt idx="8">
                        <c:v>0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4-12E0-445C-A9B1-5F9CEDF2B2B6}"/>
                  </c:ext>
                </c:extLst>
              </c15:ser>
            </c15:filteredBarSeries>
          </c:ext>
        </c:extLst>
      </c:barChart>
      <c:catAx>
        <c:axId val="-177870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Dag(</a:t>
                </a:r>
                <a:r>
                  <a:rPr lang="en-US" sz="1400" b="1" dirty="0" err="1"/>
                  <a:t>en</a:t>
                </a:r>
                <a:r>
                  <a:rPr lang="en-US" sz="1400" b="1" dirty="0"/>
                  <a:t>) </a:t>
                </a:r>
                <a:r>
                  <a:rPr lang="en-US" sz="1400" b="1" dirty="0" err="1"/>
                  <a:t>voor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overlijden</a:t>
                </a:r>
                <a:endParaRPr lang="en-US" sz="14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-177873136"/>
        <c:crosses val="autoZero"/>
        <c:auto val="1"/>
        <c:lblAlgn val="ctr"/>
        <c:lblOffset val="100"/>
        <c:noMultiLvlLbl val="0"/>
      </c:catAx>
      <c:valAx>
        <c:axId val="-17787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(% </a:t>
                </a:r>
                <a:r>
                  <a:rPr lang="en-US" dirty="0" err="1"/>
                  <a:t>patiënten</a:t>
                </a:r>
                <a:r>
                  <a:rPr lang="en-US" dirty="0"/>
                  <a:t>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-17787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E60A420-A226-48AC-9C4C-9B28352EA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6B42EA-A43A-4AC3-B416-8F71446A22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87D5D-8F66-42E5-9A3E-80CDE966F534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FBC97-2AF1-42D1-B2C0-D598EE3832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BF272F-C7AE-4C63-8795-0ACA576288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9374B-0DF1-427D-9556-6044BB587297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1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2E1DC-9BCD-470E-B2B5-544E71BC2DA7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F8DA0-31EA-4C06-8257-5A9C414A3D02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9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2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0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7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42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6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10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BF8DA0-31EA-4C06-8257-5A9C414A3D0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24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carend.nl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hyperlink" Target="https://www.instagram.com/carend_zor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twitter.com/carend_2020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www.linkedin.com/company/carend/" TargetMode="External"/><Relationship Id="rId4" Type="http://schemas.openxmlformats.org/officeDocument/2006/relationships/image" Target="../media/image6.png"/><Relationship Id="rId9" Type="http://schemas.openxmlformats.org/officeDocument/2006/relationships/hyperlink" Target="mailto:info@carend.nl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arend.nl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AD46D2-019B-4679-9C2A-63FB9DFBCC72}"/>
              </a:ext>
            </a:extLst>
          </p:cNvPr>
          <p:cNvSpPr/>
          <p:nvPr userDrawn="1"/>
        </p:nvSpPr>
        <p:spPr>
          <a:xfrm>
            <a:off x="0" y="0"/>
            <a:ext cx="12192000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xmlns="" id="{3435EE05-F908-4FA3-AB0C-F46C982E76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6080" y="-7619"/>
            <a:ext cx="7915920" cy="4348798"/>
          </a:xfrm>
          <a:custGeom>
            <a:avLst/>
            <a:gdLst>
              <a:gd name="connsiteX0" fmla="*/ 0 w 8061960"/>
              <a:gd name="connsiteY0" fmla="*/ 0 h 4320000"/>
              <a:gd name="connsiteX1" fmla="*/ 8061960 w 8061960"/>
              <a:gd name="connsiteY1" fmla="*/ 0 h 4320000"/>
              <a:gd name="connsiteX2" fmla="*/ 8061960 w 8061960"/>
              <a:gd name="connsiteY2" fmla="*/ 4320000 h 4320000"/>
              <a:gd name="connsiteX3" fmla="*/ 0 w 8061960"/>
              <a:gd name="connsiteY3" fmla="*/ 4320000 h 4320000"/>
              <a:gd name="connsiteX4" fmla="*/ 0 w 8061960"/>
              <a:gd name="connsiteY4" fmla="*/ 0 h 4320000"/>
              <a:gd name="connsiteX0" fmla="*/ 929640 w 8061960"/>
              <a:gd name="connsiteY0" fmla="*/ 0 h 4327620"/>
              <a:gd name="connsiteX1" fmla="*/ 8061960 w 8061960"/>
              <a:gd name="connsiteY1" fmla="*/ 7620 h 4327620"/>
              <a:gd name="connsiteX2" fmla="*/ 8061960 w 8061960"/>
              <a:gd name="connsiteY2" fmla="*/ 4327620 h 4327620"/>
              <a:gd name="connsiteX3" fmla="*/ 0 w 8061960"/>
              <a:gd name="connsiteY3" fmla="*/ 4327620 h 4327620"/>
              <a:gd name="connsiteX4" fmla="*/ 929640 w 8061960"/>
              <a:gd name="connsiteY4" fmla="*/ 0 h 4327620"/>
              <a:gd name="connsiteX0" fmla="*/ 929640 w 8061960"/>
              <a:gd name="connsiteY0" fmla="*/ 0 h 4327620"/>
              <a:gd name="connsiteX1" fmla="*/ 8061960 w 8061960"/>
              <a:gd name="connsiteY1" fmla="*/ 7620 h 4327620"/>
              <a:gd name="connsiteX2" fmla="*/ 8061960 w 8061960"/>
              <a:gd name="connsiteY2" fmla="*/ 4327620 h 4327620"/>
              <a:gd name="connsiteX3" fmla="*/ 518160 w 8061960"/>
              <a:gd name="connsiteY3" fmla="*/ 4168140 h 4327620"/>
              <a:gd name="connsiteX4" fmla="*/ 0 w 8061960"/>
              <a:gd name="connsiteY4" fmla="*/ 4327620 h 4327620"/>
              <a:gd name="connsiteX5" fmla="*/ 929640 w 8061960"/>
              <a:gd name="connsiteY5" fmla="*/ 0 h 4327620"/>
              <a:gd name="connsiteX0" fmla="*/ 929640 w 8061960"/>
              <a:gd name="connsiteY0" fmla="*/ 0 h 4328160"/>
              <a:gd name="connsiteX1" fmla="*/ 8061960 w 8061960"/>
              <a:gd name="connsiteY1" fmla="*/ 7620 h 4328160"/>
              <a:gd name="connsiteX2" fmla="*/ 8061960 w 8061960"/>
              <a:gd name="connsiteY2" fmla="*/ 4327620 h 4328160"/>
              <a:gd name="connsiteX3" fmla="*/ 518160 w 8061960"/>
              <a:gd name="connsiteY3" fmla="*/ 4328160 h 4328160"/>
              <a:gd name="connsiteX4" fmla="*/ 0 w 8061960"/>
              <a:gd name="connsiteY4" fmla="*/ 4327620 h 4328160"/>
              <a:gd name="connsiteX5" fmla="*/ 929640 w 8061960"/>
              <a:gd name="connsiteY5" fmla="*/ 0 h 4328160"/>
              <a:gd name="connsiteX0" fmla="*/ 815340 w 7947660"/>
              <a:gd name="connsiteY0" fmla="*/ 0 h 4328160"/>
              <a:gd name="connsiteX1" fmla="*/ 7947660 w 7947660"/>
              <a:gd name="connsiteY1" fmla="*/ 7620 h 4328160"/>
              <a:gd name="connsiteX2" fmla="*/ 7947660 w 7947660"/>
              <a:gd name="connsiteY2" fmla="*/ 4327620 h 4328160"/>
              <a:gd name="connsiteX3" fmla="*/ 403860 w 7947660"/>
              <a:gd name="connsiteY3" fmla="*/ 4328160 h 4328160"/>
              <a:gd name="connsiteX4" fmla="*/ 0 w 7947660"/>
              <a:gd name="connsiteY4" fmla="*/ 3825970 h 4328160"/>
              <a:gd name="connsiteX5" fmla="*/ 815340 w 7947660"/>
              <a:gd name="connsiteY5" fmla="*/ 0 h 4328160"/>
              <a:gd name="connsiteX0" fmla="*/ 847667 w 7979987"/>
              <a:gd name="connsiteY0" fmla="*/ 0 h 4328160"/>
              <a:gd name="connsiteX1" fmla="*/ 7979987 w 7979987"/>
              <a:gd name="connsiteY1" fmla="*/ 7620 h 4328160"/>
              <a:gd name="connsiteX2" fmla="*/ 7979987 w 7979987"/>
              <a:gd name="connsiteY2" fmla="*/ 4327620 h 4328160"/>
              <a:gd name="connsiteX3" fmla="*/ 436187 w 7979987"/>
              <a:gd name="connsiteY3" fmla="*/ 4328160 h 4328160"/>
              <a:gd name="connsiteX4" fmla="*/ 32327 w 7979987"/>
              <a:gd name="connsiteY4" fmla="*/ 3825970 h 4328160"/>
              <a:gd name="connsiteX5" fmla="*/ 847667 w 7979987"/>
              <a:gd name="connsiteY5" fmla="*/ 0 h 4328160"/>
              <a:gd name="connsiteX0" fmla="*/ 856065 w 7988385"/>
              <a:gd name="connsiteY0" fmla="*/ 0 h 4332188"/>
              <a:gd name="connsiteX1" fmla="*/ 7988385 w 7988385"/>
              <a:gd name="connsiteY1" fmla="*/ 7620 h 4332188"/>
              <a:gd name="connsiteX2" fmla="*/ 7988385 w 7988385"/>
              <a:gd name="connsiteY2" fmla="*/ 4327620 h 4332188"/>
              <a:gd name="connsiteX3" fmla="*/ 444585 w 7988385"/>
              <a:gd name="connsiteY3" fmla="*/ 4328160 h 4332188"/>
              <a:gd name="connsiteX4" fmla="*/ 40725 w 7988385"/>
              <a:gd name="connsiteY4" fmla="*/ 3825970 h 4332188"/>
              <a:gd name="connsiteX5" fmla="*/ 856065 w 7988385"/>
              <a:gd name="connsiteY5" fmla="*/ 0 h 4332188"/>
              <a:gd name="connsiteX0" fmla="*/ 810472 w 7942792"/>
              <a:gd name="connsiteY0" fmla="*/ 0 h 4328160"/>
              <a:gd name="connsiteX1" fmla="*/ 7942792 w 7942792"/>
              <a:gd name="connsiteY1" fmla="*/ 7620 h 4328160"/>
              <a:gd name="connsiteX2" fmla="*/ 7942792 w 7942792"/>
              <a:gd name="connsiteY2" fmla="*/ 4327620 h 4328160"/>
              <a:gd name="connsiteX3" fmla="*/ 398992 w 7942792"/>
              <a:gd name="connsiteY3" fmla="*/ 4328160 h 4328160"/>
              <a:gd name="connsiteX4" fmla="*/ 45932 w 7942792"/>
              <a:gd name="connsiteY4" fmla="*/ 3578320 h 4328160"/>
              <a:gd name="connsiteX5" fmla="*/ 810472 w 7942792"/>
              <a:gd name="connsiteY5" fmla="*/ 0 h 4328160"/>
              <a:gd name="connsiteX0" fmla="*/ 807980 w 7940300"/>
              <a:gd name="connsiteY0" fmla="*/ 0 h 4328160"/>
              <a:gd name="connsiteX1" fmla="*/ 7940300 w 7940300"/>
              <a:gd name="connsiteY1" fmla="*/ 7620 h 4328160"/>
              <a:gd name="connsiteX2" fmla="*/ 7940300 w 7940300"/>
              <a:gd name="connsiteY2" fmla="*/ 4327620 h 4328160"/>
              <a:gd name="connsiteX3" fmla="*/ 396500 w 7940300"/>
              <a:gd name="connsiteY3" fmla="*/ 4328160 h 4328160"/>
              <a:gd name="connsiteX4" fmla="*/ 43440 w 7940300"/>
              <a:gd name="connsiteY4" fmla="*/ 3578320 h 4328160"/>
              <a:gd name="connsiteX5" fmla="*/ 807980 w 7940300"/>
              <a:gd name="connsiteY5" fmla="*/ 0 h 4328160"/>
              <a:gd name="connsiteX0" fmla="*/ 793452 w 7925772"/>
              <a:gd name="connsiteY0" fmla="*/ 0 h 4327620"/>
              <a:gd name="connsiteX1" fmla="*/ 7925772 w 7925772"/>
              <a:gd name="connsiteY1" fmla="*/ 7620 h 4327620"/>
              <a:gd name="connsiteX2" fmla="*/ 7925772 w 7925772"/>
              <a:gd name="connsiteY2" fmla="*/ 4327620 h 4327620"/>
              <a:gd name="connsiteX3" fmla="*/ 572472 w 7925772"/>
              <a:gd name="connsiteY3" fmla="*/ 4315460 h 4327620"/>
              <a:gd name="connsiteX4" fmla="*/ 28912 w 7925772"/>
              <a:gd name="connsiteY4" fmla="*/ 3578320 h 4327620"/>
              <a:gd name="connsiteX5" fmla="*/ 793452 w 7925772"/>
              <a:gd name="connsiteY5" fmla="*/ 0 h 4327620"/>
              <a:gd name="connsiteX0" fmla="*/ 800673 w 7932993"/>
              <a:gd name="connsiteY0" fmla="*/ 0 h 4327620"/>
              <a:gd name="connsiteX1" fmla="*/ 7932993 w 7932993"/>
              <a:gd name="connsiteY1" fmla="*/ 7620 h 4327620"/>
              <a:gd name="connsiteX2" fmla="*/ 7932993 w 7932993"/>
              <a:gd name="connsiteY2" fmla="*/ 4327620 h 4327620"/>
              <a:gd name="connsiteX3" fmla="*/ 579693 w 7932993"/>
              <a:gd name="connsiteY3" fmla="*/ 4315460 h 4327620"/>
              <a:gd name="connsiteX4" fmla="*/ 36133 w 7932993"/>
              <a:gd name="connsiteY4" fmla="*/ 3578320 h 4327620"/>
              <a:gd name="connsiteX5" fmla="*/ 800673 w 7932993"/>
              <a:gd name="connsiteY5" fmla="*/ 0 h 4327620"/>
              <a:gd name="connsiteX0" fmla="*/ 801047 w 7933367"/>
              <a:gd name="connsiteY0" fmla="*/ 0 h 4339273"/>
              <a:gd name="connsiteX1" fmla="*/ 7933367 w 7933367"/>
              <a:gd name="connsiteY1" fmla="*/ 7620 h 4339273"/>
              <a:gd name="connsiteX2" fmla="*/ 7933367 w 7933367"/>
              <a:gd name="connsiteY2" fmla="*/ 4327620 h 4339273"/>
              <a:gd name="connsiteX3" fmla="*/ 575304 w 7933367"/>
              <a:gd name="connsiteY3" fmla="*/ 4339273 h 4339273"/>
              <a:gd name="connsiteX4" fmla="*/ 36507 w 7933367"/>
              <a:gd name="connsiteY4" fmla="*/ 3578320 h 4339273"/>
              <a:gd name="connsiteX5" fmla="*/ 801047 w 7933367"/>
              <a:gd name="connsiteY5" fmla="*/ 0 h 4339273"/>
              <a:gd name="connsiteX0" fmla="*/ 793542 w 7925862"/>
              <a:gd name="connsiteY0" fmla="*/ 0 h 4339273"/>
              <a:gd name="connsiteX1" fmla="*/ 7925862 w 7925862"/>
              <a:gd name="connsiteY1" fmla="*/ 7620 h 4339273"/>
              <a:gd name="connsiteX2" fmla="*/ 7925862 w 7925862"/>
              <a:gd name="connsiteY2" fmla="*/ 4327620 h 4339273"/>
              <a:gd name="connsiteX3" fmla="*/ 567799 w 7925862"/>
              <a:gd name="connsiteY3" fmla="*/ 4339273 h 4339273"/>
              <a:gd name="connsiteX4" fmla="*/ 29002 w 7925862"/>
              <a:gd name="connsiteY4" fmla="*/ 3578320 h 4339273"/>
              <a:gd name="connsiteX5" fmla="*/ 793542 w 7925862"/>
              <a:gd name="connsiteY5" fmla="*/ 0 h 4339273"/>
              <a:gd name="connsiteX0" fmla="*/ 783782 w 7916102"/>
              <a:gd name="connsiteY0" fmla="*/ 0 h 4339273"/>
              <a:gd name="connsiteX1" fmla="*/ 7916102 w 7916102"/>
              <a:gd name="connsiteY1" fmla="*/ 7620 h 4339273"/>
              <a:gd name="connsiteX2" fmla="*/ 7916102 w 7916102"/>
              <a:gd name="connsiteY2" fmla="*/ 4327620 h 4339273"/>
              <a:gd name="connsiteX3" fmla="*/ 558039 w 7916102"/>
              <a:gd name="connsiteY3" fmla="*/ 4339273 h 4339273"/>
              <a:gd name="connsiteX4" fmla="*/ 19242 w 7916102"/>
              <a:gd name="connsiteY4" fmla="*/ 3578320 h 4339273"/>
              <a:gd name="connsiteX5" fmla="*/ 783782 w 7916102"/>
              <a:gd name="connsiteY5" fmla="*/ 0 h 4339273"/>
              <a:gd name="connsiteX0" fmla="*/ 783782 w 7916102"/>
              <a:gd name="connsiteY0" fmla="*/ 0 h 4346670"/>
              <a:gd name="connsiteX1" fmla="*/ 7916102 w 7916102"/>
              <a:gd name="connsiteY1" fmla="*/ 7620 h 4346670"/>
              <a:gd name="connsiteX2" fmla="*/ 7916102 w 7916102"/>
              <a:gd name="connsiteY2" fmla="*/ 4346670 h 4346670"/>
              <a:gd name="connsiteX3" fmla="*/ 558039 w 7916102"/>
              <a:gd name="connsiteY3" fmla="*/ 4339273 h 4346670"/>
              <a:gd name="connsiteX4" fmla="*/ 19242 w 7916102"/>
              <a:gd name="connsiteY4" fmla="*/ 3578320 h 4346670"/>
              <a:gd name="connsiteX5" fmla="*/ 783782 w 7916102"/>
              <a:gd name="connsiteY5" fmla="*/ 0 h 4346670"/>
              <a:gd name="connsiteX0" fmla="*/ 783600 w 7915920"/>
              <a:gd name="connsiteY0" fmla="*/ 0 h 4348798"/>
              <a:gd name="connsiteX1" fmla="*/ 7915920 w 7915920"/>
              <a:gd name="connsiteY1" fmla="*/ 7620 h 4348798"/>
              <a:gd name="connsiteX2" fmla="*/ 7915920 w 7915920"/>
              <a:gd name="connsiteY2" fmla="*/ 4346670 h 4348798"/>
              <a:gd name="connsiteX3" fmla="*/ 562619 w 7915920"/>
              <a:gd name="connsiteY3" fmla="*/ 4348798 h 4348798"/>
              <a:gd name="connsiteX4" fmla="*/ 19060 w 7915920"/>
              <a:gd name="connsiteY4" fmla="*/ 3578320 h 4348798"/>
              <a:gd name="connsiteX5" fmla="*/ 783600 w 7915920"/>
              <a:gd name="connsiteY5" fmla="*/ 0 h 434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5920" h="4348798">
                <a:moveTo>
                  <a:pt x="783600" y="0"/>
                </a:moveTo>
                <a:lnTo>
                  <a:pt x="7915920" y="7620"/>
                </a:lnTo>
                <a:lnTo>
                  <a:pt x="7915920" y="4346670"/>
                </a:lnTo>
                <a:lnTo>
                  <a:pt x="562619" y="4348798"/>
                </a:lnTo>
                <a:cubicBezTo>
                  <a:pt x="310524" y="4348089"/>
                  <a:pt x="-92383" y="4131479"/>
                  <a:pt x="19060" y="3578320"/>
                </a:cubicBezTo>
                <a:lnTo>
                  <a:pt x="7836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ru-RU"/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xmlns="" id="{A56C15E2-DCCF-47C1-B2EF-9C1FFE53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779542"/>
            <a:ext cx="11490326" cy="1325563"/>
          </a:xfrm>
          <a:prstGeom prst="rect">
            <a:avLst/>
          </a:prstGeom>
        </p:spPr>
        <p:txBody>
          <a:bodyPr lIns="0"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xmlns="" id="{5C1D50E3-15AC-452B-9E4D-CD6EE6925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6215293"/>
            <a:ext cx="5724525" cy="274407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D7F7FF-D490-4F1E-9376-9A266E49CBBE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25F3BC-10B2-4B74-A2B8-0E939AAC4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8"/>
            <a:ext cx="2525474" cy="6295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6E8D41-F98B-476C-9849-2D16754F5C5A}"/>
              </a:ext>
            </a:extLst>
          </p:cNvPr>
          <p:cNvSpPr txBox="1"/>
          <p:nvPr userDrawn="1"/>
        </p:nvSpPr>
        <p:spPr>
          <a:xfrm>
            <a:off x="371473" y="1216209"/>
            <a:ext cx="3384317" cy="719923"/>
          </a:xfrm>
          <a:prstGeom prst="rect">
            <a:avLst/>
          </a:prstGeom>
          <a:noFill/>
        </p:spPr>
        <p:txBody>
          <a:bodyPr wrap="square" lIns="0" tIns="72000" rIns="72000" bIns="72000">
            <a:spAutoFit/>
          </a:bodyPr>
          <a:lstStyle/>
          <a:p>
            <a:pPr marR="0" algn="l" rtl="0"/>
            <a: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  <a:t>ook als je niet meer beter wordt,</a:t>
            </a:r>
            <a:b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</a:br>
            <a: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  <a:t>verdien je de beste zorg!</a:t>
            </a:r>
          </a:p>
        </p:txBody>
      </p:sp>
    </p:spTree>
    <p:extLst>
      <p:ext uri="{BB962C8B-B14F-4D97-AF65-F5344CB8AC3E}">
        <p14:creationId xmlns:p14="http://schemas.microsoft.com/office/powerpoint/2010/main" val="560013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  <p15:guide id="4" orient="horz" pos="232">
          <p15:clr>
            <a:srgbClr val="FBAE40"/>
          </p15:clr>
        </p15:guide>
        <p15:guide id="5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31F102-F48E-42F5-8629-497F568F9791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6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A08196-AD52-4B5E-BA1A-9317647225D1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44927F-9BB7-46EE-8E6E-B2A4526BCAD4}"/>
              </a:ext>
            </a:extLst>
          </p:cNvPr>
          <p:cNvSpPr txBox="1"/>
          <p:nvPr userDrawn="1"/>
        </p:nvSpPr>
        <p:spPr>
          <a:xfrm>
            <a:off x="273094" y="2333131"/>
            <a:ext cx="44572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200" dirty="0">
                <a:solidFill>
                  <a:srgbClr val="212121"/>
                </a:solidFill>
                <a:latin typeface="+mj-lt"/>
              </a:rPr>
              <a:t>Dank u voor</a:t>
            </a:r>
            <a:br>
              <a:rPr lang="nl-NL" sz="4200" dirty="0">
                <a:solidFill>
                  <a:srgbClr val="212121"/>
                </a:solidFill>
                <a:latin typeface="+mj-lt"/>
              </a:rPr>
            </a:br>
            <a:r>
              <a:rPr lang="nl-NL" sz="4200" dirty="0">
                <a:solidFill>
                  <a:srgbClr val="212121"/>
                </a:solidFill>
                <a:latin typeface="+mj-lt"/>
              </a:rPr>
              <a:t>uw aandacht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237E530-1711-4DE2-B620-70EA0CF7CB39}"/>
              </a:ext>
            </a:extLst>
          </p:cNvPr>
          <p:cNvGrpSpPr/>
          <p:nvPr userDrawn="1"/>
        </p:nvGrpSpPr>
        <p:grpSpPr>
          <a:xfrm>
            <a:off x="6482080" y="2494367"/>
            <a:ext cx="3834148" cy="1869266"/>
            <a:chOff x="6382578" y="2028581"/>
            <a:chExt cx="3834148" cy="18692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0E38A5A-5E16-4FAF-A5A5-56F067674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578" y="2028581"/>
              <a:ext cx="2021883" cy="50398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E78862F2-AB82-47EF-B9BF-F06F4F0F3673}"/>
                </a:ext>
              </a:extLst>
            </p:cNvPr>
            <p:cNvGrpSpPr/>
            <p:nvPr/>
          </p:nvGrpSpPr>
          <p:grpSpPr>
            <a:xfrm>
              <a:off x="6382578" y="3282293"/>
              <a:ext cx="1639588" cy="615554"/>
              <a:chOff x="6382578" y="3971772"/>
              <a:chExt cx="1639588" cy="61555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E7268CB-0F46-46FD-A34E-FC979794CDFC}"/>
                  </a:ext>
                </a:extLst>
              </p:cNvPr>
              <p:cNvSpPr txBox="1"/>
              <p:nvPr/>
            </p:nvSpPr>
            <p:spPr>
              <a:xfrm>
                <a:off x="6634580" y="3971772"/>
                <a:ext cx="1387586" cy="30777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en-US" sz="1400" dirty="0"/>
                  <a:t>info@carend.nl</a:t>
                </a:r>
                <a:endParaRPr lang="ru-RU" sz="14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41EAC1E-A87F-4ACC-9045-6531759EDF15}"/>
                  </a:ext>
                </a:extLst>
              </p:cNvPr>
              <p:cNvSpPr txBox="1"/>
              <p:nvPr/>
            </p:nvSpPr>
            <p:spPr>
              <a:xfrm>
                <a:off x="6634580" y="4279549"/>
                <a:ext cx="1387586" cy="30777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en-US" sz="1400" dirty="0"/>
                  <a:t>@carend</a:t>
                </a:r>
                <a:endParaRPr lang="ru-RU" sz="1400" dirty="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CF33B4B-8AE4-4607-BB1D-8CDE5C02E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578" y="4017661"/>
                <a:ext cx="216000" cy="216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BCA316F5-87CA-4856-AECA-05EFEFACA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2578" y="4325437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CA545B99-58EA-4AD3-81D4-E926D4FF5E81}"/>
                </a:ext>
              </a:extLst>
            </p:cNvPr>
            <p:cNvGrpSpPr/>
            <p:nvPr/>
          </p:nvGrpSpPr>
          <p:grpSpPr>
            <a:xfrm>
              <a:off x="8577140" y="3282293"/>
              <a:ext cx="1639586" cy="615554"/>
              <a:chOff x="8577140" y="3971772"/>
              <a:chExt cx="1639586" cy="6155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A60B039-0183-4509-9868-98F5A771AE82}"/>
                  </a:ext>
                </a:extLst>
              </p:cNvPr>
              <p:cNvSpPr txBox="1"/>
              <p:nvPr/>
            </p:nvSpPr>
            <p:spPr>
              <a:xfrm>
                <a:off x="8829140" y="3971772"/>
                <a:ext cx="1387586" cy="30777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en-US" sz="1400" dirty="0"/>
                  <a:t>@carend_2020</a:t>
                </a:r>
                <a:endParaRPr lang="ru-RU" sz="14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5B35F0C6-E96F-4946-A36A-A1454F794DB9}"/>
                  </a:ext>
                </a:extLst>
              </p:cNvPr>
              <p:cNvSpPr txBox="1"/>
              <p:nvPr/>
            </p:nvSpPr>
            <p:spPr>
              <a:xfrm>
                <a:off x="8829140" y="4279549"/>
                <a:ext cx="1387586" cy="30777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en-US" sz="1400"/>
                  <a:t>@</a:t>
                </a:r>
                <a:r>
                  <a:rPr lang="en-US" sz="1400" dirty="0"/>
                  <a:t>carend_zorg</a:t>
                </a:r>
                <a:endParaRPr lang="ru-RU" sz="1400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3F89949-6F16-480B-8EEF-827279AC3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7140" y="3999661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653645BA-D19B-4DD8-A22A-92B440364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6141" y="4325438"/>
                <a:ext cx="234000" cy="2340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11E87C7-995E-4C6D-8C07-2A453A1C577D}"/>
                </a:ext>
              </a:extLst>
            </p:cNvPr>
            <p:cNvGrpSpPr/>
            <p:nvPr/>
          </p:nvGrpSpPr>
          <p:grpSpPr>
            <a:xfrm>
              <a:off x="6382579" y="2840339"/>
              <a:ext cx="1639587" cy="307777"/>
              <a:chOff x="6382579" y="2776039"/>
              <a:chExt cx="1639587" cy="30777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381E4949-D5BA-43AC-985A-24929EFF09AB}"/>
                  </a:ext>
                </a:extLst>
              </p:cNvPr>
              <p:cNvSpPr txBox="1"/>
              <p:nvPr/>
            </p:nvSpPr>
            <p:spPr>
              <a:xfrm>
                <a:off x="6634580" y="2776039"/>
                <a:ext cx="1387586" cy="307777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en-US" sz="1400" b="1" dirty="0"/>
                  <a:t>carend.nl</a:t>
                </a:r>
                <a:endParaRPr lang="ru-RU" sz="1400" b="1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0C437952-27DB-4A4A-A417-9F3E10CEE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2579" y="2803927"/>
                <a:ext cx="252000" cy="252000"/>
              </a:xfrm>
              <a:prstGeom prst="rect">
                <a:avLst/>
              </a:prstGeom>
            </p:spPr>
          </p:pic>
        </p:grp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0FEB87A-AFB2-4F89-9DCA-E8C4FEDC4DEA}"/>
              </a:ext>
            </a:extLst>
          </p:cNvPr>
          <p:cNvCxnSpPr/>
          <p:nvPr userDrawn="1"/>
        </p:nvCxnSpPr>
        <p:spPr>
          <a:xfrm>
            <a:off x="6096000" y="2494367"/>
            <a:ext cx="0" cy="186926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0A5CC16-8C7D-4AA8-BD33-A52F3F6B987B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Rectangle 24">
            <a:hlinkClick r:id="rId8"/>
            <a:extLst>
              <a:ext uri="{FF2B5EF4-FFF2-40B4-BE49-F238E27FC236}">
                <a16:creationId xmlns:a16="http://schemas.microsoft.com/office/drawing/2014/main" xmlns="" id="{0378E204-9CB8-4899-8D75-52E16C05F21B}"/>
              </a:ext>
            </a:extLst>
          </p:cNvPr>
          <p:cNvSpPr/>
          <p:nvPr userDrawn="1"/>
        </p:nvSpPr>
        <p:spPr>
          <a:xfrm>
            <a:off x="6427722" y="3306124"/>
            <a:ext cx="121886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25">
            <a:hlinkClick r:id="rId9"/>
            <a:extLst>
              <a:ext uri="{FF2B5EF4-FFF2-40B4-BE49-F238E27FC236}">
                <a16:creationId xmlns:a16="http://schemas.microsoft.com/office/drawing/2014/main" xmlns="" id="{9E26D7BE-AC45-4BDE-A18B-0602FF1FDD05}"/>
              </a:ext>
            </a:extLst>
          </p:cNvPr>
          <p:cNvSpPr/>
          <p:nvPr userDrawn="1"/>
        </p:nvSpPr>
        <p:spPr>
          <a:xfrm>
            <a:off x="6427723" y="3736615"/>
            <a:ext cx="164230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26">
            <a:hlinkClick r:id="rId10"/>
            <a:extLst>
              <a:ext uri="{FF2B5EF4-FFF2-40B4-BE49-F238E27FC236}">
                <a16:creationId xmlns:a16="http://schemas.microsoft.com/office/drawing/2014/main" xmlns="" id="{4E676206-4643-4ED5-A15A-A7DB44B2BA96}"/>
              </a:ext>
            </a:extLst>
          </p:cNvPr>
          <p:cNvSpPr/>
          <p:nvPr userDrawn="1"/>
        </p:nvSpPr>
        <p:spPr>
          <a:xfrm>
            <a:off x="6427724" y="4073855"/>
            <a:ext cx="164231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Rectangle 27">
            <a:hlinkClick r:id="rId11"/>
            <a:extLst>
              <a:ext uri="{FF2B5EF4-FFF2-40B4-BE49-F238E27FC236}">
                <a16:creationId xmlns:a16="http://schemas.microsoft.com/office/drawing/2014/main" xmlns="" id="{C8CF336E-BA78-4FBE-9C13-E547D6AF7218}"/>
              </a:ext>
            </a:extLst>
          </p:cNvPr>
          <p:cNvSpPr/>
          <p:nvPr userDrawn="1"/>
        </p:nvSpPr>
        <p:spPr>
          <a:xfrm>
            <a:off x="8618602" y="3751528"/>
            <a:ext cx="169762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28">
            <a:hlinkClick r:id="rId12"/>
            <a:extLst>
              <a:ext uri="{FF2B5EF4-FFF2-40B4-BE49-F238E27FC236}">
                <a16:creationId xmlns:a16="http://schemas.microsoft.com/office/drawing/2014/main" xmlns="" id="{A3D21DBF-2174-4CE3-885B-2ED54C0A8D0E}"/>
              </a:ext>
            </a:extLst>
          </p:cNvPr>
          <p:cNvSpPr/>
          <p:nvPr userDrawn="1"/>
        </p:nvSpPr>
        <p:spPr>
          <a:xfrm>
            <a:off x="8618602" y="4070337"/>
            <a:ext cx="164231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2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</p:spTree>
    <p:extLst>
      <p:ext uri="{BB962C8B-B14F-4D97-AF65-F5344CB8AC3E}">
        <p14:creationId xmlns:p14="http://schemas.microsoft.com/office/powerpoint/2010/main" val="12649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5AF4F4CD-77B4-420D-9C0E-B8B2D870B4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1449388"/>
            <a:ext cx="11449050" cy="46847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5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91F06D36-18DF-4E36-B803-D595C1276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458574E1-C956-4007-B4E7-BA884C83CE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2606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xmlns="" id="{635354ED-2C65-43E5-B7B1-10108121CA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33737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139C08CF-3C21-4CA4-A05B-3965F4DC8C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64868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xmlns="" id="{9209A9D0-2152-40E9-92A0-5D3406DF45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5999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xmlns="" id="{5364D035-259C-461B-8C0B-EF84547B16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27130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xmlns="" id="{DF87AB0C-0A75-43D9-AA63-A288A8C263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8261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xmlns="" id="{C97B12AE-BDA9-43F1-9A50-0B3F8DAE66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9394" y="1449388"/>
            <a:ext cx="1431131" cy="2342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xmlns="" id="{688B6AAB-F484-4B94-B1D4-DD8B925BCC6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1475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xmlns="" id="{FC83007C-4809-4429-A9CD-8CDC750A0A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802606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4603B996-8B07-4D91-ACC9-8A72EAFC4E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3737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xmlns="" id="{852304BE-5627-4F15-A7A3-3AE7C3FE1E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64868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xmlns="" id="{55B599B3-1A12-432B-948E-8C4486B330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999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xmlns="" id="{4C8E52BE-362E-4B69-9B34-0A06303083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27130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xmlns="" id="{C6A53AE1-82D1-4CD1-B98E-3124CE29191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58261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xmlns="" id="{6712F11F-03DD-467C-BF56-3244306A684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89394" y="3802945"/>
            <a:ext cx="1431131" cy="2342495"/>
          </a:xfrm>
          <a:prstGeom prst="rect">
            <a:avLst/>
          </a:prstGeom>
        </p:spPr>
        <p:txBody>
          <a:bodyPr/>
          <a:lstStyle>
            <a:lvl1pPr>
              <a:defRPr lang="ru-RU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</p:spTree>
    <p:extLst>
      <p:ext uri="{BB962C8B-B14F-4D97-AF65-F5344CB8AC3E}">
        <p14:creationId xmlns:p14="http://schemas.microsoft.com/office/powerpoint/2010/main" val="35129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_Dark_2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EB0A2817-2004-4701-8544-C6ED342827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64052" y="6496261"/>
            <a:ext cx="556471" cy="199190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800">
                <a:solidFill>
                  <a:schemeClr val="accent6"/>
                </a:solidFill>
              </a:defRPr>
            </a:lvl2pPr>
            <a:lvl3pPr marL="914400" indent="0">
              <a:buNone/>
              <a:defRPr sz="800">
                <a:solidFill>
                  <a:schemeClr val="accent6"/>
                </a:solidFill>
              </a:defRPr>
            </a:lvl3pPr>
            <a:lvl4pPr marL="1371600" indent="0">
              <a:buNone/>
              <a:defRPr sz="800">
                <a:solidFill>
                  <a:schemeClr val="accent6"/>
                </a:solidFill>
              </a:defRPr>
            </a:lvl4pPr>
            <a:lvl5pPr marL="1828800" indent="0">
              <a:buNone/>
              <a:defRPr sz="800">
                <a:solidFill>
                  <a:schemeClr val="accent6"/>
                </a:solidFill>
              </a:defRPr>
            </a:lvl5pPr>
          </a:lstStyle>
          <a:p>
            <a:pPr lvl="0"/>
            <a:fld id="{FB50B38F-614F-462E-A095-EA63438555C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carend.nl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Carend – 2023-09 – Palliatieve zorg “Leven toevoegen aan de dagen”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8BECEB-FA1C-4C21-82D2-E15DD7973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8BECEB-FA1C-4C21-82D2-E15DD79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8498C8-93FE-4B97-B301-641B4E3895B7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670A87-7540-42C5-BD00-837E8E972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2028616"/>
            <a:ext cx="8456356" cy="28007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5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EA2D76-4C64-4688-93AD-17B2E33763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8498C8-93FE-4B97-B301-641B4E3895B7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670A87-7540-42C5-BD00-837E8E972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2028616"/>
            <a:ext cx="8456356" cy="28007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6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@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xmlns="" id="{F8AB87F3-B6F0-4567-B0E4-01696998EA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2150" y="1449338"/>
            <a:ext cx="3571200" cy="4680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9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46A408AC-660F-4A8D-9792-10A9727D86E3}"/>
              </a:ext>
            </a:extLst>
          </p:cNvPr>
          <p:cNvSpPr txBox="1">
            <a:spLocks/>
          </p:cNvSpPr>
          <p:nvPr userDrawn="1"/>
        </p:nvSpPr>
        <p:spPr>
          <a:xfrm>
            <a:off x="11264052" y="6496261"/>
            <a:ext cx="556471" cy="19919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0B38F-614F-462E-A095-EA63438555C1}" type="slidenum">
              <a:rPr lang="ru-RU" smtClean="0"/>
              <a:pPr/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12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5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20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sv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0.svg"/><Relationship Id="rId4" Type="http://schemas.openxmlformats.org/officeDocument/2006/relationships/image" Target="../media/image37.png"/><Relationship Id="rId9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41.png"/><Relationship Id="rId4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5.svg"/><Relationship Id="rId3" Type="http://schemas.openxmlformats.org/officeDocument/2006/relationships/hyperlink" Target="https://palliatievezorg.nl/2020/10/12/waakmanden-beschikbaar-in-de-bommelerwaard/" TargetMode="External"/><Relationship Id="rId7" Type="http://schemas.openxmlformats.org/officeDocument/2006/relationships/image" Target="../media/image69.svg"/><Relationship Id="rId12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71.sv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c.nl/2020/02/19/maxima-mc-neemt-twee-koppelbedden-in-gebruik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60.png"/><Relationship Id="rId14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C052D76-A9D5-4ECC-87D2-BEA1B347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Palliatieve zorg</a:t>
            </a:r>
            <a:br>
              <a:rPr lang="nl-NL" sz="4400" dirty="0"/>
            </a:br>
            <a:r>
              <a:rPr lang="nl-NL" sz="4400" dirty="0"/>
              <a:t>“Leven toevoegen aan de dagen”</a:t>
            </a:r>
            <a:endParaRPr lang="ru-RU" sz="44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4F0566-15F5-499F-8D6C-B6BB864B49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6215293"/>
            <a:ext cx="6878874" cy="274407"/>
          </a:xfrm>
        </p:spPr>
        <p:txBody>
          <a:bodyPr/>
          <a:lstStyle/>
          <a:p>
            <a:r>
              <a:rPr lang="en-US" b="1" dirty="0"/>
              <a:t>SM de </a:t>
            </a:r>
            <a:r>
              <a:rPr lang="en-US" b="1" dirty="0" err="1"/>
              <a:t>Hosson</a:t>
            </a:r>
            <a:r>
              <a:rPr lang="en-US" b="1" dirty="0"/>
              <a:t>, </a:t>
            </a:r>
            <a:r>
              <a:rPr lang="en-US" dirty="0" err="1"/>
              <a:t>Longarts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| September 2023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30F81185-F608-4A76-A896-BD5B54B7B6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3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7C6FF-A529-4BE1-ADB7-364FC968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Markering</a:t>
            </a:r>
            <a:r>
              <a:rPr lang="en-US" dirty="0"/>
              <a:t> van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2D2807-0E4D-4527-800E-FEBCC88E7644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Lynn and Adamson, 2003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08C4A4-5AB3-40B9-A944-56A7E3778587}"/>
              </a:ext>
            </a:extLst>
          </p:cNvPr>
          <p:cNvGrpSpPr/>
          <p:nvPr/>
        </p:nvGrpSpPr>
        <p:grpSpPr>
          <a:xfrm>
            <a:off x="1693318" y="4630837"/>
            <a:ext cx="8805363" cy="296646"/>
            <a:chOff x="1436407" y="4380168"/>
            <a:chExt cx="8805363" cy="29664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315727C0-7E65-48A2-A71D-D2EC0B9B7DF0}"/>
                </a:ext>
              </a:extLst>
            </p:cNvPr>
            <p:cNvCxnSpPr/>
            <p:nvPr/>
          </p:nvCxnSpPr>
          <p:spPr>
            <a:xfrm>
              <a:off x="1436407" y="4380168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A1F3635-E9C6-4FA3-BA20-7B5A12B371BC}"/>
                </a:ext>
              </a:extLst>
            </p:cNvPr>
            <p:cNvSpPr txBox="1"/>
            <p:nvPr/>
          </p:nvSpPr>
          <p:spPr>
            <a:xfrm>
              <a:off x="4850348" y="4399815"/>
              <a:ext cx="5391422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voortschrijdende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ziekte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in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43F8B08-CA3E-4085-B760-D2870466C9DA}"/>
              </a:ext>
            </a:extLst>
          </p:cNvPr>
          <p:cNvGrpSpPr/>
          <p:nvPr/>
        </p:nvGrpSpPr>
        <p:grpSpPr>
          <a:xfrm>
            <a:off x="1693317" y="3974206"/>
            <a:ext cx="8805365" cy="307777"/>
            <a:chOff x="1436406" y="3967595"/>
            <a:chExt cx="8805365" cy="307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7CC5C5F-7735-40D7-B6C8-BB3374270294}"/>
                </a:ext>
              </a:extLst>
            </p:cNvPr>
            <p:cNvSpPr txBox="1"/>
            <p:nvPr/>
          </p:nvSpPr>
          <p:spPr>
            <a:xfrm>
              <a:off x="1436406" y="3967595"/>
              <a:ext cx="8805365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Palliatieve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zorg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A2408079-8CC0-4FF9-A0F3-369921D49146}"/>
                </a:ext>
              </a:extLst>
            </p:cNvPr>
            <p:cNvCxnSpPr/>
            <p:nvPr/>
          </p:nvCxnSpPr>
          <p:spPr>
            <a:xfrm>
              <a:off x="6722719" y="4135887"/>
              <a:ext cx="3519052" cy="69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C6052D0A-3CCB-4ABF-B533-47710F309EF1}"/>
                </a:ext>
              </a:extLst>
            </p:cNvPr>
            <p:cNvCxnSpPr/>
            <p:nvPr/>
          </p:nvCxnSpPr>
          <p:spPr>
            <a:xfrm>
              <a:off x="1436406" y="4136232"/>
              <a:ext cx="3519052" cy="69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4B8029B8-7EB5-4697-9AAF-BE7EFE60C756}"/>
              </a:ext>
            </a:extLst>
          </p:cNvPr>
          <p:cNvSpPr/>
          <p:nvPr/>
        </p:nvSpPr>
        <p:spPr>
          <a:xfrm>
            <a:off x="1693317" y="2983586"/>
            <a:ext cx="6157204" cy="833097"/>
          </a:xfrm>
          <a:prstGeom prst="rect">
            <a:avLst/>
          </a:prstGeom>
          <a:solidFill>
            <a:srgbClr val="9EC0B9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A20D443C-39F2-4103-9D70-6CA010945BB1}"/>
              </a:ext>
            </a:extLst>
          </p:cNvPr>
          <p:cNvSpPr/>
          <p:nvPr/>
        </p:nvSpPr>
        <p:spPr>
          <a:xfrm>
            <a:off x="7850520" y="2983587"/>
            <a:ext cx="965309" cy="8330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13" name="Right Triangle 6">
            <a:extLst>
              <a:ext uri="{FF2B5EF4-FFF2-40B4-BE49-F238E27FC236}">
                <a16:creationId xmlns:a16="http://schemas.microsoft.com/office/drawing/2014/main" xmlns="" id="{46DF2E82-837E-4317-BBB8-35B6C1A09848}"/>
              </a:ext>
            </a:extLst>
          </p:cNvPr>
          <p:cNvSpPr/>
          <p:nvPr/>
        </p:nvSpPr>
        <p:spPr>
          <a:xfrm flipV="1">
            <a:off x="1692958" y="2983583"/>
            <a:ext cx="6048962" cy="837689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kstvak 18">
            <a:extLst>
              <a:ext uri="{FF2B5EF4-FFF2-40B4-BE49-F238E27FC236}">
                <a16:creationId xmlns:a16="http://schemas.microsoft.com/office/drawing/2014/main" xmlns="" id="{2E8C5EF7-83A8-4505-A954-876E7650D6A2}"/>
              </a:ext>
            </a:extLst>
          </p:cNvPr>
          <p:cNvSpPr/>
          <p:nvPr/>
        </p:nvSpPr>
        <p:spPr>
          <a:xfrm>
            <a:off x="8486833" y="2480767"/>
            <a:ext cx="808390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overlijden</a:t>
            </a:r>
          </a:p>
        </p:txBody>
      </p:sp>
      <p:sp>
        <p:nvSpPr>
          <p:cNvPr id="16" name="Tekstvak 35">
            <a:extLst>
              <a:ext uri="{FF2B5EF4-FFF2-40B4-BE49-F238E27FC236}">
                <a16:creationId xmlns:a16="http://schemas.microsoft.com/office/drawing/2014/main" xmlns="" id="{E4F75599-9B29-4F17-AE12-3E91F0658755}"/>
              </a:ext>
            </a:extLst>
          </p:cNvPr>
          <p:cNvSpPr/>
          <p:nvPr/>
        </p:nvSpPr>
        <p:spPr>
          <a:xfrm>
            <a:off x="1843060" y="3113591"/>
            <a:ext cx="1158695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ziektegericht</a:t>
            </a:r>
          </a:p>
        </p:txBody>
      </p:sp>
      <p:sp>
        <p:nvSpPr>
          <p:cNvPr id="17" name="Tekstvak 37">
            <a:extLst>
              <a:ext uri="{FF2B5EF4-FFF2-40B4-BE49-F238E27FC236}">
                <a16:creationId xmlns:a16="http://schemas.microsoft.com/office/drawing/2014/main" xmlns="" id="{FB0434A6-3A85-4D89-A51B-AC7480E28834}"/>
              </a:ext>
            </a:extLst>
          </p:cNvPr>
          <p:cNvSpPr/>
          <p:nvPr/>
        </p:nvSpPr>
        <p:spPr>
          <a:xfrm>
            <a:off x="6142246" y="3489225"/>
            <a:ext cx="1535262" cy="215444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symptoomgericht</a:t>
            </a:r>
          </a:p>
        </p:txBody>
      </p:sp>
      <p:sp>
        <p:nvSpPr>
          <p:cNvPr id="18" name="Tekstvak 39">
            <a:extLst>
              <a:ext uri="{FF2B5EF4-FFF2-40B4-BE49-F238E27FC236}">
                <a16:creationId xmlns:a16="http://schemas.microsoft.com/office/drawing/2014/main" xmlns="" id="{3493A033-F212-4A3C-9739-6105BDEE9B55}"/>
              </a:ext>
            </a:extLst>
          </p:cNvPr>
          <p:cNvSpPr/>
          <p:nvPr/>
        </p:nvSpPr>
        <p:spPr>
          <a:xfrm>
            <a:off x="7836627" y="3489225"/>
            <a:ext cx="993097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sterven</a:t>
            </a:r>
          </a:p>
        </p:txBody>
      </p:sp>
      <p:sp>
        <p:nvSpPr>
          <p:cNvPr id="20" name="Rechthoekige driehoek 10">
            <a:extLst>
              <a:ext uri="{FF2B5EF4-FFF2-40B4-BE49-F238E27FC236}">
                <a16:creationId xmlns:a16="http://schemas.microsoft.com/office/drawing/2014/main" xmlns="" id="{602EC45B-C7D9-44A3-9FC8-64E02AAA4C40}"/>
              </a:ext>
            </a:extLst>
          </p:cNvPr>
          <p:cNvSpPr/>
          <p:nvPr/>
        </p:nvSpPr>
        <p:spPr>
          <a:xfrm>
            <a:off x="8938439" y="2983586"/>
            <a:ext cx="1560241" cy="833096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F1FD1AF-157C-460A-87FF-BB0696C53547}"/>
              </a:ext>
            </a:extLst>
          </p:cNvPr>
          <p:cNvCxnSpPr>
            <a:cxnSpLocks/>
          </p:cNvCxnSpPr>
          <p:nvPr/>
        </p:nvCxnSpPr>
        <p:spPr>
          <a:xfrm flipV="1">
            <a:off x="8877134" y="2743281"/>
            <a:ext cx="0" cy="107340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41">
            <a:extLst>
              <a:ext uri="{FF2B5EF4-FFF2-40B4-BE49-F238E27FC236}">
                <a16:creationId xmlns:a16="http://schemas.microsoft.com/office/drawing/2014/main" xmlns="" id="{5111F31C-99B5-4F98-8BF3-01066DEEF780}"/>
              </a:ext>
            </a:extLst>
          </p:cNvPr>
          <p:cNvSpPr/>
          <p:nvPr/>
        </p:nvSpPr>
        <p:spPr>
          <a:xfrm>
            <a:off x="8934697" y="3489225"/>
            <a:ext cx="105803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rouw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14F3AC5-FAAA-478B-AEBD-7F46D38CB31E}"/>
              </a:ext>
            </a:extLst>
          </p:cNvPr>
          <p:cNvSpPr txBox="1"/>
          <p:nvPr/>
        </p:nvSpPr>
        <p:spPr>
          <a:xfrm>
            <a:off x="1687720" y="2435504"/>
            <a:ext cx="6157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markering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palliatieve fase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9B728A-7816-4423-82FF-9AE044721A40}"/>
              </a:ext>
            </a:extLst>
          </p:cNvPr>
          <p:cNvSpPr txBox="1"/>
          <p:nvPr/>
        </p:nvSpPr>
        <p:spPr>
          <a:xfrm>
            <a:off x="1687720" y="1903794"/>
            <a:ext cx="880536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Vier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err="1">
                <a:solidFill>
                  <a:schemeClr val="accent2"/>
                </a:solidFill>
              </a:rPr>
              <a:t>fases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3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07211_1080p_Calm_Care_1920x1080">
            <a:hlinkClick r:id="" action="ppaction://media"/>
            <a:extLst>
              <a:ext uri="{FF2B5EF4-FFF2-40B4-BE49-F238E27FC236}">
                <a16:creationId xmlns:a16="http://schemas.microsoft.com/office/drawing/2014/main" xmlns="" id="{F7FC6A0C-EDF2-4EF6-A1B7-ABE78EF85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E3DA7F-1EC2-49A4-90D7-85127D0F8B3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6730C7D-496C-455D-A259-8AB818510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6000" dirty="0"/>
              <a:t>Zorg in de laatste levensfase</a:t>
            </a:r>
            <a:endParaRPr lang="ru-RU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246525-AEEA-4054-9B6C-5A1416123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3AC6E2-2A64-424F-9EE9-BB7C4693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Stervensfase</a:t>
            </a:r>
            <a:endParaRPr lang="ru-R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3EE492F-41AE-4928-A56C-7C0DB5F966FC}"/>
              </a:ext>
            </a:extLst>
          </p:cNvPr>
          <p:cNvGrpSpPr/>
          <p:nvPr/>
        </p:nvGrpSpPr>
        <p:grpSpPr>
          <a:xfrm>
            <a:off x="4305300" y="1449388"/>
            <a:ext cx="7515226" cy="4679950"/>
            <a:chOff x="4305300" y="1449388"/>
            <a:chExt cx="7515226" cy="467995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xmlns="" id="{CB9E9374-3EA1-415F-8378-1496BE8DE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r="1179"/>
            <a:stretch/>
          </p:blipFill>
          <p:spPr>
            <a:xfrm>
              <a:off x="4305300" y="1449388"/>
              <a:ext cx="7515226" cy="46799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A27EBDA-CC3C-461F-8D1F-0BABED0326E4}"/>
                </a:ext>
              </a:extLst>
            </p:cNvPr>
            <p:cNvSpPr txBox="1"/>
            <p:nvPr/>
          </p:nvSpPr>
          <p:spPr>
            <a:xfrm>
              <a:off x="4305300" y="2002295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100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A87C386-7219-437A-856F-EFC1D88A5744}"/>
                </a:ext>
              </a:extLst>
            </p:cNvPr>
            <p:cNvSpPr txBox="1"/>
            <p:nvPr/>
          </p:nvSpPr>
          <p:spPr>
            <a:xfrm>
              <a:off x="4305300" y="3582343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50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78A9D9-7AB3-4880-AC6F-D52EEFF2AFB7}"/>
                </a:ext>
              </a:extLst>
            </p:cNvPr>
            <p:cNvSpPr txBox="1"/>
            <p:nvPr/>
          </p:nvSpPr>
          <p:spPr>
            <a:xfrm>
              <a:off x="4874214" y="5389430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90A228-EB9B-483A-B7DA-9BE26435FFD7}"/>
                </a:ext>
              </a:extLst>
            </p:cNvPr>
            <p:cNvSpPr txBox="1"/>
            <p:nvPr/>
          </p:nvSpPr>
          <p:spPr>
            <a:xfrm>
              <a:off x="8319732" y="5417187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360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460CAA1-D3A1-4B90-9949-D556ACB29375}"/>
                </a:ext>
              </a:extLst>
            </p:cNvPr>
            <p:cNvSpPr txBox="1"/>
            <p:nvPr/>
          </p:nvSpPr>
          <p:spPr>
            <a:xfrm>
              <a:off x="10042490" y="5417187"/>
              <a:ext cx="9239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540 (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dgn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)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3A3278A-92E0-40FC-81F4-CC992A46CAA1}"/>
                </a:ext>
              </a:extLst>
            </p:cNvPr>
            <p:cNvSpPr txBox="1"/>
            <p:nvPr/>
          </p:nvSpPr>
          <p:spPr>
            <a:xfrm>
              <a:off x="6596973" y="5417187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180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B316E6D-26C9-45C6-A9C1-F6FD2AED7516}"/>
                </a:ext>
              </a:extLst>
            </p:cNvPr>
            <p:cNvSpPr txBox="1"/>
            <p:nvPr/>
          </p:nvSpPr>
          <p:spPr>
            <a:xfrm>
              <a:off x="7038189" y="5790338"/>
              <a:ext cx="731016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feitelijk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FF33DF7-EB44-4966-8724-312D34BB3D55}"/>
                </a:ext>
              </a:extLst>
            </p:cNvPr>
            <p:cNvSpPr txBox="1"/>
            <p:nvPr/>
          </p:nvSpPr>
          <p:spPr>
            <a:xfrm>
              <a:off x="8412986" y="5790338"/>
              <a:ext cx="85250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voorspeld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D42AA4B-3CFB-440A-B827-F3FCFFB8FFEB}"/>
              </a:ext>
            </a:extLst>
          </p:cNvPr>
          <p:cNvGrpSpPr/>
          <p:nvPr/>
        </p:nvGrpSpPr>
        <p:grpSpPr>
          <a:xfrm>
            <a:off x="371474" y="1449388"/>
            <a:ext cx="3578225" cy="1058724"/>
            <a:chOff x="4305299" y="2620340"/>
            <a:chExt cx="3578225" cy="10587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E4D60AB-7679-42DB-B360-C468E86496A9}"/>
                </a:ext>
              </a:extLst>
            </p:cNvPr>
            <p:cNvSpPr txBox="1"/>
            <p:nvPr/>
          </p:nvSpPr>
          <p:spPr>
            <a:xfrm>
              <a:off x="4305299" y="3078900"/>
              <a:ext cx="3578225" cy="600164"/>
            </a:xfrm>
            <a:prstGeom prst="rect">
              <a:avLst/>
            </a:prstGeom>
            <a:noFill/>
          </p:spPr>
          <p:txBody>
            <a:bodyPr wrap="square" lIns="0" t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Hoe goed kunnen we die voorspellen?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117AB794-2078-426F-8A20-0F74A5E0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5299" y="2620340"/>
              <a:ext cx="414697" cy="3225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377AC5-9BC0-4062-8E0C-494F75A4AC5B}"/>
              </a:ext>
            </a:extLst>
          </p:cNvPr>
          <p:cNvGrpSpPr/>
          <p:nvPr/>
        </p:nvGrpSpPr>
        <p:grpSpPr>
          <a:xfrm>
            <a:off x="371474" y="2934990"/>
            <a:ext cx="3575051" cy="750948"/>
            <a:chOff x="8245475" y="2620340"/>
            <a:chExt cx="3575051" cy="7509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0A6117-7DAB-4658-8637-F87C941D69BE}"/>
                </a:ext>
              </a:extLst>
            </p:cNvPr>
            <p:cNvSpPr txBox="1"/>
            <p:nvPr/>
          </p:nvSpPr>
          <p:spPr>
            <a:xfrm>
              <a:off x="8245475" y="3078900"/>
              <a:ext cx="3575051" cy="292388"/>
            </a:xfrm>
            <a:prstGeom prst="rect">
              <a:avLst/>
            </a:prstGeom>
            <a:noFill/>
          </p:spPr>
          <p:txBody>
            <a:bodyPr wrap="square" lIns="0" t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Zuster, hoe lang duurt het nog?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81FB78CB-C5F0-4CD4-916C-884F6D95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5475" y="2620340"/>
              <a:ext cx="414697" cy="32254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84BD4E5-39BA-4E6E-853A-8523B50173DB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Glare, BMJ 2003</a:t>
            </a:r>
          </a:p>
        </p:txBody>
      </p:sp>
    </p:spTree>
    <p:extLst>
      <p:ext uri="{BB962C8B-B14F-4D97-AF65-F5344CB8AC3E}">
        <p14:creationId xmlns:p14="http://schemas.microsoft.com/office/powerpoint/2010/main" val="322917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A651F-7055-4926-AE57-C0B2B6E7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 the cat:</a:t>
            </a:r>
            <a:br>
              <a:rPr lang="en-US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Kan je het overlijden zien aankomen?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7AE048-FBAA-4E15-95E4-B88AB54E7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449388"/>
            <a:ext cx="5102201" cy="4679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3D9004-680A-45B1-821D-C1E22020C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1" t="24079" r="21743" b="60437"/>
          <a:stretch/>
        </p:blipFill>
        <p:spPr>
          <a:xfrm>
            <a:off x="2052616" y="1151047"/>
            <a:ext cx="1588616" cy="596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9A01B4-B61E-447D-ADC9-11C03E0C2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3" t="3043" r="10631" b="81473"/>
          <a:stretch/>
        </p:blipFill>
        <p:spPr>
          <a:xfrm>
            <a:off x="3038352" y="5706953"/>
            <a:ext cx="1588616" cy="596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34940D-8FE8-4643-BBE7-5E8CE3517C83}"/>
              </a:ext>
            </a:extLst>
          </p:cNvPr>
          <p:cNvSpPr txBox="1"/>
          <p:nvPr/>
        </p:nvSpPr>
        <p:spPr>
          <a:xfrm>
            <a:off x="6096000" y="2038088"/>
            <a:ext cx="5724525" cy="34778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Clr>
                <a:srgbClr val="C24A78"/>
              </a:buClr>
              <a:buNone/>
            </a:pPr>
            <a:r>
              <a:rPr lang="nl-NL" sz="4400" dirty="0">
                <a:solidFill>
                  <a:srgbClr val="484240"/>
                </a:solidFill>
                <a:latin typeface="+mj-lt"/>
              </a:rPr>
              <a:t>Oscar jumps onto her bed, curls up beside </a:t>
            </a:r>
            <a:r>
              <a:rPr lang="ru-RU" sz="4400" dirty="0">
                <a:solidFill>
                  <a:srgbClr val="484240"/>
                </a:solidFill>
                <a:latin typeface="+mj-lt"/>
              </a:rPr>
              <a:t/>
            </a:r>
            <a:br>
              <a:rPr lang="ru-RU" sz="4400" dirty="0">
                <a:solidFill>
                  <a:srgbClr val="484240"/>
                </a:solidFill>
                <a:latin typeface="+mj-lt"/>
              </a:rPr>
            </a:br>
            <a:r>
              <a:rPr lang="nl-NL" sz="4400" dirty="0">
                <a:solidFill>
                  <a:srgbClr val="484240"/>
                </a:solidFill>
                <a:latin typeface="+mj-lt"/>
              </a:rPr>
              <a:t>Mrs K. Her family </a:t>
            </a:r>
            <a:r>
              <a:rPr lang="ru-RU" sz="4400" dirty="0">
                <a:solidFill>
                  <a:srgbClr val="484240"/>
                </a:solidFill>
                <a:latin typeface="+mj-lt"/>
              </a:rPr>
              <a:t/>
            </a:r>
            <a:br>
              <a:rPr lang="ru-RU" sz="4400" dirty="0">
                <a:solidFill>
                  <a:srgbClr val="484240"/>
                </a:solidFill>
                <a:latin typeface="+mj-lt"/>
              </a:rPr>
            </a:br>
            <a:r>
              <a:rPr lang="nl-NL" sz="4400" dirty="0">
                <a:solidFill>
                  <a:srgbClr val="484240"/>
                </a:solidFill>
                <a:latin typeface="+mj-lt"/>
              </a:rPr>
              <a:t>is called. Shortly thereafter Mrs K. dies.</a:t>
            </a:r>
            <a:endParaRPr lang="ru-RU" sz="4400" dirty="0">
              <a:solidFill>
                <a:srgbClr val="484240"/>
              </a:solidFill>
              <a:latin typeface="+mj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AA197682-81A3-4231-9BA4-F790D914B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449388"/>
            <a:ext cx="680558" cy="529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46FF1F-424F-405F-A09E-DF63E9FBC2F6}"/>
              </a:ext>
            </a:extLst>
          </p:cNvPr>
          <p:cNvSpPr txBox="1"/>
          <p:nvPr/>
        </p:nvSpPr>
        <p:spPr>
          <a:xfrm>
            <a:off x="6094810" y="5575340"/>
            <a:ext cx="572571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>
              <a:buClr>
                <a:srgbClr val="C24A78"/>
              </a:buClr>
              <a:buNone/>
            </a:pPr>
            <a:r>
              <a:rPr lang="nl-NL" sz="1800" b="1" dirty="0">
                <a:solidFill>
                  <a:schemeClr val="accent5"/>
                </a:solidFill>
              </a:rPr>
              <a:t>“A day in the life of Oscar the cat</a:t>
            </a:r>
            <a:r>
              <a:rPr lang="en-US" b="1" dirty="0">
                <a:solidFill>
                  <a:schemeClr val="accent5"/>
                </a:solidFill>
              </a:rPr>
              <a:t>”</a:t>
            </a:r>
            <a:br>
              <a:rPr lang="en-US" b="1" dirty="0">
                <a:solidFill>
                  <a:schemeClr val="accent5"/>
                </a:solidFill>
              </a:rPr>
            </a:br>
            <a:r>
              <a:rPr lang="nl-NL" sz="1800" dirty="0">
                <a:solidFill>
                  <a:schemeClr val="accent5"/>
                </a:solidFill>
              </a:rPr>
              <a:t>(Dosa, NEJM 2007)</a:t>
            </a:r>
          </a:p>
        </p:txBody>
      </p:sp>
    </p:spTree>
    <p:extLst>
      <p:ext uri="{BB962C8B-B14F-4D97-AF65-F5344CB8AC3E}">
        <p14:creationId xmlns:p14="http://schemas.microsoft.com/office/powerpoint/2010/main" val="17096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BD508DD5-E3CC-4444-9A31-166C0BE77B75}"/>
              </a:ext>
            </a:extLst>
          </p:cNvPr>
          <p:cNvSpPr/>
          <p:nvPr/>
        </p:nvSpPr>
        <p:spPr>
          <a:xfrm>
            <a:off x="5161328" y="2519462"/>
            <a:ext cx="8721534" cy="1704403"/>
          </a:xfrm>
          <a:custGeom>
            <a:avLst/>
            <a:gdLst>
              <a:gd name="connsiteX0" fmla="*/ 0 w 7494714"/>
              <a:gd name="connsiteY0" fmla="*/ 931229 h 1346356"/>
              <a:gd name="connsiteX1" fmla="*/ 7494714 w 7494714"/>
              <a:gd name="connsiteY1" fmla="*/ 0 h 1346356"/>
              <a:gd name="connsiteX2" fmla="*/ 7494714 w 7494714"/>
              <a:gd name="connsiteY2" fmla="*/ 1346356 h 1346356"/>
              <a:gd name="connsiteX3" fmla="*/ 11219 w 7494714"/>
              <a:gd name="connsiteY3" fmla="*/ 1138792 h 1346356"/>
              <a:gd name="connsiteX4" fmla="*/ 0 w 7494714"/>
              <a:gd name="connsiteY4" fmla="*/ 931229 h 1346356"/>
              <a:gd name="connsiteX0" fmla="*/ 0 w 7505934"/>
              <a:gd name="connsiteY0" fmla="*/ 931229 h 1452943"/>
              <a:gd name="connsiteX1" fmla="*/ 7494714 w 7505934"/>
              <a:gd name="connsiteY1" fmla="*/ 0 h 1452943"/>
              <a:gd name="connsiteX2" fmla="*/ 7505934 w 7505934"/>
              <a:gd name="connsiteY2" fmla="*/ 1452943 h 1452943"/>
              <a:gd name="connsiteX3" fmla="*/ 11219 w 7505934"/>
              <a:gd name="connsiteY3" fmla="*/ 1138792 h 1452943"/>
              <a:gd name="connsiteX4" fmla="*/ 0 w 7505934"/>
              <a:gd name="connsiteY4" fmla="*/ 931229 h 1452943"/>
              <a:gd name="connsiteX0" fmla="*/ 0 w 8721534"/>
              <a:gd name="connsiteY0" fmla="*/ 1098869 h 1620583"/>
              <a:gd name="connsiteX1" fmla="*/ 8721534 w 8721534"/>
              <a:gd name="connsiteY1" fmla="*/ 0 h 1620583"/>
              <a:gd name="connsiteX2" fmla="*/ 7505934 w 8721534"/>
              <a:gd name="connsiteY2" fmla="*/ 1620583 h 1620583"/>
              <a:gd name="connsiteX3" fmla="*/ 11219 w 8721534"/>
              <a:gd name="connsiteY3" fmla="*/ 1306432 h 1620583"/>
              <a:gd name="connsiteX4" fmla="*/ 0 w 8721534"/>
              <a:gd name="connsiteY4" fmla="*/ 1098869 h 1620583"/>
              <a:gd name="connsiteX0" fmla="*/ 0 w 8721534"/>
              <a:gd name="connsiteY0" fmla="*/ 1098869 h 1704403"/>
              <a:gd name="connsiteX1" fmla="*/ 8721534 w 8721534"/>
              <a:gd name="connsiteY1" fmla="*/ 0 h 1704403"/>
              <a:gd name="connsiteX2" fmla="*/ 8717514 w 8721534"/>
              <a:gd name="connsiteY2" fmla="*/ 1704403 h 1704403"/>
              <a:gd name="connsiteX3" fmla="*/ 11219 w 8721534"/>
              <a:gd name="connsiteY3" fmla="*/ 1306432 h 1704403"/>
              <a:gd name="connsiteX4" fmla="*/ 0 w 8721534"/>
              <a:gd name="connsiteY4" fmla="*/ 1098869 h 170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1534" h="1704403">
                <a:moveTo>
                  <a:pt x="0" y="1098869"/>
                </a:moveTo>
                <a:lnTo>
                  <a:pt x="8721534" y="0"/>
                </a:lnTo>
                <a:lnTo>
                  <a:pt x="8717514" y="1704403"/>
                </a:lnTo>
                <a:lnTo>
                  <a:pt x="11219" y="1306432"/>
                </a:lnTo>
                <a:lnTo>
                  <a:pt x="0" y="1098869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6D501-81FA-4E46-9919-1535EE79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Sterfte</a:t>
            </a:r>
            <a:r>
              <a:rPr lang="en-US" dirty="0"/>
              <a:t> in Nederland in 2015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9DB514-BC12-4B30-BE3A-0FE3EB02D3D8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 = 146000</a:t>
            </a:r>
          </a:p>
        </p:txBody>
      </p:sp>
      <p:graphicFrame>
        <p:nvGraphicFramePr>
          <p:cNvPr id="4" name="Grafiek 6">
            <a:extLst>
              <a:ext uri="{FF2B5EF4-FFF2-40B4-BE49-F238E27FC236}">
                <a16:creationId xmlns:a16="http://schemas.microsoft.com/office/drawing/2014/main" xmlns="" id="{E12E85E2-4DD1-4B84-9D27-48D044708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593728"/>
              </p:ext>
            </p:extLst>
          </p:nvPr>
        </p:nvGraphicFramePr>
        <p:xfrm>
          <a:off x="742019" y="1449389"/>
          <a:ext cx="570163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1B094D-D04A-49AE-9CAA-167119846A89}"/>
              </a:ext>
            </a:extLst>
          </p:cNvPr>
          <p:cNvSpPr txBox="1"/>
          <p:nvPr/>
        </p:nvSpPr>
        <p:spPr>
          <a:xfrm>
            <a:off x="6001725" y="3600777"/>
            <a:ext cx="87630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4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morfine</a:t>
            </a:r>
            <a:r>
              <a:rPr kumimoji="0" lang="en-US" sz="1100" b="0" i="0" u="none" strike="noStrike" kern="1200" cap="none" spc="-4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“plus</a:t>
            </a:r>
            <a:r>
              <a:rPr lang="en-US" sz="1100" spc="-40" dirty="0">
                <a:solidFill>
                  <a:srgbClr val="484240"/>
                </a:solidFill>
                <a:latin typeface="Arial"/>
                <a:cs typeface="Arial"/>
              </a:rPr>
              <a:t>”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854440-2EEE-467F-9BE9-AE62215AE630}"/>
              </a:ext>
            </a:extLst>
          </p:cNvPr>
          <p:cNvSpPr txBox="1"/>
          <p:nvPr/>
        </p:nvSpPr>
        <p:spPr>
          <a:xfrm>
            <a:off x="7405730" y="2977370"/>
            <a:ext cx="3571200" cy="1246495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nl-NL" b="1" spc="-80" dirty="0">
                <a:solidFill>
                  <a:schemeClr val="accent2"/>
                </a:solidFill>
                <a:latin typeface="Arial"/>
                <a:cs typeface="Arial"/>
              </a:rPr>
              <a:t>“Grijze</a:t>
            </a:r>
            <a:r>
              <a:rPr lang="nl-NL" b="1" spc="-85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nl-NL" b="1" spc="-60" dirty="0">
                <a:solidFill>
                  <a:schemeClr val="accent2"/>
                </a:solidFill>
                <a:latin typeface="Arial"/>
                <a:cs typeface="Arial"/>
              </a:rPr>
              <a:t>gebied”: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769D94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6213" lvl="0" indent="-176213">
              <a:spcAft>
                <a:spcPts val="600"/>
              </a:spcAft>
              <a:buClr>
                <a:srgbClr val="769D94"/>
              </a:buClr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484240"/>
                </a:solidFill>
              </a:rPr>
              <a:t>Meer morfine dan nodig</a:t>
            </a:r>
          </a:p>
          <a:p>
            <a:pPr marL="176213" lvl="0" indent="-176213">
              <a:spcAft>
                <a:spcPts val="600"/>
              </a:spcAft>
              <a:buClr>
                <a:srgbClr val="769D94"/>
              </a:buClr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srgbClr val="484240"/>
                </a:solidFill>
              </a:rPr>
              <a:t>Morfine met het doel </a:t>
            </a:r>
            <a:br>
              <a:rPr lang="nl-NL" sz="1600" dirty="0">
                <a:solidFill>
                  <a:srgbClr val="484240"/>
                </a:solidFill>
              </a:rPr>
            </a:br>
            <a:r>
              <a:rPr lang="nl-NL" sz="1600" dirty="0">
                <a:solidFill>
                  <a:srgbClr val="484240"/>
                </a:solidFill>
              </a:rPr>
              <a:t>het overlijden te bespoedigen</a:t>
            </a:r>
          </a:p>
        </p:txBody>
      </p:sp>
    </p:spTree>
    <p:extLst>
      <p:ext uri="{BB962C8B-B14F-4D97-AF65-F5344CB8AC3E}">
        <p14:creationId xmlns:p14="http://schemas.microsoft.com/office/powerpoint/2010/main" val="17183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C72B1-F8C8-43C5-AD2D-39A970A8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Medische</a:t>
            </a:r>
            <a:r>
              <a:rPr lang="en-US" dirty="0"/>
              <a:t> </a:t>
            </a:r>
            <a:r>
              <a:rPr lang="en-US" dirty="0" err="1"/>
              <a:t>interventies</a:t>
            </a:r>
            <a:r>
              <a:rPr lang="en-US" dirty="0"/>
              <a:t> </a:t>
            </a:r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levensfase</a:t>
            </a:r>
            <a:endParaRPr lang="ru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79A500-869D-4BBF-80A4-A70522D489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xmlns="" id="{91AD62D1-A812-47C7-922E-8A12A8B22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" b="6333"/>
          <a:stretch>
            <a:fillRect/>
          </a:stretch>
        </p:blipFill>
        <p:spPr>
          <a:xfrm>
            <a:off x="372150" y="1449338"/>
            <a:ext cx="3571200" cy="46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8BC96E-EF41-441A-BD3B-D4DDAF603801}"/>
              </a:ext>
            </a:extLst>
          </p:cNvPr>
          <p:cNvSpPr txBox="1"/>
          <p:nvPr/>
        </p:nvSpPr>
        <p:spPr>
          <a:xfrm>
            <a:off x="4841637" y="1762957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>
                <a:solidFill>
                  <a:srgbClr val="484240"/>
                </a:solidFill>
              </a:rPr>
              <a:t>Er </a:t>
            </a:r>
            <a:r>
              <a:rPr lang="en-US" dirty="0" err="1">
                <a:solidFill>
                  <a:srgbClr val="484240"/>
                </a:solidFill>
              </a:rPr>
              <a:t>zijn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D755DE-FA97-4CE8-8E76-12F13AACB1E0}"/>
              </a:ext>
            </a:extLst>
          </p:cNvPr>
          <p:cNvSpPr txBox="1"/>
          <p:nvPr/>
        </p:nvSpPr>
        <p:spPr>
          <a:xfrm>
            <a:off x="4841637" y="251908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Symptoombestrijding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8460BBF-8260-4A95-B43F-3BE06E9E68AC}"/>
              </a:ext>
            </a:extLst>
          </p:cNvPr>
          <p:cNvSpPr/>
          <p:nvPr/>
        </p:nvSpPr>
        <p:spPr>
          <a:xfrm>
            <a:off x="4305298" y="239186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2C7C892-170B-4568-B161-A804DC28F49B}"/>
              </a:ext>
            </a:extLst>
          </p:cNvPr>
          <p:cNvSpPr/>
          <p:nvPr/>
        </p:nvSpPr>
        <p:spPr>
          <a:xfrm>
            <a:off x="4305298" y="163328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AD5ED1-AD9C-46DB-BB5F-27ADBD89FF29}"/>
              </a:ext>
            </a:extLst>
          </p:cNvPr>
          <p:cNvSpPr txBox="1"/>
          <p:nvPr/>
        </p:nvSpPr>
        <p:spPr>
          <a:xfrm>
            <a:off x="4841637" y="3279004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Pallliatieve</a:t>
            </a:r>
            <a:r>
              <a:rPr lang="en-US" dirty="0">
                <a:solidFill>
                  <a:srgbClr val="484240"/>
                </a:solidFill>
              </a:rPr>
              <a:t> </a:t>
            </a:r>
            <a:r>
              <a:rPr lang="en-US" dirty="0" err="1">
                <a:solidFill>
                  <a:srgbClr val="484240"/>
                </a:solidFill>
              </a:rPr>
              <a:t>sedatie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F76E1BD-3782-4BF2-A797-662A20FADD43}"/>
              </a:ext>
            </a:extLst>
          </p:cNvPr>
          <p:cNvSpPr txBox="1"/>
          <p:nvPr/>
        </p:nvSpPr>
        <p:spPr>
          <a:xfrm>
            <a:off x="4841637" y="403423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>
                <a:solidFill>
                  <a:srgbClr val="484240"/>
                </a:solidFill>
              </a:rPr>
              <a:t>Acute </a:t>
            </a:r>
            <a:r>
              <a:rPr lang="en-US" dirty="0" err="1">
                <a:solidFill>
                  <a:srgbClr val="484240"/>
                </a:solidFill>
              </a:rPr>
              <a:t>palliatieve</a:t>
            </a:r>
            <a:r>
              <a:rPr lang="en-US" dirty="0">
                <a:solidFill>
                  <a:srgbClr val="484240"/>
                </a:solidFill>
              </a:rPr>
              <a:t> </a:t>
            </a:r>
            <a:r>
              <a:rPr lang="en-US" dirty="0" err="1">
                <a:solidFill>
                  <a:srgbClr val="484240"/>
                </a:solidFill>
              </a:rPr>
              <a:t>sedatie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901AA55-2E26-41ED-A84D-9ABCFBFA5314}"/>
              </a:ext>
            </a:extLst>
          </p:cNvPr>
          <p:cNvSpPr/>
          <p:nvPr/>
        </p:nvSpPr>
        <p:spPr>
          <a:xfrm>
            <a:off x="4305298" y="390901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D5DA7D8-BB68-42D8-9909-53D1D117742B}"/>
              </a:ext>
            </a:extLst>
          </p:cNvPr>
          <p:cNvSpPr/>
          <p:nvPr/>
        </p:nvSpPr>
        <p:spPr>
          <a:xfrm>
            <a:off x="4305298" y="3150440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9AFEAC-45E2-41E3-BCBF-95B19690C30F}"/>
              </a:ext>
            </a:extLst>
          </p:cNvPr>
          <p:cNvSpPr txBox="1"/>
          <p:nvPr/>
        </p:nvSpPr>
        <p:spPr>
          <a:xfrm>
            <a:off x="4841637" y="4780142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nl-NL" dirty="0">
                <a:solidFill>
                  <a:srgbClr val="484240"/>
                </a:solidFill>
              </a:rPr>
              <a:t>Afzien van eten en drinken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139D73-0BF9-4719-8561-B3AB5E2E3550}"/>
              </a:ext>
            </a:extLst>
          </p:cNvPr>
          <p:cNvSpPr txBox="1"/>
          <p:nvPr/>
        </p:nvSpPr>
        <p:spPr>
          <a:xfrm>
            <a:off x="4841637" y="5538719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dirty="0" err="1">
                <a:solidFill>
                  <a:schemeClr val="accent5"/>
                </a:solidFill>
              </a:rPr>
              <a:t>Euthanasie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626F09A-9927-44E0-8C93-0B3DF302DDC2}"/>
              </a:ext>
            </a:extLst>
          </p:cNvPr>
          <p:cNvSpPr/>
          <p:nvPr/>
        </p:nvSpPr>
        <p:spPr>
          <a:xfrm>
            <a:off x="4305298" y="5409049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615CCB3-3047-4833-93FE-FA7DC339E82D}"/>
              </a:ext>
            </a:extLst>
          </p:cNvPr>
          <p:cNvSpPr/>
          <p:nvPr/>
        </p:nvSpPr>
        <p:spPr>
          <a:xfrm>
            <a:off x="4305298" y="4650472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A6B057BC-924B-4E31-982A-C93A8BC7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7703" y="4024187"/>
            <a:ext cx="211530" cy="306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B14AC784-F8A4-4E32-B5BE-0EDCE28E9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468" y="3300792"/>
            <a:ext cx="324000" cy="23563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0EAF9B76-1DCB-47A8-AD5E-BB479908E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5650" y="2495579"/>
            <a:ext cx="235636" cy="324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B6B584C7-C2BF-4C53-BC2F-C0A72E800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9468" y="4776536"/>
            <a:ext cx="288000" cy="2842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30DC911B-BDB0-4529-9E68-4D2BDA44E3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84182" y="5515219"/>
            <a:ext cx="22275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57559_Hospital_Assistance_Bed_3840x2160">
            <a:hlinkClick r:id="" action="ppaction://media"/>
            <a:extLst>
              <a:ext uri="{FF2B5EF4-FFF2-40B4-BE49-F238E27FC236}">
                <a16:creationId xmlns:a16="http://schemas.microsoft.com/office/drawing/2014/main" xmlns="" id="{6EFC6243-43A7-4DA5-A23A-93F07EAAB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E3DA7F-1EC2-49A4-90D7-85127D0F8B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6730C7D-496C-455D-A259-8AB818510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Hoe </a:t>
            </a:r>
            <a:r>
              <a:rPr lang="en-US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gaan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we </a:t>
            </a:r>
            <a:r>
              <a:rPr lang="en-US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dood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6000" dirty="0"/>
              <a:t>Final common pathway</a:t>
            </a:r>
            <a:endParaRPr lang="ru-RU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246525-AEEA-4054-9B6C-5A1416123F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64BB3-2E6C-4FDE-BD12-D9E7D9E3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common pathway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FADF9-2601-407A-A17E-7551FB715BDE}"/>
              </a:ext>
            </a:extLst>
          </p:cNvPr>
          <p:cNvSpPr txBox="1"/>
          <p:nvPr/>
        </p:nvSpPr>
        <p:spPr>
          <a:xfrm>
            <a:off x="371475" y="1457339"/>
            <a:ext cx="572452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buClr>
                <a:srgbClr val="3F9E35"/>
              </a:buClr>
            </a:pPr>
            <a:r>
              <a:rPr lang="nl-NL" sz="2000" dirty="0">
                <a:solidFill>
                  <a:srgbClr val="484240"/>
                </a:solidFill>
              </a:rPr>
              <a:t>Metabole ontregeling van het lichaam (vrijkomen van cytokines) leidt tot een </a:t>
            </a:r>
            <a:r>
              <a:rPr lang="nl-NL" sz="2000" b="1" dirty="0">
                <a:solidFill>
                  <a:schemeClr val="accent2"/>
                </a:solidFill>
              </a:rPr>
              <a:t>cascade aan reacties: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38DB3B0-FE33-47CF-92F7-1DD5F700B20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73804" y="3321677"/>
            <a:ext cx="1875278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3DE7328-856F-459B-B338-1C9372A194A7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3851411" y="3321677"/>
            <a:ext cx="2527988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5E7E072-2F16-40CF-AFAA-30F8CFF43024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7181728" y="3321677"/>
            <a:ext cx="2050131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88D9981-A67F-4CEC-A371-203E0970C6A6}"/>
              </a:ext>
            </a:extLst>
          </p:cNvPr>
          <p:cNvGrpSpPr/>
          <p:nvPr/>
        </p:nvGrpSpPr>
        <p:grpSpPr>
          <a:xfrm>
            <a:off x="9184550" y="2920512"/>
            <a:ext cx="2635975" cy="2019101"/>
            <a:chOff x="9184550" y="2920512"/>
            <a:chExt cx="2635975" cy="201910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5CA4783-3F95-4C68-B0BD-5AA728FED61C}"/>
                </a:ext>
              </a:extLst>
            </p:cNvPr>
            <p:cNvSpPr txBox="1"/>
            <p:nvPr/>
          </p:nvSpPr>
          <p:spPr>
            <a:xfrm>
              <a:off x="9184550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lt"/>
                </a:rPr>
                <a:t>4</a:t>
              </a:r>
              <a:endParaRPr lang="ru-RU" sz="8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C379C15-7E87-4868-A6ED-622D10455F54}"/>
                </a:ext>
              </a:extLst>
            </p:cNvPr>
            <p:cNvSpPr/>
            <p:nvPr/>
          </p:nvSpPr>
          <p:spPr>
            <a:xfrm>
              <a:off x="9231859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A67DC4-547E-4BD0-B574-CDF63D7F4887}"/>
                </a:ext>
              </a:extLst>
            </p:cNvPr>
            <p:cNvSpPr txBox="1"/>
            <p:nvPr/>
          </p:nvSpPr>
          <p:spPr>
            <a:xfrm>
              <a:off x="9231859" y="3985506"/>
              <a:ext cx="258866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r>
                <a:rPr lang="nl-NL" dirty="0">
                  <a:solidFill>
                    <a:srgbClr val="484240"/>
                  </a:solidFill>
                </a:rPr>
                <a:t>Cerebraal zuurstoftekort en ischemie</a:t>
              </a:r>
              <a:endParaRPr lang="en-US" dirty="0">
                <a:solidFill>
                  <a:srgbClr val="484240"/>
                </a:solidFill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6E573CEF-BE1B-4A59-AF1F-A1F6F6C1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53023" y="3141676"/>
              <a:ext cx="360000" cy="360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DB4479F-06C6-43C3-965A-74DDCFC0412B}"/>
              </a:ext>
            </a:extLst>
          </p:cNvPr>
          <p:cNvGrpSpPr/>
          <p:nvPr/>
        </p:nvGrpSpPr>
        <p:grpSpPr>
          <a:xfrm>
            <a:off x="6300378" y="2920512"/>
            <a:ext cx="2189829" cy="2019101"/>
            <a:chOff x="6300378" y="2920512"/>
            <a:chExt cx="2189829" cy="201910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EC46613-C3EF-4179-904B-150CDFD38C73}"/>
                </a:ext>
              </a:extLst>
            </p:cNvPr>
            <p:cNvSpPr txBox="1"/>
            <p:nvPr/>
          </p:nvSpPr>
          <p:spPr>
            <a:xfrm>
              <a:off x="6300378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lt"/>
                </a:rPr>
                <a:t>3</a:t>
              </a:r>
              <a:endParaRPr lang="ru-RU" sz="8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A348082-ACD1-4062-88FF-5AEAE2473AE5}"/>
                </a:ext>
              </a:extLst>
            </p:cNvPr>
            <p:cNvSpPr/>
            <p:nvPr/>
          </p:nvSpPr>
          <p:spPr>
            <a:xfrm>
              <a:off x="6379399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67066E4-DFBB-423C-A34B-4067A3279C47}"/>
                </a:ext>
              </a:extLst>
            </p:cNvPr>
            <p:cNvSpPr txBox="1"/>
            <p:nvPr/>
          </p:nvSpPr>
          <p:spPr>
            <a:xfrm>
              <a:off x="6379399" y="3985506"/>
              <a:ext cx="2110808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r>
                <a:rPr lang="nl-NL" dirty="0">
                  <a:solidFill>
                    <a:srgbClr val="484240"/>
                  </a:solidFill>
                </a:rPr>
                <a:t>Verminderde functie </a:t>
              </a:r>
              <a:br>
                <a:rPr lang="nl-NL" dirty="0">
                  <a:solidFill>
                    <a:srgbClr val="484240"/>
                  </a:solidFill>
                </a:rPr>
              </a:br>
              <a:r>
                <a:rPr lang="nl-NL" dirty="0">
                  <a:solidFill>
                    <a:srgbClr val="484240"/>
                  </a:solidFill>
                </a:rPr>
                <a:t>van lever- en nieren</a:t>
              </a:r>
              <a:endParaRPr lang="en-US" dirty="0">
                <a:solidFill>
                  <a:srgbClr val="484240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xmlns="" id="{25BF509B-929F-499D-93B8-974DDF8D3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4563" y="3157611"/>
              <a:ext cx="432000" cy="32813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CB1DF53-6B20-4F41-A84B-565CDACE2C24}"/>
              </a:ext>
            </a:extLst>
          </p:cNvPr>
          <p:cNvGrpSpPr/>
          <p:nvPr/>
        </p:nvGrpSpPr>
        <p:grpSpPr>
          <a:xfrm>
            <a:off x="2955773" y="2920512"/>
            <a:ext cx="2681975" cy="2019101"/>
            <a:chOff x="2955773" y="2920512"/>
            <a:chExt cx="2681975" cy="201910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B2834B2-818B-4773-9B49-6A5D7DD2FB2A}"/>
                </a:ext>
              </a:extLst>
            </p:cNvPr>
            <p:cNvSpPr txBox="1"/>
            <p:nvPr/>
          </p:nvSpPr>
          <p:spPr>
            <a:xfrm>
              <a:off x="2955773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lt"/>
                </a:rPr>
                <a:t>2</a:t>
              </a:r>
              <a:endParaRPr lang="ru-RU" sz="8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15FCE65-8EC8-4B89-A6B3-3F2B20D95525}"/>
                </a:ext>
              </a:extLst>
            </p:cNvPr>
            <p:cNvSpPr/>
            <p:nvPr/>
          </p:nvSpPr>
          <p:spPr>
            <a:xfrm>
              <a:off x="3049082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856D822-E729-4703-8D4B-7F2C2F988FB4}"/>
                </a:ext>
              </a:extLst>
            </p:cNvPr>
            <p:cNvSpPr txBox="1"/>
            <p:nvPr/>
          </p:nvSpPr>
          <p:spPr>
            <a:xfrm>
              <a:off x="3049082" y="3985506"/>
              <a:ext cx="258866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r>
                <a:rPr lang="nl-NL" dirty="0">
                  <a:solidFill>
                    <a:srgbClr val="484240"/>
                  </a:solidFill>
                </a:rPr>
                <a:t>Verminderde pompfunctie van het hart</a:t>
              </a:r>
              <a:endParaRPr lang="en-US" dirty="0">
                <a:solidFill>
                  <a:srgbClr val="484240"/>
                </a:solidFill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7693FE2F-2643-46F7-B318-6B018B43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94920" y="3105676"/>
              <a:ext cx="310652" cy="432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7C7A63D-7133-4A90-BF80-D04C4CB993E6}"/>
              </a:ext>
            </a:extLst>
          </p:cNvPr>
          <p:cNvGrpSpPr/>
          <p:nvPr/>
        </p:nvGrpSpPr>
        <p:grpSpPr>
          <a:xfrm>
            <a:off x="263878" y="2920512"/>
            <a:ext cx="2043553" cy="2019101"/>
            <a:chOff x="263878" y="2920512"/>
            <a:chExt cx="2043553" cy="20191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CC14E1D-11D9-481D-ABD6-DCDA9DB388BE}"/>
                </a:ext>
              </a:extLst>
            </p:cNvPr>
            <p:cNvSpPr txBox="1"/>
            <p:nvPr/>
          </p:nvSpPr>
          <p:spPr>
            <a:xfrm>
              <a:off x="263878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j-lt"/>
                </a:rPr>
                <a:t>1</a:t>
              </a:r>
              <a:endParaRPr lang="ru-RU" sz="88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4A9FAD9-B6A2-4915-9F5C-81039A1D7199}"/>
                </a:ext>
              </a:extLst>
            </p:cNvPr>
            <p:cNvSpPr txBox="1"/>
            <p:nvPr/>
          </p:nvSpPr>
          <p:spPr>
            <a:xfrm>
              <a:off x="371475" y="3985506"/>
              <a:ext cx="193595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r>
                <a:rPr lang="en-US" dirty="0" err="1">
                  <a:solidFill>
                    <a:srgbClr val="484240"/>
                  </a:solidFill>
                </a:rPr>
                <a:t>Anorexie</a:t>
              </a:r>
              <a:r>
                <a:rPr lang="en-US" dirty="0">
                  <a:solidFill>
                    <a:srgbClr val="484240"/>
                  </a:solidFill>
                </a:rPr>
                <a:t>/</a:t>
              </a:r>
              <a:br>
                <a:rPr lang="en-US" dirty="0">
                  <a:solidFill>
                    <a:srgbClr val="484240"/>
                  </a:solidFill>
                </a:rPr>
              </a:br>
              <a:r>
                <a:rPr lang="en-US" dirty="0" err="1">
                  <a:solidFill>
                    <a:srgbClr val="484240"/>
                  </a:solidFill>
                </a:rPr>
                <a:t>cachexiesyndroom</a:t>
              </a:r>
              <a:endParaRPr lang="en-US" dirty="0">
                <a:solidFill>
                  <a:srgbClr val="484240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DA4BB07-2F2C-46BD-AD69-F5F411D4155C}"/>
                </a:ext>
              </a:extLst>
            </p:cNvPr>
            <p:cNvSpPr/>
            <p:nvPr/>
          </p:nvSpPr>
          <p:spPr>
            <a:xfrm>
              <a:off x="371475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F221A675-29E0-4A85-9C2A-2E0BFBE3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6639" y="3105676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62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4FAB00-C1ED-4F6D-A70E-F22D67F3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Gedaalde cardiac output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3390D847-39CE-4D9A-8CAE-5FDC7B14879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0" b="993"/>
          <a:stretch/>
        </p:blipFill>
        <p:spPr>
          <a:xfrm>
            <a:off x="372150" y="1449338"/>
            <a:ext cx="3571200" cy="468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4F71C6-0E31-4981-A2FD-CACCC103AE31}"/>
              </a:ext>
            </a:extLst>
          </p:cNvPr>
          <p:cNvSpPr txBox="1"/>
          <p:nvPr/>
        </p:nvSpPr>
        <p:spPr>
          <a:xfrm>
            <a:off x="4314695" y="2179507"/>
            <a:ext cx="3571200" cy="33085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Daling cardiac output: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slechte perifere circulatie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Huidafwijkingen (livido reticularis)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Fascia hippocratica / </a:t>
            </a:r>
            <a:br>
              <a:rPr lang="nl-NL" sz="1600" dirty="0">
                <a:solidFill>
                  <a:srgbClr val="484240"/>
                </a:solidFill>
                <a:latin typeface="Lato"/>
              </a:rPr>
            </a:br>
            <a:r>
              <a:rPr lang="nl-NL" sz="1600" dirty="0">
                <a:solidFill>
                  <a:srgbClr val="484240"/>
                </a:solidFill>
                <a:latin typeface="Lato"/>
              </a:rPr>
              <a:t>ingevallen gelaat / spitse neus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Droge slijmvliezen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Nierinsufficiëntie </a:t>
            </a:r>
            <a:r>
              <a:rPr lang="nl-NL" sz="1600" dirty="0">
                <a:solidFill>
                  <a:srgbClr val="4842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</a:t>
            </a:r>
            <a:br>
              <a:rPr lang="nl-NL" sz="1600" dirty="0">
                <a:solidFill>
                  <a:srgbClr val="4842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nl-NL" sz="1600" dirty="0">
                <a:solidFill>
                  <a:srgbClr val="484240"/>
                </a:solidFill>
                <a:latin typeface="Lato"/>
              </a:rPr>
              <a:t>uremie </a:t>
            </a:r>
            <a:r>
              <a:rPr lang="nl-NL" sz="1600" dirty="0">
                <a:solidFill>
                  <a:srgbClr val="4842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lang="nl-NL" sz="1600" dirty="0">
                <a:solidFill>
                  <a:srgbClr val="484240"/>
                </a:solidFill>
                <a:latin typeface="Lato"/>
              </a:rPr>
              <a:t> sufheid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Nierinsufficiëntie </a:t>
            </a:r>
            <a:r>
              <a:rPr lang="nl-NL" sz="1600" dirty="0">
                <a:solidFill>
                  <a:srgbClr val="48424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lang="nl-NL" sz="1600" dirty="0">
                <a:solidFill>
                  <a:srgbClr val="484240"/>
                </a:solidFill>
                <a:latin typeface="Lato"/>
              </a:rPr>
              <a:t> </a:t>
            </a:r>
            <a:br>
              <a:rPr lang="nl-NL" sz="1600" dirty="0">
                <a:solidFill>
                  <a:srgbClr val="484240"/>
                </a:solidFill>
                <a:latin typeface="Lato"/>
              </a:rPr>
            </a:br>
            <a:r>
              <a:rPr lang="nl-NL" sz="1600" dirty="0">
                <a:solidFill>
                  <a:srgbClr val="484240"/>
                </a:solidFill>
                <a:latin typeface="Lato"/>
              </a:rPr>
              <a:t>slechtere klaring medicatie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Oligurie / anurie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7F8E8F9-D2AE-4A84-B824-3AD717758961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31D8692-238E-4391-81A1-8EC1C9117B1E}"/>
              </a:ext>
            </a:extLst>
          </p:cNvPr>
          <p:cNvSpPr/>
          <p:nvPr/>
        </p:nvSpPr>
        <p:spPr>
          <a:xfrm>
            <a:off x="8259369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A05AED2-A83F-4F62-B352-77C2C0B31E66}"/>
              </a:ext>
            </a:extLst>
          </p:cNvPr>
          <p:cNvSpPr txBox="1"/>
          <p:nvPr/>
        </p:nvSpPr>
        <p:spPr>
          <a:xfrm>
            <a:off x="8245475" y="2179507"/>
            <a:ext cx="3571200" cy="5539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nl-NL" b="1" dirty="0">
                <a:solidFill>
                  <a:srgbClr val="769D94"/>
                </a:solidFill>
              </a:rPr>
              <a:t>Lever insufficiëntie: </a:t>
            </a:r>
            <a:br>
              <a:rPr lang="nl-NL" b="1" dirty="0">
                <a:solidFill>
                  <a:srgbClr val="769D94"/>
                </a:solidFill>
              </a:rPr>
            </a:br>
            <a:r>
              <a:rPr lang="nl-NL" b="1" dirty="0">
                <a:solidFill>
                  <a:srgbClr val="769D94"/>
                </a:solidFill>
              </a:rPr>
              <a:t>sufheid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4C88FB-FA5B-46C6-9F7B-8B1E2AD97B19}"/>
              </a:ext>
            </a:extLst>
          </p:cNvPr>
          <p:cNvSpPr txBox="1"/>
          <p:nvPr/>
        </p:nvSpPr>
        <p:spPr>
          <a:xfrm>
            <a:off x="8257240" y="4210832"/>
            <a:ext cx="3571200" cy="1277273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Respiratoire insufficiëntie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door longoedeem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Benauwdheid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Sufheid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B99536C-210D-4441-A9FF-81DA7A34BD6C}"/>
              </a:ext>
            </a:extLst>
          </p:cNvPr>
          <p:cNvSpPr/>
          <p:nvPr/>
        </p:nvSpPr>
        <p:spPr>
          <a:xfrm>
            <a:off x="8257240" y="3489750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CA75CA8B-D3B9-412C-8D69-4290A66B0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842" y="1573595"/>
            <a:ext cx="220045" cy="30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1694B94C-B088-425E-A42F-9BB945B8D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4539" y="1596198"/>
            <a:ext cx="306000" cy="2607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F1830CBD-A32F-41AA-9FF2-17DA39665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2410" y="360492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8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46359-C91B-4F8A-A088-B56A1CFF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Cerebrale hypoxie</a:t>
            </a:r>
            <a:endParaRPr lang="ru-R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EB73BC88-DA66-4E12-8A2B-E45BD2CC130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24559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E5D06-7DE5-49C6-994E-505025FEC492}"/>
              </a:ext>
            </a:extLst>
          </p:cNvPr>
          <p:cNvSpPr txBox="1"/>
          <p:nvPr/>
        </p:nvSpPr>
        <p:spPr>
          <a:xfrm>
            <a:off x="4314695" y="2179507"/>
            <a:ext cx="3571200" cy="184665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Zuurstoftekort in de hersenen.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Dit leidt tot: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Sufheid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Afname reflexen: hoestreflex / slikreflex: reutelen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srgbClr val="484240"/>
                </a:solidFill>
                <a:latin typeface="Lato"/>
              </a:rPr>
              <a:t>Cheynes-Stokes Ademhaling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1879CEE-AB10-4342-B287-B55512BA4BA6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6019B85-917D-42F2-AFA2-4ACD2C7B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424" y="1573595"/>
            <a:ext cx="274881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ACE5EB7-34B1-4640-BF23-45B1B07D2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Om video te starten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8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A0F7F-2EE3-4A2B-885E-EE028D55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Signalen van een naderende dood</a:t>
            </a:r>
            <a:endParaRPr lang="ru-R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BBB7708-DD92-4022-8229-35B46E44A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301" y="5677863"/>
            <a:ext cx="1475753" cy="63635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xmlns="" id="{629A772E-0489-4786-B728-D96FBB452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717668"/>
              </p:ext>
            </p:extLst>
          </p:nvPr>
        </p:nvGraphicFramePr>
        <p:xfrm>
          <a:off x="371474" y="1449388"/>
          <a:ext cx="11449056" cy="2241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05">
                  <a:extLst>
                    <a:ext uri="{9D8B030D-6E8A-4147-A177-3AD203B41FA5}">
                      <a16:colId xmlns:a16="http://schemas.microsoft.com/office/drawing/2014/main" xmlns="" val="2252618581"/>
                    </a:ext>
                  </a:extLst>
                </a:gridCol>
                <a:gridCol w="2441051">
                  <a:extLst>
                    <a:ext uri="{9D8B030D-6E8A-4147-A177-3AD203B41FA5}">
                      <a16:colId xmlns:a16="http://schemas.microsoft.com/office/drawing/2014/main" xmlns="" val="2801185856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3141481225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843417797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4204431263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278258723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3869340764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2717008731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3912597855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322827804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xmlns="" val="3360106180"/>
                    </a:ext>
                  </a:extLst>
                </a:gridCol>
              </a:tblGrid>
              <a:tr h="470264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Dag(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en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)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voor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overlijden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Dag(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en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)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voor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overlijden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81971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57182594"/>
                  </a:ext>
                </a:extLst>
              </a:tr>
              <a:tr h="38183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(% </a:t>
                      </a:r>
                      <a:r>
                        <a:rPr lang="en-US" sz="1600" b="0" kern="120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patiënten</a:t>
                      </a:r>
                      <a:r>
                        <a:rPr lang="en-US" sz="1600" b="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62865" marB="0" vert="vert27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 err="1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Reutelen</a:t>
                      </a: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15,2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29,1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47,6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1406307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Apnoe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10,5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17,8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29,5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6497305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Anurie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14,2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31,1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47,3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9616842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Somnolentie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5,7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9,3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12,7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17,4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23,9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36,2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984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244A3C0-8C54-48F2-948F-6BF12D0A774C}"/>
              </a:ext>
            </a:extLst>
          </p:cNvPr>
          <p:cNvSpPr txBox="1"/>
          <p:nvPr/>
        </p:nvSpPr>
        <p:spPr>
          <a:xfrm>
            <a:off x="371475" y="6034680"/>
            <a:ext cx="7512050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Hufkens, K. (2003). Objectief waarneembare tekens van het naderend overlijden bij  palliatieve patiënten. </a:t>
            </a:r>
            <a:b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Afstudeerscriptie, faculteit Medisch-Sociale wetenschappen,  Katholieke Universiteit Leuven</a:t>
            </a:r>
          </a:p>
        </p:txBody>
      </p:sp>
    </p:spTree>
    <p:extLst>
      <p:ext uri="{BB962C8B-B14F-4D97-AF65-F5344CB8AC3E}">
        <p14:creationId xmlns:p14="http://schemas.microsoft.com/office/powerpoint/2010/main" val="16554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A03E6-A5F3-4804-A946-11B84A05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Signalen van een naderende dood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4309D7-A700-4B36-9E6E-FB1E681D9B34}"/>
              </a:ext>
            </a:extLst>
          </p:cNvPr>
          <p:cNvSpPr txBox="1"/>
          <p:nvPr/>
        </p:nvSpPr>
        <p:spPr>
          <a:xfrm>
            <a:off x="371475" y="6034680"/>
            <a:ext cx="7512050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Hufkens, K. (2003). Objectief waarneembare tekens van het naderend overlijden bij  palliatieve patiënten. </a:t>
            </a:r>
            <a:b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Afstudeerscriptie, faculteit Medisch-Sociale wetenschappen,  Katholieke Universiteit Leuven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136362D-3182-4FCA-9153-A59170E5D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44080"/>
              </p:ext>
            </p:extLst>
          </p:nvPr>
        </p:nvGraphicFramePr>
        <p:xfrm>
          <a:off x="371475" y="1449388"/>
          <a:ext cx="11449050" cy="406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3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B452F-DD05-4FDC-BDC7-16AB6F61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Waakmand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56A1BB94-BBE1-4961-BB3A-024A42A74E6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r="24547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7DFED6-5881-4CD9-91AB-105AAA32216D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Foto: 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3"/>
              </a:rPr>
              <a:t>palliatievezorg.nl</a:t>
            </a:r>
            <a:endParaRPr kumimoji="0" lang="nl-NL" sz="8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45E249-2DDD-4E9A-80FF-91BB908925E8}"/>
              </a:ext>
            </a:extLst>
          </p:cNvPr>
          <p:cNvSpPr txBox="1"/>
          <p:nvPr/>
        </p:nvSpPr>
        <p:spPr>
          <a:xfrm>
            <a:off x="4841637" y="1762957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Boeken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EA2F7F-0479-4A12-9EBC-5C7CF2DC0BEC}"/>
              </a:ext>
            </a:extLst>
          </p:cNvPr>
          <p:cNvSpPr txBox="1"/>
          <p:nvPr/>
        </p:nvSpPr>
        <p:spPr>
          <a:xfrm>
            <a:off x="4841637" y="251908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Gedichtenbundels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AE42E98-5F08-4F23-ADC4-2F47EF74203C}"/>
              </a:ext>
            </a:extLst>
          </p:cNvPr>
          <p:cNvSpPr/>
          <p:nvPr/>
        </p:nvSpPr>
        <p:spPr>
          <a:xfrm>
            <a:off x="4305298" y="239186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C224C01-26F0-4C1A-9EE3-1207A4B2EBDF}"/>
              </a:ext>
            </a:extLst>
          </p:cNvPr>
          <p:cNvSpPr/>
          <p:nvPr/>
        </p:nvSpPr>
        <p:spPr>
          <a:xfrm>
            <a:off x="4305298" y="163328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003ADD-95B2-420A-AD8D-EF5FD6D7D263}"/>
              </a:ext>
            </a:extLst>
          </p:cNvPr>
          <p:cNvSpPr txBox="1"/>
          <p:nvPr/>
        </p:nvSpPr>
        <p:spPr>
          <a:xfrm>
            <a:off x="4841637" y="3279004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Kussens</a:t>
            </a:r>
            <a:r>
              <a:rPr lang="en-US" dirty="0">
                <a:solidFill>
                  <a:srgbClr val="484240"/>
                </a:solidFill>
              </a:rPr>
              <a:t>/</a:t>
            </a:r>
            <a:r>
              <a:rPr lang="en-US" dirty="0" err="1">
                <a:solidFill>
                  <a:srgbClr val="484240"/>
                </a:solidFill>
              </a:rPr>
              <a:t>dekens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451650-83CB-4A02-B13A-8ECF7BEFFEB4}"/>
              </a:ext>
            </a:extLst>
          </p:cNvPr>
          <p:cNvSpPr txBox="1"/>
          <p:nvPr/>
        </p:nvSpPr>
        <p:spPr>
          <a:xfrm>
            <a:off x="4841637" y="403423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>
                <a:solidFill>
                  <a:srgbClr val="484240"/>
                </a:solidFill>
              </a:rPr>
              <a:t>Zelfverzorging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4FFBFC9-556F-4F91-BB91-BE100615A391}"/>
              </a:ext>
            </a:extLst>
          </p:cNvPr>
          <p:cNvSpPr/>
          <p:nvPr/>
        </p:nvSpPr>
        <p:spPr>
          <a:xfrm>
            <a:off x="4305298" y="390901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553DE69-A8FC-4133-AB9F-8EABEB1273CA}"/>
              </a:ext>
            </a:extLst>
          </p:cNvPr>
          <p:cNvSpPr/>
          <p:nvPr/>
        </p:nvSpPr>
        <p:spPr>
          <a:xfrm>
            <a:off x="4305298" y="3150440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E2A7EF-90C6-44AA-B49E-DC693DA4AD4D}"/>
              </a:ext>
            </a:extLst>
          </p:cNvPr>
          <p:cNvSpPr txBox="1"/>
          <p:nvPr/>
        </p:nvSpPr>
        <p:spPr>
          <a:xfrm>
            <a:off x="4841637" y="4780142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nl-NL">
                <a:solidFill>
                  <a:srgbClr val="484240"/>
                </a:solidFill>
              </a:rPr>
              <a:t>Snacks</a:t>
            </a:r>
            <a:endParaRPr lang="nl-NL" dirty="0">
              <a:solidFill>
                <a:srgbClr val="48424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9A2FA6-1CAF-447B-821B-08E70B44ECE2}"/>
              </a:ext>
            </a:extLst>
          </p:cNvPr>
          <p:cNvSpPr txBox="1"/>
          <p:nvPr/>
        </p:nvSpPr>
        <p:spPr>
          <a:xfrm>
            <a:off x="4841637" y="5538719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r>
              <a:rPr lang="en-US" dirty="0" err="1">
                <a:solidFill>
                  <a:srgbClr val="484240"/>
                </a:solidFill>
              </a:rPr>
              <a:t>Kaarsen</a:t>
            </a:r>
            <a:endParaRPr lang="en-US" dirty="0">
              <a:solidFill>
                <a:srgbClr val="48424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C765566-3CBD-4B41-82AE-859F717D1802}"/>
              </a:ext>
            </a:extLst>
          </p:cNvPr>
          <p:cNvSpPr/>
          <p:nvPr/>
        </p:nvSpPr>
        <p:spPr>
          <a:xfrm>
            <a:off x="4305298" y="5409049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8E01B46-D1DC-4DED-A70E-DAA5903EC6A9}"/>
              </a:ext>
            </a:extLst>
          </p:cNvPr>
          <p:cNvSpPr/>
          <p:nvPr/>
        </p:nvSpPr>
        <p:spPr>
          <a:xfrm>
            <a:off x="4305298" y="4650472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8621AC91-73A9-412A-914E-4A819060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0468" y="1778525"/>
            <a:ext cx="306000" cy="24586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53EA0A70-7B92-4C39-8610-0500219E7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0468" y="4037169"/>
            <a:ext cx="306000" cy="2800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E80BC049-908B-4D02-BC15-6883EBDBA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6210" y="5524219"/>
            <a:ext cx="174516" cy="3060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9EC3E754-E4EC-4037-BF7B-C3A634230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60266" y="4765642"/>
            <a:ext cx="226405" cy="306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F50BFE7B-54D9-42BD-9A40-B5A0F2DC6D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0468" y="2507034"/>
            <a:ext cx="306000" cy="306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57C48F79-A16F-404C-AC13-38B040FA12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0468" y="3274997"/>
            <a:ext cx="306000" cy="2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95B1B-52CB-4560-A737-A2C6BA3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Koppelbed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C811135F-F42D-4F4B-9690-58A407A3F0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3216" b="-42"/>
          <a:stretch/>
        </p:blipFill>
        <p:spPr>
          <a:xfrm>
            <a:off x="371475" y="1449388"/>
            <a:ext cx="7512050" cy="46847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8B1240-4853-4ABC-9613-A2FC198372A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Foto: 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3"/>
              </a:rPr>
              <a:t>www.mmc.nl</a:t>
            </a:r>
            <a:endParaRPr kumimoji="0" lang="nl-NL" sz="8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DCA338-9888-4CEB-96D5-ACB5FB95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5" y="2076508"/>
            <a:ext cx="1944760" cy="1352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015504-978C-4420-8EBF-DB22B9E5F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5" y="1449388"/>
            <a:ext cx="3352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253591-3A92-40E2-8C97-F79D102C3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9AA4C-38A5-4AD8-BEFB-95ABD13D1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00" y="-1130"/>
            <a:ext cx="9601301" cy="67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EE8F33-FA50-4B67-B70E-07FB93B3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Palliatieve zorg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FFDF0E-D21B-4D24-AA83-DB229FE7AA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F38B9A-322A-4DD4-A622-112C2E80DE43}"/>
              </a:ext>
            </a:extLst>
          </p:cNvPr>
          <p:cNvSpPr txBox="1"/>
          <p:nvPr/>
        </p:nvSpPr>
        <p:spPr>
          <a:xfrm>
            <a:off x="371474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err="1">
                <a:solidFill>
                  <a:srgbClr val="FFFFFF"/>
                </a:solidFill>
                <a:latin typeface="Lato Regular "/>
              </a:rPr>
              <a:t>Nog</a:t>
            </a:r>
            <a:r>
              <a:rPr lang="en-US" dirty="0">
                <a:solidFill>
                  <a:srgbClr val="FFFFFF"/>
                </a:solidFill>
                <a:latin typeface="Lato Regular 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 Regular "/>
              </a:rPr>
              <a:t>veel</a:t>
            </a:r>
            <a:r>
              <a:rPr lang="en-US" dirty="0">
                <a:solidFill>
                  <a:srgbClr val="FFFFFF"/>
                </a:solidFill>
                <a:latin typeface="Lato Regular 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 Regular "/>
              </a:rPr>
              <a:t>uitdagingen</a:t>
            </a:r>
            <a:endParaRPr lang="en-US" dirty="0">
              <a:solidFill>
                <a:srgbClr val="FFFFFF"/>
              </a:solidFill>
              <a:latin typeface="Lato Regular 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D53828C-E172-4685-9AEC-4AF9386E7BC5}"/>
              </a:ext>
            </a:extLst>
          </p:cNvPr>
          <p:cNvSpPr/>
          <p:nvPr/>
        </p:nvSpPr>
        <p:spPr>
          <a:xfrm>
            <a:off x="345534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C6D7FC1-8D42-476A-8403-0DDF24A7FFFE}"/>
              </a:ext>
            </a:extLst>
          </p:cNvPr>
          <p:cNvSpPr/>
          <p:nvPr/>
        </p:nvSpPr>
        <p:spPr>
          <a:xfrm>
            <a:off x="4285709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278EA09-D3AA-438D-8D68-BEE20E23E274}"/>
              </a:ext>
            </a:extLst>
          </p:cNvPr>
          <p:cNvSpPr/>
          <p:nvPr/>
        </p:nvSpPr>
        <p:spPr>
          <a:xfrm>
            <a:off x="8219535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1F0B25-1BE4-4115-9423-78F4C5BD252B}"/>
              </a:ext>
            </a:extLst>
          </p:cNvPr>
          <p:cNvSpPr txBox="1"/>
          <p:nvPr/>
        </p:nvSpPr>
        <p:spPr>
          <a:xfrm>
            <a:off x="4311649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err="1">
                <a:solidFill>
                  <a:srgbClr val="FFFFFF"/>
                </a:solidFill>
                <a:latin typeface="Lato Regular "/>
              </a:rPr>
              <a:t>Maatschappelijke</a:t>
            </a:r>
            <a:r>
              <a:rPr lang="en-US" dirty="0">
                <a:solidFill>
                  <a:srgbClr val="FFFFFF"/>
                </a:solidFill>
                <a:latin typeface="Lato Regular 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 Regular "/>
              </a:rPr>
              <a:t>relevantie</a:t>
            </a:r>
            <a:endParaRPr lang="en-US" dirty="0">
              <a:solidFill>
                <a:srgbClr val="FFFFFF"/>
              </a:solidFill>
              <a:latin typeface="Lato Regular 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E1247D-E4B8-4414-A15F-DA199044C474}"/>
              </a:ext>
            </a:extLst>
          </p:cNvPr>
          <p:cNvSpPr txBox="1"/>
          <p:nvPr/>
        </p:nvSpPr>
        <p:spPr>
          <a:xfrm>
            <a:off x="8251824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err="1">
                <a:solidFill>
                  <a:srgbClr val="FFFFFF"/>
                </a:solidFill>
                <a:latin typeface="Lato Regular "/>
              </a:rPr>
              <a:t>Ethiek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CB7D28-11C6-476A-9819-27F5777A99E3}"/>
              </a:ext>
            </a:extLst>
          </p:cNvPr>
          <p:cNvSpPr txBox="1"/>
          <p:nvPr/>
        </p:nvSpPr>
        <p:spPr>
          <a:xfrm>
            <a:off x="371474" y="4557660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err="1">
                <a:solidFill>
                  <a:srgbClr val="FFFFFF"/>
                </a:solidFill>
                <a:latin typeface="Lato Regular "/>
              </a:rPr>
              <a:t>Empathie</a:t>
            </a:r>
            <a:r>
              <a:rPr lang="en-US" dirty="0">
                <a:solidFill>
                  <a:srgbClr val="FFFFFF"/>
                </a:solidFill>
                <a:latin typeface="Lato Regular "/>
              </a:rPr>
              <a:t> / </a:t>
            </a:r>
            <a:r>
              <a:rPr lang="en-US" dirty="0" err="1">
                <a:solidFill>
                  <a:srgbClr val="FFFFFF"/>
                </a:solidFill>
                <a:latin typeface="Lato Regular "/>
              </a:rPr>
              <a:t>compassie</a:t>
            </a:r>
            <a:endParaRPr lang="en-US" dirty="0">
              <a:solidFill>
                <a:srgbClr val="FFFFFF"/>
              </a:solidFill>
              <a:latin typeface="Lato Regular 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45F11AF-8AAC-4707-8AFB-6FAD80E34337}"/>
              </a:ext>
            </a:extLst>
          </p:cNvPr>
          <p:cNvSpPr/>
          <p:nvPr/>
        </p:nvSpPr>
        <p:spPr>
          <a:xfrm>
            <a:off x="345534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A1962A5-D29B-4E6C-AE9D-459EF0359A29}"/>
              </a:ext>
            </a:extLst>
          </p:cNvPr>
          <p:cNvSpPr/>
          <p:nvPr/>
        </p:nvSpPr>
        <p:spPr>
          <a:xfrm>
            <a:off x="4285709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085522F-E969-4E06-92AB-4D3C1BD27AE8}"/>
              </a:ext>
            </a:extLst>
          </p:cNvPr>
          <p:cNvSpPr/>
          <p:nvPr/>
        </p:nvSpPr>
        <p:spPr>
          <a:xfrm>
            <a:off x="8219535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ABC400-F601-4382-A0CD-445914F629BA}"/>
              </a:ext>
            </a:extLst>
          </p:cNvPr>
          <p:cNvSpPr txBox="1"/>
          <p:nvPr/>
        </p:nvSpPr>
        <p:spPr>
          <a:xfrm>
            <a:off x="4311649" y="4557660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dirty="0" err="1">
                <a:solidFill>
                  <a:srgbClr val="FFFFFF"/>
                </a:solidFill>
                <a:latin typeface="Lato Regular "/>
              </a:rPr>
              <a:t>Positie</a:t>
            </a:r>
            <a:r>
              <a:rPr lang="en-US" dirty="0">
                <a:solidFill>
                  <a:srgbClr val="FFFFFF"/>
                </a:solidFill>
                <a:latin typeface="Lato Regular 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 Regular "/>
              </a:rPr>
              <a:t>zorgverlener</a:t>
            </a:r>
            <a:endParaRPr lang="en-US" dirty="0">
              <a:solidFill>
                <a:srgbClr val="FFFFFF"/>
              </a:solidFill>
              <a:latin typeface="Lato Regular 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544876-A7B7-4D40-A9E7-CEAF063BA638}"/>
              </a:ext>
            </a:extLst>
          </p:cNvPr>
          <p:cNvSpPr txBox="1"/>
          <p:nvPr/>
        </p:nvSpPr>
        <p:spPr>
          <a:xfrm>
            <a:off x="8251824" y="4557660"/>
            <a:ext cx="3571876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200"/>
              </a:spcAft>
            </a:pPr>
            <a:r>
              <a:rPr lang="nl-NL" dirty="0">
                <a:solidFill>
                  <a:srgbClr val="FFFFFF"/>
                </a:solidFill>
                <a:latin typeface="Lato Regular "/>
              </a:rPr>
              <a:t>Zorg voor de zorgverlener / vrijwilliger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D4341393-1016-49E3-B97F-643F05185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98" y="1635982"/>
            <a:ext cx="432000" cy="42913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D6BB2CEB-863D-441C-B20F-835D9760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0873" y="1674036"/>
            <a:ext cx="432000" cy="3530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055BDBB0-7B16-4393-929B-C5C315571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9312" y="3772603"/>
            <a:ext cx="395122" cy="432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BC611705-A4AC-44EA-B0D4-DFFB69FC4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4699" y="1649280"/>
            <a:ext cx="432000" cy="40254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4F24D959-4A52-4C96-B2C3-4B0C090CB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72199" y="3772603"/>
            <a:ext cx="297000" cy="4320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D2CE0860-3742-454F-9A47-8C42397B7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698" y="3776784"/>
            <a:ext cx="432000" cy="4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/>
      <p:bldP spid="13" grpId="0"/>
      <p:bldP spid="15" grpId="0" animBg="1"/>
      <p:bldP spid="17" grpId="0" animBg="1"/>
      <p:bldP spid="19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58D40E-3B3B-447E-A483-3F5DCF75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 video te starten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3EC8C9-6D9B-434F-88DB-D77A03AB948F}"/>
              </a:ext>
            </a:extLst>
          </p:cNvPr>
          <p:cNvSpPr/>
          <p:nvPr/>
        </p:nvSpPr>
        <p:spPr>
          <a:xfrm>
            <a:off x="2052798" y="1531627"/>
            <a:ext cx="8173709" cy="4597711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A6E8F115-2210-4EC2-9B30-359CD9E92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4494" y="1449388"/>
            <a:ext cx="252000" cy="252000"/>
          </a:xfrm>
          <a:prstGeom prst="rect">
            <a:avLst/>
          </a:prstGeom>
        </p:spPr>
      </p:pic>
      <p:pic>
        <p:nvPicPr>
          <p:cNvPr id="9" name="James â Moving On (Official Video)">
            <a:hlinkClick r:id="" action="ppaction://media"/>
            <a:extLst>
              <a:ext uri="{FF2B5EF4-FFF2-40B4-BE49-F238E27FC236}">
                <a16:creationId xmlns:a16="http://schemas.microsoft.com/office/drawing/2014/main" xmlns="" id="{19FA8A00-E9D6-43DD-B49E-C68F537DC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8583" y="1449899"/>
            <a:ext cx="8172800" cy="4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D71EF8C-8E0C-4F92-98C5-873B115B8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1513211"/>
            <a:ext cx="6565590" cy="4160268"/>
          </a:xfrm>
        </p:spPr>
        <p:txBody>
          <a:bodyPr/>
          <a:lstStyle/>
          <a:p>
            <a:r>
              <a:rPr lang="en-US" sz="3600" dirty="0" smtClean="0"/>
              <a:t>“You matter </a:t>
            </a:r>
            <a:r>
              <a:rPr lang="en-US" sz="3600" dirty="0"/>
              <a:t>because you are you, and you matter to the last moment of your life.</a:t>
            </a:r>
          </a:p>
          <a:p>
            <a:r>
              <a:rPr lang="en-US" sz="3600" dirty="0"/>
              <a:t>We will do all we can, not only to help you die peacefully, but also to live until you die</a:t>
            </a:r>
            <a:r>
              <a:rPr lang="en-US" sz="3600" dirty="0" smtClean="0"/>
              <a:t>.”</a:t>
            </a:r>
            <a:endParaRPr lang="en-US" sz="36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22089747-71E4-4AA8-9100-8DE642C3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677080"/>
            <a:ext cx="680558" cy="529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1EEDA5-66D8-4948-9836-A9732ADB4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1595" y="0"/>
            <a:ext cx="43104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AA3230-D03C-4BCE-8B99-4B26D9BA664E}"/>
              </a:ext>
            </a:extLst>
          </p:cNvPr>
          <p:cNvSpPr txBox="1"/>
          <p:nvPr/>
        </p:nvSpPr>
        <p:spPr>
          <a:xfrm>
            <a:off x="371475" y="5947657"/>
            <a:ext cx="5724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Cicely Saunders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D71EF8C-8E0C-4F92-98C5-873B115B8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0842" y="2864581"/>
            <a:ext cx="8673474" cy="1076240"/>
          </a:xfrm>
        </p:spPr>
        <p:txBody>
          <a:bodyPr/>
          <a:lstStyle/>
          <a:p>
            <a:r>
              <a:rPr lang="nl-NL" sz="3600" dirty="0"/>
              <a:t>We think hospice means death, </a:t>
            </a:r>
            <a:br>
              <a:rPr lang="nl-NL" sz="3600" dirty="0"/>
            </a:br>
            <a:r>
              <a:rPr lang="nl-NL" sz="3600" dirty="0"/>
              <a:t>but as we watched you all take care of her, </a:t>
            </a:r>
            <a:r>
              <a:rPr lang="nl-NL" sz="3600" dirty="0" smtClean="0"/>
              <a:t> we </a:t>
            </a:r>
            <a:r>
              <a:rPr lang="nl-NL" sz="3600" dirty="0"/>
              <a:t>realized it really means celebrating life.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22089747-71E4-4AA8-9100-8DE642C3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1763954"/>
            <a:ext cx="680558" cy="52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B16742-A975-4669-9356-58996FAA1B1E}"/>
              </a:ext>
            </a:extLst>
          </p:cNvPr>
          <p:cNvSpPr txBox="1"/>
          <p:nvPr/>
        </p:nvSpPr>
        <p:spPr>
          <a:xfrm>
            <a:off x="371475" y="4893990"/>
            <a:ext cx="5724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Make M.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Samaritan Healthcare &amp; Hospice</a:t>
            </a:r>
          </a:p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SamaritanHealthcareNJ.org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503794-2E71-44B6-A052-F536B522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Domeinen</a:t>
            </a:r>
            <a:r>
              <a:rPr lang="en-US" dirty="0"/>
              <a:t> van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55F62B-3B43-4242-AE4B-03321AFC0B25}"/>
              </a:ext>
            </a:extLst>
          </p:cNvPr>
          <p:cNvGrpSpPr/>
          <p:nvPr/>
        </p:nvGrpSpPr>
        <p:grpSpPr>
          <a:xfrm>
            <a:off x="768618" y="1449388"/>
            <a:ext cx="5473186" cy="4705857"/>
            <a:chOff x="3359407" y="1449388"/>
            <a:chExt cx="5473186" cy="470585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5C195DCD-245F-4AE2-A352-62BCFD3A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02720" y="1449388"/>
              <a:ext cx="4386560" cy="4328842"/>
            </a:xfrm>
            <a:prstGeom prst="rect">
              <a:avLst/>
            </a:prstGeom>
          </p:spPr>
        </p:pic>
        <p:sp>
          <p:nvSpPr>
            <p:cNvPr id="11" name="TextBox 32">
              <a:extLst>
                <a:ext uri="{FF2B5EF4-FFF2-40B4-BE49-F238E27FC236}">
                  <a16:creationId xmlns:a16="http://schemas.microsoft.com/office/drawing/2014/main" xmlns="" id="{11553E5C-94AA-4682-B3AA-E279B716B477}"/>
                </a:ext>
              </a:extLst>
            </p:cNvPr>
            <p:cNvSpPr/>
            <p:nvPr/>
          </p:nvSpPr>
          <p:spPr>
            <a:xfrm>
              <a:off x="3359407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l-NL" sz="1600" b="0" strike="noStrike" spc="-1" dirty="0">
                  <a:solidFill>
                    <a:srgbClr val="484240"/>
                  </a:solidFill>
                  <a:latin typeface="Lato"/>
                  <a:ea typeface="DejaVu Sans"/>
                </a:rPr>
                <a:t>psychisch</a:t>
              </a:r>
              <a:endParaRPr lang="nl-NL" sz="1600" b="0" strike="noStrike" spc="-1" dirty="0">
                <a:latin typeface="Calibri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xmlns="" id="{D04908DE-B8C8-4B93-84C8-AF35CA9B23F0}"/>
                </a:ext>
              </a:extLst>
            </p:cNvPr>
            <p:cNvSpPr/>
            <p:nvPr/>
          </p:nvSpPr>
          <p:spPr>
            <a:xfrm>
              <a:off x="6686273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l-NL" sz="1600" b="0" strike="noStrike" spc="-1" dirty="0">
                  <a:solidFill>
                    <a:srgbClr val="484240"/>
                  </a:solidFill>
                  <a:latin typeface="Lato"/>
                  <a:ea typeface="DejaVu Sans"/>
                </a:rPr>
                <a:t>sociaal</a:t>
              </a:r>
              <a:endParaRPr lang="nl-NL" sz="1600" b="0" strike="noStrike" spc="-1" dirty="0">
                <a:latin typeface="Calibri"/>
              </a:endParaRPr>
            </a:p>
          </p:txBody>
        </p:sp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xmlns="" id="{D78C9A1D-4065-40D2-B737-7774196A9BE1}"/>
                </a:ext>
              </a:extLst>
            </p:cNvPr>
            <p:cNvSpPr/>
            <p:nvPr/>
          </p:nvSpPr>
          <p:spPr>
            <a:xfrm>
              <a:off x="5022840" y="581814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l-NL" sz="1600" b="0" strike="noStrike" spc="-1" dirty="0">
                  <a:solidFill>
                    <a:srgbClr val="484240"/>
                  </a:solidFill>
                  <a:latin typeface="Lato"/>
                  <a:ea typeface="DejaVu Sans"/>
                </a:rPr>
                <a:t>lichamelijk</a:t>
              </a:r>
              <a:endParaRPr lang="nl-NL" sz="1600" b="0" strike="noStrike" spc="-1" dirty="0">
                <a:latin typeface="Calibri"/>
              </a:endParaRP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xmlns="" id="{88BE03C2-7A86-4BA2-A631-F283B40040B8}"/>
                </a:ext>
              </a:extLst>
            </p:cNvPr>
            <p:cNvSpPr/>
            <p:nvPr/>
          </p:nvSpPr>
          <p:spPr>
            <a:xfrm>
              <a:off x="5022840" y="396340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l-NL" sz="1600" b="1" strike="noStrike" spc="-1" dirty="0">
                  <a:solidFill>
                    <a:srgbClr val="484240"/>
                  </a:solidFill>
                  <a:latin typeface="Lato"/>
                  <a:ea typeface="DejaVu Sans"/>
                </a:rPr>
                <a:t>spiritueel</a:t>
              </a:r>
              <a:endParaRPr lang="nl-NL" sz="1600" b="1" strike="noStrike" spc="-1" dirty="0">
                <a:latin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CBD5787-B414-4997-83D9-BB3CF3F3073B}"/>
              </a:ext>
            </a:extLst>
          </p:cNvPr>
          <p:cNvGrpSpPr/>
          <p:nvPr/>
        </p:nvGrpSpPr>
        <p:grpSpPr>
          <a:xfrm>
            <a:off x="6768547" y="2209032"/>
            <a:ext cx="4654836" cy="1082960"/>
            <a:chOff x="6768547" y="2209032"/>
            <a:chExt cx="4654836" cy="10829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FE525FE-E064-429E-BB9C-5D4811D38B9E}"/>
                </a:ext>
              </a:extLst>
            </p:cNvPr>
            <p:cNvSpPr txBox="1"/>
            <p:nvPr/>
          </p:nvSpPr>
          <p:spPr>
            <a:xfrm>
              <a:off x="7851507" y="2549912"/>
              <a:ext cx="3571876" cy="401200"/>
            </a:xfrm>
            <a:prstGeom prst="rect">
              <a:avLst/>
            </a:prstGeom>
            <a:noFill/>
          </p:spPr>
          <p:txBody>
            <a:bodyPr wrap="square" lIns="216000">
              <a:spAutoFit/>
            </a:bodyPr>
            <a:lstStyle/>
            <a:p>
              <a:pPr>
                <a:lnSpc>
                  <a:spcPct val="125000"/>
                </a:lnSpc>
                <a:spcAft>
                  <a:spcPts val="1200"/>
                </a:spcAft>
              </a:pPr>
              <a:r>
                <a:rPr lang="nl-NL" dirty="0">
                  <a:solidFill>
                    <a:schemeClr val="accent5"/>
                  </a:solidFill>
                  <a:latin typeface="Lato Regular "/>
                </a:rPr>
                <a:t>(Advance Care Planning)</a:t>
              </a:r>
              <a:endParaRPr lang="nl-NL" sz="1400" dirty="0">
                <a:solidFill>
                  <a:schemeClr val="accent5"/>
                </a:solidFill>
                <a:latin typeface="Lato Regular 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47673FD-9705-48C1-B83F-00FEF27C7CD0}"/>
                </a:ext>
              </a:extLst>
            </p:cNvPr>
            <p:cNvGrpSpPr/>
            <p:nvPr/>
          </p:nvGrpSpPr>
          <p:grpSpPr>
            <a:xfrm>
              <a:off x="6768547" y="2209032"/>
              <a:ext cx="1082960" cy="1082960"/>
              <a:chOff x="6265619" y="3938750"/>
              <a:chExt cx="1082960" cy="108296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56774187-C62D-4FDF-BD21-9DD910AB0D4C}"/>
                  </a:ext>
                </a:extLst>
              </p:cNvPr>
              <p:cNvSpPr/>
              <p:nvPr/>
            </p:nvSpPr>
            <p:spPr>
              <a:xfrm>
                <a:off x="6265619" y="3938750"/>
                <a:ext cx="1082960" cy="10829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/>
              </a:p>
            </p:txBody>
          </p:sp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99154D30-222F-48E4-BC59-613BB5FC9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10415" y="4228230"/>
                <a:ext cx="393368" cy="5040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94FCE14-4D68-4342-9C5F-325B7EBF3CBF}"/>
              </a:ext>
            </a:extLst>
          </p:cNvPr>
          <p:cNvGrpSpPr/>
          <p:nvPr/>
        </p:nvGrpSpPr>
        <p:grpSpPr>
          <a:xfrm>
            <a:off x="6768547" y="3566008"/>
            <a:ext cx="4654836" cy="1082960"/>
            <a:chOff x="6768547" y="3566008"/>
            <a:chExt cx="4654836" cy="10829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BA33F5F-3C3D-49B0-9277-0E0BEB8E3DCD}"/>
                </a:ext>
              </a:extLst>
            </p:cNvPr>
            <p:cNvSpPr txBox="1"/>
            <p:nvPr/>
          </p:nvSpPr>
          <p:spPr>
            <a:xfrm>
              <a:off x="7851507" y="3906888"/>
              <a:ext cx="3571876" cy="401200"/>
            </a:xfrm>
            <a:prstGeom prst="rect">
              <a:avLst/>
            </a:prstGeom>
            <a:noFill/>
          </p:spPr>
          <p:txBody>
            <a:bodyPr wrap="square" lIns="216000">
              <a:spAutoFit/>
            </a:bodyPr>
            <a:lstStyle/>
            <a:p>
              <a:pPr>
                <a:lnSpc>
                  <a:spcPct val="125000"/>
                </a:lnSpc>
                <a:spcAft>
                  <a:spcPts val="1200"/>
                </a:spcAft>
              </a:pPr>
              <a:r>
                <a:rPr lang="nl-NL" dirty="0">
                  <a:solidFill>
                    <a:schemeClr val="accent5"/>
                  </a:solidFill>
                  <a:latin typeface="Lato Regular "/>
                </a:rPr>
                <a:t>(End-of-life Care)</a:t>
              </a:r>
              <a:endParaRPr lang="nl-NL" sz="1400" dirty="0">
                <a:solidFill>
                  <a:schemeClr val="accent5"/>
                </a:solidFill>
                <a:latin typeface="Lato Regular 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262C68AB-DF0E-440C-B2F7-DFEF231188EC}"/>
                </a:ext>
              </a:extLst>
            </p:cNvPr>
            <p:cNvGrpSpPr/>
            <p:nvPr/>
          </p:nvGrpSpPr>
          <p:grpSpPr>
            <a:xfrm>
              <a:off x="6768547" y="3566008"/>
              <a:ext cx="1082960" cy="1082960"/>
              <a:chOff x="6768547" y="3566008"/>
              <a:chExt cx="1082960" cy="108296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C010B23-3DB0-4F53-B9D9-8E57A65BAE6F}"/>
                  </a:ext>
                </a:extLst>
              </p:cNvPr>
              <p:cNvSpPr/>
              <p:nvPr/>
            </p:nvSpPr>
            <p:spPr>
              <a:xfrm>
                <a:off x="6768547" y="3566008"/>
                <a:ext cx="1082960" cy="10829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/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xmlns="" id="{E17F581D-6C5B-49E9-9387-4A369001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81535" y="3855488"/>
                <a:ext cx="346500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185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periode van plotselinge en snelle achteruitgang</a:t>
            </a:r>
            <a:br>
              <a:rPr lang="nl-NL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Specifiek voor het beloop van kanker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xmlns="" id="{7AAEDF7A-5DB8-4658-A063-EACC689A6D74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F4C480-3076-4EFB-9410-F04AE4892D4A}"/>
              </a:ext>
            </a:extLst>
          </p:cNvPr>
          <p:cNvSpPr txBox="1"/>
          <p:nvPr/>
        </p:nvSpPr>
        <p:spPr>
          <a:xfrm>
            <a:off x="8481690" y="5285435"/>
            <a:ext cx="31216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Vaak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enkele jaren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, maar achteruitgang meestal in een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periode van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enkele maanden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C2B3F8F0-ADB3-4EB7-87F0-A14B9BD3D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7" y="2173287"/>
            <a:ext cx="7035492" cy="18175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DB56355-4D76-4E18-A778-562B5632B96E}"/>
              </a:ext>
            </a:extLst>
          </p:cNvPr>
          <p:cNvGrpSpPr/>
          <p:nvPr/>
        </p:nvGrpSpPr>
        <p:grpSpPr>
          <a:xfrm>
            <a:off x="10045288" y="2399621"/>
            <a:ext cx="334544" cy="334543"/>
            <a:chOff x="4291609" y="3254132"/>
            <a:chExt cx="334544" cy="33454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FDBEE70-6A79-4ED5-BE45-5A8459838CD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C9D7C87B-4651-43B5-AD8E-A9A84FA7C076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F63AFC-3F9B-48CC-BD0A-EAB8DC1984FE}"/>
              </a:ext>
            </a:extLst>
          </p:cNvPr>
          <p:cNvSpPr txBox="1"/>
          <p:nvPr/>
        </p:nvSpPr>
        <p:spPr>
          <a:xfrm>
            <a:off x="10379833" y="2336060"/>
            <a:ext cx="1753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Gespecialiseerde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palliatieve zorg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2FEF58-FE8B-41C5-8BD0-24479193F981}"/>
              </a:ext>
            </a:extLst>
          </p:cNvPr>
          <p:cNvSpPr txBox="1"/>
          <p:nvPr/>
        </p:nvSpPr>
        <p:spPr>
          <a:xfrm>
            <a:off x="10438786" y="4025012"/>
            <a:ext cx="1753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046F41-CE08-4C3F-9802-F4402FE31A1E}"/>
              </a:ext>
            </a:extLst>
          </p:cNvPr>
          <p:cNvGrpSpPr/>
          <p:nvPr/>
        </p:nvGrpSpPr>
        <p:grpSpPr>
          <a:xfrm>
            <a:off x="11154009" y="3692689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xmlns="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xmlns="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8E172AD-7EFD-4DBF-A404-F2BCAE5477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6" b="54068"/>
          <a:stretch/>
        </p:blipFill>
        <p:spPr>
          <a:xfrm>
            <a:off x="631023" y="2041071"/>
            <a:ext cx="3315504" cy="40950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9BA707-8546-4A0E-8CEC-B743B158688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</p:spTree>
    <p:extLst>
      <p:ext uri="{BB962C8B-B14F-4D97-AF65-F5344CB8AC3E}">
        <p14:creationId xmlns:p14="http://schemas.microsoft.com/office/powerpoint/2010/main" val="375430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xmlns="" id="{7E7258CA-5492-4579-BDAF-40BD053B6E0A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2CCD411-E875-43E7-B1EA-A42668D1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7" y="2212997"/>
            <a:ext cx="7035492" cy="178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Geleidelijke</a:t>
            </a:r>
            <a:r>
              <a:rPr lang="en-US" dirty="0"/>
              <a:t> </a:t>
            </a:r>
            <a:r>
              <a:rPr lang="en-US" dirty="0" err="1"/>
              <a:t>achteruitgang</a:t>
            </a:r>
            <a:r>
              <a:rPr lang="en-US" dirty="0"/>
              <a:t> met dips</a:t>
            </a:r>
            <a:br>
              <a:rPr lang="en-US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Vaak bij hartfalen en COPD</a:t>
            </a:r>
            <a:b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</a:br>
            <a:endParaRPr lang="en-US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F4C480-3076-4EFB-9410-F04AE4892D4A}"/>
              </a:ext>
            </a:extLst>
          </p:cNvPr>
          <p:cNvSpPr txBox="1"/>
          <p:nvPr/>
        </p:nvSpPr>
        <p:spPr>
          <a:xfrm>
            <a:off x="8481688" y="5393157"/>
            <a:ext cx="3121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2-5 jaar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, maar overlijden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is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meestal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 plotseling</a:t>
            </a: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2FEF58-FE8B-41C5-8BD0-24479193F981}"/>
              </a:ext>
            </a:extLst>
          </p:cNvPr>
          <p:cNvSpPr txBox="1"/>
          <p:nvPr/>
        </p:nvSpPr>
        <p:spPr>
          <a:xfrm>
            <a:off x="10891321" y="4025012"/>
            <a:ext cx="9622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046F41-CE08-4C3F-9802-F4402FE31A1E}"/>
              </a:ext>
            </a:extLst>
          </p:cNvPr>
          <p:cNvGrpSpPr/>
          <p:nvPr/>
        </p:nvGrpSpPr>
        <p:grpSpPr>
          <a:xfrm>
            <a:off x="11205170" y="3692689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xmlns="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xmlns="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325A66-F77A-4C1E-B001-AAFE398FC651}"/>
              </a:ext>
            </a:extLst>
          </p:cNvPr>
          <p:cNvSpPr txBox="1"/>
          <p:nvPr/>
        </p:nvSpPr>
        <p:spPr>
          <a:xfrm>
            <a:off x="5442950" y="3421626"/>
            <a:ext cx="1753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Soms acute ziekenhuisopnames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8179C2F-C381-4369-977C-C0F465713DCB}"/>
              </a:ext>
            </a:extLst>
          </p:cNvPr>
          <p:cNvGrpSpPr/>
          <p:nvPr/>
        </p:nvGrpSpPr>
        <p:grpSpPr>
          <a:xfrm>
            <a:off x="5598946" y="3175766"/>
            <a:ext cx="334544" cy="334543"/>
            <a:chOff x="4291609" y="3254132"/>
            <a:chExt cx="334544" cy="33454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10ECEA9-70DF-42AE-96D1-E978FF829D0F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322D515-49C5-4984-81C0-E12F5FE6E17F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1CD45C2-22D2-4841-B63E-370761AC4731}"/>
              </a:ext>
            </a:extLst>
          </p:cNvPr>
          <p:cNvGrpSpPr/>
          <p:nvPr/>
        </p:nvGrpSpPr>
        <p:grpSpPr>
          <a:xfrm>
            <a:off x="6829388" y="3343037"/>
            <a:ext cx="334544" cy="334543"/>
            <a:chOff x="4291609" y="3254132"/>
            <a:chExt cx="334544" cy="3345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77C2C007-B75F-4924-9233-2A0C07CBA3E5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BBE9834-2C0D-457A-A274-68B0BE7E31BE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F7554D-D107-4637-9A61-377378194F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6" y="2529362"/>
            <a:ext cx="3031424" cy="252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8EA0DD-D603-4A90-9E0D-41B6AB858EA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</p:spTree>
    <p:extLst>
      <p:ext uri="{BB962C8B-B14F-4D97-AF65-F5344CB8AC3E}">
        <p14:creationId xmlns:p14="http://schemas.microsoft.com/office/powerpoint/2010/main" val="11791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xmlns="" id="{BD99AA61-D251-4191-8118-F323546B11F8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0BA35711-4CC8-41AE-87E2-6062569C1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6" y="2214480"/>
            <a:ext cx="7035493" cy="17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Langdurige, geleidelijke achteruitgang</a:t>
            </a:r>
            <a:br>
              <a:rPr lang="nl-NL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Vaak kwetsbare ouderen en dementerenden</a:t>
            </a:r>
            <a:r>
              <a:rPr kumimoji="0" lang="nl-NL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nl-NL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F4C480-3076-4EFB-9410-F04AE4892D4A}"/>
              </a:ext>
            </a:extLst>
          </p:cNvPr>
          <p:cNvSpPr txBox="1"/>
          <p:nvPr/>
        </p:nvSpPr>
        <p:spPr>
          <a:xfrm>
            <a:off x="8481690" y="5500879"/>
            <a:ext cx="3121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Enigszins variabel circa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6 tot 8 jaar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2FEF58-FE8B-41C5-8BD0-24479193F981}"/>
              </a:ext>
            </a:extLst>
          </p:cNvPr>
          <p:cNvSpPr txBox="1"/>
          <p:nvPr/>
        </p:nvSpPr>
        <p:spPr>
          <a:xfrm>
            <a:off x="10524798" y="4106746"/>
            <a:ext cx="1753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046F41-CE08-4C3F-9802-F4402FE31A1E}"/>
              </a:ext>
            </a:extLst>
          </p:cNvPr>
          <p:cNvGrpSpPr/>
          <p:nvPr/>
        </p:nvGrpSpPr>
        <p:grpSpPr>
          <a:xfrm>
            <a:off x="11234133" y="3803802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xmlns="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xmlns="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A06BBE-9B3B-4BC1-A7ED-D74B8B6A8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7" y="2086562"/>
            <a:ext cx="2747482" cy="3405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341491-4C29-43D5-AF4D-B269C9C5299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318576-AEC8-4B7D-8410-9993E0D6A593}"/>
              </a:ext>
            </a:extLst>
          </p:cNvPr>
          <p:cNvSpPr txBox="1"/>
          <p:nvPr/>
        </p:nvSpPr>
        <p:spPr>
          <a:xfrm>
            <a:off x="4305300" y="5331601"/>
            <a:ext cx="284544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Kan beginnen met achteruitgang van fysieke vermogens, spraak, cognitieve vermogens</a:t>
            </a:r>
          </a:p>
        </p:txBody>
      </p:sp>
    </p:spTree>
    <p:extLst>
      <p:ext uri="{BB962C8B-B14F-4D97-AF65-F5344CB8AC3E}">
        <p14:creationId xmlns:p14="http://schemas.microsoft.com/office/powerpoint/2010/main" val="16557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arend">
      <a:dk1>
        <a:srgbClr val="000000"/>
      </a:dk1>
      <a:lt1>
        <a:srgbClr val="FFFFFF"/>
      </a:lt1>
      <a:dk2>
        <a:srgbClr val="484240"/>
      </a:dk2>
      <a:lt2>
        <a:srgbClr val="EEE8E0"/>
      </a:lt2>
      <a:accent1>
        <a:srgbClr val="9EC0B9"/>
      </a:accent1>
      <a:accent2>
        <a:srgbClr val="769D94"/>
      </a:accent2>
      <a:accent3>
        <a:srgbClr val="F5A46D"/>
      </a:accent3>
      <a:accent4>
        <a:srgbClr val="EC6533"/>
      </a:accent4>
      <a:accent5>
        <a:srgbClr val="B2B2B2"/>
      </a:accent5>
      <a:accent6>
        <a:srgbClr val="5D5C56"/>
      </a:accent6>
      <a:hlink>
        <a:srgbClr val="769D94"/>
      </a:hlink>
      <a:folHlink>
        <a:srgbClr val="B2B2B2"/>
      </a:folHlink>
    </a:clrScheme>
    <a:fontScheme name="Carend">
      <a:majorFont>
        <a:latin typeface="EB Garamond SemiBo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15554</TotalTime>
  <Words>513</Words>
  <Application>Microsoft Office PowerPoint</Application>
  <PresentationFormat>Breedbeeld</PresentationFormat>
  <Paragraphs>198</Paragraphs>
  <Slides>26</Slides>
  <Notes>8</Notes>
  <HiddenSlides>2</HiddenSlides>
  <MMClips>3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6" baseType="lpstr">
      <vt:lpstr>Arial</vt:lpstr>
      <vt:lpstr>Calibri</vt:lpstr>
      <vt:lpstr>DejaVu Sans</vt:lpstr>
      <vt:lpstr>EB Garamond</vt:lpstr>
      <vt:lpstr>EB Garamond SemiBold</vt:lpstr>
      <vt:lpstr>Lato</vt:lpstr>
      <vt:lpstr>Lato Regular</vt:lpstr>
      <vt:lpstr>Lato Regular </vt:lpstr>
      <vt:lpstr>Lato Regular </vt:lpstr>
      <vt:lpstr>1_Office Theme</vt:lpstr>
      <vt:lpstr>Palliatieve zorg “Leven toevoegen aan de dagen”</vt:lpstr>
      <vt:lpstr>PowerPoint-presentatie</vt:lpstr>
      <vt:lpstr>Om video te starten</vt:lpstr>
      <vt:lpstr>PowerPoint-presentatie</vt:lpstr>
      <vt:lpstr>PowerPoint-presentatie</vt:lpstr>
      <vt:lpstr>Domeinen van palliatieve zorg</vt:lpstr>
      <vt:lpstr>Korte periode van plotselinge en snelle achteruitgang Specifiek voor het beloop van kanker</vt:lpstr>
      <vt:lpstr>Geleidelijke achteruitgang met dips Vaak bij hartfalen en COPD </vt:lpstr>
      <vt:lpstr>Langdurige, geleidelijke achteruitgang Vaak kwetsbare ouderen en dementerenden </vt:lpstr>
      <vt:lpstr>Markering van palliatieve zorg </vt:lpstr>
      <vt:lpstr>PowerPoint-presentatie</vt:lpstr>
      <vt:lpstr>Stervensfase</vt:lpstr>
      <vt:lpstr>Oscar the cat: Kan je het overlijden zien aankomen?</vt:lpstr>
      <vt:lpstr>Sterfte in Nederland in 2015</vt:lpstr>
      <vt:lpstr>Medische interventies laatste levensfase</vt:lpstr>
      <vt:lpstr>PowerPoint-presentatie</vt:lpstr>
      <vt:lpstr>Final common pathway</vt:lpstr>
      <vt:lpstr>Gedaalde cardiac output</vt:lpstr>
      <vt:lpstr>Cerebrale hypoxie</vt:lpstr>
      <vt:lpstr>Signalen van een naderende dood</vt:lpstr>
      <vt:lpstr>Signalen van een naderende dood</vt:lpstr>
      <vt:lpstr>Waakmand</vt:lpstr>
      <vt:lpstr>Koppelbed</vt:lpstr>
      <vt:lpstr>PowerPoint-presentatie</vt:lpstr>
      <vt:lpstr>Palliatieve zorg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Introductie palliatieve zorg</dc:title>
  <dc:creator>Mariia Osovitniaia</dc:creator>
  <cp:lastModifiedBy>Arjan Post</cp:lastModifiedBy>
  <cp:revision>413</cp:revision>
  <dcterms:created xsi:type="dcterms:W3CDTF">2022-12-11T17:54:27Z</dcterms:created>
  <dcterms:modified xsi:type="dcterms:W3CDTF">2023-09-28T00:37:26Z</dcterms:modified>
</cp:coreProperties>
</file>