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936" y="0"/>
            <a:ext cx="10515600" cy="457200"/>
          </a:xfrm>
          <a:custGeom>
            <a:avLst/>
            <a:gdLst/>
            <a:ahLst/>
            <a:cxnLst/>
            <a:rect l="l" t="t" r="r" b="b"/>
            <a:pathLst>
              <a:path w="10515600" h="457200">
                <a:moveTo>
                  <a:pt x="0" y="457200"/>
                </a:moveTo>
                <a:lnTo>
                  <a:pt x="10515066" y="457200"/>
                </a:lnTo>
                <a:lnTo>
                  <a:pt x="10515066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D4D7B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990139" y="5837618"/>
            <a:ext cx="1702435" cy="1562100"/>
          </a:xfrm>
          <a:custGeom>
            <a:avLst/>
            <a:gdLst/>
            <a:ahLst/>
            <a:cxnLst/>
            <a:rect l="l" t="t" r="r" b="b"/>
            <a:pathLst>
              <a:path w="1702434" h="1562100">
                <a:moveTo>
                  <a:pt x="719810" y="474243"/>
                </a:moveTo>
                <a:lnTo>
                  <a:pt x="572503" y="426135"/>
                </a:lnTo>
                <a:lnTo>
                  <a:pt x="523989" y="414451"/>
                </a:lnTo>
                <a:lnTo>
                  <a:pt x="475449" y="410641"/>
                </a:lnTo>
                <a:lnTo>
                  <a:pt x="426262" y="414540"/>
                </a:lnTo>
                <a:lnTo>
                  <a:pt x="378714" y="425932"/>
                </a:lnTo>
                <a:lnTo>
                  <a:pt x="333667" y="444398"/>
                </a:lnTo>
                <a:lnTo>
                  <a:pt x="291947" y="469506"/>
                </a:lnTo>
                <a:lnTo>
                  <a:pt x="254431" y="500811"/>
                </a:lnTo>
                <a:lnTo>
                  <a:pt x="221945" y="537908"/>
                </a:lnTo>
                <a:lnTo>
                  <a:pt x="195351" y="580339"/>
                </a:lnTo>
                <a:lnTo>
                  <a:pt x="175488" y="627684"/>
                </a:lnTo>
                <a:lnTo>
                  <a:pt x="15417" y="1117765"/>
                </a:lnTo>
                <a:lnTo>
                  <a:pt x="4279" y="1162900"/>
                </a:lnTo>
                <a:lnTo>
                  <a:pt x="0" y="1208112"/>
                </a:lnTo>
                <a:lnTo>
                  <a:pt x="2235" y="1252766"/>
                </a:lnTo>
                <a:lnTo>
                  <a:pt x="10693" y="1296238"/>
                </a:lnTo>
                <a:lnTo>
                  <a:pt x="25031" y="1337894"/>
                </a:lnTo>
                <a:lnTo>
                  <a:pt x="44945" y="1377124"/>
                </a:lnTo>
                <a:lnTo>
                  <a:pt x="70116" y="1413281"/>
                </a:lnTo>
                <a:lnTo>
                  <a:pt x="100215" y="1445755"/>
                </a:lnTo>
                <a:lnTo>
                  <a:pt x="134937" y="1473911"/>
                </a:lnTo>
                <a:lnTo>
                  <a:pt x="173964" y="1497126"/>
                </a:lnTo>
                <a:lnTo>
                  <a:pt x="216979" y="1514767"/>
                </a:lnTo>
                <a:lnTo>
                  <a:pt x="361683" y="1562023"/>
                </a:lnTo>
                <a:lnTo>
                  <a:pt x="719810" y="1069098"/>
                </a:lnTo>
                <a:lnTo>
                  <a:pt x="719810" y="474243"/>
                </a:lnTo>
                <a:close/>
              </a:path>
              <a:path w="1702434" h="1562100">
                <a:moveTo>
                  <a:pt x="1701850" y="40106"/>
                </a:moveTo>
                <a:lnTo>
                  <a:pt x="1682572" y="29375"/>
                </a:lnTo>
                <a:lnTo>
                  <a:pt x="1640827" y="13385"/>
                </a:lnTo>
                <a:lnTo>
                  <a:pt x="1596517" y="3429"/>
                </a:lnTo>
                <a:lnTo>
                  <a:pt x="1550162" y="0"/>
                </a:lnTo>
                <a:lnTo>
                  <a:pt x="1034630" y="0"/>
                </a:lnTo>
                <a:lnTo>
                  <a:pt x="988263" y="3429"/>
                </a:lnTo>
                <a:lnTo>
                  <a:pt x="943965" y="13385"/>
                </a:lnTo>
                <a:lnTo>
                  <a:pt x="902220" y="29375"/>
                </a:lnTo>
                <a:lnTo>
                  <a:pt x="863523" y="50901"/>
                </a:lnTo>
                <a:lnTo>
                  <a:pt x="828370" y="77470"/>
                </a:lnTo>
                <a:lnTo>
                  <a:pt x="797267" y="108572"/>
                </a:lnTo>
                <a:lnTo>
                  <a:pt x="770712" y="143725"/>
                </a:lnTo>
                <a:lnTo>
                  <a:pt x="749185" y="182422"/>
                </a:lnTo>
                <a:lnTo>
                  <a:pt x="733196" y="224167"/>
                </a:lnTo>
                <a:lnTo>
                  <a:pt x="723239" y="268465"/>
                </a:lnTo>
                <a:lnTo>
                  <a:pt x="719810" y="314820"/>
                </a:lnTo>
                <a:lnTo>
                  <a:pt x="719810" y="474243"/>
                </a:lnTo>
                <a:lnTo>
                  <a:pt x="1300530" y="663892"/>
                </a:lnTo>
                <a:lnTo>
                  <a:pt x="1701850" y="533488"/>
                </a:lnTo>
                <a:lnTo>
                  <a:pt x="1701850" y="40106"/>
                </a:lnTo>
                <a:close/>
              </a:path>
            </a:pathLst>
          </a:custGeom>
          <a:solidFill>
            <a:srgbClr val="A1AD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709956" y="6311854"/>
            <a:ext cx="581025" cy="594995"/>
          </a:xfrm>
          <a:custGeom>
            <a:avLst/>
            <a:gdLst/>
            <a:ahLst/>
            <a:cxnLst/>
            <a:rect l="l" t="t" r="r" b="b"/>
            <a:pathLst>
              <a:path w="581025" h="594995">
                <a:moveTo>
                  <a:pt x="0" y="0"/>
                </a:moveTo>
                <a:lnTo>
                  <a:pt x="0" y="594855"/>
                </a:lnTo>
                <a:lnTo>
                  <a:pt x="25044" y="560374"/>
                </a:lnTo>
                <a:lnTo>
                  <a:pt x="36082" y="509063"/>
                </a:lnTo>
                <a:lnTo>
                  <a:pt x="55314" y="460510"/>
                </a:lnTo>
                <a:lnTo>
                  <a:pt x="82205" y="415761"/>
                </a:lnTo>
                <a:lnTo>
                  <a:pt x="116220" y="375860"/>
                </a:lnTo>
                <a:lnTo>
                  <a:pt x="156823" y="341852"/>
                </a:lnTo>
                <a:lnTo>
                  <a:pt x="203479" y="314782"/>
                </a:lnTo>
                <a:lnTo>
                  <a:pt x="204927" y="312788"/>
                </a:lnTo>
                <a:lnTo>
                  <a:pt x="238392" y="273852"/>
                </a:lnTo>
                <a:lnTo>
                  <a:pt x="276747" y="241662"/>
                </a:lnTo>
                <a:lnTo>
                  <a:pt x="319052" y="216366"/>
                </a:lnTo>
                <a:lnTo>
                  <a:pt x="364369" y="198112"/>
                </a:lnTo>
                <a:lnTo>
                  <a:pt x="411760" y="187049"/>
                </a:lnTo>
                <a:lnTo>
                  <a:pt x="460286" y="183324"/>
                </a:lnTo>
                <a:lnTo>
                  <a:pt x="484218" y="184229"/>
                </a:lnTo>
                <a:lnTo>
                  <a:pt x="508088" y="186955"/>
                </a:lnTo>
                <a:lnTo>
                  <a:pt x="531787" y="191516"/>
                </a:lnTo>
                <a:lnTo>
                  <a:pt x="555205" y="197929"/>
                </a:lnTo>
                <a:lnTo>
                  <a:pt x="580707" y="189649"/>
                </a:lnTo>
                <a:lnTo>
                  <a:pt x="0" y="0"/>
                </a:lnTo>
                <a:close/>
              </a:path>
            </a:pathLst>
          </a:custGeom>
          <a:solidFill>
            <a:srgbClr val="667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239434" y="7399637"/>
            <a:ext cx="603885" cy="160655"/>
          </a:xfrm>
          <a:custGeom>
            <a:avLst/>
            <a:gdLst/>
            <a:ahLst/>
            <a:cxnLst/>
            <a:rect l="l" t="t" r="r" b="b"/>
            <a:pathLst>
              <a:path w="603884" h="160654">
                <a:moveTo>
                  <a:pt x="112398" y="0"/>
                </a:moveTo>
                <a:lnTo>
                  <a:pt x="23802" y="121945"/>
                </a:lnTo>
                <a:lnTo>
                  <a:pt x="0" y="160367"/>
                </a:lnTo>
                <a:lnTo>
                  <a:pt x="603467" y="160367"/>
                </a:lnTo>
                <a:lnTo>
                  <a:pt x="112398" y="0"/>
                </a:lnTo>
                <a:close/>
              </a:path>
            </a:pathLst>
          </a:custGeom>
          <a:solidFill>
            <a:srgbClr val="A1AD5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351828" y="6906705"/>
            <a:ext cx="558800" cy="653415"/>
          </a:xfrm>
          <a:custGeom>
            <a:avLst/>
            <a:gdLst/>
            <a:ahLst/>
            <a:cxnLst/>
            <a:rect l="l" t="t" r="r" b="b"/>
            <a:pathLst>
              <a:path w="558800" h="653415">
                <a:moveTo>
                  <a:pt x="358127" y="0"/>
                </a:moveTo>
                <a:lnTo>
                  <a:pt x="0" y="492925"/>
                </a:lnTo>
                <a:lnTo>
                  <a:pt x="491066" y="653299"/>
                </a:lnTo>
                <a:lnTo>
                  <a:pt x="558517" y="653299"/>
                </a:lnTo>
                <a:lnTo>
                  <a:pt x="552640" y="645210"/>
                </a:lnTo>
                <a:lnTo>
                  <a:pt x="508657" y="622655"/>
                </a:lnTo>
                <a:lnTo>
                  <a:pt x="468967" y="593730"/>
                </a:lnTo>
                <a:lnTo>
                  <a:pt x="434258" y="559125"/>
                </a:lnTo>
                <a:lnTo>
                  <a:pt x="405216" y="519526"/>
                </a:lnTo>
                <a:lnTo>
                  <a:pt x="382530" y="475619"/>
                </a:lnTo>
                <a:lnTo>
                  <a:pt x="366888" y="428093"/>
                </a:lnTo>
                <a:lnTo>
                  <a:pt x="358978" y="377634"/>
                </a:lnTo>
                <a:lnTo>
                  <a:pt x="334754" y="331433"/>
                </a:lnTo>
                <a:lnTo>
                  <a:pt x="318833" y="282923"/>
                </a:lnTo>
                <a:lnTo>
                  <a:pt x="311053" y="233121"/>
                </a:lnTo>
                <a:lnTo>
                  <a:pt x="311253" y="183046"/>
                </a:lnTo>
                <a:lnTo>
                  <a:pt x="319272" y="133714"/>
                </a:lnTo>
                <a:lnTo>
                  <a:pt x="334951" y="86143"/>
                </a:lnTo>
                <a:lnTo>
                  <a:pt x="358127" y="41351"/>
                </a:lnTo>
                <a:lnTo>
                  <a:pt x="358127" y="0"/>
                </a:lnTo>
                <a:close/>
              </a:path>
            </a:pathLst>
          </a:custGeom>
          <a:solidFill>
            <a:srgbClr val="667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709958" y="6495176"/>
            <a:ext cx="555625" cy="1057275"/>
          </a:xfrm>
          <a:custGeom>
            <a:avLst/>
            <a:gdLst/>
            <a:ahLst/>
            <a:cxnLst/>
            <a:rect l="l" t="t" r="r" b="b"/>
            <a:pathLst>
              <a:path w="555625" h="1057275">
                <a:moveTo>
                  <a:pt x="850" y="789165"/>
                </a:moveTo>
                <a:lnTo>
                  <a:pt x="8760" y="839624"/>
                </a:lnTo>
                <a:lnTo>
                  <a:pt x="24401" y="887150"/>
                </a:lnTo>
                <a:lnTo>
                  <a:pt x="47085" y="931056"/>
                </a:lnTo>
                <a:lnTo>
                  <a:pt x="76125" y="970656"/>
                </a:lnTo>
                <a:lnTo>
                  <a:pt x="110834" y="1005261"/>
                </a:lnTo>
                <a:lnTo>
                  <a:pt x="150526" y="1034185"/>
                </a:lnTo>
                <a:lnTo>
                  <a:pt x="194513" y="1056741"/>
                </a:lnTo>
                <a:lnTo>
                  <a:pt x="7975" y="799998"/>
                </a:lnTo>
                <a:lnTo>
                  <a:pt x="4318" y="794613"/>
                </a:lnTo>
                <a:lnTo>
                  <a:pt x="850" y="789165"/>
                </a:lnTo>
                <a:close/>
              </a:path>
              <a:path w="555625" h="1057275">
                <a:moveTo>
                  <a:pt x="25044" y="377063"/>
                </a:moveTo>
                <a:lnTo>
                  <a:pt x="0" y="411530"/>
                </a:lnTo>
                <a:lnTo>
                  <a:pt x="0" y="452882"/>
                </a:lnTo>
                <a:lnTo>
                  <a:pt x="5228" y="444777"/>
                </a:lnTo>
                <a:lnTo>
                  <a:pt x="10721" y="436816"/>
                </a:lnTo>
                <a:lnTo>
                  <a:pt x="16477" y="429007"/>
                </a:lnTo>
                <a:lnTo>
                  <a:pt x="22491" y="421360"/>
                </a:lnTo>
                <a:lnTo>
                  <a:pt x="22538" y="410206"/>
                </a:lnTo>
                <a:lnTo>
                  <a:pt x="22982" y="399097"/>
                </a:lnTo>
                <a:lnTo>
                  <a:pt x="23818" y="388045"/>
                </a:lnTo>
                <a:lnTo>
                  <a:pt x="25044" y="377063"/>
                </a:lnTo>
                <a:close/>
              </a:path>
              <a:path w="555625" h="1057275">
                <a:moveTo>
                  <a:pt x="460286" y="0"/>
                </a:moveTo>
                <a:lnTo>
                  <a:pt x="411760" y="3724"/>
                </a:lnTo>
                <a:lnTo>
                  <a:pt x="364369" y="14788"/>
                </a:lnTo>
                <a:lnTo>
                  <a:pt x="319052" y="33042"/>
                </a:lnTo>
                <a:lnTo>
                  <a:pt x="276747" y="58338"/>
                </a:lnTo>
                <a:lnTo>
                  <a:pt x="238392" y="90528"/>
                </a:lnTo>
                <a:lnTo>
                  <a:pt x="204927" y="129463"/>
                </a:lnTo>
                <a:lnTo>
                  <a:pt x="203479" y="131457"/>
                </a:lnTo>
                <a:lnTo>
                  <a:pt x="212337" y="127462"/>
                </a:lnTo>
                <a:lnTo>
                  <a:pt x="221364" y="123726"/>
                </a:lnTo>
                <a:lnTo>
                  <a:pt x="230557" y="120252"/>
                </a:lnTo>
                <a:lnTo>
                  <a:pt x="239915" y="117043"/>
                </a:lnTo>
                <a:lnTo>
                  <a:pt x="555205" y="14605"/>
                </a:lnTo>
                <a:lnTo>
                  <a:pt x="531787" y="8192"/>
                </a:lnTo>
                <a:lnTo>
                  <a:pt x="508088" y="3630"/>
                </a:lnTo>
                <a:lnTo>
                  <a:pt x="484218" y="905"/>
                </a:lnTo>
                <a:lnTo>
                  <a:pt x="460286" y="0"/>
                </a:lnTo>
                <a:close/>
              </a:path>
            </a:pathLst>
          </a:custGeom>
          <a:solidFill>
            <a:srgbClr val="405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290659" y="6371108"/>
            <a:ext cx="401955" cy="274320"/>
          </a:xfrm>
          <a:custGeom>
            <a:avLst/>
            <a:gdLst/>
            <a:ahLst/>
            <a:cxnLst/>
            <a:rect l="l" t="t" r="r" b="b"/>
            <a:pathLst>
              <a:path w="401954" h="274320">
                <a:moveTo>
                  <a:pt x="401342" y="0"/>
                </a:moveTo>
                <a:lnTo>
                  <a:pt x="0" y="130394"/>
                </a:lnTo>
                <a:lnTo>
                  <a:pt x="21221" y="137316"/>
                </a:lnTo>
                <a:lnTo>
                  <a:pt x="41286" y="132683"/>
                </a:lnTo>
                <a:lnTo>
                  <a:pt x="61523" y="129386"/>
                </a:lnTo>
                <a:lnTo>
                  <a:pt x="81863" y="127416"/>
                </a:lnTo>
                <a:lnTo>
                  <a:pt x="102234" y="126762"/>
                </a:lnTo>
                <a:lnTo>
                  <a:pt x="148717" y="130173"/>
                </a:lnTo>
                <a:lnTo>
                  <a:pt x="194194" y="140317"/>
                </a:lnTo>
                <a:lnTo>
                  <a:pt x="237842" y="157064"/>
                </a:lnTo>
                <a:lnTo>
                  <a:pt x="278838" y="180285"/>
                </a:lnTo>
                <a:lnTo>
                  <a:pt x="316358" y="209847"/>
                </a:lnTo>
                <a:lnTo>
                  <a:pt x="349580" y="245622"/>
                </a:lnTo>
                <a:lnTo>
                  <a:pt x="394358" y="268742"/>
                </a:lnTo>
                <a:lnTo>
                  <a:pt x="401342" y="273909"/>
                </a:lnTo>
                <a:lnTo>
                  <a:pt x="401342" y="0"/>
                </a:lnTo>
                <a:close/>
              </a:path>
            </a:pathLst>
          </a:custGeom>
          <a:solidFill>
            <a:srgbClr val="667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9735001" y="6501502"/>
            <a:ext cx="957580" cy="370840"/>
          </a:xfrm>
          <a:custGeom>
            <a:avLst/>
            <a:gdLst/>
            <a:ahLst/>
            <a:cxnLst/>
            <a:rect l="l" t="t" r="r" b="b"/>
            <a:pathLst>
              <a:path w="957579" h="370840">
                <a:moveTo>
                  <a:pt x="178434" y="125133"/>
                </a:moveTo>
                <a:lnTo>
                  <a:pt x="131778" y="152204"/>
                </a:lnTo>
                <a:lnTo>
                  <a:pt x="91175" y="186214"/>
                </a:lnTo>
                <a:lnTo>
                  <a:pt x="57161" y="226117"/>
                </a:lnTo>
                <a:lnTo>
                  <a:pt x="30270" y="270867"/>
                </a:lnTo>
                <a:lnTo>
                  <a:pt x="11038" y="319418"/>
                </a:lnTo>
                <a:lnTo>
                  <a:pt x="0" y="370725"/>
                </a:lnTo>
                <a:lnTo>
                  <a:pt x="178434" y="125133"/>
                </a:lnTo>
                <a:close/>
              </a:path>
              <a:path w="957579" h="370840">
                <a:moveTo>
                  <a:pt x="905243" y="115227"/>
                </a:moveTo>
                <a:lnTo>
                  <a:pt x="907973" y="118681"/>
                </a:lnTo>
                <a:lnTo>
                  <a:pt x="910653" y="122199"/>
                </a:lnTo>
                <a:lnTo>
                  <a:pt x="957001" y="185999"/>
                </a:lnTo>
                <a:lnTo>
                  <a:pt x="957001" y="143514"/>
                </a:lnTo>
                <a:lnTo>
                  <a:pt x="950017" y="138347"/>
                </a:lnTo>
                <a:lnTo>
                  <a:pt x="905243" y="115227"/>
                </a:lnTo>
                <a:close/>
              </a:path>
              <a:path w="957579" h="370840">
                <a:moveTo>
                  <a:pt x="555663" y="0"/>
                </a:moveTo>
                <a:lnTo>
                  <a:pt x="530161" y="8280"/>
                </a:lnTo>
                <a:lnTo>
                  <a:pt x="536854" y="10401"/>
                </a:lnTo>
                <a:lnTo>
                  <a:pt x="543521" y="12763"/>
                </a:lnTo>
                <a:lnTo>
                  <a:pt x="550113" y="15354"/>
                </a:lnTo>
                <a:lnTo>
                  <a:pt x="556753" y="13013"/>
                </a:lnTo>
                <a:lnTo>
                  <a:pt x="563432" y="10828"/>
                </a:lnTo>
                <a:lnTo>
                  <a:pt x="570144" y="8798"/>
                </a:lnTo>
                <a:lnTo>
                  <a:pt x="576884" y="6921"/>
                </a:lnTo>
                <a:lnTo>
                  <a:pt x="555663" y="0"/>
                </a:lnTo>
                <a:close/>
              </a:path>
            </a:pathLst>
          </a:custGeom>
          <a:solidFill>
            <a:srgbClr val="405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9732447" y="6509787"/>
            <a:ext cx="553085" cy="407034"/>
          </a:xfrm>
          <a:custGeom>
            <a:avLst/>
            <a:gdLst/>
            <a:ahLst/>
            <a:cxnLst/>
            <a:rect l="l" t="t" r="r" b="b"/>
            <a:pathLst>
              <a:path w="553084" h="407034">
                <a:moveTo>
                  <a:pt x="532714" y="0"/>
                </a:moveTo>
                <a:lnTo>
                  <a:pt x="217436" y="102438"/>
                </a:lnTo>
                <a:lnTo>
                  <a:pt x="180987" y="116852"/>
                </a:lnTo>
                <a:lnTo>
                  <a:pt x="2552" y="362445"/>
                </a:lnTo>
                <a:lnTo>
                  <a:pt x="0" y="406755"/>
                </a:lnTo>
                <a:lnTo>
                  <a:pt x="13133" y="391606"/>
                </a:lnTo>
                <a:lnTo>
                  <a:pt x="27346" y="377209"/>
                </a:lnTo>
                <a:lnTo>
                  <a:pt x="58978" y="350901"/>
                </a:lnTo>
                <a:lnTo>
                  <a:pt x="476072" y="47879"/>
                </a:lnTo>
                <a:lnTo>
                  <a:pt x="513378" y="24564"/>
                </a:lnTo>
                <a:lnTo>
                  <a:pt x="552665" y="7061"/>
                </a:lnTo>
                <a:lnTo>
                  <a:pt x="539407" y="2120"/>
                </a:lnTo>
                <a:lnTo>
                  <a:pt x="532714" y="0"/>
                </a:lnTo>
                <a:close/>
              </a:path>
            </a:pathLst>
          </a:custGeom>
          <a:solidFill>
            <a:srgbClr val="2938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9662883" y="6948057"/>
            <a:ext cx="263525" cy="612140"/>
          </a:xfrm>
          <a:custGeom>
            <a:avLst/>
            <a:gdLst/>
            <a:ahLst/>
            <a:cxnLst/>
            <a:rect l="l" t="t" r="r" b="b"/>
            <a:pathLst>
              <a:path w="263525" h="612140">
                <a:moveTo>
                  <a:pt x="241587" y="603859"/>
                </a:moveTo>
                <a:lnTo>
                  <a:pt x="247464" y="611948"/>
                </a:lnTo>
                <a:lnTo>
                  <a:pt x="263254" y="611948"/>
                </a:lnTo>
                <a:lnTo>
                  <a:pt x="257189" y="609882"/>
                </a:lnTo>
                <a:lnTo>
                  <a:pt x="249337" y="606971"/>
                </a:lnTo>
                <a:lnTo>
                  <a:pt x="241587" y="603859"/>
                </a:lnTo>
                <a:close/>
              </a:path>
              <a:path w="263525" h="612140">
                <a:moveTo>
                  <a:pt x="47074" y="0"/>
                </a:moveTo>
                <a:lnTo>
                  <a:pt x="23898" y="44792"/>
                </a:lnTo>
                <a:lnTo>
                  <a:pt x="8219" y="92363"/>
                </a:lnTo>
                <a:lnTo>
                  <a:pt x="200" y="141695"/>
                </a:lnTo>
                <a:lnTo>
                  <a:pt x="0" y="191770"/>
                </a:lnTo>
                <a:lnTo>
                  <a:pt x="7780" y="241571"/>
                </a:lnTo>
                <a:lnTo>
                  <a:pt x="23701" y="290082"/>
                </a:lnTo>
                <a:lnTo>
                  <a:pt x="47925" y="336283"/>
                </a:lnTo>
                <a:lnTo>
                  <a:pt x="47366" y="328612"/>
                </a:lnTo>
                <a:lnTo>
                  <a:pt x="47074" y="320852"/>
                </a:lnTo>
                <a:lnTo>
                  <a:pt x="47074" y="0"/>
                </a:lnTo>
                <a:close/>
              </a:path>
            </a:pathLst>
          </a:custGeom>
          <a:solidFill>
            <a:srgbClr val="405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9709957" y="6916539"/>
            <a:ext cx="224790" cy="643890"/>
          </a:xfrm>
          <a:custGeom>
            <a:avLst/>
            <a:gdLst/>
            <a:ahLst/>
            <a:cxnLst/>
            <a:rect l="l" t="t" r="r" b="b"/>
            <a:pathLst>
              <a:path w="224790" h="643890">
                <a:moveTo>
                  <a:pt x="22491" y="0"/>
                </a:moveTo>
                <a:lnTo>
                  <a:pt x="16477" y="7646"/>
                </a:lnTo>
                <a:lnTo>
                  <a:pt x="10721" y="15455"/>
                </a:lnTo>
                <a:lnTo>
                  <a:pt x="5228" y="23417"/>
                </a:lnTo>
                <a:lnTo>
                  <a:pt x="0" y="31521"/>
                </a:lnTo>
                <a:lnTo>
                  <a:pt x="0" y="352361"/>
                </a:lnTo>
                <a:lnTo>
                  <a:pt x="194513" y="635368"/>
                </a:lnTo>
                <a:lnTo>
                  <a:pt x="216199" y="643465"/>
                </a:lnTo>
                <a:lnTo>
                  <a:pt x="224345" y="643465"/>
                </a:lnTo>
                <a:lnTo>
                  <a:pt x="217631" y="631477"/>
                </a:lnTo>
                <a:lnTo>
                  <a:pt x="209954" y="615776"/>
                </a:lnTo>
                <a:lnTo>
                  <a:pt x="37820" y="92417"/>
                </a:lnTo>
                <a:lnTo>
                  <a:pt x="26579" y="46232"/>
                </a:lnTo>
                <a:lnTo>
                  <a:pt x="23663" y="23082"/>
                </a:lnTo>
                <a:lnTo>
                  <a:pt x="22491" y="0"/>
                </a:lnTo>
                <a:close/>
              </a:path>
            </a:pathLst>
          </a:custGeom>
          <a:solidFill>
            <a:srgbClr val="2938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10650835" y="7535970"/>
            <a:ext cx="41275" cy="24130"/>
          </a:xfrm>
          <a:custGeom>
            <a:avLst/>
            <a:gdLst/>
            <a:ahLst/>
            <a:cxnLst/>
            <a:rect l="l" t="t" r="r" b="b"/>
            <a:pathLst>
              <a:path w="41275" h="24129">
                <a:moveTo>
                  <a:pt x="41166" y="0"/>
                </a:moveTo>
                <a:lnTo>
                  <a:pt x="4250" y="18183"/>
                </a:lnTo>
                <a:lnTo>
                  <a:pt x="0" y="24034"/>
                </a:lnTo>
                <a:lnTo>
                  <a:pt x="41166" y="24034"/>
                </a:lnTo>
                <a:lnTo>
                  <a:pt x="41166" y="0"/>
                </a:lnTo>
                <a:close/>
              </a:path>
            </a:pathLst>
          </a:custGeom>
          <a:solidFill>
            <a:srgbClr val="66782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10311885" y="6497866"/>
            <a:ext cx="328930" cy="119380"/>
          </a:xfrm>
          <a:custGeom>
            <a:avLst/>
            <a:gdLst/>
            <a:ahLst/>
            <a:cxnLst/>
            <a:rect l="l" t="t" r="r" b="b"/>
            <a:pathLst>
              <a:path w="328929" h="119379">
                <a:moveTo>
                  <a:pt x="81013" y="0"/>
                </a:moveTo>
                <a:lnTo>
                  <a:pt x="60641" y="656"/>
                </a:lnTo>
                <a:lnTo>
                  <a:pt x="40301" y="2630"/>
                </a:lnTo>
                <a:lnTo>
                  <a:pt x="20064" y="5931"/>
                </a:lnTo>
                <a:lnTo>
                  <a:pt x="0" y="10566"/>
                </a:lnTo>
                <a:lnTo>
                  <a:pt x="312737" y="112699"/>
                </a:lnTo>
                <a:lnTo>
                  <a:pt x="320624" y="115633"/>
                </a:lnTo>
                <a:lnTo>
                  <a:pt x="295136" y="83085"/>
                </a:lnTo>
                <a:lnTo>
                  <a:pt x="257613" y="53522"/>
                </a:lnTo>
                <a:lnTo>
                  <a:pt x="216615" y="30302"/>
                </a:lnTo>
                <a:lnTo>
                  <a:pt x="172966" y="13554"/>
                </a:lnTo>
                <a:lnTo>
                  <a:pt x="127491" y="3410"/>
                </a:lnTo>
                <a:lnTo>
                  <a:pt x="81013" y="0"/>
                </a:lnTo>
                <a:close/>
              </a:path>
            </a:pathLst>
          </a:custGeom>
          <a:solidFill>
            <a:srgbClr val="405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10285108" y="6508427"/>
            <a:ext cx="407034" cy="292100"/>
          </a:xfrm>
          <a:custGeom>
            <a:avLst/>
            <a:gdLst/>
            <a:ahLst/>
            <a:cxnLst/>
            <a:rect l="l" t="t" r="r" b="b"/>
            <a:pathLst>
              <a:path w="407034" h="292100">
                <a:moveTo>
                  <a:pt x="26771" y="0"/>
                </a:moveTo>
                <a:lnTo>
                  <a:pt x="20032" y="1876"/>
                </a:lnTo>
                <a:lnTo>
                  <a:pt x="13323" y="3905"/>
                </a:lnTo>
                <a:lnTo>
                  <a:pt x="6645" y="6086"/>
                </a:lnTo>
                <a:lnTo>
                  <a:pt x="0" y="8420"/>
                </a:lnTo>
                <a:lnTo>
                  <a:pt x="17988" y="16149"/>
                </a:lnTo>
                <a:lnTo>
                  <a:pt x="35609" y="25076"/>
                </a:lnTo>
                <a:lnTo>
                  <a:pt x="52808" y="35212"/>
                </a:lnTo>
                <a:lnTo>
                  <a:pt x="69532" y="46570"/>
                </a:lnTo>
                <a:lnTo>
                  <a:pt x="406894" y="291682"/>
                </a:lnTo>
                <a:lnTo>
                  <a:pt x="406894" y="179060"/>
                </a:lnTo>
                <a:lnTo>
                  <a:pt x="360540" y="115277"/>
                </a:lnTo>
                <a:lnTo>
                  <a:pt x="339509" y="102133"/>
                </a:lnTo>
                <a:lnTo>
                  <a:pt x="26771" y="0"/>
                </a:lnTo>
                <a:close/>
              </a:path>
            </a:pathLst>
          </a:custGeom>
          <a:solidFill>
            <a:srgbClr val="293805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0" name="bg 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28131" y="7391029"/>
            <a:ext cx="63871" cy="168975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9732446" y="6516854"/>
            <a:ext cx="960119" cy="1043305"/>
          </a:xfrm>
          <a:custGeom>
            <a:avLst/>
            <a:gdLst/>
            <a:ahLst/>
            <a:cxnLst/>
            <a:rect l="l" t="t" r="r" b="b"/>
            <a:pathLst>
              <a:path w="960120" h="1043304">
                <a:moveTo>
                  <a:pt x="552665" y="0"/>
                </a:moveTo>
                <a:lnTo>
                  <a:pt x="513378" y="17502"/>
                </a:lnTo>
                <a:lnTo>
                  <a:pt x="476072" y="40805"/>
                </a:lnTo>
                <a:lnTo>
                  <a:pt x="58978" y="343839"/>
                </a:lnTo>
                <a:lnTo>
                  <a:pt x="27346" y="370141"/>
                </a:lnTo>
                <a:lnTo>
                  <a:pt x="0" y="399681"/>
                </a:lnTo>
                <a:lnTo>
                  <a:pt x="1171" y="422764"/>
                </a:lnTo>
                <a:lnTo>
                  <a:pt x="8797" y="469052"/>
                </a:lnTo>
                <a:lnTo>
                  <a:pt x="174625" y="982395"/>
                </a:lnTo>
                <a:lnTo>
                  <a:pt x="195145" y="1031169"/>
                </a:lnTo>
                <a:lnTo>
                  <a:pt x="201860" y="1043151"/>
                </a:lnTo>
                <a:lnTo>
                  <a:pt x="895680" y="1043151"/>
                </a:lnTo>
                <a:lnTo>
                  <a:pt x="919002" y="996421"/>
                </a:lnTo>
                <a:lnTo>
                  <a:pt x="959556" y="874178"/>
                </a:lnTo>
                <a:lnTo>
                  <a:pt x="959556" y="283266"/>
                </a:lnTo>
                <a:lnTo>
                  <a:pt x="622185" y="38138"/>
                </a:lnTo>
                <a:lnTo>
                  <a:pt x="588268" y="16654"/>
                </a:lnTo>
                <a:lnTo>
                  <a:pt x="552665" y="0"/>
                </a:lnTo>
                <a:close/>
              </a:path>
            </a:pathLst>
          </a:custGeom>
          <a:solidFill>
            <a:srgbClr val="1926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2" name="bg 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251541" cy="4572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7580" y="948976"/>
            <a:ext cx="537823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48560" y="1539617"/>
            <a:ext cx="7796278" cy="1970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8368" y="1495754"/>
            <a:ext cx="481774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80"/>
              <a:t>Toekomstige</a:t>
            </a:r>
            <a:r>
              <a:rPr dirty="0" sz="3600" spc="10"/>
              <a:t> </a:t>
            </a:r>
            <a:r>
              <a:rPr dirty="0" sz="3600" spc="-155"/>
              <a:t>Zorgplanning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820286" y="2736289"/>
            <a:ext cx="4883785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605155" marR="5080" indent="-593090">
              <a:lnSpc>
                <a:spcPct val="100800"/>
              </a:lnSpc>
              <a:spcBef>
                <a:spcPts val="75"/>
              </a:spcBef>
            </a:pPr>
            <a:r>
              <a:rPr dirty="0" sz="2400" spc="-225">
                <a:latin typeface="Arial"/>
                <a:cs typeface="Arial"/>
              </a:rPr>
              <a:t>“Een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130">
                <a:latin typeface="Arial"/>
                <a:cs typeface="Arial"/>
              </a:rPr>
              <a:t>gezamenlijke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90">
                <a:latin typeface="Arial"/>
                <a:cs typeface="Arial"/>
              </a:rPr>
              <a:t>verantwoordelijkheid </a:t>
            </a:r>
            <a:r>
              <a:rPr dirty="0" sz="2400" spc="-95">
                <a:latin typeface="Arial"/>
                <a:cs typeface="Arial"/>
              </a:rPr>
              <a:t>voor</a:t>
            </a:r>
            <a:r>
              <a:rPr dirty="0" sz="2400" spc="-7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de</a:t>
            </a:r>
            <a:r>
              <a:rPr dirty="0" sz="2400" spc="-120">
                <a:latin typeface="Arial"/>
                <a:cs typeface="Arial"/>
              </a:rPr>
              <a:t> </a:t>
            </a:r>
            <a:r>
              <a:rPr dirty="0" sz="2400" spc="-145">
                <a:latin typeface="Arial"/>
                <a:cs typeface="Arial"/>
              </a:rPr>
              <a:t>eerste</a:t>
            </a:r>
            <a:r>
              <a:rPr dirty="0" sz="2400" spc="-25">
                <a:latin typeface="Arial"/>
                <a:cs typeface="Arial"/>
              </a:rPr>
              <a:t> </a:t>
            </a:r>
            <a:r>
              <a:rPr dirty="0" sz="2400" spc="-220">
                <a:latin typeface="Arial"/>
                <a:cs typeface="Arial"/>
              </a:rPr>
              <a:t>én</a:t>
            </a:r>
            <a:r>
              <a:rPr dirty="0" sz="2400" spc="-5">
                <a:latin typeface="Arial"/>
                <a:cs typeface="Arial"/>
              </a:rPr>
              <a:t> </a:t>
            </a:r>
            <a:r>
              <a:rPr dirty="0" sz="2400" spc="-95">
                <a:latin typeface="Arial"/>
                <a:cs typeface="Arial"/>
              </a:rPr>
              <a:t>tweede</a:t>
            </a:r>
            <a:r>
              <a:rPr dirty="0" sz="2400" spc="-55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lijn”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587810" y="4208474"/>
            <a:ext cx="334835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10">
                <a:latin typeface="Arial"/>
                <a:cs typeface="Arial"/>
              </a:rPr>
              <a:t>Naam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initiatiefnemer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395">
                <a:latin typeface="Arial"/>
                <a:cs typeface="Arial"/>
              </a:rPr>
              <a:t>/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projectleider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299" y="1207829"/>
            <a:ext cx="455104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>
                <a:latin typeface="Lucida Grande"/>
                <a:cs typeface="Lucida Grande"/>
              </a:rPr>
              <a:t>Ervaringen</a:t>
            </a:r>
            <a:r>
              <a:rPr dirty="0" sz="2900" spc="-30">
                <a:latin typeface="Lucida Grande"/>
                <a:cs typeface="Lucida Grande"/>
              </a:rPr>
              <a:t> </a:t>
            </a:r>
            <a:r>
              <a:rPr dirty="0" sz="2900">
                <a:latin typeface="Lucida Grande"/>
                <a:cs typeface="Lucida Grande"/>
              </a:rPr>
              <a:t>uit</a:t>
            </a:r>
            <a:r>
              <a:rPr dirty="0" sz="2900" spc="-15">
                <a:latin typeface="Lucida Grande"/>
                <a:cs typeface="Lucida Grande"/>
              </a:rPr>
              <a:t> </a:t>
            </a:r>
            <a:r>
              <a:rPr dirty="0" sz="2900">
                <a:latin typeface="Lucida Grande"/>
                <a:cs typeface="Lucida Grande"/>
              </a:rPr>
              <a:t>de</a:t>
            </a:r>
            <a:r>
              <a:rPr dirty="0" sz="2900" spc="-20">
                <a:latin typeface="Lucida Grande"/>
                <a:cs typeface="Lucida Grande"/>
              </a:rPr>
              <a:t> </a:t>
            </a:r>
            <a:r>
              <a:rPr dirty="0" sz="2900" spc="-10">
                <a:latin typeface="Lucida Grande"/>
                <a:cs typeface="Lucida Grande"/>
              </a:rPr>
              <a:t>praktijk</a:t>
            </a:r>
            <a:endParaRPr sz="2900">
              <a:latin typeface="Lucida Grande"/>
              <a:cs typeface="Lucida Grande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83199" y="2257865"/>
            <a:ext cx="6961505" cy="319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Char char="■"/>
              <a:tabLst>
                <a:tab pos="393065" algn="l"/>
                <a:tab pos="393700" algn="l"/>
              </a:tabLst>
            </a:pPr>
            <a:r>
              <a:rPr dirty="0" sz="2000" spc="-140">
                <a:latin typeface="Arial"/>
                <a:cs typeface="Arial"/>
              </a:rPr>
              <a:t>Spoedeisende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Hulp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285">
                <a:latin typeface="Arial"/>
                <a:cs typeface="Arial"/>
              </a:rPr>
              <a:t>(SEH)</a:t>
            </a:r>
            <a:endParaRPr sz="2000">
              <a:latin typeface="Arial"/>
              <a:cs typeface="Arial"/>
            </a:endParaRPr>
          </a:p>
          <a:p>
            <a:pPr lvl="1" marL="793750" indent="-285750">
              <a:lnSpc>
                <a:spcPct val="100000"/>
              </a:lnSpc>
              <a:spcBef>
                <a:spcPts val="1905"/>
              </a:spcBef>
              <a:buFont typeface="Lucida Grande"/>
              <a:buChar char="–"/>
              <a:tabLst>
                <a:tab pos="793115" algn="l"/>
                <a:tab pos="793750" algn="l"/>
              </a:tabLst>
            </a:pPr>
            <a:r>
              <a:rPr dirty="0" sz="1800" spc="-85">
                <a:latin typeface="Arial"/>
                <a:cs typeface="Arial"/>
              </a:rPr>
              <a:t>Verwijzingen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van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70">
                <a:latin typeface="Arial"/>
                <a:cs typeface="Arial"/>
              </a:rPr>
              <a:t>zeer</a:t>
            </a:r>
            <a:r>
              <a:rPr dirty="0" sz="1800" spc="-35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kwetsbare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 spc="-85">
                <a:latin typeface="Arial"/>
                <a:cs typeface="Arial"/>
              </a:rPr>
              <a:t>patiënten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00">
                <a:latin typeface="Arial"/>
                <a:cs typeface="Arial"/>
              </a:rPr>
              <a:t>vanuit</a:t>
            </a:r>
            <a:r>
              <a:rPr dirty="0" sz="1800" spc="-2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1</a:t>
            </a:r>
            <a:r>
              <a:rPr dirty="0" baseline="23148" sz="1800">
                <a:latin typeface="Arial"/>
                <a:cs typeface="Arial"/>
              </a:rPr>
              <a:t>e</a:t>
            </a:r>
            <a:r>
              <a:rPr dirty="0" baseline="23148" sz="1800" spc="209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lijn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55">
                <a:latin typeface="Arial"/>
                <a:cs typeface="Arial"/>
              </a:rPr>
              <a:t>naar</a:t>
            </a:r>
            <a:r>
              <a:rPr dirty="0" sz="1800" spc="-25">
                <a:latin typeface="Arial"/>
                <a:cs typeface="Arial"/>
              </a:rPr>
              <a:t> </a:t>
            </a:r>
            <a:r>
              <a:rPr dirty="0" sz="1800" spc="-345">
                <a:latin typeface="Arial"/>
                <a:cs typeface="Arial"/>
              </a:rPr>
              <a:t>SEH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Lucida Grande"/>
              <a:buChar char="–"/>
            </a:pPr>
            <a:endParaRPr sz="1650">
              <a:latin typeface="Arial"/>
              <a:cs typeface="Arial"/>
            </a:endParaRPr>
          </a:p>
          <a:p>
            <a:pPr lvl="1" marL="793115" indent="-286385">
              <a:lnSpc>
                <a:spcPct val="100000"/>
              </a:lnSpc>
              <a:buFont typeface="Lucida Grande"/>
              <a:buChar char="–"/>
              <a:tabLst>
                <a:tab pos="793115" algn="l"/>
                <a:tab pos="793750" algn="l"/>
              </a:tabLst>
            </a:pPr>
            <a:r>
              <a:rPr dirty="0" sz="1800" spc="-75">
                <a:latin typeface="Arial"/>
                <a:cs typeface="Arial"/>
              </a:rPr>
              <a:t>Confrontatie</a:t>
            </a:r>
            <a:r>
              <a:rPr dirty="0" sz="1800" spc="15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met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5">
                <a:latin typeface="Arial"/>
                <a:cs typeface="Arial"/>
              </a:rPr>
              <a:t>onbekendheid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van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35">
                <a:latin typeface="Arial"/>
                <a:cs typeface="Arial"/>
              </a:rPr>
              <a:t>behandelwensen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bij</a:t>
            </a:r>
            <a:r>
              <a:rPr dirty="0" sz="1800" spc="20">
                <a:latin typeface="Arial"/>
                <a:cs typeface="Arial"/>
              </a:rPr>
              <a:t> </a:t>
            </a:r>
            <a:r>
              <a:rPr dirty="0" sz="1800" spc="-20">
                <a:latin typeface="Arial"/>
                <a:cs typeface="Arial"/>
              </a:rPr>
              <a:t>verwijzers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Lucida Grande"/>
              <a:buChar char="–"/>
            </a:pPr>
            <a:endParaRPr sz="2100">
              <a:latin typeface="Arial"/>
              <a:cs typeface="Arial"/>
            </a:endParaRPr>
          </a:p>
          <a:p>
            <a:pPr marL="393700" indent="-342900">
              <a:lnSpc>
                <a:spcPct val="100000"/>
              </a:lnSpc>
              <a:spcBef>
                <a:spcPts val="1320"/>
              </a:spcBef>
              <a:buChar char="■"/>
              <a:tabLst>
                <a:tab pos="393065" algn="l"/>
                <a:tab pos="393700" algn="l"/>
              </a:tabLst>
            </a:pPr>
            <a:r>
              <a:rPr dirty="0" sz="2000" spc="-130">
                <a:latin typeface="Arial"/>
                <a:cs typeface="Arial"/>
              </a:rPr>
              <a:t>Opname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afdeling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geriatrie</a:t>
            </a:r>
            <a:endParaRPr sz="2000">
              <a:latin typeface="Arial"/>
              <a:cs typeface="Arial"/>
            </a:endParaRPr>
          </a:p>
          <a:p>
            <a:pPr lvl="1" marL="793750" indent="-285750">
              <a:lnSpc>
                <a:spcPct val="100000"/>
              </a:lnSpc>
              <a:spcBef>
                <a:spcPts val="1905"/>
              </a:spcBef>
              <a:buFont typeface="Lucida Grande"/>
              <a:buChar char="–"/>
              <a:tabLst>
                <a:tab pos="793115" algn="l"/>
                <a:tab pos="793750" algn="l"/>
              </a:tabLst>
            </a:pPr>
            <a:r>
              <a:rPr dirty="0" sz="1800" spc="-85">
                <a:latin typeface="Arial"/>
                <a:cs typeface="Arial"/>
              </a:rPr>
              <a:t>Korte</a:t>
            </a:r>
            <a:r>
              <a:rPr dirty="0" sz="1800" spc="5">
                <a:latin typeface="Arial"/>
                <a:cs typeface="Arial"/>
              </a:rPr>
              <a:t> </a:t>
            </a:r>
            <a:r>
              <a:rPr dirty="0" sz="1800" spc="-114">
                <a:latin typeface="Arial"/>
                <a:cs typeface="Arial"/>
              </a:rPr>
              <a:t>levensverwachting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25">
                <a:latin typeface="Arial"/>
                <a:cs typeface="Arial"/>
              </a:rPr>
              <a:t>na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ontslag</a:t>
            </a:r>
            <a:endParaRPr sz="18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Lucida Grande"/>
              <a:buChar char="–"/>
            </a:pPr>
            <a:endParaRPr sz="1750">
              <a:latin typeface="Arial"/>
              <a:cs typeface="Arial"/>
            </a:endParaRPr>
          </a:p>
          <a:p>
            <a:pPr lvl="1" marL="793750" indent="-285750">
              <a:lnSpc>
                <a:spcPct val="100000"/>
              </a:lnSpc>
              <a:buFont typeface="Lucida Grande"/>
              <a:buChar char="–"/>
              <a:tabLst>
                <a:tab pos="793115" algn="l"/>
                <a:tab pos="793750" algn="l"/>
              </a:tabLst>
            </a:pPr>
            <a:r>
              <a:rPr dirty="0" sz="1800" spc="-130">
                <a:latin typeface="Arial"/>
                <a:cs typeface="Arial"/>
              </a:rPr>
              <a:t>Frequente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65">
                <a:latin typeface="Arial"/>
                <a:cs typeface="Arial"/>
              </a:rPr>
              <a:t>opnames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40">
                <a:latin typeface="Arial"/>
                <a:cs typeface="Arial"/>
              </a:rPr>
              <a:t>binnen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korte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tijd,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draaideurfenomeen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300" y="893921"/>
            <a:ext cx="481647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Onderzoek</a:t>
            </a:r>
            <a:r>
              <a:rPr dirty="0" spc="-65"/>
              <a:t> </a:t>
            </a:r>
            <a:r>
              <a:rPr dirty="0" spc="-45"/>
              <a:t>geriatrie</a:t>
            </a:r>
            <a:r>
              <a:rPr dirty="0" spc="-80"/>
              <a:t> </a:t>
            </a:r>
            <a:r>
              <a:rPr dirty="0" spc="-195"/>
              <a:t>Rijnstate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18300" y="1805273"/>
            <a:ext cx="7186295" cy="3342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692785" indent="-342900">
              <a:lnSpc>
                <a:spcPct val="154000"/>
              </a:lnSpc>
              <a:spcBef>
                <a:spcPts val="1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40">
                <a:latin typeface="Arial"/>
                <a:cs typeface="Arial"/>
              </a:rPr>
              <a:t>Bekendheid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behandelwensen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kwetsbare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ouderen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bij </a:t>
            </a:r>
            <a:r>
              <a:rPr dirty="0" sz="2000" spc="-110">
                <a:latin typeface="Arial"/>
                <a:cs typeface="Arial"/>
              </a:rPr>
              <a:t>verwijzers,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indien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ingestuurd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vanuit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eerste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lijn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naar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315">
                <a:latin typeface="Arial"/>
                <a:cs typeface="Arial"/>
              </a:rPr>
              <a:t>SEH.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■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7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80">
                <a:latin typeface="Arial"/>
                <a:cs typeface="Arial"/>
              </a:rPr>
              <a:t>Conclusie:</a:t>
            </a:r>
            <a:endParaRPr sz="2000">
              <a:latin typeface="Arial"/>
              <a:cs typeface="Arial"/>
            </a:endParaRPr>
          </a:p>
          <a:p>
            <a:pPr lvl="1" marL="755015" marR="5080" indent="-285750">
              <a:lnSpc>
                <a:spcPct val="155000"/>
              </a:lnSpc>
              <a:spcBef>
                <a:spcPts val="48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2000" spc="-120">
                <a:latin typeface="Arial"/>
                <a:cs typeface="Arial"/>
              </a:rPr>
              <a:t>Bij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minderheid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(48%)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van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verwijzers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(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SOG/HA)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van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kwetsbare </a:t>
            </a:r>
            <a:r>
              <a:rPr dirty="0" sz="2000" spc="-130">
                <a:latin typeface="Arial"/>
                <a:cs typeface="Arial"/>
              </a:rPr>
              <a:t>ouderen,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blijken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behandelwensen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patiënten</a:t>
            </a:r>
            <a:r>
              <a:rPr dirty="0" sz="2000" spc="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bekend</a:t>
            </a:r>
            <a:endParaRPr sz="20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180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2000" spc="-110">
                <a:latin typeface="Arial"/>
                <a:cs typeface="Arial"/>
              </a:rPr>
              <a:t>Barrières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bij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artsen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patiënten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(onderbouwd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door</a:t>
            </a:r>
            <a:r>
              <a:rPr dirty="0" sz="2000" spc="-10">
                <a:latin typeface="Arial"/>
                <a:cs typeface="Arial"/>
              </a:rPr>
              <a:t> literatuur)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590990" y="6588600"/>
            <a:ext cx="6952615" cy="400685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643380" marR="5080" indent="-1631314">
              <a:lnSpc>
                <a:spcPct val="105000"/>
              </a:lnSpc>
              <a:spcBef>
                <a:spcPts val="25"/>
              </a:spcBef>
            </a:pPr>
            <a:r>
              <a:rPr dirty="0" sz="1200" spc="-125" i="1">
                <a:latin typeface="Arial"/>
                <a:cs typeface="Arial"/>
              </a:rPr>
              <a:t>D.J.M.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55" i="1">
                <a:latin typeface="Arial"/>
                <a:cs typeface="Arial"/>
              </a:rPr>
              <a:t>Ermers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et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45" i="1">
                <a:latin typeface="Arial"/>
                <a:cs typeface="Arial"/>
              </a:rPr>
              <a:t>al.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“Life-</a:t>
            </a:r>
            <a:r>
              <a:rPr dirty="0" sz="1200" spc="-95" i="1">
                <a:latin typeface="Arial"/>
                <a:cs typeface="Arial"/>
              </a:rPr>
              <a:t>sustaining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treatment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5" i="1">
                <a:latin typeface="Arial"/>
                <a:cs typeface="Arial"/>
              </a:rPr>
              <a:t>preferences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in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65" i="1">
                <a:latin typeface="Arial"/>
                <a:cs typeface="Arial"/>
              </a:rPr>
              <a:t>older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patients</a:t>
            </a:r>
            <a:r>
              <a:rPr dirty="0" sz="1200" spc="5" i="1">
                <a:latin typeface="Arial"/>
                <a:cs typeface="Arial"/>
              </a:rPr>
              <a:t> </a:t>
            </a:r>
            <a:r>
              <a:rPr dirty="0" sz="1200" spc="-150" i="1">
                <a:latin typeface="Arial"/>
                <a:cs typeface="Arial"/>
              </a:rPr>
              <a:t>when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60" i="1">
                <a:latin typeface="Arial"/>
                <a:cs typeface="Arial"/>
              </a:rPr>
              <a:t>referred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to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the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20" i="1">
                <a:latin typeface="Arial"/>
                <a:cs typeface="Arial"/>
              </a:rPr>
              <a:t>emergency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50" i="1">
                <a:latin typeface="Arial"/>
                <a:cs typeface="Arial"/>
              </a:rPr>
              <a:t>department </a:t>
            </a:r>
            <a:r>
              <a:rPr dirty="0" sz="1200" i="1">
                <a:latin typeface="Arial"/>
                <a:cs typeface="Arial"/>
              </a:rPr>
              <a:t>for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acute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40" i="1">
                <a:latin typeface="Arial"/>
                <a:cs typeface="Arial"/>
              </a:rPr>
              <a:t>geriatric</a:t>
            </a:r>
            <a:r>
              <a:rPr dirty="0" sz="1200" spc="20" i="1">
                <a:latin typeface="Arial"/>
                <a:cs typeface="Arial"/>
              </a:rPr>
              <a:t> </a:t>
            </a:r>
            <a:r>
              <a:rPr dirty="0" sz="1200" spc="-135" i="1">
                <a:latin typeface="Arial"/>
                <a:cs typeface="Arial"/>
              </a:rPr>
              <a:t>assessment”,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50" i="1">
                <a:latin typeface="Arial"/>
                <a:cs typeface="Arial"/>
              </a:rPr>
              <a:t>BMC</a:t>
            </a:r>
            <a:r>
              <a:rPr dirty="0" sz="1200" spc="2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Geriatrics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(2021)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21:58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299" y="670817"/>
            <a:ext cx="431101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00"/>
              <a:t>TZP</a:t>
            </a:r>
            <a:r>
              <a:rPr dirty="0" spc="-5"/>
              <a:t> </a:t>
            </a:r>
            <a:r>
              <a:rPr dirty="0" spc="-295"/>
              <a:t>en</a:t>
            </a:r>
            <a:r>
              <a:rPr dirty="0" spc="-5"/>
              <a:t> </a:t>
            </a:r>
            <a:r>
              <a:rPr dirty="0" spc="-110"/>
              <a:t>barrières</a:t>
            </a:r>
            <a:r>
              <a:rPr dirty="0" spc="-70"/>
              <a:t> </a:t>
            </a:r>
            <a:r>
              <a:rPr dirty="0"/>
              <a:t>bij</a:t>
            </a:r>
            <a:r>
              <a:rPr dirty="0" spc="-25"/>
              <a:t> </a:t>
            </a:r>
            <a:r>
              <a:rPr dirty="0" spc="-160"/>
              <a:t>artsen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45299" y="1673609"/>
            <a:ext cx="5462905" cy="3518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25">
                <a:solidFill>
                  <a:srgbClr val="C00000"/>
                </a:solidFill>
                <a:latin typeface="Arial"/>
                <a:cs typeface="Arial"/>
              </a:rPr>
              <a:t>Bij</a:t>
            </a:r>
            <a:r>
              <a:rPr dirty="0" sz="2000" spc="-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C00000"/>
                </a:solidFill>
                <a:latin typeface="Arial"/>
                <a:cs typeface="Arial"/>
              </a:rPr>
              <a:t>COPD: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85">
                <a:latin typeface="Arial"/>
                <a:cs typeface="Arial"/>
              </a:rPr>
              <a:t>Moeite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met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markering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door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55">
                <a:latin typeface="Arial"/>
                <a:cs typeface="Arial"/>
              </a:rPr>
              <a:t>wisselende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prognose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95">
                <a:latin typeface="Arial"/>
                <a:cs typeface="Arial"/>
              </a:rPr>
              <a:t>Veronderstelling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geen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85">
                <a:latin typeface="Arial"/>
                <a:cs typeface="Arial"/>
              </a:rPr>
              <a:t>behoefte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onder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patiënten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20">
                <a:latin typeface="Arial"/>
                <a:cs typeface="Arial"/>
              </a:rPr>
              <a:t>Geen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hoop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ontnemen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65">
                <a:latin typeface="Arial"/>
                <a:cs typeface="Arial"/>
              </a:rPr>
              <a:t>Bang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ontlokken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gevoelens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angst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depressie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9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10">
                <a:latin typeface="Arial"/>
                <a:cs typeface="Arial"/>
              </a:rPr>
              <a:t>Onvoldoende</a:t>
            </a:r>
            <a:r>
              <a:rPr dirty="0" sz="2000" spc="40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beschikbare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tijd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10">
                <a:latin typeface="Arial"/>
                <a:cs typeface="Arial"/>
              </a:rPr>
              <a:t>Onvoldoende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gesprekstraining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177553" y="6349241"/>
            <a:ext cx="5615940" cy="53784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34"/>
              </a:spcBef>
            </a:pPr>
            <a:r>
              <a:rPr dirty="0" sz="1400" spc="-90">
                <a:latin typeface="Arial"/>
                <a:cs typeface="Arial"/>
              </a:rPr>
              <a:t>Patel,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114">
                <a:latin typeface="Arial"/>
                <a:cs typeface="Arial"/>
              </a:rPr>
              <a:t>K.,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60">
                <a:latin typeface="Arial"/>
                <a:cs typeface="Arial"/>
              </a:rPr>
              <a:t>Janssen,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30">
                <a:latin typeface="Arial"/>
                <a:cs typeface="Arial"/>
              </a:rPr>
              <a:t>D.J.A.,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Curtis,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90">
                <a:latin typeface="Arial"/>
                <a:cs typeface="Arial"/>
              </a:rPr>
              <a:t>J.R.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(2012).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100">
                <a:latin typeface="Arial"/>
                <a:cs typeface="Arial"/>
              </a:rPr>
              <a:t>Advance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60">
                <a:latin typeface="Arial"/>
                <a:cs typeface="Arial"/>
              </a:rPr>
              <a:t>care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planning</a:t>
            </a:r>
            <a:r>
              <a:rPr dirty="0" sz="1400" spc="10">
                <a:latin typeface="Arial"/>
                <a:cs typeface="Arial"/>
              </a:rPr>
              <a:t> </a:t>
            </a:r>
            <a:r>
              <a:rPr dirty="0" sz="1400" spc="-85">
                <a:latin typeface="Arial"/>
                <a:cs typeface="Arial"/>
              </a:rPr>
              <a:t>in</a:t>
            </a:r>
            <a:r>
              <a:rPr dirty="0" sz="1400" spc="5">
                <a:latin typeface="Arial"/>
                <a:cs typeface="Arial"/>
              </a:rPr>
              <a:t> </a:t>
            </a:r>
            <a:r>
              <a:rPr dirty="0" sz="1400" spc="-35">
                <a:latin typeface="Arial"/>
                <a:cs typeface="Arial"/>
              </a:rPr>
              <a:t>COPD.</a:t>
            </a:r>
            <a:endParaRPr sz="1400">
              <a:latin typeface="Arial"/>
              <a:cs typeface="Arial"/>
            </a:endParaRPr>
          </a:p>
          <a:p>
            <a:pPr algn="ctr" marL="2540">
              <a:lnSpc>
                <a:spcPct val="100000"/>
              </a:lnSpc>
              <a:spcBef>
                <a:spcPts val="335"/>
              </a:spcBef>
            </a:pPr>
            <a:r>
              <a:rPr dirty="0" sz="1400" spc="-114" i="1">
                <a:latin typeface="Arial"/>
                <a:cs typeface="Arial"/>
              </a:rPr>
              <a:t>Respirology,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17,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72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78.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doi:10.1111/j.1440-1843.2011.02087.x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499" y="839176"/>
            <a:ext cx="484314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95"/>
              <a:t>TZP</a:t>
            </a:r>
            <a:r>
              <a:rPr dirty="0" spc="-5"/>
              <a:t> </a:t>
            </a:r>
            <a:r>
              <a:rPr dirty="0" spc="-285"/>
              <a:t>en</a:t>
            </a:r>
            <a:r>
              <a:rPr dirty="0" spc="-5"/>
              <a:t> </a:t>
            </a:r>
            <a:r>
              <a:rPr dirty="0" spc="-110"/>
              <a:t>barrières</a:t>
            </a:r>
            <a:r>
              <a:rPr dirty="0" spc="-70"/>
              <a:t> </a:t>
            </a:r>
            <a:r>
              <a:rPr dirty="0"/>
              <a:t>bij</a:t>
            </a:r>
            <a:r>
              <a:rPr dirty="0" spc="-25"/>
              <a:t> </a:t>
            </a:r>
            <a:r>
              <a:rPr dirty="0" spc="-120"/>
              <a:t>patiënten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98245" y="1771864"/>
            <a:ext cx="6882130" cy="345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0">
                <a:solidFill>
                  <a:srgbClr val="C00000"/>
                </a:solidFill>
                <a:latin typeface="Arial"/>
                <a:cs typeface="Arial"/>
              </a:rPr>
              <a:t>COPD-</a:t>
            </a:r>
            <a:r>
              <a:rPr dirty="0" sz="2000" spc="1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C00000"/>
                </a:solidFill>
                <a:latin typeface="Arial"/>
                <a:cs typeface="Arial"/>
              </a:rPr>
              <a:t>patiënten: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35">
                <a:latin typeface="Arial"/>
                <a:cs typeface="Arial"/>
              </a:rPr>
              <a:t>Verwachten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initiatief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bij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artsen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0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70">
                <a:latin typeface="Arial"/>
                <a:cs typeface="Arial"/>
              </a:rPr>
              <a:t>Gemis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educatie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ziekteproces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prognose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60">
                <a:latin typeface="Arial"/>
                <a:cs typeface="Arial"/>
              </a:rPr>
              <a:t>Angst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stoppen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behandeling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54000"/>
              </a:lnSpc>
              <a:spcBef>
                <a:spcPts val="5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25">
                <a:latin typeface="Arial"/>
                <a:cs typeface="Arial"/>
              </a:rPr>
              <a:t>Verslechterende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conditie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normaal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onderdeel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ouder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worden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i.p.v. </a:t>
            </a:r>
            <a:r>
              <a:rPr dirty="0" sz="2000" spc="-80">
                <a:latin typeface="Arial"/>
                <a:cs typeface="Arial"/>
              </a:rPr>
              <a:t>onderdeel</a:t>
            </a:r>
            <a:r>
              <a:rPr dirty="0" sz="2000" spc="-55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ziekteproces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95">
                <a:latin typeface="Arial"/>
                <a:cs typeface="Arial"/>
              </a:rPr>
              <a:t>Schuldgevoelens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542418" y="6298119"/>
            <a:ext cx="4868545" cy="53149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dirty="0" sz="1400" spc="-90">
                <a:latin typeface="Arial"/>
                <a:cs typeface="Arial"/>
              </a:rPr>
              <a:t>Patel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et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al </a:t>
            </a:r>
            <a:r>
              <a:rPr dirty="0" sz="1400" spc="-40">
                <a:latin typeface="Arial"/>
                <a:cs typeface="Arial"/>
              </a:rPr>
              <a:t>(2012).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5">
                <a:latin typeface="Arial"/>
                <a:cs typeface="Arial"/>
              </a:rPr>
              <a:t>Advance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65">
                <a:latin typeface="Arial"/>
                <a:cs typeface="Arial"/>
              </a:rPr>
              <a:t>care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75">
                <a:latin typeface="Arial"/>
                <a:cs typeface="Arial"/>
              </a:rPr>
              <a:t>planning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90">
                <a:latin typeface="Arial"/>
                <a:cs typeface="Arial"/>
              </a:rPr>
              <a:t>in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COPD.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15"/>
              </a:spcBef>
            </a:pPr>
            <a:r>
              <a:rPr dirty="0" sz="1400" spc="-114" i="1">
                <a:latin typeface="Arial"/>
                <a:cs typeface="Arial"/>
              </a:rPr>
              <a:t>Respirology,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17,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72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–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78.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doi:10.1111/j.1440-1843.2011.02087.x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4287" y="2119297"/>
            <a:ext cx="38322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5"/>
              <a:t>OPZET</a:t>
            </a:r>
            <a:r>
              <a:rPr dirty="0" sz="3600" spc="5"/>
              <a:t> </a:t>
            </a:r>
            <a:r>
              <a:rPr dirty="0" sz="3600" spc="-415"/>
              <a:t>TZP-</a:t>
            </a:r>
            <a:r>
              <a:rPr dirty="0" sz="3600" spc="-560"/>
              <a:t>PROJECT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2131118" y="3322241"/>
            <a:ext cx="627761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Lucida Grande"/>
                <a:cs typeface="Lucida Grande"/>
              </a:rPr>
              <a:t>Doel</a:t>
            </a:r>
            <a:r>
              <a:rPr dirty="0" sz="2000" spc="-35">
                <a:latin typeface="Lucida Grande"/>
                <a:cs typeface="Lucida Grande"/>
              </a:rPr>
              <a:t> </a:t>
            </a:r>
            <a:r>
              <a:rPr dirty="0" sz="2000">
                <a:latin typeface="Lucida Grande"/>
                <a:cs typeface="Lucida Grande"/>
              </a:rPr>
              <a:t>is</a:t>
            </a:r>
            <a:r>
              <a:rPr dirty="0" sz="2000" spc="-15">
                <a:latin typeface="Lucida Grande"/>
                <a:cs typeface="Lucida Grande"/>
              </a:rPr>
              <a:t> </a:t>
            </a:r>
            <a:r>
              <a:rPr dirty="0" sz="2000">
                <a:latin typeface="Lucida Grande"/>
                <a:cs typeface="Lucida Grande"/>
              </a:rPr>
              <a:t>structurele</a:t>
            </a:r>
            <a:r>
              <a:rPr dirty="0" sz="2000" spc="-25">
                <a:latin typeface="Lucida Grande"/>
                <a:cs typeface="Lucida Grande"/>
              </a:rPr>
              <a:t> </a:t>
            </a:r>
            <a:r>
              <a:rPr dirty="0" sz="2000">
                <a:latin typeface="Lucida Grande"/>
                <a:cs typeface="Lucida Grande"/>
              </a:rPr>
              <a:t>transmurale</a:t>
            </a:r>
            <a:r>
              <a:rPr dirty="0" sz="2000" spc="-20">
                <a:latin typeface="Lucida Grande"/>
                <a:cs typeface="Lucida Grande"/>
              </a:rPr>
              <a:t> </a:t>
            </a:r>
            <a:r>
              <a:rPr dirty="0" sz="2000">
                <a:latin typeface="Lucida Grande"/>
                <a:cs typeface="Lucida Grande"/>
              </a:rPr>
              <a:t>aandacht</a:t>
            </a:r>
            <a:r>
              <a:rPr dirty="0" sz="2000" spc="-20">
                <a:latin typeface="Lucida Grande"/>
                <a:cs typeface="Lucida Grande"/>
              </a:rPr>
              <a:t> </a:t>
            </a:r>
            <a:r>
              <a:rPr dirty="0" sz="2000">
                <a:latin typeface="Lucida Grande"/>
                <a:cs typeface="Lucida Grande"/>
              </a:rPr>
              <a:t>voor</a:t>
            </a:r>
            <a:r>
              <a:rPr dirty="0" sz="2000" spc="-25">
                <a:latin typeface="Lucida Grande"/>
                <a:cs typeface="Lucida Grande"/>
              </a:rPr>
              <a:t> </a:t>
            </a:r>
            <a:r>
              <a:rPr dirty="0" sz="2000" spc="-20">
                <a:latin typeface="Lucida Grande"/>
                <a:cs typeface="Lucida Grande"/>
              </a:rPr>
              <a:t>TZP!</a:t>
            </a:r>
            <a:endParaRPr sz="2000">
              <a:latin typeface="Lucida Grande"/>
              <a:cs typeface="Lucida Grande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239227" y="5215557"/>
            <a:ext cx="8041005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Lucida Grande"/>
                <a:cs typeface="Lucida Grande"/>
              </a:rPr>
              <a:t>Eventueel</a:t>
            </a:r>
            <a:r>
              <a:rPr dirty="0" sz="1900" spc="-15">
                <a:latin typeface="Lucida Grande"/>
                <a:cs typeface="Lucida Grande"/>
              </a:rPr>
              <a:t> </a:t>
            </a:r>
            <a:r>
              <a:rPr dirty="0" sz="1900">
                <a:latin typeface="Lucida Grande"/>
                <a:cs typeface="Lucida Grande"/>
              </a:rPr>
              <a:t>logo’s</a:t>
            </a:r>
            <a:r>
              <a:rPr dirty="0" sz="1900" spc="-15">
                <a:latin typeface="Lucida Grande"/>
                <a:cs typeface="Lucida Grande"/>
              </a:rPr>
              <a:t> </a:t>
            </a:r>
            <a:r>
              <a:rPr dirty="0" sz="1900">
                <a:latin typeface="Lucida Grande"/>
                <a:cs typeface="Lucida Grande"/>
              </a:rPr>
              <a:t>van</a:t>
            </a:r>
            <a:r>
              <a:rPr dirty="0" sz="1900" spc="-15">
                <a:latin typeface="Lucida Grande"/>
                <a:cs typeface="Lucida Grande"/>
              </a:rPr>
              <a:t> </a:t>
            </a:r>
            <a:r>
              <a:rPr dirty="0" sz="1900">
                <a:latin typeface="Lucida Grande"/>
                <a:cs typeface="Lucida Grande"/>
              </a:rPr>
              <a:t>beoogde</a:t>
            </a:r>
            <a:r>
              <a:rPr dirty="0" sz="1900" spc="-10">
                <a:latin typeface="Lucida Grande"/>
                <a:cs typeface="Lucida Grande"/>
              </a:rPr>
              <a:t> </a:t>
            </a:r>
            <a:r>
              <a:rPr dirty="0" sz="1900">
                <a:latin typeface="Lucida Grande"/>
                <a:cs typeface="Lucida Grande"/>
              </a:rPr>
              <a:t>deelnemers</a:t>
            </a:r>
            <a:r>
              <a:rPr dirty="0" sz="1900" spc="-15">
                <a:latin typeface="Lucida Grande"/>
                <a:cs typeface="Lucida Grande"/>
              </a:rPr>
              <a:t> </a:t>
            </a:r>
            <a:r>
              <a:rPr dirty="0" sz="1900" spc="-75">
                <a:latin typeface="Lucida Grande"/>
                <a:cs typeface="Lucida Grande"/>
              </a:rPr>
              <a:t>ziekte-</a:t>
            </a:r>
            <a:r>
              <a:rPr dirty="0" sz="1900">
                <a:latin typeface="Lucida Grande"/>
                <a:cs typeface="Lucida Grande"/>
              </a:rPr>
              <a:t>netwerk</a:t>
            </a:r>
            <a:r>
              <a:rPr dirty="0" sz="1900" spc="-10">
                <a:latin typeface="Lucida Grande"/>
                <a:cs typeface="Lucida Grande"/>
              </a:rPr>
              <a:t> toevoegen</a:t>
            </a:r>
            <a:endParaRPr sz="1900">
              <a:latin typeface="Lucida Grande"/>
              <a:cs typeface="Lucida Gran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300" y="848920"/>
            <a:ext cx="30060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Opzet</a:t>
            </a:r>
            <a:r>
              <a:rPr dirty="0" spc="-140"/>
              <a:t> </a:t>
            </a:r>
            <a:r>
              <a:rPr dirty="0" spc="-370"/>
              <a:t>TZP-</a:t>
            </a:r>
            <a:r>
              <a:rPr dirty="0" spc="-100"/>
              <a:t>project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243100" y="1937057"/>
            <a:ext cx="7393305" cy="4218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dirty="0" sz="2000" spc="-114">
                <a:latin typeface="Arial"/>
                <a:cs typeface="Arial"/>
              </a:rPr>
              <a:t>Gezamenlijke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rol</a:t>
            </a:r>
            <a:r>
              <a:rPr dirty="0" sz="2000" spc="-13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zowel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1</a:t>
            </a:r>
            <a:r>
              <a:rPr dirty="0" baseline="25641" sz="1950" spc="-15">
                <a:latin typeface="Arial"/>
                <a:cs typeface="Arial"/>
              </a:rPr>
              <a:t>e</a:t>
            </a:r>
            <a:r>
              <a:rPr dirty="0" baseline="25641" sz="1950" spc="-37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als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2</a:t>
            </a:r>
            <a:r>
              <a:rPr dirty="0" baseline="25641" sz="1950">
                <a:latin typeface="Arial"/>
                <a:cs typeface="Arial"/>
              </a:rPr>
              <a:t>e</a:t>
            </a:r>
            <a:r>
              <a:rPr dirty="0" baseline="25641" sz="1950" spc="225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lijn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Arial"/>
              <a:cs typeface="Arial"/>
            </a:endParaRPr>
          </a:p>
          <a:p>
            <a:pPr marL="545465" indent="-457834">
              <a:lnSpc>
                <a:spcPct val="100000"/>
              </a:lnSpc>
              <a:spcBef>
                <a:spcPts val="167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dirty="0" sz="2000" spc="-105">
                <a:latin typeface="Arial"/>
                <a:cs typeface="Arial"/>
              </a:rPr>
              <a:t>Expliciet</a:t>
            </a:r>
            <a:r>
              <a:rPr dirty="0" sz="2000" spc="1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aandacht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niet-</a:t>
            </a:r>
            <a:r>
              <a:rPr dirty="0" sz="2000" spc="-160">
                <a:latin typeface="Arial"/>
                <a:cs typeface="Arial"/>
              </a:rPr>
              <a:t>oncologische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groepen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AutoNum type="arabicPeriod"/>
            </a:pPr>
            <a:endParaRPr sz="2500">
              <a:latin typeface="Arial"/>
              <a:cs typeface="Arial"/>
            </a:endParaRPr>
          </a:p>
          <a:p>
            <a:pPr marL="545465" marR="43180" indent="-457200">
              <a:lnSpc>
                <a:spcPct val="154000"/>
              </a:lnSpc>
              <a:spcBef>
                <a:spcPts val="5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dirty="0" sz="2000" spc="-100">
                <a:latin typeface="Arial"/>
                <a:cs typeface="Arial"/>
              </a:rPr>
              <a:t>Markeren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natuurlijke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95">
                <a:latin typeface="Arial"/>
                <a:cs typeface="Arial"/>
              </a:rPr>
              <a:t>momenten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310">
                <a:latin typeface="Arial"/>
                <a:cs typeface="Arial"/>
              </a:rPr>
              <a:t>TZP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(casefinding)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95">
                <a:latin typeface="Arial"/>
                <a:cs typeface="Arial"/>
              </a:rPr>
              <a:t>zowel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125">
                <a:latin typeface="Arial"/>
                <a:cs typeface="Arial"/>
              </a:rPr>
              <a:t>eerste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lijn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als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in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het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ziekenhuis!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AutoNum type="arabicPeriod"/>
            </a:pPr>
            <a:endParaRPr sz="1850">
              <a:latin typeface="Arial"/>
              <a:cs typeface="Arial"/>
            </a:endParaRPr>
          </a:p>
          <a:p>
            <a:pPr marL="545465" indent="-457834">
              <a:lnSpc>
                <a:spcPct val="100000"/>
              </a:lnSpc>
              <a:buAutoNum type="arabicPeriod"/>
              <a:tabLst>
                <a:tab pos="545465" algn="l"/>
                <a:tab pos="546100" algn="l"/>
              </a:tabLst>
            </a:pPr>
            <a:r>
              <a:rPr dirty="0" sz="2000" spc="-145">
                <a:latin typeface="Arial"/>
                <a:cs typeface="Arial"/>
              </a:rPr>
              <a:t>Implementeren</a:t>
            </a:r>
            <a:r>
              <a:rPr dirty="0" sz="2000" spc="65">
                <a:latin typeface="Arial"/>
                <a:cs typeface="Arial"/>
              </a:rPr>
              <a:t> </a:t>
            </a:r>
            <a:r>
              <a:rPr dirty="0" sz="2000" spc="-120">
                <a:latin typeface="Arial"/>
                <a:cs typeface="Arial"/>
              </a:rPr>
              <a:t>transmuraal</a:t>
            </a:r>
            <a:r>
              <a:rPr dirty="0" sz="2000" spc="70">
                <a:latin typeface="Arial"/>
                <a:cs typeface="Arial"/>
              </a:rPr>
              <a:t> </a:t>
            </a:r>
            <a:r>
              <a:rPr dirty="0" sz="2000" spc="-240">
                <a:latin typeface="Arial"/>
                <a:cs typeface="Arial"/>
              </a:rPr>
              <a:t>TZP-</a:t>
            </a:r>
            <a:r>
              <a:rPr dirty="0" sz="2000" spc="-10">
                <a:latin typeface="Arial"/>
                <a:cs typeface="Arial"/>
              </a:rPr>
              <a:t>stappenplan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AutoNum type="arabicPeriod"/>
            </a:pPr>
            <a:endParaRPr sz="2200">
              <a:latin typeface="Arial"/>
              <a:cs typeface="Arial"/>
            </a:endParaRPr>
          </a:p>
          <a:p>
            <a:pPr marL="545465" indent="-457200">
              <a:lnSpc>
                <a:spcPct val="100000"/>
              </a:lnSpc>
              <a:spcBef>
                <a:spcPts val="1570"/>
              </a:spcBef>
              <a:buAutoNum type="arabicPeriod"/>
              <a:tabLst>
                <a:tab pos="545465" algn="l"/>
                <a:tab pos="546100" algn="l"/>
              </a:tabLst>
            </a:pPr>
            <a:r>
              <a:rPr dirty="0" sz="2100" spc="-114">
                <a:latin typeface="Arial"/>
                <a:cs typeface="Arial"/>
              </a:rPr>
              <a:t>Training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 spc="-114">
                <a:latin typeface="Arial"/>
                <a:cs typeface="Arial"/>
              </a:rPr>
              <a:t>zorgverleners</a:t>
            </a:r>
            <a:r>
              <a:rPr dirty="0" sz="2100" spc="-25">
                <a:latin typeface="Arial"/>
                <a:cs typeface="Arial"/>
              </a:rPr>
              <a:t> </a:t>
            </a:r>
            <a:r>
              <a:rPr dirty="0" sz="2100" spc="-245">
                <a:latin typeface="Arial"/>
                <a:cs typeface="Arial"/>
              </a:rPr>
              <a:t>TZP-</a:t>
            </a:r>
            <a:r>
              <a:rPr dirty="0" sz="2100" spc="-110">
                <a:latin typeface="Arial"/>
                <a:cs typeface="Arial"/>
              </a:rPr>
              <a:t>gesprek</a:t>
            </a:r>
            <a:r>
              <a:rPr dirty="0" sz="2100" spc="-20">
                <a:latin typeface="Arial"/>
                <a:cs typeface="Arial"/>
              </a:rPr>
              <a:t> </a:t>
            </a:r>
            <a:r>
              <a:rPr dirty="0" sz="2100">
                <a:latin typeface="Arial"/>
                <a:cs typeface="Arial"/>
              </a:rPr>
              <a:t>op</a:t>
            </a:r>
            <a:r>
              <a:rPr dirty="0" sz="2100" spc="-15">
                <a:latin typeface="Arial"/>
                <a:cs typeface="Arial"/>
              </a:rPr>
              <a:t> </a:t>
            </a:r>
            <a:r>
              <a:rPr dirty="0" sz="2100" spc="-20">
                <a:latin typeface="Arial"/>
                <a:cs typeface="Arial"/>
              </a:rPr>
              <a:t>maat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6998" y="810006"/>
            <a:ext cx="7926070" cy="5976620"/>
          </a:xfrm>
          <a:custGeom>
            <a:avLst/>
            <a:gdLst/>
            <a:ahLst/>
            <a:cxnLst/>
            <a:rect l="l" t="t" r="r" b="b"/>
            <a:pathLst>
              <a:path w="7926070" h="5976620">
                <a:moveTo>
                  <a:pt x="7925993" y="0"/>
                </a:moveTo>
                <a:lnTo>
                  <a:pt x="0" y="0"/>
                </a:lnTo>
                <a:lnTo>
                  <a:pt x="0" y="5975997"/>
                </a:lnTo>
                <a:lnTo>
                  <a:pt x="7925993" y="5975997"/>
                </a:lnTo>
                <a:lnTo>
                  <a:pt x="79259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8299" y="722920"/>
            <a:ext cx="590169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0"/>
              <a:t>Project</a:t>
            </a:r>
            <a:r>
              <a:rPr dirty="0" spc="-15"/>
              <a:t> </a:t>
            </a:r>
            <a:r>
              <a:rPr dirty="0" spc="-215"/>
              <a:t>“Toekomstige</a:t>
            </a:r>
            <a:r>
              <a:rPr dirty="0" spc="-5"/>
              <a:t> </a:t>
            </a:r>
            <a:r>
              <a:rPr dirty="0" spc="-130"/>
              <a:t>Zorg</a:t>
            </a:r>
            <a:r>
              <a:rPr dirty="0" spc="-10"/>
              <a:t> </a:t>
            </a:r>
            <a:r>
              <a:rPr dirty="0" spc="-155"/>
              <a:t>Planning”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288251" y="1939514"/>
            <a:ext cx="1233805" cy="593725"/>
            <a:chOff x="1288251" y="1939514"/>
            <a:chExt cx="1233805" cy="593725"/>
          </a:xfrm>
        </p:grpSpPr>
        <p:sp>
          <p:nvSpPr>
            <p:cNvPr id="5" name="object 5" descr=""/>
            <p:cNvSpPr/>
            <p:nvPr/>
          </p:nvSpPr>
          <p:spPr>
            <a:xfrm>
              <a:off x="1293013" y="1944277"/>
              <a:ext cx="1224280" cy="584200"/>
            </a:xfrm>
            <a:custGeom>
              <a:avLst/>
              <a:gdLst/>
              <a:ahLst/>
              <a:cxnLst/>
              <a:rect l="l" t="t" r="r" b="b"/>
              <a:pathLst>
                <a:path w="1224280" h="584200">
                  <a:moveTo>
                    <a:pt x="1126591" y="0"/>
                  </a:moveTo>
                  <a:lnTo>
                    <a:pt x="97370" y="0"/>
                  </a:lnTo>
                  <a:lnTo>
                    <a:pt x="59471" y="7652"/>
                  </a:lnTo>
                  <a:lnTo>
                    <a:pt x="28521" y="28521"/>
                  </a:lnTo>
                  <a:lnTo>
                    <a:pt x="7652" y="59471"/>
                  </a:lnTo>
                  <a:lnTo>
                    <a:pt x="0" y="97370"/>
                  </a:lnTo>
                  <a:lnTo>
                    <a:pt x="0" y="486829"/>
                  </a:lnTo>
                  <a:lnTo>
                    <a:pt x="7652" y="524733"/>
                  </a:lnTo>
                  <a:lnTo>
                    <a:pt x="28521" y="555683"/>
                  </a:lnTo>
                  <a:lnTo>
                    <a:pt x="59471" y="576549"/>
                  </a:lnTo>
                  <a:lnTo>
                    <a:pt x="97370" y="584199"/>
                  </a:lnTo>
                  <a:lnTo>
                    <a:pt x="1126591" y="584199"/>
                  </a:lnTo>
                  <a:lnTo>
                    <a:pt x="1164490" y="576549"/>
                  </a:lnTo>
                  <a:lnTo>
                    <a:pt x="1195441" y="555683"/>
                  </a:lnTo>
                  <a:lnTo>
                    <a:pt x="1216309" y="524733"/>
                  </a:lnTo>
                  <a:lnTo>
                    <a:pt x="1223962" y="486829"/>
                  </a:lnTo>
                  <a:lnTo>
                    <a:pt x="1223962" y="97370"/>
                  </a:lnTo>
                  <a:lnTo>
                    <a:pt x="1216309" y="59471"/>
                  </a:lnTo>
                  <a:lnTo>
                    <a:pt x="1195441" y="28521"/>
                  </a:lnTo>
                  <a:lnTo>
                    <a:pt x="1164490" y="7652"/>
                  </a:lnTo>
                  <a:lnTo>
                    <a:pt x="1126591" y="0"/>
                  </a:lnTo>
                  <a:close/>
                </a:path>
              </a:pathLst>
            </a:custGeom>
            <a:solidFill>
              <a:srgbClr val="9ED3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293013" y="1944277"/>
              <a:ext cx="1224280" cy="584200"/>
            </a:xfrm>
            <a:custGeom>
              <a:avLst/>
              <a:gdLst/>
              <a:ahLst/>
              <a:cxnLst/>
              <a:rect l="l" t="t" r="r" b="b"/>
              <a:pathLst>
                <a:path w="1224280" h="584200">
                  <a:moveTo>
                    <a:pt x="0" y="97370"/>
                  </a:moveTo>
                  <a:lnTo>
                    <a:pt x="7652" y="59471"/>
                  </a:lnTo>
                  <a:lnTo>
                    <a:pt x="28521" y="28521"/>
                  </a:lnTo>
                  <a:lnTo>
                    <a:pt x="59471" y="7652"/>
                  </a:lnTo>
                  <a:lnTo>
                    <a:pt x="97370" y="0"/>
                  </a:lnTo>
                  <a:lnTo>
                    <a:pt x="1126591" y="0"/>
                  </a:lnTo>
                  <a:lnTo>
                    <a:pt x="1164490" y="7652"/>
                  </a:lnTo>
                  <a:lnTo>
                    <a:pt x="1195441" y="28521"/>
                  </a:lnTo>
                  <a:lnTo>
                    <a:pt x="1216309" y="59471"/>
                  </a:lnTo>
                  <a:lnTo>
                    <a:pt x="1223962" y="97370"/>
                  </a:lnTo>
                  <a:lnTo>
                    <a:pt x="1223962" y="486829"/>
                  </a:lnTo>
                  <a:lnTo>
                    <a:pt x="1216309" y="524733"/>
                  </a:lnTo>
                  <a:lnTo>
                    <a:pt x="1195441" y="555683"/>
                  </a:lnTo>
                  <a:lnTo>
                    <a:pt x="1164490" y="576549"/>
                  </a:lnTo>
                  <a:lnTo>
                    <a:pt x="1126591" y="584199"/>
                  </a:lnTo>
                  <a:lnTo>
                    <a:pt x="97370" y="584199"/>
                  </a:lnTo>
                  <a:lnTo>
                    <a:pt x="59471" y="576549"/>
                  </a:lnTo>
                  <a:lnTo>
                    <a:pt x="28521" y="555683"/>
                  </a:lnTo>
                  <a:lnTo>
                    <a:pt x="7652" y="524733"/>
                  </a:lnTo>
                  <a:lnTo>
                    <a:pt x="0" y="486829"/>
                  </a:lnTo>
                  <a:lnTo>
                    <a:pt x="0" y="9737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524787" y="2119412"/>
            <a:ext cx="7607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Lucida Grande"/>
                <a:cs typeface="Lucida Grande"/>
              </a:rPr>
              <a:t>Stap</a:t>
            </a:r>
            <a:r>
              <a:rPr dirty="0" sz="1900" spc="-5">
                <a:latin typeface="Lucida Grande"/>
                <a:cs typeface="Lucida Grande"/>
              </a:rPr>
              <a:t> </a:t>
            </a:r>
            <a:r>
              <a:rPr dirty="0" sz="1900" spc="-50">
                <a:latin typeface="Lucida Grande"/>
                <a:cs typeface="Lucida Grande"/>
              </a:rPr>
              <a:t>1</a:t>
            </a:r>
            <a:endParaRPr sz="1900">
              <a:latin typeface="Lucida Grande"/>
              <a:cs typeface="Lucida Grande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316826" y="3787363"/>
            <a:ext cx="1233805" cy="595630"/>
            <a:chOff x="1316826" y="3787363"/>
            <a:chExt cx="1233805" cy="595630"/>
          </a:xfrm>
        </p:grpSpPr>
        <p:sp>
          <p:nvSpPr>
            <p:cNvPr id="9" name="object 9" descr=""/>
            <p:cNvSpPr/>
            <p:nvPr/>
          </p:nvSpPr>
          <p:spPr>
            <a:xfrm>
              <a:off x="1321588" y="3792125"/>
              <a:ext cx="1224280" cy="586105"/>
            </a:xfrm>
            <a:custGeom>
              <a:avLst/>
              <a:gdLst/>
              <a:ahLst/>
              <a:cxnLst/>
              <a:rect l="l" t="t" r="r" b="b"/>
              <a:pathLst>
                <a:path w="1224280" h="586104">
                  <a:moveTo>
                    <a:pt x="1126324" y="0"/>
                  </a:moveTo>
                  <a:lnTo>
                    <a:pt x="97637" y="0"/>
                  </a:lnTo>
                  <a:lnTo>
                    <a:pt x="59632" y="7672"/>
                  </a:lnTo>
                  <a:lnTo>
                    <a:pt x="28597" y="28597"/>
                  </a:lnTo>
                  <a:lnTo>
                    <a:pt x="7672" y="59632"/>
                  </a:lnTo>
                  <a:lnTo>
                    <a:pt x="0" y="97637"/>
                  </a:lnTo>
                  <a:lnTo>
                    <a:pt x="0" y="488162"/>
                  </a:lnTo>
                  <a:lnTo>
                    <a:pt x="7672" y="526165"/>
                  </a:lnTo>
                  <a:lnTo>
                    <a:pt x="28597" y="557196"/>
                  </a:lnTo>
                  <a:lnTo>
                    <a:pt x="59632" y="578116"/>
                  </a:lnTo>
                  <a:lnTo>
                    <a:pt x="97637" y="585787"/>
                  </a:lnTo>
                  <a:lnTo>
                    <a:pt x="1126324" y="585787"/>
                  </a:lnTo>
                  <a:lnTo>
                    <a:pt x="1164330" y="578116"/>
                  </a:lnTo>
                  <a:lnTo>
                    <a:pt x="1195365" y="557196"/>
                  </a:lnTo>
                  <a:lnTo>
                    <a:pt x="1216289" y="526165"/>
                  </a:lnTo>
                  <a:lnTo>
                    <a:pt x="1223962" y="488162"/>
                  </a:lnTo>
                  <a:lnTo>
                    <a:pt x="1223962" y="97637"/>
                  </a:lnTo>
                  <a:lnTo>
                    <a:pt x="1216289" y="59632"/>
                  </a:lnTo>
                  <a:lnTo>
                    <a:pt x="1195365" y="28597"/>
                  </a:lnTo>
                  <a:lnTo>
                    <a:pt x="1164330" y="7672"/>
                  </a:lnTo>
                  <a:lnTo>
                    <a:pt x="1126324" y="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21588" y="3792125"/>
              <a:ext cx="1224280" cy="586105"/>
            </a:xfrm>
            <a:custGeom>
              <a:avLst/>
              <a:gdLst/>
              <a:ahLst/>
              <a:cxnLst/>
              <a:rect l="l" t="t" r="r" b="b"/>
              <a:pathLst>
                <a:path w="1224280" h="586104">
                  <a:moveTo>
                    <a:pt x="0" y="97637"/>
                  </a:moveTo>
                  <a:lnTo>
                    <a:pt x="7672" y="59632"/>
                  </a:lnTo>
                  <a:lnTo>
                    <a:pt x="28597" y="28597"/>
                  </a:lnTo>
                  <a:lnTo>
                    <a:pt x="59632" y="7672"/>
                  </a:lnTo>
                  <a:lnTo>
                    <a:pt x="97637" y="0"/>
                  </a:lnTo>
                  <a:lnTo>
                    <a:pt x="1126324" y="0"/>
                  </a:lnTo>
                  <a:lnTo>
                    <a:pt x="1164330" y="7672"/>
                  </a:lnTo>
                  <a:lnTo>
                    <a:pt x="1195365" y="28597"/>
                  </a:lnTo>
                  <a:lnTo>
                    <a:pt x="1216289" y="59632"/>
                  </a:lnTo>
                  <a:lnTo>
                    <a:pt x="1223962" y="97637"/>
                  </a:lnTo>
                  <a:lnTo>
                    <a:pt x="1223962" y="488162"/>
                  </a:lnTo>
                  <a:lnTo>
                    <a:pt x="1216289" y="526160"/>
                  </a:lnTo>
                  <a:lnTo>
                    <a:pt x="1195365" y="557191"/>
                  </a:lnTo>
                  <a:lnTo>
                    <a:pt x="1164330" y="578114"/>
                  </a:lnTo>
                  <a:lnTo>
                    <a:pt x="1126324" y="585787"/>
                  </a:lnTo>
                  <a:lnTo>
                    <a:pt x="97637" y="585787"/>
                  </a:lnTo>
                  <a:lnTo>
                    <a:pt x="59632" y="578114"/>
                  </a:lnTo>
                  <a:lnTo>
                    <a:pt x="28597" y="557191"/>
                  </a:lnTo>
                  <a:lnTo>
                    <a:pt x="7672" y="526160"/>
                  </a:lnTo>
                  <a:lnTo>
                    <a:pt x="0" y="488162"/>
                  </a:lnTo>
                  <a:lnTo>
                    <a:pt x="0" y="9763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553362" y="3969548"/>
            <a:ext cx="7607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Lucida Grande"/>
                <a:cs typeface="Lucida Grande"/>
              </a:rPr>
              <a:t>Stap</a:t>
            </a:r>
            <a:r>
              <a:rPr dirty="0" sz="1900" spc="-5">
                <a:latin typeface="Lucida Grande"/>
                <a:cs typeface="Lucida Grande"/>
              </a:rPr>
              <a:t> </a:t>
            </a:r>
            <a:r>
              <a:rPr dirty="0" sz="1900" spc="-50">
                <a:latin typeface="Lucida Grande"/>
                <a:cs typeface="Lucida Grande"/>
              </a:rPr>
              <a:t>2</a:t>
            </a:r>
            <a:endParaRPr sz="1900">
              <a:latin typeface="Lucida Grande"/>
              <a:cs typeface="Lucida Grande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327937" y="5662202"/>
            <a:ext cx="1233805" cy="593725"/>
            <a:chOff x="1327937" y="5662202"/>
            <a:chExt cx="1233805" cy="593725"/>
          </a:xfrm>
        </p:grpSpPr>
        <p:sp>
          <p:nvSpPr>
            <p:cNvPr id="13" name="object 13" descr=""/>
            <p:cNvSpPr/>
            <p:nvPr/>
          </p:nvSpPr>
          <p:spPr>
            <a:xfrm>
              <a:off x="1332699" y="5666964"/>
              <a:ext cx="1224280" cy="584200"/>
            </a:xfrm>
            <a:custGeom>
              <a:avLst/>
              <a:gdLst/>
              <a:ahLst/>
              <a:cxnLst/>
              <a:rect l="l" t="t" r="r" b="b"/>
              <a:pathLst>
                <a:path w="1224280" h="584200">
                  <a:moveTo>
                    <a:pt x="1126591" y="0"/>
                  </a:moveTo>
                  <a:lnTo>
                    <a:pt x="97370" y="0"/>
                  </a:lnTo>
                  <a:lnTo>
                    <a:pt x="59471" y="7652"/>
                  </a:lnTo>
                  <a:lnTo>
                    <a:pt x="28521" y="28521"/>
                  </a:lnTo>
                  <a:lnTo>
                    <a:pt x="7652" y="59471"/>
                  </a:lnTo>
                  <a:lnTo>
                    <a:pt x="0" y="97370"/>
                  </a:lnTo>
                  <a:lnTo>
                    <a:pt x="0" y="486841"/>
                  </a:lnTo>
                  <a:lnTo>
                    <a:pt x="7652" y="524738"/>
                  </a:lnTo>
                  <a:lnTo>
                    <a:pt x="28521" y="555685"/>
                  </a:lnTo>
                  <a:lnTo>
                    <a:pt x="59471" y="576549"/>
                  </a:lnTo>
                  <a:lnTo>
                    <a:pt x="97370" y="584200"/>
                  </a:lnTo>
                  <a:lnTo>
                    <a:pt x="1126591" y="584200"/>
                  </a:lnTo>
                  <a:lnTo>
                    <a:pt x="1164496" y="576549"/>
                  </a:lnTo>
                  <a:lnTo>
                    <a:pt x="1195446" y="555685"/>
                  </a:lnTo>
                  <a:lnTo>
                    <a:pt x="1216311" y="524738"/>
                  </a:lnTo>
                  <a:lnTo>
                    <a:pt x="1223962" y="486841"/>
                  </a:lnTo>
                  <a:lnTo>
                    <a:pt x="1223962" y="97370"/>
                  </a:lnTo>
                  <a:lnTo>
                    <a:pt x="1216311" y="59471"/>
                  </a:lnTo>
                  <a:lnTo>
                    <a:pt x="1195446" y="28521"/>
                  </a:lnTo>
                  <a:lnTo>
                    <a:pt x="1164496" y="7652"/>
                  </a:lnTo>
                  <a:lnTo>
                    <a:pt x="1126591" y="0"/>
                  </a:lnTo>
                  <a:close/>
                </a:path>
              </a:pathLst>
            </a:custGeom>
            <a:solidFill>
              <a:srgbClr val="3A87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32699" y="5666964"/>
              <a:ext cx="1224280" cy="584200"/>
            </a:xfrm>
            <a:custGeom>
              <a:avLst/>
              <a:gdLst/>
              <a:ahLst/>
              <a:cxnLst/>
              <a:rect l="l" t="t" r="r" b="b"/>
              <a:pathLst>
                <a:path w="1224280" h="584200">
                  <a:moveTo>
                    <a:pt x="0" y="97370"/>
                  </a:moveTo>
                  <a:lnTo>
                    <a:pt x="7652" y="59471"/>
                  </a:lnTo>
                  <a:lnTo>
                    <a:pt x="28521" y="28521"/>
                  </a:lnTo>
                  <a:lnTo>
                    <a:pt x="59471" y="7652"/>
                  </a:lnTo>
                  <a:lnTo>
                    <a:pt x="97370" y="0"/>
                  </a:lnTo>
                  <a:lnTo>
                    <a:pt x="1126591" y="0"/>
                  </a:lnTo>
                  <a:lnTo>
                    <a:pt x="1164496" y="7652"/>
                  </a:lnTo>
                  <a:lnTo>
                    <a:pt x="1195446" y="28521"/>
                  </a:lnTo>
                  <a:lnTo>
                    <a:pt x="1216311" y="59471"/>
                  </a:lnTo>
                  <a:lnTo>
                    <a:pt x="1223962" y="97370"/>
                  </a:lnTo>
                  <a:lnTo>
                    <a:pt x="1223962" y="486829"/>
                  </a:lnTo>
                  <a:lnTo>
                    <a:pt x="1216311" y="524733"/>
                  </a:lnTo>
                  <a:lnTo>
                    <a:pt x="1195446" y="555683"/>
                  </a:lnTo>
                  <a:lnTo>
                    <a:pt x="1164496" y="576549"/>
                  </a:lnTo>
                  <a:lnTo>
                    <a:pt x="1126591" y="584200"/>
                  </a:lnTo>
                  <a:lnTo>
                    <a:pt x="97370" y="584200"/>
                  </a:lnTo>
                  <a:lnTo>
                    <a:pt x="59471" y="576549"/>
                  </a:lnTo>
                  <a:lnTo>
                    <a:pt x="28521" y="555683"/>
                  </a:lnTo>
                  <a:lnTo>
                    <a:pt x="7652" y="524733"/>
                  </a:lnTo>
                  <a:lnTo>
                    <a:pt x="0" y="486829"/>
                  </a:lnTo>
                  <a:lnTo>
                    <a:pt x="0" y="9737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1564474" y="5844068"/>
            <a:ext cx="76073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>
                <a:latin typeface="Lucida Grande"/>
                <a:cs typeface="Lucida Grande"/>
              </a:rPr>
              <a:t>Stap</a:t>
            </a:r>
            <a:r>
              <a:rPr dirty="0" sz="1900" spc="-5">
                <a:latin typeface="Lucida Grande"/>
                <a:cs typeface="Lucida Grande"/>
              </a:rPr>
              <a:t> </a:t>
            </a:r>
            <a:r>
              <a:rPr dirty="0" sz="1900" spc="-50">
                <a:latin typeface="Lucida Grande"/>
                <a:cs typeface="Lucida Grande"/>
              </a:rPr>
              <a:t>3</a:t>
            </a:r>
            <a:endParaRPr sz="1900">
              <a:latin typeface="Lucida Grande"/>
              <a:cs typeface="Lucida Grande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03827" y="1519465"/>
            <a:ext cx="2671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latin typeface="Arial"/>
                <a:cs typeface="Arial"/>
              </a:rPr>
              <a:t>Voorlichting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in</a:t>
            </a:r>
            <a:r>
              <a:rPr dirty="0" sz="1800" spc="30" b="1">
                <a:latin typeface="Arial"/>
                <a:cs typeface="Arial"/>
              </a:rPr>
              <a:t> </a:t>
            </a:r>
            <a:r>
              <a:rPr dirty="0" sz="1800" spc="-140" b="1">
                <a:latin typeface="Arial"/>
                <a:cs typeface="Arial"/>
              </a:rPr>
              <a:t>spreekkamer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461027" y="1845676"/>
            <a:ext cx="3044825" cy="1013460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Globaal</a:t>
            </a:r>
            <a:r>
              <a:rPr dirty="0" sz="1800" spc="-50">
                <a:latin typeface="Arial"/>
                <a:cs typeface="Arial"/>
              </a:rPr>
              <a:t> </a:t>
            </a:r>
            <a:r>
              <a:rPr dirty="0" sz="1800" spc="-95">
                <a:latin typeface="Arial"/>
                <a:cs typeface="Arial"/>
              </a:rPr>
              <a:t>voorlichtingsgesprek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95">
                <a:latin typeface="Arial"/>
                <a:cs typeface="Arial"/>
              </a:rPr>
              <a:t>Folder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meegeven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Overdracht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042232" y="3196017"/>
            <a:ext cx="3116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latin typeface="Arial"/>
                <a:cs typeface="Arial"/>
              </a:rPr>
              <a:t>Voorlichtingsbijeenkomst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plenair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30978" y="3473308"/>
            <a:ext cx="1241425" cy="13455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20">
                <a:latin typeface="Arial"/>
                <a:cs typeface="Arial"/>
              </a:rPr>
              <a:t>COPD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0">
                <a:latin typeface="Arial"/>
                <a:cs typeface="Arial"/>
              </a:rPr>
              <a:t>Hartfalen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25">
                <a:latin typeface="Arial"/>
                <a:cs typeface="Arial"/>
              </a:rPr>
              <a:t>Parkinson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5">
                <a:latin typeface="Arial"/>
                <a:cs typeface="Arial"/>
              </a:rPr>
              <a:t>Dementie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085437" y="5472644"/>
            <a:ext cx="20516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5" b="1">
                <a:latin typeface="Arial"/>
                <a:cs typeface="Arial"/>
              </a:rPr>
              <a:t>TZP-</a:t>
            </a:r>
            <a:r>
              <a:rPr dirty="0" sz="1800" spc="-165" b="1">
                <a:latin typeface="Arial"/>
                <a:cs typeface="Arial"/>
              </a:rPr>
              <a:t>gesprek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165" b="1">
                <a:latin typeface="Arial"/>
                <a:cs typeface="Arial"/>
              </a:rPr>
              <a:t>op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maat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542409" y="5798856"/>
            <a:ext cx="3982720" cy="9645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95">
                <a:latin typeface="Arial"/>
                <a:cs typeface="Arial"/>
              </a:rPr>
              <a:t>Gesprek</a:t>
            </a:r>
            <a:r>
              <a:rPr dirty="0" sz="1800" spc="-30">
                <a:latin typeface="Arial"/>
                <a:cs typeface="Arial"/>
              </a:rPr>
              <a:t> </a:t>
            </a:r>
            <a:r>
              <a:rPr dirty="0" sz="1800" spc="-150">
                <a:latin typeface="Arial"/>
                <a:cs typeface="Arial"/>
              </a:rPr>
              <a:t>met</a:t>
            </a:r>
            <a:r>
              <a:rPr dirty="0" sz="180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patiënt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70">
                <a:latin typeface="Arial"/>
                <a:cs typeface="Arial"/>
              </a:rPr>
              <a:t>en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naaste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22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14">
                <a:latin typeface="Arial"/>
                <a:cs typeface="Arial"/>
              </a:rPr>
              <a:t>Verwachtingen/wensen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60">
                <a:latin typeface="Arial"/>
                <a:cs typeface="Arial"/>
              </a:rPr>
              <a:t>behandelingen/ </a:t>
            </a:r>
            <a:r>
              <a:rPr dirty="0" sz="1800" spc="-10">
                <a:latin typeface="Arial"/>
                <a:cs typeface="Arial"/>
              </a:rPr>
              <a:t>opname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2851620" y="2024824"/>
            <a:ext cx="1028700" cy="4226560"/>
          </a:xfrm>
          <a:custGeom>
            <a:avLst/>
            <a:gdLst/>
            <a:ahLst/>
            <a:cxnLst/>
            <a:rect l="l" t="t" r="r" b="b"/>
            <a:pathLst>
              <a:path w="1028700" h="4226560">
                <a:moveTo>
                  <a:pt x="979487" y="2110219"/>
                </a:moveTo>
                <a:lnTo>
                  <a:pt x="736879" y="1867319"/>
                </a:lnTo>
                <a:lnTo>
                  <a:pt x="736879" y="1988769"/>
                </a:lnTo>
                <a:lnTo>
                  <a:pt x="0" y="1988769"/>
                </a:lnTo>
                <a:lnTo>
                  <a:pt x="0" y="2231656"/>
                </a:lnTo>
                <a:lnTo>
                  <a:pt x="736879" y="2231656"/>
                </a:lnTo>
                <a:lnTo>
                  <a:pt x="736879" y="2353094"/>
                </a:lnTo>
                <a:lnTo>
                  <a:pt x="979487" y="2110219"/>
                </a:lnTo>
                <a:close/>
              </a:path>
              <a:path w="1028700" h="4226560">
                <a:moveTo>
                  <a:pt x="1004658" y="242900"/>
                </a:moveTo>
                <a:lnTo>
                  <a:pt x="762050" y="0"/>
                </a:lnTo>
                <a:lnTo>
                  <a:pt x="762050" y="121450"/>
                </a:lnTo>
                <a:lnTo>
                  <a:pt x="25171" y="121450"/>
                </a:lnTo>
                <a:lnTo>
                  <a:pt x="25171" y="364337"/>
                </a:lnTo>
                <a:lnTo>
                  <a:pt x="762050" y="364337"/>
                </a:lnTo>
                <a:lnTo>
                  <a:pt x="762050" y="485775"/>
                </a:lnTo>
                <a:lnTo>
                  <a:pt x="1004658" y="242900"/>
                </a:lnTo>
                <a:close/>
              </a:path>
              <a:path w="1028700" h="4226560">
                <a:moveTo>
                  <a:pt x="1028204" y="3983469"/>
                </a:moveTo>
                <a:lnTo>
                  <a:pt x="785596" y="3740569"/>
                </a:lnTo>
                <a:lnTo>
                  <a:pt x="785596" y="3862019"/>
                </a:lnTo>
                <a:lnTo>
                  <a:pt x="48717" y="3862019"/>
                </a:lnTo>
                <a:lnTo>
                  <a:pt x="48717" y="4104906"/>
                </a:lnTo>
                <a:lnTo>
                  <a:pt x="785596" y="4104906"/>
                </a:lnTo>
                <a:lnTo>
                  <a:pt x="785596" y="4226344"/>
                </a:lnTo>
                <a:lnTo>
                  <a:pt x="1028204" y="398346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299" y="637176"/>
            <a:ext cx="3790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85"/>
              <a:t>Take</a:t>
            </a:r>
            <a:r>
              <a:rPr dirty="0" sz="3600" spc="-20"/>
              <a:t> </a:t>
            </a:r>
            <a:r>
              <a:rPr dirty="0" sz="3600" spc="-375"/>
              <a:t>home</a:t>
            </a:r>
            <a:r>
              <a:rPr dirty="0" sz="3600" spc="-10"/>
              <a:t> </a:t>
            </a:r>
            <a:r>
              <a:rPr dirty="0" sz="3600" spc="-325"/>
              <a:t>message: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049299" y="1684672"/>
            <a:ext cx="6887209" cy="4152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775335" indent="-342900">
              <a:lnSpc>
                <a:spcPct val="154000"/>
              </a:lnSpc>
              <a:spcBef>
                <a:spcPts val="100"/>
              </a:spcBef>
              <a:buChar char="■"/>
              <a:tabLst>
                <a:tab pos="354965" algn="l"/>
                <a:tab pos="355600" algn="l"/>
                <a:tab pos="1028065" algn="l"/>
              </a:tabLst>
            </a:pPr>
            <a:r>
              <a:rPr dirty="0" sz="2000" spc="-20">
                <a:latin typeface="Arial"/>
                <a:cs typeface="Arial"/>
              </a:rPr>
              <a:t>Meer</a:t>
            </a:r>
            <a:r>
              <a:rPr dirty="0" sz="2000">
                <a:latin typeface="Arial"/>
                <a:cs typeface="Arial"/>
              </a:rPr>
              <a:t>	</a:t>
            </a:r>
            <a:r>
              <a:rPr dirty="0" sz="2000" spc="-130">
                <a:latin typeface="Arial"/>
                <a:cs typeface="Arial"/>
              </a:rPr>
              <a:t>structurele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0000"/>
                </a:solidFill>
                <a:latin typeface="Arial"/>
                <a:cs typeface="Arial"/>
              </a:rPr>
              <a:t>transmurale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0000"/>
                </a:solidFill>
                <a:latin typeface="Arial"/>
                <a:cs typeface="Arial"/>
              </a:rPr>
              <a:t>aandacht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110">
                <a:latin typeface="Arial"/>
                <a:cs typeface="Arial"/>
              </a:rPr>
              <a:t>toekomstige </a:t>
            </a:r>
            <a:r>
              <a:rPr dirty="0" sz="2000" spc="-90">
                <a:latin typeface="Arial"/>
                <a:cs typeface="Arial"/>
              </a:rPr>
              <a:t>zorgplanning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is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gewenst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■"/>
            </a:pP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8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00">
                <a:latin typeface="Arial"/>
                <a:cs typeface="Arial"/>
              </a:rPr>
              <a:t>Bevordert</a:t>
            </a:r>
            <a:r>
              <a:rPr dirty="0" sz="2000" spc="-4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kwaliteit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leven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45">
                <a:latin typeface="Arial"/>
                <a:cs typeface="Arial"/>
              </a:rPr>
              <a:t>kwaliteit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van</a:t>
            </a:r>
            <a:r>
              <a:rPr dirty="0" sz="2000" spc="-10">
                <a:latin typeface="Arial"/>
                <a:cs typeface="Arial"/>
              </a:rPr>
              <a:t> sterven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■"/>
            </a:pPr>
            <a:endParaRPr sz="1700">
              <a:latin typeface="Arial"/>
              <a:cs typeface="Arial"/>
            </a:endParaRPr>
          </a:p>
          <a:p>
            <a:pPr marL="355600" marR="358775" indent="-342900">
              <a:lnSpc>
                <a:spcPct val="154000"/>
              </a:lnSpc>
              <a:buChar char="■"/>
              <a:tabLst>
                <a:tab pos="354965" algn="l"/>
                <a:tab pos="355600" algn="l"/>
              </a:tabLst>
            </a:pPr>
            <a:r>
              <a:rPr dirty="0" sz="2000" spc="-120">
                <a:latin typeface="Arial"/>
                <a:cs typeface="Arial"/>
              </a:rPr>
              <a:t>Patiënt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verdient</a:t>
            </a:r>
            <a:r>
              <a:rPr dirty="0" sz="2000" spc="10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duidelijke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00">
                <a:solidFill>
                  <a:srgbClr val="FF0000"/>
                </a:solidFill>
                <a:latin typeface="Arial"/>
                <a:cs typeface="Arial"/>
              </a:rPr>
              <a:t>eenduidige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0000"/>
                </a:solidFill>
                <a:latin typeface="Arial"/>
                <a:cs typeface="Arial"/>
              </a:rPr>
              <a:t>transmurale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FF0000"/>
                </a:solidFill>
                <a:latin typeface="Arial"/>
                <a:cs typeface="Arial"/>
              </a:rPr>
              <a:t>gedragen </a:t>
            </a:r>
            <a:r>
              <a:rPr dirty="0" sz="2000" spc="-100">
                <a:solidFill>
                  <a:srgbClr val="FF0000"/>
                </a:solidFill>
                <a:latin typeface="Arial"/>
                <a:cs typeface="Arial"/>
              </a:rPr>
              <a:t>adviezen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m.b.t.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passende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zorg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■"/>
            </a:pP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54000"/>
              </a:lnSpc>
              <a:buChar char="■"/>
              <a:tabLst>
                <a:tab pos="354965" algn="l"/>
                <a:tab pos="355600" algn="l"/>
              </a:tabLst>
            </a:pPr>
            <a:r>
              <a:rPr dirty="0" sz="2000" spc="-110">
                <a:latin typeface="Arial"/>
                <a:cs typeface="Arial"/>
              </a:rPr>
              <a:t>Vereist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5">
                <a:latin typeface="Arial"/>
                <a:cs typeface="Arial"/>
              </a:rPr>
              <a:t>specifieke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brede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50">
                <a:latin typeface="Arial"/>
                <a:cs typeface="Arial"/>
              </a:rPr>
              <a:t>competenties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daarom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0000"/>
                </a:solidFill>
                <a:latin typeface="Arial"/>
                <a:cs typeface="Arial"/>
              </a:rPr>
              <a:t>samenwerking </a:t>
            </a:r>
            <a:r>
              <a:rPr dirty="0" sz="2000" spc="-225">
                <a:solidFill>
                  <a:srgbClr val="FF0000"/>
                </a:solidFill>
                <a:latin typeface="Arial"/>
                <a:cs typeface="Arial"/>
              </a:rPr>
              <a:t>tussen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FF0000"/>
                </a:solidFill>
                <a:latin typeface="Arial"/>
                <a:cs typeface="Arial"/>
              </a:rPr>
              <a:t>eerste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85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2000" spc="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80">
                <a:solidFill>
                  <a:srgbClr val="FF0000"/>
                </a:solidFill>
                <a:latin typeface="Arial"/>
                <a:cs typeface="Arial"/>
              </a:rPr>
              <a:t>tweede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Arial"/>
                <a:cs typeface="Arial"/>
              </a:rPr>
              <a:t>lijn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3299" y="542921"/>
            <a:ext cx="517398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0"/>
              <a:t>Toekomstige</a:t>
            </a:r>
            <a:r>
              <a:rPr dirty="0" spc="45"/>
              <a:t> </a:t>
            </a:r>
            <a:r>
              <a:rPr dirty="0" spc="-145"/>
              <a:t>zorgplanning</a:t>
            </a:r>
            <a:r>
              <a:rPr dirty="0" spc="45"/>
              <a:t> </a:t>
            </a:r>
            <a:r>
              <a:rPr dirty="0" spc="-405"/>
              <a:t>(TZP)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09955" marR="5080" indent="-342900">
              <a:lnSpc>
                <a:spcPct val="100000"/>
              </a:lnSpc>
              <a:spcBef>
                <a:spcPts val="100"/>
              </a:spcBef>
              <a:buChar char="■"/>
              <a:tabLst>
                <a:tab pos="909955" algn="l"/>
                <a:tab pos="910590" algn="l"/>
              </a:tabLst>
            </a:pPr>
            <a:r>
              <a:rPr dirty="0" spc="-280">
                <a:solidFill>
                  <a:srgbClr val="FF0000"/>
                </a:solidFill>
              </a:rPr>
              <a:t>Een</a:t>
            </a:r>
            <a:r>
              <a:rPr dirty="0" spc="-10">
                <a:solidFill>
                  <a:srgbClr val="FF0000"/>
                </a:solidFill>
              </a:rPr>
              <a:t> </a:t>
            </a:r>
            <a:r>
              <a:rPr dirty="0" spc="-170">
                <a:solidFill>
                  <a:srgbClr val="FF0000"/>
                </a:solidFill>
              </a:rPr>
              <a:t>dynamisch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 spc="-145">
                <a:solidFill>
                  <a:srgbClr val="FF0000"/>
                </a:solidFill>
              </a:rPr>
              <a:t>proces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 spc="-10"/>
              <a:t>waarbij</a:t>
            </a:r>
            <a:r>
              <a:rPr dirty="0" spc="-5"/>
              <a:t> </a:t>
            </a:r>
            <a:r>
              <a:rPr dirty="0" spc="-65"/>
              <a:t>patiënt</a:t>
            </a:r>
            <a:r>
              <a:rPr dirty="0" spc="-10"/>
              <a:t> </a:t>
            </a:r>
            <a:r>
              <a:rPr dirty="0" spc="-185"/>
              <a:t>en</a:t>
            </a:r>
            <a:r>
              <a:rPr dirty="0" spc="-5"/>
              <a:t> </a:t>
            </a:r>
            <a:r>
              <a:rPr dirty="0" spc="-150"/>
              <a:t>naasten</a:t>
            </a:r>
            <a:r>
              <a:rPr dirty="0" spc="-5"/>
              <a:t> </a:t>
            </a:r>
            <a:r>
              <a:rPr dirty="0" spc="-160"/>
              <a:t>met</a:t>
            </a:r>
            <a:r>
              <a:rPr dirty="0" spc="-5"/>
              <a:t> </a:t>
            </a:r>
            <a:r>
              <a:rPr dirty="0" spc="-25"/>
              <a:t>de </a:t>
            </a:r>
            <a:r>
              <a:rPr dirty="0" spc="-110"/>
              <a:t>behandelend</a:t>
            </a:r>
            <a:r>
              <a:rPr dirty="0" spc="-10"/>
              <a:t> </a:t>
            </a:r>
            <a:r>
              <a:rPr dirty="0" spc="-85"/>
              <a:t>arts</a:t>
            </a:r>
            <a:r>
              <a:rPr dirty="0" spc="-10"/>
              <a:t> </a:t>
            </a:r>
            <a:r>
              <a:rPr dirty="0" spc="-95"/>
              <a:t>zijn</a:t>
            </a:r>
            <a:r>
              <a:rPr dirty="0" spc="-5"/>
              <a:t> </a:t>
            </a:r>
            <a:r>
              <a:rPr dirty="0" spc="-195"/>
              <a:t>wensen,</a:t>
            </a:r>
            <a:r>
              <a:rPr dirty="0" spc="-10"/>
              <a:t> </a:t>
            </a:r>
            <a:r>
              <a:rPr dirty="0" spc="-100"/>
              <a:t>doelen</a:t>
            </a:r>
            <a:r>
              <a:rPr dirty="0" spc="-10"/>
              <a:t> </a:t>
            </a:r>
            <a:r>
              <a:rPr dirty="0" spc="-185"/>
              <a:t>en</a:t>
            </a:r>
            <a:r>
              <a:rPr dirty="0" spc="-5"/>
              <a:t> </a:t>
            </a:r>
            <a:r>
              <a:rPr dirty="0" spc="-130"/>
              <a:t>voorkeuren</a:t>
            </a:r>
            <a:r>
              <a:rPr dirty="0" spc="-10"/>
              <a:t> </a:t>
            </a:r>
            <a:r>
              <a:rPr dirty="0" spc="-80"/>
              <a:t>voor</a:t>
            </a:r>
            <a:r>
              <a:rPr dirty="0" spc="-10"/>
              <a:t> </a:t>
            </a:r>
            <a:r>
              <a:rPr dirty="0" spc="-55"/>
              <a:t>zorg</a:t>
            </a:r>
            <a:r>
              <a:rPr dirty="0" spc="-5"/>
              <a:t> </a:t>
            </a:r>
            <a:r>
              <a:rPr dirty="0" spc="-35"/>
              <a:t>rond </a:t>
            </a:r>
            <a:r>
              <a:rPr dirty="0" spc="-130"/>
              <a:t>het</a:t>
            </a:r>
            <a:r>
              <a:rPr dirty="0" spc="35"/>
              <a:t> </a:t>
            </a:r>
            <a:r>
              <a:rPr dirty="0" spc="-145"/>
              <a:t>levenseinde</a:t>
            </a:r>
            <a:r>
              <a:rPr dirty="0" spc="45"/>
              <a:t> </a:t>
            </a:r>
            <a:r>
              <a:rPr dirty="0" spc="-10"/>
              <a:t>bespreekt</a:t>
            </a:r>
          </a:p>
          <a:p>
            <a:pPr marL="554355">
              <a:lnSpc>
                <a:spcPct val="100000"/>
              </a:lnSpc>
              <a:spcBef>
                <a:spcPts val="30"/>
              </a:spcBef>
              <a:buClr>
                <a:srgbClr val="FF0000"/>
              </a:buClr>
              <a:buFont typeface="Arial"/>
              <a:buChar char="■"/>
            </a:pPr>
            <a:endParaRPr sz="2850"/>
          </a:p>
          <a:p>
            <a:pPr marL="909955" marR="22860" indent="-342900">
              <a:lnSpc>
                <a:spcPct val="100000"/>
              </a:lnSpc>
              <a:spcBef>
                <a:spcPts val="5"/>
              </a:spcBef>
              <a:buChar char="■"/>
              <a:tabLst>
                <a:tab pos="909955" algn="l"/>
                <a:tab pos="910590" algn="l"/>
              </a:tabLst>
            </a:pPr>
            <a:r>
              <a:rPr dirty="0" spc="-105">
                <a:solidFill>
                  <a:srgbClr val="FF0000"/>
                </a:solidFill>
              </a:rPr>
              <a:t>Anticiperend</a:t>
            </a:r>
            <a:r>
              <a:rPr dirty="0" spc="-25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op </a:t>
            </a:r>
            <a:r>
              <a:rPr dirty="0" spc="-165"/>
              <a:t>een</a:t>
            </a:r>
            <a:r>
              <a:rPr dirty="0" spc="-10"/>
              <a:t> </a:t>
            </a:r>
            <a:r>
              <a:rPr dirty="0" spc="-100"/>
              <a:t>situatie</a:t>
            </a:r>
            <a:r>
              <a:rPr dirty="0" spc="-15"/>
              <a:t> </a:t>
            </a:r>
            <a:r>
              <a:rPr dirty="0" spc="-65"/>
              <a:t>waarin</a:t>
            </a:r>
            <a:r>
              <a:rPr dirty="0" spc="-10"/>
              <a:t> </a:t>
            </a:r>
            <a:r>
              <a:rPr dirty="0" spc="-165"/>
              <a:t>een</a:t>
            </a:r>
            <a:r>
              <a:rPr dirty="0" spc="-10"/>
              <a:t> </a:t>
            </a:r>
            <a:r>
              <a:rPr dirty="0" spc="-65"/>
              <a:t>patiënt</a:t>
            </a:r>
            <a:r>
              <a:rPr dirty="0" spc="-20"/>
              <a:t> </a:t>
            </a:r>
            <a:r>
              <a:rPr dirty="0" spc="-95"/>
              <a:t>niet</a:t>
            </a:r>
            <a:r>
              <a:rPr dirty="0" spc="-15"/>
              <a:t> </a:t>
            </a:r>
            <a:r>
              <a:rPr dirty="0" spc="-145"/>
              <a:t>meer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15"/>
              <a:t> </a:t>
            </a:r>
            <a:r>
              <a:rPr dirty="0" spc="-75"/>
              <a:t>minder </a:t>
            </a:r>
            <a:r>
              <a:rPr dirty="0" spc="-10"/>
              <a:t>zelf</a:t>
            </a:r>
            <a:r>
              <a:rPr dirty="0" spc="-130"/>
              <a:t> </a:t>
            </a:r>
            <a:r>
              <a:rPr dirty="0" spc="-135"/>
              <a:t>in</a:t>
            </a:r>
            <a:r>
              <a:rPr dirty="0" spc="-10"/>
              <a:t> </a:t>
            </a:r>
            <a:r>
              <a:rPr dirty="0" spc="-75"/>
              <a:t>staat</a:t>
            </a:r>
            <a:r>
              <a:rPr dirty="0" spc="-45"/>
              <a:t> </a:t>
            </a:r>
            <a:r>
              <a:rPr dirty="0" spc="-185"/>
              <a:t>is</a:t>
            </a:r>
            <a:r>
              <a:rPr dirty="0" spc="-10"/>
              <a:t> </a:t>
            </a:r>
            <a:r>
              <a:rPr dirty="0" spc="-229"/>
              <a:t>om</a:t>
            </a:r>
            <a:r>
              <a:rPr dirty="0" spc="-5"/>
              <a:t> </a:t>
            </a:r>
            <a:r>
              <a:rPr dirty="0" spc="-204"/>
              <a:t>wensen</a:t>
            </a:r>
            <a:r>
              <a:rPr dirty="0" spc="-10"/>
              <a:t> </a:t>
            </a:r>
            <a:r>
              <a:rPr dirty="0" spc="-80"/>
              <a:t>aan</a:t>
            </a:r>
            <a:r>
              <a:rPr dirty="0" spc="-35"/>
              <a:t> </a:t>
            </a:r>
            <a:r>
              <a:rPr dirty="0" spc="-20"/>
              <a:t>te</a:t>
            </a:r>
            <a:r>
              <a:rPr dirty="0" spc="-35"/>
              <a:t> </a:t>
            </a:r>
            <a:r>
              <a:rPr dirty="0" spc="-10"/>
              <a:t>geven.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8562" y="4516955"/>
            <a:ext cx="7712671" cy="20319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6187" y="2121417"/>
            <a:ext cx="1787525" cy="177958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24362" y="2194442"/>
            <a:ext cx="1728787" cy="14922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2350" y="715337"/>
            <a:ext cx="488886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Vergrijzing</a:t>
            </a:r>
            <a:r>
              <a:rPr dirty="0" spc="-114"/>
              <a:t> </a:t>
            </a:r>
            <a:r>
              <a:rPr dirty="0" spc="-285"/>
              <a:t>en</a:t>
            </a:r>
            <a:r>
              <a:rPr dirty="0" spc="-5"/>
              <a:t> </a:t>
            </a:r>
            <a:r>
              <a:rPr dirty="0" spc="-114"/>
              <a:t>multimorbiditeit</a:t>
            </a: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6575" y="1716605"/>
            <a:ext cx="3646089" cy="25971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1300" y="604085"/>
            <a:ext cx="2779395" cy="46735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>
                <a:latin typeface="Lucida Grande"/>
                <a:cs typeface="Lucida Grande"/>
              </a:rPr>
              <a:t>Passende</a:t>
            </a:r>
            <a:r>
              <a:rPr dirty="0" sz="2900" spc="-40">
                <a:latin typeface="Lucida Grande"/>
                <a:cs typeface="Lucida Grande"/>
              </a:rPr>
              <a:t> </a:t>
            </a:r>
            <a:r>
              <a:rPr dirty="0" sz="2900" spc="-10">
                <a:latin typeface="Lucida Grande"/>
                <a:cs typeface="Lucida Grande"/>
              </a:rPr>
              <a:t>Zorg?</a:t>
            </a:r>
            <a:endParaRPr sz="2900">
              <a:latin typeface="Lucida Grande"/>
              <a:cs typeface="Lucida Grande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7973" y="1530007"/>
            <a:ext cx="7716023" cy="45000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8004" y="540016"/>
            <a:ext cx="8424545" cy="5868035"/>
          </a:xfrm>
          <a:custGeom>
            <a:avLst/>
            <a:gdLst/>
            <a:ahLst/>
            <a:cxnLst/>
            <a:rect l="l" t="t" r="r" b="b"/>
            <a:pathLst>
              <a:path w="8424545" h="5868035">
                <a:moveTo>
                  <a:pt x="8423998" y="0"/>
                </a:moveTo>
                <a:lnTo>
                  <a:pt x="0" y="0"/>
                </a:lnTo>
                <a:lnTo>
                  <a:pt x="0" y="5867996"/>
                </a:lnTo>
                <a:lnTo>
                  <a:pt x="8423998" y="5867996"/>
                </a:lnTo>
                <a:lnTo>
                  <a:pt x="842399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1299" y="667769"/>
            <a:ext cx="379476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Palliatieve</a:t>
            </a:r>
            <a:r>
              <a:rPr dirty="0" spc="-75"/>
              <a:t> </a:t>
            </a:r>
            <a:r>
              <a:rPr dirty="0" spc="-130"/>
              <a:t>Zorg</a:t>
            </a:r>
            <a:r>
              <a:rPr dirty="0" spc="-45"/>
              <a:t> </a:t>
            </a:r>
            <a:r>
              <a:rPr dirty="0" spc="-285"/>
              <a:t>en</a:t>
            </a:r>
            <a:r>
              <a:rPr dirty="0"/>
              <a:t> </a:t>
            </a:r>
            <a:r>
              <a:rPr dirty="0" spc="-520"/>
              <a:t>TZP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112202" y="1702015"/>
            <a:ext cx="7748270" cy="3773804"/>
            <a:chOff x="1112202" y="1702015"/>
            <a:chExt cx="7748270" cy="3773804"/>
          </a:xfrm>
        </p:grpSpPr>
        <p:sp>
          <p:nvSpPr>
            <p:cNvPr id="5" name="object 5" descr=""/>
            <p:cNvSpPr/>
            <p:nvPr/>
          </p:nvSpPr>
          <p:spPr>
            <a:xfrm>
              <a:off x="1112202" y="1702015"/>
              <a:ext cx="7748270" cy="3773804"/>
            </a:xfrm>
            <a:custGeom>
              <a:avLst/>
              <a:gdLst/>
              <a:ahLst/>
              <a:cxnLst/>
              <a:rect l="l" t="t" r="r" b="b"/>
              <a:pathLst>
                <a:path w="7748270" h="3773804">
                  <a:moveTo>
                    <a:pt x="7747660" y="0"/>
                  </a:moveTo>
                  <a:lnTo>
                    <a:pt x="0" y="0"/>
                  </a:lnTo>
                  <a:lnTo>
                    <a:pt x="0" y="3773754"/>
                  </a:lnTo>
                  <a:lnTo>
                    <a:pt x="7747660" y="3773754"/>
                  </a:lnTo>
                  <a:lnTo>
                    <a:pt x="7747660" y="0"/>
                  </a:lnTo>
                  <a:close/>
                </a:path>
              </a:pathLst>
            </a:custGeom>
            <a:solidFill>
              <a:srgbClr val="96AFCF">
                <a:alpha val="2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96428" y="3056761"/>
              <a:ext cx="2905760" cy="1451610"/>
            </a:xfrm>
            <a:custGeom>
              <a:avLst/>
              <a:gdLst/>
              <a:ahLst/>
              <a:cxnLst/>
              <a:rect l="l" t="t" r="r" b="b"/>
              <a:pathLst>
                <a:path w="2905760" h="1451610">
                  <a:moveTo>
                    <a:pt x="2905404" y="0"/>
                  </a:moveTo>
                  <a:lnTo>
                    <a:pt x="0" y="0"/>
                  </a:lnTo>
                  <a:lnTo>
                    <a:pt x="0" y="1451368"/>
                  </a:lnTo>
                  <a:lnTo>
                    <a:pt x="2905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96428" y="3056761"/>
              <a:ext cx="3874135" cy="1451610"/>
            </a:xfrm>
            <a:custGeom>
              <a:avLst/>
              <a:gdLst/>
              <a:ahLst/>
              <a:cxnLst/>
              <a:rect l="l" t="t" r="r" b="b"/>
              <a:pathLst>
                <a:path w="3874135" h="1451610">
                  <a:moveTo>
                    <a:pt x="3873817" y="0"/>
                  </a:moveTo>
                  <a:lnTo>
                    <a:pt x="2905404" y="0"/>
                  </a:lnTo>
                  <a:lnTo>
                    <a:pt x="0" y="1451368"/>
                  </a:lnTo>
                  <a:lnTo>
                    <a:pt x="3873817" y="1451368"/>
                  </a:lnTo>
                  <a:lnTo>
                    <a:pt x="3873817" y="0"/>
                  </a:lnTo>
                  <a:close/>
                </a:path>
              </a:pathLst>
            </a:custGeom>
            <a:solidFill>
              <a:srgbClr val="96AFCF">
                <a:alpha val="497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019809" y="3056761"/>
              <a:ext cx="1452880" cy="1451610"/>
            </a:xfrm>
            <a:custGeom>
              <a:avLst/>
              <a:gdLst/>
              <a:ahLst/>
              <a:cxnLst/>
              <a:rect l="l" t="t" r="r" b="b"/>
              <a:pathLst>
                <a:path w="1452879" h="1451610">
                  <a:moveTo>
                    <a:pt x="0" y="0"/>
                  </a:moveTo>
                  <a:lnTo>
                    <a:pt x="0" y="1451368"/>
                  </a:lnTo>
                  <a:lnTo>
                    <a:pt x="1452702" y="14513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92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96427" y="4991959"/>
              <a:ext cx="6876415" cy="0"/>
            </a:xfrm>
            <a:custGeom>
              <a:avLst/>
              <a:gdLst/>
              <a:ahLst/>
              <a:cxnLst/>
              <a:rect l="l" t="t" r="r" b="b"/>
              <a:pathLst>
                <a:path w="6876415" h="0">
                  <a:moveTo>
                    <a:pt x="0" y="0"/>
                  </a:moveTo>
                  <a:lnTo>
                    <a:pt x="6876088" y="0"/>
                  </a:lnTo>
                </a:path>
              </a:pathLst>
            </a:custGeom>
            <a:ln w="36867">
              <a:solidFill>
                <a:srgbClr val="9E9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96427" y="4801479"/>
              <a:ext cx="191135" cy="381000"/>
            </a:xfrm>
            <a:custGeom>
              <a:avLst/>
              <a:gdLst/>
              <a:ahLst/>
              <a:cxnLst/>
              <a:rect l="l" t="t" r="r" b="b"/>
              <a:pathLst>
                <a:path w="191135" h="381000">
                  <a:moveTo>
                    <a:pt x="190642" y="0"/>
                  </a:moveTo>
                  <a:lnTo>
                    <a:pt x="0" y="190480"/>
                  </a:lnTo>
                  <a:lnTo>
                    <a:pt x="190642" y="380960"/>
                  </a:lnTo>
                </a:path>
              </a:pathLst>
            </a:custGeom>
            <a:ln w="36892">
              <a:solidFill>
                <a:srgbClr val="9E9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281874" y="4801479"/>
              <a:ext cx="191135" cy="381000"/>
            </a:xfrm>
            <a:custGeom>
              <a:avLst/>
              <a:gdLst/>
              <a:ahLst/>
              <a:cxnLst/>
              <a:rect l="l" t="t" r="r" b="b"/>
              <a:pathLst>
                <a:path w="191134" h="381000">
                  <a:moveTo>
                    <a:pt x="0" y="380960"/>
                  </a:moveTo>
                  <a:lnTo>
                    <a:pt x="190642" y="190480"/>
                  </a:lnTo>
                  <a:lnTo>
                    <a:pt x="0" y="0"/>
                  </a:lnTo>
                </a:path>
              </a:pathLst>
            </a:custGeom>
            <a:ln w="36892">
              <a:solidFill>
                <a:srgbClr val="9E9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596427" y="2379328"/>
              <a:ext cx="5229860" cy="0"/>
            </a:xfrm>
            <a:custGeom>
              <a:avLst/>
              <a:gdLst/>
              <a:ahLst/>
              <a:cxnLst/>
              <a:rect l="l" t="t" r="r" b="b"/>
              <a:pathLst>
                <a:path w="5229859" h="0">
                  <a:moveTo>
                    <a:pt x="0" y="0"/>
                  </a:moveTo>
                  <a:lnTo>
                    <a:pt x="5229663" y="0"/>
                  </a:lnTo>
                </a:path>
              </a:pathLst>
            </a:custGeom>
            <a:ln w="3686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35450" y="2188848"/>
              <a:ext cx="191135" cy="381000"/>
            </a:xfrm>
            <a:custGeom>
              <a:avLst/>
              <a:gdLst/>
              <a:ahLst/>
              <a:cxnLst/>
              <a:rect l="l" t="t" r="r" b="b"/>
              <a:pathLst>
                <a:path w="191134" h="381000">
                  <a:moveTo>
                    <a:pt x="0" y="380960"/>
                  </a:moveTo>
                  <a:lnTo>
                    <a:pt x="190642" y="190480"/>
                  </a:lnTo>
                  <a:lnTo>
                    <a:pt x="0" y="0"/>
                  </a:lnTo>
                </a:path>
              </a:pathLst>
            </a:custGeom>
            <a:ln w="368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995550" y="2379328"/>
              <a:ext cx="0" cy="469900"/>
            </a:xfrm>
            <a:custGeom>
              <a:avLst/>
              <a:gdLst/>
              <a:ahLst/>
              <a:cxnLst/>
              <a:rect l="l" t="t" r="r" b="b"/>
              <a:pathLst>
                <a:path w="0" h="469900">
                  <a:moveTo>
                    <a:pt x="0" y="0"/>
                  </a:moveTo>
                  <a:lnTo>
                    <a:pt x="0" y="469372"/>
                  </a:lnTo>
                </a:path>
              </a:pathLst>
            </a:custGeom>
            <a:ln w="36898">
              <a:solidFill>
                <a:srgbClr val="9E9D9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04908" y="2658220"/>
              <a:ext cx="381635" cy="190500"/>
            </a:xfrm>
            <a:custGeom>
              <a:avLst/>
              <a:gdLst/>
              <a:ahLst/>
              <a:cxnLst/>
              <a:rect l="l" t="t" r="r" b="b"/>
              <a:pathLst>
                <a:path w="381634" h="190500">
                  <a:moveTo>
                    <a:pt x="0" y="0"/>
                  </a:moveTo>
                  <a:lnTo>
                    <a:pt x="190642" y="190480"/>
                  </a:lnTo>
                  <a:lnTo>
                    <a:pt x="381284" y="0"/>
                  </a:lnTo>
                </a:path>
              </a:pathLst>
            </a:custGeom>
            <a:ln w="36873">
              <a:solidFill>
                <a:srgbClr val="9E9D9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384581" y="5089738"/>
            <a:ext cx="129984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9E9D9D"/>
                </a:solidFill>
                <a:latin typeface="Arial"/>
                <a:cs typeface="Arial"/>
              </a:rPr>
              <a:t>Palliatieve</a:t>
            </a:r>
            <a:r>
              <a:rPr dirty="0" sz="1450" spc="100">
                <a:solidFill>
                  <a:srgbClr val="9E9D9D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9E9D9D"/>
                </a:solidFill>
                <a:latin typeface="Arial"/>
                <a:cs typeface="Arial"/>
              </a:rPr>
              <a:t>zorg</a:t>
            </a:r>
            <a:endParaRPr sz="14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133276" y="4122065"/>
            <a:ext cx="2281555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507BAF"/>
                </a:solidFill>
                <a:latin typeface="Arial"/>
                <a:cs typeface="Arial"/>
              </a:rPr>
              <a:t>Symptoomgerichte</a:t>
            </a:r>
            <a:r>
              <a:rPr dirty="0" sz="1450" spc="210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1450" spc="-10">
                <a:solidFill>
                  <a:srgbClr val="507BAF"/>
                </a:solidFill>
                <a:latin typeface="Arial"/>
                <a:cs typeface="Arial"/>
              </a:rPr>
              <a:t>palliatie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652156" y="1993336"/>
            <a:ext cx="273050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solidFill>
                  <a:srgbClr val="507BAF"/>
                </a:solidFill>
                <a:latin typeface="Arial"/>
                <a:cs typeface="Arial"/>
              </a:rPr>
              <a:t>Voortschrijdende</a:t>
            </a:r>
            <a:r>
              <a:rPr dirty="0" sz="1450" spc="75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07BAF"/>
                </a:solidFill>
                <a:latin typeface="Arial"/>
                <a:cs typeface="Arial"/>
              </a:rPr>
              <a:t>ziekte</a:t>
            </a:r>
            <a:r>
              <a:rPr dirty="0" sz="1450" spc="75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07BAF"/>
                </a:solidFill>
                <a:latin typeface="Arial"/>
                <a:cs typeface="Arial"/>
              </a:rPr>
              <a:t>in</a:t>
            </a:r>
            <a:r>
              <a:rPr dirty="0" sz="1450" spc="75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1450">
                <a:solidFill>
                  <a:srgbClr val="507BAF"/>
                </a:solidFill>
                <a:latin typeface="Arial"/>
                <a:cs typeface="Arial"/>
              </a:rPr>
              <a:t>de</a:t>
            </a:r>
            <a:r>
              <a:rPr dirty="0" sz="1450" spc="75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1450" spc="-20">
                <a:solidFill>
                  <a:srgbClr val="507BAF"/>
                </a:solidFill>
                <a:latin typeface="Arial"/>
                <a:cs typeface="Arial"/>
              </a:rPr>
              <a:t>tijd</a:t>
            </a:r>
            <a:endParaRPr sz="145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758470" y="1920676"/>
            <a:ext cx="47498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20">
                <a:solidFill>
                  <a:srgbClr val="939292"/>
                </a:solidFill>
                <a:latin typeface="Arial"/>
                <a:cs typeface="Arial"/>
              </a:rPr>
              <a:t>Dood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518759" y="3056674"/>
            <a:ext cx="1452880" cy="1451610"/>
          </a:xfrm>
          <a:prstGeom prst="rect">
            <a:avLst/>
          </a:prstGeom>
          <a:solidFill>
            <a:srgbClr val="4A73A4"/>
          </a:solidFill>
        </p:spPr>
        <p:txBody>
          <a:bodyPr wrap="square" lIns="0" tIns="69215" rIns="0" bIns="0" rtlCol="0" vert="horz">
            <a:spAutoFit/>
          </a:bodyPr>
          <a:lstStyle/>
          <a:p>
            <a:pPr marL="193675" marR="160020" indent="-26670">
              <a:lnSpc>
                <a:spcPct val="102000"/>
              </a:lnSpc>
              <a:spcBef>
                <a:spcPts val="545"/>
              </a:spcBef>
            </a:pPr>
            <a:r>
              <a:rPr dirty="0" sz="1450">
                <a:latin typeface="Arial"/>
                <a:cs typeface="Arial"/>
              </a:rPr>
              <a:t>Palliatie</a:t>
            </a:r>
            <a:r>
              <a:rPr dirty="0" sz="1450" spc="45">
                <a:latin typeface="Arial"/>
                <a:cs typeface="Arial"/>
              </a:rPr>
              <a:t> </a:t>
            </a:r>
            <a:r>
              <a:rPr dirty="0" sz="1450">
                <a:latin typeface="Arial"/>
                <a:cs typeface="Arial"/>
              </a:rPr>
              <a:t>in</a:t>
            </a:r>
            <a:r>
              <a:rPr dirty="0" sz="1450" spc="50">
                <a:latin typeface="Arial"/>
                <a:cs typeface="Arial"/>
              </a:rPr>
              <a:t> </a:t>
            </a:r>
            <a:r>
              <a:rPr dirty="0" sz="1450" spc="-25">
                <a:latin typeface="Arial"/>
                <a:cs typeface="Arial"/>
              </a:rPr>
              <a:t>de </a:t>
            </a:r>
            <a:r>
              <a:rPr dirty="0" sz="1450" spc="-10">
                <a:latin typeface="Arial"/>
                <a:cs typeface="Arial"/>
              </a:rPr>
              <a:t>stervensfase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75477" y="4146286"/>
            <a:ext cx="63119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 spc="-10">
                <a:solidFill>
                  <a:srgbClr val="FFFFFF"/>
                </a:solidFill>
                <a:latin typeface="Arial"/>
                <a:cs typeface="Arial"/>
              </a:rPr>
              <a:t>Nazorg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167836" y="5536542"/>
            <a:ext cx="2025014" cy="148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800" b="1">
                <a:solidFill>
                  <a:srgbClr val="507BAF"/>
                </a:solidFill>
                <a:latin typeface="Arial"/>
                <a:cs typeface="Arial"/>
              </a:rPr>
              <a:t>Model</a:t>
            </a:r>
            <a:r>
              <a:rPr dirty="0" sz="800" spc="-10" b="1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07BAF"/>
                </a:solidFill>
                <a:latin typeface="Arial"/>
                <a:cs typeface="Arial"/>
              </a:rPr>
              <a:t>van</a:t>
            </a:r>
            <a:r>
              <a:rPr dirty="0" sz="800" spc="-10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07BAF"/>
                </a:solidFill>
                <a:latin typeface="Arial"/>
                <a:cs typeface="Arial"/>
              </a:rPr>
              <a:t>Joanne</a:t>
            </a:r>
            <a:r>
              <a:rPr dirty="0" sz="800" spc="-10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07BAF"/>
                </a:solidFill>
                <a:latin typeface="Arial"/>
                <a:cs typeface="Arial"/>
              </a:rPr>
              <a:t>Lynn</a:t>
            </a:r>
            <a:r>
              <a:rPr dirty="0" sz="800" spc="-10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07BAF"/>
                </a:solidFill>
                <a:latin typeface="Arial"/>
                <a:cs typeface="Arial"/>
              </a:rPr>
              <a:t>en</a:t>
            </a:r>
            <a:r>
              <a:rPr dirty="0" sz="800" spc="-10">
                <a:solidFill>
                  <a:srgbClr val="507BA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07BAF"/>
                </a:solidFill>
                <a:latin typeface="Arial"/>
                <a:cs typeface="Arial"/>
              </a:rPr>
              <a:t>David</a:t>
            </a:r>
            <a:r>
              <a:rPr dirty="0" sz="800" spc="-10">
                <a:solidFill>
                  <a:srgbClr val="507BAF"/>
                </a:solidFill>
                <a:latin typeface="Arial"/>
                <a:cs typeface="Arial"/>
              </a:rPr>
              <a:t> Adamson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652075" y="3154488"/>
            <a:ext cx="1894839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50">
                <a:latin typeface="Arial"/>
                <a:cs typeface="Arial"/>
              </a:rPr>
              <a:t>Ziektegerichte</a:t>
            </a:r>
            <a:r>
              <a:rPr dirty="0" sz="1450" spc="150">
                <a:latin typeface="Arial"/>
                <a:cs typeface="Arial"/>
              </a:rPr>
              <a:t> </a:t>
            </a:r>
            <a:r>
              <a:rPr dirty="0" sz="1450" spc="-10">
                <a:latin typeface="Arial"/>
                <a:cs typeface="Arial"/>
              </a:rPr>
              <a:t>palliatie</a:t>
            </a:r>
            <a:endParaRPr sz="145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76823" y="2385317"/>
            <a:ext cx="4575175" cy="1475740"/>
            <a:chOff x="676823" y="2385317"/>
            <a:chExt cx="4575175" cy="1475740"/>
          </a:xfrm>
        </p:grpSpPr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823" y="3439925"/>
              <a:ext cx="1335023" cy="42062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719551" y="3541424"/>
              <a:ext cx="1080135" cy="171450"/>
            </a:xfrm>
            <a:custGeom>
              <a:avLst/>
              <a:gdLst/>
              <a:ahLst/>
              <a:cxnLst/>
              <a:rect l="l" t="t" r="r" b="b"/>
              <a:pathLst>
                <a:path w="1080135" h="171450">
                  <a:moveTo>
                    <a:pt x="1003964" y="85573"/>
                  </a:moveTo>
                  <a:lnTo>
                    <a:pt x="917879" y="135789"/>
                  </a:lnTo>
                  <a:lnTo>
                    <a:pt x="912232" y="140822"/>
                  </a:lnTo>
                  <a:lnTo>
                    <a:pt x="909059" y="147400"/>
                  </a:lnTo>
                  <a:lnTo>
                    <a:pt x="908582" y="154688"/>
                  </a:lnTo>
                  <a:lnTo>
                    <a:pt x="911021" y="161849"/>
                  </a:lnTo>
                  <a:lnTo>
                    <a:pt x="916054" y="167497"/>
                  </a:lnTo>
                  <a:lnTo>
                    <a:pt x="922632" y="170670"/>
                  </a:lnTo>
                  <a:lnTo>
                    <a:pt x="929920" y="171147"/>
                  </a:lnTo>
                  <a:lnTo>
                    <a:pt x="937082" y="168707"/>
                  </a:lnTo>
                  <a:lnTo>
                    <a:pt x="1046933" y="104623"/>
                  </a:lnTo>
                  <a:lnTo>
                    <a:pt x="1041781" y="104623"/>
                  </a:lnTo>
                  <a:lnTo>
                    <a:pt x="1041781" y="102032"/>
                  </a:lnTo>
                  <a:lnTo>
                    <a:pt x="1032179" y="102032"/>
                  </a:lnTo>
                  <a:lnTo>
                    <a:pt x="1003964" y="85573"/>
                  </a:lnTo>
                  <a:close/>
                </a:path>
                <a:path w="1080135" h="171450">
                  <a:moveTo>
                    <a:pt x="971306" y="66523"/>
                  </a:moveTo>
                  <a:lnTo>
                    <a:pt x="0" y="66523"/>
                  </a:lnTo>
                  <a:lnTo>
                    <a:pt x="0" y="104623"/>
                  </a:lnTo>
                  <a:lnTo>
                    <a:pt x="971306" y="104623"/>
                  </a:lnTo>
                  <a:lnTo>
                    <a:pt x="1003964" y="85573"/>
                  </a:lnTo>
                  <a:lnTo>
                    <a:pt x="971306" y="66523"/>
                  </a:lnTo>
                  <a:close/>
                </a:path>
                <a:path w="1080135" h="171450">
                  <a:moveTo>
                    <a:pt x="1046933" y="66523"/>
                  </a:moveTo>
                  <a:lnTo>
                    <a:pt x="1041781" y="66523"/>
                  </a:lnTo>
                  <a:lnTo>
                    <a:pt x="1041781" y="104623"/>
                  </a:lnTo>
                  <a:lnTo>
                    <a:pt x="1046933" y="104623"/>
                  </a:lnTo>
                  <a:lnTo>
                    <a:pt x="1079588" y="85573"/>
                  </a:lnTo>
                  <a:lnTo>
                    <a:pt x="1046933" y="66523"/>
                  </a:lnTo>
                  <a:close/>
                </a:path>
                <a:path w="1080135" h="171450">
                  <a:moveTo>
                    <a:pt x="1032179" y="69114"/>
                  </a:moveTo>
                  <a:lnTo>
                    <a:pt x="1003964" y="85573"/>
                  </a:lnTo>
                  <a:lnTo>
                    <a:pt x="1032179" y="102032"/>
                  </a:lnTo>
                  <a:lnTo>
                    <a:pt x="1032179" y="69114"/>
                  </a:lnTo>
                  <a:close/>
                </a:path>
                <a:path w="1080135" h="171450">
                  <a:moveTo>
                    <a:pt x="1041781" y="69114"/>
                  </a:moveTo>
                  <a:lnTo>
                    <a:pt x="1032179" y="69114"/>
                  </a:lnTo>
                  <a:lnTo>
                    <a:pt x="1032179" y="102032"/>
                  </a:lnTo>
                  <a:lnTo>
                    <a:pt x="1041781" y="102032"/>
                  </a:lnTo>
                  <a:lnTo>
                    <a:pt x="1041781" y="69114"/>
                  </a:lnTo>
                  <a:close/>
                </a:path>
                <a:path w="1080135" h="171450">
                  <a:moveTo>
                    <a:pt x="929920" y="0"/>
                  </a:moveTo>
                  <a:lnTo>
                    <a:pt x="922632" y="477"/>
                  </a:lnTo>
                  <a:lnTo>
                    <a:pt x="916054" y="3650"/>
                  </a:lnTo>
                  <a:lnTo>
                    <a:pt x="911021" y="9297"/>
                  </a:lnTo>
                  <a:lnTo>
                    <a:pt x="908582" y="16459"/>
                  </a:lnTo>
                  <a:lnTo>
                    <a:pt x="909059" y="23747"/>
                  </a:lnTo>
                  <a:lnTo>
                    <a:pt x="912232" y="30325"/>
                  </a:lnTo>
                  <a:lnTo>
                    <a:pt x="917879" y="35357"/>
                  </a:lnTo>
                  <a:lnTo>
                    <a:pt x="1003964" y="85573"/>
                  </a:lnTo>
                  <a:lnTo>
                    <a:pt x="1032179" y="69114"/>
                  </a:lnTo>
                  <a:lnTo>
                    <a:pt x="1041781" y="69114"/>
                  </a:lnTo>
                  <a:lnTo>
                    <a:pt x="1041781" y="66523"/>
                  </a:lnTo>
                  <a:lnTo>
                    <a:pt x="1046933" y="66523"/>
                  </a:lnTo>
                  <a:lnTo>
                    <a:pt x="937082" y="2439"/>
                  </a:lnTo>
                  <a:lnTo>
                    <a:pt x="92992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839" y="2412749"/>
              <a:ext cx="423656" cy="81381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074137" y="2432092"/>
              <a:ext cx="171450" cy="559435"/>
            </a:xfrm>
            <a:custGeom>
              <a:avLst/>
              <a:gdLst/>
              <a:ahLst/>
              <a:cxnLst/>
              <a:rect l="l" t="t" r="r" b="b"/>
              <a:pathLst>
                <a:path w="171450" h="559435">
                  <a:moveTo>
                    <a:pt x="16459" y="388141"/>
                  </a:moveTo>
                  <a:lnTo>
                    <a:pt x="9297" y="390588"/>
                  </a:lnTo>
                  <a:lnTo>
                    <a:pt x="3650" y="395615"/>
                  </a:lnTo>
                  <a:lnTo>
                    <a:pt x="477" y="402193"/>
                  </a:lnTo>
                  <a:lnTo>
                    <a:pt x="0" y="409480"/>
                  </a:lnTo>
                  <a:lnTo>
                    <a:pt x="2439" y="416636"/>
                  </a:lnTo>
                  <a:lnTo>
                    <a:pt x="85573" y="559155"/>
                  </a:lnTo>
                  <a:lnTo>
                    <a:pt x="107627" y="521347"/>
                  </a:lnTo>
                  <a:lnTo>
                    <a:pt x="66523" y="521347"/>
                  </a:lnTo>
                  <a:lnTo>
                    <a:pt x="66523" y="450873"/>
                  </a:lnTo>
                  <a:lnTo>
                    <a:pt x="35357" y="397446"/>
                  </a:lnTo>
                  <a:lnTo>
                    <a:pt x="30325" y="391792"/>
                  </a:lnTo>
                  <a:lnTo>
                    <a:pt x="23747" y="388616"/>
                  </a:lnTo>
                  <a:lnTo>
                    <a:pt x="16459" y="388141"/>
                  </a:lnTo>
                  <a:close/>
                </a:path>
                <a:path w="171450" h="559435">
                  <a:moveTo>
                    <a:pt x="66523" y="450873"/>
                  </a:moveTo>
                  <a:lnTo>
                    <a:pt x="66523" y="521347"/>
                  </a:lnTo>
                  <a:lnTo>
                    <a:pt x="104623" y="521347"/>
                  </a:lnTo>
                  <a:lnTo>
                    <a:pt x="104623" y="511746"/>
                  </a:lnTo>
                  <a:lnTo>
                    <a:pt x="69114" y="511746"/>
                  </a:lnTo>
                  <a:lnTo>
                    <a:pt x="85573" y="483530"/>
                  </a:lnTo>
                  <a:lnTo>
                    <a:pt x="66523" y="450873"/>
                  </a:lnTo>
                  <a:close/>
                </a:path>
                <a:path w="171450" h="559435">
                  <a:moveTo>
                    <a:pt x="154688" y="388141"/>
                  </a:moveTo>
                  <a:lnTo>
                    <a:pt x="147400" y="388616"/>
                  </a:lnTo>
                  <a:lnTo>
                    <a:pt x="140822" y="391792"/>
                  </a:lnTo>
                  <a:lnTo>
                    <a:pt x="135789" y="397446"/>
                  </a:lnTo>
                  <a:lnTo>
                    <a:pt x="104623" y="450873"/>
                  </a:lnTo>
                  <a:lnTo>
                    <a:pt x="104623" y="521347"/>
                  </a:lnTo>
                  <a:lnTo>
                    <a:pt x="107627" y="521347"/>
                  </a:lnTo>
                  <a:lnTo>
                    <a:pt x="168707" y="416636"/>
                  </a:lnTo>
                  <a:lnTo>
                    <a:pt x="171147" y="409480"/>
                  </a:lnTo>
                  <a:lnTo>
                    <a:pt x="170670" y="402193"/>
                  </a:lnTo>
                  <a:lnTo>
                    <a:pt x="167497" y="395615"/>
                  </a:lnTo>
                  <a:lnTo>
                    <a:pt x="161849" y="390588"/>
                  </a:lnTo>
                  <a:lnTo>
                    <a:pt x="154688" y="388141"/>
                  </a:lnTo>
                  <a:close/>
                </a:path>
                <a:path w="171450" h="559435">
                  <a:moveTo>
                    <a:pt x="85573" y="483530"/>
                  </a:moveTo>
                  <a:lnTo>
                    <a:pt x="69114" y="511746"/>
                  </a:lnTo>
                  <a:lnTo>
                    <a:pt x="102032" y="511746"/>
                  </a:lnTo>
                  <a:lnTo>
                    <a:pt x="85573" y="483530"/>
                  </a:lnTo>
                  <a:close/>
                </a:path>
                <a:path w="171450" h="559435">
                  <a:moveTo>
                    <a:pt x="104623" y="450873"/>
                  </a:moveTo>
                  <a:lnTo>
                    <a:pt x="85573" y="483530"/>
                  </a:lnTo>
                  <a:lnTo>
                    <a:pt x="102032" y="511746"/>
                  </a:lnTo>
                  <a:lnTo>
                    <a:pt x="104623" y="511746"/>
                  </a:lnTo>
                  <a:lnTo>
                    <a:pt x="104623" y="450873"/>
                  </a:lnTo>
                  <a:close/>
                </a:path>
                <a:path w="171450" h="559435">
                  <a:moveTo>
                    <a:pt x="104623" y="0"/>
                  </a:moveTo>
                  <a:lnTo>
                    <a:pt x="66523" y="0"/>
                  </a:lnTo>
                  <a:lnTo>
                    <a:pt x="66523" y="450873"/>
                  </a:lnTo>
                  <a:lnTo>
                    <a:pt x="85573" y="483530"/>
                  </a:lnTo>
                  <a:lnTo>
                    <a:pt x="104623" y="450873"/>
                  </a:lnTo>
                  <a:lnTo>
                    <a:pt x="104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8199" y="2385317"/>
              <a:ext cx="423656" cy="841244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954459" y="2402865"/>
              <a:ext cx="171450" cy="588645"/>
            </a:xfrm>
            <a:custGeom>
              <a:avLst/>
              <a:gdLst/>
              <a:ahLst/>
              <a:cxnLst/>
              <a:rect l="l" t="t" r="r" b="b"/>
              <a:pathLst>
                <a:path w="171450" h="588644">
                  <a:moveTo>
                    <a:pt x="16459" y="417369"/>
                  </a:moveTo>
                  <a:lnTo>
                    <a:pt x="9297" y="419811"/>
                  </a:lnTo>
                  <a:lnTo>
                    <a:pt x="3650" y="424843"/>
                  </a:lnTo>
                  <a:lnTo>
                    <a:pt x="477" y="431422"/>
                  </a:lnTo>
                  <a:lnTo>
                    <a:pt x="0" y="438709"/>
                  </a:lnTo>
                  <a:lnTo>
                    <a:pt x="2439" y="445871"/>
                  </a:lnTo>
                  <a:lnTo>
                    <a:pt x="85573" y="588378"/>
                  </a:lnTo>
                  <a:lnTo>
                    <a:pt x="107629" y="550570"/>
                  </a:lnTo>
                  <a:lnTo>
                    <a:pt x="66523" y="550570"/>
                  </a:lnTo>
                  <a:lnTo>
                    <a:pt x="66523" y="480096"/>
                  </a:lnTo>
                  <a:lnTo>
                    <a:pt x="35357" y="426669"/>
                  </a:lnTo>
                  <a:lnTo>
                    <a:pt x="30325" y="421016"/>
                  </a:lnTo>
                  <a:lnTo>
                    <a:pt x="23747" y="417844"/>
                  </a:lnTo>
                  <a:lnTo>
                    <a:pt x="16459" y="417369"/>
                  </a:lnTo>
                  <a:close/>
                </a:path>
                <a:path w="171450" h="588644">
                  <a:moveTo>
                    <a:pt x="66523" y="480096"/>
                  </a:moveTo>
                  <a:lnTo>
                    <a:pt x="66523" y="550570"/>
                  </a:lnTo>
                  <a:lnTo>
                    <a:pt x="104623" y="550570"/>
                  </a:lnTo>
                  <a:lnTo>
                    <a:pt x="104623" y="540969"/>
                  </a:lnTo>
                  <a:lnTo>
                    <a:pt x="69114" y="540969"/>
                  </a:lnTo>
                  <a:lnTo>
                    <a:pt x="85573" y="512753"/>
                  </a:lnTo>
                  <a:lnTo>
                    <a:pt x="66523" y="480096"/>
                  </a:lnTo>
                  <a:close/>
                </a:path>
                <a:path w="171450" h="588644">
                  <a:moveTo>
                    <a:pt x="156080" y="417844"/>
                  </a:moveTo>
                  <a:lnTo>
                    <a:pt x="147400" y="417844"/>
                  </a:lnTo>
                  <a:lnTo>
                    <a:pt x="140822" y="421016"/>
                  </a:lnTo>
                  <a:lnTo>
                    <a:pt x="135789" y="426669"/>
                  </a:lnTo>
                  <a:lnTo>
                    <a:pt x="104623" y="480096"/>
                  </a:lnTo>
                  <a:lnTo>
                    <a:pt x="104623" y="550570"/>
                  </a:lnTo>
                  <a:lnTo>
                    <a:pt x="107629" y="550570"/>
                  </a:lnTo>
                  <a:lnTo>
                    <a:pt x="168707" y="445871"/>
                  </a:lnTo>
                  <a:lnTo>
                    <a:pt x="171147" y="438709"/>
                  </a:lnTo>
                  <a:lnTo>
                    <a:pt x="170670" y="431422"/>
                  </a:lnTo>
                  <a:lnTo>
                    <a:pt x="167497" y="424843"/>
                  </a:lnTo>
                  <a:lnTo>
                    <a:pt x="161849" y="419811"/>
                  </a:lnTo>
                  <a:lnTo>
                    <a:pt x="156080" y="417844"/>
                  </a:lnTo>
                  <a:close/>
                </a:path>
                <a:path w="171450" h="588644">
                  <a:moveTo>
                    <a:pt x="85573" y="512753"/>
                  </a:moveTo>
                  <a:lnTo>
                    <a:pt x="69114" y="540969"/>
                  </a:lnTo>
                  <a:lnTo>
                    <a:pt x="102032" y="540969"/>
                  </a:lnTo>
                  <a:lnTo>
                    <a:pt x="85573" y="512753"/>
                  </a:lnTo>
                  <a:close/>
                </a:path>
                <a:path w="171450" h="588644">
                  <a:moveTo>
                    <a:pt x="104623" y="480096"/>
                  </a:moveTo>
                  <a:lnTo>
                    <a:pt x="85573" y="512753"/>
                  </a:lnTo>
                  <a:lnTo>
                    <a:pt x="102032" y="540969"/>
                  </a:lnTo>
                  <a:lnTo>
                    <a:pt x="104623" y="540969"/>
                  </a:lnTo>
                  <a:lnTo>
                    <a:pt x="104623" y="480096"/>
                  </a:lnTo>
                  <a:close/>
                </a:path>
                <a:path w="171450" h="588644">
                  <a:moveTo>
                    <a:pt x="104623" y="0"/>
                  </a:moveTo>
                  <a:lnTo>
                    <a:pt x="66523" y="0"/>
                  </a:lnTo>
                  <a:lnTo>
                    <a:pt x="66523" y="480096"/>
                  </a:lnTo>
                  <a:lnTo>
                    <a:pt x="85573" y="512753"/>
                  </a:lnTo>
                  <a:lnTo>
                    <a:pt x="104623" y="480096"/>
                  </a:lnTo>
                  <a:lnTo>
                    <a:pt x="104623" y="0"/>
                  </a:lnTo>
                  <a:close/>
                </a:path>
                <a:path w="171450" h="588644">
                  <a:moveTo>
                    <a:pt x="154688" y="417369"/>
                  </a:moveTo>
                  <a:lnTo>
                    <a:pt x="156080" y="417844"/>
                  </a:lnTo>
                  <a:lnTo>
                    <a:pt x="147400" y="417844"/>
                  </a:lnTo>
                  <a:lnTo>
                    <a:pt x="154688" y="41736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43239" y="2412749"/>
              <a:ext cx="423672" cy="81381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3370281" y="2432092"/>
              <a:ext cx="171450" cy="559435"/>
            </a:xfrm>
            <a:custGeom>
              <a:avLst/>
              <a:gdLst/>
              <a:ahLst/>
              <a:cxnLst/>
              <a:rect l="l" t="t" r="r" b="b"/>
              <a:pathLst>
                <a:path w="171450" h="559435">
                  <a:moveTo>
                    <a:pt x="16459" y="388141"/>
                  </a:moveTo>
                  <a:lnTo>
                    <a:pt x="9297" y="390588"/>
                  </a:lnTo>
                  <a:lnTo>
                    <a:pt x="3650" y="395615"/>
                  </a:lnTo>
                  <a:lnTo>
                    <a:pt x="477" y="402193"/>
                  </a:lnTo>
                  <a:lnTo>
                    <a:pt x="0" y="409480"/>
                  </a:lnTo>
                  <a:lnTo>
                    <a:pt x="2439" y="416636"/>
                  </a:lnTo>
                  <a:lnTo>
                    <a:pt x="85573" y="559155"/>
                  </a:lnTo>
                  <a:lnTo>
                    <a:pt x="107627" y="521347"/>
                  </a:lnTo>
                  <a:lnTo>
                    <a:pt x="66523" y="521347"/>
                  </a:lnTo>
                  <a:lnTo>
                    <a:pt x="66523" y="450873"/>
                  </a:lnTo>
                  <a:lnTo>
                    <a:pt x="35357" y="397446"/>
                  </a:lnTo>
                  <a:lnTo>
                    <a:pt x="30325" y="391792"/>
                  </a:lnTo>
                  <a:lnTo>
                    <a:pt x="23747" y="388616"/>
                  </a:lnTo>
                  <a:lnTo>
                    <a:pt x="16459" y="388141"/>
                  </a:lnTo>
                  <a:close/>
                </a:path>
                <a:path w="171450" h="559435">
                  <a:moveTo>
                    <a:pt x="66523" y="450873"/>
                  </a:moveTo>
                  <a:lnTo>
                    <a:pt x="66523" y="521347"/>
                  </a:lnTo>
                  <a:lnTo>
                    <a:pt x="104623" y="521347"/>
                  </a:lnTo>
                  <a:lnTo>
                    <a:pt x="104623" y="511746"/>
                  </a:lnTo>
                  <a:lnTo>
                    <a:pt x="69114" y="511746"/>
                  </a:lnTo>
                  <a:lnTo>
                    <a:pt x="85573" y="483530"/>
                  </a:lnTo>
                  <a:lnTo>
                    <a:pt x="66523" y="450873"/>
                  </a:lnTo>
                  <a:close/>
                </a:path>
                <a:path w="171450" h="559435">
                  <a:moveTo>
                    <a:pt x="154688" y="388141"/>
                  </a:moveTo>
                  <a:lnTo>
                    <a:pt x="147400" y="388616"/>
                  </a:lnTo>
                  <a:lnTo>
                    <a:pt x="140822" y="391792"/>
                  </a:lnTo>
                  <a:lnTo>
                    <a:pt x="135789" y="397446"/>
                  </a:lnTo>
                  <a:lnTo>
                    <a:pt x="104623" y="450873"/>
                  </a:lnTo>
                  <a:lnTo>
                    <a:pt x="104623" y="521347"/>
                  </a:lnTo>
                  <a:lnTo>
                    <a:pt x="107627" y="521347"/>
                  </a:lnTo>
                  <a:lnTo>
                    <a:pt x="168707" y="416636"/>
                  </a:lnTo>
                  <a:lnTo>
                    <a:pt x="171147" y="409480"/>
                  </a:lnTo>
                  <a:lnTo>
                    <a:pt x="170670" y="402193"/>
                  </a:lnTo>
                  <a:lnTo>
                    <a:pt x="167497" y="395615"/>
                  </a:lnTo>
                  <a:lnTo>
                    <a:pt x="161849" y="390588"/>
                  </a:lnTo>
                  <a:lnTo>
                    <a:pt x="154688" y="388141"/>
                  </a:lnTo>
                  <a:close/>
                </a:path>
                <a:path w="171450" h="559435">
                  <a:moveTo>
                    <a:pt x="85573" y="483530"/>
                  </a:moveTo>
                  <a:lnTo>
                    <a:pt x="69114" y="511746"/>
                  </a:lnTo>
                  <a:lnTo>
                    <a:pt x="102032" y="511746"/>
                  </a:lnTo>
                  <a:lnTo>
                    <a:pt x="85573" y="483530"/>
                  </a:lnTo>
                  <a:close/>
                </a:path>
                <a:path w="171450" h="559435">
                  <a:moveTo>
                    <a:pt x="104623" y="450873"/>
                  </a:moveTo>
                  <a:lnTo>
                    <a:pt x="85573" y="483530"/>
                  </a:lnTo>
                  <a:lnTo>
                    <a:pt x="102032" y="511746"/>
                  </a:lnTo>
                  <a:lnTo>
                    <a:pt x="104623" y="511746"/>
                  </a:lnTo>
                  <a:lnTo>
                    <a:pt x="104623" y="450873"/>
                  </a:lnTo>
                  <a:close/>
                </a:path>
                <a:path w="171450" h="559435">
                  <a:moveTo>
                    <a:pt x="104623" y="0"/>
                  </a:moveTo>
                  <a:lnTo>
                    <a:pt x="66523" y="0"/>
                  </a:lnTo>
                  <a:lnTo>
                    <a:pt x="66523" y="450873"/>
                  </a:lnTo>
                  <a:lnTo>
                    <a:pt x="85573" y="483530"/>
                  </a:lnTo>
                  <a:lnTo>
                    <a:pt x="104623" y="450873"/>
                  </a:lnTo>
                  <a:lnTo>
                    <a:pt x="10462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1529080" y="5879849"/>
            <a:ext cx="693165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0">
                <a:solidFill>
                  <a:srgbClr val="FF0000"/>
                </a:solidFill>
                <a:latin typeface="Arial"/>
                <a:cs typeface="Arial"/>
              </a:rPr>
              <a:t>Toekomstige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05">
                <a:solidFill>
                  <a:srgbClr val="FF0000"/>
                </a:solidFill>
                <a:latin typeface="Arial"/>
                <a:cs typeface="Arial"/>
              </a:rPr>
              <a:t>Zorgplanning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70">
                <a:solidFill>
                  <a:srgbClr val="FF0000"/>
                </a:solidFill>
                <a:latin typeface="Arial"/>
                <a:cs typeface="Arial"/>
              </a:rPr>
              <a:t>begint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bij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30">
                <a:solidFill>
                  <a:srgbClr val="FF0000"/>
                </a:solidFill>
                <a:latin typeface="Arial"/>
                <a:cs typeface="Arial"/>
              </a:rPr>
              <a:t>het</a:t>
            </a:r>
            <a:r>
              <a:rPr dirty="0" sz="2000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0000"/>
                </a:solidFill>
                <a:latin typeface="Arial"/>
                <a:cs typeface="Arial"/>
              </a:rPr>
              <a:t>brengen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FF0000"/>
                </a:solidFill>
                <a:latin typeface="Arial"/>
                <a:cs typeface="Arial"/>
              </a:rPr>
              <a:t>van</a:t>
            </a:r>
            <a:r>
              <a:rPr dirty="0" sz="20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55">
                <a:solidFill>
                  <a:srgbClr val="FF0000"/>
                </a:solidFill>
                <a:latin typeface="Arial"/>
                <a:cs typeface="Arial"/>
              </a:rPr>
              <a:t>slechte</a:t>
            </a:r>
            <a:r>
              <a:rPr dirty="0" sz="20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solidFill>
                  <a:srgbClr val="FF0000"/>
                </a:solidFill>
                <a:latin typeface="Arial"/>
                <a:cs typeface="Arial"/>
              </a:rPr>
              <a:t>nieuws!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0699" y="679721"/>
            <a:ext cx="41148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4"/>
              <a:t>Ervaringen</a:t>
            </a:r>
            <a:r>
              <a:rPr dirty="0" spc="-20"/>
              <a:t> </a:t>
            </a:r>
            <a:r>
              <a:rPr dirty="0" spc="-120"/>
              <a:t>uit</a:t>
            </a:r>
            <a:r>
              <a:rPr dirty="0" spc="-100"/>
              <a:t> </a:t>
            </a:r>
            <a:r>
              <a:rPr dirty="0" spc="-10"/>
              <a:t>de</a:t>
            </a:r>
            <a:r>
              <a:rPr dirty="0" spc="-150"/>
              <a:t> </a:t>
            </a:r>
            <a:r>
              <a:rPr dirty="0" spc="-40"/>
              <a:t>praktijk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538886" y="6828197"/>
            <a:ext cx="673608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10">
                <a:latin typeface="Arial"/>
                <a:cs typeface="Arial"/>
              </a:rPr>
              <a:t>Voorbeelden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m.b.t.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50">
                <a:latin typeface="Arial"/>
                <a:cs typeface="Arial"/>
              </a:rPr>
              <a:t>betreffende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ziekte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die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240">
                <a:latin typeface="Arial"/>
                <a:cs typeface="Arial"/>
              </a:rPr>
              <a:t>TZP-</a:t>
            </a:r>
            <a:r>
              <a:rPr dirty="0" sz="2000" spc="-140">
                <a:latin typeface="Arial"/>
                <a:cs typeface="Arial"/>
              </a:rPr>
              <a:t>gesprekken</a:t>
            </a:r>
            <a:r>
              <a:rPr dirty="0" sz="2000" spc="-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vragen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24000" y="1530007"/>
            <a:ext cx="8099996" cy="450000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6535">
              <a:lnSpc>
                <a:spcPct val="100000"/>
              </a:lnSpc>
              <a:spcBef>
                <a:spcPts val="100"/>
              </a:spcBef>
            </a:pPr>
            <a:r>
              <a:rPr dirty="0" spc="-250"/>
              <a:t>Toekomstige</a:t>
            </a:r>
            <a:r>
              <a:rPr dirty="0" spc="45"/>
              <a:t> </a:t>
            </a:r>
            <a:r>
              <a:rPr dirty="0" spc="-145"/>
              <a:t>zorgplanning</a:t>
            </a:r>
            <a:r>
              <a:rPr dirty="0" spc="45"/>
              <a:t> </a:t>
            </a:r>
            <a:r>
              <a:rPr dirty="0" spc="-405"/>
              <a:t>(TZP)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861839" y="2070641"/>
            <a:ext cx="3564254" cy="2119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45">
                <a:latin typeface="Arial"/>
                <a:cs typeface="Arial"/>
              </a:rPr>
              <a:t>Gewenste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woonsituatie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AutoNum type="arabicPeriod"/>
            </a:pPr>
            <a:endParaRPr sz="17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30">
                <a:latin typeface="Arial"/>
                <a:cs typeface="Arial"/>
              </a:rPr>
              <a:t>Vertegenwoordiging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AutoNum type="arabicPeriod"/>
            </a:pPr>
            <a:endParaRPr sz="185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dirty="0" sz="2000" spc="-160">
                <a:latin typeface="Arial"/>
                <a:cs typeface="Arial"/>
              </a:rPr>
              <a:t>Behandelwensen-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90">
                <a:latin typeface="Arial"/>
                <a:cs typeface="Arial"/>
              </a:rPr>
              <a:t> </a:t>
            </a:r>
            <a:r>
              <a:rPr dirty="0" sz="2000" spc="-70">
                <a:latin typeface="Arial"/>
                <a:cs typeface="Arial"/>
              </a:rPr>
              <a:t>afspraken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4800" y="2673616"/>
            <a:ext cx="663734" cy="19271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99" y="703216"/>
            <a:ext cx="45605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Randvoorwaarden</a:t>
            </a:r>
            <a:r>
              <a:rPr dirty="0" spc="-25"/>
              <a:t> </a:t>
            </a:r>
            <a:r>
              <a:rPr dirty="0" spc="-125"/>
              <a:t>voor</a:t>
            </a:r>
            <a:r>
              <a:rPr dirty="0" spc="-25"/>
              <a:t> </a:t>
            </a:r>
            <a:r>
              <a:rPr dirty="0" spc="-520"/>
              <a:t>TZP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355045" y="1599328"/>
            <a:ext cx="6953250" cy="432054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05"/>
              </a:spcBef>
              <a:buChar char="■"/>
              <a:tabLst>
                <a:tab pos="355600" algn="l"/>
                <a:tab pos="356235" algn="l"/>
              </a:tabLst>
            </a:pPr>
            <a:r>
              <a:rPr dirty="0" sz="2000">
                <a:latin typeface="Arial"/>
                <a:cs typeface="Arial"/>
              </a:rPr>
              <a:t>Op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tijd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met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0">
                <a:latin typeface="Arial"/>
                <a:cs typeface="Arial"/>
              </a:rPr>
              <a:t>genoeg</a:t>
            </a:r>
            <a:r>
              <a:rPr dirty="0" sz="2000" spc="-3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tijd!</a:t>
            </a:r>
            <a:endParaRPr sz="20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tabLst>
                <a:tab pos="755650" algn="l"/>
                <a:tab pos="756285" algn="l"/>
              </a:tabLst>
            </a:pPr>
            <a:r>
              <a:rPr dirty="0" sz="2000">
                <a:latin typeface="Arial"/>
                <a:cs typeface="Arial"/>
              </a:rPr>
              <a:t>Op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65">
                <a:latin typeface="Arial"/>
                <a:cs typeface="Arial"/>
              </a:rPr>
              <a:t>een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10">
                <a:solidFill>
                  <a:srgbClr val="FF0000"/>
                </a:solidFill>
                <a:latin typeface="Arial"/>
                <a:cs typeface="Arial"/>
              </a:rPr>
              <a:t>rustig</a:t>
            </a:r>
            <a:r>
              <a:rPr dirty="0" sz="2000" spc="-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moment</a:t>
            </a:r>
            <a:endParaRPr sz="2000">
              <a:latin typeface="Arial"/>
              <a:cs typeface="Arial"/>
            </a:endParaRPr>
          </a:p>
          <a:p>
            <a:pPr lvl="1" marL="755650" indent="-286385">
              <a:lnSpc>
                <a:spcPct val="100000"/>
              </a:lnSpc>
              <a:spcBef>
                <a:spcPts val="409"/>
              </a:spcBef>
              <a:buFont typeface="Lucida Grande"/>
              <a:buChar char="–"/>
              <a:tabLst>
                <a:tab pos="755650" algn="l"/>
                <a:tab pos="756285" algn="l"/>
              </a:tabLst>
            </a:pPr>
            <a:r>
              <a:rPr dirty="0" sz="2000" spc="-140">
                <a:latin typeface="Arial"/>
                <a:cs typeface="Arial"/>
              </a:rPr>
              <a:t>Spoedeisende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hulp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is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125">
                <a:latin typeface="Arial"/>
                <a:cs typeface="Arial"/>
              </a:rPr>
              <a:t>geen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goede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5">
                <a:latin typeface="Arial"/>
                <a:cs typeface="Arial"/>
              </a:rPr>
              <a:t>plek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80">
                <a:latin typeface="Arial"/>
                <a:cs typeface="Arial"/>
              </a:rPr>
              <a:t>voor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TZP!*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Lucida Grande"/>
              <a:buChar char="–"/>
            </a:pPr>
            <a:endParaRPr sz="2900">
              <a:latin typeface="Arial"/>
              <a:cs typeface="Arial"/>
            </a:endParaRPr>
          </a:p>
          <a:p>
            <a:pPr algn="r" marL="342265" marR="4807585" indent="-342265">
              <a:lnSpc>
                <a:spcPct val="100000"/>
              </a:lnSpc>
              <a:buChar char="■"/>
              <a:tabLst>
                <a:tab pos="342265" algn="l"/>
                <a:tab pos="356235" algn="l"/>
              </a:tabLst>
            </a:pPr>
            <a:r>
              <a:rPr dirty="0" sz="2000" spc="-195">
                <a:solidFill>
                  <a:srgbClr val="FF0000"/>
                </a:solidFill>
                <a:latin typeface="Arial"/>
                <a:cs typeface="Arial"/>
              </a:rPr>
              <a:t>Dynamisch</a:t>
            </a:r>
            <a:r>
              <a:rPr dirty="0" sz="2000" spc="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proces</a:t>
            </a:r>
            <a:endParaRPr sz="2000">
              <a:latin typeface="Arial"/>
              <a:cs typeface="Arial"/>
            </a:endParaRPr>
          </a:p>
          <a:p>
            <a:pPr algn="r" lvl="1" marL="285115" marR="4833620" indent="-285115">
              <a:lnSpc>
                <a:spcPct val="100000"/>
              </a:lnSpc>
              <a:spcBef>
                <a:spcPts val="505"/>
              </a:spcBef>
              <a:buFont typeface="Lucida Grande"/>
              <a:buChar char="–"/>
              <a:tabLst>
                <a:tab pos="285115" algn="l"/>
                <a:tab pos="285750" algn="l"/>
              </a:tabLst>
            </a:pPr>
            <a:r>
              <a:rPr dirty="0" sz="2000" spc="-10">
                <a:latin typeface="Arial"/>
                <a:cs typeface="Arial"/>
              </a:rPr>
              <a:t>Herhaaldelijk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Lucida Grande"/>
              <a:buChar char="–"/>
            </a:pPr>
            <a:endParaRPr sz="3250">
              <a:latin typeface="Arial"/>
              <a:cs typeface="Arial"/>
            </a:endParaRPr>
          </a:p>
          <a:p>
            <a:pPr marL="450850" indent="-438150">
              <a:lnSpc>
                <a:spcPct val="100000"/>
              </a:lnSpc>
              <a:spcBef>
                <a:spcPts val="5"/>
              </a:spcBef>
              <a:buChar char="■"/>
              <a:tabLst>
                <a:tab pos="450215" algn="l"/>
                <a:tab pos="450850" algn="l"/>
              </a:tabLst>
            </a:pPr>
            <a:r>
              <a:rPr dirty="0" sz="2000" spc="-110">
                <a:solidFill>
                  <a:srgbClr val="FF0000"/>
                </a:solidFill>
                <a:latin typeface="Arial"/>
                <a:cs typeface="Arial"/>
              </a:rPr>
              <a:t>Gezamenlijk</a:t>
            </a:r>
            <a:r>
              <a:rPr dirty="0" sz="200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000" spc="-160">
                <a:latin typeface="Arial"/>
                <a:cs typeface="Arial"/>
              </a:rPr>
              <a:t>met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65">
                <a:latin typeface="Arial"/>
                <a:cs typeface="Arial"/>
              </a:rPr>
              <a:t>patiënt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195">
                <a:latin typeface="Arial"/>
                <a:cs typeface="Arial"/>
              </a:rPr>
              <a:t>+/-</a:t>
            </a:r>
            <a:r>
              <a:rPr dirty="0" sz="2000" spc="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juiste</a:t>
            </a:r>
            <a:r>
              <a:rPr dirty="0" sz="2000">
                <a:latin typeface="Arial"/>
                <a:cs typeface="Arial"/>
              </a:rPr>
              <a:t> </a:t>
            </a:r>
            <a:r>
              <a:rPr dirty="0" sz="2000" spc="-35">
                <a:latin typeface="Arial"/>
                <a:cs typeface="Arial"/>
              </a:rPr>
              <a:t>besluitvormer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■"/>
            </a:pPr>
            <a:endParaRPr sz="2500">
              <a:latin typeface="Arial"/>
              <a:cs typeface="Arial"/>
            </a:endParaRPr>
          </a:p>
          <a:p>
            <a:pPr marL="355600" marR="5080" indent="-342900">
              <a:lnSpc>
                <a:spcPct val="155000"/>
              </a:lnSpc>
              <a:spcBef>
                <a:spcPts val="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2000" spc="-165">
                <a:latin typeface="Arial"/>
                <a:cs typeface="Arial"/>
              </a:rPr>
              <a:t>Huisartsen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85">
                <a:latin typeface="Arial"/>
                <a:cs typeface="Arial"/>
              </a:rPr>
              <a:t>en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30">
                <a:latin typeface="Arial"/>
                <a:cs typeface="Arial"/>
              </a:rPr>
              <a:t>specialisten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40">
                <a:latin typeface="Arial"/>
                <a:cs typeface="Arial"/>
              </a:rPr>
              <a:t>Ouderengeneeskunde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114">
                <a:latin typeface="Arial"/>
                <a:cs typeface="Arial"/>
              </a:rPr>
              <a:t>verkeren</a:t>
            </a:r>
            <a:r>
              <a:rPr dirty="0" sz="2000" spc="20">
                <a:latin typeface="Arial"/>
                <a:cs typeface="Arial"/>
              </a:rPr>
              <a:t> </a:t>
            </a:r>
            <a:r>
              <a:rPr dirty="0" sz="2000" spc="-135">
                <a:latin typeface="Arial"/>
                <a:cs typeface="Arial"/>
              </a:rPr>
              <a:t>in</a:t>
            </a:r>
            <a:r>
              <a:rPr dirty="0" sz="2000" spc="25">
                <a:latin typeface="Arial"/>
                <a:cs typeface="Arial"/>
              </a:rPr>
              <a:t> </a:t>
            </a:r>
            <a:r>
              <a:rPr dirty="0" sz="2000" spc="-75">
                <a:latin typeface="Arial"/>
                <a:cs typeface="Arial"/>
              </a:rPr>
              <a:t>juiste </a:t>
            </a:r>
            <a:r>
              <a:rPr dirty="0" sz="2000" spc="-90">
                <a:latin typeface="Arial"/>
                <a:cs typeface="Arial"/>
              </a:rPr>
              <a:t>positie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hiervoor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47994" y="684009"/>
            <a:ext cx="3366135" cy="1656080"/>
            <a:chOff x="6047994" y="684009"/>
            <a:chExt cx="3366135" cy="1656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83108" y="759599"/>
              <a:ext cx="2380894" cy="145963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047994" y="684009"/>
              <a:ext cx="3366135" cy="1656080"/>
            </a:xfrm>
            <a:custGeom>
              <a:avLst/>
              <a:gdLst/>
              <a:ahLst/>
              <a:cxnLst/>
              <a:rect l="l" t="t" r="r" b="b"/>
              <a:pathLst>
                <a:path w="3366134" h="1656080">
                  <a:moveTo>
                    <a:pt x="3365995" y="0"/>
                  </a:moveTo>
                  <a:lnTo>
                    <a:pt x="0" y="0"/>
                  </a:lnTo>
                  <a:lnTo>
                    <a:pt x="0" y="1656003"/>
                  </a:lnTo>
                  <a:lnTo>
                    <a:pt x="3365995" y="1656003"/>
                  </a:lnTo>
                  <a:lnTo>
                    <a:pt x="33659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65539" y="6443616"/>
            <a:ext cx="6861175" cy="4826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dirty="0" sz="1200" spc="-75" i="1">
                <a:latin typeface="Arial"/>
                <a:cs typeface="Arial"/>
              </a:rPr>
              <a:t>Literature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0" i="1">
                <a:latin typeface="Arial"/>
                <a:cs typeface="Arial"/>
              </a:rPr>
              <a:t>review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of</a:t>
            </a:r>
            <a:r>
              <a:rPr dirty="0" sz="1200" spc="114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the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85" i="1">
                <a:latin typeface="Arial"/>
                <a:cs typeface="Arial"/>
              </a:rPr>
              <a:t>contextual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factors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influencing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85" i="1">
                <a:latin typeface="Arial"/>
                <a:cs typeface="Arial"/>
              </a:rPr>
              <a:t>its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100" i="1">
                <a:latin typeface="Arial"/>
                <a:cs typeface="Arial"/>
              </a:rPr>
              <a:t>uptake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2008-</a:t>
            </a:r>
            <a:r>
              <a:rPr dirty="0" sz="1200" spc="-20" i="1">
                <a:latin typeface="Arial"/>
                <a:cs typeface="Arial"/>
              </a:rPr>
              <a:t>2012.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65" i="1">
                <a:latin typeface="Arial"/>
                <a:cs typeface="Arial"/>
              </a:rPr>
              <a:t>Palliative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spc="-100" i="1">
                <a:latin typeface="Arial"/>
                <a:cs typeface="Arial"/>
              </a:rPr>
              <a:t>Medicine,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28:</a:t>
            </a:r>
            <a:r>
              <a:rPr dirty="0" sz="1200" spc="1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1026</a:t>
            </a:r>
            <a:r>
              <a:rPr dirty="0" sz="1200" spc="10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–</a:t>
            </a:r>
            <a:r>
              <a:rPr dirty="0" sz="1200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1035.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200" spc="-110" i="1">
                <a:latin typeface="Arial"/>
                <a:cs typeface="Arial"/>
              </a:rPr>
              <a:t>Bakker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et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0" i="1">
                <a:latin typeface="Arial"/>
                <a:cs typeface="Arial"/>
              </a:rPr>
              <a:t>al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(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2015)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25" i="1">
                <a:latin typeface="Arial"/>
                <a:cs typeface="Arial"/>
              </a:rPr>
              <a:t>NTVG,</a:t>
            </a:r>
            <a:r>
              <a:rPr dirty="0" sz="1200" spc="-10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van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80" i="1">
                <a:latin typeface="Arial"/>
                <a:cs typeface="Arial"/>
              </a:rPr>
              <a:t>der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30" i="1">
                <a:latin typeface="Arial"/>
                <a:cs typeface="Arial"/>
              </a:rPr>
              <a:t>Plas,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A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90" i="1">
                <a:latin typeface="Arial"/>
                <a:cs typeface="Arial"/>
              </a:rPr>
              <a:t>et</a:t>
            </a:r>
            <a:r>
              <a:rPr dirty="0" sz="1200" spc="-10" i="1">
                <a:latin typeface="Arial"/>
                <a:cs typeface="Arial"/>
              </a:rPr>
              <a:t> al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i="1">
                <a:latin typeface="Arial"/>
                <a:cs typeface="Arial"/>
              </a:rPr>
              <a:t>(2017)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110" i="1">
                <a:latin typeface="Arial"/>
                <a:cs typeface="Arial"/>
              </a:rPr>
              <a:t>Tijdschr.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60" i="1">
                <a:latin typeface="Arial"/>
                <a:cs typeface="Arial"/>
              </a:rPr>
              <a:t>voor</a:t>
            </a:r>
            <a:r>
              <a:rPr dirty="0" sz="1200" spc="-5" i="1">
                <a:latin typeface="Arial"/>
                <a:cs typeface="Arial"/>
              </a:rPr>
              <a:t> </a:t>
            </a:r>
            <a:r>
              <a:rPr dirty="0" sz="1200" spc="-60" i="1">
                <a:latin typeface="Arial"/>
                <a:cs typeface="Arial"/>
              </a:rPr>
              <a:t>Ouderengeneeskunde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8300" y="1088310"/>
            <a:ext cx="3026410" cy="4876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0" spc="-370"/>
              <a:t>TZP</a:t>
            </a:r>
            <a:r>
              <a:rPr dirty="0" sz="3000" spc="50"/>
              <a:t> </a:t>
            </a:r>
            <a:r>
              <a:rPr dirty="0" sz="3000" spc="-110"/>
              <a:t>en</a:t>
            </a:r>
            <a:r>
              <a:rPr dirty="0" sz="3000" spc="-85"/>
              <a:t> </a:t>
            </a:r>
            <a:r>
              <a:rPr dirty="0" sz="3000" spc="-10"/>
              <a:t>effectiviteit</a:t>
            </a:r>
            <a:endParaRPr sz="3000"/>
          </a:p>
        </p:txBody>
      </p:sp>
      <p:sp>
        <p:nvSpPr>
          <p:cNvPr id="3" name="object 3" descr=""/>
          <p:cNvSpPr txBox="1"/>
          <p:nvPr/>
        </p:nvSpPr>
        <p:spPr>
          <a:xfrm>
            <a:off x="1418300" y="1868070"/>
            <a:ext cx="6898005" cy="3780154"/>
          </a:xfrm>
          <a:prstGeom prst="rect">
            <a:avLst/>
          </a:prstGeom>
        </p:spPr>
        <p:txBody>
          <a:bodyPr wrap="square" lIns="0" tIns="723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70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1900" spc="-250">
                <a:solidFill>
                  <a:srgbClr val="FF0000"/>
                </a:solidFill>
                <a:latin typeface="Arial"/>
                <a:cs typeface="Arial"/>
              </a:rPr>
              <a:t>TZP</a:t>
            </a:r>
            <a:r>
              <a:rPr dirty="0" sz="1900" spc="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Arial"/>
                <a:cs typeface="Arial"/>
              </a:rPr>
              <a:t>bevordert:</a:t>
            </a:r>
            <a:endParaRPr sz="19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75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1900" spc="-10">
                <a:latin typeface="Arial"/>
                <a:cs typeface="Arial"/>
              </a:rPr>
              <a:t>Zorg</a:t>
            </a:r>
            <a:r>
              <a:rPr dirty="0" sz="1900" spc="-65">
                <a:latin typeface="Arial"/>
                <a:cs typeface="Arial"/>
              </a:rPr>
              <a:t> </a:t>
            </a:r>
            <a:r>
              <a:rPr dirty="0" sz="1900" spc="-80">
                <a:latin typeface="Arial"/>
                <a:cs typeface="Arial"/>
              </a:rPr>
              <a:t>overeenkomstig</a:t>
            </a:r>
            <a:r>
              <a:rPr dirty="0" sz="1900" spc="-35">
                <a:latin typeface="Arial"/>
                <a:cs typeface="Arial"/>
              </a:rPr>
              <a:t> </a:t>
            </a:r>
            <a:r>
              <a:rPr dirty="0" sz="1900" spc="-140">
                <a:latin typeface="Arial"/>
                <a:cs typeface="Arial"/>
              </a:rPr>
              <a:t>wensen</a:t>
            </a:r>
            <a:r>
              <a:rPr dirty="0" sz="1900" spc="10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en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voorkeuren</a:t>
            </a:r>
            <a:endParaRPr sz="19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38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1900" spc="-10">
                <a:latin typeface="Arial"/>
                <a:cs typeface="Arial"/>
              </a:rPr>
              <a:t>Kwaliteit</a:t>
            </a:r>
            <a:r>
              <a:rPr dirty="0" sz="1900" spc="-90">
                <a:latin typeface="Arial"/>
                <a:cs typeface="Arial"/>
              </a:rPr>
              <a:t> </a:t>
            </a:r>
            <a:r>
              <a:rPr dirty="0" sz="1900" spc="-30">
                <a:latin typeface="Arial"/>
                <a:cs typeface="Arial"/>
              </a:rPr>
              <a:t>communicatie</a:t>
            </a:r>
            <a:endParaRPr sz="19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7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1900" spc="-45">
                <a:latin typeface="Arial"/>
                <a:cs typeface="Arial"/>
              </a:rPr>
              <a:t>Opstellen</a:t>
            </a:r>
            <a:r>
              <a:rPr dirty="0" sz="1900" spc="-5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wilsverklaringen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Lucida Grande"/>
              <a:buChar char="–"/>
            </a:pPr>
            <a:endParaRPr sz="27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■"/>
              <a:tabLst>
                <a:tab pos="354965" algn="l"/>
                <a:tab pos="355600" algn="l"/>
              </a:tabLst>
            </a:pPr>
            <a:r>
              <a:rPr dirty="0" sz="1900" spc="-250">
                <a:solidFill>
                  <a:srgbClr val="FF0000"/>
                </a:solidFill>
                <a:latin typeface="Arial"/>
                <a:cs typeface="Arial"/>
              </a:rPr>
              <a:t>TZP</a:t>
            </a:r>
            <a:r>
              <a:rPr dirty="0" sz="19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1900" spc="-10">
                <a:solidFill>
                  <a:srgbClr val="FF0000"/>
                </a:solidFill>
                <a:latin typeface="Arial"/>
                <a:cs typeface="Arial"/>
              </a:rPr>
              <a:t> patiënt:</a:t>
            </a:r>
            <a:endParaRPr sz="1900">
              <a:latin typeface="Arial"/>
              <a:cs typeface="Arial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47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1900" spc="-45">
                <a:latin typeface="Arial"/>
                <a:cs typeface="Arial"/>
              </a:rPr>
              <a:t>Geen </a:t>
            </a:r>
            <a:r>
              <a:rPr dirty="0" sz="1900">
                <a:latin typeface="Arial"/>
                <a:cs typeface="Arial"/>
              </a:rPr>
              <a:t>nadelig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25">
                <a:latin typeface="Arial"/>
                <a:cs typeface="Arial"/>
              </a:rPr>
              <a:t>effecten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m.b.t.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angst,</a:t>
            </a:r>
            <a:r>
              <a:rPr dirty="0" sz="1900" spc="-4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depressie,</a:t>
            </a:r>
            <a:r>
              <a:rPr dirty="0" sz="1900" spc="-40">
                <a:latin typeface="Arial"/>
                <a:cs typeface="Arial"/>
              </a:rPr>
              <a:t> </a:t>
            </a:r>
            <a:r>
              <a:rPr dirty="0" sz="1900" spc="-70">
                <a:latin typeface="Arial"/>
                <a:cs typeface="Arial"/>
              </a:rPr>
              <a:t>psychosociaal </a:t>
            </a:r>
            <a:r>
              <a:rPr dirty="0" sz="1900" spc="-10">
                <a:latin typeface="Arial"/>
                <a:cs typeface="Arial"/>
              </a:rPr>
              <a:t>welbevinden</a:t>
            </a:r>
            <a:endParaRPr sz="19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Font typeface="Lucida Grande"/>
              <a:buChar char="–"/>
            </a:pP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■"/>
              <a:tabLst>
                <a:tab pos="354965" algn="l"/>
                <a:tab pos="355600" algn="l"/>
              </a:tabLst>
            </a:pPr>
            <a:r>
              <a:rPr dirty="0" sz="1900" spc="-250">
                <a:solidFill>
                  <a:srgbClr val="FF0000"/>
                </a:solidFill>
                <a:latin typeface="Arial"/>
                <a:cs typeface="Arial"/>
              </a:rPr>
              <a:t>TZP</a:t>
            </a:r>
            <a:r>
              <a:rPr dirty="0" sz="1900" spc="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1900" spc="-105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dirty="0" sz="1900" spc="-10">
                <a:solidFill>
                  <a:srgbClr val="FF0000"/>
                </a:solidFill>
                <a:latin typeface="Arial"/>
                <a:cs typeface="Arial"/>
              </a:rPr>
              <a:t> nabestaanden</a:t>
            </a:r>
            <a:endParaRPr sz="1900">
              <a:latin typeface="Arial"/>
              <a:cs typeface="Arial"/>
            </a:endParaRPr>
          </a:p>
          <a:p>
            <a:pPr lvl="1" marL="755650" indent="-285750">
              <a:lnSpc>
                <a:spcPct val="100000"/>
              </a:lnSpc>
              <a:spcBef>
                <a:spcPts val="450"/>
              </a:spcBef>
              <a:buFont typeface="Lucida Grande"/>
              <a:buChar char="–"/>
              <a:tabLst>
                <a:tab pos="755015" algn="l"/>
                <a:tab pos="755650" algn="l"/>
              </a:tabLst>
            </a:pPr>
            <a:r>
              <a:rPr dirty="0" sz="1900" spc="-50">
                <a:latin typeface="Arial"/>
                <a:cs typeface="Arial"/>
              </a:rPr>
              <a:t>Afname</a:t>
            </a:r>
            <a:r>
              <a:rPr dirty="0" sz="1900" spc="-70">
                <a:latin typeface="Arial"/>
                <a:cs typeface="Arial"/>
              </a:rPr>
              <a:t> </a:t>
            </a:r>
            <a:r>
              <a:rPr dirty="0" sz="1900" spc="-45">
                <a:latin typeface="Arial"/>
                <a:cs typeface="Arial"/>
              </a:rPr>
              <a:t>van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75">
                <a:latin typeface="Arial"/>
                <a:cs typeface="Arial"/>
              </a:rPr>
              <a:t>angst,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 spc="-155">
                <a:latin typeface="Arial"/>
                <a:cs typeface="Arial"/>
              </a:rPr>
              <a:t>stress</a:t>
            </a:r>
            <a:r>
              <a:rPr dirty="0" sz="1900" spc="15">
                <a:latin typeface="Arial"/>
                <a:cs typeface="Arial"/>
              </a:rPr>
              <a:t> </a:t>
            </a:r>
            <a:r>
              <a:rPr dirty="0" sz="1900" spc="-105">
                <a:latin typeface="Arial"/>
                <a:cs typeface="Arial"/>
              </a:rPr>
              <a:t>en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 spc="-65">
                <a:latin typeface="Arial"/>
                <a:cs typeface="Arial"/>
              </a:rPr>
              <a:t>depressie</a:t>
            </a:r>
            <a:r>
              <a:rPr dirty="0" sz="1900" spc="-25">
                <a:latin typeface="Arial"/>
                <a:cs typeface="Arial"/>
              </a:rPr>
              <a:t> </a:t>
            </a:r>
            <a:r>
              <a:rPr dirty="0" sz="1900">
                <a:latin typeface="Arial"/>
                <a:cs typeface="Arial"/>
              </a:rPr>
              <a:t>bij</a:t>
            </a:r>
            <a:r>
              <a:rPr dirty="0" sz="1900" spc="-20">
                <a:latin typeface="Arial"/>
                <a:cs typeface="Arial"/>
              </a:rPr>
              <a:t> </a:t>
            </a:r>
            <a:r>
              <a:rPr dirty="0" sz="1900" spc="-10">
                <a:latin typeface="Arial"/>
                <a:cs typeface="Arial"/>
              </a:rPr>
              <a:t>nabestaanden</a:t>
            </a:r>
            <a:endParaRPr sz="19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570002" y="457212"/>
            <a:ext cx="3546475" cy="1847214"/>
            <a:chOff x="6570002" y="457212"/>
            <a:chExt cx="3546475" cy="184721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4212" y="1026007"/>
              <a:ext cx="2356789" cy="12269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570002" y="457212"/>
              <a:ext cx="3546475" cy="1847214"/>
            </a:xfrm>
            <a:custGeom>
              <a:avLst/>
              <a:gdLst/>
              <a:ahLst/>
              <a:cxnLst/>
              <a:rect l="l" t="t" r="r" b="b"/>
              <a:pathLst>
                <a:path w="3546475" h="1847214">
                  <a:moveTo>
                    <a:pt x="3546005" y="0"/>
                  </a:moveTo>
                  <a:lnTo>
                    <a:pt x="0" y="0"/>
                  </a:lnTo>
                  <a:lnTo>
                    <a:pt x="0" y="1846795"/>
                  </a:lnTo>
                  <a:lnTo>
                    <a:pt x="3546005" y="1846795"/>
                  </a:lnTo>
                  <a:lnTo>
                    <a:pt x="35460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2022-05-24T14:21:18Z</dcterms:created>
  <dcterms:modified xsi:type="dcterms:W3CDTF">2022-05-24T14:21:18Z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2022-04-11T00:00:00Z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2022-05-24T00:00:00Z</vt:filetime>
  </property>
</Properties>
</file>