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0" r:id="rId24"/>
    <p:sldId id="278" r:id="rId25"/>
    <p:sldId id="279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opman, R. (Rianne)" initials="HR(" lastIdx="11" clrIdx="0">
    <p:extLst>
      <p:ext uri="{19B8F6BF-5375-455C-9EA6-DF929625EA0E}">
        <p15:presenceInfo xmlns:p15="http://schemas.microsoft.com/office/powerpoint/2012/main" userId="Hoopman, R. (Rianne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F"/>
          </a:solidFill>
        </a:fill>
      </a:tcStyle>
    </a:wholeTbl>
    <a:band2H>
      <a:tcTxStyle/>
      <a:tcStyle>
        <a:tcBdr/>
        <a:fill>
          <a:solidFill>
            <a:srgbClr val="FFE8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D1D1"/>
          </a:solidFill>
        </a:fill>
      </a:tcStyle>
    </a:wholeTbl>
    <a:band2H>
      <a:tcTxStyle/>
      <a:tcStyle>
        <a:tcBdr/>
        <a:fill>
          <a:solidFill>
            <a:srgbClr val="E9E9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98"/>
    <p:restoredTop sz="94694"/>
  </p:normalViewPr>
  <p:slideViewPr>
    <p:cSldViewPr snapToGrid="0">
      <p:cViewPr varScale="1">
        <p:scale>
          <a:sx n="36" d="100"/>
          <a:sy n="36" d="100"/>
        </p:scale>
        <p:origin x="73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0" y="11859862"/>
            <a:ext cx="21971004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sz="3600" b="1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sz="3600" b="1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sz="3600" b="1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sz="3600" b="1"/>
            </a:lvl5pPr>
          </a:lstStyle>
          <a:p>
            <a:r>
              <a:t>Auteur en datum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" name="Naam presentati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5" cy="4648202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Naam presentatie</a:t>
            </a:r>
          </a:p>
        </p:txBody>
      </p:sp>
      <p:sp>
        <p:nvSpPr>
          <p:cNvPr id="13" name="Hoofdtekst - niveau één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Ondertitel presentatie</a:t>
            </a:r>
          </a:p>
        </p:txBody>
      </p:sp>
      <p:sp>
        <p:nvSpPr>
          <p:cNvPr id="1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U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Hoofdtekst - niveau één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numCol="1" spcCol="38100" anchor="ctr"/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40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40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40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40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40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Uiting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root f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Hoofdtekst - niveau één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6"/>
            <a:ext cx="21971000" cy="7241586"/>
          </a:xfrm>
          <a:prstGeom prst="rect">
            <a:avLst/>
          </a:prstGeom>
        </p:spPr>
        <p:txBody>
          <a:bodyPr numCol="1" spcCol="38100" anchor="b"/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eitinformati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Feitinformatie</a:t>
            </a:r>
          </a:p>
        </p:txBody>
      </p:sp>
      <p:sp>
        <p:nvSpPr>
          <p:cNvPr id="108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430024" y="10675453"/>
            <a:ext cx="20200054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sz="3600" b="1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sz="3600" b="1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sz="3600" b="1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sz="3600" b="1"/>
            </a:lvl5pPr>
          </a:lstStyle>
          <a:p>
            <a:r>
              <a:t>Toekenning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Hoofdtekst - niveau één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1753923" y="4939860"/>
            <a:ext cx="20876154" cy="3836281"/>
          </a:xfrm>
          <a:prstGeom prst="rect">
            <a:avLst/>
          </a:prstGeom>
        </p:spPr>
        <p:txBody>
          <a:bodyPr numCol="1" spcCol="38100"/>
          <a:lstStyle>
            <a:lvl1pPr marL="469900" indent="-300876">
              <a:spcBef>
                <a:spcPts val="0"/>
              </a:spcBef>
              <a:buSzTx/>
              <a:buNone/>
              <a:defRPr sz="8500" spc="-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“Bijzonder citaat”</a:t>
            </a:r>
          </a:p>
        </p:txBody>
      </p:sp>
      <p:sp>
        <p:nvSpPr>
          <p:cNvPr id="11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driem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chaal salade met gebakken rijst, gekookte eieren en eetstokje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5" name="Schaal met zalmkoekjes, salade en humm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6" name="Schaal pappardellepasta met peterselieboter, geroosterde hazelnoten en geraspte parmezaanse kaas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chaal salade met gebakken rijst, gekookte eieren en eetstokje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3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's en limoenen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22" name="Naam presentati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Naam presentatie</a:t>
            </a:r>
          </a:p>
        </p:txBody>
      </p:sp>
      <p:sp>
        <p:nvSpPr>
          <p:cNvPr id="23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7690" y="1106137"/>
            <a:ext cx="21968621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sz="3600" b="1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sz="3600" b="1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sz="3600" b="1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sz="3600" b="1"/>
            </a:lvl5pPr>
          </a:lstStyle>
          <a:p>
            <a:r>
              <a:t>Auteur en datum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Hoofdtekst - niveau één…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6500" y="11609909"/>
            <a:ext cx="21971000" cy="1116953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Ondertitel presentatie</a:t>
            </a:r>
          </a:p>
        </p:txBody>
      </p:sp>
      <p:sp>
        <p:nvSpPr>
          <p:cNvPr id="2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f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chaal met zalmkoekjes, salade en humm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33" name="Naam dia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4"/>
          </a:xfrm>
          <a:prstGeom prst="rect">
            <a:avLst/>
          </a:prstGeom>
        </p:spPr>
        <p:txBody>
          <a:bodyPr anchor="b"/>
          <a:lstStyle/>
          <a:p>
            <a:r>
              <a:t>Naam dia</a:t>
            </a:r>
          </a:p>
        </p:txBody>
      </p:sp>
      <p:sp>
        <p:nvSpPr>
          <p:cNvPr id="34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 numCol="1" spcCol="38100"/>
          <a:lstStyle>
            <a:lvl1pPr marL="0" indent="0" defTabSz="1778000">
              <a:lnSpc>
                <a:spcPct val="120000"/>
              </a:lnSpc>
              <a:spcBef>
                <a:spcPts val="0"/>
              </a:spcBef>
              <a:buSzTx/>
              <a:buNone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0" defTabSz="1778000">
              <a:lnSpc>
                <a:spcPct val="120000"/>
              </a:lnSpc>
              <a:spcBef>
                <a:spcPts val="0"/>
              </a:spcBef>
              <a:buSzTx/>
              <a:buNone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0" defTabSz="1778000">
              <a:lnSpc>
                <a:spcPct val="120000"/>
              </a:lnSpc>
              <a:spcBef>
                <a:spcPts val="0"/>
              </a:spcBef>
              <a:buSzTx/>
              <a:buNone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0" defTabSz="1778000">
              <a:lnSpc>
                <a:spcPct val="120000"/>
              </a:lnSpc>
              <a:spcBef>
                <a:spcPts val="0"/>
              </a:spcBef>
              <a:buSzTx/>
              <a:buNone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0" defTabSz="1778000">
              <a:lnSpc>
                <a:spcPct val="120000"/>
              </a:lnSpc>
              <a:spcBef>
                <a:spcPts val="0"/>
              </a:spcBef>
              <a:buSzTx/>
              <a:buNone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Ondertitel dia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Naam di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4"/>
          </a:xfrm>
          <a:prstGeom prst="rect">
            <a:avLst/>
          </a:prstGeom>
        </p:spPr>
        <p:txBody>
          <a:bodyPr/>
          <a:lstStyle/>
          <a:p>
            <a:r>
              <a:t>Naam dia</a:t>
            </a:r>
          </a:p>
        </p:txBody>
      </p:sp>
      <p:sp>
        <p:nvSpPr>
          <p:cNvPr id="43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1778000">
              <a:lnSpc>
                <a:spcPct val="120000"/>
              </a:lnSpc>
              <a:spcBef>
                <a:spcPts val="0"/>
              </a:spcBef>
              <a:buSzTx/>
              <a:buNone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117600" indent="-508000" defTabSz="1778000">
              <a:lnSpc>
                <a:spcPct val="120000"/>
              </a:lnSpc>
              <a:spcBef>
                <a:spcPts val="0"/>
              </a:spcBef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727200" indent="-508000" defTabSz="1778000">
              <a:lnSpc>
                <a:spcPct val="120000"/>
              </a:lnSpc>
              <a:spcBef>
                <a:spcPts val="0"/>
              </a:spcBef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336800" indent="-508000" defTabSz="1778000">
              <a:lnSpc>
                <a:spcPct val="120000"/>
              </a:lnSpc>
              <a:spcBef>
                <a:spcPts val="0"/>
              </a:spcBef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946400" indent="-508000" defTabSz="1778000">
              <a:lnSpc>
                <a:spcPct val="120000"/>
              </a:lnSpc>
              <a:spcBef>
                <a:spcPts val="0"/>
              </a:spcBef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Ondertitel dia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" name="Hoofdtekst - niveau één…"/>
          <p:cNvSpPr txBox="1">
            <a:spLocks noGrp="1"/>
          </p:cNvSpPr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/>
          <a:p>
            <a:r>
              <a:t>Dia-opsommingstekst</a:t>
            </a:r>
          </a:p>
        </p:txBody>
      </p:sp>
      <p:sp>
        <p:nvSpPr>
          <p:cNvPr id="4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Hoofdtekst - niveau één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Dia-opsommingstekst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opsomm.,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1"/>
            <a:ext cx="9779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1778000">
              <a:lnSpc>
                <a:spcPct val="120000"/>
              </a:lnSpc>
              <a:spcBef>
                <a:spcPts val="0"/>
              </a:spcBef>
              <a:buSzTx/>
              <a:buNone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117600" indent="-508000" defTabSz="1778000">
              <a:lnSpc>
                <a:spcPct val="120000"/>
              </a:lnSpc>
              <a:spcBef>
                <a:spcPts val="0"/>
              </a:spcBef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727200" indent="-508000" defTabSz="1778000">
              <a:lnSpc>
                <a:spcPct val="120000"/>
              </a:lnSpc>
              <a:spcBef>
                <a:spcPts val="0"/>
              </a:spcBef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336800" indent="-508000" defTabSz="1778000">
              <a:lnSpc>
                <a:spcPct val="120000"/>
              </a:lnSpc>
              <a:spcBef>
                <a:spcPts val="0"/>
              </a:spcBef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946400" indent="-508000" defTabSz="1778000">
              <a:lnSpc>
                <a:spcPct val="120000"/>
              </a:lnSpc>
              <a:spcBef>
                <a:spcPts val="0"/>
              </a:spcBef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Ondertitel dia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1" name="Hoofdtekst - niveau één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1206500" y="4248503"/>
            <a:ext cx="9779000" cy="8256631"/>
          </a:xfrm>
          <a:prstGeom prst="rect">
            <a:avLst/>
          </a:prstGeom>
        </p:spPr>
        <p:txBody>
          <a:bodyPr numCol="1" spcCol="38100"/>
          <a:lstStyle/>
          <a:p>
            <a:r>
              <a:t>Dia-opsommingstekst</a:t>
            </a:r>
          </a:p>
        </p:txBody>
      </p:sp>
      <p:sp>
        <p:nvSpPr>
          <p:cNvPr id="62" name="Schaal pappardellepasta met peterselieboter, geroosterde hazelnoten en geraspte parmezaanse kaas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63" name="Naam di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Naam dia</a:t>
            </a:r>
          </a:p>
        </p:txBody>
      </p:sp>
      <p:sp>
        <p:nvSpPr>
          <p:cNvPr id="6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etitel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5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Sectietitel</a:t>
            </a:r>
          </a:p>
        </p:txBody>
      </p:sp>
      <p:sp>
        <p:nvSpPr>
          <p:cNvPr id="72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Naam di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50"/>
          </a:xfrm>
          <a:prstGeom prst="rect">
            <a:avLst/>
          </a:prstGeom>
        </p:spPr>
        <p:txBody>
          <a:bodyPr/>
          <a:lstStyle/>
          <a:p>
            <a:r>
              <a:t>Naam dia</a:t>
            </a:r>
          </a:p>
        </p:txBody>
      </p:sp>
      <p:sp>
        <p:nvSpPr>
          <p:cNvPr id="80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1778000">
              <a:lnSpc>
                <a:spcPct val="120000"/>
              </a:lnSpc>
              <a:spcBef>
                <a:spcPts val="0"/>
              </a:spcBef>
              <a:buSzTx/>
              <a:buNone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117600" indent="-508000" defTabSz="1778000">
              <a:lnSpc>
                <a:spcPct val="120000"/>
              </a:lnSpc>
              <a:spcBef>
                <a:spcPts val="0"/>
              </a:spcBef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727200" indent="-508000" defTabSz="1778000">
              <a:lnSpc>
                <a:spcPct val="120000"/>
              </a:lnSpc>
              <a:spcBef>
                <a:spcPts val="0"/>
              </a:spcBef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336800" indent="-508000" defTabSz="1778000">
              <a:lnSpc>
                <a:spcPct val="120000"/>
              </a:lnSpc>
              <a:spcBef>
                <a:spcPts val="0"/>
              </a:spcBef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946400" indent="-508000" defTabSz="1778000">
              <a:lnSpc>
                <a:spcPct val="120000"/>
              </a:lnSpc>
              <a:spcBef>
                <a:spcPts val="0"/>
              </a:spcBef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Ondertitel dia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1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el agend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Titel agenda</a:t>
            </a:r>
          </a:p>
        </p:txBody>
      </p:sp>
      <p:sp>
        <p:nvSpPr>
          <p:cNvPr id="89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1778000">
              <a:lnSpc>
                <a:spcPct val="120000"/>
              </a:lnSpc>
              <a:spcBef>
                <a:spcPts val="0"/>
              </a:spcBef>
              <a:buSzTx/>
              <a:buNone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117600" indent="-508000" defTabSz="1778000">
              <a:lnSpc>
                <a:spcPct val="120000"/>
              </a:lnSpc>
              <a:spcBef>
                <a:spcPts val="0"/>
              </a:spcBef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727200" indent="-508000" defTabSz="1778000">
              <a:lnSpc>
                <a:spcPct val="120000"/>
              </a:lnSpc>
              <a:spcBef>
                <a:spcPts val="0"/>
              </a:spcBef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336800" indent="-508000" defTabSz="1778000">
              <a:lnSpc>
                <a:spcPct val="120000"/>
              </a:lnSpc>
              <a:spcBef>
                <a:spcPts val="0"/>
              </a:spcBef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946400" indent="-508000" defTabSz="1778000">
              <a:lnSpc>
                <a:spcPct val="120000"/>
              </a:lnSpc>
              <a:spcBef>
                <a:spcPts val="0"/>
              </a:spcBef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Ondertitel agenda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0" name="Hoofdtekst - niveau één…"/>
          <p:cNvSpPr txBox="1">
            <a:spLocks noGrp="1"/>
          </p:cNvSpPr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99"/>
            </a:lvl1pPr>
          </a:lstStyle>
          <a:p>
            <a:r>
              <a:t>Agendaonderwerpen</a:t>
            </a:r>
          </a:p>
        </p:txBody>
      </p:sp>
      <p:sp>
        <p:nvSpPr>
          <p:cNvPr id="91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ofdtekst - niveau één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2" spcCol="1098550">
            <a:normAutofit/>
          </a:bodyPr>
          <a:lstStyle/>
          <a:p>
            <a:r>
              <a:t>Dia-opsommingstekst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Titeltekst"/>
          <p:cNvSpPr txBox="1">
            <a:spLocks noGrp="1"/>
          </p:cNvSpPr>
          <p:nvPr>
            <p:ph type="title"/>
          </p:nvPr>
        </p:nvSpPr>
        <p:spPr>
          <a:xfrm>
            <a:off x="3653366" y="2743200"/>
            <a:ext cx="19507201" cy="1505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Titeltekst</a:t>
            </a:r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kO-YE7adGrY?feature=oembed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geestelijkeverzorging.nl/wp-content/uploads/2019/12/Beslisboom-GV-MMW-PCLD-2019_geestelijkeverzorging.nl_.pdf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mbZQGR264Xs?feature=oembed" TargetMode="Externa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Levensvragen-geentitel.pdf" descr="Levensvragen-geentitel.pdf"/>
          <p:cNvPicPr>
            <a:picLocks noChangeAspect="1"/>
          </p:cNvPicPr>
          <p:nvPr/>
        </p:nvPicPr>
        <p:blipFill>
          <a:blip r:embed="rId2"/>
          <a:srcRect l="20" r="19"/>
          <a:stretch>
            <a:fillRect/>
          </a:stretch>
        </p:blipFill>
        <p:spPr>
          <a:xfrm>
            <a:off x="4933" y="0"/>
            <a:ext cx="24374135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Training"/>
          <p:cNvSpPr txBox="1"/>
          <p:nvPr/>
        </p:nvSpPr>
        <p:spPr>
          <a:xfrm>
            <a:off x="11930871" y="4986460"/>
            <a:ext cx="7910118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5700" i="1">
                <a:solidFill>
                  <a:srgbClr val="613679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Training</a:t>
            </a:r>
          </a:p>
        </p:txBody>
      </p:sp>
      <p:sp>
        <p:nvSpPr>
          <p:cNvPr id="153" name="Levensvragen…"/>
          <p:cNvSpPr txBox="1"/>
          <p:nvPr/>
        </p:nvSpPr>
        <p:spPr>
          <a:xfrm>
            <a:off x="10622772" y="5942718"/>
            <a:ext cx="9938148" cy="285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ts val="10800"/>
              </a:lnSpc>
              <a:defRPr sz="107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Levensvragen</a:t>
            </a:r>
          </a:p>
          <a:p>
            <a:pPr algn="l">
              <a:lnSpc>
                <a:spcPts val="10800"/>
              </a:lnSpc>
              <a:defRPr sz="107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  signaleren</a:t>
            </a:r>
          </a:p>
        </p:txBody>
      </p:sp>
      <p:sp>
        <p:nvSpPr>
          <p:cNvPr id="154" name="Training"/>
          <p:cNvSpPr txBox="1"/>
          <p:nvPr/>
        </p:nvSpPr>
        <p:spPr>
          <a:xfrm>
            <a:off x="12870671" y="8957326"/>
            <a:ext cx="7910118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5700" i="1">
                <a:solidFill>
                  <a:srgbClr val="613679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Compacte versie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Van zingeving naar levensvraag</a:t>
            </a:r>
          </a:p>
        </p:txBody>
      </p:sp>
      <p:sp>
        <p:nvSpPr>
          <p:cNvPr id="227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graphicFrame>
        <p:nvGraphicFramePr>
          <p:cNvPr id="228" name="Tabel 5"/>
          <p:cNvGraphicFramePr/>
          <p:nvPr>
            <p:extLst>
              <p:ext uri="{D42A27DB-BD31-4B8C-83A1-F6EECF244321}">
                <p14:modId xmlns:p14="http://schemas.microsoft.com/office/powerpoint/2010/main" val="3558274705"/>
              </p:ext>
            </p:extLst>
          </p:nvPr>
        </p:nvGraphicFramePr>
        <p:xfrm>
          <a:off x="2678400" y="4077599"/>
          <a:ext cx="16013564" cy="7979474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80117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017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51657">
                <a:tc>
                  <a:txBody>
                    <a:bodyPr/>
                    <a:lstStyle/>
                    <a:p>
                      <a:pPr defTabSz="2438337">
                        <a:lnSpc>
                          <a:spcPct val="120000"/>
                        </a:lnSpc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 b="1" dirty="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Wat </a:t>
                      </a:r>
                      <a:r>
                        <a:rPr sz="4000" b="1" dirty="0" err="1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vind</a:t>
                      </a:r>
                      <a:r>
                        <a:rPr sz="4000" b="1" dirty="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4000" b="1" dirty="0" err="1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ik</a:t>
                      </a:r>
                      <a:r>
                        <a:rPr sz="4000" b="1" dirty="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4000" b="1" dirty="0" err="1" smtClean="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belangrijk</a:t>
                      </a:r>
                      <a:r>
                        <a:rPr sz="4000" b="1" dirty="0" smtClean="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?</a:t>
                      </a:r>
                      <a:r>
                        <a:rPr lang="nl-NL" sz="4000" b="1" smtClean="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</a:p>
                    <a:p>
                      <a:pPr defTabSz="2438337">
                        <a:lnSpc>
                          <a:spcPct val="120000"/>
                        </a:lnSpc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 b="1" smtClean="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Wat </a:t>
                      </a:r>
                      <a:r>
                        <a:rPr sz="4000" b="1" dirty="0" err="1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geeft</a:t>
                      </a:r>
                      <a:r>
                        <a:rPr sz="4000" b="1" dirty="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4000" b="1" dirty="0" err="1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mij</a:t>
                      </a:r>
                      <a:r>
                        <a:rPr sz="4000" b="1" dirty="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4000" b="1" dirty="0" err="1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kracht</a:t>
                      </a:r>
                      <a:r>
                        <a:rPr sz="4000" b="1" dirty="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? 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2438337">
                        <a:lnSpc>
                          <a:spcPct val="120000"/>
                        </a:lnSpc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 b="1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Wat zijn mijn ‘bedreigingen’ 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Familie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Ziekte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Vrienden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Achteruitgang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Werk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Eenzaamheid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Natuur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Werkeloosheid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Hobby’s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Relatieproblemen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Geloof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Sterven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Reizen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Rouw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Huisdieren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…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…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3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Van zingeving naar levensvraag</a:t>
            </a:r>
          </a:p>
        </p:txBody>
      </p:sp>
      <p:sp>
        <p:nvSpPr>
          <p:cNvPr id="232" name="Tekstvak 1"/>
          <p:cNvSpPr txBox="1"/>
          <p:nvPr/>
        </p:nvSpPr>
        <p:spPr>
          <a:xfrm>
            <a:off x="2678931" y="4230001"/>
            <a:ext cx="16031101" cy="405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>
              <a:lnSpc>
                <a:spcPct val="120000"/>
              </a:lnSpc>
              <a:defRPr sz="40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Als wat belangrijk is wordt bedreigd, wat is (dan nog) mijn zingeving?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 i="1"/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“Vroeger werkte ik altijd, wat kan ik nu nog bijdragen?”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“Ik kan, nu ik zo wankel op de been ben, niet meer naar de biljartclub”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“Het is stil in huis, nu mijn vrouw er niet meer is”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“Ik moet zoveel lijden - kan ik nog in de Almachtige geloven?” </a:t>
            </a:r>
          </a:p>
        </p:txBody>
      </p:sp>
      <p:sp>
        <p:nvSpPr>
          <p:cNvPr id="233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Bereid jouw pitch voor"/>
          <p:cNvSpPr txBox="1"/>
          <p:nvPr/>
        </p:nvSpPr>
        <p:spPr>
          <a:xfrm>
            <a:off x="2489200" y="1652657"/>
            <a:ext cx="21144522" cy="251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Wáárom is aandacht voor zingeving belangrijk?</a:t>
            </a:r>
          </a:p>
        </p:txBody>
      </p:sp>
      <p:sp>
        <p:nvSpPr>
          <p:cNvPr id="237" name="Tekstvak 1"/>
          <p:cNvSpPr txBox="1"/>
          <p:nvPr/>
        </p:nvSpPr>
        <p:spPr>
          <a:xfrm>
            <a:off x="2678931" y="5229068"/>
            <a:ext cx="16031101" cy="405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Mensen voelen zich gehoord en gezien (ook in 2 min.)</a:t>
            </a:r>
          </a:p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Betere zorg en relatie met cliënten </a:t>
            </a:r>
          </a:p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Zingeving drijvende kracht in leven</a:t>
            </a:r>
          </a:p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Problemen door gebrek aan zingeving</a:t>
            </a:r>
          </a:p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VWS (richtlijn, kwaliteitskaders)</a:t>
            </a:r>
          </a:p>
        </p:txBody>
      </p:sp>
      <p:sp>
        <p:nvSpPr>
          <p:cNvPr id="238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39" name="Afbeelding 2" descr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1735" y="3548095"/>
            <a:ext cx="7057126" cy="70571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De geestelijk verzorger</a:t>
            </a:r>
          </a:p>
        </p:txBody>
      </p:sp>
      <p:sp>
        <p:nvSpPr>
          <p:cNvPr id="243" name="Tekstvak 1"/>
          <p:cNvSpPr txBox="1"/>
          <p:nvPr/>
        </p:nvSpPr>
        <p:spPr>
          <a:xfrm>
            <a:off x="2678931" y="4230001"/>
            <a:ext cx="16031101" cy="51950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Kennismaken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in </a:t>
            </a:r>
            <a:r>
              <a:rPr dirty="0" err="1"/>
              <a:t>relatie</a:t>
            </a:r>
            <a:r>
              <a:rPr dirty="0"/>
              <a:t> </a:t>
            </a:r>
            <a:r>
              <a:rPr dirty="0" err="1"/>
              <a:t>treden</a:t>
            </a:r>
            <a:r>
              <a:rPr dirty="0"/>
              <a:t>, </a:t>
            </a:r>
            <a:r>
              <a:rPr dirty="0" err="1"/>
              <a:t>aanwezig</a:t>
            </a:r>
            <a:r>
              <a:rPr dirty="0"/>
              <a:t> </a:t>
            </a:r>
            <a:r>
              <a:rPr dirty="0" err="1"/>
              <a:t>zijn</a:t>
            </a:r>
            <a:endParaRPr dirty="0"/>
          </a:p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Vraag</a:t>
            </a:r>
            <a:r>
              <a:rPr dirty="0"/>
              <a:t> </a:t>
            </a:r>
            <a:r>
              <a:rPr dirty="0" err="1"/>
              <a:t>verhelderen</a:t>
            </a:r>
            <a:endParaRPr dirty="0"/>
          </a:p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Ruimte</a:t>
            </a:r>
            <a:r>
              <a:rPr dirty="0"/>
              <a:t> </a:t>
            </a:r>
            <a:r>
              <a:rPr dirty="0" err="1"/>
              <a:t>maken</a:t>
            </a:r>
            <a:r>
              <a:rPr dirty="0"/>
              <a:t> </a:t>
            </a:r>
            <a:r>
              <a:rPr dirty="0" err="1"/>
              <a:t>voor</a:t>
            </a:r>
            <a:r>
              <a:rPr dirty="0"/>
              <a:t> </a:t>
            </a:r>
            <a:r>
              <a:rPr dirty="0" err="1"/>
              <a:t>gevoelens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gedachten</a:t>
            </a:r>
            <a:r>
              <a:rPr dirty="0"/>
              <a:t>, </a:t>
            </a:r>
            <a:r>
              <a:rPr dirty="0" err="1"/>
              <a:t>niet</a:t>
            </a:r>
            <a:r>
              <a:rPr dirty="0"/>
              <a:t> </a:t>
            </a:r>
            <a:r>
              <a:rPr dirty="0" err="1"/>
              <a:t>oordelen</a:t>
            </a:r>
            <a:r>
              <a:rPr dirty="0"/>
              <a:t> </a:t>
            </a:r>
          </a:p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Zoeken</a:t>
            </a:r>
            <a:r>
              <a:rPr dirty="0"/>
              <a:t> </a:t>
            </a:r>
            <a:r>
              <a:rPr dirty="0" err="1"/>
              <a:t>naar</a:t>
            </a:r>
            <a:r>
              <a:rPr dirty="0"/>
              <a:t> </a:t>
            </a:r>
            <a:r>
              <a:t>hoop of </a:t>
            </a:r>
            <a:r>
              <a:rPr dirty="0" err="1"/>
              <a:t>steun</a:t>
            </a:r>
            <a:endParaRPr dirty="0"/>
          </a:p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Doel training: Op </a:t>
            </a:r>
            <a:r>
              <a:rPr dirty="0" err="1"/>
              <a:t>zoek</a:t>
            </a:r>
            <a:r>
              <a:rPr dirty="0"/>
              <a:t> </a:t>
            </a:r>
            <a:r>
              <a:rPr dirty="0" err="1"/>
              <a:t>naar</a:t>
            </a:r>
            <a:r>
              <a:rPr dirty="0"/>
              <a:t> de </a:t>
            </a:r>
            <a:r>
              <a:rPr dirty="0" err="1"/>
              <a:t>geestelijk</a:t>
            </a:r>
            <a:r>
              <a:rPr dirty="0"/>
              <a:t> </a:t>
            </a:r>
            <a:r>
              <a:rPr dirty="0" err="1"/>
              <a:t>verzorger</a:t>
            </a:r>
            <a:r>
              <a:rPr dirty="0"/>
              <a:t> in </a:t>
            </a:r>
            <a:r>
              <a:rPr dirty="0" err="1"/>
              <a:t>jezelf</a:t>
            </a:r>
            <a:r>
              <a:rPr dirty="0"/>
              <a:t> </a:t>
            </a:r>
          </a:p>
        </p:txBody>
      </p:sp>
      <p:sp>
        <p:nvSpPr>
          <p:cNvPr id="244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Bereid jouw pitch voor"/>
          <p:cNvSpPr txBox="1"/>
          <p:nvPr/>
        </p:nvSpPr>
        <p:spPr>
          <a:xfrm>
            <a:off x="2487599" y="1609576"/>
            <a:ext cx="17598104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Gedicht Marinus van den Berg</a:t>
            </a:r>
          </a:p>
        </p:txBody>
      </p:sp>
      <p:pic>
        <p:nvPicPr>
          <p:cNvPr id="248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5642" y="3236435"/>
            <a:ext cx="8592716" cy="8592717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annie-spratt-PM4Vu1B0gxk-unsplash.jpg" descr="annie-spratt-PM4Vu1B0gxk-unsplas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19590" y="-5368485"/>
            <a:ext cx="26915725" cy="20074645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Bereid jouw pitch voor"/>
          <p:cNvSpPr txBox="1"/>
          <p:nvPr/>
        </p:nvSpPr>
        <p:spPr>
          <a:xfrm>
            <a:off x="1209620" y="4732866"/>
            <a:ext cx="21964758" cy="238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5800" i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Pauze</a:t>
            </a:r>
          </a:p>
        </p:txBody>
      </p:sp>
      <p:sp>
        <p:nvSpPr>
          <p:cNvPr id="253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54" name="Levensvragen tekstslide extra 2 transparant.pdf" descr="Levensvragen tekstslide extra 2 transparant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33" y="3579"/>
            <a:ext cx="4091204" cy="97707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Levensvragen tekstslide extra 2 paars.pdf" descr="Levensvragen tekstslide extra 2 paar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Opzet training - dag 1</a:t>
            </a:r>
          </a:p>
        </p:txBody>
      </p:sp>
      <p:sp>
        <p:nvSpPr>
          <p:cNvPr id="258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269" name="Groepeer"/>
          <p:cNvGrpSpPr/>
          <p:nvPr/>
        </p:nvGrpSpPr>
        <p:grpSpPr>
          <a:xfrm>
            <a:off x="2575487" y="4308464"/>
            <a:ext cx="3355141" cy="6612746"/>
            <a:chOff x="0" y="0"/>
            <a:chExt cx="3355139" cy="6612745"/>
          </a:xfrm>
        </p:grpSpPr>
        <p:pic>
          <p:nvPicPr>
            <p:cNvPr id="259" name="LV icoon 1-2.pdf" descr="LV icoon 1-2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163115"/>
              <a:ext cx="1198723" cy="13380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0" name="LV icoon 1-3.pdf" descr="LV icoon 1-3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2180" y="2337409"/>
              <a:ext cx="1198724" cy="13380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1" name="LV icoon 1-5.pdf" descr="LV icoon 1-5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500525"/>
              <a:ext cx="1198723" cy="13380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2" name="LV icoon 1-6.pdf" descr="LV icoon 1-6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2180" y="4673696"/>
              <a:ext cx="1198724" cy="13380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3" name="LV icoon 1-1.pdf" descr="LV icoon 1-1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2180" y="0"/>
              <a:ext cx="1198724" cy="13380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4" name="Kennismaken en eigen zingeving"/>
            <p:cNvSpPr/>
            <p:nvPr/>
          </p:nvSpPr>
          <p:spPr>
            <a:xfrm>
              <a:off x="2085139" y="67840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120000"/>
                </a:lnSpc>
                <a:defRPr sz="4000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Kennismaken en eigen zingeving</a:t>
              </a:r>
            </a:p>
          </p:txBody>
        </p:sp>
        <p:sp>
          <p:nvSpPr>
            <p:cNvPr id="265" name="Levensvragen"/>
            <p:cNvSpPr/>
            <p:nvPr/>
          </p:nvSpPr>
          <p:spPr>
            <a:xfrm>
              <a:off x="1512283" y="184448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120000"/>
                </a:lnSpc>
                <a:defRPr sz="4000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Levensvragen</a:t>
              </a:r>
            </a:p>
          </p:txBody>
        </p:sp>
        <p:sp>
          <p:nvSpPr>
            <p:cNvPr id="266" name="Signaleren"/>
            <p:cNvSpPr/>
            <p:nvPr/>
          </p:nvSpPr>
          <p:spPr>
            <a:xfrm>
              <a:off x="2085139" y="3010573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1778000">
                <a:lnSpc>
                  <a:spcPct val="120000"/>
                </a:lnSpc>
                <a:tabLst>
                  <a:tab pos="2425700" algn="l"/>
                  <a:tab pos="4775200" algn="l"/>
                  <a:tab pos="9398000" algn="l"/>
                </a:tabLst>
                <a:defRPr sz="4000" b="1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Signaleren</a:t>
              </a:r>
            </a:p>
          </p:txBody>
        </p:sp>
        <p:sp>
          <p:nvSpPr>
            <p:cNvPr id="267" name="Bespreken"/>
            <p:cNvSpPr/>
            <p:nvPr/>
          </p:nvSpPr>
          <p:spPr>
            <a:xfrm>
              <a:off x="1512283" y="418077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1778000">
                <a:lnSpc>
                  <a:spcPct val="120000"/>
                </a:lnSpc>
                <a:tabLst>
                  <a:tab pos="2425700" algn="l"/>
                  <a:tab pos="4775200" algn="l"/>
                  <a:tab pos="9398000" algn="l"/>
                </a:tabLst>
                <a:defRPr sz="4000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Bespreken</a:t>
              </a:r>
            </a:p>
          </p:txBody>
        </p:sp>
        <p:sp>
          <p:nvSpPr>
            <p:cNvPr id="268" name="Voorbeeld en Huiswerkopdracht"/>
            <p:cNvSpPr/>
            <p:nvPr/>
          </p:nvSpPr>
          <p:spPr>
            <a:xfrm>
              <a:off x="2085139" y="534274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1778000">
                <a:lnSpc>
                  <a:spcPct val="120000"/>
                </a:lnSpc>
                <a:tabLst>
                  <a:tab pos="2425700" algn="l"/>
                  <a:tab pos="4775200" algn="l"/>
                  <a:tab pos="9398000" algn="l"/>
                </a:tabLst>
                <a:defRPr sz="4000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Voorbeeld en Huiswerkopdracht</a:t>
              </a:r>
            </a:p>
          </p:txBody>
        </p:sp>
      </p:grp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Depositphotos_67194499_XL.jpg" descr="Depositphotos_67194499_X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1277" y="3333135"/>
            <a:ext cx="13227065" cy="8818913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Bereid jouw pitch voor"/>
          <p:cNvSpPr txBox="1"/>
          <p:nvPr/>
        </p:nvSpPr>
        <p:spPr>
          <a:xfrm>
            <a:off x="2487599" y="1609576"/>
            <a:ext cx="17598104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Hoe signaleer ik?</a:t>
            </a:r>
          </a:p>
        </p:txBody>
      </p:sp>
      <p:sp>
        <p:nvSpPr>
          <p:cNvPr id="274" name="Tekstvak 1"/>
          <p:cNvSpPr txBox="1"/>
          <p:nvPr/>
        </p:nvSpPr>
        <p:spPr>
          <a:xfrm>
            <a:off x="2678931" y="4227830"/>
            <a:ext cx="6260365" cy="33762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>
              <a:lnSpc>
                <a:spcPct val="120000"/>
              </a:lnSpc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Voelsprieten</a:t>
            </a:r>
            <a:r>
              <a:rPr dirty="0"/>
              <a:t> </a:t>
            </a:r>
            <a:r>
              <a:rPr dirty="0" err="1"/>
              <a:t>ontwikkelen</a:t>
            </a:r>
            <a:endParaRPr dirty="0"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  <a:p>
            <a:pPr marL="571500" indent="-571500" algn="l" defTabSz="1778000">
              <a:lnSpc>
                <a:spcPct val="120000"/>
              </a:lnSpc>
              <a:buClr>
                <a:srgbClr val="232323"/>
              </a:buClr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  <a:p>
            <a:pPr marL="742950" indent="-742950" algn="l" defTabSz="1778000">
              <a:lnSpc>
                <a:spcPct val="120000"/>
              </a:lnSpc>
              <a:buClr>
                <a:srgbClr val="232323"/>
              </a:buClr>
              <a:buSzPct val="100000"/>
              <a:buAutoNum type="arabicPeriod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Wat </a:t>
            </a:r>
            <a:r>
              <a:rPr dirty="0" err="1"/>
              <a:t>hoor</a:t>
            </a:r>
            <a:r>
              <a:rPr dirty="0"/>
              <a:t> </a:t>
            </a:r>
            <a:r>
              <a:rPr dirty="0" err="1"/>
              <a:t>ik</a:t>
            </a:r>
            <a:r>
              <a:rPr dirty="0"/>
              <a:t>?</a:t>
            </a:r>
            <a:endParaRPr dirty="0"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  <a:p>
            <a:pPr marL="742950" indent="-742950" algn="l" defTabSz="1778000">
              <a:lnSpc>
                <a:spcPct val="120000"/>
              </a:lnSpc>
              <a:buClr>
                <a:srgbClr val="232323"/>
              </a:buClr>
              <a:buSzPct val="100000"/>
              <a:buAutoNum type="arabicPeriod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Wat </a:t>
            </a:r>
            <a:r>
              <a:rPr dirty="0" err="1"/>
              <a:t>zie</a:t>
            </a:r>
            <a:r>
              <a:rPr dirty="0"/>
              <a:t> </a:t>
            </a:r>
            <a:r>
              <a:rPr dirty="0" err="1"/>
              <a:t>ik</a:t>
            </a:r>
            <a:r>
              <a:rPr dirty="0"/>
              <a:t>?</a:t>
            </a:r>
            <a:endParaRPr dirty="0"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  <a:p>
            <a:pPr marL="742950" indent="-742950" algn="l" defTabSz="1778000">
              <a:lnSpc>
                <a:spcPct val="120000"/>
              </a:lnSpc>
              <a:buClr>
                <a:srgbClr val="232323"/>
              </a:buClr>
              <a:buSzPct val="100000"/>
              <a:buAutoNum type="arabicPeriod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Wat </a:t>
            </a:r>
            <a:r>
              <a:rPr dirty="0" err="1"/>
              <a:t>voel</a:t>
            </a:r>
            <a:r>
              <a:rPr dirty="0"/>
              <a:t> </a:t>
            </a:r>
            <a:r>
              <a:rPr dirty="0" err="1"/>
              <a:t>ik</a:t>
            </a:r>
            <a:r>
              <a:rPr dirty="0"/>
              <a:t>?</a:t>
            </a:r>
          </a:p>
        </p:txBody>
      </p:sp>
      <p:sp>
        <p:nvSpPr>
          <p:cNvPr id="275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76" name="LV icoon 1-3 kopie.pdf" descr="LV icoon 1-3 kopi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004" y="998450"/>
            <a:ext cx="2001179" cy="20011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Bereid jouw pitch voor"/>
          <p:cNvSpPr txBox="1"/>
          <p:nvPr/>
        </p:nvSpPr>
        <p:spPr>
          <a:xfrm>
            <a:off x="2487599" y="1609576"/>
            <a:ext cx="17598104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Ad 1. Wat hoor ik?</a:t>
            </a:r>
          </a:p>
        </p:txBody>
      </p:sp>
      <p:sp>
        <p:nvSpPr>
          <p:cNvPr id="280" name="Tekstvak 1"/>
          <p:cNvSpPr txBox="1"/>
          <p:nvPr/>
        </p:nvSpPr>
        <p:spPr>
          <a:xfrm>
            <a:off x="2678931" y="4230001"/>
            <a:ext cx="17598104" cy="6944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>
              <a:lnSpc>
                <a:spcPct val="120000"/>
              </a:lnSpc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Wat zeggen mensen zelf (en op welke toon)?</a:t>
            </a:r>
            <a:endParaRPr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  <a:p>
            <a:pPr algn="l">
              <a:lnSpc>
                <a:spcPct val="120000"/>
              </a:lnSpc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  <a:p>
            <a:pPr marL="571500" indent="-571500" algn="l">
              <a:lnSpc>
                <a:spcPct val="120000"/>
              </a:lnSpc>
              <a:buClr>
                <a:srgbClr val="232323"/>
              </a:buClr>
              <a:buSzPct val="100000"/>
              <a:buFont typeface="Arial"/>
              <a:buChar char="•"/>
              <a:defRPr sz="40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“Ik denk steeds aan mijn kinderen. Ik mis ze.”</a:t>
            </a:r>
            <a:endParaRPr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  <a:p>
            <a:pPr marL="571500" indent="-571500" algn="l">
              <a:lnSpc>
                <a:spcPct val="120000"/>
              </a:lnSpc>
              <a:buClr>
                <a:srgbClr val="232323"/>
              </a:buClr>
              <a:buSzPct val="100000"/>
              <a:buFont typeface="Arial"/>
              <a:buChar char="•"/>
              <a:defRPr sz="40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“Wie ben ik (nu eigenlijk nog)?”</a:t>
            </a:r>
            <a:endParaRPr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  <a:p>
            <a:pPr marL="571500" indent="-571500" algn="l">
              <a:lnSpc>
                <a:spcPct val="120000"/>
              </a:lnSpc>
              <a:buClr>
                <a:srgbClr val="232323"/>
              </a:buClr>
              <a:buSzPct val="100000"/>
              <a:buFont typeface="Arial"/>
              <a:buChar char="•"/>
              <a:defRPr sz="40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“Het is genoeg zo. Echt, dit is geen leven meer.”</a:t>
            </a:r>
            <a:endParaRPr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  <a:p>
            <a:pPr marL="571500" indent="-571500" algn="l">
              <a:lnSpc>
                <a:spcPct val="120000"/>
              </a:lnSpc>
              <a:buClr>
                <a:srgbClr val="232323"/>
              </a:buClr>
              <a:buSzPct val="100000"/>
              <a:buFont typeface="Arial"/>
              <a:buChar char="•"/>
              <a:defRPr sz="40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“Als ik terugkijk op mijn leven ben ik trots op … Ik heb spijt van …”</a:t>
            </a:r>
            <a:endParaRPr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  <a:p>
            <a:pPr marL="571500" indent="-571500" algn="l">
              <a:lnSpc>
                <a:spcPct val="120000"/>
              </a:lnSpc>
              <a:buClr>
                <a:srgbClr val="232323"/>
              </a:buClr>
              <a:buSzPct val="100000"/>
              <a:buFont typeface="Arial"/>
              <a:buChar char="•"/>
              <a:defRPr sz="40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“Ik voel me rustig, als ik denk aan God / Allah / de kringloop van het leven”</a:t>
            </a:r>
            <a:endParaRPr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  <a:p>
            <a:pPr marL="571500" indent="-571500" algn="l" defTabSz="1778000">
              <a:lnSpc>
                <a:spcPct val="120000"/>
              </a:lnSpc>
              <a:buClr>
                <a:srgbClr val="232323"/>
              </a:buClr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  <a:p>
            <a:pPr marL="571500" indent="-571500" algn="l" defTabSz="1778000">
              <a:lnSpc>
                <a:spcPct val="120000"/>
              </a:lnSpc>
              <a:buClr>
                <a:srgbClr val="232323"/>
              </a:buClr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… (aanvullingen)</a:t>
            </a:r>
            <a:endParaRPr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</p:txBody>
      </p:sp>
      <p:sp>
        <p:nvSpPr>
          <p:cNvPr id="281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Bereid jouw pitch voor"/>
          <p:cNvSpPr txBox="1"/>
          <p:nvPr/>
        </p:nvSpPr>
        <p:spPr>
          <a:xfrm>
            <a:off x="2487599" y="1609576"/>
            <a:ext cx="17598104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Ad 2. Wat zie ik?</a:t>
            </a:r>
          </a:p>
        </p:txBody>
      </p:sp>
      <p:sp>
        <p:nvSpPr>
          <p:cNvPr id="285" name="Tekstvak 1"/>
          <p:cNvSpPr txBox="1"/>
          <p:nvPr/>
        </p:nvSpPr>
        <p:spPr>
          <a:xfrm>
            <a:off x="2678931" y="4230001"/>
            <a:ext cx="17598104" cy="33762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>
              <a:lnSpc>
                <a:spcPct val="120000"/>
              </a:lnSpc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Oefeningvraag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 b="1"/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Wat zíe je aan mensen die bezig zijn met zingeving en levensvragen?</a:t>
            </a:r>
            <a:endParaRPr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  <a:p>
            <a:pPr marL="571500" indent="-571500" algn="l" defTabSz="1778000">
              <a:lnSpc>
                <a:spcPct val="120000"/>
              </a:lnSpc>
              <a:buClr>
                <a:srgbClr val="232323"/>
              </a:buClr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 i="1"/>
          </a:p>
        </p:txBody>
      </p:sp>
      <p:sp>
        <p:nvSpPr>
          <p:cNvPr id="286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Tekstvak 1"/>
          <p:cNvSpPr txBox="1"/>
          <p:nvPr/>
        </p:nvSpPr>
        <p:spPr>
          <a:xfrm>
            <a:off x="4436930" y="9436493"/>
            <a:ext cx="15510139" cy="781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914400">
              <a:lnSpc>
                <a:spcPct val="130000"/>
              </a:lnSpc>
              <a:spcBef>
                <a:spcPts val="2300"/>
              </a:spcBef>
              <a:defRPr sz="2100" b="1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Toolbox voor signaleren en bespreken van zingevingsvragen: </a:t>
            </a:r>
            <a:br/>
            <a:r>
              <a:rPr b="0"/>
              <a:t>actieonderzoek in Noord-Holland en Flevoland</a:t>
            </a:r>
          </a:p>
        </p:txBody>
      </p:sp>
      <p:sp>
        <p:nvSpPr>
          <p:cNvPr id="158" name="Tekstvak 1"/>
          <p:cNvSpPr txBox="1"/>
          <p:nvPr/>
        </p:nvSpPr>
        <p:spPr>
          <a:xfrm>
            <a:off x="2678932" y="6600144"/>
            <a:ext cx="18510708" cy="1961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120000"/>
              </a:lnSpc>
              <a:defRPr sz="59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Naam Trainer / Organisatie</a:t>
            </a:r>
          </a:p>
          <a:p>
            <a:pPr>
              <a:lnSpc>
                <a:spcPct val="120000"/>
              </a:lnSpc>
              <a:defRPr sz="59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Datum</a:t>
            </a:r>
          </a:p>
        </p:txBody>
      </p:sp>
      <p:grpSp>
        <p:nvGrpSpPr>
          <p:cNvPr id="161" name="Groepeer"/>
          <p:cNvGrpSpPr/>
          <p:nvPr/>
        </p:nvGrpSpPr>
        <p:grpSpPr>
          <a:xfrm>
            <a:off x="7431219" y="1911029"/>
            <a:ext cx="9521561" cy="3814709"/>
            <a:chOff x="0" y="0"/>
            <a:chExt cx="9521560" cy="3814708"/>
          </a:xfrm>
        </p:grpSpPr>
        <p:sp>
          <p:nvSpPr>
            <p:cNvPr id="159" name="Training"/>
            <p:cNvSpPr txBox="1"/>
            <p:nvPr/>
          </p:nvSpPr>
          <p:spPr>
            <a:xfrm>
              <a:off x="1253266" y="-1"/>
              <a:ext cx="7578543" cy="914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>
                <a:defRPr sz="5700" i="1">
                  <a:solidFill>
                    <a:srgbClr val="613679"/>
                  </a:solidFill>
                  <a:latin typeface="Georgia"/>
                  <a:ea typeface="Georgia"/>
                  <a:cs typeface="Georgia"/>
                  <a:sym typeface="Georgia"/>
                </a:defRPr>
              </a:lvl1pPr>
            </a:lstStyle>
            <a:p>
              <a:r>
                <a:t>Training</a:t>
              </a:r>
            </a:p>
          </p:txBody>
        </p:sp>
        <p:sp>
          <p:nvSpPr>
            <p:cNvPr id="160" name="Levensvragen…"/>
            <p:cNvSpPr txBox="1"/>
            <p:nvPr/>
          </p:nvSpPr>
          <p:spPr>
            <a:xfrm>
              <a:off x="0" y="956258"/>
              <a:ext cx="9521561" cy="28584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lnSpc>
                  <a:spcPts val="10800"/>
                </a:lnSpc>
                <a:defRPr sz="107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Levensvragen</a:t>
              </a:r>
            </a:p>
            <a:p>
              <a:pPr algn="l">
                <a:lnSpc>
                  <a:spcPts val="10800"/>
                </a:lnSpc>
                <a:defRPr sz="107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    signaleren</a:t>
              </a:r>
            </a:p>
          </p:txBody>
        </p:sp>
      </p:grpSp>
      <p:grpSp>
        <p:nvGrpSpPr>
          <p:cNvPr id="168" name="Groepeer"/>
          <p:cNvGrpSpPr/>
          <p:nvPr/>
        </p:nvGrpSpPr>
        <p:grpSpPr>
          <a:xfrm>
            <a:off x="1532957" y="10260775"/>
            <a:ext cx="21803708" cy="2005781"/>
            <a:chOff x="0" y="0"/>
            <a:chExt cx="21803707" cy="2005780"/>
          </a:xfrm>
        </p:grpSpPr>
        <p:pic>
          <p:nvPicPr>
            <p:cNvPr id="162" name="Afbeelding 7" descr="Afbeelding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47569"/>
              <a:ext cx="3554501" cy="8340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3" name="Afbeelding 8" descr="Afbeelding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80832" y="0"/>
              <a:ext cx="2890684" cy="20057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4" name="Afbeelding 1" descr="Afbeelding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91617" y="257180"/>
              <a:ext cx="1886648" cy="1748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5" name="Afbeelding 2" descr="Afbeelding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488900" y="675283"/>
              <a:ext cx="3760244" cy="11531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6" name="Afbeelding 3" descr="Afbeelding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928576" y="959886"/>
              <a:ext cx="3875132" cy="6510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7" name="Afbeelding 4" descr="Afbeelding 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97849" y="609801"/>
              <a:ext cx="2969423" cy="12841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Bereid jouw pitch voor"/>
          <p:cNvSpPr txBox="1"/>
          <p:nvPr/>
        </p:nvSpPr>
        <p:spPr>
          <a:xfrm>
            <a:off x="2487599" y="1609576"/>
            <a:ext cx="17598104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Ad 2. Wat zie ik?</a:t>
            </a:r>
          </a:p>
        </p:txBody>
      </p:sp>
      <p:sp>
        <p:nvSpPr>
          <p:cNvPr id="290" name="Tekstvak 1"/>
          <p:cNvSpPr txBox="1"/>
          <p:nvPr/>
        </p:nvSpPr>
        <p:spPr>
          <a:xfrm>
            <a:off x="2678932" y="4230001"/>
            <a:ext cx="20016946" cy="45243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 dirty="0" err="1"/>
              <a:t>Fysiek</a:t>
            </a:r>
            <a:r>
              <a:rPr dirty="0"/>
              <a:t>  		</a:t>
            </a:r>
            <a:r>
              <a:rPr dirty="0" err="1"/>
              <a:t>Verkrampt</a:t>
            </a:r>
            <a:r>
              <a:rPr dirty="0"/>
              <a:t>, </a:t>
            </a:r>
            <a:r>
              <a:rPr dirty="0" err="1"/>
              <a:t>ontspannen</a:t>
            </a:r>
            <a:r>
              <a:rPr dirty="0"/>
              <a:t>, </a:t>
            </a:r>
            <a:r>
              <a:rPr dirty="0" err="1"/>
              <a:t>stil</a:t>
            </a:r>
            <a:r>
              <a:rPr dirty="0"/>
              <a:t>, </a:t>
            </a:r>
            <a:r>
              <a:rPr dirty="0" err="1"/>
              <a:t>beweeglijk</a:t>
            </a:r>
            <a:endParaRPr dirty="0"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 b="1" dirty="0"/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 dirty="0" err="1"/>
              <a:t>Emotioneel</a:t>
            </a:r>
            <a:r>
              <a:rPr dirty="0"/>
              <a:t> 	</a:t>
            </a:r>
            <a:r>
              <a:rPr dirty="0" err="1"/>
              <a:t>Vlak</a:t>
            </a:r>
            <a:r>
              <a:rPr dirty="0"/>
              <a:t>, </a:t>
            </a:r>
            <a:r>
              <a:rPr dirty="0" err="1"/>
              <a:t>gelaten</a:t>
            </a:r>
            <a:r>
              <a:rPr dirty="0"/>
              <a:t>, boos, </a:t>
            </a:r>
            <a:r>
              <a:rPr dirty="0" err="1"/>
              <a:t>verdrietig</a:t>
            </a:r>
            <a:endParaRPr dirty="0"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 b="1" dirty="0"/>
          </a:p>
          <a:p>
            <a:pPr lvl="1"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 dirty="0" err="1"/>
              <a:t>Symbolen</a:t>
            </a:r>
            <a:r>
              <a:rPr dirty="0"/>
              <a:t>	</a:t>
            </a:r>
            <a:r>
              <a:rPr dirty="0" err="1"/>
              <a:t>Foto’s</a:t>
            </a:r>
            <a:r>
              <a:rPr dirty="0"/>
              <a:t>, </a:t>
            </a:r>
            <a:r>
              <a:rPr dirty="0" err="1"/>
              <a:t>sieraad</a:t>
            </a:r>
            <a:r>
              <a:rPr dirty="0"/>
              <a:t>, </a:t>
            </a:r>
            <a:r>
              <a:rPr dirty="0" err="1"/>
              <a:t>schilderij</a:t>
            </a:r>
            <a:r>
              <a:rPr dirty="0"/>
              <a:t>, </a:t>
            </a:r>
            <a:r>
              <a:rPr dirty="0" err="1"/>
              <a:t>boeken</a:t>
            </a:r>
            <a:r>
              <a:rPr dirty="0"/>
              <a:t>, cd’s, </a:t>
            </a:r>
            <a:r>
              <a:rPr dirty="0" err="1"/>
              <a:t>religie</a:t>
            </a:r>
            <a:r>
              <a:rPr dirty="0"/>
              <a:t> </a:t>
            </a:r>
            <a:endParaRPr lang="nl-NL" dirty="0"/>
          </a:p>
          <a:p>
            <a:pPr lvl="1"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nl-NL" dirty="0"/>
              <a:t>		</a:t>
            </a:r>
            <a:r>
              <a:rPr dirty="0"/>
              <a:t>(of </a:t>
            </a:r>
            <a:r>
              <a:rPr dirty="0" err="1"/>
              <a:t>afwezigheid</a:t>
            </a:r>
            <a:r>
              <a:rPr lang="nl-NL" dirty="0"/>
              <a:t> </a:t>
            </a:r>
            <a:r>
              <a:rPr dirty="0" err="1"/>
              <a:t>daarvan</a:t>
            </a:r>
            <a:r>
              <a:rPr dirty="0"/>
              <a:t>)</a:t>
            </a:r>
            <a:endParaRPr b="1" dirty="0"/>
          </a:p>
        </p:txBody>
      </p:sp>
      <p:sp>
        <p:nvSpPr>
          <p:cNvPr id="291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Bereid jouw pitch voor"/>
          <p:cNvSpPr txBox="1"/>
          <p:nvPr/>
        </p:nvSpPr>
        <p:spPr>
          <a:xfrm>
            <a:off x="2487599" y="1609576"/>
            <a:ext cx="17598104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Ad 3. Wat voel ik?</a:t>
            </a:r>
          </a:p>
        </p:txBody>
      </p:sp>
      <p:sp>
        <p:nvSpPr>
          <p:cNvPr id="295" name="Tekstvak 1"/>
          <p:cNvSpPr txBox="1"/>
          <p:nvPr/>
        </p:nvSpPr>
        <p:spPr>
          <a:xfrm>
            <a:off x="2678931" y="4230001"/>
            <a:ext cx="17598104" cy="3717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>
              <a:lnSpc>
                <a:spcPct val="120000"/>
              </a:lnSpc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Oefeningvraag</a:t>
            </a:r>
            <a:endParaRPr dirty="0"/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 b="1" dirty="0"/>
          </a:p>
          <a:p>
            <a:pPr marL="571500" indent="-571500" algn="l" defTabSz="177800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Heb je </a:t>
            </a:r>
            <a:r>
              <a:rPr dirty="0" err="1"/>
              <a:t>wel</a:t>
            </a:r>
            <a:r>
              <a:rPr dirty="0"/>
              <a:t> </a:t>
            </a:r>
            <a:r>
              <a:rPr dirty="0" err="1"/>
              <a:t>eens</a:t>
            </a:r>
            <a:r>
              <a:rPr dirty="0"/>
              <a:t> </a:t>
            </a:r>
            <a:r>
              <a:rPr dirty="0" err="1"/>
              <a:t>een</a:t>
            </a:r>
            <a:r>
              <a:rPr dirty="0"/>
              <a:t> ‘</a:t>
            </a:r>
            <a:r>
              <a:rPr dirty="0" err="1"/>
              <a:t>pluis</a:t>
            </a:r>
            <a:r>
              <a:rPr dirty="0"/>
              <a:t>’ of ‘</a:t>
            </a:r>
            <a:r>
              <a:rPr dirty="0" err="1"/>
              <a:t>niet</a:t>
            </a:r>
            <a:r>
              <a:rPr dirty="0"/>
              <a:t> </a:t>
            </a:r>
            <a:r>
              <a:rPr dirty="0" err="1"/>
              <a:t>pluis</a:t>
            </a:r>
            <a:r>
              <a:rPr dirty="0"/>
              <a:t>’ </a:t>
            </a:r>
            <a:r>
              <a:rPr dirty="0" err="1"/>
              <a:t>gevoel</a:t>
            </a:r>
            <a:r>
              <a:rPr dirty="0"/>
              <a:t> </a:t>
            </a:r>
            <a:r>
              <a:rPr dirty="0" err="1"/>
              <a:t>gehad</a:t>
            </a:r>
            <a:r>
              <a:rPr dirty="0"/>
              <a:t> </a:t>
            </a:r>
            <a:r>
              <a:rPr dirty="0" err="1"/>
              <a:t>bij</a:t>
            </a:r>
            <a:r>
              <a:rPr dirty="0"/>
              <a:t> </a:t>
            </a:r>
            <a:r>
              <a:rPr dirty="0" err="1"/>
              <a:t>een</a:t>
            </a:r>
            <a:r>
              <a:rPr dirty="0"/>
              <a:t> </a:t>
            </a:r>
            <a:r>
              <a:rPr dirty="0" err="1"/>
              <a:t>cliënt</a:t>
            </a:r>
            <a:r>
              <a:rPr lang="nl-NL" dirty="0"/>
              <a:t>?</a:t>
            </a:r>
          </a:p>
          <a:p>
            <a:pPr marL="571500" indent="-571500" algn="l" defTabSz="177800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nl-NL" dirty="0"/>
              <a:t>Speelde hier mogelijk een levensvraag</a:t>
            </a:r>
            <a:r>
              <a:rPr dirty="0"/>
              <a:t>?</a:t>
            </a:r>
            <a:endParaRPr lang="nl-NL" dirty="0"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 i="1" dirty="0"/>
          </a:p>
        </p:txBody>
      </p:sp>
      <p:sp>
        <p:nvSpPr>
          <p:cNvPr id="296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Bereid jouw pitch voor"/>
          <p:cNvSpPr txBox="1"/>
          <p:nvPr/>
        </p:nvSpPr>
        <p:spPr>
          <a:xfrm>
            <a:off x="2487599" y="1609576"/>
            <a:ext cx="17598104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Waarom signaleren levensvragen?</a:t>
            </a:r>
          </a:p>
        </p:txBody>
      </p:sp>
      <p:sp>
        <p:nvSpPr>
          <p:cNvPr id="300" name="Tekstvak 1"/>
          <p:cNvSpPr txBox="1"/>
          <p:nvPr/>
        </p:nvSpPr>
        <p:spPr>
          <a:xfrm>
            <a:off x="2678931" y="4230001"/>
            <a:ext cx="8171439" cy="4897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571500" indent="-571500" algn="l" defTabSz="1778000">
              <a:lnSpc>
                <a:spcPct val="120000"/>
              </a:lnSpc>
              <a:buClr>
                <a:srgbClr val="232323"/>
              </a:buClr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Verborgen - mensen komen er niet zelf mee</a:t>
            </a:r>
            <a:endParaRPr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  <a:p>
            <a:pPr marL="571500" indent="-571500" algn="l" defTabSz="1778000">
              <a:lnSpc>
                <a:spcPct val="120000"/>
              </a:lnSpc>
              <a:buClr>
                <a:srgbClr val="232323"/>
              </a:buClr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  <a:p>
            <a:pPr marL="571500" indent="-571500" algn="l" defTabSz="1778000">
              <a:lnSpc>
                <a:spcPct val="120000"/>
              </a:lnSpc>
              <a:buClr>
                <a:srgbClr val="232323"/>
              </a:buClr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Komt meestal naar boven in contact met een ander die voelsprieten heeft </a:t>
            </a:r>
            <a:endParaRPr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</p:txBody>
      </p:sp>
      <p:pic>
        <p:nvPicPr>
          <p:cNvPr id="301" name="simon-lee-qjs2R1lMMcw-unsplash.jpg" descr="simon-lee-qjs2R1lMMcw-unsplas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9079" y="4324417"/>
            <a:ext cx="9119342" cy="7842909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12" name="Bereid jouw pitch voor"/>
          <p:cNvSpPr txBox="1"/>
          <p:nvPr/>
        </p:nvSpPr>
        <p:spPr>
          <a:xfrm>
            <a:off x="2487599" y="1566000"/>
            <a:ext cx="18309139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rPr dirty="0" err="1"/>
              <a:t>Oefening</a:t>
            </a:r>
            <a:r>
              <a:rPr dirty="0"/>
              <a:t>: </a:t>
            </a:r>
            <a:r>
              <a:rPr dirty="0" err="1"/>
              <a:t>Signaleren</a:t>
            </a:r>
            <a:r>
              <a:rPr lang="nl-NL" dirty="0"/>
              <a:t> – Film Carla</a:t>
            </a:r>
            <a:endParaRPr dirty="0"/>
          </a:p>
        </p:txBody>
      </p:sp>
      <p:sp>
        <p:nvSpPr>
          <p:cNvPr id="313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graphicFrame>
        <p:nvGraphicFramePr>
          <p:cNvPr id="314" name="Tabel 5"/>
          <p:cNvGraphicFramePr/>
          <p:nvPr/>
        </p:nvGraphicFramePr>
        <p:xfrm>
          <a:off x="2678400" y="4229999"/>
          <a:ext cx="19072942" cy="9034898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80642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086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0620">
                <a:tc>
                  <a:txBody>
                    <a:bodyPr/>
                    <a:lstStyle/>
                    <a:p>
                      <a:pPr algn="l" defTabSz="2438337">
                        <a:lnSpc>
                          <a:spcPct val="120000"/>
                        </a:lnSpc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 b="1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Vragen
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2438337">
                        <a:lnSpc>
                          <a:spcPct val="120000"/>
                        </a:lnSpc>
                        <a:defRPr sz="4000" b="1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0620"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A. Wat hoor je? 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(Wat geeft de persoon in woorden aan?)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0620"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B. Wat zie je?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(Wat observeer je?)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0620"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C. Wat voel je?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(Hoe zou je je eigen gevoel omschrijven?)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9818"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 dirty="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D. Wat </a:t>
                      </a:r>
                      <a:r>
                        <a:rPr sz="4000" dirty="0" err="1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zegt</a:t>
                      </a:r>
                      <a:r>
                        <a:rPr sz="4000" dirty="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4000" dirty="0" err="1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dit</a:t>
                      </a:r>
                      <a:r>
                        <a:rPr sz="4000" dirty="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over de </a:t>
                      </a:r>
                      <a:r>
                        <a:rPr sz="4000" dirty="0" err="1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zingeving</a:t>
                      </a:r>
                      <a:r>
                        <a:rPr sz="4000" dirty="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of </a:t>
                      </a:r>
                      <a:r>
                        <a:rPr sz="4000" dirty="0" err="1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levensvragen</a:t>
                      </a:r>
                      <a:r>
                        <a:rPr sz="4000" dirty="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van Carla? 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9818"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203700" algn="l"/>
                        </a:tabLst>
                        <a:def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9818">
                <a:tc>
                  <a:txBody>
                    <a:bodyPr/>
                    <a:lstStyle/>
                    <a:p>
                      <a:pPr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9818">
                <a:tc>
                  <a:txBody>
                    <a:bodyPr/>
                    <a:lstStyle/>
                    <a:p>
                      <a:pPr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9818"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203700" algn="l"/>
                        </a:tabLst>
                        <a:def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9818">
                <a:tc>
                  <a:txBody>
                    <a:bodyPr/>
                    <a:lstStyle/>
                    <a:p>
                      <a:pPr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3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Bereid jouw pitch voor"/>
          <p:cNvSpPr txBox="1"/>
          <p:nvPr/>
        </p:nvSpPr>
        <p:spPr>
          <a:xfrm>
            <a:off x="2487599" y="1609576"/>
            <a:ext cx="17598104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Oefening: Signaleren – Film Carla</a:t>
            </a:r>
          </a:p>
        </p:txBody>
      </p:sp>
      <p:pic>
        <p:nvPicPr>
          <p:cNvPr id="306" name="Schermafbeelding 2022-09-09 om 12.08.53.png" descr="Schermafbeelding 2022-09-09 om 12.08.5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2361" y="3391134"/>
            <a:ext cx="15599278" cy="8777351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media 1" descr="Agora Film Carla Compleet _ met ondertiteling">
            <a:hlinkClick r:id="" action="ppaction://media"/>
            <a:extLst>
              <a:ext uri="{FF2B5EF4-FFF2-40B4-BE49-F238E27FC236}">
                <a16:creationId xmlns:a16="http://schemas.microsoft.com/office/drawing/2014/main" id="{630779EA-2E71-2B61-6072-882A517765B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30480"/>
            <a:ext cx="24384000" cy="137769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45000"/>
    </mc:Choice>
    <mc:Fallback xmlns="">
      <p:transition advClick="0" advTm="345000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Bereid jouw pitch voor"/>
          <p:cNvSpPr txBox="1"/>
          <p:nvPr/>
        </p:nvSpPr>
        <p:spPr>
          <a:xfrm>
            <a:off x="2487599" y="1609576"/>
            <a:ext cx="18309139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Oefening: Signaleren – Nabespreking</a:t>
            </a:r>
          </a:p>
        </p:txBody>
      </p:sp>
      <p:sp>
        <p:nvSpPr>
          <p:cNvPr id="318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graphicFrame>
        <p:nvGraphicFramePr>
          <p:cNvPr id="319" name="Tabel 5"/>
          <p:cNvGraphicFramePr/>
          <p:nvPr/>
        </p:nvGraphicFramePr>
        <p:xfrm>
          <a:off x="2678400" y="4217299"/>
          <a:ext cx="19072942" cy="969264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80642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086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algn="l" defTabSz="2438337">
                        <a:lnSpc>
                          <a:spcPct val="120000"/>
                        </a:lnSpc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 b="1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Huiswerk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2438337">
                        <a:lnSpc>
                          <a:spcPct val="120000"/>
                        </a:lnSpc>
                        <a:defRPr sz="4000" b="1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Wat was belangrijk in haar leven?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2037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(Baan ICT, druk gevuld leven, veel energie…)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Wat is haar breukervaring?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(Ongeneeslijk COPD...)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6985"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Wat zijn haar verliezen?  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2037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(Baan ICT, druk gevuld leven, veel energie, zoon die mantelzorger moet zijn...)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Wie of wat is haar tot steun? 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(Haar zoon is mantelzorger, traplift...)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96985"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Waar leeft ze nu voor? 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2037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(Vrijwilliger bij stichting, twee zonen, mogelijk een kleinkind...)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2037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Zijn er aanvullingen uit groep?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203700" algn="l"/>
                        </a:tabLst>
                        <a:def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3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Bereid jouw pitch voor"/>
          <p:cNvSpPr txBox="1"/>
          <p:nvPr/>
        </p:nvSpPr>
        <p:spPr>
          <a:xfrm>
            <a:off x="2487599" y="1609576"/>
            <a:ext cx="18309139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Oefening: Signaleren – Nabespreking</a:t>
            </a:r>
          </a:p>
        </p:txBody>
      </p:sp>
      <p:sp>
        <p:nvSpPr>
          <p:cNvPr id="323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graphicFrame>
        <p:nvGraphicFramePr>
          <p:cNvPr id="324" name="Tabel 5"/>
          <p:cNvGraphicFramePr/>
          <p:nvPr/>
        </p:nvGraphicFramePr>
        <p:xfrm>
          <a:off x="2678400" y="4229999"/>
          <a:ext cx="19072942" cy="969264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80642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086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0620">
                <a:tc>
                  <a:txBody>
                    <a:bodyPr/>
                    <a:lstStyle/>
                    <a:p>
                      <a:pPr algn="l" defTabSz="2438337">
                        <a:lnSpc>
                          <a:spcPct val="120000"/>
                        </a:lnSpc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 b="1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Vragen
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2438337">
                        <a:lnSpc>
                          <a:spcPct val="120000"/>
                        </a:lnSpc>
                        <a:defRPr sz="4000" b="1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0620"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A. Wat hoor je? 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(Wat geeft de persoon in woorden aan?)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0620"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B. Wat zie je?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(Wat observeer je?)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0620"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C. Wat voel je?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(Hoe zou je je eigen gevoel omschrijven?)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9818"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D. Wat zegt dit over de zingeving of levensvragen van Carla? </a:t>
                      </a:r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9818"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203700" algn="l"/>
                        </a:tabLst>
                        <a:def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9818">
                <a:tc>
                  <a:txBody>
                    <a:bodyPr/>
                    <a:lstStyle/>
                    <a:p>
                      <a:pPr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9818">
                <a:tc>
                  <a:txBody>
                    <a:bodyPr/>
                    <a:lstStyle/>
                    <a:p>
                      <a:pPr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9818"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203700" algn="l"/>
                        </a:tabLst>
                        <a:def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9818">
                <a:tc>
                  <a:txBody>
                    <a:bodyPr/>
                    <a:lstStyle/>
                    <a:p>
                      <a:pPr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 sz="3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45720" marR="4572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Levensvragen tekstslide extra 2 paars.pdf" descr="Levensvragen tekstslide extra 2 paar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Opzet training - dag 1</a:t>
            </a:r>
          </a:p>
        </p:txBody>
      </p:sp>
      <p:sp>
        <p:nvSpPr>
          <p:cNvPr id="328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339" name="Groepeer"/>
          <p:cNvGrpSpPr/>
          <p:nvPr/>
        </p:nvGrpSpPr>
        <p:grpSpPr>
          <a:xfrm>
            <a:off x="2575487" y="4308464"/>
            <a:ext cx="3355141" cy="6612746"/>
            <a:chOff x="0" y="0"/>
            <a:chExt cx="3355139" cy="6612745"/>
          </a:xfrm>
        </p:grpSpPr>
        <p:pic>
          <p:nvPicPr>
            <p:cNvPr id="329" name="LV icoon 1-2.pdf" descr="LV icoon 1-2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163115"/>
              <a:ext cx="1198723" cy="13380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0" name="LV icoon 1-3.pdf" descr="LV icoon 1-3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2180" y="2337409"/>
              <a:ext cx="1198724" cy="13380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1" name="LV icoon 1-5.pdf" descr="LV icoon 1-5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500525"/>
              <a:ext cx="1198723" cy="13380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2" name="LV icoon 1-6.pdf" descr="LV icoon 1-6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2180" y="4673696"/>
              <a:ext cx="1198724" cy="13380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3" name="LV icoon 1-1.pdf" descr="LV icoon 1-1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2180" y="0"/>
              <a:ext cx="1198724" cy="13380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4" name="Kennismaken en eigen zingeving"/>
            <p:cNvSpPr/>
            <p:nvPr/>
          </p:nvSpPr>
          <p:spPr>
            <a:xfrm>
              <a:off x="2085139" y="67840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120000"/>
                </a:lnSpc>
                <a:defRPr sz="4000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Kennismaken en eigen zingeving</a:t>
              </a:r>
            </a:p>
          </p:txBody>
        </p:sp>
        <p:sp>
          <p:nvSpPr>
            <p:cNvPr id="335" name="Levensvragen"/>
            <p:cNvSpPr/>
            <p:nvPr/>
          </p:nvSpPr>
          <p:spPr>
            <a:xfrm>
              <a:off x="1512283" y="184448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120000"/>
                </a:lnSpc>
                <a:defRPr sz="4000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Levensvragen</a:t>
              </a:r>
            </a:p>
          </p:txBody>
        </p:sp>
        <p:sp>
          <p:nvSpPr>
            <p:cNvPr id="336" name="Signaleren"/>
            <p:cNvSpPr/>
            <p:nvPr/>
          </p:nvSpPr>
          <p:spPr>
            <a:xfrm>
              <a:off x="2085139" y="3010573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1778000">
                <a:lnSpc>
                  <a:spcPct val="120000"/>
                </a:lnSpc>
                <a:tabLst>
                  <a:tab pos="2425700" algn="l"/>
                  <a:tab pos="4775200" algn="l"/>
                  <a:tab pos="9398000" algn="l"/>
                </a:tabLst>
                <a:defRPr sz="4000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Signaleren</a:t>
              </a:r>
            </a:p>
          </p:txBody>
        </p:sp>
        <p:sp>
          <p:nvSpPr>
            <p:cNvPr id="337" name="Bespreken"/>
            <p:cNvSpPr/>
            <p:nvPr/>
          </p:nvSpPr>
          <p:spPr>
            <a:xfrm>
              <a:off x="1512283" y="418077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1778000">
                <a:lnSpc>
                  <a:spcPct val="120000"/>
                </a:lnSpc>
                <a:tabLst>
                  <a:tab pos="2425700" algn="l"/>
                  <a:tab pos="4775200" algn="l"/>
                  <a:tab pos="9398000" algn="l"/>
                </a:tabLst>
                <a:defRPr sz="4000" b="1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Bespreken</a:t>
              </a:r>
            </a:p>
          </p:txBody>
        </p:sp>
        <p:sp>
          <p:nvSpPr>
            <p:cNvPr id="338" name="Voorbeeld en Huiswerkopdracht"/>
            <p:cNvSpPr/>
            <p:nvPr/>
          </p:nvSpPr>
          <p:spPr>
            <a:xfrm>
              <a:off x="2085139" y="534274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1778000">
                <a:lnSpc>
                  <a:spcPct val="120000"/>
                </a:lnSpc>
                <a:tabLst>
                  <a:tab pos="2425700" algn="l"/>
                  <a:tab pos="4775200" algn="l"/>
                  <a:tab pos="9398000" algn="l"/>
                </a:tabLst>
                <a:defRPr sz="4000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Voorbeeld en Huiswerkopdracht</a:t>
              </a:r>
            </a:p>
          </p:txBody>
        </p:sp>
      </p:grp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Bespreken: welke opties heb je?</a:t>
            </a:r>
          </a:p>
        </p:txBody>
      </p:sp>
      <p:sp>
        <p:nvSpPr>
          <p:cNvPr id="343" name="Tekstvak 1"/>
          <p:cNvSpPr txBox="1"/>
          <p:nvPr/>
        </p:nvSpPr>
        <p:spPr>
          <a:xfrm>
            <a:off x="2678932" y="4230001"/>
            <a:ext cx="14987053" cy="405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Drie opties om een gesprek te starten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742950" indent="-742950" algn="l" defTabSz="1778000">
              <a:lnSpc>
                <a:spcPct val="120000"/>
              </a:lnSpc>
              <a:buSzPct val="100000"/>
              <a:buAutoNum type="arabicPeriod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De cliënt uitnodigen om verder te vertellen</a:t>
            </a:r>
          </a:p>
          <a:p>
            <a:pPr marL="742950" indent="-742950" algn="l" defTabSz="1778000">
              <a:lnSpc>
                <a:spcPct val="120000"/>
              </a:lnSpc>
              <a:buSzPct val="100000"/>
              <a:buAutoNum type="arabicPeriod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Benoem wat je ziet en geef terug</a:t>
            </a:r>
          </a:p>
          <a:p>
            <a:pPr marL="742950" indent="-742950" algn="l" defTabSz="1778000">
              <a:lnSpc>
                <a:spcPct val="120000"/>
              </a:lnSpc>
              <a:buSzPct val="100000"/>
              <a:buAutoNum type="arabicPeriod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Open zelf het gesprek met openingsvraag</a:t>
            </a:r>
          </a:p>
        </p:txBody>
      </p:sp>
      <p:sp>
        <p:nvSpPr>
          <p:cNvPr id="344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45" name="LV icoon 1-5 kopie.pdf" descr="LV icoon 1-5 kopie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5003" y="998450"/>
            <a:ext cx="2001180" cy="20011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Kennismaken</a:t>
            </a:r>
          </a:p>
        </p:txBody>
      </p:sp>
      <p:sp>
        <p:nvSpPr>
          <p:cNvPr id="172" name="Tekstvak 1"/>
          <p:cNvSpPr txBox="1"/>
          <p:nvPr/>
        </p:nvSpPr>
        <p:spPr>
          <a:xfrm>
            <a:off x="2678932" y="4230001"/>
            <a:ext cx="14987053" cy="33762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Wat is je naam?</a:t>
            </a:r>
          </a:p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Wat is je functie?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Vraag: ‘Wat is de aanleiding om naar de training te komen?’</a:t>
            </a:r>
          </a:p>
        </p:txBody>
      </p:sp>
      <p:sp>
        <p:nvSpPr>
          <p:cNvPr id="173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Bespreken</a:t>
            </a:r>
          </a:p>
        </p:txBody>
      </p:sp>
      <p:sp>
        <p:nvSpPr>
          <p:cNvPr id="349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50" name="Tekstvak 1"/>
          <p:cNvSpPr txBox="1"/>
          <p:nvPr/>
        </p:nvSpPr>
        <p:spPr>
          <a:xfrm>
            <a:off x="2678930" y="4230001"/>
            <a:ext cx="20954792" cy="6719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742950" indent="-742950" algn="l">
              <a:lnSpc>
                <a:spcPct val="120000"/>
              </a:lnSpc>
              <a:buSzPct val="100000"/>
              <a:buAutoNum type="arabicPeriod"/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De </a:t>
            </a:r>
            <a:r>
              <a:rPr dirty="0" err="1"/>
              <a:t>cliënt</a:t>
            </a:r>
            <a:r>
              <a:rPr dirty="0"/>
              <a:t> </a:t>
            </a:r>
            <a:r>
              <a:rPr dirty="0" err="1"/>
              <a:t>uitnodigen</a:t>
            </a:r>
            <a:r>
              <a:rPr dirty="0"/>
              <a:t> om </a:t>
            </a:r>
            <a:r>
              <a:rPr dirty="0" err="1"/>
              <a:t>verder</a:t>
            </a:r>
            <a:r>
              <a:rPr dirty="0"/>
              <a:t> </a:t>
            </a:r>
            <a:r>
              <a:rPr dirty="0" err="1"/>
              <a:t>te</a:t>
            </a:r>
            <a:r>
              <a:rPr dirty="0"/>
              <a:t> </a:t>
            </a:r>
            <a:r>
              <a:rPr dirty="0" err="1"/>
              <a:t>vertellen</a:t>
            </a:r>
            <a:endParaRPr dirty="0"/>
          </a:p>
          <a:p>
            <a:pPr lvl="1" algn="l">
              <a:lnSpc>
                <a:spcPts val="6000"/>
              </a:lnSpc>
              <a:spcBef>
                <a:spcPts val="2000"/>
              </a:spcBef>
              <a:tabLst>
                <a:tab pos="7226300" algn="l"/>
              </a:tabLst>
              <a:defRPr sz="3200" u="sng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Uitspraak</a:t>
            </a:r>
            <a:r>
              <a:rPr dirty="0"/>
              <a:t>	</a:t>
            </a:r>
            <a:r>
              <a:rPr dirty="0" err="1"/>
              <a:t>Reactie</a:t>
            </a:r>
            <a:r>
              <a:rPr dirty="0"/>
              <a:t>			</a:t>
            </a:r>
            <a:r>
              <a:rPr dirty="0" err="1"/>
              <a:t>Niet</a:t>
            </a:r>
            <a:r>
              <a:rPr dirty="0"/>
              <a:t> </a:t>
            </a:r>
            <a:r>
              <a:rPr dirty="0" err="1"/>
              <a:t>reageren</a:t>
            </a:r>
            <a:r>
              <a:rPr dirty="0"/>
              <a:t> met	</a:t>
            </a:r>
          </a:p>
          <a:p>
            <a:pPr algn="l">
              <a:lnSpc>
                <a:spcPct val="209999"/>
              </a:lnSpc>
              <a:tabLst>
                <a:tab pos="7226300" algn="l"/>
              </a:tabLst>
              <a:defRPr sz="25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“</a:t>
            </a:r>
            <a:r>
              <a:rPr dirty="0" err="1"/>
              <a:t>Ik</a:t>
            </a:r>
            <a:r>
              <a:rPr dirty="0"/>
              <a:t> ben </a:t>
            </a:r>
            <a:r>
              <a:rPr dirty="0" err="1"/>
              <a:t>anderen</a:t>
            </a:r>
            <a:r>
              <a:rPr dirty="0"/>
              <a:t> </a:t>
            </a:r>
            <a:r>
              <a:rPr dirty="0" err="1"/>
              <a:t>alleen</a:t>
            </a:r>
            <a:r>
              <a:rPr dirty="0"/>
              <a:t> tot last.”					“</a:t>
            </a:r>
            <a:r>
              <a:rPr dirty="0" err="1"/>
              <a:t>Welnee</a:t>
            </a:r>
            <a:r>
              <a:rPr dirty="0"/>
              <a:t>, </a:t>
            </a:r>
            <a:r>
              <a:rPr dirty="0" err="1"/>
              <a:t>dat</a:t>
            </a:r>
            <a:r>
              <a:rPr dirty="0"/>
              <a:t> </a:t>
            </a:r>
            <a:r>
              <a:rPr dirty="0" err="1"/>
              <a:t>ziet</a:t>
            </a:r>
            <a:r>
              <a:rPr dirty="0"/>
              <a:t> u </a:t>
            </a:r>
            <a:r>
              <a:rPr dirty="0" err="1"/>
              <a:t>verkeerd</a:t>
            </a:r>
            <a:r>
              <a:rPr dirty="0"/>
              <a:t>.”</a:t>
            </a:r>
          </a:p>
          <a:p>
            <a:pPr algn="l">
              <a:lnSpc>
                <a:spcPct val="209999"/>
              </a:lnSpc>
              <a:tabLst>
                <a:tab pos="7226300" algn="l"/>
              </a:tabLst>
              <a:defRPr sz="25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	</a:t>
            </a:r>
          </a:p>
          <a:p>
            <a:pPr algn="l">
              <a:lnSpc>
                <a:spcPct val="209999"/>
              </a:lnSpc>
              <a:tabLst>
                <a:tab pos="7226300" algn="l"/>
              </a:tabLst>
              <a:defRPr sz="25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“</a:t>
            </a:r>
            <a:r>
              <a:rPr dirty="0" err="1"/>
              <a:t>Ik</a:t>
            </a:r>
            <a:r>
              <a:rPr dirty="0"/>
              <a:t> </a:t>
            </a:r>
            <a:r>
              <a:rPr dirty="0" err="1"/>
              <a:t>heb</a:t>
            </a:r>
            <a:r>
              <a:rPr dirty="0"/>
              <a:t> </a:t>
            </a:r>
            <a:r>
              <a:rPr dirty="0" err="1"/>
              <a:t>mijn</a:t>
            </a:r>
            <a:r>
              <a:rPr dirty="0"/>
              <a:t> </a:t>
            </a:r>
            <a:r>
              <a:rPr dirty="0" err="1"/>
              <a:t>kinderen</a:t>
            </a:r>
            <a:r>
              <a:rPr dirty="0"/>
              <a:t> al heel lang </a:t>
            </a:r>
            <a:r>
              <a:rPr dirty="0" err="1"/>
              <a:t>niet</a:t>
            </a:r>
            <a:r>
              <a:rPr dirty="0"/>
              <a:t> </a:t>
            </a:r>
            <a:r>
              <a:rPr dirty="0" err="1"/>
              <a:t>gezien</a:t>
            </a:r>
            <a:r>
              <a:rPr dirty="0"/>
              <a:t>.” 					“Die </a:t>
            </a:r>
            <a:r>
              <a:rPr dirty="0" err="1"/>
              <a:t>komen</a:t>
            </a:r>
            <a:r>
              <a:rPr dirty="0"/>
              <a:t> vast </a:t>
            </a:r>
            <a:r>
              <a:rPr dirty="0" err="1"/>
              <a:t>wel</a:t>
            </a:r>
            <a:r>
              <a:rPr dirty="0"/>
              <a:t> </a:t>
            </a:r>
            <a:r>
              <a:rPr dirty="0" err="1"/>
              <a:t>weer</a:t>
            </a:r>
            <a:r>
              <a:rPr dirty="0"/>
              <a:t>.”</a:t>
            </a:r>
          </a:p>
          <a:p>
            <a:pPr algn="l">
              <a:lnSpc>
                <a:spcPct val="209999"/>
              </a:lnSpc>
              <a:tabLst>
                <a:tab pos="7226300" algn="l"/>
              </a:tabLst>
              <a:defRPr sz="25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					“Zo </a:t>
            </a:r>
            <a:r>
              <a:rPr dirty="0" err="1"/>
              <a:t>gaat</a:t>
            </a:r>
            <a:r>
              <a:rPr dirty="0"/>
              <a:t> </a:t>
            </a:r>
            <a:r>
              <a:rPr dirty="0" err="1"/>
              <a:t>dat</a:t>
            </a:r>
            <a:r>
              <a:rPr dirty="0"/>
              <a:t> nu </a:t>
            </a:r>
            <a:r>
              <a:rPr dirty="0" err="1"/>
              <a:t>eenmaal</a:t>
            </a:r>
            <a:r>
              <a:rPr dirty="0"/>
              <a:t>, </a:t>
            </a:r>
            <a:r>
              <a:rPr dirty="0" err="1"/>
              <a:t>iedereen</a:t>
            </a:r>
            <a:r>
              <a:rPr dirty="0"/>
              <a:t> is </a:t>
            </a:r>
            <a:r>
              <a:rPr dirty="0" err="1"/>
              <a:t>druk</a:t>
            </a:r>
            <a:r>
              <a:rPr dirty="0"/>
              <a:t>.”</a:t>
            </a:r>
          </a:p>
          <a:p>
            <a:pPr algn="l">
              <a:lnSpc>
                <a:spcPct val="209999"/>
              </a:lnSpc>
              <a:tabLst>
                <a:tab pos="7226300" algn="l"/>
              </a:tabLst>
              <a:defRPr sz="25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algn="l">
              <a:lnSpc>
                <a:spcPct val="209999"/>
              </a:lnSpc>
              <a:tabLst>
                <a:tab pos="7226300" algn="l"/>
              </a:tabLst>
              <a:defRPr sz="25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“</a:t>
            </a:r>
            <a:r>
              <a:rPr dirty="0" err="1"/>
              <a:t>Ik</a:t>
            </a:r>
            <a:r>
              <a:rPr dirty="0"/>
              <a:t> </a:t>
            </a:r>
            <a:r>
              <a:rPr dirty="0" err="1"/>
              <a:t>heb</a:t>
            </a:r>
            <a:r>
              <a:rPr dirty="0"/>
              <a:t> </a:t>
            </a:r>
            <a:r>
              <a:rPr dirty="0" err="1"/>
              <a:t>vannacht</a:t>
            </a:r>
            <a:r>
              <a:rPr dirty="0"/>
              <a:t> </a:t>
            </a:r>
            <a:r>
              <a:rPr dirty="0" err="1"/>
              <a:t>niet</a:t>
            </a:r>
            <a:r>
              <a:rPr dirty="0"/>
              <a:t> </a:t>
            </a:r>
            <a:r>
              <a:rPr dirty="0" err="1"/>
              <a:t>goed</a:t>
            </a:r>
            <a:r>
              <a:rPr dirty="0"/>
              <a:t> </a:t>
            </a:r>
            <a:r>
              <a:rPr dirty="0" err="1"/>
              <a:t>geslapen</a:t>
            </a:r>
            <a:r>
              <a:rPr dirty="0"/>
              <a:t>.”					“</a:t>
            </a:r>
            <a:r>
              <a:rPr dirty="0" err="1"/>
              <a:t>Ik</a:t>
            </a:r>
            <a:r>
              <a:rPr dirty="0"/>
              <a:t> </a:t>
            </a:r>
            <a:r>
              <a:rPr dirty="0" err="1"/>
              <a:t>heb</a:t>
            </a:r>
            <a:r>
              <a:rPr dirty="0"/>
              <a:t> </a:t>
            </a:r>
            <a:r>
              <a:rPr dirty="0" err="1"/>
              <a:t>voor</a:t>
            </a:r>
            <a:r>
              <a:rPr dirty="0"/>
              <a:t> u </a:t>
            </a:r>
            <a:r>
              <a:rPr dirty="0" err="1"/>
              <a:t>een</a:t>
            </a:r>
            <a:r>
              <a:rPr dirty="0"/>
              <a:t> </a:t>
            </a:r>
            <a:r>
              <a:rPr dirty="0" err="1"/>
              <a:t>slaappil</a:t>
            </a:r>
            <a:r>
              <a:rPr dirty="0"/>
              <a:t>.”</a:t>
            </a:r>
          </a:p>
          <a:p>
            <a:pPr algn="l">
              <a:lnSpc>
                <a:spcPct val="209999"/>
              </a:lnSpc>
              <a:tabLst>
                <a:tab pos="7226300" algn="l"/>
              </a:tabLst>
              <a:defRPr sz="25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					“</a:t>
            </a:r>
            <a:r>
              <a:rPr dirty="0" err="1"/>
              <a:t>Komt</a:t>
            </a:r>
            <a:r>
              <a:rPr dirty="0"/>
              <a:t> </a:t>
            </a:r>
            <a:r>
              <a:rPr dirty="0" err="1"/>
              <a:t>vanavond</a:t>
            </a:r>
            <a:r>
              <a:rPr dirty="0"/>
              <a:t> </a:t>
            </a:r>
            <a:r>
              <a:rPr dirty="0" err="1"/>
              <a:t>wel</a:t>
            </a:r>
            <a:r>
              <a:rPr dirty="0"/>
              <a:t> </a:t>
            </a:r>
            <a:r>
              <a:rPr dirty="0" err="1"/>
              <a:t>weer</a:t>
            </a:r>
            <a:r>
              <a:rPr dirty="0"/>
              <a:t>.”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53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Bespreken</a:t>
            </a:r>
          </a:p>
        </p:txBody>
      </p:sp>
      <p:sp>
        <p:nvSpPr>
          <p:cNvPr id="354" name="Tekstvak 1"/>
          <p:cNvSpPr txBox="1"/>
          <p:nvPr/>
        </p:nvSpPr>
        <p:spPr>
          <a:xfrm>
            <a:off x="2678930" y="4230001"/>
            <a:ext cx="20954792" cy="6719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742950" indent="-742950" algn="l">
              <a:lnSpc>
                <a:spcPct val="120000"/>
              </a:lnSpc>
              <a:buSzPct val="100000"/>
              <a:buAutoNum type="arabicPeriod"/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De cliënt uitnodigen om verder te vertellen</a:t>
            </a:r>
          </a:p>
          <a:p>
            <a:pPr lvl="1" algn="l">
              <a:lnSpc>
                <a:spcPts val="6000"/>
              </a:lnSpc>
              <a:spcBef>
                <a:spcPts val="2000"/>
              </a:spcBef>
              <a:tabLst>
                <a:tab pos="7226300" algn="l"/>
              </a:tabLst>
              <a:defRPr sz="3200" u="sng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Uitspraak	Reactie			Niet reageren met	</a:t>
            </a:r>
          </a:p>
          <a:p>
            <a:pPr algn="l">
              <a:lnSpc>
                <a:spcPct val="209999"/>
              </a:lnSpc>
              <a:tabLst>
                <a:tab pos="7226300" algn="l"/>
              </a:tabLst>
              <a:defRPr sz="25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“Ik ben anderen alleen tot last.”	“U voelt zich tot last?”		“Welnee, dat ziet u verkeerd.”</a:t>
            </a:r>
          </a:p>
          <a:p>
            <a:pPr algn="l">
              <a:lnSpc>
                <a:spcPct val="209999"/>
              </a:lnSpc>
              <a:tabLst>
                <a:tab pos="7226300" algn="l"/>
              </a:tabLst>
              <a:defRPr sz="25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	“Wie bent u tot last?”</a:t>
            </a:r>
          </a:p>
          <a:p>
            <a:pPr algn="l">
              <a:lnSpc>
                <a:spcPct val="209999"/>
              </a:lnSpc>
              <a:tabLst>
                <a:tab pos="7226300" algn="l"/>
              </a:tabLst>
              <a:defRPr sz="25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“Ik heb mijn kinderen al heel lang niet gezien.” 	“Wanneer heeft u ze voor het laatst gezien?”	“Die komen vast wel weer.”</a:t>
            </a:r>
          </a:p>
          <a:p>
            <a:pPr algn="l">
              <a:lnSpc>
                <a:spcPct val="209999"/>
              </a:lnSpc>
              <a:tabLst>
                <a:tab pos="7226300" algn="l"/>
              </a:tabLst>
              <a:defRPr sz="25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	“Hoe is uw relatie met hen?”		“Zo gaat dat nu eenmaal, iedereen is druk.”</a:t>
            </a:r>
          </a:p>
          <a:p>
            <a:pPr algn="l">
              <a:lnSpc>
                <a:spcPct val="209999"/>
              </a:lnSpc>
              <a:tabLst>
                <a:tab pos="7226300" algn="l"/>
              </a:tabLst>
              <a:defRPr sz="25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>
              <a:lnSpc>
                <a:spcPct val="209999"/>
              </a:lnSpc>
              <a:tabLst>
                <a:tab pos="7226300" algn="l"/>
              </a:tabLst>
              <a:defRPr sz="25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“Ik heb vannacht niet goed geslapen.”	”Wat vervelend, kwam dat ergens door?”	“Ik heb voor u een slaappil.”</a:t>
            </a:r>
          </a:p>
          <a:p>
            <a:pPr algn="l">
              <a:lnSpc>
                <a:spcPct val="209999"/>
              </a:lnSpc>
              <a:tabLst>
                <a:tab pos="7226300" algn="l"/>
              </a:tabLst>
              <a:defRPr sz="25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					“Komt vanavond wel weer.”</a:t>
            </a:r>
          </a:p>
        </p:txBody>
      </p:sp>
      <p:sp>
        <p:nvSpPr>
          <p:cNvPr id="355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58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Bespreken</a:t>
            </a:r>
          </a:p>
        </p:txBody>
      </p:sp>
      <p:sp>
        <p:nvSpPr>
          <p:cNvPr id="359" name="Tekstvak 1"/>
          <p:cNvSpPr txBox="1"/>
          <p:nvPr/>
        </p:nvSpPr>
        <p:spPr>
          <a:xfrm>
            <a:off x="2678931" y="4230001"/>
            <a:ext cx="15773191" cy="3455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742950" indent="-742950" algn="l">
              <a:lnSpc>
                <a:spcPct val="120000"/>
              </a:lnSpc>
              <a:buSzPct val="100000"/>
              <a:buAutoNum type="arabicPeriod" startAt="2"/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Benoem wat je ziet en geef terug</a:t>
            </a:r>
          </a:p>
          <a:p>
            <a:pPr marL="742950" indent="-742950" algn="l">
              <a:lnSpc>
                <a:spcPts val="6000"/>
              </a:lnSpc>
              <a:buSzPct val="100000"/>
              <a:buAutoNum type="arabicPeriod" startAt="2"/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571500" indent="-571500" algn="l">
              <a:lnSpc>
                <a:spcPct val="120000"/>
              </a:lnSpc>
              <a:buSzPct val="100000"/>
              <a:buFont typeface="Arial"/>
              <a:buChar char="•"/>
              <a:defRPr sz="40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“Mevrouw, u maakt op mij een sombere indruk. Kan dat kloppen?”  </a:t>
            </a:r>
          </a:p>
          <a:p>
            <a:pPr marL="571500" indent="-571500" algn="l">
              <a:lnSpc>
                <a:spcPct val="120000"/>
              </a:lnSpc>
              <a:buSzPct val="100000"/>
              <a:buFont typeface="Arial"/>
              <a:buChar char="•"/>
              <a:defRPr sz="40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“Ik zie hier veel boeken staan, zijn deze van u?”</a:t>
            </a:r>
          </a:p>
          <a:p>
            <a:pPr marL="571500" indent="-571500" algn="l">
              <a:lnSpc>
                <a:spcPct val="120000"/>
              </a:lnSpc>
              <a:buSzPct val="100000"/>
              <a:buFont typeface="Arial"/>
              <a:buChar char="•"/>
              <a:defRPr sz="40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“Hoe is dat voor u om de hele dag in de stoel te moeten zitten?”</a:t>
            </a:r>
          </a:p>
        </p:txBody>
      </p:sp>
      <p:sp>
        <p:nvSpPr>
          <p:cNvPr id="360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63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Bespreken</a:t>
            </a:r>
          </a:p>
        </p:txBody>
      </p:sp>
      <p:sp>
        <p:nvSpPr>
          <p:cNvPr id="364" name="Tekstvak 1"/>
          <p:cNvSpPr txBox="1"/>
          <p:nvPr/>
        </p:nvSpPr>
        <p:spPr>
          <a:xfrm>
            <a:off x="2678931" y="4230001"/>
            <a:ext cx="15773191" cy="4459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742950" indent="-742950" algn="l">
              <a:lnSpc>
                <a:spcPct val="120000"/>
              </a:lnSpc>
              <a:buSzPct val="100000"/>
              <a:buAutoNum type="arabicPeriod" startAt="3"/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Open zelf het gesprek</a:t>
            </a:r>
          </a:p>
          <a:p>
            <a:pPr marL="742950" indent="-742950" algn="l">
              <a:lnSpc>
                <a:spcPts val="6000"/>
              </a:lnSpc>
              <a:buSzPct val="100000"/>
              <a:buAutoNum type="arabicPeriod" startAt="3"/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>
              <a:lnSpc>
                <a:spcPct val="120000"/>
              </a:lnSpc>
              <a:defRPr sz="40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Wat houdt u in het bijzonder bezig op dit moment? </a:t>
            </a:r>
            <a:r>
              <a:rPr sz="3200"/>
              <a:t>(Mount Vernon vraag)</a:t>
            </a:r>
          </a:p>
          <a:p>
            <a:pPr algn="l">
              <a:lnSpc>
                <a:spcPts val="6000"/>
              </a:lnSpc>
              <a:defRPr sz="40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3200"/>
          </a:p>
          <a:p>
            <a:pPr marL="742950" indent="-742950" algn="l">
              <a:lnSpc>
                <a:spcPts val="6000"/>
              </a:lnSpc>
              <a:buSzPct val="100000"/>
              <a:buAutoNum type="arabicPeriod" startAt="2"/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3200"/>
          </a:p>
        </p:txBody>
      </p:sp>
      <p:sp>
        <p:nvSpPr>
          <p:cNvPr id="365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Bespreken: ezelsbruggetjes</a:t>
            </a:r>
          </a:p>
        </p:txBody>
      </p:sp>
      <p:sp>
        <p:nvSpPr>
          <p:cNvPr id="369" name="Tekstvak 1"/>
          <p:cNvSpPr txBox="1"/>
          <p:nvPr/>
        </p:nvSpPr>
        <p:spPr>
          <a:xfrm>
            <a:off x="3999731" y="4230001"/>
            <a:ext cx="1330362" cy="3094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>
              <a:lnSpc>
                <a:spcPts val="6000"/>
              </a:lnSpc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OEN</a:t>
            </a:r>
          </a:p>
          <a:p>
            <a:pPr algn="l">
              <a:lnSpc>
                <a:spcPts val="6000"/>
              </a:lnSpc>
              <a:defRPr sz="40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742950" indent="-742950" algn="l">
              <a:lnSpc>
                <a:spcPts val="6000"/>
              </a:lnSpc>
              <a:buSzPct val="100000"/>
              <a:buAutoNum type="arabicPeriod" startAt="2"/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70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71" name="Tekstvak 1"/>
          <p:cNvSpPr txBox="1"/>
          <p:nvPr/>
        </p:nvSpPr>
        <p:spPr>
          <a:xfrm>
            <a:off x="10844054" y="4230001"/>
            <a:ext cx="1330362" cy="3094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>
              <a:lnSpc>
                <a:spcPts val="6000"/>
              </a:lnSpc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OMA</a:t>
            </a:r>
          </a:p>
          <a:p>
            <a:pPr algn="l">
              <a:lnSpc>
                <a:spcPts val="6000"/>
              </a:lnSpc>
              <a:defRPr sz="40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742950" indent="-742950" algn="l">
              <a:lnSpc>
                <a:spcPts val="6000"/>
              </a:lnSpc>
              <a:buSzPct val="100000"/>
              <a:buAutoNum type="arabicPeriod" startAt="2"/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72" name="Tekstvak 1"/>
          <p:cNvSpPr txBox="1"/>
          <p:nvPr/>
        </p:nvSpPr>
        <p:spPr>
          <a:xfrm>
            <a:off x="17760043" y="4230001"/>
            <a:ext cx="1670332" cy="3094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>
              <a:lnSpc>
                <a:spcPts val="6000"/>
              </a:lnSpc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NIVEA</a:t>
            </a:r>
          </a:p>
          <a:p>
            <a:pPr algn="l">
              <a:lnSpc>
                <a:spcPts val="6000"/>
              </a:lnSpc>
              <a:defRPr sz="40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742950" indent="-742950" algn="l">
              <a:lnSpc>
                <a:spcPts val="6000"/>
              </a:lnSpc>
              <a:buSzPct val="100000"/>
              <a:buAutoNum type="arabicPeriod" startAt="2"/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373" name="Afbeelding 7" descr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8942" y="5157265"/>
            <a:ext cx="4586967" cy="648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4" name="Afbeelding 8" descr="Afbeelding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2540" y="5157266"/>
            <a:ext cx="4579202" cy="648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5" name="Afbeelding 9" descr="Afbeelding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38374" y="5158799"/>
            <a:ext cx="4584601" cy="648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annie-spratt-PM4Vu1B0gxk-unsplash.jpg" descr="annie-spratt-PM4Vu1B0gxk-unsplas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857" y="-5368485"/>
            <a:ext cx="26915726" cy="20074645"/>
          </a:xfrm>
          <a:prstGeom prst="rect">
            <a:avLst/>
          </a:prstGeom>
          <a:ln w="12700">
            <a:miter lim="400000"/>
          </a:ln>
        </p:spPr>
      </p:pic>
      <p:sp>
        <p:nvSpPr>
          <p:cNvPr id="378" name="Bereid jouw pitch voor"/>
          <p:cNvSpPr txBox="1"/>
          <p:nvPr/>
        </p:nvSpPr>
        <p:spPr>
          <a:xfrm>
            <a:off x="1209620" y="4732866"/>
            <a:ext cx="20115850" cy="238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5800" i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Korte pauze</a:t>
            </a:r>
          </a:p>
        </p:txBody>
      </p:sp>
      <p:sp>
        <p:nvSpPr>
          <p:cNvPr id="379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80" name="Levensvragen tekstslide extra 2 transparant.pdf" descr="Levensvragen tekstslide extra 2 transparant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33" y="3579"/>
            <a:ext cx="4091204" cy="97707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Levensvragen tekstslide extra 2 paars.pdf" descr="Levensvragen tekstslide extra 2 paar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Opzet training - dag 1</a:t>
            </a:r>
          </a:p>
        </p:txBody>
      </p:sp>
      <p:sp>
        <p:nvSpPr>
          <p:cNvPr id="384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395" name="Groepeer"/>
          <p:cNvGrpSpPr/>
          <p:nvPr/>
        </p:nvGrpSpPr>
        <p:grpSpPr>
          <a:xfrm>
            <a:off x="2575487" y="4308464"/>
            <a:ext cx="3355141" cy="6612746"/>
            <a:chOff x="0" y="0"/>
            <a:chExt cx="3355139" cy="6612745"/>
          </a:xfrm>
        </p:grpSpPr>
        <p:pic>
          <p:nvPicPr>
            <p:cNvPr id="385" name="LV icoon 1-2.pdf" descr="LV icoon 1-2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163115"/>
              <a:ext cx="1198723" cy="13380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6" name="LV icoon 1-3.pdf" descr="LV icoon 1-3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2180" y="2337409"/>
              <a:ext cx="1198724" cy="13380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7" name="LV icoon 1-5.pdf" descr="LV icoon 1-5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500525"/>
              <a:ext cx="1198723" cy="13380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8" name="LV icoon 1-6.pdf" descr="LV icoon 1-6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2180" y="4673696"/>
              <a:ext cx="1198724" cy="13380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9" name="LV icoon 1-1.pdf" descr="LV icoon 1-1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2180" y="0"/>
              <a:ext cx="1198724" cy="13380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0" name="Kennismaken en eigen zingeving"/>
            <p:cNvSpPr/>
            <p:nvPr/>
          </p:nvSpPr>
          <p:spPr>
            <a:xfrm>
              <a:off x="2085139" y="67840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120000"/>
                </a:lnSpc>
                <a:defRPr sz="4000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Kennismaken en eigen zingeving</a:t>
              </a:r>
            </a:p>
          </p:txBody>
        </p:sp>
        <p:sp>
          <p:nvSpPr>
            <p:cNvPr id="391" name="Levensvragen"/>
            <p:cNvSpPr/>
            <p:nvPr/>
          </p:nvSpPr>
          <p:spPr>
            <a:xfrm>
              <a:off x="1512283" y="184448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120000"/>
                </a:lnSpc>
                <a:defRPr sz="4000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Levensvragen</a:t>
              </a:r>
            </a:p>
          </p:txBody>
        </p:sp>
        <p:sp>
          <p:nvSpPr>
            <p:cNvPr id="392" name="Signaleren"/>
            <p:cNvSpPr/>
            <p:nvPr/>
          </p:nvSpPr>
          <p:spPr>
            <a:xfrm>
              <a:off x="2085139" y="3010573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1778000">
                <a:lnSpc>
                  <a:spcPct val="120000"/>
                </a:lnSpc>
                <a:tabLst>
                  <a:tab pos="2425700" algn="l"/>
                  <a:tab pos="4775200" algn="l"/>
                  <a:tab pos="9398000" algn="l"/>
                </a:tabLst>
                <a:defRPr sz="4000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Signaleren</a:t>
              </a:r>
            </a:p>
          </p:txBody>
        </p:sp>
        <p:sp>
          <p:nvSpPr>
            <p:cNvPr id="393" name="Bespreken: verdiepen"/>
            <p:cNvSpPr/>
            <p:nvPr/>
          </p:nvSpPr>
          <p:spPr>
            <a:xfrm>
              <a:off x="1512283" y="418077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1778000">
                <a:lnSpc>
                  <a:spcPct val="120000"/>
                </a:lnSpc>
                <a:tabLst>
                  <a:tab pos="2425700" algn="l"/>
                  <a:tab pos="4775200" algn="l"/>
                  <a:tab pos="9398000" algn="l"/>
                </a:tabLst>
                <a:defRPr sz="4000" b="1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Bespreken: verdiepen</a:t>
              </a:r>
            </a:p>
          </p:txBody>
        </p:sp>
        <p:sp>
          <p:nvSpPr>
            <p:cNvPr id="394" name="Voorbeeld en Huiswerkopdracht"/>
            <p:cNvSpPr/>
            <p:nvPr/>
          </p:nvSpPr>
          <p:spPr>
            <a:xfrm>
              <a:off x="2085139" y="534274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1778000">
                <a:lnSpc>
                  <a:spcPct val="120000"/>
                </a:lnSpc>
                <a:tabLst>
                  <a:tab pos="2425700" algn="l"/>
                  <a:tab pos="4775200" algn="l"/>
                  <a:tab pos="9398000" algn="l"/>
                </a:tabLst>
                <a:defRPr sz="4000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Voorbeeld en Huiswerkopdracht</a:t>
              </a:r>
            </a:p>
          </p:txBody>
        </p:sp>
      </p:grp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8" name="Afbeelding 2" descr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07838" y="1678367"/>
            <a:ext cx="7424696" cy="10496701"/>
          </a:xfrm>
          <a:prstGeom prst="rect">
            <a:avLst/>
          </a:prstGeom>
          <a:ln w="12700">
            <a:miter lim="400000"/>
          </a:ln>
        </p:spPr>
      </p:pic>
      <p:sp>
        <p:nvSpPr>
          <p:cNvPr id="399" name="Tekstvak 7"/>
          <p:cNvSpPr txBox="1"/>
          <p:nvPr/>
        </p:nvSpPr>
        <p:spPr>
          <a:xfrm>
            <a:off x="20019238" y="11435270"/>
            <a:ext cx="3095031" cy="364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1800">
                <a:solidFill>
                  <a:srgbClr val="FFFFFF"/>
                </a:solidFill>
              </a:defRPr>
            </a:lvl1pPr>
          </a:lstStyle>
          <a:p>
            <a:r>
              <a:t>Rodnea (bron: pexels)</a:t>
            </a:r>
          </a:p>
        </p:txBody>
      </p:sp>
      <p:sp>
        <p:nvSpPr>
          <p:cNvPr id="400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Bespreken en verdiepen</a:t>
            </a:r>
          </a:p>
        </p:txBody>
      </p:sp>
      <p:sp>
        <p:nvSpPr>
          <p:cNvPr id="401" name="Tekstvak 1"/>
          <p:cNvSpPr txBox="1"/>
          <p:nvPr/>
        </p:nvSpPr>
        <p:spPr>
          <a:xfrm>
            <a:off x="2678931" y="4230001"/>
            <a:ext cx="7865325" cy="2011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Wat zou je zeggen als een cliënt jou deze foto laat zien? </a:t>
            </a:r>
          </a:p>
        </p:txBody>
      </p:sp>
      <p:sp>
        <p:nvSpPr>
          <p:cNvPr id="402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403" name="LV icoon 1-5 kopie.pdf" descr="LV icoon 1-5 kopie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5003" y="998450"/>
            <a:ext cx="2001180" cy="20011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6" name="Afbeelding 8" descr="Afbeelding 8"/>
          <p:cNvPicPr>
            <a:picLocks noChangeAspect="1"/>
          </p:cNvPicPr>
          <p:nvPr/>
        </p:nvPicPr>
        <p:blipFill>
          <a:blip r:embed="rId3"/>
          <a:srcRect l="16357" r="52756"/>
          <a:stretch>
            <a:fillRect/>
          </a:stretch>
        </p:blipFill>
        <p:spPr>
          <a:xfrm>
            <a:off x="18357789" y="1657922"/>
            <a:ext cx="4866354" cy="10512191"/>
          </a:xfrm>
          <a:prstGeom prst="rect">
            <a:avLst/>
          </a:prstGeom>
          <a:ln w="12700">
            <a:miter lim="400000"/>
          </a:ln>
        </p:spPr>
      </p:pic>
      <p:sp>
        <p:nvSpPr>
          <p:cNvPr id="407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Bespreken en verdiepen</a:t>
            </a:r>
          </a:p>
        </p:txBody>
      </p:sp>
      <p:sp>
        <p:nvSpPr>
          <p:cNvPr id="408" name="Tekstvak 1"/>
          <p:cNvSpPr txBox="1"/>
          <p:nvPr/>
        </p:nvSpPr>
        <p:spPr>
          <a:xfrm>
            <a:off x="2678931" y="4230000"/>
            <a:ext cx="15773191" cy="7138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>
              <a:lnSpc>
                <a:spcPct val="120000"/>
              </a:lnSpc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Vier betekenislagen van Weiher</a:t>
            </a:r>
          </a:p>
          <a:p>
            <a:pPr algn="l">
              <a:lnSpc>
                <a:spcPct val="120000"/>
              </a:lnSpc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1. Feiten 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742950" indent="-742950" algn="l" defTabSz="1778000">
              <a:lnSpc>
                <a:spcPct val="60000"/>
              </a:lnSpc>
              <a:buSzPct val="100000"/>
              <a:buAutoNum type="arabicPeriod" startAt="2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>
              <a:lnSpc>
                <a:spcPct val="120000"/>
              </a:lnSpc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2. Gevoelens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09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10" name="Tekstvak 1"/>
          <p:cNvSpPr txBox="1"/>
          <p:nvPr/>
        </p:nvSpPr>
        <p:spPr>
          <a:xfrm>
            <a:off x="12297064" y="4230000"/>
            <a:ext cx="10345794" cy="57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>
              <a:lnSpc>
                <a:spcPct val="120000"/>
              </a:lnSpc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>
              <a:lnSpc>
                <a:spcPct val="120000"/>
              </a:lnSpc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3. Identiteit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742950" indent="-742950" algn="l" defTabSz="1778000">
              <a:lnSpc>
                <a:spcPct val="60000"/>
              </a:lnSpc>
              <a:buSzPct val="100000"/>
              <a:buAutoNum type="arabicPeriod" startAt="2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>
              <a:lnSpc>
                <a:spcPct val="120000"/>
              </a:lnSpc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4. Betekenissen</a:t>
            </a:r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14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Bespreken en verdiepen</a:t>
            </a:r>
          </a:p>
        </p:txBody>
      </p:sp>
      <p:sp>
        <p:nvSpPr>
          <p:cNvPr id="415" name="Tekstvak 1"/>
          <p:cNvSpPr txBox="1"/>
          <p:nvPr/>
        </p:nvSpPr>
        <p:spPr>
          <a:xfrm>
            <a:off x="2678931" y="4230000"/>
            <a:ext cx="9170977" cy="7138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>
              <a:lnSpc>
                <a:spcPct val="120000"/>
              </a:lnSpc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Vier betekenislagen van Weiher</a:t>
            </a:r>
          </a:p>
          <a:p>
            <a:pPr algn="l">
              <a:lnSpc>
                <a:spcPct val="120000"/>
              </a:lnSpc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1. Feiten </a:t>
            </a:r>
          </a:p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Zijn dit uw kleinkinderen? </a:t>
            </a:r>
          </a:p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Wanneer is de foto genomen?</a:t>
            </a:r>
          </a:p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Hoe heten ze?</a:t>
            </a:r>
          </a:p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Hoe oud zijn ze?</a:t>
            </a:r>
          </a:p>
          <a:p>
            <a:pPr marL="742950" indent="-742950" algn="l" defTabSz="1778000">
              <a:lnSpc>
                <a:spcPct val="60000"/>
              </a:lnSpc>
              <a:buSzPct val="100000"/>
              <a:buAutoNum type="arabicPeriod" startAt="2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>
              <a:lnSpc>
                <a:spcPct val="120000"/>
              </a:lnSpc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2. Gevoelens</a:t>
            </a:r>
          </a:p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Wat ziet u er blij uit.</a:t>
            </a:r>
          </a:p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U zult wel trots zijn.</a:t>
            </a:r>
          </a:p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Hoe voelt het om oma/opa te zijn?</a:t>
            </a:r>
          </a:p>
        </p:txBody>
      </p:sp>
      <p:sp>
        <p:nvSpPr>
          <p:cNvPr id="416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17" name="Tekstvak 1"/>
          <p:cNvSpPr txBox="1"/>
          <p:nvPr/>
        </p:nvSpPr>
        <p:spPr>
          <a:xfrm>
            <a:off x="12297064" y="4230000"/>
            <a:ext cx="10345794" cy="7138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>
              <a:lnSpc>
                <a:spcPct val="120000"/>
              </a:lnSpc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>
              <a:lnSpc>
                <a:spcPct val="120000"/>
              </a:lnSpc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3. Identiteit</a:t>
            </a:r>
          </a:p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Bent u oppas-oma, verwen-oma, dagjes uit-oma, of geen van allen? </a:t>
            </a:r>
          </a:p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Bent u veranderd door oma te worden?</a:t>
            </a:r>
          </a:p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Hoe heeft oma zijn uw leven beïnvloed?</a:t>
            </a:r>
          </a:p>
          <a:p>
            <a:pPr marL="742950" indent="-742950" algn="l" defTabSz="1778000">
              <a:lnSpc>
                <a:spcPct val="60000"/>
              </a:lnSpc>
              <a:buSzPct val="100000"/>
              <a:buAutoNum type="arabicPeriod" startAt="2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>
              <a:lnSpc>
                <a:spcPct val="120000"/>
              </a:lnSpc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4. Betekenissen</a:t>
            </a:r>
          </a:p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Wat betekent het voor u om oma te zijn? (Gesprek volgt over vervulling zingeving, dankbaarheid, voortleven familie)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3DC0EE80-B8A5-62F1-6570-93D05A5B8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48067" y="-9664"/>
            <a:ext cx="3824360" cy="540685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Levensvragen tekstslide extra 2 paars.pdf" descr="Levensvragen tekstslide extra 2 paar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Opzet training</a:t>
            </a:r>
          </a:p>
        </p:txBody>
      </p:sp>
      <p:sp>
        <p:nvSpPr>
          <p:cNvPr id="177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78" name="Dag 1"/>
          <p:cNvSpPr txBox="1"/>
          <p:nvPr/>
        </p:nvSpPr>
        <p:spPr>
          <a:xfrm>
            <a:off x="4356769" y="3727135"/>
            <a:ext cx="1469877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Dag 1</a:t>
            </a:r>
          </a:p>
        </p:txBody>
      </p:sp>
      <p:grpSp>
        <p:nvGrpSpPr>
          <p:cNvPr id="187" name="Groepeer"/>
          <p:cNvGrpSpPr/>
          <p:nvPr/>
        </p:nvGrpSpPr>
        <p:grpSpPr>
          <a:xfrm>
            <a:off x="13632953" y="3727135"/>
            <a:ext cx="8723206" cy="4843921"/>
            <a:chOff x="0" y="0"/>
            <a:chExt cx="8723204" cy="4843919"/>
          </a:xfrm>
        </p:grpSpPr>
        <p:grpSp>
          <p:nvGrpSpPr>
            <p:cNvPr id="182" name="Groepeer"/>
            <p:cNvGrpSpPr/>
            <p:nvPr/>
          </p:nvGrpSpPr>
          <p:grpSpPr>
            <a:xfrm>
              <a:off x="0" y="822628"/>
              <a:ext cx="1840904" cy="3675507"/>
              <a:chOff x="0" y="0"/>
              <a:chExt cx="1840903" cy="3675505"/>
            </a:xfrm>
          </p:grpSpPr>
          <p:pic>
            <p:nvPicPr>
              <p:cNvPr id="179" name="LV icoon 2-2.pdf" descr="LV icoon 2-2.pdf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0" y="1163115"/>
                <a:ext cx="1198724" cy="133809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0" name="LV icoon 2-3.pdf" descr="LV icoon 2-3.pdf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642180" y="2337409"/>
                <a:ext cx="1198724" cy="13380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1" name="LV icoon 2-1.pdf" descr="LV icoon 2-1.pdf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>
              <a:xfrm>
                <a:off x="642180" y="0"/>
                <a:ext cx="1198724" cy="133809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83" name="Huiswerk bespreken"/>
            <p:cNvSpPr txBox="1"/>
            <p:nvPr/>
          </p:nvSpPr>
          <p:spPr>
            <a:xfrm>
              <a:off x="2085139" y="1172790"/>
              <a:ext cx="4716563" cy="6564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1778000">
                <a:lnSpc>
                  <a:spcPct val="120000"/>
                </a:lnSpc>
                <a:tabLst>
                  <a:tab pos="2425700" algn="l"/>
                  <a:tab pos="4775200" algn="l"/>
                  <a:tab pos="9398000" algn="l"/>
                </a:tabLst>
                <a:defRPr sz="4000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Huiswerk bespreken</a:t>
              </a:r>
            </a:p>
          </p:txBody>
        </p:sp>
        <p:sp>
          <p:nvSpPr>
            <p:cNvPr id="184" name="Belemmeringen"/>
            <p:cNvSpPr txBox="1"/>
            <p:nvPr/>
          </p:nvSpPr>
          <p:spPr>
            <a:xfrm>
              <a:off x="1512284" y="2338876"/>
              <a:ext cx="3672037" cy="6564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120000"/>
                </a:lnSpc>
                <a:defRPr sz="4000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Belemmeringen</a:t>
              </a:r>
            </a:p>
          </p:txBody>
        </p:sp>
        <p:sp>
          <p:nvSpPr>
            <p:cNvPr id="185" name="Doorverwijzen en…"/>
            <p:cNvSpPr txBox="1"/>
            <p:nvPr/>
          </p:nvSpPr>
          <p:spPr>
            <a:xfrm>
              <a:off x="2085139" y="3504962"/>
              <a:ext cx="6638066" cy="1338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 defTabSz="1778000">
                <a:lnSpc>
                  <a:spcPct val="120000"/>
                </a:lnSpc>
                <a:tabLst>
                  <a:tab pos="2425700" algn="l"/>
                  <a:tab pos="4775200" algn="l"/>
                  <a:tab pos="9398000" algn="l"/>
                </a:tabLst>
                <a:defRPr sz="4000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Doorverwijzen en </a:t>
              </a:r>
            </a:p>
            <a:p>
              <a:pPr algn="l" defTabSz="1778000">
                <a:lnSpc>
                  <a:spcPct val="120000"/>
                </a:lnSpc>
                <a:tabLst>
                  <a:tab pos="2425700" algn="l"/>
                  <a:tab pos="4775200" algn="l"/>
                  <a:tab pos="9398000" algn="l"/>
                </a:tabLst>
                <a:defRPr sz="4000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Centrum voor Levensvragen</a:t>
              </a:r>
            </a:p>
          </p:txBody>
        </p:sp>
        <p:sp>
          <p:nvSpPr>
            <p:cNvPr id="186" name="Dag 2"/>
            <p:cNvSpPr txBox="1"/>
            <p:nvPr/>
          </p:nvSpPr>
          <p:spPr>
            <a:xfrm>
              <a:off x="2069149" y="-1"/>
              <a:ext cx="1469877" cy="6564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1778000">
                <a:lnSpc>
                  <a:spcPct val="120000"/>
                </a:lnSpc>
                <a:tabLst>
                  <a:tab pos="2425700" algn="l"/>
                  <a:tab pos="4775200" algn="l"/>
                  <a:tab pos="9398000" algn="l"/>
                </a:tabLst>
                <a:defRPr sz="4000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Dag 2</a:t>
              </a:r>
            </a:p>
          </p:txBody>
        </p:sp>
      </p:grpSp>
      <p:grpSp>
        <p:nvGrpSpPr>
          <p:cNvPr id="198" name="Groepeer"/>
          <p:cNvGrpSpPr/>
          <p:nvPr/>
        </p:nvGrpSpPr>
        <p:grpSpPr>
          <a:xfrm>
            <a:off x="2283387" y="4549764"/>
            <a:ext cx="10188286" cy="6011794"/>
            <a:chOff x="0" y="0"/>
            <a:chExt cx="10188284" cy="6011793"/>
          </a:xfrm>
        </p:grpSpPr>
        <p:pic>
          <p:nvPicPr>
            <p:cNvPr id="188" name="LV icoon 1-2.pdf" descr="LV icoon 1-2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1163115"/>
              <a:ext cx="1198723" cy="13380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9" name="LV icoon 1-3.pdf" descr="LV icoon 1-3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2180" y="2337409"/>
              <a:ext cx="1198724" cy="13380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0" name="LV icoon 1-5.pdf" descr="LV icoon 1-5.pdf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3500525"/>
              <a:ext cx="1198723" cy="13380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1" name="LV icoon 1-6.pdf" descr="LV icoon 1-6.pdf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42180" y="4673696"/>
              <a:ext cx="1198724" cy="13380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2" name="LV icoon 1-1.pdf" descr="LV icoon 1-1.pdf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42180" y="0"/>
              <a:ext cx="1198724" cy="13380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3" name="Kennismaken en eigen zingeving"/>
            <p:cNvSpPr txBox="1"/>
            <p:nvPr/>
          </p:nvSpPr>
          <p:spPr>
            <a:xfrm>
              <a:off x="2085139" y="350161"/>
              <a:ext cx="8103146" cy="6564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120000"/>
                </a:lnSpc>
                <a:defRPr sz="4000" b="1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Kennismaken en eigen zingeving</a:t>
              </a:r>
            </a:p>
          </p:txBody>
        </p:sp>
        <p:sp>
          <p:nvSpPr>
            <p:cNvPr id="194" name="Levensvragen"/>
            <p:cNvSpPr txBox="1"/>
            <p:nvPr/>
          </p:nvSpPr>
          <p:spPr>
            <a:xfrm>
              <a:off x="1512283" y="1516247"/>
              <a:ext cx="3530898" cy="6564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120000"/>
                </a:lnSpc>
                <a:defRPr sz="4000" b="1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Levensvragen</a:t>
              </a:r>
            </a:p>
          </p:txBody>
        </p:sp>
        <p:sp>
          <p:nvSpPr>
            <p:cNvPr id="195" name="Signaleren"/>
            <p:cNvSpPr txBox="1"/>
            <p:nvPr/>
          </p:nvSpPr>
          <p:spPr>
            <a:xfrm>
              <a:off x="2085139" y="2682333"/>
              <a:ext cx="2543176" cy="6564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1778000">
                <a:lnSpc>
                  <a:spcPct val="120000"/>
                </a:lnSpc>
                <a:tabLst>
                  <a:tab pos="2425700" algn="l"/>
                  <a:tab pos="4775200" algn="l"/>
                  <a:tab pos="9398000" algn="l"/>
                </a:tabLst>
                <a:defRPr sz="4000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Signaleren</a:t>
              </a:r>
            </a:p>
          </p:txBody>
        </p:sp>
        <p:sp>
          <p:nvSpPr>
            <p:cNvPr id="196" name="Bespreken"/>
            <p:cNvSpPr txBox="1"/>
            <p:nvPr/>
          </p:nvSpPr>
          <p:spPr>
            <a:xfrm>
              <a:off x="1512283" y="3852535"/>
              <a:ext cx="2542928" cy="6564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1778000">
                <a:lnSpc>
                  <a:spcPct val="120000"/>
                </a:lnSpc>
                <a:tabLst>
                  <a:tab pos="2425700" algn="l"/>
                  <a:tab pos="4775200" algn="l"/>
                  <a:tab pos="9398000" algn="l"/>
                </a:tabLst>
                <a:defRPr sz="4000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Bespreken</a:t>
              </a:r>
            </a:p>
          </p:txBody>
        </p:sp>
        <p:sp>
          <p:nvSpPr>
            <p:cNvPr id="197" name="Voorbeeld en Huiswerkopdracht"/>
            <p:cNvSpPr txBox="1"/>
            <p:nvPr/>
          </p:nvSpPr>
          <p:spPr>
            <a:xfrm>
              <a:off x="2085139" y="5014504"/>
              <a:ext cx="7315350" cy="6564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1778000">
                <a:lnSpc>
                  <a:spcPct val="120000"/>
                </a:lnSpc>
                <a:tabLst>
                  <a:tab pos="2425700" algn="l"/>
                  <a:tab pos="4775200" algn="l"/>
                  <a:tab pos="9398000" algn="l"/>
                </a:tabLst>
                <a:defRPr sz="4000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Voorbeeld en Huiswerkopdracht</a:t>
              </a:r>
            </a:p>
          </p:txBody>
        </p:sp>
      </p:grp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20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Voorbeeld sleutelbos of sieraad</a:t>
            </a:r>
          </a:p>
        </p:txBody>
      </p:sp>
      <p:sp>
        <p:nvSpPr>
          <p:cNvPr id="421" name="Tekstvak 1"/>
          <p:cNvSpPr txBox="1"/>
          <p:nvPr/>
        </p:nvSpPr>
        <p:spPr>
          <a:xfrm>
            <a:off x="2678931" y="4230001"/>
            <a:ext cx="16690025" cy="2693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571500" indent="-571500" algn="l">
              <a:lnSpc>
                <a:spcPct val="120000"/>
              </a:lnSpc>
              <a:buSzPct val="100000"/>
              <a:buFont typeface="Arial"/>
              <a:buChar char="•"/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Feiten</a:t>
            </a:r>
          </a:p>
          <a:p>
            <a:pPr marL="571500" indent="-571500" algn="l">
              <a:lnSpc>
                <a:spcPct val="120000"/>
              </a:lnSpc>
              <a:buSzPct val="100000"/>
              <a:buFont typeface="Arial"/>
              <a:buChar char="•"/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Gevoelens</a:t>
            </a:r>
          </a:p>
          <a:p>
            <a:pPr marL="571500" indent="-571500" algn="l">
              <a:lnSpc>
                <a:spcPct val="120000"/>
              </a:lnSpc>
              <a:buSzPct val="100000"/>
              <a:buFont typeface="Arial"/>
              <a:buChar char="•"/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Identiteit</a:t>
            </a:r>
          </a:p>
          <a:p>
            <a:pPr marL="571500" indent="-571500" algn="l">
              <a:lnSpc>
                <a:spcPct val="120000"/>
              </a:lnSpc>
              <a:buSzPct val="100000"/>
              <a:buFont typeface="Arial"/>
              <a:buChar char="•"/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Betekenissen</a:t>
            </a:r>
          </a:p>
        </p:txBody>
      </p:sp>
      <p:sp>
        <p:nvSpPr>
          <p:cNvPr id="422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Levensvragen tekstslide extra 2 paars.pdf" descr="Levensvragen tekstslide extra 2 paar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25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Opzet training - dag 1</a:t>
            </a:r>
          </a:p>
        </p:txBody>
      </p:sp>
      <p:sp>
        <p:nvSpPr>
          <p:cNvPr id="426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437" name="Groepeer"/>
          <p:cNvGrpSpPr/>
          <p:nvPr/>
        </p:nvGrpSpPr>
        <p:grpSpPr>
          <a:xfrm>
            <a:off x="2575487" y="4308464"/>
            <a:ext cx="3355141" cy="6612746"/>
            <a:chOff x="0" y="0"/>
            <a:chExt cx="3355139" cy="6612745"/>
          </a:xfrm>
        </p:grpSpPr>
        <p:pic>
          <p:nvPicPr>
            <p:cNvPr id="427" name="LV icoon 1-2.pdf" descr="LV icoon 1-2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163115"/>
              <a:ext cx="1198723" cy="13380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8" name="LV icoon 1-3.pdf" descr="LV icoon 1-3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2180" y="2337409"/>
              <a:ext cx="1198724" cy="13380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9" name="LV icoon 1-5.pdf" descr="LV icoon 1-5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500525"/>
              <a:ext cx="1198723" cy="13380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0" name="LV icoon 1-6.pdf" descr="LV icoon 1-6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2180" y="4673696"/>
              <a:ext cx="1198724" cy="13380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1" name="LV icoon 1-1.pdf" descr="LV icoon 1-1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2180" y="0"/>
              <a:ext cx="1198724" cy="13380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2" name="Kennismaken en eigen zingeving"/>
            <p:cNvSpPr/>
            <p:nvPr/>
          </p:nvSpPr>
          <p:spPr>
            <a:xfrm>
              <a:off x="2085139" y="67840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120000"/>
                </a:lnSpc>
                <a:defRPr sz="4000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Kennismaken en eigen zingeving</a:t>
              </a:r>
            </a:p>
          </p:txBody>
        </p:sp>
        <p:sp>
          <p:nvSpPr>
            <p:cNvPr id="433" name="Levensvragen"/>
            <p:cNvSpPr/>
            <p:nvPr/>
          </p:nvSpPr>
          <p:spPr>
            <a:xfrm>
              <a:off x="1512283" y="184448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120000"/>
                </a:lnSpc>
                <a:defRPr sz="4000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Levensvragen</a:t>
              </a:r>
            </a:p>
          </p:txBody>
        </p:sp>
        <p:sp>
          <p:nvSpPr>
            <p:cNvPr id="434" name="Signaleren"/>
            <p:cNvSpPr/>
            <p:nvPr/>
          </p:nvSpPr>
          <p:spPr>
            <a:xfrm>
              <a:off x="2085139" y="3010573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1778000">
                <a:lnSpc>
                  <a:spcPct val="120000"/>
                </a:lnSpc>
                <a:tabLst>
                  <a:tab pos="2425700" algn="l"/>
                  <a:tab pos="4775200" algn="l"/>
                  <a:tab pos="9398000" algn="l"/>
                </a:tabLst>
                <a:defRPr sz="4000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Signaleren</a:t>
              </a:r>
            </a:p>
          </p:txBody>
        </p:sp>
        <p:sp>
          <p:nvSpPr>
            <p:cNvPr id="435" name="Bespreken"/>
            <p:cNvSpPr/>
            <p:nvPr/>
          </p:nvSpPr>
          <p:spPr>
            <a:xfrm>
              <a:off x="1512283" y="418077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1778000">
                <a:lnSpc>
                  <a:spcPct val="120000"/>
                </a:lnSpc>
                <a:tabLst>
                  <a:tab pos="2425700" algn="l"/>
                  <a:tab pos="4775200" algn="l"/>
                  <a:tab pos="9398000" algn="l"/>
                </a:tabLst>
                <a:defRPr sz="4000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Bespreken</a:t>
              </a:r>
            </a:p>
          </p:txBody>
        </p:sp>
        <p:sp>
          <p:nvSpPr>
            <p:cNvPr id="436" name="Samenvatting en Huiswerkopdracht"/>
            <p:cNvSpPr/>
            <p:nvPr/>
          </p:nvSpPr>
          <p:spPr>
            <a:xfrm>
              <a:off x="2085139" y="534274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1778000">
                <a:lnSpc>
                  <a:spcPct val="120000"/>
                </a:lnSpc>
                <a:tabLst>
                  <a:tab pos="2425700" algn="l"/>
                  <a:tab pos="4775200" algn="l"/>
                  <a:tab pos="9398000" algn="l"/>
                </a:tabLst>
                <a:defRPr sz="4000" b="1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Samenvatting en Huiswerkopdracht</a:t>
              </a:r>
            </a:p>
          </p:txBody>
        </p:sp>
      </p:grp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Samenvatting</a:t>
            </a:r>
          </a:p>
        </p:txBody>
      </p:sp>
      <p:sp>
        <p:nvSpPr>
          <p:cNvPr id="441" name="Tekstvak 1"/>
          <p:cNvSpPr txBox="1"/>
          <p:nvPr/>
        </p:nvSpPr>
        <p:spPr>
          <a:xfrm>
            <a:off x="2678932" y="4230001"/>
            <a:ext cx="20781977" cy="6788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Levensvraag</a:t>
            </a:r>
            <a:r>
              <a:t>	Zingeving: Wat is belangrijk? Wie zijn jou tot steun?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		Levensvraag komt bij bedreigingen in het leven (zoals ziekte)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Signaleren</a:t>
            </a:r>
            <a:r>
              <a:t>	Wat hoor ik? 	(Wat zegt de cliënt zelf)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		Wat zie ik? 	(Gedrag of spullen)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		Wat voel ik?  	(Ongemakkelijk, niet pluis)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Luisteren</a:t>
            </a:r>
            <a:r>
              <a:t>		Weinig spreken 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		Als je doorvraagt:  	Wees een OEN / Smeer NIVEA / Laat OMA thuis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Bespreken</a:t>
            </a:r>
            <a:r>
              <a:t>	Doorgaan op wat gezegd wordt / Teruggeven wat je ziet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		Openingsvraag: Wat houdt u de laatste tijd in het bijzonder bezig? 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Gesprek verdiepen</a:t>
            </a:r>
            <a:r>
              <a:t>	Feiten / Gevoelens / Identiteit / Betekenis</a:t>
            </a:r>
          </a:p>
        </p:txBody>
      </p:sp>
      <p:sp>
        <p:nvSpPr>
          <p:cNvPr id="442" name="Lijn"/>
          <p:cNvSpPr/>
          <p:nvPr/>
        </p:nvSpPr>
        <p:spPr>
          <a:xfrm>
            <a:off x="1177680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443" name="LV icoon 1-6 kopie.pdf" descr="LV icoon 1-6 kopie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5003" y="998450"/>
            <a:ext cx="2001180" cy="20011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46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Huiswerk</a:t>
            </a:r>
          </a:p>
        </p:txBody>
      </p:sp>
      <p:sp>
        <p:nvSpPr>
          <p:cNvPr id="447" name="Lijn"/>
          <p:cNvSpPr/>
          <p:nvPr/>
        </p:nvSpPr>
        <p:spPr>
          <a:xfrm>
            <a:off x="1177680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48" name="Tekstvak 1"/>
          <p:cNvSpPr txBox="1"/>
          <p:nvPr/>
        </p:nvSpPr>
        <p:spPr>
          <a:xfrm>
            <a:off x="2678932" y="4230001"/>
            <a:ext cx="20781977" cy="47411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 dirty="0" err="1"/>
              <a:t>Signaleren</a:t>
            </a:r>
            <a:r>
              <a:rPr dirty="0"/>
              <a:t>	Wat </a:t>
            </a:r>
            <a:r>
              <a:rPr dirty="0" err="1"/>
              <a:t>hoor</a:t>
            </a:r>
            <a:r>
              <a:rPr dirty="0"/>
              <a:t> </a:t>
            </a:r>
            <a:r>
              <a:rPr dirty="0" err="1"/>
              <a:t>ik</a:t>
            </a:r>
            <a:r>
              <a:rPr dirty="0"/>
              <a:t>?	(Wat </a:t>
            </a:r>
            <a:r>
              <a:rPr dirty="0" err="1"/>
              <a:t>zegt</a:t>
            </a:r>
            <a:r>
              <a:rPr dirty="0"/>
              <a:t> de </a:t>
            </a:r>
            <a:r>
              <a:rPr dirty="0" err="1"/>
              <a:t>cliënt</a:t>
            </a:r>
            <a:r>
              <a:rPr dirty="0"/>
              <a:t> </a:t>
            </a:r>
            <a:r>
              <a:rPr dirty="0" err="1"/>
              <a:t>zelf</a:t>
            </a:r>
            <a:r>
              <a:rPr dirty="0"/>
              <a:t>)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		Wat </a:t>
            </a:r>
            <a:r>
              <a:rPr dirty="0" err="1"/>
              <a:t>zie</a:t>
            </a:r>
            <a:r>
              <a:rPr dirty="0"/>
              <a:t> </a:t>
            </a:r>
            <a:r>
              <a:rPr dirty="0" err="1"/>
              <a:t>ik</a:t>
            </a:r>
            <a:r>
              <a:rPr dirty="0"/>
              <a:t>? 	(</a:t>
            </a:r>
            <a:r>
              <a:rPr dirty="0" err="1"/>
              <a:t>Gedrag</a:t>
            </a:r>
            <a:r>
              <a:rPr dirty="0"/>
              <a:t> of </a:t>
            </a:r>
            <a:r>
              <a:rPr dirty="0" err="1"/>
              <a:t>spullen</a:t>
            </a:r>
            <a:r>
              <a:rPr dirty="0"/>
              <a:t>)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		Wat </a:t>
            </a:r>
            <a:r>
              <a:rPr dirty="0" err="1"/>
              <a:t>voel</a:t>
            </a:r>
            <a:r>
              <a:rPr dirty="0"/>
              <a:t> </a:t>
            </a:r>
            <a:r>
              <a:rPr dirty="0" err="1"/>
              <a:t>ik</a:t>
            </a:r>
            <a:r>
              <a:rPr dirty="0"/>
              <a:t>? 	(</a:t>
            </a:r>
            <a:r>
              <a:rPr dirty="0" err="1"/>
              <a:t>Ongemakkelijk</a:t>
            </a:r>
            <a:r>
              <a:rPr dirty="0"/>
              <a:t>, </a:t>
            </a:r>
            <a:r>
              <a:rPr dirty="0" err="1"/>
              <a:t>niet</a:t>
            </a:r>
            <a:r>
              <a:rPr dirty="0"/>
              <a:t> </a:t>
            </a:r>
            <a:r>
              <a:rPr dirty="0" err="1"/>
              <a:t>pluis</a:t>
            </a:r>
            <a:r>
              <a:rPr dirty="0"/>
              <a:t>)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 dirty="0" err="1"/>
              <a:t>Bespreken</a:t>
            </a:r>
            <a:r>
              <a:rPr dirty="0"/>
              <a:t>	</a:t>
            </a:r>
            <a:r>
              <a:rPr dirty="0" err="1"/>
              <a:t>Doorgaan</a:t>
            </a:r>
            <a:r>
              <a:rPr dirty="0"/>
              <a:t> op wat </a:t>
            </a:r>
            <a:r>
              <a:rPr dirty="0" err="1"/>
              <a:t>gezegd</a:t>
            </a:r>
            <a:r>
              <a:rPr dirty="0"/>
              <a:t> </a:t>
            </a:r>
            <a:r>
              <a:rPr dirty="0" err="1"/>
              <a:t>wordt</a:t>
            </a:r>
            <a:endParaRPr dirty="0"/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		</a:t>
            </a:r>
            <a:r>
              <a:rPr dirty="0" err="1"/>
              <a:t>Teruggeven</a:t>
            </a:r>
            <a:r>
              <a:rPr dirty="0"/>
              <a:t> wat je </a:t>
            </a:r>
            <a:r>
              <a:rPr dirty="0" err="1"/>
              <a:t>ziet</a:t>
            </a:r>
            <a:endParaRPr dirty="0"/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		</a:t>
            </a:r>
            <a:r>
              <a:rPr dirty="0" err="1"/>
              <a:t>Openingsvraag</a:t>
            </a:r>
            <a:r>
              <a:rPr dirty="0"/>
              <a:t>: Wat </a:t>
            </a:r>
            <a:r>
              <a:rPr dirty="0" err="1"/>
              <a:t>houdt</a:t>
            </a:r>
            <a:r>
              <a:rPr dirty="0"/>
              <a:t> u </a:t>
            </a:r>
            <a:r>
              <a:rPr dirty="0" err="1"/>
              <a:t>bezig</a:t>
            </a:r>
            <a:r>
              <a:rPr dirty="0"/>
              <a:t>? 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 dirty="0" err="1"/>
              <a:t>Gesprek</a:t>
            </a:r>
            <a:r>
              <a:rPr b="1" dirty="0"/>
              <a:t> </a:t>
            </a:r>
            <a:r>
              <a:rPr b="1" dirty="0" err="1"/>
              <a:t>verdiepen</a:t>
            </a:r>
            <a:r>
              <a:rPr dirty="0"/>
              <a:t>	</a:t>
            </a:r>
            <a:r>
              <a:rPr dirty="0" err="1"/>
              <a:t>Feiten</a:t>
            </a:r>
            <a:r>
              <a:rPr dirty="0"/>
              <a:t> / </a:t>
            </a:r>
            <a:r>
              <a:rPr dirty="0" err="1"/>
              <a:t>Gevoelens</a:t>
            </a:r>
            <a:r>
              <a:rPr dirty="0"/>
              <a:t> / </a:t>
            </a:r>
            <a:r>
              <a:rPr dirty="0" err="1"/>
              <a:t>Identiteit</a:t>
            </a:r>
            <a:r>
              <a:rPr dirty="0"/>
              <a:t> / </a:t>
            </a:r>
            <a:r>
              <a:rPr dirty="0" err="1"/>
              <a:t>Betekenis</a:t>
            </a:r>
            <a:endParaRPr dirty="0"/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Levensvragen tekstslide extra 2 paars.pdf" descr="Levensvragen tekstslide extra 2 paar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51" name="Bereid jouw pitch voor"/>
          <p:cNvSpPr txBox="1"/>
          <p:nvPr/>
        </p:nvSpPr>
        <p:spPr>
          <a:xfrm>
            <a:off x="2489200" y="1610376"/>
            <a:ext cx="16053098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Tot ziens</a:t>
            </a:r>
          </a:p>
        </p:txBody>
      </p:sp>
      <p:sp>
        <p:nvSpPr>
          <p:cNvPr id="452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453" name="federico-fioravanti-RSA3pnGxPTQ-unsplash.jpg" descr="federico-fioravanti-RSA3pnGxPTQ-unsplash.jpg"/>
          <p:cNvPicPr>
            <a:picLocks noChangeAspect="1"/>
          </p:cNvPicPr>
          <p:nvPr/>
        </p:nvPicPr>
        <p:blipFill>
          <a:blip r:embed="rId3"/>
          <a:srcRect l="24266" t="27100" r="13245" b="5406"/>
          <a:stretch>
            <a:fillRect/>
          </a:stretch>
        </p:blipFill>
        <p:spPr>
          <a:xfrm>
            <a:off x="12388874" y="4324584"/>
            <a:ext cx="10864670" cy="78217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Levensvragen tekstslide extra 2 paars.pdf" descr="Levensvragen tekstslide extra 2 paar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56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Dag 2: Levensvragen Signaleren</a:t>
            </a:r>
          </a:p>
        </p:txBody>
      </p:sp>
      <p:sp>
        <p:nvSpPr>
          <p:cNvPr id="457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464" name="Groepeer"/>
          <p:cNvGrpSpPr/>
          <p:nvPr/>
        </p:nvGrpSpPr>
        <p:grpSpPr>
          <a:xfrm>
            <a:off x="2575487" y="4308464"/>
            <a:ext cx="12674956" cy="3675506"/>
            <a:chOff x="0" y="0"/>
            <a:chExt cx="12674955" cy="3675505"/>
          </a:xfrm>
        </p:grpSpPr>
        <p:pic>
          <p:nvPicPr>
            <p:cNvPr id="458" name="LV icoon 2-2.pdf" descr="LV icoon 2-2.pd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1163115"/>
              <a:ext cx="1198724" cy="13380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9" name="LV icoon 2-3.pdf" descr="LV icoon 2-3.pd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642180" y="2337409"/>
              <a:ext cx="1198724" cy="13380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0" name="LV icoon 2-1.pdf" descr="LV icoon 2-1.pdf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642180" y="0"/>
              <a:ext cx="1198724" cy="13380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1" name="Huiswerk bespreken"/>
            <p:cNvSpPr txBox="1"/>
            <p:nvPr/>
          </p:nvSpPr>
          <p:spPr>
            <a:xfrm>
              <a:off x="2085139" y="350161"/>
              <a:ext cx="5055395" cy="6564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1778000">
                <a:lnSpc>
                  <a:spcPct val="120000"/>
                </a:lnSpc>
                <a:tabLst>
                  <a:tab pos="2425700" algn="l"/>
                  <a:tab pos="4775200" algn="l"/>
                  <a:tab pos="9398000" algn="l"/>
                </a:tabLst>
                <a:defRPr sz="4000" b="1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Huiswerk bespreken</a:t>
              </a:r>
            </a:p>
          </p:txBody>
        </p:sp>
        <p:sp>
          <p:nvSpPr>
            <p:cNvPr id="462" name="Belemmeringen"/>
            <p:cNvSpPr txBox="1"/>
            <p:nvPr/>
          </p:nvSpPr>
          <p:spPr>
            <a:xfrm>
              <a:off x="1512283" y="1516247"/>
              <a:ext cx="3925541" cy="6564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120000"/>
                </a:lnSpc>
                <a:defRPr sz="4000" b="1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Belemmeringen</a:t>
              </a:r>
            </a:p>
          </p:txBody>
        </p:sp>
        <p:sp>
          <p:nvSpPr>
            <p:cNvPr id="463" name="Doorverwijzen en Centrum voor Levensvragen"/>
            <p:cNvSpPr txBox="1"/>
            <p:nvPr/>
          </p:nvSpPr>
          <p:spPr>
            <a:xfrm>
              <a:off x="2085139" y="2682333"/>
              <a:ext cx="10589817" cy="6564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1778000">
                <a:lnSpc>
                  <a:spcPct val="120000"/>
                </a:lnSpc>
                <a:tabLst>
                  <a:tab pos="2425700" algn="l"/>
                  <a:tab pos="4775200" algn="l"/>
                  <a:tab pos="9398000" algn="l"/>
                </a:tabLst>
                <a:defRPr sz="4000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Doorverwijzen en Centrum voor Levensvragen</a:t>
              </a:r>
            </a:p>
          </p:txBody>
        </p:sp>
      </p:grpSp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67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Huiswerk - Motivatie en belemmering</a:t>
            </a:r>
          </a:p>
        </p:txBody>
      </p:sp>
      <p:sp>
        <p:nvSpPr>
          <p:cNvPr id="468" name="Tekstvak 1"/>
          <p:cNvSpPr txBox="1"/>
          <p:nvPr/>
        </p:nvSpPr>
        <p:spPr>
          <a:xfrm>
            <a:off x="2678932" y="4230001"/>
            <a:ext cx="14987053" cy="405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>
              <a:lnSpc>
                <a:spcPct val="120000"/>
              </a:lnSpc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Ervaringen uitwisselen</a:t>
            </a:r>
          </a:p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Wat bracht het je in positieve zin?</a:t>
            </a:r>
          </a:p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Wat vond je lastig?</a:t>
            </a:r>
          </a:p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Tips uitwisselen</a:t>
            </a:r>
          </a:p>
        </p:txBody>
      </p:sp>
      <p:sp>
        <p:nvSpPr>
          <p:cNvPr id="469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470" name="LV icoon 2-1 kopie.pdf" descr="LV icoon 2-1 kopie.pdf"/>
          <p:cNvPicPr>
            <a:picLocks noChangeAspect="1"/>
          </p:cNvPicPr>
          <p:nvPr/>
        </p:nvPicPr>
        <p:blipFill>
          <a:blip r:embed="rId3"/>
          <a:srcRect t="2746" b="2746"/>
          <a:stretch>
            <a:fillRect/>
          </a:stretch>
        </p:blipFill>
        <p:spPr>
          <a:xfrm>
            <a:off x="465004" y="998450"/>
            <a:ext cx="2001179" cy="20011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73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Belemmeringen en mogelijkheden?</a:t>
            </a:r>
          </a:p>
        </p:txBody>
      </p:sp>
      <p:sp>
        <p:nvSpPr>
          <p:cNvPr id="474" name="Tekstvak 1"/>
          <p:cNvSpPr txBox="1"/>
          <p:nvPr/>
        </p:nvSpPr>
        <p:spPr>
          <a:xfrm>
            <a:off x="2678932" y="4230001"/>
            <a:ext cx="14987053" cy="47411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>
              <a:lnSpc>
                <a:spcPct val="120000"/>
              </a:lnSpc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Wat zou je helpen als er sprake is van:</a:t>
            </a:r>
            <a:br/>
            <a:endParaRPr/>
          </a:p>
          <a:p>
            <a:pPr marL="742950" indent="-742950" algn="l" defTabSz="1778000">
              <a:lnSpc>
                <a:spcPct val="120000"/>
              </a:lnSpc>
              <a:buSzPct val="100000"/>
              <a:buAutoNum type="arabicPeriod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Gebrek aan tijd?</a:t>
            </a:r>
          </a:p>
          <a:p>
            <a:pPr marL="742950" indent="-742950" algn="l" defTabSz="1778000">
              <a:lnSpc>
                <a:spcPct val="120000"/>
              </a:lnSpc>
              <a:buSzPct val="100000"/>
              <a:buAutoNum type="arabicPeriod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Verlegenheid?</a:t>
            </a:r>
          </a:p>
          <a:p>
            <a:pPr marL="742950" indent="-742950" algn="l" defTabSz="1778000">
              <a:lnSpc>
                <a:spcPct val="120000"/>
              </a:lnSpc>
              <a:buSzPct val="100000"/>
              <a:buAutoNum type="arabicPeriod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(Hevige) emoties bij cliënt?</a:t>
            </a:r>
          </a:p>
          <a:p>
            <a:pPr marL="742950" indent="-742950" algn="l" defTabSz="1778000">
              <a:lnSpc>
                <a:spcPct val="120000"/>
              </a:lnSpc>
              <a:buSzPct val="100000"/>
              <a:buAutoNum type="arabicPeriod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…</a:t>
            </a:r>
          </a:p>
          <a:p>
            <a:pPr marL="742950" indent="-742950" algn="l" defTabSz="1778000">
              <a:lnSpc>
                <a:spcPct val="120000"/>
              </a:lnSpc>
              <a:buSzPct val="100000"/>
              <a:buAutoNum type="arabicPeriod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…</a:t>
            </a:r>
          </a:p>
        </p:txBody>
      </p:sp>
      <p:sp>
        <p:nvSpPr>
          <p:cNvPr id="475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476" name="LV icoon 2-2 kopie.pdf" descr="LV icoon 2-2 kopie.pdf"/>
          <p:cNvPicPr>
            <a:picLocks noChangeAspect="1"/>
          </p:cNvPicPr>
          <p:nvPr/>
        </p:nvPicPr>
        <p:blipFill>
          <a:blip r:embed="rId3"/>
          <a:srcRect t="2746" b="2746"/>
          <a:stretch>
            <a:fillRect/>
          </a:stretch>
        </p:blipFill>
        <p:spPr>
          <a:xfrm>
            <a:off x="465004" y="998450"/>
            <a:ext cx="2001179" cy="20011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79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Hoe rond ik een gesprek af?</a:t>
            </a:r>
          </a:p>
        </p:txBody>
      </p:sp>
      <p:sp>
        <p:nvSpPr>
          <p:cNvPr id="480" name="Tekstvak 1"/>
          <p:cNvSpPr txBox="1"/>
          <p:nvPr/>
        </p:nvSpPr>
        <p:spPr>
          <a:xfrm>
            <a:off x="2678931" y="4230001"/>
            <a:ext cx="19923162" cy="6788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1" algn="l">
              <a:lnSpc>
                <a:spcPct val="120000"/>
              </a:lnSpc>
              <a:tabLst>
                <a:tab pos="5334000" algn="l"/>
              </a:tabLst>
              <a:defRPr sz="40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 dirty="0" err="1"/>
              <a:t>Erken</a:t>
            </a:r>
            <a:r>
              <a:rPr b="1" dirty="0"/>
              <a:t> wat is </a:t>
            </a:r>
            <a:r>
              <a:rPr b="1" dirty="0" err="1"/>
              <a:t>gedeeld</a:t>
            </a:r>
            <a:r>
              <a:rPr b="1" dirty="0"/>
              <a:t>	</a:t>
            </a:r>
            <a:r>
              <a:rPr dirty="0"/>
              <a:t>“We </a:t>
            </a:r>
            <a:r>
              <a:rPr dirty="0" err="1"/>
              <a:t>hebben</a:t>
            </a:r>
            <a:r>
              <a:rPr dirty="0"/>
              <a:t> heel wat </a:t>
            </a:r>
            <a:r>
              <a:rPr dirty="0" err="1"/>
              <a:t>besproken</a:t>
            </a:r>
            <a:r>
              <a:rPr dirty="0"/>
              <a:t>, </a:t>
            </a:r>
            <a:r>
              <a:rPr dirty="0" err="1"/>
              <a:t>dat</a:t>
            </a:r>
            <a:r>
              <a:rPr dirty="0"/>
              <a:t> is </a:t>
            </a:r>
            <a:r>
              <a:rPr dirty="0" err="1"/>
              <a:t>niet</a:t>
            </a:r>
            <a:r>
              <a:rPr dirty="0"/>
              <a:t> </a:t>
            </a:r>
            <a:r>
              <a:rPr dirty="0" err="1"/>
              <a:t>niks</a:t>
            </a:r>
            <a:r>
              <a:rPr dirty="0"/>
              <a:t>. 			 </a:t>
            </a:r>
            <a:r>
              <a:rPr dirty="0" err="1"/>
              <a:t>Logisch</a:t>
            </a:r>
            <a:r>
              <a:rPr dirty="0"/>
              <a:t> </a:t>
            </a:r>
            <a:r>
              <a:rPr dirty="0" err="1"/>
              <a:t>dat</a:t>
            </a:r>
            <a:r>
              <a:rPr dirty="0"/>
              <a:t> u zo </a:t>
            </a:r>
            <a:r>
              <a:rPr dirty="0" err="1"/>
              <a:t>verdrietig</a:t>
            </a:r>
            <a:r>
              <a:rPr dirty="0"/>
              <a:t> </a:t>
            </a:r>
            <a:r>
              <a:rPr dirty="0" err="1"/>
              <a:t>daarvan</a:t>
            </a:r>
            <a:r>
              <a:rPr dirty="0"/>
              <a:t> bent…”</a:t>
            </a:r>
          </a:p>
          <a:p>
            <a:pPr algn="l">
              <a:lnSpc>
                <a:spcPct val="120000"/>
              </a:lnSpc>
              <a:tabLst>
                <a:tab pos="5334000" algn="l"/>
              </a:tabLst>
              <a:defRPr sz="40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 b="1" dirty="0"/>
          </a:p>
          <a:p>
            <a:pPr algn="l">
              <a:lnSpc>
                <a:spcPct val="120000"/>
              </a:lnSpc>
              <a:tabLst>
                <a:tab pos="5334000" algn="l"/>
              </a:tabLst>
              <a:defRPr sz="40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 dirty="0" err="1"/>
              <a:t>Jouw</a:t>
            </a:r>
            <a:r>
              <a:rPr b="1" dirty="0"/>
              <a:t> </a:t>
            </a:r>
            <a:r>
              <a:rPr b="1" dirty="0" err="1"/>
              <a:t>vertrek</a:t>
            </a:r>
            <a:r>
              <a:rPr b="1" dirty="0"/>
              <a:t>	</a:t>
            </a:r>
            <a:r>
              <a:rPr dirty="0"/>
              <a:t>“</a:t>
            </a:r>
            <a:r>
              <a:rPr dirty="0" err="1"/>
              <a:t>Ik</a:t>
            </a:r>
            <a:r>
              <a:rPr dirty="0"/>
              <a:t> </a:t>
            </a:r>
            <a:r>
              <a:rPr dirty="0" err="1"/>
              <a:t>moet</a:t>
            </a:r>
            <a:r>
              <a:rPr dirty="0"/>
              <a:t> </a:t>
            </a:r>
            <a:r>
              <a:rPr dirty="0" err="1"/>
              <a:t>verder</a:t>
            </a:r>
            <a:r>
              <a:rPr dirty="0"/>
              <a:t>,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vraag</a:t>
            </a:r>
            <a:r>
              <a:rPr dirty="0"/>
              <a:t> me </a:t>
            </a:r>
            <a:r>
              <a:rPr dirty="0" err="1"/>
              <a:t>af</a:t>
            </a:r>
            <a:r>
              <a:rPr dirty="0"/>
              <a:t> hoe u nu de </a:t>
            </a:r>
            <a:r>
              <a:rPr dirty="0" err="1"/>
              <a:t>nacht</a:t>
            </a:r>
            <a:r>
              <a:rPr dirty="0"/>
              <a:t> 			</a:t>
            </a:r>
            <a:r>
              <a:rPr dirty="0" err="1"/>
              <a:t>ingaat</a:t>
            </a:r>
            <a:r>
              <a:rPr dirty="0"/>
              <a:t>?”</a:t>
            </a:r>
          </a:p>
          <a:p>
            <a:pPr algn="l">
              <a:lnSpc>
                <a:spcPct val="120000"/>
              </a:lnSpc>
              <a:tabLst>
                <a:tab pos="5334000" algn="l"/>
              </a:tabLst>
              <a:defRPr sz="40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 b="1" dirty="0"/>
          </a:p>
          <a:p>
            <a:pPr algn="l">
              <a:lnSpc>
                <a:spcPct val="120000"/>
              </a:lnSpc>
              <a:tabLst>
                <a:tab pos="5334000" algn="l"/>
              </a:tabLst>
              <a:defRPr sz="40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 dirty="0"/>
              <a:t>Wat </a:t>
            </a:r>
            <a:r>
              <a:rPr b="1" dirty="0" err="1"/>
              <a:t>nodig</a:t>
            </a:r>
            <a:r>
              <a:rPr b="1" dirty="0"/>
              <a:t>? </a:t>
            </a:r>
            <a:r>
              <a:rPr dirty="0"/>
              <a:t>	“Wat </a:t>
            </a:r>
            <a:r>
              <a:rPr dirty="0" err="1"/>
              <a:t>helpt</a:t>
            </a:r>
            <a:r>
              <a:rPr dirty="0"/>
              <a:t> u om </a:t>
            </a:r>
            <a:r>
              <a:rPr dirty="0" err="1"/>
              <a:t>dat</a:t>
            </a:r>
            <a:r>
              <a:rPr dirty="0"/>
              <a:t> </a:t>
            </a:r>
            <a:r>
              <a:rPr dirty="0" err="1"/>
              <a:t>goed</a:t>
            </a:r>
            <a:r>
              <a:rPr dirty="0"/>
              <a:t> door </a:t>
            </a:r>
            <a:r>
              <a:rPr dirty="0" err="1"/>
              <a:t>te</a:t>
            </a:r>
            <a:r>
              <a:rPr dirty="0"/>
              <a:t> </a:t>
            </a:r>
            <a:r>
              <a:rPr dirty="0" err="1"/>
              <a:t>komen</a:t>
            </a:r>
            <a:r>
              <a:rPr dirty="0"/>
              <a:t>?” </a:t>
            </a:r>
          </a:p>
          <a:p>
            <a:pPr algn="l">
              <a:lnSpc>
                <a:spcPct val="120000"/>
              </a:lnSpc>
              <a:tabLst>
                <a:tab pos="5334000" algn="l"/>
              </a:tabLst>
              <a:defRPr sz="40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	“Is </a:t>
            </a:r>
            <a:r>
              <a:rPr dirty="0" err="1"/>
              <a:t>er</a:t>
            </a:r>
            <a:r>
              <a:rPr dirty="0"/>
              <a:t> </a:t>
            </a:r>
            <a:r>
              <a:rPr dirty="0" err="1"/>
              <a:t>iemand</a:t>
            </a:r>
            <a:r>
              <a:rPr dirty="0"/>
              <a:t> </a:t>
            </a:r>
            <a:r>
              <a:rPr dirty="0" err="1"/>
              <a:t>bij</a:t>
            </a:r>
            <a:r>
              <a:rPr dirty="0"/>
              <a:t> </a:t>
            </a:r>
            <a:r>
              <a:rPr dirty="0" err="1"/>
              <a:t>wie</a:t>
            </a:r>
            <a:r>
              <a:rPr dirty="0"/>
              <a:t> u </a:t>
            </a:r>
            <a:r>
              <a:rPr dirty="0" err="1"/>
              <a:t>terecht</a:t>
            </a:r>
            <a:r>
              <a:rPr dirty="0"/>
              <a:t> </a:t>
            </a:r>
            <a:r>
              <a:rPr dirty="0" err="1"/>
              <a:t>kunt</a:t>
            </a:r>
            <a:r>
              <a:rPr dirty="0"/>
              <a:t> </a:t>
            </a:r>
            <a:r>
              <a:rPr dirty="0" err="1"/>
              <a:t>als</a:t>
            </a:r>
            <a:r>
              <a:rPr dirty="0"/>
              <a:t> u</a:t>
            </a:r>
          </a:p>
          <a:p>
            <a:pPr algn="l">
              <a:lnSpc>
                <a:spcPct val="120000"/>
              </a:lnSpc>
              <a:tabLst>
                <a:tab pos="5334000" algn="l"/>
              </a:tabLst>
              <a:defRPr sz="40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	</a:t>
            </a:r>
            <a:r>
              <a:rPr dirty="0" err="1"/>
              <a:t>dat</a:t>
            </a:r>
            <a:r>
              <a:rPr dirty="0"/>
              <a:t> u </a:t>
            </a:r>
            <a:r>
              <a:rPr dirty="0" err="1"/>
              <a:t>steun</a:t>
            </a:r>
            <a:r>
              <a:rPr dirty="0"/>
              <a:t> </a:t>
            </a:r>
            <a:r>
              <a:rPr dirty="0" err="1"/>
              <a:t>nodig</a:t>
            </a:r>
            <a:r>
              <a:rPr dirty="0"/>
              <a:t> </a:t>
            </a:r>
            <a:r>
              <a:rPr dirty="0" err="1"/>
              <a:t>heeft</a:t>
            </a:r>
            <a:r>
              <a:rPr dirty="0"/>
              <a:t> </a:t>
            </a:r>
            <a:r>
              <a:rPr dirty="0" err="1"/>
              <a:t>vandaag</a:t>
            </a:r>
            <a:r>
              <a:rPr dirty="0"/>
              <a:t> of morgen?”</a:t>
            </a:r>
          </a:p>
        </p:txBody>
      </p:sp>
      <p:sp>
        <p:nvSpPr>
          <p:cNvPr id="481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84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Oefening afronden</a:t>
            </a:r>
          </a:p>
        </p:txBody>
      </p:sp>
      <p:sp>
        <p:nvSpPr>
          <p:cNvPr id="485" name="Tekstvak 1"/>
          <p:cNvSpPr txBox="1"/>
          <p:nvPr/>
        </p:nvSpPr>
        <p:spPr>
          <a:xfrm>
            <a:off x="2678931" y="4230001"/>
            <a:ext cx="19923162" cy="6106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Tweetallen: start een gesprek aan hand van persoonlijk voorwerp of open vraag 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en verdiep met vier lagen van Weiher (feiten/gevoelens/identiteit/betekenis)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Rond het gesprek af: </a:t>
            </a:r>
          </a:p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Erken wat is gedeeld</a:t>
            </a:r>
          </a:p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Kondig vertrek aan</a:t>
            </a:r>
          </a:p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Verken wat nodig is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Wissel na drie minuten</a:t>
            </a:r>
          </a:p>
        </p:txBody>
      </p:sp>
      <p:sp>
        <p:nvSpPr>
          <p:cNvPr id="486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Bereid jouw pitch voor"/>
          <p:cNvSpPr txBox="1"/>
          <p:nvPr/>
        </p:nvSpPr>
        <p:spPr>
          <a:xfrm>
            <a:off x="2487599" y="1609576"/>
            <a:ext cx="17598104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Actief luisteren</a:t>
            </a:r>
          </a:p>
        </p:txBody>
      </p:sp>
      <p:sp>
        <p:nvSpPr>
          <p:cNvPr id="202" name="Tekstvak 1"/>
          <p:cNvSpPr txBox="1"/>
          <p:nvPr/>
        </p:nvSpPr>
        <p:spPr>
          <a:xfrm>
            <a:off x="2678931" y="4230001"/>
            <a:ext cx="16781378" cy="4912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>
              <a:lnSpc>
                <a:spcPct val="120000"/>
              </a:lnSpc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Oefening</a:t>
            </a:r>
          </a:p>
          <a:p>
            <a:pPr algn="l">
              <a:lnSpc>
                <a:spcPct val="120000"/>
              </a:lnSpc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Stel de vraag: wat geeft je dag een gouden randje?</a:t>
            </a:r>
            <a:endParaRPr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  <a:p>
            <a:pPr marL="571500" indent="-571500" algn="l" defTabSz="1778000">
              <a:lnSpc>
                <a:spcPct val="120000"/>
              </a:lnSpc>
              <a:buClr>
                <a:srgbClr val="232323"/>
              </a:buClr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In tweetallen </a:t>
            </a:r>
            <a:endParaRPr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  <a:p>
            <a:pPr marL="571500" indent="-571500" algn="l" defTabSz="1778000">
              <a:lnSpc>
                <a:spcPct val="120000"/>
              </a:lnSpc>
              <a:buClr>
                <a:srgbClr val="232323"/>
              </a:buClr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3 minuten</a:t>
            </a:r>
            <a:endParaRPr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  <a:p>
            <a:pPr marL="571500" indent="-571500" algn="l" defTabSz="1778000">
              <a:lnSpc>
                <a:spcPct val="120000"/>
              </a:lnSpc>
              <a:buClr>
                <a:srgbClr val="232323"/>
              </a:buClr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Niet spreken (alleen non-verbaal)</a:t>
            </a:r>
            <a:endParaRPr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  <a:p>
            <a:pPr marL="571500" indent="-571500" algn="l" defTabSz="1778000">
              <a:lnSpc>
                <a:spcPct val="120000"/>
              </a:lnSpc>
              <a:buClr>
                <a:srgbClr val="232323"/>
              </a:buClr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Na 3 min. wisselen</a:t>
            </a:r>
          </a:p>
        </p:txBody>
      </p:sp>
      <p:sp>
        <p:nvSpPr>
          <p:cNvPr id="203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annie-spratt-PM4Vu1B0gxk-unsplash.jpg" descr="annie-spratt-PM4Vu1B0gxk-unsplas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19590" y="-5368485"/>
            <a:ext cx="26915725" cy="20074645"/>
          </a:xfrm>
          <a:prstGeom prst="rect">
            <a:avLst/>
          </a:prstGeom>
          <a:ln w="12700">
            <a:miter lim="400000"/>
          </a:ln>
        </p:spPr>
      </p:pic>
      <p:sp>
        <p:nvSpPr>
          <p:cNvPr id="489" name="Bereid jouw pitch voor"/>
          <p:cNvSpPr txBox="1"/>
          <p:nvPr/>
        </p:nvSpPr>
        <p:spPr>
          <a:xfrm>
            <a:off x="1209620" y="4732866"/>
            <a:ext cx="21964758" cy="238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5800" i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Pauze</a:t>
            </a:r>
          </a:p>
        </p:txBody>
      </p:sp>
      <p:sp>
        <p:nvSpPr>
          <p:cNvPr id="490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491" name="Levensvragen tekstslide extra 2 transparant.pdf" descr="Levensvragen tekstslide extra 2 transparant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33" y="3579"/>
            <a:ext cx="4091204" cy="97707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Levensvragen tekstslide extra 2 paars.pdf" descr="Levensvragen tekstslide extra 2 paar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94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Dag 2: Levensvragen Signaleren</a:t>
            </a:r>
          </a:p>
        </p:txBody>
      </p:sp>
      <p:sp>
        <p:nvSpPr>
          <p:cNvPr id="495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502" name="Groepeer"/>
          <p:cNvGrpSpPr/>
          <p:nvPr/>
        </p:nvGrpSpPr>
        <p:grpSpPr>
          <a:xfrm>
            <a:off x="2575487" y="4308464"/>
            <a:ext cx="3355141" cy="4280574"/>
            <a:chOff x="0" y="0"/>
            <a:chExt cx="3355139" cy="4280573"/>
          </a:xfrm>
        </p:grpSpPr>
        <p:pic>
          <p:nvPicPr>
            <p:cNvPr id="496" name="LV icoon 2-2.pdf" descr="LV icoon 2-2.pd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1163115"/>
              <a:ext cx="1198724" cy="13380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7" name="LV icoon 2-3.pdf" descr="LV icoon 2-3.pd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642180" y="2337409"/>
              <a:ext cx="1198724" cy="13380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8" name="LV icoon 2-1.pdf" descr="LV icoon 2-1.pdf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642180" y="0"/>
              <a:ext cx="1198724" cy="13380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99" name="Huiswerk bespreken"/>
            <p:cNvSpPr/>
            <p:nvPr/>
          </p:nvSpPr>
          <p:spPr>
            <a:xfrm>
              <a:off x="2085139" y="67840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1778000">
                <a:lnSpc>
                  <a:spcPct val="120000"/>
                </a:lnSpc>
                <a:tabLst>
                  <a:tab pos="2425700" algn="l"/>
                  <a:tab pos="4775200" algn="l"/>
                  <a:tab pos="9398000" algn="l"/>
                </a:tabLst>
                <a:defRPr sz="4000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Huiswerk bespreken</a:t>
              </a:r>
            </a:p>
          </p:txBody>
        </p:sp>
        <p:sp>
          <p:nvSpPr>
            <p:cNvPr id="500" name="Belemmeringen"/>
            <p:cNvSpPr/>
            <p:nvPr/>
          </p:nvSpPr>
          <p:spPr>
            <a:xfrm>
              <a:off x="1512283" y="184448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lnSpc>
                  <a:spcPct val="120000"/>
                </a:lnSpc>
                <a:defRPr sz="4000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Belemmeringen</a:t>
              </a:r>
            </a:p>
          </p:txBody>
        </p:sp>
        <p:sp>
          <p:nvSpPr>
            <p:cNvPr id="501" name="Doorverwijzen en Centrum voor Levensvragen"/>
            <p:cNvSpPr/>
            <p:nvPr/>
          </p:nvSpPr>
          <p:spPr>
            <a:xfrm>
              <a:off x="2085139" y="3010573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1778000">
                <a:lnSpc>
                  <a:spcPct val="120000"/>
                </a:lnSpc>
                <a:tabLst>
                  <a:tab pos="2425700" algn="l"/>
                  <a:tab pos="4775200" algn="l"/>
                  <a:tab pos="9398000" algn="l"/>
                </a:tabLst>
                <a:defRPr sz="4000" b="1">
                  <a:solidFill>
                    <a:srgbClr val="151515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Doorverwijzen en Centrum voor Levensvragen</a:t>
              </a:r>
            </a:p>
          </p:txBody>
        </p:sp>
      </p:grpSp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05" name="Afbeelding 8" descr="Afbeelding 8"/>
          <p:cNvPicPr>
            <a:picLocks noChangeAspect="1"/>
          </p:cNvPicPr>
          <p:nvPr/>
        </p:nvPicPr>
        <p:blipFill>
          <a:blip r:embed="rId3"/>
          <a:srcRect t="11595"/>
          <a:stretch>
            <a:fillRect/>
          </a:stretch>
        </p:blipFill>
        <p:spPr>
          <a:xfrm>
            <a:off x="13923784" y="5512421"/>
            <a:ext cx="8534050" cy="7544340"/>
          </a:xfrm>
          <a:prstGeom prst="rect">
            <a:avLst/>
          </a:prstGeom>
          <a:ln w="12700">
            <a:miter lim="400000"/>
          </a:ln>
        </p:spPr>
      </p:pic>
      <p:sp>
        <p:nvSpPr>
          <p:cNvPr id="506" name="Lijn"/>
          <p:cNvSpPr/>
          <p:nvPr/>
        </p:nvSpPr>
        <p:spPr>
          <a:xfrm>
            <a:off x="5801850" y="7632613"/>
            <a:ext cx="10810083" cy="1"/>
          </a:xfrm>
          <a:prstGeom prst="line">
            <a:avLst/>
          </a:prstGeom>
          <a:ln w="127000">
            <a:solidFill>
              <a:srgbClr val="E79E43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07" name="Bereid jouw pitch voor"/>
          <p:cNvSpPr txBox="1"/>
          <p:nvPr/>
        </p:nvSpPr>
        <p:spPr>
          <a:xfrm>
            <a:off x="2489198" y="1610376"/>
            <a:ext cx="17598104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Doorverwijzen wanneer</a:t>
            </a:r>
          </a:p>
        </p:txBody>
      </p:sp>
      <p:sp>
        <p:nvSpPr>
          <p:cNvPr id="508" name="Tekstvak 1"/>
          <p:cNvSpPr txBox="1"/>
          <p:nvPr/>
        </p:nvSpPr>
        <p:spPr>
          <a:xfrm>
            <a:off x="2678932" y="4230001"/>
            <a:ext cx="14014731" cy="7478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lvl="2"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ABC model</a:t>
            </a:r>
            <a:endParaRPr dirty="0"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  <a:p>
            <a:pPr marL="571500" lvl="2" indent="-571500" algn="l" defTabSz="1778000">
              <a:lnSpc>
                <a:spcPct val="120000"/>
              </a:lnSpc>
              <a:buClr>
                <a:srgbClr val="232323"/>
              </a:buClr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Aandacht</a:t>
            </a:r>
            <a:r>
              <a:rPr dirty="0"/>
              <a:t> =&gt; </a:t>
            </a:r>
            <a:r>
              <a:rPr dirty="0" err="1"/>
              <a:t>altijd</a:t>
            </a:r>
            <a:endParaRPr dirty="0"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  <a:p>
            <a:pPr marL="571500" lvl="2" indent="-571500" algn="l" defTabSz="1778000">
              <a:lnSpc>
                <a:spcPct val="120000"/>
              </a:lnSpc>
              <a:buClr>
                <a:srgbClr val="232323"/>
              </a:buClr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Begeleiding</a:t>
            </a:r>
            <a:r>
              <a:rPr dirty="0"/>
              <a:t> =&gt; op </a:t>
            </a:r>
            <a:r>
              <a:rPr dirty="0" err="1"/>
              <a:t>verzoek</a:t>
            </a:r>
            <a:r>
              <a:rPr dirty="0"/>
              <a:t> </a:t>
            </a:r>
            <a:r>
              <a:rPr dirty="0" err="1"/>
              <a:t>cliënt</a:t>
            </a:r>
            <a:endParaRPr dirty="0"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  <a:p>
            <a:pPr marL="571500" lvl="2" indent="-571500" algn="l" defTabSz="1778000">
              <a:lnSpc>
                <a:spcPct val="120000"/>
              </a:lnSpc>
              <a:buClr>
                <a:srgbClr val="232323"/>
              </a:buClr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C</a:t>
            </a:r>
            <a:r>
              <a:rPr lang="nl-NL" dirty="0" err="1"/>
              <a:t>onsult</a:t>
            </a:r>
            <a:r>
              <a:rPr lang="nl-NL" dirty="0"/>
              <a:t> of crisis</a:t>
            </a:r>
            <a:r>
              <a:rPr dirty="0" err="1"/>
              <a:t>interventie</a:t>
            </a:r>
            <a:r>
              <a:rPr dirty="0"/>
              <a:t> =&gt;</a:t>
            </a:r>
            <a:r>
              <a:rPr lang="nl-NL"/>
              <a:t> </a:t>
            </a:r>
            <a:r>
              <a:t>door </a:t>
            </a:r>
            <a:r>
              <a:rPr dirty="0" err="1"/>
              <a:t>geestelijk</a:t>
            </a:r>
            <a:r>
              <a:rPr dirty="0"/>
              <a:t> </a:t>
            </a:r>
            <a:r>
              <a:rPr dirty="0" err="1"/>
              <a:t>verzorger</a:t>
            </a:r>
            <a:endParaRPr dirty="0"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  <a:p>
            <a:pPr lvl="2" algn="l" defTabSz="1778000">
              <a:lnSpc>
                <a:spcPct val="6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 b="1" dirty="0">
              <a:solidFill>
                <a:srgbClr val="232323"/>
              </a:solidFill>
            </a:endParaRPr>
          </a:p>
          <a:p>
            <a:pPr lvl="2"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PPP model</a:t>
            </a:r>
            <a:endParaRPr dirty="0"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  <a:p>
            <a:pPr marL="571500" lvl="3" indent="-571500" algn="l" defTabSz="1778000">
              <a:lnSpc>
                <a:spcPct val="120000"/>
              </a:lnSpc>
              <a:buClr>
                <a:srgbClr val="232323"/>
              </a:buClr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Praktisch</a:t>
            </a:r>
            <a:endParaRPr dirty="0"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  <a:p>
            <a:pPr marL="571500" lvl="3" indent="-571500" algn="l" defTabSz="1778000">
              <a:lnSpc>
                <a:spcPct val="120000"/>
              </a:lnSpc>
              <a:buClr>
                <a:srgbClr val="232323"/>
              </a:buClr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Professioneel</a:t>
            </a:r>
            <a:endParaRPr dirty="0"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  <a:p>
            <a:pPr marL="571500" lvl="3" indent="-571500" algn="l" defTabSz="1778000">
              <a:lnSpc>
                <a:spcPct val="120000"/>
              </a:lnSpc>
              <a:buClr>
                <a:srgbClr val="232323"/>
              </a:buClr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Persoonlijk</a:t>
            </a:r>
            <a:endParaRPr dirty="0"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  <a:p>
            <a:pPr marL="571500" lvl="3" indent="-571500" algn="l" defTabSz="1778000">
              <a:lnSpc>
                <a:spcPct val="60000"/>
              </a:lnSpc>
              <a:buClr>
                <a:srgbClr val="232323"/>
              </a:buClr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>
              <a:solidFill>
                <a:srgbClr val="232323"/>
              </a:solidFill>
            </a:endParaRPr>
          </a:p>
          <a:p>
            <a:pPr lvl="3"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Wat is het </a:t>
            </a:r>
            <a:r>
              <a:rPr dirty="0" err="1"/>
              <a:t>beste</a:t>
            </a:r>
            <a:r>
              <a:rPr dirty="0"/>
              <a:t> voor </a:t>
            </a:r>
            <a:r>
              <a:rPr dirty="0" err="1"/>
              <a:t>mijn</a:t>
            </a:r>
            <a:r>
              <a:rPr dirty="0"/>
              <a:t> </a:t>
            </a:r>
            <a:r>
              <a:rPr dirty="0" err="1"/>
              <a:t>cliënt</a:t>
            </a:r>
            <a:r>
              <a:rPr dirty="0"/>
              <a:t>?	</a:t>
            </a:r>
          </a:p>
        </p:txBody>
      </p:sp>
      <p:grpSp>
        <p:nvGrpSpPr>
          <p:cNvPr id="511" name="Tijdelijke aanduiding voor inhoud 7"/>
          <p:cNvGrpSpPr/>
          <p:nvPr/>
        </p:nvGrpSpPr>
        <p:grpSpPr>
          <a:xfrm>
            <a:off x="20368725" y="-3734050"/>
            <a:ext cx="3035947" cy="2508982"/>
            <a:chOff x="0" y="0"/>
            <a:chExt cx="3035946" cy="2508981"/>
          </a:xfrm>
        </p:grpSpPr>
        <p:sp>
          <p:nvSpPr>
            <p:cNvPr id="509" name="Rechthoek"/>
            <p:cNvSpPr/>
            <p:nvPr/>
          </p:nvSpPr>
          <p:spPr>
            <a:xfrm>
              <a:off x="0" y="0"/>
              <a:ext cx="3035947" cy="2508982"/>
            </a:xfrm>
            <a:prstGeom prst="rect">
              <a:avLst/>
            </a:prstGeom>
            <a:solidFill>
              <a:srgbClr val="E5BA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510" name="image20.png" descr="image20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3035947" cy="2508982"/>
            </a:xfrm>
            <a:prstGeom prst="rect">
              <a:avLst/>
            </a:prstGeom>
            <a:ln w="12700" cap="flat">
              <a:solidFill>
                <a:srgbClr val="FF0000"/>
              </a:solidFill>
              <a:prstDash val="solid"/>
              <a:miter lim="400000"/>
            </a:ln>
            <a:effectLst/>
          </p:spPr>
        </p:pic>
      </p:grpSp>
      <p:sp>
        <p:nvSpPr>
          <p:cNvPr id="512" name="Pijl-rechts 8"/>
          <p:cNvSpPr/>
          <p:nvPr/>
        </p:nvSpPr>
        <p:spPr>
          <a:xfrm>
            <a:off x="19312232" y="-2951459"/>
            <a:ext cx="1550141" cy="369809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FF0000"/>
          </a:solidFill>
          <a:ln w="25400">
            <a:solidFill>
              <a:srgbClr val="0076BA"/>
            </a:solidFill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515" name="Rechthoek 3"/>
          <p:cNvGrpSpPr/>
          <p:nvPr/>
        </p:nvGrpSpPr>
        <p:grpSpPr>
          <a:xfrm>
            <a:off x="17073657" y="-3327993"/>
            <a:ext cx="2186323" cy="1492684"/>
            <a:chOff x="0" y="0"/>
            <a:chExt cx="2186321" cy="1492683"/>
          </a:xfrm>
        </p:grpSpPr>
        <p:sp>
          <p:nvSpPr>
            <p:cNvPr id="513" name="Rechthoek"/>
            <p:cNvSpPr/>
            <p:nvPr/>
          </p:nvSpPr>
          <p:spPr>
            <a:xfrm>
              <a:off x="0" y="-1"/>
              <a:ext cx="2186322" cy="1492685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14" name="Praktisch…"/>
            <p:cNvSpPr txBox="1"/>
            <p:nvPr/>
          </p:nvSpPr>
          <p:spPr>
            <a:xfrm>
              <a:off x="58420" y="150303"/>
              <a:ext cx="2069483" cy="11920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>
                <a:defRPr b="1">
                  <a:solidFill>
                    <a:srgbClr val="FF0000"/>
                  </a:solidFill>
                </a:defRPr>
              </a:pPr>
              <a:r>
                <a:t>P</a:t>
              </a:r>
              <a:r>
                <a:rPr b="0">
                  <a:solidFill>
                    <a:srgbClr val="5E5E5E"/>
                  </a:solidFill>
                </a:rPr>
                <a:t>raktisch</a:t>
              </a:r>
            </a:p>
            <a:p>
              <a:pPr>
                <a:defRPr b="1">
                  <a:solidFill>
                    <a:srgbClr val="FF0000"/>
                  </a:solidFill>
                </a:defRPr>
              </a:pPr>
              <a:r>
                <a:t>P</a:t>
              </a:r>
              <a:r>
                <a:rPr b="0">
                  <a:solidFill>
                    <a:srgbClr val="5E5E5E"/>
                  </a:solidFill>
                </a:rPr>
                <a:t>rofessioneel</a:t>
              </a:r>
            </a:p>
            <a:p>
              <a:pPr>
                <a:defRPr b="1">
                  <a:solidFill>
                    <a:srgbClr val="FF0000"/>
                  </a:solidFill>
                </a:defRPr>
              </a:pPr>
              <a:r>
                <a:t>P</a:t>
              </a:r>
              <a:r>
                <a:rPr b="0">
                  <a:solidFill>
                    <a:srgbClr val="5E5E5E"/>
                  </a:solidFill>
                </a:rPr>
                <a:t>ersoonlijk</a:t>
              </a:r>
            </a:p>
          </p:txBody>
        </p:sp>
      </p:grpSp>
      <p:sp>
        <p:nvSpPr>
          <p:cNvPr id="516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517" name="LV icoon 2-3 kopie.pdf" descr="LV icoon 2-3 kopie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15804" y="947650"/>
            <a:ext cx="2001179" cy="20011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20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Kom je er niet uit, even overleggen!</a:t>
            </a:r>
          </a:p>
        </p:txBody>
      </p:sp>
      <p:sp>
        <p:nvSpPr>
          <p:cNvPr id="521" name="Tekstvak 1"/>
          <p:cNvSpPr txBox="1"/>
          <p:nvPr/>
        </p:nvSpPr>
        <p:spPr>
          <a:xfrm>
            <a:off x="2678931" y="4230001"/>
            <a:ext cx="19923162" cy="405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>
              <a:lnSpc>
                <a:spcPct val="120000"/>
              </a:lnSpc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Bel CvL voor 1-op-1 overleg met geestelijk verzorger 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Mogelijke uitkomsten:</a:t>
            </a:r>
          </a:p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Geestelijk verzorger geeft je tips (empowerment)</a:t>
            </a:r>
          </a:p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De cliënt wordt overgedragen aan de geestelijk verzorger</a:t>
            </a:r>
          </a:p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De cliënt wordt overgedragen aan een andere professional</a:t>
            </a:r>
          </a:p>
        </p:txBody>
      </p:sp>
      <p:sp>
        <p:nvSpPr>
          <p:cNvPr id="522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25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Geestelijk verzorger</a:t>
            </a:r>
          </a:p>
        </p:txBody>
      </p:sp>
      <p:sp>
        <p:nvSpPr>
          <p:cNvPr id="526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graphicFrame>
        <p:nvGraphicFramePr>
          <p:cNvPr id="527" name="Tabel 5"/>
          <p:cNvGraphicFramePr/>
          <p:nvPr/>
        </p:nvGraphicFramePr>
        <p:xfrm>
          <a:off x="2678398" y="4229998"/>
          <a:ext cx="20551366" cy="804672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96832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680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algn="l" defTabSz="2438337">
                        <a:lnSpc>
                          <a:spcPct val="120000"/>
                        </a:lnSpc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 b="1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Inhoudelijke thema’s</a:t>
                      </a:r>
                    </a:p>
                  </a:txBody>
                  <a:tcPr marL="45720" marR="45720" horzOverflow="overflow">
                    <a:lnL w="0">
                      <a:miter lim="400000"/>
                    </a:lnL>
                    <a:lnR w="88900">
                      <a:solidFill>
                        <a:srgbClr val="FFFFFF"/>
                      </a:solidFill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C8E5E3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2438337">
                        <a:lnSpc>
                          <a:spcPct val="120000"/>
                        </a:lnSpc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 b="1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Praktische redenen</a:t>
                      </a:r>
                    </a:p>
                  </a:txBody>
                  <a:tcPr marL="45720" marR="45720" horzOverflow="overflow">
                    <a:lnL w="88900">
                      <a:solidFill>
                        <a:srgbClr val="FFFFFF"/>
                      </a:solidFill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C8E5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Levenseinde, eindigheid, spiritualiteit</a:t>
                      </a:r>
                    </a:p>
                  </a:txBody>
                  <a:tcPr marL="45720" marR="4572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Geen diagnose en behandelplan</a:t>
                      </a:r>
                    </a:p>
                  </a:txBody>
                  <a:tcPr marL="45720" marR="4572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Rouw en verlies</a:t>
                      </a:r>
                    </a:p>
                  </a:txBody>
                  <a:tcPr marL="45720" marR="4572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Geen verwijsbrief</a:t>
                      </a:r>
                    </a:p>
                  </a:txBody>
                  <a:tcPr marL="45720" marR="4572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Kwetsbaarheid en achteruitgang</a:t>
                      </a:r>
                    </a:p>
                  </a:txBody>
                  <a:tcPr marL="45720" marR="4572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Geen wachtlijst, direct gesprek ingepland</a:t>
                      </a:r>
                    </a:p>
                  </a:txBody>
                  <a:tcPr marL="45720" marR="4572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41497"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Verlies hoop of wanhoop</a:t>
                      </a:r>
                    </a:p>
                  </a:txBody>
                  <a:tcPr marL="45720" marR="4572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Gratis (5x) voor 50+, palliatieve patiënten en/of naasten</a:t>
                      </a:r>
                    </a:p>
                  </a:txBody>
                  <a:tcPr marL="45720" marR="4572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‘Uitbehandeld’ bij psycholoog/psychiater</a:t>
                      </a:r>
                    </a:p>
                  </a:txBody>
                  <a:tcPr marL="45720" marR="4572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Komt bij cliënt thuis (voor kwetsbare patiënten)</a:t>
                      </a:r>
                    </a:p>
                  </a:txBody>
                  <a:tcPr marL="45720" marR="4572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41497"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Relationele en familieproblemen (betrekken!)</a:t>
                      </a:r>
                    </a:p>
                  </a:txBody>
                  <a:tcPr marL="45720" marR="4572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‘Naast de mens’, medemens op weg, gelijkwaardig</a:t>
                      </a:r>
                    </a:p>
                  </a:txBody>
                  <a:tcPr marL="45720" marR="4572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Ethische kwesties (zoals euthanasie)</a:t>
                      </a:r>
                    </a:p>
                  </a:txBody>
                  <a:tcPr marL="45720" marR="4572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1778000">
                        <a:lnSpc>
                          <a:spcPct val="120000"/>
                        </a:lnSpc>
                        <a:tabLst>
                          <a:tab pos="2425700" algn="l"/>
                          <a:tab pos="4775200" algn="l"/>
                          <a:tab pos="9398000" algn="l"/>
                        </a:tabLst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15151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Vertrouwenspersoon (vrijplaats, niet in dossier)</a:t>
                      </a:r>
                    </a:p>
                  </a:txBody>
                  <a:tcPr marL="45720" marR="4572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30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Beslisboom</a:t>
            </a:r>
          </a:p>
        </p:txBody>
      </p:sp>
      <p:sp>
        <p:nvSpPr>
          <p:cNvPr id="531" name="Tekstvak 1"/>
          <p:cNvSpPr txBox="1"/>
          <p:nvPr/>
        </p:nvSpPr>
        <p:spPr>
          <a:xfrm>
            <a:off x="2678931" y="4230001"/>
            <a:ext cx="19923162" cy="405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Geestelijk verzorger 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Medisch maatschappelijk werk 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Psychiatrische consultatie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Kijk online =&gt;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link</a:t>
            </a:r>
            <a:endParaRPr>
              <a:solidFill>
                <a:srgbClr val="68327D"/>
              </a:solidFill>
            </a:endParaRPr>
          </a:p>
        </p:txBody>
      </p:sp>
      <p:sp>
        <p:nvSpPr>
          <p:cNvPr id="532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35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Het woord ‘geestelijk’</a:t>
            </a:r>
          </a:p>
        </p:txBody>
      </p:sp>
      <p:sp>
        <p:nvSpPr>
          <p:cNvPr id="536" name="Tekstvak 1"/>
          <p:cNvSpPr txBox="1"/>
          <p:nvPr/>
        </p:nvSpPr>
        <p:spPr>
          <a:xfrm>
            <a:off x="2678931" y="4230001"/>
            <a:ext cx="19923162" cy="6463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Welke associaties heeft het woord ‘geestelijk’?</a:t>
            </a:r>
          </a:p>
        </p:txBody>
      </p:sp>
      <p:sp>
        <p:nvSpPr>
          <p:cNvPr id="537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40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Doorverwijzen: taal</a:t>
            </a:r>
          </a:p>
        </p:txBody>
      </p:sp>
      <p:sp>
        <p:nvSpPr>
          <p:cNvPr id="541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42" name="Tekstvak 1"/>
          <p:cNvSpPr txBox="1"/>
          <p:nvPr/>
        </p:nvSpPr>
        <p:spPr>
          <a:xfrm>
            <a:off x="2678931" y="4230000"/>
            <a:ext cx="8767157" cy="6106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Gebruik de woorden van de cliënt</a:t>
            </a:r>
          </a:p>
          <a:p>
            <a:pPr lvl="3"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Vermijd het woord ‘Levensvraag’: ‘Vind u het fijn om eens door te praten over uw dochter die nooit meer komt?’</a:t>
            </a:r>
          </a:p>
          <a:p>
            <a:pPr lvl="3"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lvl="3"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Verlaag de drempel 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Plan eerst een kennismakingsgesprek en geef informatie over verwijzen</a:t>
            </a:r>
          </a:p>
        </p:txBody>
      </p:sp>
      <p:sp>
        <p:nvSpPr>
          <p:cNvPr id="543" name="Tekstvak 1"/>
          <p:cNvSpPr txBox="1"/>
          <p:nvPr/>
        </p:nvSpPr>
        <p:spPr>
          <a:xfrm>
            <a:off x="12297064" y="4230000"/>
            <a:ext cx="10932574" cy="6788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Woord geestelijk: vermijd, vervang of leg uit</a:t>
            </a:r>
          </a:p>
          <a:p>
            <a:pPr algn="l" defTabSz="1778000">
              <a:lnSpc>
                <a:spcPct val="120000"/>
              </a:lnSpc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Vind u het fijn om door te praten met een consulent gespecialiseerd op dit soort vragen? </a:t>
            </a:r>
          </a:p>
          <a:p>
            <a:pPr algn="l" defTabSz="1778000">
              <a:lnSpc>
                <a:spcPct val="120000"/>
              </a:lnSpc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 defTabSz="1778000">
              <a:lnSpc>
                <a:spcPct val="120000"/>
              </a:lnSpc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Zou u met iemand van het Centrum voor Levensvragen willen doorpraten?</a:t>
            </a:r>
          </a:p>
          <a:p>
            <a:pPr algn="l" defTabSz="1778000">
              <a:lnSpc>
                <a:spcPct val="120000"/>
              </a:lnSpc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 defTabSz="1778000">
              <a:lnSpc>
                <a:spcPct val="120000"/>
              </a:lnSpc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Wilt u met een geestelijk verzorger praten? Die is er voor iedereen, je hoeft niet gelovig voor te zijn. GV-ers hebben diverse achtergronden.</a:t>
            </a:r>
          </a:p>
        </p:txBody>
      </p:sp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46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Oefening doorverwijzen</a:t>
            </a:r>
          </a:p>
        </p:txBody>
      </p:sp>
      <p:sp>
        <p:nvSpPr>
          <p:cNvPr id="547" name="Tekstvak 1"/>
          <p:cNvSpPr txBox="1"/>
          <p:nvPr/>
        </p:nvSpPr>
        <p:spPr>
          <a:xfrm>
            <a:off x="2678931" y="4230001"/>
            <a:ext cx="19923162" cy="33762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Neem de cliënt in gedachten. 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Hoe stel je de mogelijkheid van steun en begeleiding aan de orde?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Schrijf dat voor jezelf op.</a:t>
            </a:r>
          </a:p>
        </p:txBody>
      </p:sp>
      <p:sp>
        <p:nvSpPr>
          <p:cNvPr id="548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51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Het CvL voor cliënten en professionals</a:t>
            </a:r>
          </a:p>
        </p:txBody>
      </p:sp>
      <p:sp>
        <p:nvSpPr>
          <p:cNvPr id="552" name="Tekstvak 1"/>
          <p:cNvSpPr txBox="1"/>
          <p:nvPr/>
        </p:nvSpPr>
        <p:spPr>
          <a:xfrm>
            <a:off x="2678930" y="4230001"/>
            <a:ext cx="20550834" cy="6788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Voor cliënt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Verwijzen		Cliënt zelf of zorgverlener, geen indicatie, snel, thuis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Kosten		Gratis 5 consulten voor 50+ of voor palliatieve patiënten 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		en hun naasten. € 79,29, exclusief BTW per gesprek voor anderen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Kies uit		Diversiteit geestelijk verzorgers/ consulenten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Vervolg		CvL bellen, evt. samen GV-er op website uitzoeken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		Huisbezoek, vertrouwelijkheid, terugkoppeling in overleg met cliënt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Groepsconsult	Er zijn ook groepsconsulten mogelijk (bv. rouwgroep, mantelzorgers)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Contact		E-mailadres en telefoonnummer. Folders en visitekaartje.</a:t>
            </a:r>
          </a:p>
        </p:txBody>
      </p:sp>
      <p:sp>
        <p:nvSpPr>
          <p:cNvPr id="553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554" name="Afbeelding 2" descr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6606" y="12102744"/>
            <a:ext cx="2155146" cy="1521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555" name="Afbeelding 5" descr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00012" y="12664584"/>
            <a:ext cx="1839768" cy="564659"/>
          </a:xfrm>
          <a:prstGeom prst="rect">
            <a:avLst/>
          </a:prstGeom>
          <a:ln w="12700">
            <a:miter lim="400000"/>
          </a:ln>
        </p:spPr>
      </p:pic>
      <p:pic>
        <p:nvPicPr>
          <p:cNvPr id="556" name="Afbeelding 7" descr="Afbeelding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56303" y="12315143"/>
            <a:ext cx="1373462" cy="12635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Bereid jouw pitch voor"/>
          <p:cNvSpPr txBox="1"/>
          <p:nvPr/>
        </p:nvSpPr>
        <p:spPr>
          <a:xfrm>
            <a:off x="2487599" y="1609576"/>
            <a:ext cx="17598104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Waarom actief luisteren</a:t>
            </a:r>
          </a:p>
        </p:txBody>
      </p:sp>
      <p:sp>
        <p:nvSpPr>
          <p:cNvPr id="207" name="Tekstvak 1"/>
          <p:cNvSpPr txBox="1"/>
          <p:nvPr/>
        </p:nvSpPr>
        <p:spPr>
          <a:xfrm>
            <a:off x="2678931" y="4230001"/>
            <a:ext cx="16781378" cy="35325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571500" indent="-571500" algn="l" defTabSz="1778000">
              <a:lnSpc>
                <a:spcPct val="120000"/>
              </a:lnSpc>
              <a:buClr>
                <a:srgbClr val="232323"/>
              </a:buClr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De verteller krijgt ruimte, voelt zich gehoord, begrepen en belangrijk</a:t>
            </a:r>
            <a:endParaRPr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  <a:p>
            <a:pPr marL="571500" indent="-571500" algn="l" defTabSz="1778000">
              <a:lnSpc>
                <a:spcPct val="120000"/>
              </a:lnSpc>
              <a:buClr>
                <a:srgbClr val="232323"/>
              </a:buClr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De ander (het zenuwstelsel) komt tot rust</a:t>
            </a:r>
            <a:endParaRPr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  <a:p>
            <a:pPr marL="571500" indent="-571500" algn="l" defTabSz="1778000">
              <a:lnSpc>
                <a:spcPct val="120000"/>
              </a:lnSpc>
              <a:buClr>
                <a:srgbClr val="232323"/>
              </a:buClr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Door rust ontstaat ruimte voor nieuwe opties, perspectief en hoop</a:t>
            </a:r>
            <a:endParaRPr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  <a:p>
            <a:pPr marL="571500" indent="-571500" algn="l" defTabSz="1778000">
              <a:lnSpc>
                <a:spcPct val="120000"/>
              </a:lnSpc>
              <a:buClr>
                <a:srgbClr val="232323"/>
              </a:buClr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Voorwaarde om tot diepere lagen te komen!</a:t>
            </a:r>
            <a:endParaRPr>
              <a:solidFill>
                <a:srgbClr val="232323"/>
              </a:solidFill>
              <a:latin typeface="Karla Regular"/>
              <a:ea typeface="Karla Regular"/>
              <a:cs typeface="Karla Regular"/>
              <a:sym typeface="Karla Regular"/>
            </a:endParaRPr>
          </a:p>
        </p:txBody>
      </p:sp>
      <p:sp>
        <p:nvSpPr>
          <p:cNvPr id="208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59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60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Het CvL voor cliënten en professionals</a:t>
            </a:r>
          </a:p>
        </p:txBody>
      </p:sp>
      <p:sp>
        <p:nvSpPr>
          <p:cNvPr id="561" name="Tekstvak 1"/>
          <p:cNvSpPr txBox="1"/>
          <p:nvPr/>
        </p:nvSpPr>
        <p:spPr>
          <a:xfrm>
            <a:off x="2678930" y="4230001"/>
            <a:ext cx="20550834" cy="44564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Professional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Overleg</a:t>
            </a:r>
            <a:r>
              <a:rPr dirty="0"/>
              <a:t>		</a:t>
            </a:r>
            <a:r>
              <a:rPr dirty="0" err="1"/>
              <a:t>Bellen</a:t>
            </a:r>
            <a:r>
              <a:rPr dirty="0"/>
              <a:t> voor </a:t>
            </a:r>
            <a:r>
              <a:rPr dirty="0" err="1"/>
              <a:t>overleg</a:t>
            </a:r>
            <a:r>
              <a:rPr dirty="0"/>
              <a:t> (coaching on the job)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Vervolg</a:t>
            </a:r>
            <a:r>
              <a:rPr dirty="0"/>
              <a:t>		</a:t>
            </a:r>
            <a:r>
              <a:rPr dirty="0" err="1"/>
              <a:t>Terugkomdag</a:t>
            </a:r>
            <a:r>
              <a:rPr dirty="0"/>
              <a:t> training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Verdieping</a:t>
            </a:r>
            <a:r>
              <a:rPr dirty="0"/>
              <a:t>	</a:t>
            </a:r>
            <a:r>
              <a:rPr dirty="0" err="1"/>
              <a:t>Vervolgscholing</a:t>
            </a:r>
            <a:r>
              <a:rPr dirty="0"/>
              <a:t>, </a:t>
            </a:r>
            <a:r>
              <a:rPr dirty="0" err="1"/>
              <a:t>intervisie</a:t>
            </a:r>
            <a:r>
              <a:rPr dirty="0"/>
              <a:t>, </a:t>
            </a:r>
            <a:r>
              <a:rPr dirty="0" err="1"/>
              <a:t>moreel</a:t>
            </a:r>
            <a:r>
              <a:rPr dirty="0"/>
              <a:t> </a:t>
            </a:r>
            <a:r>
              <a:rPr dirty="0" err="1"/>
              <a:t>beraad</a:t>
            </a:r>
            <a:endParaRPr dirty="0"/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In </a:t>
            </a:r>
            <a:r>
              <a:rPr dirty="0" err="1"/>
              <a:t>structuur</a:t>
            </a:r>
            <a:r>
              <a:rPr dirty="0"/>
              <a:t>	Geestelijk </a:t>
            </a:r>
            <a:r>
              <a:rPr dirty="0" err="1"/>
              <a:t>verzorger</a:t>
            </a:r>
            <a:r>
              <a:rPr dirty="0"/>
              <a:t> </a:t>
            </a:r>
            <a:r>
              <a:rPr dirty="0" err="1"/>
              <a:t>neemt</a:t>
            </a:r>
            <a:r>
              <a:rPr dirty="0"/>
              <a:t> </a:t>
            </a:r>
            <a:r>
              <a:rPr dirty="0" err="1"/>
              <a:t>deel</a:t>
            </a:r>
            <a:r>
              <a:rPr dirty="0"/>
              <a:t> </a:t>
            </a:r>
            <a:r>
              <a:rPr dirty="0" err="1"/>
              <a:t>aan</a:t>
            </a:r>
            <a:r>
              <a:rPr dirty="0"/>
              <a:t> MDO / </a:t>
            </a:r>
            <a:r>
              <a:rPr dirty="0" err="1"/>
              <a:t>PaTz</a:t>
            </a:r>
            <a:r>
              <a:rPr dirty="0"/>
              <a:t> </a:t>
            </a:r>
            <a:r>
              <a:rPr dirty="0" err="1"/>
              <a:t>overleg</a:t>
            </a:r>
            <a:endParaRPr dirty="0"/>
          </a:p>
        </p:txBody>
      </p:sp>
      <p:pic>
        <p:nvPicPr>
          <p:cNvPr id="562" name="Afbeelding 10" descr="Afbeelding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6606" y="12102744"/>
            <a:ext cx="2155146" cy="1521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563" name="Afbeelding 11" descr="Afbeelding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00012" y="12664584"/>
            <a:ext cx="1839768" cy="564659"/>
          </a:xfrm>
          <a:prstGeom prst="rect">
            <a:avLst/>
          </a:prstGeom>
          <a:ln w="12700">
            <a:miter lim="400000"/>
          </a:ln>
        </p:spPr>
      </p:pic>
      <p:pic>
        <p:nvPicPr>
          <p:cNvPr id="564" name="Afbeelding 12" descr="Afbeelding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56303" y="12315143"/>
            <a:ext cx="1373462" cy="1263539"/>
          </a:xfrm>
          <a:prstGeom prst="rect">
            <a:avLst/>
          </a:prstGeom>
          <a:ln w="12700">
            <a:miter lim="400000"/>
          </a:ln>
        </p:spPr>
      </p:pic>
      <p:sp>
        <p:nvSpPr>
          <p:cNvPr id="565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68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69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Jannie Oskam - ‘Tussenland’ </a:t>
            </a:r>
          </a:p>
        </p:txBody>
      </p:sp>
      <p:pic>
        <p:nvPicPr>
          <p:cNvPr id="570" name="Schermafbeelding 2022-09-09 om 13.29.59.png" descr="Schermafbeelding 2022-09-09 om 13.29.5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3497" y="3385941"/>
            <a:ext cx="15617006" cy="8787737"/>
          </a:xfrm>
          <a:prstGeom prst="rect">
            <a:avLst/>
          </a:prstGeom>
          <a:ln w="12700">
            <a:miter lim="400000"/>
          </a:ln>
        </p:spPr>
      </p:pic>
      <p:sp>
        <p:nvSpPr>
          <p:cNvPr id="571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media 1" descr="Over geestelijke verzorging thuis met Jannie Oskam">
            <a:hlinkClick r:id="" action="ppaction://media"/>
            <a:extLst>
              <a:ext uri="{FF2B5EF4-FFF2-40B4-BE49-F238E27FC236}">
                <a16:creationId xmlns:a16="http://schemas.microsoft.com/office/drawing/2014/main" id="{8F367C8D-2020-3066-0FA2-977EA3A4477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3853" y="-36631"/>
            <a:ext cx="24398739" cy="137852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45000"/>
    </mc:Choice>
    <mc:Fallback xmlns="">
      <p:transition advClick="0" advTm="245000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76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Samenvatting dagdeel 2</a:t>
            </a:r>
          </a:p>
        </p:txBody>
      </p:sp>
      <p:sp>
        <p:nvSpPr>
          <p:cNvPr id="577" name="Tekstvak 1"/>
          <p:cNvSpPr txBox="1"/>
          <p:nvPr/>
        </p:nvSpPr>
        <p:spPr>
          <a:xfrm>
            <a:off x="2678932" y="4230001"/>
            <a:ext cx="21048576" cy="7411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1778000">
              <a:lnSpc>
                <a:spcPct val="120000"/>
              </a:lnSpc>
              <a:tabLst>
                <a:tab pos="9906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 dirty="0" err="1"/>
              <a:t>Huiswerk</a:t>
            </a:r>
            <a:r>
              <a:rPr b="1" dirty="0"/>
              <a:t> </a:t>
            </a:r>
            <a:r>
              <a:rPr b="1" dirty="0" err="1"/>
              <a:t>motivatie</a:t>
            </a:r>
            <a:r>
              <a:rPr b="1" dirty="0"/>
              <a:t> </a:t>
            </a:r>
            <a:r>
              <a:rPr b="1" dirty="0" err="1"/>
              <a:t>en</a:t>
            </a:r>
            <a:r>
              <a:rPr b="1" dirty="0"/>
              <a:t> </a:t>
            </a:r>
            <a:r>
              <a:rPr b="1" dirty="0" err="1"/>
              <a:t>belemmeringen</a:t>
            </a:r>
            <a:r>
              <a:rPr dirty="0"/>
              <a:t> 	</a:t>
            </a:r>
            <a:r>
              <a:rPr dirty="0" err="1"/>
              <a:t>Gebrek</a:t>
            </a:r>
            <a:r>
              <a:rPr dirty="0"/>
              <a:t> </a:t>
            </a:r>
            <a:r>
              <a:rPr dirty="0" err="1"/>
              <a:t>aan</a:t>
            </a:r>
            <a:r>
              <a:rPr dirty="0"/>
              <a:t> </a:t>
            </a:r>
            <a:r>
              <a:rPr dirty="0" err="1"/>
              <a:t>tijd</a:t>
            </a:r>
            <a:r>
              <a:rPr dirty="0"/>
              <a:t> / </a:t>
            </a:r>
            <a:r>
              <a:rPr dirty="0" err="1"/>
              <a:t>Verlegenheid</a:t>
            </a:r>
            <a:r>
              <a:rPr dirty="0"/>
              <a:t> / </a:t>
            </a:r>
            <a:r>
              <a:rPr dirty="0" err="1"/>
              <a:t>Hevige</a:t>
            </a:r>
            <a:r>
              <a:rPr dirty="0"/>
              <a:t> </a:t>
            </a:r>
            <a:r>
              <a:rPr dirty="0" err="1"/>
              <a:t>emoties</a:t>
            </a:r>
            <a:endParaRPr dirty="0"/>
          </a:p>
          <a:p>
            <a:pPr algn="l" defTabSz="1778000">
              <a:lnSpc>
                <a:spcPct val="120000"/>
              </a:lnSpc>
              <a:tabLst>
                <a:tab pos="9906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/>
            </a:r>
            <a:br>
              <a:rPr dirty="0"/>
            </a:br>
            <a:r>
              <a:rPr b="1" dirty="0"/>
              <a:t>Hoe </a:t>
            </a:r>
            <a:r>
              <a:rPr b="1" dirty="0" err="1"/>
              <a:t>rond</a:t>
            </a:r>
            <a:r>
              <a:rPr b="1" dirty="0"/>
              <a:t> </a:t>
            </a:r>
            <a:r>
              <a:rPr b="1" dirty="0" err="1"/>
              <a:t>ik</a:t>
            </a:r>
            <a:r>
              <a:rPr b="1" dirty="0"/>
              <a:t> </a:t>
            </a:r>
            <a:r>
              <a:rPr b="1" dirty="0" err="1"/>
              <a:t>een</a:t>
            </a:r>
            <a:r>
              <a:rPr b="1" dirty="0"/>
              <a:t> </a:t>
            </a:r>
            <a:r>
              <a:rPr b="1" dirty="0" err="1"/>
              <a:t>gesprek</a:t>
            </a:r>
            <a:r>
              <a:rPr b="1" dirty="0"/>
              <a:t> </a:t>
            </a:r>
            <a:r>
              <a:rPr b="1" dirty="0" err="1"/>
              <a:t>af</a:t>
            </a:r>
            <a:r>
              <a:rPr dirty="0"/>
              <a:t>	</a:t>
            </a:r>
            <a:r>
              <a:rPr dirty="0" err="1"/>
              <a:t>Erken</a:t>
            </a:r>
            <a:r>
              <a:rPr dirty="0"/>
              <a:t> wat is </a:t>
            </a:r>
            <a:r>
              <a:rPr dirty="0" err="1"/>
              <a:t>gedeeld</a:t>
            </a:r>
            <a:r>
              <a:rPr dirty="0"/>
              <a:t> / </a:t>
            </a:r>
            <a:r>
              <a:rPr dirty="0" err="1"/>
              <a:t>Kondig</a:t>
            </a:r>
            <a:r>
              <a:rPr dirty="0"/>
              <a:t> je </a:t>
            </a:r>
            <a:r>
              <a:rPr dirty="0" err="1"/>
              <a:t>vertrek</a:t>
            </a:r>
            <a:r>
              <a:rPr dirty="0"/>
              <a:t> </a:t>
            </a:r>
            <a:r>
              <a:rPr dirty="0" err="1"/>
              <a:t>aan</a:t>
            </a:r>
            <a:r>
              <a:rPr dirty="0"/>
              <a:t> /</a:t>
            </a:r>
          </a:p>
          <a:p>
            <a:pPr algn="l" defTabSz="1778000">
              <a:lnSpc>
                <a:spcPct val="120000"/>
              </a:lnSpc>
              <a:tabLst>
                <a:tab pos="9906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	</a:t>
            </a:r>
            <a:r>
              <a:rPr dirty="0" err="1"/>
              <a:t>Verken</a:t>
            </a:r>
            <a:r>
              <a:rPr dirty="0"/>
              <a:t> wat </a:t>
            </a:r>
            <a:r>
              <a:rPr dirty="0" err="1"/>
              <a:t>nodig</a:t>
            </a:r>
            <a:r>
              <a:rPr dirty="0"/>
              <a:t> is</a:t>
            </a:r>
          </a:p>
          <a:p>
            <a:pPr algn="l" defTabSz="1778000">
              <a:lnSpc>
                <a:spcPct val="120000"/>
              </a:lnSpc>
              <a:tabLst>
                <a:tab pos="9906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algn="l" defTabSz="1778000">
              <a:lnSpc>
                <a:spcPct val="120000"/>
              </a:lnSpc>
              <a:tabLst>
                <a:tab pos="9906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 dirty="0" err="1"/>
              <a:t>Doorverwijzen</a:t>
            </a:r>
            <a:r>
              <a:rPr dirty="0"/>
              <a:t>	ABC model / PPP model / </a:t>
            </a:r>
            <a:r>
              <a:rPr dirty="0" err="1"/>
              <a:t>Specifieke</a:t>
            </a:r>
            <a:r>
              <a:rPr dirty="0"/>
              <a:t> </a:t>
            </a:r>
            <a:r>
              <a:rPr dirty="0" err="1"/>
              <a:t>kenmerken</a:t>
            </a:r>
            <a:r>
              <a:rPr dirty="0"/>
              <a:t> 	</a:t>
            </a:r>
            <a:r>
              <a:rPr dirty="0" err="1"/>
              <a:t>GV’er</a:t>
            </a:r>
            <a:r>
              <a:rPr dirty="0"/>
              <a:t> (</a:t>
            </a:r>
            <a:r>
              <a:rPr dirty="0" err="1"/>
              <a:t>thema’s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praktisch</a:t>
            </a:r>
            <a:r>
              <a:rPr dirty="0"/>
              <a:t>) / </a:t>
            </a:r>
            <a:r>
              <a:rPr dirty="0" err="1"/>
              <a:t>Taal</a:t>
            </a:r>
            <a:r>
              <a:rPr dirty="0"/>
              <a:t>: ‘</a:t>
            </a:r>
            <a:r>
              <a:rPr dirty="0" err="1"/>
              <a:t>geestelijk</a:t>
            </a:r>
            <a:r>
              <a:rPr dirty="0"/>
              <a:t>’: 	</a:t>
            </a:r>
            <a:r>
              <a:rPr dirty="0" err="1"/>
              <a:t>vervang</a:t>
            </a:r>
            <a:r>
              <a:rPr dirty="0"/>
              <a:t>, </a:t>
            </a:r>
            <a:r>
              <a:rPr dirty="0" err="1"/>
              <a:t>vermijd</a:t>
            </a:r>
            <a:r>
              <a:rPr dirty="0"/>
              <a:t> of leg het </a:t>
            </a:r>
            <a:r>
              <a:rPr dirty="0" err="1"/>
              <a:t>woord</a:t>
            </a:r>
            <a:r>
              <a:rPr dirty="0"/>
              <a:t> </a:t>
            </a:r>
            <a:r>
              <a:rPr dirty="0" err="1"/>
              <a:t>uit</a:t>
            </a:r>
            <a:endParaRPr dirty="0"/>
          </a:p>
          <a:p>
            <a:pPr algn="l" defTabSz="1778000">
              <a:lnSpc>
                <a:spcPct val="120000"/>
              </a:lnSpc>
              <a:tabLst>
                <a:tab pos="9906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  <a:p>
            <a:pPr algn="l" defTabSz="1778000">
              <a:lnSpc>
                <a:spcPct val="120000"/>
              </a:lnSpc>
              <a:tabLst>
                <a:tab pos="9906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 dirty="0"/>
              <a:t>Centrum voor </a:t>
            </a:r>
            <a:r>
              <a:rPr b="1" dirty="0" err="1"/>
              <a:t>Levensvragen</a:t>
            </a:r>
            <a:r>
              <a:rPr dirty="0"/>
              <a:t>	Voor </a:t>
            </a:r>
            <a:r>
              <a:rPr dirty="0" err="1"/>
              <a:t>cliënt</a:t>
            </a:r>
            <a:r>
              <a:rPr dirty="0"/>
              <a:t> / Voor professional</a:t>
            </a:r>
          </a:p>
        </p:txBody>
      </p:sp>
      <p:sp>
        <p:nvSpPr>
          <p:cNvPr id="578" name="Lijn"/>
          <p:cNvSpPr/>
          <p:nvPr/>
        </p:nvSpPr>
        <p:spPr>
          <a:xfrm>
            <a:off x="1177680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81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Terugblik</a:t>
            </a:r>
          </a:p>
        </p:txBody>
      </p:sp>
      <p:sp>
        <p:nvSpPr>
          <p:cNvPr id="582" name="Tekstvak 1"/>
          <p:cNvSpPr txBox="1"/>
          <p:nvPr/>
        </p:nvSpPr>
        <p:spPr>
          <a:xfrm>
            <a:off x="2678932" y="4230001"/>
            <a:ext cx="21048576" cy="2693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Hoe was het? Wat heb je geleerd?</a:t>
            </a:r>
          </a:p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Neem foldermateriaal mee</a:t>
            </a:r>
          </a:p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Evaluatieformulier en accreditatie</a:t>
            </a:r>
          </a:p>
          <a:p>
            <a:pPr marL="571500" indent="-571500" algn="l" defTabSz="1778000">
              <a:lnSpc>
                <a:spcPct val="120000"/>
              </a:lnSpc>
              <a:buSzPct val="100000"/>
              <a:buFont typeface="Arial"/>
              <a:buChar char="•"/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Terugkomdag</a:t>
            </a:r>
          </a:p>
        </p:txBody>
      </p:sp>
      <p:sp>
        <p:nvSpPr>
          <p:cNvPr id="583" name="Lijn"/>
          <p:cNvSpPr/>
          <p:nvPr/>
        </p:nvSpPr>
        <p:spPr>
          <a:xfrm>
            <a:off x="1177680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Levensvragen tekstslide extra 2 paars.pdf" descr="Levensvragen tekstslide extra 2 paar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86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Tot ziens!</a:t>
            </a:r>
          </a:p>
        </p:txBody>
      </p:sp>
      <p:sp>
        <p:nvSpPr>
          <p:cNvPr id="587" name="Tekstvak 1"/>
          <p:cNvSpPr txBox="1"/>
          <p:nvPr/>
        </p:nvSpPr>
        <p:spPr>
          <a:xfrm>
            <a:off x="2678932" y="4230001"/>
            <a:ext cx="21048576" cy="2693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Soms voel je de zwaarte niet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van iets wat je met je meedraagt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totdat de je de last</a:t>
            </a:r>
          </a:p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van je schouder voelt vallen</a:t>
            </a:r>
          </a:p>
        </p:txBody>
      </p:sp>
      <p:sp>
        <p:nvSpPr>
          <p:cNvPr id="588" name="Lijn"/>
          <p:cNvSpPr/>
          <p:nvPr/>
        </p:nvSpPr>
        <p:spPr>
          <a:xfrm>
            <a:off x="1177680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589" name="federico-fioravanti-RSA3pnGxPTQ-unsplash.jpg" descr="federico-fioravanti-RSA3pnGxPTQ-unsplash.jpg"/>
          <p:cNvPicPr>
            <a:picLocks noChangeAspect="1"/>
          </p:cNvPicPr>
          <p:nvPr/>
        </p:nvPicPr>
        <p:blipFill>
          <a:blip r:embed="rId3"/>
          <a:srcRect l="24266" t="27100" r="13245" b="5406"/>
          <a:stretch>
            <a:fillRect/>
          </a:stretch>
        </p:blipFill>
        <p:spPr>
          <a:xfrm>
            <a:off x="12388874" y="4324584"/>
            <a:ext cx="10864670" cy="78217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" name="Levensvragen eindslide-geentitel.pdf" descr="Levensvragen eindslide-geentitel.pdf"/>
          <p:cNvPicPr>
            <a:picLocks noChangeAspect="1"/>
          </p:cNvPicPr>
          <p:nvPr/>
        </p:nvPicPr>
        <p:blipFill>
          <a:blip r:embed="rId2"/>
          <a:srcRect l="20" r="19"/>
          <a:stretch>
            <a:fillRect/>
          </a:stretch>
        </p:blipFill>
        <p:spPr>
          <a:xfrm>
            <a:off x="4933" y="0"/>
            <a:ext cx="24374135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Associaties</a:t>
            </a:r>
          </a:p>
        </p:txBody>
      </p:sp>
      <p:sp>
        <p:nvSpPr>
          <p:cNvPr id="212" name="Tekstvak 1"/>
          <p:cNvSpPr txBox="1"/>
          <p:nvPr/>
        </p:nvSpPr>
        <p:spPr>
          <a:xfrm>
            <a:off x="2678931" y="4230001"/>
            <a:ext cx="15675975" cy="2856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>
              <a:lnSpc>
                <a:spcPct val="120000"/>
              </a:lnSpc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Zingeving</a:t>
            </a:r>
            <a:br/>
            <a:r>
              <a:t>Spiritualiteit</a:t>
            </a:r>
          </a:p>
          <a:p>
            <a:pPr algn="l">
              <a:lnSpc>
                <a:spcPct val="120000"/>
              </a:lnSpc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Levensvragen</a:t>
            </a:r>
          </a:p>
        </p:txBody>
      </p:sp>
      <p:sp>
        <p:nvSpPr>
          <p:cNvPr id="213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Definities levensvragen</a:t>
            </a:r>
          </a:p>
        </p:txBody>
      </p:sp>
      <p:sp>
        <p:nvSpPr>
          <p:cNvPr id="217" name="Tekstvak 1"/>
          <p:cNvSpPr txBox="1"/>
          <p:nvPr/>
        </p:nvSpPr>
        <p:spPr>
          <a:xfrm>
            <a:off x="2678931" y="4230001"/>
            <a:ext cx="15675975" cy="6348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1778000">
              <a:lnSpc>
                <a:spcPct val="120000"/>
              </a:lnSpc>
              <a:tabLst>
                <a:tab pos="2425700" algn="l"/>
                <a:tab pos="4775200" algn="l"/>
                <a:tab pos="9398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Eenvoudige definitie </a:t>
            </a:r>
            <a:r>
              <a:rPr b="1"/>
              <a:t>zingeving</a:t>
            </a:r>
            <a:r>
              <a:t> of </a:t>
            </a:r>
            <a:r>
              <a:rPr b="1"/>
              <a:t>spiritualiteit</a:t>
            </a:r>
          </a:p>
          <a:p>
            <a:pPr algn="l">
              <a:lnSpc>
                <a:spcPct val="120000"/>
              </a:lnSpc>
              <a:defRPr sz="40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De vraag over wat je zin geeft in het leven en hoe je vanuit je levensvisie omgaat met allerlei ervaringen en wat je staande houdt in tijden dat het tegen zit. </a:t>
            </a:r>
          </a:p>
          <a:p>
            <a:pPr algn="l">
              <a:lnSpc>
                <a:spcPts val="6000"/>
              </a:lnSpc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>
              <a:lnSpc>
                <a:spcPct val="120000"/>
              </a:lnSpc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Levensvragen</a:t>
            </a:r>
          </a:p>
          <a:p>
            <a:pPr algn="l">
              <a:lnSpc>
                <a:spcPct val="120000"/>
              </a:lnSpc>
              <a:defRPr sz="4000" i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Levensvragen dienen zich aan als zingeving in de knel komt (vraag naar waarom, wie, wat, wanneer, hoe)?</a:t>
            </a:r>
          </a:p>
        </p:txBody>
      </p:sp>
      <p:sp>
        <p:nvSpPr>
          <p:cNvPr id="218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Tekengebied 16 kopie.pdf" descr="Tekengebied 16 kopi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Bereid jouw pitch voor"/>
          <p:cNvSpPr txBox="1"/>
          <p:nvPr/>
        </p:nvSpPr>
        <p:spPr>
          <a:xfrm>
            <a:off x="2489200" y="1610376"/>
            <a:ext cx="1907294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8400" i="1">
                <a:solidFill>
                  <a:srgbClr val="68327D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Wat zijn levensvragen</a:t>
            </a:r>
          </a:p>
        </p:txBody>
      </p:sp>
      <p:sp>
        <p:nvSpPr>
          <p:cNvPr id="222" name="Tekstvak 1"/>
          <p:cNvSpPr txBox="1"/>
          <p:nvPr/>
        </p:nvSpPr>
        <p:spPr>
          <a:xfrm>
            <a:off x="2678931" y="4230001"/>
            <a:ext cx="21474611" cy="5380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>
              <a:lnSpc>
                <a:spcPts val="6000"/>
              </a:lnSpc>
              <a:defRPr sz="4000" b="1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Voorbeelden</a:t>
            </a:r>
          </a:p>
          <a:p>
            <a:pPr algn="l">
              <a:lnSpc>
                <a:spcPts val="6000"/>
              </a:lnSpc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>
              <a:lnSpc>
                <a:spcPts val="6000"/>
              </a:lnSpc>
              <a:tabLst>
                <a:tab pos="15621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“Wat beteken ik nog voor mijn kinderen (nu ik ze niet meer zie)?”	</a:t>
            </a:r>
            <a:r>
              <a:rPr i="1">
                <a:solidFill>
                  <a:srgbClr val="652E8F"/>
                </a:solidFill>
              </a:rPr>
              <a:t>relatie</a:t>
            </a:r>
            <a:r>
              <a:t> </a:t>
            </a:r>
          </a:p>
          <a:p>
            <a:pPr algn="l">
              <a:lnSpc>
                <a:spcPts val="6000"/>
              </a:lnSpc>
              <a:tabLst>
                <a:tab pos="15621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“Wie ben ik nu eigenlijk nog (nu ik niet meer kan werken)?” 	</a:t>
            </a:r>
            <a:r>
              <a:rPr i="1">
                <a:solidFill>
                  <a:srgbClr val="652E8F"/>
                </a:solidFill>
              </a:rPr>
              <a:t>identiteit en verlies</a:t>
            </a:r>
            <a:endParaRPr i="1"/>
          </a:p>
          <a:p>
            <a:pPr algn="l">
              <a:lnSpc>
                <a:spcPts val="6000"/>
              </a:lnSpc>
              <a:tabLst>
                <a:tab pos="15621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“Hoe houd ik het vol (met zoveel pijn)?”	</a:t>
            </a:r>
            <a:r>
              <a:rPr i="1">
                <a:solidFill>
                  <a:srgbClr val="652E8F"/>
                </a:solidFill>
              </a:rPr>
              <a:t>uitzichtloosheid en hoop</a:t>
            </a:r>
            <a:endParaRPr i="1"/>
          </a:p>
          <a:p>
            <a:pPr algn="l">
              <a:lnSpc>
                <a:spcPts val="6000"/>
              </a:lnSpc>
              <a:tabLst>
                <a:tab pos="15621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“Heb ik het goede gedaan (of had ik die breuk kunnen voorkomen)?” 	</a:t>
            </a:r>
            <a:r>
              <a:rPr i="1">
                <a:solidFill>
                  <a:srgbClr val="652E8F"/>
                </a:solidFill>
              </a:rPr>
              <a:t>reflectie (en moreel)</a:t>
            </a:r>
            <a:endParaRPr i="1"/>
          </a:p>
          <a:p>
            <a:pPr algn="l">
              <a:lnSpc>
                <a:spcPts val="6000"/>
              </a:lnSpc>
              <a:tabLst>
                <a:tab pos="15621000" algn="l"/>
              </a:tabLst>
              <a:defRPr sz="4000">
                <a:solidFill>
                  <a:srgbClr val="15151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“Waarom overkomt mij dit? Waar is God in mijn lijden?” 	</a:t>
            </a:r>
            <a:r>
              <a:rPr i="1">
                <a:solidFill>
                  <a:srgbClr val="652E8F"/>
                </a:solidFill>
              </a:rPr>
              <a:t>groter geheel</a:t>
            </a:r>
          </a:p>
        </p:txBody>
      </p:sp>
      <p:sp>
        <p:nvSpPr>
          <p:cNvPr id="223" name="Lijn"/>
          <p:cNvSpPr/>
          <p:nvPr/>
        </p:nvSpPr>
        <p:spPr>
          <a:xfrm>
            <a:off x="1154234" y="12160610"/>
            <a:ext cx="22075532" cy="1"/>
          </a:xfrm>
          <a:prstGeom prst="line">
            <a:avLst/>
          </a:prstGeom>
          <a:ln w="25400">
            <a:solidFill>
              <a:srgbClr val="68327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1738</Words>
  <Application>Microsoft Office PowerPoint</Application>
  <PresentationFormat>Aangepast</PresentationFormat>
  <Paragraphs>442</Paragraphs>
  <Slides>66</Slides>
  <Notes>0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66</vt:i4>
      </vt:variant>
    </vt:vector>
  </HeadingPairs>
  <TitlesOfParts>
    <vt:vector size="72" baseType="lpstr">
      <vt:lpstr>Arial</vt:lpstr>
      <vt:lpstr>Georgia</vt:lpstr>
      <vt:lpstr>Helvetica Neue</vt:lpstr>
      <vt:lpstr>Helvetica Neue Medium</vt:lpstr>
      <vt:lpstr>Karla Regular</vt:lpstr>
      <vt:lpstr>21_BasicWhite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Hoopman, R. (Rianne)</dc:creator>
  <cp:lastModifiedBy>Plas, A.G.M. van der (Annicka)</cp:lastModifiedBy>
  <cp:revision>15</cp:revision>
  <dcterms:modified xsi:type="dcterms:W3CDTF">2023-06-02T15:24:04Z</dcterms:modified>
</cp:coreProperties>
</file>