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7" r:id="rId5"/>
    <p:sldId id="256" r:id="rId6"/>
    <p:sldId id="258" r:id="rId7"/>
    <p:sldId id="259" r:id="rId8"/>
    <p:sldId id="261" r:id="rId9"/>
    <p:sldId id="262" r:id="rId10"/>
    <p:sldId id="263" r:id="rId11"/>
    <p:sldId id="264" r:id="rId12"/>
    <p:sldId id="265" r:id="rId13"/>
    <p:sldId id="288" r:id="rId14"/>
    <p:sldId id="266" r:id="rId15"/>
    <p:sldId id="289" r:id="rId16"/>
    <p:sldId id="267" r:id="rId17"/>
    <p:sldId id="268" r:id="rId18"/>
    <p:sldId id="290" r:id="rId19"/>
    <p:sldId id="291" r:id="rId20"/>
    <p:sldId id="292" r:id="rId21"/>
    <p:sldId id="293" r:id="rId22"/>
    <p:sldId id="294" r:id="rId23"/>
    <p:sldId id="295" r:id="rId24"/>
    <p:sldId id="296" r:id="rId25"/>
    <p:sldId id="297" r:id="rId26"/>
    <p:sldId id="298" r:id="rId27"/>
    <p:sldId id="299" r:id="rId28"/>
    <p:sldId id="305" r:id="rId29"/>
    <p:sldId id="306" r:id="rId30"/>
    <p:sldId id="301" r:id="rId31"/>
    <p:sldId id="302" r:id="rId32"/>
    <p:sldId id="269" r:id="rId33"/>
    <p:sldId id="303" r:id="rId34"/>
    <p:sldId id="304"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BFB4"/>
    <a:srgbClr val="BCE2E1"/>
    <a:srgbClr val="B1B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38E20-C104-45AB-94D7-5F73038A163A}" v="1" dt="2026-01-22T14:03:18.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233" autoAdjust="0"/>
  </p:normalViewPr>
  <p:slideViewPr>
    <p:cSldViewPr snapToGrid="0">
      <p:cViewPr varScale="1">
        <p:scale>
          <a:sx n="152" d="100"/>
          <a:sy n="152" d="100"/>
        </p:scale>
        <p:origin x="39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tty Top" userId="557348fe3831f948" providerId="LiveId" clId="{6F9E9D1A-65AF-4337-89E3-6DD44C202507}"/>
    <pc:docChg chg="undo custSel modSld">
      <pc:chgData name="Hetty Top" userId="557348fe3831f948" providerId="LiveId" clId="{6F9E9D1A-65AF-4337-89E3-6DD44C202507}" dt="2026-01-22T14:05:18.189" v="2388" actId="20577"/>
      <pc:docMkLst>
        <pc:docMk/>
      </pc:docMkLst>
      <pc:sldChg chg="modNotesTx">
        <pc:chgData name="Hetty Top" userId="557348fe3831f948" providerId="LiveId" clId="{6F9E9D1A-65AF-4337-89E3-6DD44C202507}" dt="2026-01-22T13:27:26.694" v="77" actId="313"/>
        <pc:sldMkLst>
          <pc:docMk/>
          <pc:sldMk cId="2952177784" sldId="263"/>
        </pc:sldMkLst>
      </pc:sldChg>
      <pc:sldChg chg="modSp mod">
        <pc:chgData name="Hetty Top" userId="557348fe3831f948" providerId="LiveId" clId="{6F9E9D1A-65AF-4337-89E3-6DD44C202507}" dt="2026-01-22T13:26:56.043" v="32" actId="14100"/>
        <pc:sldMkLst>
          <pc:docMk/>
          <pc:sldMk cId="3656445439" sldId="264"/>
        </pc:sldMkLst>
        <pc:spChg chg="mod">
          <ac:chgData name="Hetty Top" userId="557348fe3831f948" providerId="LiveId" clId="{6F9E9D1A-65AF-4337-89E3-6DD44C202507}" dt="2026-01-22T13:26:56.043" v="32" actId="14100"/>
          <ac:spMkLst>
            <pc:docMk/>
            <pc:sldMk cId="3656445439" sldId="264"/>
            <ac:spMk id="2" creationId="{740AF698-9BDF-6AD1-5741-07012918C121}"/>
          </ac:spMkLst>
        </pc:spChg>
      </pc:sldChg>
      <pc:sldChg chg="modNotesTx">
        <pc:chgData name="Hetty Top" userId="557348fe3831f948" providerId="LiveId" clId="{6F9E9D1A-65AF-4337-89E3-6DD44C202507}" dt="2026-01-22T13:29:06.256" v="174" actId="20577"/>
        <pc:sldMkLst>
          <pc:docMk/>
          <pc:sldMk cId="940515144" sldId="265"/>
        </pc:sldMkLst>
      </pc:sldChg>
      <pc:sldChg chg="modNotesTx">
        <pc:chgData name="Hetty Top" userId="557348fe3831f948" providerId="LiveId" clId="{6F9E9D1A-65AF-4337-89E3-6DD44C202507}" dt="2026-01-22T14:03:59.693" v="2387" actId="6549"/>
        <pc:sldMkLst>
          <pc:docMk/>
          <pc:sldMk cId="982549693" sldId="269"/>
        </pc:sldMkLst>
      </pc:sldChg>
      <pc:sldChg chg="modSp mod modNotesTx">
        <pc:chgData name="Hetty Top" userId="557348fe3831f948" providerId="LiveId" clId="{6F9E9D1A-65AF-4337-89E3-6DD44C202507}" dt="2026-01-22T13:31:35.366" v="350" actId="20577"/>
        <pc:sldMkLst>
          <pc:docMk/>
          <pc:sldMk cId="1138836623" sldId="288"/>
        </pc:sldMkLst>
        <pc:spChg chg="mod">
          <ac:chgData name="Hetty Top" userId="557348fe3831f948" providerId="LiveId" clId="{6F9E9D1A-65AF-4337-89E3-6DD44C202507}" dt="2026-01-22T13:31:35.366" v="350" actId="20577"/>
          <ac:spMkLst>
            <pc:docMk/>
            <pc:sldMk cId="1138836623" sldId="288"/>
            <ac:spMk id="4" creationId="{E1F08CEB-D6B2-EBD1-F27C-4B23923AFC40}"/>
          </ac:spMkLst>
        </pc:spChg>
      </pc:sldChg>
      <pc:sldChg chg="modNotesTx">
        <pc:chgData name="Hetty Top" userId="557348fe3831f948" providerId="LiveId" clId="{6F9E9D1A-65AF-4337-89E3-6DD44C202507}" dt="2026-01-22T13:32:58.721" v="487" actId="20577"/>
        <pc:sldMkLst>
          <pc:docMk/>
          <pc:sldMk cId="1100952721" sldId="289"/>
        </pc:sldMkLst>
      </pc:sldChg>
      <pc:sldChg chg="modSp mod">
        <pc:chgData name="Hetty Top" userId="557348fe3831f948" providerId="LiveId" clId="{6F9E9D1A-65AF-4337-89E3-6DD44C202507}" dt="2026-01-22T13:34:42.770" v="496" actId="20577"/>
        <pc:sldMkLst>
          <pc:docMk/>
          <pc:sldMk cId="1611284037" sldId="291"/>
        </pc:sldMkLst>
        <pc:spChg chg="mod">
          <ac:chgData name="Hetty Top" userId="557348fe3831f948" providerId="LiveId" clId="{6F9E9D1A-65AF-4337-89E3-6DD44C202507}" dt="2026-01-22T13:34:42.770" v="496" actId="20577"/>
          <ac:spMkLst>
            <pc:docMk/>
            <pc:sldMk cId="1611284037" sldId="291"/>
            <ac:spMk id="3" creationId="{3AEF3487-9E28-95EF-1D46-298E281E6F3B}"/>
          </ac:spMkLst>
        </pc:spChg>
      </pc:sldChg>
      <pc:sldChg chg="modSp mod">
        <pc:chgData name="Hetty Top" userId="557348fe3831f948" providerId="LiveId" clId="{6F9E9D1A-65AF-4337-89E3-6DD44C202507}" dt="2026-01-22T13:37:14.944" v="568" actId="14100"/>
        <pc:sldMkLst>
          <pc:docMk/>
          <pc:sldMk cId="297780042" sldId="293"/>
        </pc:sldMkLst>
        <pc:spChg chg="mod">
          <ac:chgData name="Hetty Top" userId="557348fe3831f948" providerId="LiveId" clId="{6F9E9D1A-65AF-4337-89E3-6DD44C202507}" dt="2026-01-22T13:36:34.390" v="551" actId="255"/>
          <ac:spMkLst>
            <pc:docMk/>
            <pc:sldMk cId="297780042" sldId="293"/>
            <ac:spMk id="2" creationId="{3DA33374-155C-27D5-BB2D-BF4118B9BC92}"/>
          </ac:spMkLst>
        </pc:spChg>
        <pc:spChg chg="mod">
          <ac:chgData name="Hetty Top" userId="557348fe3831f948" providerId="LiveId" clId="{6F9E9D1A-65AF-4337-89E3-6DD44C202507}" dt="2026-01-22T13:37:14.944" v="568" actId="14100"/>
          <ac:spMkLst>
            <pc:docMk/>
            <pc:sldMk cId="297780042" sldId="293"/>
            <ac:spMk id="3" creationId="{17FBE59A-C4C1-8D91-88A0-DDD6FBAFF625}"/>
          </ac:spMkLst>
        </pc:spChg>
        <pc:spChg chg="mod">
          <ac:chgData name="Hetty Top" userId="557348fe3831f948" providerId="LiveId" clId="{6F9E9D1A-65AF-4337-89E3-6DD44C202507}" dt="2026-01-22T13:36:10.040" v="523" actId="1076"/>
          <ac:spMkLst>
            <pc:docMk/>
            <pc:sldMk cId="297780042" sldId="293"/>
            <ac:spMk id="6" creationId="{EEBF63FF-E6CA-0A55-820B-E3C69C6902EC}"/>
          </ac:spMkLst>
        </pc:spChg>
      </pc:sldChg>
      <pc:sldChg chg="modSp mod modNotesTx">
        <pc:chgData name="Hetty Top" userId="557348fe3831f948" providerId="LiveId" clId="{6F9E9D1A-65AF-4337-89E3-6DD44C202507}" dt="2026-01-22T13:39:08.199" v="713" actId="6549"/>
        <pc:sldMkLst>
          <pc:docMk/>
          <pc:sldMk cId="4287879359" sldId="294"/>
        </pc:sldMkLst>
        <pc:spChg chg="mod">
          <ac:chgData name="Hetty Top" userId="557348fe3831f948" providerId="LiveId" clId="{6F9E9D1A-65AF-4337-89E3-6DD44C202507}" dt="2026-01-22T13:37:41.399" v="569" actId="14100"/>
          <ac:spMkLst>
            <pc:docMk/>
            <pc:sldMk cId="4287879359" sldId="294"/>
            <ac:spMk id="3" creationId="{75ABC962-0620-C0E0-B221-9C2BF8330F76}"/>
          </ac:spMkLst>
        </pc:spChg>
      </pc:sldChg>
      <pc:sldChg chg="modNotesTx">
        <pc:chgData name="Hetty Top" userId="557348fe3831f948" providerId="LiveId" clId="{6F9E9D1A-65AF-4337-89E3-6DD44C202507}" dt="2026-01-22T13:40:43.068" v="975" actId="20577"/>
        <pc:sldMkLst>
          <pc:docMk/>
          <pc:sldMk cId="1709338321" sldId="295"/>
        </pc:sldMkLst>
      </pc:sldChg>
      <pc:sldChg chg="modNotesTx">
        <pc:chgData name="Hetty Top" userId="557348fe3831f948" providerId="LiveId" clId="{6F9E9D1A-65AF-4337-89E3-6DD44C202507}" dt="2026-01-22T13:45:07.271" v="1582" actId="20577"/>
        <pc:sldMkLst>
          <pc:docMk/>
          <pc:sldMk cId="2562879535" sldId="296"/>
        </pc:sldMkLst>
      </pc:sldChg>
      <pc:sldChg chg="modSp mod modNotesTx">
        <pc:chgData name="Hetty Top" userId="557348fe3831f948" providerId="LiveId" clId="{6F9E9D1A-65AF-4337-89E3-6DD44C202507}" dt="2026-01-22T13:49:43.077" v="1630" actId="115"/>
        <pc:sldMkLst>
          <pc:docMk/>
          <pc:sldMk cId="2979935542" sldId="297"/>
        </pc:sldMkLst>
        <pc:spChg chg="mod">
          <ac:chgData name="Hetty Top" userId="557348fe3831f948" providerId="LiveId" clId="{6F9E9D1A-65AF-4337-89E3-6DD44C202507}" dt="2026-01-22T13:49:02.345" v="1627" actId="255"/>
          <ac:spMkLst>
            <pc:docMk/>
            <pc:sldMk cId="2979935542" sldId="297"/>
            <ac:spMk id="2" creationId="{2500D7E9-F438-8EFE-0F52-0E435FE5941E}"/>
          </ac:spMkLst>
        </pc:spChg>
        <pc:spChg chg="mod">
          <ac:chgData name="Hetty Top" userId="557348fe3831f948" providerId="LiveId" clId="{6F9E9D1A-65AF-4337-89E3-6DD44C202507}" dt="2026-01-22T13:49:19.395" v="1629" actId="6549"/>
          <ac:spMkLst>
            <pc:docMk/>
            <pc:sldMk cId="2979935542" sldId="297"/>
            <ac:spMk id="14" creationId="{617154AA-2737-5B68-5A61-18FC3B915349}"/>
          </ac:spMkLst>
        </pc:spChg>
      </pc:sldChg>
      <pc:sldChg chg="modNotesTx">
        <pc:chgData name="Hetty Top" userId="557348fe3831f948" providerId="LiveId" clId="{6F9E9D1A-65AF-4337-89E3-6DD44C202507}" dt="2026-01-22T13:51:58.122" v="1784" actId="20577"/>
        <pc:sldMkLst>
          <pc:docMk/>
          <pc:sldMk cId="2347283188" sldId="299"/>
        </pc:sldMkLst>
      </pc:sldChg>
      <pc:sldChg chg="modNotesTx">
        <pc:chgData name="Hetty Top" userId="557348fe3831f948" providerId="LiveId" clId="{6F9E9D1A-65AF-4337-89E3-6DD44C202507}" dt="2026-01-22T13:57:34.179" v="2201" actId="115"/>
        <pc:sldMkLst>
          <pc:docMk/>
          <pc:sldMk cId="3935194543" sldId="301"/>
        </pc:sldMkLst>
      </pc:sldChg>
      <pc:sldChg chg="modSp mod">
        <pc:chgData name="Hetty Top" userId="557348fe3831f948" providerId="LiveId" clId="{6F9E9D1A-65AF-4337-89E3-6DD44C202507}" dt="2026-01-22T13:59:19.060" v="2246" actId="20577"/>
        <pc:sldMkLst>
          <pc:docMk/>
          <pc:sldMk cId="202867577" sldId="302"/>
        </pc:sldMkLst>
        <pc:spChg chg="mod">
          <ac:chgData name="Hetty Top" userId="557348fe3831f948" providerId="LiveId" clId="{6F9E9D1A-65AF-4337-89E3-6DD44C202507}" dt="2026-01-22T13:59:19.060" v="2246" actId="20577"/>
          <ac:spMkLst>
            <pc:docMk/>
            <pc:sldMk cId="202867577" sldId="302"/>
            <ac:spMk id="3" creationId="{C6388A07-9ED1-46E4-88FA-942F50F940C1}"/>
          </ac:spMkLst>
        </pc:spChg>
      </pc:sldChg>
      <pc:sldChg chg="modNotesTx">
        <pc:chgData name="Hetty Top" userId="557348fe3831f948" providerId="LiveId" clId="{6F9E9D1A-65AF-4337-89E3-6DD44C202507}" dt="2026-01-22T14:05:18.189" v="2388" actId="20577"/>
        <pc:sldMkLst>
          <pc:docMk/>
          <pc:sldMk cId="4175435511" sldId="303"/>
        </pc:sldMkLst>
      </pc:sldChg>
      <pc:sldChg chg="modSp mod modNotesTx">
        <pc:chgData name="Hetty Top" userId="557348fe3831f948" providerId="LiveId" clId="{6F9E9D1A-65AF-4337-89E3-6DD44C202507}" dt="2026-01-22T14:03:44.137" v="2386" actId="6549"/>
        <pc:sldMkLst>
          <pc:docMk/>
          <pc:sldMk cId="2213191647" sldId="304"/>
        </pc:sldMkLst>
        <pc:spChg chg="mod">
          <ac:chgData name="Hetty Top" userId="557348fe3831f948" providerId="LiveId" clId="{6F9E9D1A-65AF-4337-89E3-6DD44C202507}" dt="2026-01-22T14:03:13.793" v="2351" actId="21"/>
          <ac:spMkLst>
            <pc:docMk/>
            <pc:sldMk cId="2213191647" sldId="304"/>
            <ac:spMk id="8" creationId="{714562F4-8B78-5E58-DA6D-42CC961C66D4}"/>
          </ac:spMkLst>
        </pc:spChg>
      </pc:sldChg>
      <pc:sldChg chg="modSp mod modNotesTx">
        <pc:chgData name="Hetty Top" userId="557348fe3831f948" providerId="LiveId" clId="{6F9E9D1A-65AF-4337-89E3-6DD44C202507}" dt="2026-01-22T13:56:55.337" v="2200" actId="115"/>
        <pc:sldMkLst>
          <pc:docMk/>
          <pc:sldMk cId="2836652739" sldId="305"/>
        </pc:sldMkLst>
        <pc:spChg chg="mod">
          <ac:chgData name="Hetty Top" userId="557348fe3831f948" providerId="LiveId" clId="{6F9E9D1A-65AF-4337-89E3-6DD44C202507}" dt="2026-01-22T13:52:46.219" v="1853" actId="20577"/>
          <ac:spMkLst>
            <pc:docMk/>
            <pc:sldMk cId="2836652739" sldId="305"/>
            <ac:spMk id="3" creationId="{4C83A32F-1CA8-66EE-A5A2-BD6891AF0A8F}"/>
          </ac:spMkLst>
        </pc:spChg>
      </pc:sldChg>
      <pc:sldChg chg="modNotesTx">
        <pc:chgData name="Hetty Top" userId="557348fe3831f948" providerId="LiveId" clId="{6F9E9D1A-65AF-4337-89E3-6DD44C202507}" dt="2026-01-22T13:55:44.346" v="2199" actId="20577"/>
        <pc:sldMkLst>
          <pc:docMk/>
          <pc:sldMk cId="3200147780"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8863E-C6B5-4978-93C7-546A8DAA0688}" type="datetimeFigureOut">
              <a:rPr lang="nl-NL" smtClean="0"/>
              <a:t>22-1-2026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A1CC6-046B-44AB-BD26-4D3609919A02}" type="slidenum">
              <a:rPr lang="nl-NL" smtClean="0"/>
              <a:t>‹nr.›</a:t>
            </a:fld>
            <a:endParaRPr lang="nl-NL"/>
          </a:p>
        </p:txBody>
      </p:sp>
    </p:spTree>
    <p:extLst>
      <p:ext uri="{BB962C8B-B14F-4D97-AF65-F5344CB8AC3E}">
        <p14:creationId xmlns:p14="http://schemas.microsoft.com/office/powerpoint/2010/main" val="324238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Signika" panose="02010003020600000004" pitchFamily="2" charset="0"/>
              </a:rPr>
              <a:t>Goed Gaon toelichten:</a:t>
            </a:r>
          </a:p>
          <a:p>
            <a:pPr marL="342900" lvl="0" indent="-342900">
              <a:buFont typeface="Avenir Book" panose="02000503020000020003" pitchFamily="2" charset="0"/>
              <a:buChar char="-"/>
            </a:pPr>
            <a:r>
              <a:rPr lang="nl-NL" sz="1200" u="sng" dirty="0">
                <a:effectLst/>
                <a:latin typeface="Signika" panose="02010003020600000004" pitchFamily="2" charset="0"/>
                <a:ea typeface="Avenir Book" panose="02000503020000020003" pitchFamily="2" charset="0"/>
                <a:cs typeface="Times New Roman" panose="02020603050405020304" pitchFamily="18" charset="0"/>
              </a:rPr>
              <a:t>Kwaliteit van leven</a:t>
            </a:r>
            <a:endParaRPr lang="nl-NL" sz="1200" dirty="0">
              <a:effectLst/>
              <a:latin typeface="Signika" panose="02010003020600000004" pitchFamily="2" charset="0"/>
              <a:ea typeface="Avenir Book" panose="02000503020000020003" pitchFamily="2" charset="0"/>
              <a:cs typeface="Times New Roman" panose="02020603050405020304" pitchFamily="18" charset="0"/>
            </a:endParaRP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Als inwoner bespreek je je wensen en grenzen: wat vind je belangrijk in de laatste levensjaren? Het zou zo moeten gaan zoals jij dat voor ogen hebt? Oftewel: “ut </a:t>
            </a:r>
            <a:r>
              <a:rPr lang="nl-NL" sz="1200" dirty="0" err="1">
                <a:effectLst/>
                <a:latin typeface="Signika" panose="02010003020600000004" pitchFamily="2" charset="0"/>
                <a:ea typeface="Avenir Book" panose="02000503020000020003" pitchFamily="2" charset="0"/>
                <a:cs typeface="Times New Roman" panose="02020603050405020304" pitchFamily="18" charset="0"/>
              </a:rPr>
              <a:t>mut</a:t>
            </a:r>
            <a:r>
              <a:rPr lang="nl-NL" sz="1200" dirty="0">
                <a:effectLst/>
                <a:latin typeface="Signika" panose="02010003020600000004" pitchFamily="2" charset="0"/>
                <a:ea typeface="Avenir Book" panose="02000503020000020003" pitchFamily="2" charset="0"/>
                <a:cs typeface="Times New Roman" panose="02020603050405020304" pitchFamily="18" charset="0"/>
              </a:rPr>
              <a:t> goed gaon”.</a:t>
            </a:r>
          </a:p>
          <a:p>
            <a:pPr marL="342900" lvl="0" indent="-342900">
              <a:buFont typeface="Avenir Book" panose="02000503020000020003" pitchFamily="2" charset="0"/>
              <a:buChar char="-"/>
            </a:pPr>
            <a:r>
              <a:rPr lang="nl-NL" sz="1200" u="sng" dirty="0">
                <a:effectLst/>
                <a:latin typeface="Signika" panose="02010003020600000004" pitchFamily="2" charset="0"/>
                <a:ea typeface="Avenir Book" panose="02000503020000020003" pitchFamily="2" charset="0"/>
                <a:cs typeface="Times New Roman" panose="02020603050405020304" pitchFamily="18" charset="0"/>
              </a:rPr>
              <a:t>Afscheid nemen (</a:t>
            </a:r>
            <a:r>
              <a:rPr lang="nl-NL" sz="1200" dirty="0">
                <a:effectLst/>
                <a:latin typeface="Signika" panose="02010003020600000004" pitchFamily="2" charset="0"/>
                <a:ea typeface="Avenir Book" panose="02000503020000020003" pitchFamily="2" charset="0"/>
                <a:cs typeface="Times New Roman" panose="02020603050405020304" pitchFamily="18" charset="0"/>
              </a:rPr>
              <a:t>het ga je goed)</a:t>
            </a: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Je gaat afscheid nemen van mensen, van het leven. Dat kan al snel, maar kan ook nog wel even duren.</a:t>
            </a: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Een toepasselijke Achterhoekse uitspraak: Goed Gaon!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a:t>
            </a:fld>
            <a:endParaRPr lang="nl-NL"/>
          </a:p>
        </p:txBody>
      </p:sp>
    </p:spTree>
    <p:extLst>
      <p:ext uri="{BB962C8B-B14F-4D97-AF65-F5344CB8AC3E}">
        <p14:creationId xmlns:p14="http://schemas.microsoft.com/office/powerpoint/2010/main" val="1935654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Evt eruit laten om tijdens de presentatie zelf het moment te kunnen kiezen wanneer de pauze plaatsvindt. </a:t>
            </a:r>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12</a:t>
            </a:fld>
            <a:endParaRPr lang="nl-NL"/>
          </a:p>
        </p:txBody>
      </p:sp>
    </p:spTree>
    <p:extLst>
      <p:ext uri="{BB962C8B-B14F-4D97-AF65-F5344CB8AC3E}">
        <p14:creationId xmlns:p14="http://schemas.microsoft.com/office/powerpoint/2010/main" val="3458399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onderwerpen laten zien welke keuzes je hebt in Nederland.</a:t>
            </a:r>
          </a:p>
          <a:p>
            <a:r>
              <a:rPr lang="nl-NL" dirty="0"/>
              <a:t>Het gaat niet om goed of fout.</a:t>
            </a:r>
          </a:p>
          <a:p>
            <a:endParaRPr lang="nl-NL" dirty="0"/>
          </a:p>
          <a:p>
            <a:r>
              <a:rPr lang="nl-NL" dirty="0"/>
              <a:t>Kader: als men zich goed wil voorbereiden, kunnen ze gebruik maken van een keuzehulp.</a:t>
            </a:r>
          </a:p>
          <a:p>
            <a:r>
              <a:rPr lang="nl-NL" dirty="0"/>
              <a:t>Tip: laat de wegwijzer afdrukken en deel deze uit tijdens de bijeenkomst. U kunt ze ook bestellen via de website: https://palliaweb.nl/netwerk-achterhoek/patienten-en-naasten/wegwijzer-praten-over-het-levenseinde </a:t>
            </a:r>
          </a:p>
          <a:p>
            <a:pPr marL="0" marR="0" lvl="0" indent="0" defTabSz="457200" eaLnBrk="1" fontAlgn="auto" latinLnBrk="0" hangingPunct="1">
              <a:lnSpc>
                <a:spcPct val="117999"/>
              </a:lnSpc>
              <a:spcBef>
                <a:spcPts val="0"/>
              </a:spcBef>
              <a:spcAft>
                <a:spcPts val="0"/>
              </a:spcAft>
              <a:buClrTx/>
              <a:buSzTx/>
              <a:buFontTx/>
              <a:buNone/>
              <a:tabLst/>
              <a:defRPr/>
            </a:pPr>
            <a:r>
              <a:rPr lang="nl-NL" dirty="0"/>
              <a:t>In dat geval kan er bij deze sheet vermeld worden: andere hulpmiddelen staan op de wegwijzer die u na afloop mee kunt nemen (+als website op 1 van de laatste sheets).</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13</a:t>
            </a:fld>
            <a:endParaRPr lang="nl-NL"/>
          </a:p>
        </p:txBody>
      </p:sp>
    </p:spTree>
    <p:extLst>
      <p:ext uri="{BB962C8B-B14F-4D97-AF65-F5344CB8AC3E}">
        <p14:creationId xmlns:p14="http://schemas.microsoft.com/office/powerpoint/2010/main" val="4071515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Toelichten wanneer de vraag: “opname IC aan de orde komt”</a:t>
            </a:r>
          </a:p>
          <a:p>
            <a:r>
              <a:rPr lang="nl-NL" dirty="0"/>
              <a:t>Wie bepaalt dat?</a:t>
            </a:r>
          </a:p>
          <a:p>
            <a:r>
              <a:rPr lang="nl-NL" dirty="0"/>
              <a:t>Concreet en aansprekend voorbeeld geven.</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16</a:t>
            </a:fld>
            <a:endParaRPr lang="nl-NL"/>
          </a:p>
        </p:txBody>
      </p:sp>
    </p:spTree>
    <p:extLst>
      <p:ext uri="{BB962C8B-B14F-4D97-AF65-F5344CB8AC3E}">
        <p14:creationId xmlns:p14="http://schemas.microsoft.com/office/powerpoint/2010/main" val="752719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9D1F-DF1D-DA6F-3350-86B3450F6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B41755-B70C-AE4D-0BED-4506BF4AE8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26703F-7C31-04E7-EA9A-A372048CA55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922315E-04B5-5C59-BA1A-197F18B24AF2}"/>
              </a:ext>
            </a:extLst>
          </p:cNvPr>
          <p:cNvSpPr>
            <a:spLocks noGrp="1"/>
          </p:cNvSpPr>
          <p:nvPr>
            <p:ph type="sldNum" sz="quarter" idx="5"/>
          </p:nvPr>
        </p:nvSpPr>
        <p:spPr/>
        <p:txBody>
          <a:bodyPr/>
          <a:lstStyle/>
          <a:p>
            <a:fld id="{EB6A1CC6-046B-44AB-BD26-4D3609919A02}" type="slidenum">
              <a:rPr lang="nl-NL" smtClean="0"/>
              <a:t>17</a:t>
            </a:fld>
            <a:endParaRPr lang="nl-NL"/>
          </a:p>
        </p:txBody>
      </p:sp>
    </p:spTree>
    <p:extLst>
      <p:ext uri="{BB962C8B-B14F-4D97-AF65-F5344CB8AC3E}">
        <p14:creationId xmlns:p14="http://schemas.microsoft.com/office/powerpoint/2010/main" val="1040731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D754-DE2D-807E-7BD0-34F0570915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6EB6DB-090C-44A4-02E0-85D79CA8A6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E59D0E-E904-1902-8F13-5156DD2F4DF2}"/>
              </a:ext>
            </a:extLst>
          </p:cNvPr>
          <p:cNvSpPr>
            <a:spLocks noGrp="1"/>
          </p:cNvSpPr>
          <p:nvPr>
            <p:ph type="body" idx="1"/>
          </p:nvPr>
        </p:nvSpPr>
        <p:spPr/>
        <p:txBody>
          <a:bodyPr/>
          <a:lstStyle/>
          <a:p>
            <a:r>
              <a:rPr lang="nl-NL" dirty="0"/>
              <a:t>Bij klachten die niet op een andere manier te behandelen zijn </a:t>
            </a:r>
            <a:r>
              <a:rPr lang="nl-NL" dirty="0">
                <a:sym typeface="Wingdings" pitchFamily="2" charset="2"/>
              </a:rPr>
              <a:t> voorbeelden noemen</a:t>
            </a:r>
            <a:endParaRPr lang="nl-NL" dirty="0"/>
          </a:p>
          <a:p>
            <a:r>
              <a:rPr lang="nl-NL" dirty="0"/>
              <a:t>Verkort het leven niet</a:t>
            </a:r>
          </a:p>
          <a:p>
            <a:endParaRPr lang="nl-NL" dirty="0"/>
          </a:p>
        </p:txBody>
      </p:sp>
      <p:sp>
        <p:nvSpPr>
          <p:cNvPr id="4" name="Tijdelijke aanduiding voor dianummer 3">
            <a:extLst>
              <a:ext uri="{FF2B5EF4-FFF2-40B4-BE49-F238E27FC236}">
                <a16:creationId xmlns:a16="http://schemas.microsoft.com/office/drawing/2014/main" id="{3C78836F-AF67-4257-9C65-0F7ECCBC244B}"/>
              </a:ext>
            </a:extLst>
          </p:cNvPr>
          <p:cNvSpPr>
            <a:spLocks noGrp="1"/>
          </p:cNvSpPr>
          <p:nvPr>
            <p:ph type="sldNum" sz="quarter" idx="5"/>
          </p:nvPr>
        </p:nvSpPr>
        <p:spPr/>
        <p:txBody>
          <a:bodyPr/>
          <a:lstStyle/>
          <a:p>
            <a:fld id="{EB6A1CC6-046B-44AB-BD26-4D3609919A02}" type="slidenum">
              <a:rPr lang="nl-NL" smtClean="0"/>
              <a:t>18</a:t>
            </a:fld>
            <a:endParaRPr lang="nl-NL"/>
          </a:p>
        </p:txBody>
      </p:sp>
    </p:spTree>
    <p:extLst>
      <p:ext uri="{BB962C8B-B14F-4D97-AF65-F5344CB8AC3E}">
        <p14:creationId xmlns:p14="http://schemas.microsoft.com/office/powerpoint/2010/main" val="241642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6A8E-E938-DD46-497A-A14E9FDE26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34251F-B2CE-9F5E-9B81-AA30B88EB6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749D83-D5EB-F5DE-E385-5475517419C2}"/>
              </a:ext>
            </a:extLst>
          </p:cNvPr>
          <p:cNvSpPr>
            <a:spLocks noGrp="1"/>
          </p:cNvSpPr>
          <p:nvPr>
            <p:ph type="body" idx="1"/>
          </p:nvPr>
        </p:nvSpPr>
        <p:spPr/>
        <p:txBody>
          <a:bodyPr/>
          <a:lstStyle/>
          <a:p>
            <a:r>
              <a:rPr lang="nl-NL" dirty="0"/>
              <a:t>Toelichting Euthanasie is strafbaar, tenzij voldaan is aan een aantal zorgvuldigheidseisen.  </a:t>
            </a:r>
          </a:p>
        </p:txBody>
      </p:sp>
      <p:sp>
        <p:nvSpPr>
          <p:cNvPr id="4" name="Tijdelijke aanduiding voor dianummer 3">
            <a:extLst>
              <a:ext uri="{FF2B5EF4-FFF2-40B4-BE49-F238E27FC236}">
                <a16:creationId xmlns:a16="http://schemas.microsoft.com/office/drawing/2014/main" id="{AE65A2C6-52AA-74AE-4877-138CBAD0C83E}"/>
              </a:ext>
            </a:extLst>
          </p:cNvPr>
          <p:cNvSpPr>
            <a:spLocks noGrp="1"/>
          </p:cNvSpPr>
          <p:nvPr>
            <p:ph type="sldNum" sz="quarter" idx="5"/>
          </p:nvPr>
        </p:nvSpPr>
        <p:spPr/>
        <p:txBody>
          <a:bodyPr/>
          <a:lstStyle/>
          <a:p>
            <a:fld id="{EB6A1CC6-046B-44AB-BD26-4D3609919A02}" type="slidenum">
              <a:rPr lang="nl-NL" smtClean="0"/>
              <a:t>19</a:t>
            </a:fld>
            <a:endParaRPr lang="nl-NL"/>
          </a:p>
        </p:txBody>
      </p:sp>
    </p:spTree>
    <p:extLst>
      <p:ext uri="{BB962C8B-B14F-4D97-AF65-F5344CB8AC3E}">
        <p14:creationId xmlns:p14="http://schemas.microsoft.com/office/powerpoint/2010/main" val="697904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72B4-9F4E-1F72-9891-A4657B3ED3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CADBFB-0C55-F5A7-0409-9F42153593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99373E-FEF4-A03E-F3B6-2D7E6F01C993}"/>
              </a:ext>
            </a:extLst>
          </p:cNvPr>
          <p:cNvSpPr>
            <a:spLocks noGrp="1"/>
          </p:cNvSpPr>
          <p:nvPr>
            <p:ph type="body" idx="1"/>
          </p:nvPr>
        </p:nvSpPr>
        <p:spPr/>
        <p:txBody>
          <a:bodyPr/>
          <a:lstStyle/>
          <a:p>
            <a:r>
              <a:rPr lang="nl-NL" dirty="0"/>
              <a:t>Het krijgen van euthanasie is geen recht. Iedere arts kan daarin zelf afwegingen maken. Wel is het belangrijk om mensen naar de juiste instantie te verwijzen als je er samen niet uitkomt. </a:t>
            </a:r>
          </a:p>
          <a:p>
            <a:r>
              <a:rPr lang="nl-NL" dirty="0"/>
              <a:t>Vertel wat het beleid van de huisartsenpraktijk in deze is. </a:t>
            </a:r>
          </a:p>
        </p:txBody>
      </p:sp>
      <p:sp>
        <p:nvSpPr>
          <p:cNvPr id="4" name="Tijdelijke aanduiding voor dianummer 3">
            <a:extLst>
              <a:ext uri="{FF2B5EF4-FFF2-40B4-BE49-F238E27FC236}">
                <a16:creationId xmlns:a16="http://schemas.microsoft.com/office/drawing/2014/main" id="{4ADC775E-3292-79DF-5608-53941914F1AE}"/>
              </a:ext>
            </a:extLst>
          </p:cNvPr>
          <p:cNvSpPr>
            <a:spLocks noGrp="1"/>
          </p:cNvSpPr>
          <p:nvPr>
            <p:ph type="sldNum" sz="quarter" idx="5"/>
          </p:nvPr>
        </p:nvSpPr>
        <p:spPr/>
        <p:txBody>
          <a:bodyPr/>
          <a:lstStyle/>
          <a:p>
            <a:fld id="{EB6A1CC6-046B-44AB-BD26-4D3609919A02}" type="slidenum">
              <a:rPr lang="nl-NL" smtClean="0"/>
              <a:t>20</a:t>
            </a:fld>
            <a:endParaRPr lang="nl-NL"/>
          </a:p>
        </p:txBody>
      </p:sp>
    </p:spTree>
    <p:extLst>
      <p:ext uri="{BB962C8B-B14F-4D97-AF65-F5344CB8AC3E}">
        <p14:creationId xmlns:p14="http://schemas.microsoft.com/office/powerpoint/2010/main" val="1789648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873C-4299-9ADE-FA3E-185F8560ED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22117FF-E722-A7B5-251D-0BB5BBA456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BB2E79-7553-E20E-B48E-764596719AB4}"/>
              </a:ext>
            </a:extLst>
          </p:cNvPr>
          <p:cNvSpPr>
            <a:spLocks noGrp="1"/>
          </p:cNvSpPr>
          <p:nvPr>
            <p:ph type="body" idx="1"/>
          </p:nvPr>
        </p:nvSpPr>
        <p:spPr/>
        <p:txBody>
          <a:bodyPr/>
          <a:lstStyle/>
          <a:p>
            <a:r>
              <a:rPr lang="nl-NL" dirty="0"/>
              <a:t>U kunt vragen verwachten rondom wilsverklaring/euthanasie bij dementie.</a:t>
            </a:r>
          </a:p>
          <a:p>
            <a:r>
              <a:rPr lang="nl-NL" dirty="0"/>
              <a:t>Wees hierop voorbereid, vandaar deze sheet.</a:t>
            </a:r>
          </a:p>
          <a:p>
            <a:endParaRPr lang="nl-NL" dirty="0"/>
          </a:p>
          <a:p>
            <a:r>
              <a:rPr lang="nl-NL" dirty="0"/>
              <a:t>Belangrijk om de moeilijkheden te benoemen:</a:t>
            </a:r>
          </a:p>
          <a:p>
            <a:r>
              <a:rPr lang="nl-NL" dirty="0"/>
              <a:t>-  Euthanasie bij dementie ligt erg moeilijk omdat het verzoek vak niet meer van de patiënt zelf kan komen. En familieleden mogen in deze niet voor de patiënt beslissen. </a:t>
            </a:r>
          </a:p>
          <a:p>
            <a:pPr marL="171450" indent="-171450">
              <a:buFontTx/>
              <a:buChar char="-"/>
            </a:pPr>
            <a:r>
              <a:rPr lang="nl-NL" dirty="0"/>
              <a:t>Aanwezigheid van actuele en persoonlijke wilsverklaring is een voorwaarde; bij diagnose al in gang zetten</a:t>
            </a:r>
          </a:p>
          <a:p>
            <a:pPr marL="171450" indent="-171450">
              <a:buFontTx/>
              <a:buChar char="-"/>
            </a:pPr>
            <a:r>
              <a:rPr lang="nl-NL" dirty="0"/>
              <a:t>Iemand kan ver in zijn dementie zijn maar wel ter zake wilsbekwaam, kunnen aangeven dat hij/zij het leven wil beëindigen;</a:t>
            </a:r>
          </a:p>
          <a:p>
            <a:pPr marL="171450" indent="-171450">
              <a:buFontTx/>
              <a:buChar char="-"/>
            </a:pPr>
            <a:r>
              <a:rPr lang="nl-NL" dirty="0"/>
              <a:t>Als een persoon met dementie niet meer wilsbekwaam is en niet zichtbaar lijdt is euthanasie geen optie. </a:t>
            </a:r>
          </a:p>
          <a:p>
            <a:pPr marL="171450" indent="-171450">
              <a:buFontTx/>
              <a:buChar char="-"/>
            </a:pPr>
            <a:endParaRPr lang="nl-NL" dirty="0"/>
          </a:p>
          <a:p>
            <a:endParaRPr lang="nl-NL" dirty="0"/>
          </a:p>
        </p:txBody>
      </p:sp>
      <p:sp>
        <p:nvSpPr>
          <p:cNvPr id="4" name="Tijdelijke aanduiding voor dianummer 3">
            <a:extLst>
              <a:ext uri="{FF2B5EF4-FFF2-40B4-BE49-F238E27FC236}">
                <a16:creationId xmlns:a16="http://schemas.microsoft.com/office/drawing/2014/main" id="{13CA2385-AE9E-9288-FB0E-3AE11889C372}"/>
              </a:ext>
            </a:extLst>
          </p:cNvPr>
          <p:cNvSpPr>
            <a:spLocks noGrp="1"/>
          </p:cNvSpPr>
          <p:nvPr>
            <p:ph type="sldNum" sz="quarter" idx="5"/>
          </p:nvPr>
        </p:nvSpPr>
        <p:spPr/>
        <p:txBody>
          <a:bodyPr/>
          <a:lstStyle/>
          <a:p>
            <a:fld id="{EB6A1CC6-046B-44AB-BD26-4D3609919A02}" type="slidenum">
              <a:rPr lang="nl-NL" smtClean="0"/>
              <a:t>21</a:t>
            </a:fld>
            <a:endParaRPr lang="nl-NL"/>
          </a:p>
        </p:txBody>
      </p:sp>
    </p:spTree>
    <p:extLst>
      <p:ext uri="{BB962C8B-B14F-4D97-AF65-F5344CB8AC3E}">
        <p14:creationId xmlns:p14="http://schemas.microsoft.com/office/powerpoint/2010/main" val="2721337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F4AA6-F99F-415F-408F-F46B9DA596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C476FB-2E0F-79B6-4402-BF8465768C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400369-C0C9-D17C-465D-2377C90E80A3}"/>
              </a:ext>
            </a:extLst>
          </p:cNvPr>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u="sng" baseline="0" dirty="0"/>
              <a:t>Maar e</a:t>
            </a:r>
            <a:r>
              <a:rPr lang="nl-NL" u="sng" dirty="0"/>
              <a:t>r zijn geen garanties</a:t>
            </a:r>
            <a:r>
              <a:rPr lang="nl-NL" u="sng" baseline="0" dirty="0"/>
              <a:t> dat zaken gaan zoals besproken. </a:t>
            </a:r>
            <a:endParaRPr lang="nl-NL" u="sng" dirty="0"/>
          </a:p>
          <a:p>
            <a:endParaRPr lang="nl-NL" u="sng"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a:p>
            <a:endParaRPr lang="nl-NL" dirty="0"/>
          </a:p>
        </p:txBody>
      </p:sp>
      <p:sp>
        <p:nvSpPr>
          <p:cNvPr id="4" name="Tijdelijke aanduiding voor dianummer 3">
            <a:extLst>
              <a:ext uri="{FF2B5EF4-FFF2-40B4-BE49-F238E27FC236}">
                <a16:creationId xmlns:a16="http://schemas.microsoft.com/office/drawing/2014/main" id="{90D3CEA4-4887-F0F4-822D-0E2A2065A756}"/>
              </a:ext>
            </a:extLst>
          </p:cNvPr>
          <p:cNvSpPr>
            <a:spLocks noGrp="1"/>
          </p:cNvSpPr>
          <p:nvPr>
            <p:ph type="sldNum" sz="quarter" idx="5"/>
          </p:nvPr>
        </p:nvSpPr>
        <p:spPr/>
        <p:txBody>
          <a:bodyPr/>
          <a:lstStyle/>
          <a:p>
            <a:fld id="{EB6A1CC6-046B-44AB-BD26-4D3609919A02}" type="slidenum">
              <a:rPr lang="nl-NL" smtClean="0"/>
              <a:t>22</a:t>
            </a:fld>
            <a:endParaRPr lang="nl-NL"/>
          </a:p>
        </p:txBody>
      </p:sp>
    </p:spTree>
    <p:extLst>
      <p:ext uri="{BB962C8B-B14F-4D97-AF65-F5344CB8AC3E}">
        <p14:creationId xmlns:p14="http://schemas.microsoft.com/office/powerpoint/2010/main" val="62218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FD18E-F48C-6866-554A-763DF106ED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8DE5F2-4120-3AB1-2C45-C879AB8396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FEA2BA-F7ED-A672-549A-D7EB578A26C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61E4192-264F-CAE0-F9F6-5297E9CE6071}"/>
              </a:ext>
            </a:extLst>
          </p:cNvPr>
          <p:cNvSpPr>
            <a:spLocks noGrp="1"/>
          </p:cNvSpPr>
          <p:nvPr>
            <p:ph type="sldNum" sz="quarter" idx="5"/>
          </p:nvPr>
        </p:nvSpPr>
        <p:spPr/>
        <p:txBody>
          <a:bodyPr/>
          <a:lstStyle/>
          <a:p>
            <a:fld id="{EB6A1CC6-046B-44AB-BD26-4D3609919A02}" type="slidenum">
              <a:rPr lang="nl-NL" smtClean="0"/>
              <a:t>23</a:t>
            </a:fld>
            <a:endParaRPr lang="nl-NL"/>
          </a:p>
        </p:txBody>
      </p:sp>
    </p:spTree>
    <p:extLst>
      <p:ext uri="{BB962C8B-B14F-4D97-AF65-F5344CB8AC3E}">
        <p14:creationId xmlns:p14="http://schemas.microsoft.com/office/powerpoint/2010/main" val="254814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 benoemen wanneer vragen gesteld kunnen worden. Is dat tussendoor? Of bijvoorbeeld op 2 momenten?</a:t>
            </a:r>
          </a:p>
          <a:p>
            <a:r>
              <a:rPr lang="nl-NL" dirty="0"/>
              <a:t>Benoemen dat dit niet de plek is om diep op persoonlijke situaties in te kunnen gaan. Accent ligt op informatie. </a:t>
            </a:r>
          </a:p>
          <a:p>
            <a:r>
              <a:rPr lang="nl-NL" dirty="0"/>
              <a:t>Tip: benoem waar de informatie nadien terug te vinden is, tip: website van de praktijk; benoemen dat er een wegwijzer met websites wordt uitgedeeld.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2</a:t>
            </a:fld>
            <a:endParaRPr lang="nl-NL"/>
          </a:p>
        </p:txBody>
      </p:sp>
    </p:spTree>
    <p:extLst>
      <p:ext uri="{BB962C8B-B14F-4D97-AF65-F5344CB8AC3E}">
        <p14:creationId xmlns:p14="http://schemas.microsoft.com/office/powerpoint/2010/main" val="84508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496D-A1B0-0150-AB58-13010A28FE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5BEB1F-F11A-4C5C-6FA2-BD0FC9DF9B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A3306F-F965-E430-65F3-14F1A40C4C70}"/>
              </a:ext>
            </a:extLst>
          </p:cNvPr>
          <p:cNvSpPr>
            <a:spLocks noGrp="1"/>
          </p:cNvSpPr>
          <p:nvPr>
            <p:ph type="body" idx="1"/>
          </p:nvPr>
        </p:nvSpPr>
        <p:spPr/>
        <p:txBody>
          <a:bodyPr/>
          <a:lstStyle/>
          <a:p>
            <a:r>
              <a:rPr lang="nl-NL" dirty="0"/>
              <a:t>Facultatief</a:t>
            </a:r>
          </a:p>
        </p:txBody>
      </p:sp>
      <p:sp>
        <p:nvSpPr>
          <p:cNvPr id="4" name="Tijdelijke aanduiding voor dianummer 3">
            <a:extLst>
              <a:ext uri="{FF2B5EF4-FFF2-40B4-BE49-F238E27FC236}">
                <a16:creationId xmlns:a16="http://schemas.microsoft.com/office/drawing/2014/main" id="{791B8123-30C2-447C-A0D4-9588B3ECDFD6}"/>
              </a:ext>
            </a:extLst>
          </p:cNvPr>
          <p:cNvSpPr>
            <a:spLocks noGrp="1"/>
          </p:cNvSpPr>
          <p:nvPr>
            <p:ph type="sldNum" sz="quarter" idx="5"/>
          </p:nvPr>
        </p:nvSpPr>
        <p:spPr/>
        <p:txBody>
          <a:bodyPr/>
          <a:lstStyle/>
          <a:p>
            <a:fld id="{EB6A1CC6-046B-44AB-BD26-4D3609919A02}" type="slidenum">
              <a:rPr lang="nl-NL" smtClean="0"/>
              <a:t>24</a:t>
            </a:fld>
            <a:endParaRPr lang="nl-NL"/>
          </a:p>
        </p:txBody>
      </p:sp>
    </p:spTree>
    <p:extLst>
      <p:ext uri="{BB962C8B-B14F-4D97-AF65-F5344CB8AC3E}">
        <p14:creationId xmlns:p14="http://schemas.microsoft.com/office/powerpoint/2010/main" val="453987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3B79-8C79-83C7-6CB4-21F067B556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361B1F-8C8E-49CF-6EDA-8DFA59B56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EF55B9-BB41-0F69-A89F-0B647263B85C}"/>
              </a:ext>
            </a:extLst>
          </p:cNvPr>
          <p:cNvSpPr>
            <a:spLocks noGrp="1"/>
          </p:cNvSpPr>
          <p:nvPr>
            <p:ph type="body" idx="1"/>
          </p:nvPr>
        </p:nvSpPr>
        <p:spPr/>
        <p:txBody>
          <a:bodyPr/>
          <a:lstStyle/>
          <a:p>
            <a:r>
              <a:rPr lang="nl-NL" dirty="0"/>
              <a:t>In de wegwijzer staat ook een verwijzing naar een wilsverklaring; meest bruikbaar: thuisarts.nl; </a:t>
            </a:r>
          </a:p>
          <a:p>
            <a:r>
              <a:rPr lang="nl-NL" dirty="0"/>
              <a:t>Tips:</a:t>
            </a:r>
          </a:p>
          <a:p>
            <a:pPr marL="171450" indent="-171450">
              <a:buFont typeface="Calibri"/>
              <a:buChar char="-"/>
            </a:pPr>
            <a:r>
              <a:rPr lang="nl-NL" dirty="0"/>
              <a:t>Zorg op de website van de huisartsenpraktijk voor een verwijzing naar een goed voorbeeld van een wilsverklaring. In deze presentatie kunt u dan de link toevoegen.</a:t>
            </a:r>
          </a:p>
          <a:p>
            <a:pPr marL="171450" indent="-171450">
              <a:buFont typeface="Calibri"/>
              <a:buChar char="-"/>
            </a:pPr>
            <a:r>
              <a:rPr lang="nl-NL" dirty="0"/>
              <a:t>Geef een toelichting over wilsverklaring, levenstestament, euthanasieverzoek</a:t>
            </a:r>
          </a:p>
          <a:p>
            <a:pPr marL="171450" indent="-171450">
              <a:buFont typeface="Calibri"/>
              <a:buChar char="-"/>
            </a:pPr>
            <a:endParaRPr lang="nl-NL" dirty="0"/>
          </a:p>
          <a:p>
            <a:pPr marL="171450" indent="-171450">
              <a:buFont typeface="Calibri"/>
              <a:buChar char="-"/>
            </a:pPr>
            <a:r>
              <a:rPr lang="nl-NL" dirty="0"/>
              <a:t>Geef aan </a:t>
            </a:r>
            <a:r>
              <a:rPr lang="nl-NL" u="sng" dirty="0"/>
              <a:t>wat u als huisarts wilt</a:t>
            </a:r>
            <a:r>
              <a:rPr lang="nl-NL" dirty="0"/>
              <a:t>: dat mensen een afspraak maken, of juist niet en bv een wilsverklaring inleveren die u bij het dossier stopt.</a:t>
            </a:r>
          </a:p>
          <a:p>
            <a:pPr marL="171450" indent="-171450">
              <a:buFont typeface="Calibri"/>
              <a:buChar char="-"/>
            </a:pPr>
            <a:r>
              <a:rPr lang="nl-NL" dirty="0"/>
              <a:t>Vertel over wat u wenselijk vindt mbt het actueel houden van een wilsverklaring. </a:t>
            </a:r>
          </a:p>
          <a:p>
            <a:endParaRPr lang="nl-NL" dirty="0"/>
          </a:p>
        </p:txBody>
      </p:sp>
      <p:sp>
        <p:nvSpPr>
          <p:cNvPr id="4" name="Tijdelijke aanduiding voor dianummer 3">
            <a:extLst>
              <a:ext uri="{FF2B5EF4-FFF2-40B4-BE49-F238E27FC236}">
                <a16:creationId xmlns:a16="http://schemas.microsoft.com/office/drawing/2014/main" id="{BE3AC1BE-C1F6-330F-80BC-E1629FF5E4D4}"/>
              </a:ext>
            </a:extLst>
          </p:cNvPr>
          <p:cNvSpPr>
            <a:spLocks noGrp="1"/>
          </p:cNvSpPr>
          <p:nvPr>
            <p:ph type="sldNum" sz="quarter" idx="5"/>
          </p:nvPr>
        </p:nvSpPr>
        <p:spPr/>
        <p:txBody>
          <a:bodyPr/>
          <a:lstStyle/>
          <a:p>
            <a:fld id="{EB6A1CC6-046B-44AB-BD26-4D3609919A02}" type="slidenum">
              <a:rPr lang="nl-NL" smtClean="0"/>
              <a:t>25</a:t>
            </a:fld>
            <a:endParaRPr lang="nl-NL"/>
          </a:p>
        </p:txBody>
      </p:sp>
    </p:spTree>
    <p:extLst>
      <p:ext uri="{BB962C8B-B14F-4D97-AF65-F5344CB8AC3E}">
        <p14:creationId xmlns:p14="http://schemas.microsoft.com/office/powerpoint/2010/main" val="865281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3B79-8C79-83C7-6CB4-21F067B556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361B1F-8C8E-49CF-6EDA-8DFA59B56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EF55B9-BB41-0F69-A89F-0B647263B85C}"/>
              </a:ext>
            </a:extLst>
          </p:cNvPr>
          <p:cNvSpPr>
            <a:spLocks noGrp="1"/>
          </p:cNvSpPr>
          <p:nvPr>
            <p:ph type="body" idx="1"/>
          </p:nvPr>
        </p:nvSpPr>
        <p:spPr/>
        <p:txBody>
          <a:bodyPr/>
          <a:lstStyle/>
          <a:p>
            <a:r>
              <a:rPr lang="nl-NL" dirty="0"/>
              <a:t>Wilsverklaring: hierin schrijf je je wensen over het einde van je leven en medische behandelingen. Je bepaalt ook wie voor jou beslissingen mag nemen als je dat zelf niet meer kunt. </a:t>
            </a:r>
          </a:p>
          <a:p>
            <a:r>
              <a:rPr lang="nl-NL" dirty="0"/>
              <a:t>Levenstestament: dit leg je vast bij de notaris. Hierin staat wie je financiële en persoonlijke zaken regelt als jij dat niet meer kunt. Dit is niet nodig als je alleen je medische wensen wilt vastleggen</a:t>
            </a:r>
          </a:p>
          <a:p>
            <a:endParaRPr lang="nl-NL" dirty="0"/>
          </a:p>
          <a:p>
            <a:pPr algn="l"/>
            <a:r>
              <a:rPr lang="nl-NL" dirty="0"/>
              <a:t>Nuance: (alleen indien er vragen over komen) </a:t>
            </a:r>
            <a:br>
              <a:rPr lang="nl-NL" dirty="0"/>
            </a:br>
            <a:r>
              <a:rPr lang="nl-NL" b="0" i="0" dirty="0">
                <a:solidFill>
                  <a:srgbClr val="000000"/>
                </a:solidFill>
                <a:effectLst/>
                <a:latin typeface="RO Sans"/>
              </a:rPr>
              <a:t>Zorg vanuit de Wet langdurige zorg (Wlz) aanvragen voor iemand anders kan alleen:</a:t>
            </a:r>
          </a:p>
          <a:p>
            <a:pPr algn="l">
              <a:buFont typeface="Arial" panose="020B0604020202020204" pitchFamily="34" charset="0"/>
              <a:buChar char="•"/>
            </a:pPr>
            <a:r>
              <a:rPr lang="nl-NL" b="0" i="0" dirty="0">
                <a:solidFill>
                  <a:srgbClr val="000000"/>
                </a:solidFill>
                <a:effectLst/>
                <a:latin typeface="RO Sans"/>
              </a:rPr>
              <a:t> door een curator of mentor die door de rechter is benoemd</a:t>
            </a:r>
          </a:p>
          <a:p>
            <a:pPr algn="l">
              <a:buFont typeface="Arial" panose="020B0604020202020204" pitchFamily="34" charset="0"/>
              <a:buChar char="•"/>
            </a:pPr>
            <a:r>
              <a:rPr lang="nl-NL" b="1" i="0" dirty="0">
                <a:solidFill>
                  <a:srgbClr val="000000"/>
                </a:solidFill>
                <a:effectLst/>
                <a:latin typeface="RO Sans"/>
              </a:rPr>
              <a:t> door een persoon die is gemachtigd in een levenstestament/volmacht, </a:t>
            </a:r>
          </a:p>
          <a:p>
            <a:pPr algn="l">
              <a:buFont typeface="Arial" panose="020B0604020202020204" pitchFamily="34" charset="0"/>
              <a:buChar char="•"/>
            </a:pPr>
            <a:r>
              <a:rPr lang="nl-NL" b="0" i="0" dirty="0">
                <a:solidFill>
                  <a:srgbClr val="000000"/>
                </a:solidFill>
                <a:effectLst/>
                <a:latin typeface="RO Sans"/>
              </a:rPr>
              <a:t> bij een gecombineerde aanvraag van </a:t>
            </a:r>
            <a:r>
              <a:rPr lang="nl-NL" b="0" i="0" dirty="0" err="1">
                <a:solidFill>
                  <a:srgbClr val="000000"/>
                </a:solidFill>
                <a:effectLst/>
                <a:latin typeface="RO Sans"/>
              </a:rPr>
              <a:t>Wlz</a:t>
            </a:r>
            <a:r>
              <a:rPr lang="nl-NL" b="0" i="0" dirty="0">
                <a:solidFill>
                  <a:srgbClr val="000000"/>
                </a:solidFill>
                <a:effectLst/>
                <a:latin typeface="RO Sans"/>
              </a:rPr>
              <a:t>-zorg en een onvrijwillige opname.</a:t>
            </a:r>
          </a:p>
          <a:p>
            <a:endParaRPr lang="nl-NL" dirty="0"/>
          </a:p>
          <a:p>
            <a:r>
              <a:rPr lang="nl-NL" dirty="0"/>
              <a:t>In de wegwijzer staat ook een verwijzing naar wilsverklaring</a:t>
            </a:r>
          </a:p>
          <a:p>
            <a:r>
              <a:rPr lang="nl-NL" dirty="0"/>
              <a:t>Tips: </a:t>
            </a:r>
          </a:p>
          <a:p>
            <a:pPr marL="342900" indent="-342900">
              <a:buFontTx/>
              <a:buChar char="-"/>
            </a:pPr>
            <a:r>
              <a:rPr lang="nl-NL" dirty="0"/>
              <a:t>zorg op de website van de huisartsenpraktijk voor een verwijzing naar een goed voorbeeld van een wilsverklaring. In deze presentatie kunt u deze link toevoegen. </a:t>
            </a:r>
          </a:p>
          <a:p>
            <a:pPr marL="342900" indent="-342900">
              <a:buFontTx/>
              <a:buChar char="-"/>
            </a:pPr>
            <a:r>
              <a:rPr lang="nl-NL" dirty="0"/>
              <a:t>Geef een toelichting over wilsverklaring, levenstestament, euthanasieverzoek</a:t>
            </a:r>
          </a:p>
          <a:p>
            <a:endParaRPr lang="nl-NL" dirty="0"/>
          </a:p>
        </p:txBody>
      </p:sp>
      <p:sp>
        <p:nvSpPr>
          <p:cNvPr id="4" name="Tijdelijke aanduiding voor dianummer 3">
            <a:extLst>
              <a:ext uri="{FF2B5EF4-FFF2-40B4-BE49-F238E27FC236}">
                <a16:creationId xmlns:a16="http://schemas.microsoft.com/office/drawing/2014/main" id="{BE3AC1BE-C1F6-330F-80BC-E1629FF5E4D4}"/>
              </a:ext>
            </a:extLst>
          </p:cNvPr>
          <p:cNvSpPr>
            <a:spLocks noGrp="1"/>
          </p:cNvSpPr>
          <p:nvPr>
            <p:ph type="sldNum" sz="quarter" idx="5"/>
          </p:nvPr>
        </p:nvSpPr>
        <p:spPr/>
        <p:txBody>
          <a:bodyPr/>
          <a:lstStyle/>
          <a:p>
            <a:fld id="{EB6A1CC6-046B-44AB-BD26-4D3609919A02}" type="slidenum">
              <a:rPr lang="nl-NL" smtClean="0"/>
              <a:t>26</a:t>
            </a:fld>
            <a:endParaRPr lang="nl-NL"/>
          </a:p>
        </p:txBody>
      </p:sp>
    </p:spTree>
    <p:extLst>
      <p:ext uri="{BB962C8B-B14F-4D97-AF65-F5344CB8AC3E}">
        <p14:creationId xmlns:p14="http://schemas.microsoft.com/office/powerpoint/2010/main" val="2022828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CE22F-126D-2898-A5B1-0A5BE6C877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119494-CDC2-D20A-5A61-B6C6E50AED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7BFB55-A9C8-FA1D-755F-59E49B2DBC75}"/>
              </a:ext>
            </a:extLst>
          </p:cNvPr>
          <p:cNvSpPr>
            <a:spLocks noGrp="1"/>
          </p:cNvSpPr>
          <p:nvPr>
            <p:ph type="body" idx="1"/>
          </p:nvPr>
        </p:nvSpPr>
        <p:spPr/>
        <p:txBody>
          <a:bodyPr/>
          <a:lstStyle/>
          <a:p>
            <a:r>
              <a:rPr lang="nl-NL" dirty="0"/>
              <a:t>Tips:</a:t>
            </a:r>
          </a:p>
          <a:p>
            <a:pPr marL="342900" indent="-342900">
              <a:buFontTx/>
              <a:buChar char="-"/>
            </a:pPr>
            <a:r>
              <a:rPr lang="nl-NL" dirty="0"/>
              <a:t>er zijn diverse hulpmiddelen, verwijs bijv. naar de gesprekswijzer</a:t>
            </a:r>
          </a:p>
          <a:p>
            <a:pPr marL="342900" indent="-342900">
              <a:buFontTx/>
              <a:buChar char="-"/>
            </a:pPr>
            <a:r>
              <a:rPr lang="nl-NL" dirty="0"/>
              <a:t>ga er in het verhaal </a:t>
            </a:r>
            <a:r>
              <a:rPr lang="nl-NL" u="sng" dirty="0"/>
              <a:t>niet</a:t>
            </a:r>
            <a:r>
              <a:rPr lang="nl-NL" dirty="0"/>
              <a:t> vanuit dat iedereen kinderen heeft. Benoem dat ook: Probeer iemand te vinden, ook al heb je een klein netwerk.</a:t>
            </a:r>
            <a:endParaRPr lang="nl-NL" dirty="0">
              <a:sym typeface="Wingdings" pitchFamily="2" charset="2"/>
            </a:endParaRPr>
          </a:p>
          <a:p>
            <a:pPr marL="342900" indent="-342900">
              <a:buFontTx/>
              <a:buChar char="-"/>
            </a:pPr>
            <a:r>
              <a:rPr lang="nl-NL" dirty="0">
                <a:sym typeface="Wingdings" pitchFamily="2" charset="2"/>
              </a:rPr>
              <a:t>Tegelijkertijd de tip: als je wel kinderen hebt, betrek ze allemaal. </a:t>
            </a:r>
            <a:endParaRPr lang="nl-NL" dirty="0"/>
          </a:p>
          <a:p>
            <a:endParaRPr lang="nl-NL" dirty="0"/>
          </a:p>
        </p:txBody>
      </p:sp>
      <p:sp>
        <p:nvSpPr>
          <p:cNvPr id="4" name="Tijdelijke aanduiding voor dianummer 3">
            <a:extLst>
              <a:ext uri="{FF2B5EF4-FFF2-40B4-BE49-F238E27FC236}">
                <a16:creationId xmlns:a16="http://schemas.microsoft.com/office/drawing/2014/main" id="{F4079EC6-CE5D-EC96-C304-31CA38891C71}"/>
              </a:ext>
            </a:extLst>
          </p:cNvPr>
          <p:cNvSpPr>
            <a:spLocks noGrp="1"/>
          </p:cNvSpPr>
          <p:nvPr>
            <p:ph type="sldNum" sz="quarter" idx="5"/>
          </p:nvPr>
        </p:nvSpPr>
        <p:spPr/>
        <p:txBody>
          <a:bodyPr/>
          <a:lstStyle/>
          <a:p>
            <a:fld id="{EB6A1CC6-046B-44AB-BD26-4D3609919A02}" type="slidenum">
              <a:rPr lang="nl-NL" smtClean="0"/>
              <a:t>27</a:t>
            </a:fld>
            <a:endParaRPr lang="nl-NL"/>
          </a:p>
        </p:txBody>
      </p:sp>
    </p:spTree>
    <p:extLst>
      <p:ext uri="{BB962C8B-B14F-4D97-AF65-F5344CB8AC3E}">
        <p14:creationId xmlns:p14="http://schemas.microsoft.com/office/powerpoint/2010/main" val="131594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D76F-0CB7-55E5-172C-A446489365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181D3D-BD5D-CBCF-ACFA-A15B080B75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529542-434B-41CF-2BB9-91426CA506DC}"/>
              </a:ext>
            </a:extLst>
          </p:cNvPr>
          <p:cNvSpPr>
            <a:spLocks noGrp="1"/>
          </p:cNvSpPr>
          <p:nvPr>
            <p:ph type="body" idx="1"/>
          </p:nvPr>
        </p:nvSpPr>
        <p:spPr/>
        <p:txBody>
          <a:bodyPr/>
          <a:lstStyle/>
          <a:p>
            <a:r>
              <a:rPr lang="nl-NL" dirty="0"/>
              <a:t>Toelichting: dit is afhankelijk van wat je zelf als huisarts wilt, dat kan per praktijk verschillen. </a:t>
            </a:r>
          </a:p>
          <a:p>
            <a:endParaRPr lang="nl-NL" dirty="0"/>
          </a:p>
        </p:txBody>
      </p:sp>
      <p:sp>
        <p:nvSpPr>
          <p:cNvPr id="4" name="Tijdelijke aanduiding voor dianummer 3">
            <a:extLst>
              <a:ext uri="{FF2B5EF4-FFF2-40B4-BE49-F238E27FC236}">
                <a16:creationId xmlns:a16="http://schemas.microsoft.com/office/drawing/2014/main" id="{115FC4D7-2831-6F34-B5CE-155A24E2A0E7}"/>
              </a:ext>
            </a:extLst>
          </p:cNvPr>
          <p:cNvSpPr>
            <a:spLocks noGrp="1"/>
          </p:cNvSpPr>
          <p:nvPr>
            <p:ph type="sldNum" sz="quarter" idx="5"/>
          </p:nvPr>
        </p:nvSpPr>
        <p:spPr/>
        <p:txBody>
          <a:bodyPr/>
          <a:lstStyle/>
          <a:p>
            <a:fld id="{EB6A1CC6-046B-44AB-BD26-4D3609919A02}" type="slidenum">
              <a:rPr lang="nl-NL" smtClean="0"/>
              <a:t>28</a:t>
            </a:fld>
            <a:endParaRPr lang="nl-NL"/>
          </a:p>
        </p:txBody>
      </p:sp>
    </p:spTree>
    <p:extLst>
      <p:ext uri="{BB962C8B-B14F-4D97-AF65-F5344CB8AC3E}">
        <p14:creationId xmlns:p14="http://schemas.microsoft.com/office/powerpoint/2010/main" val="3634734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29</a:t>
            </a:fld>
            <a:endParaRPr lang="nl-NL"/>
          </a:p>
        </p:txBody>
      </p:sp>
    </p:spTree>
    <p:extLst>
      <p:ext uri="{BB962C8B-B14F-4D97-AF65-F5344CB8AC3E}">
        <p14:creationId xmlns:p14="http://schemas.microsoft.com/office/powerpoint/2010/main" val="204271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C122-FD85-4AFC-5ADC-02065AC838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F42823-5AFD-6D76-89D1-DA1060E1D1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11626A-83E8-6F8F-E7C1-61D2AC1DF7AC}"/>
              </a:ext>
            </a:extLst>
          </p:cNvPr>
          <p:cNvSpPr>
            <a:spLocks noGrp="1"/>
          </p:cNvSpPr>
          <p:nvPr>
            <p:ph type="body" idx="1"/>
          </p:nvPr>
        </p:nvSpPr>
        <p:spPr/>
        <p:txBody>
          <a:bodyPr/>
          <a:lstStyle/>
          <a:p>
            <a:r>
              <a:rPr lang="nl-NL" dirty="0"/>
              <a:t>Facultatief; zie ook de wegwijzer.  </a:t>
            </a:r>
          </a:p>
        </p:txBody>
      </p:sp>
      <p:sp>
        <p:nvSpPr>
          <p:cNvPr id="4" name="Tijdelijke aanduiding voor dianummer 3">
            <a:extLst>
              <a:ext uri="{FF2B5EF4-FFF2-40B4-BE49-F238E27FC236}">
                <a16:creationId xmlns:a16="http://schemas.microsoft.com/office/drawing/2014/main" id="{0B5E9F31-335B-46E8-C563-FB70DDFE7D3B}"/>
              </a:ext>
            </a:extLst>
          </p:cNvPr>
          <p:cNvSpPr>
            <a:spLocks noGrp="1"/>
          </p:cNvSpPr>
          <p:nvPr>
            <p:ph type="sldNum" sz="quarter" idx="5"/>
          </p:nvPr>
        </p:nvSpPr>
        <p:spPr/>
        <p:txBody>
          <a:bodyPr/>
          <a:lstStyle/>
          <a:p>
            <a:fld id="{EB6A1CC6-046B-44AB-BD26-4D3609919A02}" type="slidenum">
              <a:rPr lang="nl-NL" smtClean="0"/>
              <a:t>30</a:t>
            </a:fld>
            <a:endParaRPr lang="nl-NL"/>
          </a:p>
        </p:txBody>
      </p:sp>
    </p:spTree>
    <p:extLst>
      <p:ext uri="{BB962C8B-B14F-4D97-AF65-F5344CB8AC3E}">
        <p14:creationId xmlns:p14="http://schemas.microsoft.com/office/powerpoint/2010/main" val="3511100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8E64-AC23-BD47-7F2C-DF5CA41569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8B693F-6415-F33E-7EB3-3BD42279F3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26F3F5-59C6-4164-3BB7-D391F239551E}"/>
              </a:ext>
            </a:extLst>
          </p:cNvPr>
          <p:cNvSpPr>
            <a:spLocks noGrp="1"/>
          </p:cNvSpPr>
          <p:nvPr>
            <p:ph type="body" idx="1"/>
          </p:nvPr>
        </p:nvSpPr>
        <p:spPr/>
        <p:txBody>
          <a:bodyPr/>
          <a:lstStyle/>
          <a:p>
            <a:pPr>
              <a:buClr>
                <a:srgbClr val="DDBFB4"/>
              </a:buClr>
            </a:pPr>
            <a:r>
              <a:rPr lang="nl-NL" sz="1200" dirty="0"/>
              <a:t>Afsluiting: Zijn er nog laatste vragen?</a:t>
            </a:r>
          </a:p>
          <a:p>
            <a:pPr>
              <a:buClr>
                <a:srgbClr val="DDBFB4"/>
              </a:buClr>
            </a:pPr>
            <a:r>
              <a:rPr lang="nl-NL" sz="1200" dirty="0"/>
              <a:t>Dank voor uw komst</a:t>
            </a:r>
          </a:p>
          <a:p>
            <a:pPr>
              <a:buClr>
                <a:srgbClr val="DDBFB4"/>
              </a:buClr>
            </a:pPr>
            <a:r>
              <a:rPr lang="nl-NL" sz="1200" dirty="0"/>
              <a:t>Presentatie komt op de website</a:t>
            </a:r>
          </a:p>
        </p:txBody>
      </p:sp>
      <p:sp>
        <p:nvSpPr>
          <p:cNvPr id="4" name="Tijdelijke aanduiding voor dianummer 3">
            <a:extLst>
              <a:ext uri="{FF2B5EF4-FFF2-40B4-BE49-F238E27FC236}">
                <a16:creationId xmlns:a16="http://schemas.microsoft.com/office/drawing/2014/main" id="{EEF7D960-2C3C-B11D-CEAA-D9F0791FA15D}"/>
              </a:ext>
            </a:extLst>
          </p:cNvPr>
          <p:cNvSpPr>
            <a:spLocks noGrp="1"/>
          </p:cNvSpPr>
          <p:nvPr>
            <p:ph type="sldNum" sz="quarter" idx="5"/>
          </p:nvPr>
        </p:nvSpPr>
        <p:spPr/>
        <p:txBody>
          <a:bodyPr/>
          <a:lstStyle/>
          <a:p>
            <a:fld id="{EB6A1CC6-046B-44AB-BD26-4D3609919A02}" type="slidenum">
              <a:rPr lang="nl-NL" smtClean="0"/>
              <a:t>31</a:t>
            </a:fld>
            <a:endParaRPr lang="nl-NL"/>
          </a:p>
        </p:txBody>
      </p:sp>
    </p:spTree>
    <p:extLst>
      <p:ext uri="{BB962C8B-B14F-4D97-AF65-F5344CB8AC3E}">
        <p14:creationId xmlns:p14="http://schemas.microsoft.com/office/powerpoint/2010/main" val="17760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Wij willen graag dat u enigszins voorbereid bent op de keuzes waar u voor kunt komen staan. Om passende zorg te kunnen bieden. Informatie geven over mogelijkheden van zorg en behandeling, over diverse termen die men vast wel eens gehoord heeft (euthanasie, wilsverklaring, palliatieve zorg)</a:t>
            </a:r>
          </a:p>
          <a:p>
            <a:r>
              <a:rPr lang="nl-NL" dirty="0"/>
              <a:t>- Het belang van in gesprek gaan benadrukken. Voor iemand zelf, voor zijn/haar naasten, voor zorgverleners. Je bewijst elkaar als naasten een dienst als je het erover hebt met elkaar</a:t>
            </a:r>
          </a:p>
          <a:p>
            <a:r>
              <a:rPr lang="nl-NL" dirty="0"/>
              <a:t>Vaak wil je elkaar sparen, maar juist blijven praten is erg belangrijk.</a:t>
            </a:r>
          </a:p>
          <a:p>
            <a:r>
              <a:rPr lang="nl-NL" dirty="0"/>
              <a:t>Benadrukken dat tijdig in gesprek gaan zo belangrijk is, zonder stress/tijdsdruk.</a:t>
            </a:r>
          </a:p>
          <a:p>
            <a:endParaRPr lang="nl-NL" dirty="0"/>
          </a:p>
          <a:p>
            <a:r>
              <a:rPr lang="nl-NL" dirty="0"/>
              <a:t>Tip ter toelichting: benoem dat je van alles kunt regelen, maar dat het uiteindelijk gaat zoals het gaat. Als je dingen vastlegt, kun je er altijd op terugkomen.</a:t>
            </a:r>
          </a:p>
          <a:p>
            <a:r>
              <a:rPr lang="nl-NL" dirty="0"/>
              <a:t>Ter illustratie: je kunt afspreken dat je nooit naar een verpleeghuis wilt. Maar als je een beroerte krijgt, kan dat alsnog de beste keuze op dat moment zijn.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3</a:t>
            </a:fld>
            <a:endParaRPr lang="nl-NL"/>
          </a:p>
        </p:txBody>
      </p:sp>
    </p:spTree>
    <p:extLst>
      <p:ext uri="{BB962C8B-B14F-4D97-AF65-F5344CB8AC3E}">
        <p14:creationId xmlns:p14="http://schemas.microsoft.com/office/powerpoint/2010/main" val="304941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als je nog niet ziek bent: praat vandaag over morgen. Dat is een regionale campagne in de Achterhoek.  Bij de campagne hoort ook een bankje. De gemeente of de lokale welzijnsorganisatie kan hierbij van dienst zijn om het bankje te plaatsen op de locatie en er evt iets over te vertellen.</a:t>
            </a:r>
          </a:p>
          <a:p>
            <a:endParaRPr lang="nl-NL" dirty="0"/>
          </a:p>
          <a:p>
            <a:r>
              <a:rPr lang="nl-NL" dirty="0"/>
              <a:t>Gesprekskaarten kunnen uitgedeeld worden aan het eind van de bijeenkomst. Op te vragen bij NOVA.</a:t>
            </a:r>
          </a:p>
          <a:p>
            <a:endParaRPr lang="nl-NL" dirty="0"/>
          </a:p>
          <a:p>
            <a:r>
              <a:rPr lang="nl-NL" dirty="0"/>
              <a:t>Tips:</a:t>
            </a:r>
          </a:p>
          <a:p>
            <a:r>
              <a:rPr lang="nl-NL" dirty="0"/>
              <a:t>ook als iemand een klein netwerk heeft (of </a:t>
            </a:r>
            <a:r>
              <a:rPr lang="nl-NL" dirty="0" err="1"/>
              <a:t>bijv</a:t>
            </a:r>
            <a:r>
              <a:rPr lang="nl-NL" dirty="0"/>
              <a:t> geen kinderen heeft, of geen contact met hen heeft), is het belangrijk om iemand te vinden met wie je hierover kunt praten. </a:t>
            </a:r>
          </a:p>
          <a:p>
            <a:r>
              <a:rPr lang="nl-NL" dirty="0">
                <a:sym typeface="Wingdings" pitchFamily="2" charset="2"/>
              </a:rPr>
              <a:t>Tegelijkertijd de tip: als je wel kinderen hebt, betrek ze allemaal. </a:t>
            </a:r>
            <a:endParaRPr lang="nl-NL" dirty="0"/>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5</a:t>
            </a:fld>
            <a:endParaRPr lang="nl-NL"/>
          </a:p>
        </p:txBody>
      </p:sp>
    </p:spTree>
    <p:extLst>
      <p:ext uri="{BB962C8B-B14F-4D97-AF65-F5344CB8AC3E}">
        <p14:creationId xmlns:p14="http://schemas.microsoft.com/office/powerpoint/2010/main" val="357018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Tips: </a:t>
            </a:r>
          </a:p>
          <a:p>
            <a:r>
              <a:rPr lang="nl-NL" dirty="0"/>
              <a:t> Pas deze sheet aan naar de mogelijkheden binnen de gemeente</a:t>
            </a:r>
          </a:p>
          <a:p>
            <a:pPr marL="342900" indent="-342900">
              <a:buFontTx/>
              <a:buChar char="-"/>
            </a:pPr>
            <a:r>
              <a:rPr lang="nl-NL" dirty="0"/>
              <a:t>Noem dat het belangrijk is om iemand om hulp te durven vragen; mensen zijn vaak wel breid iets voor elkaar te doen Benoem dat mensen ook zelf veel mogelijkheden hebben om zich fit en gezond te blijven voelen.</a:t>
            </a:r>
          </a:p>
          <a:p>
            <a:pPr marL="342900" indent="-342900">
              <a:buFontTx/>
              <a:buChar char="-"/>
            </a:pPr>
            <a:r>
              <a:rPr lang="nl-NL" dirty="0"/>
              <a:t>Benoem dat we zoveel mogelijk proberen een aanspreekpunt/casemanager aan te wijzen</a:t>
            </a:r>
          </a:p>
          <a:p>
            <a:r>
              <a:rPr lang="nl-NL" dirty="0"/>
              <a:t>NB: Deze dia kan evt worden toegelicht door iemand van welzijn, door een buurtcoach of iemand van de Wmo.</a:t>
            </a:r>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6</a:t>
            </a:fld>
            <a:endParaRPr lang="nl-NL"/>
          </a:p>
        </p:txBody>
      </p:sp>
    </p:spTree>
    <p:extLst>
      <p:ext uri="{BB962C8B-B14F-4D97-AF65-F5344CB8AC3E}">
        <p14:creationId xmlns:p14="http://schemas.microsoft.com/office/powerpoint/2010/main" val="167803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Boodschap van deze sheet: je bewijst elkaar als naasten een dienst als je het erover hebt met elkaar</a:t>
            </a:r>
          </a:p>
          <a:p>
            <a:r>
              <a:rPr lang="nl-NL" dirty="0"/>
              <a:t>Aansporen om het gesprek te voeren. En grenzen aan de mantelzorg te bespreken. Vaak wil je elkaar sparen, maar juist blijven praten is erg belangrijk.</a:t>
            </a:r>
          </a:p>
          <a:p>
            <a:pPr marL="0" marR="0" lvl="0" indent="0" defTabSz="457200" eaLnBrk="1" fontAlgn="auto" latinLnBrk="0" hangingPunct="1">
              <a:lnSpc>
                <a:spcPct val="117999"/>
              </a:lnSpc>
              <a:spcBef>
                <a:spcPts val="0"/>
              </a:spcBef>
              <a:spcAft>
                <a:spcPts val="0"/>
              </a:spcAft>
              <a:buClrTx/>
              <a:buSzTx/>
              <a:buFontTx/>
              <a:buNone/>
              <a:tabLst/>
              <a:defRPr/>
            </a:pPr>
            <a:endParaRPr lang="nl-NL" dirty="0"/>
          </a:p>
          <a:p>
            <a:pPr marL="0" marR="0" lvl="0" indent="0" defTabSz="457200" eaLnBrk="1" fontAlgn="auto" latinLnBrk="0" hangingPunct="1">
              <a:lnSpc>
                <a:spcPct val="117999"/>
              </a:lnSpc>
              <a:spcBef>
                <a:spcPts val="0"/>
              </a:spcBef>
              <a:spcAft>
                <a:spcPts val="0"/>
              </a:spcAft>
              <a:buClrTx/>
              <a:buSzTx/>
              <a:buFontTx/>
              <a:buNone/>
              <a:tabLst/>
              <a:defRPr/>
            </a:pPr>
            <a:r>
              <a:rPr lang="nl-NL" dirty="0"/>
              <a:t>Tip: toelichten hoe jij als huisarts omgaat met de signalen van naasten.</a:t>
            </a:r>
          </a:p>
          <a:p>
            <a:pPr marL="0" marR="0" lvl="0" indent="0" defTabSz="457200" eaLnBrk="1" fontAlgn="auto" latinLnBrk="0" hangingPunct="1">
              <a:lnSpc>
                <a:spcPct val="117999"/>
              </a:lnSpc>
              <a:spcBef>
                <a:spcPts val="0"/>
              </a:spcBef>
              <a:spcAft>
                <a:spcPts val="0"/>
              </a:spcAft>
              <a:buClrTx/>
              <a:buSzTx/>
              <a:buFontTx/>
              <a:buNone/>
              <a:tabLst/>
              <a:defRPr/>
            </a:pPr>
            <a:endParaRPr lang="nl-NL" dirty="0"/>
          </a:p>
          <a:p>
            <a:pPr marL="0" marR="0" lvl="0" indent="0" defTabSz="457200" eaLnBrk="1" fontAlgn="auto" latinLnBrk="0" hangingPunct="1">
              <a:lnSpc>
                <a:spcPct val="117999"/>
              </a:lnSpc>
              <a:spcBef>
                <a:spcPts val="0"/>
              </a:spcBef>
              <a:spcAft>
                <a:spcPts val="0"/>
              </a:spcAft>
              <a:buClrTx/>
              <a:buSzTx/>
              <a:buFontTx/>
              <a:buNone/>
              <a:tabLst/>
              <a:defRPr/>
            </a:pPr>
            <a:r>
              <a:rPr lang="nl-NL" dirty="0"/>
              <a:t>Als mantelzorger kun je ondersteuning krijgen: mantelzorgconsulent / lotgenotencontact, Willem, inloophuis enz.</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7</a:t>
            </a:fld>
            <a:endParaRPr lang="nl-NL"/>
          </a:p>
        </p:txBody>
      </p:sp>
    </p:spTree>
    <p:extLst>
      <p:ext uri="{BB962C8B-B14F-4D97-AF65-F5344CB8AC3E}">
        <p14:creationId xmlns:p14="http://schemas.microsoft.com/office/powerpoint/2010/main" val="386672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8</a:t>
            </a:fld>
            <a:endParaRPr lang="nl-NL"/>
          </a:p>
        </p:txBody>
      </p:sp>
    </p:spTree>
    <p:extLst>
      <p:ext uri="{BB962C8B-B14F-4D97-AF65-F5344CB8AC3E}">
        <p14:creationId xmlns:p14="http://schemas.microsoft.com/office/powerpoint/2010/main" val="292908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Noem voorbeelden van levensbedreigende ziekte of langzame achteruitgang zoals Parkinson, copd, hartfalen, dementie, kanker etc.</a:t>
            </a:r>
          </a:p>
          <a:p>
            <a:r>
              <a:rPr lang="nl-NL" dirty="0"/>
              <a:t>Palliatieve zorg is niet gericht op zo lang mogelijk leven, maar op zo goed mogelijk leven. Klachten en problemen zo veel mogelijk verminderen of voorkomen. Kwaliteit van leven verschilt per persoon.</a:t>
            </a:r>
          </a:p>
          <a:p>
            <a:r>
              <a:rPr lang="nl-NL" dirty="0"/>
              <a:t>Benadruk dat palliatieve zorg is gericht op lichamelijke zorg, psychische zorg, sociale zorg en zingevingsvragen. Geef concrete / aansprekende voorbeelden.</a:t>
            </a:r>
          </a:p>
          <a:p>
            <a:r>
              <a:rPr lang="nl-NL" dirty="0"/>
              <a:t>Palliatieve fase kent geen tijdslimiet, hoe lang palliatieve zorg duurt, verschilt per persoon. Soms weken, maar een </a:t>
            </a:r>
            <a:r>
              <a:rPr lang="nl-NL" dirty="0" err="1"/>
              <a:t>een</a:t>
            </a:r>
            <a:r>
              <a:rPr lang="nl-NL" dirty="0"/>
              <a:t> aantal jaren kan ook.</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9</a:t>
            </a:fld>
            <a:endParaRPr lang="nl-NL"/>
          </a:p>
        </p:txBody>
      </p:sp>
    </p:spTree>
    <p:extLst>
      <p:ext uri="{BB962C8B-B14F-4D97-AF65-F5344CB8AC3E}">
        <p14:creationId xmlns:p14="http://schemas.microsoft.com/office/powerpoint/2010/main" val="423525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F36C-D74A-3430-8E56-22A86B9AFE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8A3FF5-541D-810E-615E-E6CA3274C3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9A2E14-06D1-72B5-AD71-EED5C2F13FB4}"/>
              </a:ext>
            </a:extLst>
          </p:cNvPr>
          <p:cNvSpPr>
            <a:spLocks noGrp="1"/>
          </p:cNvSpPr>
          <p:nvPr>
            <p:ph type="body" idx="1"/>
          </p:nvPr>
        </p:nvSpPr>
        <p:spPr/>
        <p:txBody>
          <a:bodyPr/>
          <a:lstStyle/>
          <a:p>
            <a:r>
              <a:rPr lang="nl-NL" dirty="0"/>
              <a:t>Suggestie: laat mensen eens nadenken over deze vragen.</a:t>
            </a:r>
          </a:p>
          <a:p>
            <a:r>
              <a:rPr lang="nl-NL" dirty="0"/>
              <a:t>Of laat het een gespreksthema zijn, misschien wil iemand er wel iets over zeggen. </a:t>
            </a:r>
          </a:p>
          <a:p>
            <a:r>
              <a:rPr lang="nl-NL" dirty="0"/>
              <a:t>Ook de positieve kant benadrukken: meer tijd voor reflectie en voor verdieping van het contact met naasten. </a:t>
            </a:r>
          </a:p>
          <a:p>
            <a:endParaRPr lang="nl-NL" dirty="0"/>
          </a:p>
        </p:txBody>
      </p:sp>
      <p:sp>
        <p:nvSpPr>
          <p:cNvPr id="4" name="Tijdelijke aanduiding voor dianummer 3">
            <a:extLst>
              <a:ext uri="{FF2B5EF4-FFF2-40B4-BE49-F238E27FC236}">
                <a16:creationId xmlns:a16="http://schemas.microsoft.com/office/drawing/2014/main" id="{ED6CA8DA-9CA1-EBA5-6B6D-1A9573388916}"/>
              </a:ext>
            </a:extLst>
          </p:cNvPr>
          <p:cNvSpPr>
            <a:spLocks noGrp="1"/>
          </p:cNvSpPr>
          <p:nvPr>
            <p:ph type="sldNum" sz="quarter" idx="5"/>
          </p:nvPr>
        </p:nvSpPr>
        <p:spPr/>
        <p:txBody>
          <a:bodyPr/>
          <a:lstStyle/>
          <a:p>
            <a:fld id="{EB6A1CC6-046B-44AB-BD26-4D3609919A02}" type="slidenum">
              <a:rPr lang="nl-NL" smtClean="0"/>
              <a:t>10</a:t>
            </a:fld>
            <a:endParaRPr lang="nl-NL"/>
          </a:p>
        </p:txBody>
      </p:sp>
    </p:spTree>
    <p:extLst>
      <p:ext uri="{BB962C8B-B14F-4D97-AF65-F5344CB8AC3E}">
        <p14:creationId xmlns:p14="http://schemas.microsoft.com/office/powerpoint/2010/main" val="56007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Titel 3">
            <a:extLst>
              <a:ext uri="{FF2B5EF4-FFF2-40B4-BE49-F238E27FC236}">
                <a16:creationId xmlns:a16="http://schemas.microsoft.com/office/drawing/2014/main" id="{4264B466-8869-8D1F-8447-5240CCB0F8C2}"/>
              </a:ext>
            </a:extLst>
          </p:cNvPr>
          <p:cNvSpPr>
            <a:spLocks noGrp="1"/>
          </p:cNvSpPr>
          <p:nvPr>
            <p:ph type="title"/>
          </p:nvPr>
        </p:nvSpPr>
        <p:spPr>
          <a:xfrm>
            <a:off x="3864311" y="737389"/>
            <a:ext cx="5995143" cy="1828011"/>
          </a:xfrm>
          <a:prstGeom prst="rect">
            <a:avLst/>
          </a:prstGeom>
        </p:spPr>
        <p:txBody>
          <a:bodyPr lIns="0" tIns="0" rIns="0" bIns="0"/>
          <a:lstStyle>
            <a:lvl1pPr>
              <a:defRPr sz="6000" b="1">
                <a:solidFill>
                  <a:schemeClr val="tx1"/>
                </a:solidFill>
                <a:latin typeface="+mj-lt"/>
              </a:defRPr>
            </a:lvl1pPr>
          </a:lstStyle>
          <a:p>
            <a:r>
              <a:rPr lang="nl-NL"/>
              <a:t>Klik om stijl te bewerken</a:t>
            </a:r>
            <a:endParaRPr lang="nl-NL" dirty="0"/>
          </a:p>
        </p:txBody>
      </p:sp>
      <p:sp>
        <p:nvSpPr>
          <p:cNvPr id="12" name="Tijdelijke aanduiding voor tekst 2">
            <a:extLst>
              <a:ext uri="{FF2B5EF4-FFF2-40B4-BE49-F238E27FC236}">
                <a16:creationId xmlns:a16="http://schemas.microsoft.com/office/drawing/2014/main" id="{9F817A1A-B569-77BF-088D-D6DF7F96ACA5}"/>
              </a:ext>
            </a:extLst>
          </p:cNvPr>
          <p:cNvSpPr>
            <a:spLocks noGrp="1"/>
          </p:cNvSpPr>
          <p:nvPr>
            <p:ph type="body" sz="half" idx="2"/>
          </p:nvPr>
        </p:nvSpPr>
        <p:spPr>
          <a:xfrm>
            <a:off x="553028" y="3114964"/>
            <a:ext cx="8239990" cy="415636"/>
          </a:xfrm>
          <a:prstGeom prst="rect">
            <a:avLst/>
          </a:prstGeom>
        </p:spPr>
        <p:txBody>
          <a:bodyPr/>
          <a:lstStyle>
            <a:lvl1pPr>
              <a:buClr>
                <a:srgbClr val="DDBFB4"/>
              </a:buClr>
              <a:defRPr/>
            </a:lvl1pPr>
          </a:lstStyle>
          <a:p>
            <a:pPr lvl="0"/>
            <a:r>
              <a:rPr lang="nl-NL"/>
              <a:t>Klikken om de tekststijl van het model te bewerken</a:t>
            </a:r>
          </a:p>
        </p:txBody>
      </p:sp>
    </p:spTree>
    <p:extLst>
      <p:ext uri="{BB962C8B-B14F-4D97-AF65-F5344CB8AC3E}">
        <p14:creationId xmlns:p14="http://schemas.microsoft.com/office/powerpoint/2010/main" val="2325815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Afbeelding met tekening, clipart, Lijnillustraties, schets&#10;&#10;Automatisch gegenereerde beschrijving">
            <a:extLst>
              <a:ext uri="{FF2B5EF4-FFF2-40B4-BE49-F238E27FC236}">
                <a16:creationId xmlns:a16="http://schemas.microsoft.com/office/drawing/2014/main" id="{C73C3C3E-A7C7-80F1-4F7B-90DABD7A90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419" y="186637"/>
            <a:ext cx="1824840" cy="1686787"/>
          </a:xfrm>
          <a:prstGeom prst="rect">
            <a:avLst/>
          </a:prstGeom>
        </p:spPr>
      </p:pic>
      <p:pic>
        <p:nvPicPr>
          <p:cNvPr id="10" name="Afbeelding 9" descr="Afbeelding met cirkel, ontwerp&#10;&#10;Automatisch gegenereerde beschrijving">
            <a:extLst>
              <a:ext uri="{FF2B5EF4-FFF2-40B4-BE49-F238E27FC236}">
                <a16:creationId xmlns:a16="http://schemas.microsoft.com/office/drawing/2014/main" id="{C57235BC-5250-B2B4-39CB-5D1418FD7600}"/>
              </a:ext>
            </a:extLst>
          </p:cNvPr>
          <p:cNvPicPr>
            <a:picLocks noChangeAspect="1"/>
          </p:cNvPicPr>
          <p:nvPr userDrawn="1"/>
        </p:nvPicPr>
        <p:blipFill>
          <a:blip r:embed="rId4">
            <a:alphaModFix amt="30000"/>
            <a:extLst>
              <a:ext uri="{28A0092B-C50C-407E-A947-70E740481C1C}">
                <a14:useLocalDpi xmlns:a14="http://schemas.microsoft.com/office/drawing/2010/main" val="0"/>
              </a:ext>
            </a:extLst>
          </a:blip>
          <a:stretch>
            <a:fillRect/>
          </a:stretch>
        </p:blipFill>
        <p:spPr>
          <a:xfrm>
            <a:off x="8375904" y="3107436"/>
            <a:ext cx="3816096" cy="3750564"/>
          </a:xfrm>
          <a:prstGeom prst="rect">
            <a:avLst/>
          </a:prstGeom>
        </p:spPr>
      </p:pic>
      <p:cxnSp>
        <p:nvCxnSpPr>
          <p:cNvPr id="12" name="Rechte verbindingslijn 11">
            <a:extLst>
              <a:ext uri="{FF2B5EF4-FFF2-40B4-BE49-F238E27FC236}">
                <a16:creationId xmlns:a16="http://schemas.microsoft.com/office/drawing/2014/main" id="{B816AF19-953F-ACF7-8EC0-52D7A99A02BA}"/>
              </a:ext>
            </a:extLst>
          </p:cNvPr>
          <p:cNvCxnSpPr>
            <a:cxnSpLocks/>
          </p:cNvCxnSpPr>
          <p:nvPr userDrawn="1"/>
        </p:nvCxnSpPr>
        <p:spPr>
          <a:xfrm>
            <a:off x="38100" y="0"/>
            <a:ext cx="0" cy="6858000"/>
          </a:xfrm>
          <a:prstGeom prst="line">
            <a:avLst/>
          </a:prstGeom>
          <a:ln w="101600">
            <a:solidFill>
              <a:srgbClr val="BCE2E1"/>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50BFCD27-0AC1-9CC4-DAA8-1BCC32EA9FF0}"/>
              </a:ext>
            </a:extLst>
          </p:cNvPr>
          <p:cNvCxnSpPr>
            <a:cxnSpLocks/>
          </p:cNvCxnSpPr>
          <p:nvPr userDrawn="1"/>
        </p:nvCxnSpPr>
        <p:spPr>
          <a:xfrm>
            <a:off x="166564" y="0"/>
            <a:ext cx="0" cy="6858000"/>
          </a:xfrm>
          <a:prstGeom prst="line">
            <a:avLst/>
          </a:prstGeom>
          <a:ln w="38100">
            <a:solidFill>
              <a:srgbClr val="DDBFB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70991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knmg.nl/actueel/dossiers/levenseinde-2/ervaringsverhalen"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thuisarts.nl/wensen-voor-zorg-en-behandeling/ik-wil-mijn-wensen-over-zorg-en-behandeling-opschrijve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palliaweb.nl/netwerk-achterhoek/zorgverleners/passende-zorg-in-de-laatste-levensfase/wegwijzer-praten-over-het-levenseind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palliaweb.nl/getattachment/737ddf6b-8911-4623-9e4d-204c7b75282a/Wegwijzer_Praten-over-het-levenseinde_A5_beknopte-versie.pdf?lang=nl-NL" TargetMode="External"/><Relationship Id="rId3" Type="http://schemas.openxmlformats.org/officeDocument/2006/relationships/image" Target="../media/image4.png"/><Relationship Id="rId7" Type="http://schemas.openxmlformats.org/officeDocument/2006/relationships/hyperlink" Target="https://www.thuisarts.nl/wensen-voor-zorg-en-behandeling/ik-wil-mijn-wensen-over-zorg-en-behandeling-opschrijven"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thuisarts.nl/wensen-voor-zorg-en-behandeling/ik-denk-na-over-mijn-wensen-voor-zorg-en-behandeling" TargetMode="External"/><Relationship Id="rId5" Type="http://schemas.openxmlformats.org/officeDocument/2006/relationships/hyperlink" Target="https://www.knmg.nl/actueel/dossiers/levenseinde-2/ervaringsverhalen" TargetMode="External"/><Relationship Id="rId4" Type="http://schemas.openxmlformats.org/officeDocument/2006/relationships/hyperlink" Target="https://www.patientenfederatie.nl/extra/levenseind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chterhoekbank.nl/wp-content/uploads/2024/10/Achterhoekbank_gesprekskaart_2024.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illemlevensvragen.n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netwerkouderenachterhoek.nl/wp-content/uploads/2025/03/Flyer_Mantelzorgondersteuning.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4073995" y="488220"/>
            <a:ext cx="6314605" cy="1517320"/>
          </a:xfrm>
          <a:prstGeom prst="rect">
            <a:avLst/>
          </a:prstGeom>
        </p:spPr>
        <p:txBody>
          <a:bodyPr/>
          <a:lstStyle/>
          <a:p>
            <a:pPr algn="ctr">
              <a:lnSpc>
                <a:spcPts val="4000"/>
              </a:lnSpc>
            </a:pPr>
            <a:r>
              <a:rPr lang="nl-NL" sz="5000" dirty="0">
                <a:solidFill>
                  <a:srgbClr val="B1BAC1"/>
                </a:solidFill>
              </a:rPr>
              <a:t>PRATEN OVER DE </a:t>
            </a:r>
            <a:br>
              <a:rPr lang="nl-NL" sz="5000" dirty="0">
                <a:solidFill>
                  <a:srgbClr val="B1BAC1"/>
                </a:solidFill>
              </a:rPr>
            </a:br>
            <a:r>
              <a:rPr lang="nl-NL" sz="5000" dirty="0">
                <a:solidFill>
                  <a:srgbClr val="B1BAC1"/>
                </a:solidFill>
              </a:rPr>
              <a:t>LAATSTE LEVENSJAREN</a:t>
            </a:r>
            <a:br>
              <a:rPr lang="nl-NL" sz="3500" dirty="0">
                <a:solidFill>
                  <a:srgbClr val="B1BAC1"/>
                </a:solidFill>
              </a:rPr>
            </a:br>
            <a:r>
              <a:rPr lang="nl-NL" sz="3500" dirty="0"/>
              <a:t>uw wensen, uw grenzen</a:t>
            </a:r>
          </a:p>
        </p:txBody>
      </p:sp>
      <p:sp>
        <p:nvSpPr>
          <p:cNvPr id="6" name="Rechthoek 5">
            <a:extLst>
              <a:ext uri="{FF2B5EF4-FFF2-40B4-BE49-F238E27FC236}">
                <a16:creationId xmlns:a16="http://schemas.microsoft.com/office/drawing/2014/main" id="{9A3B913A-B64E-0C3D-C63E-6F79A82146F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4" name="Afbeelding" descr="Afbeelding">
            <a:extLst>
              <a:ext uri="{FF2B5EF4-FFF2-40B4-BE49-F238E27FC236}">
                <a16:creationId xmlns:a16="http://schemas.microsoft.com/office/drawing/2014/main" id="{E8A84905-3441-53DE-4A48-C86753E31D63}"/>
              </a:ext>
            </a:extLst>
          </p:cNvPr>
          <p:cNvPicPr>
            <a:picLocks noChangeAspect="1"/>
          </p:cNvPicPr>
          <p:nvPr/>
        </p:nvPicPr>
        <p:blipFill>
          <a:blip r:embed="rId3"/>
          <a:stretch>
            <a:fillRect/>
          </a:stretch>
        </p:blipFill>
        <p:spPr>
          <a:xfrm>
            <a:off x="4329113" y="2510421"/>
            <a:ext cx="5804366" cy="2902183"/>
          </a:xfrm>
          <a:prstGeom prst="rect">
            <a:avLst/>
          </a:prstGeom>
          <a:ln>
            <a:noFill/>
          </a:ln>
          <a:effectLst>
            <a:outerShdw blurRad="190500" algn="tl" rotWithShape="0">
              <a:srgbClr val="DDBFB4">
                <a:alpha val="70000"/>
              </a:srgbClr>
            </a:outerShdw>
          </a:effectLst>
        </p:spPr>
      </p:pic>
      <p:sp>
        <p:nvSpPr>
          <p:cNvPr id="5" name="Tekstvak 4">
            <a:extLst>
              <a:ext uri="{FF2B5EF4-FFF2-40B4-BE49-F238E27FC236}">
                <a16:creationId xmlns:a16="http://schemas.microsoft.com/office/drawing/2014/main" id="{4F3F5D00-CCBC-9D9E-B7F8-3C315A9CD6C7}"/>
              </a:ext>
            </a:extLst>
          </p:cNvPr>
          <p:cNvSpPr txBox="1"/>
          <p:nvPr/>
        </p:nvSpPr>
        <p:spPr>
          <a:xfrm>
            <a:off x="5938426" y="5605109"/>
            <a:ext cx="3468712" cy="853621"/>
          </a:xfrm>
          <a:prstGeom prst="rect">
            <a:avLst/>
          </a:prstGeom>
          <a:noFill/>
        </p:spPr>
        <p:txBody>
          <a:bodyPr wrap="square" rtlCol="0">
            <a:spAutoFit/>
          </a:bodyPr>
          <a:lstStyle/>
          <a:p>
            <a:r>
              <a:rPr lang="nl-NL" sz="5000" b="1" dirty="0">
                <a:solidFill>
                  <a:srgbClr val="DDBFB4"/>
                </a:solidFill>
                <a:latin typeface="Signika" panose="02010003020600000004" pitchFamily="2" charset="0"/>
              </a:rPr>
              <a:t>Goed </a:t>
            </a:r>
            <a:r>
              <a:rPr lang="nl-NL" sz="5000" b="1" dirty="0" err="1">
                <a:solidFill>
                  <a:srgbClr val="DDBFB4"/>
                </a:solidFill>
                <a:latin typeface="Signika" panose="02010003020600000004" pitchFamily="2" charset="0"/>
              </a:rPr>
              <a:t>Gaon</a:t>
            </a:r>
            <a:r>
              <a:rPr lang="nl-NL" sz="5000" b="1" dirty="0">
                <a:solidFill>
                  <a:srgbClr val="DDBFB4"/>
                </a:solidFill>
                <a:latin typeface="Signika" panose="02010003020600000004" pitchFamily="2" charset="0"/>
              </a:rPr>
              <a:t>!</a:t>
            </a:r>
          </a:p>
        </p:txBody>
      </p:sp>
    </p:spTree>
    <p:extLst>
      <p:ext uri="{BB962C8B-B14F-4D97-AF65-F5344CB8AC3E}">
        <p14:creationId xmlns:p14="http://schemas.microsoft.com/office/powerpoint/2010/main" val="1090157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8E71-302D-F3AD-8D2B-0286127B936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3E49FA87-E3AD-C435-7EAA-93F2A7D3896E}"/>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B1784BF1-7811-FA44-9DF7-3E08A034EFF3}"/>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De betekenis van de laatste levensfase</a:t>
            </a:r>
          </a:p>
        </p:txBody>
      </p:sp>
      <p:sp>
        <p:nvSpPr>
          <p:cNvPr id="4" name="Ondertitel 2">
            <a:extLst>
              <a:ext uri="{FF2B5EF4-FFF2-40B4-BE49-F238E27FC236}">
                <a16:creationId xmlns:a16="http://schemas.microsoft.com/office/drawing/2014/main" id="{E1F08CEB-D6B2-EBD1-F27C-4B23923AFC40}"/>
              </a:ext>
            </a:extLst>
          </p:cNvPr>
          <p:cNvSpPr txBox="1">
            <a:spLocks/>
          </p:cNvSpPr>
          <p:nvPr/>
        </p:nvSpPr>
        <p:spPr>
          <a:xfrm>
            <a:off x="922307" y="2661968"/>
            <a:ext cx="7548593" cy="3192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Wat is belangrijk voor u?</a:t>
            </a:r>
          </a:p>
          <a:p>
            <a:pPr>
              <a:buClr>
                <a:srgbClr val="DDBFB4"/>
              </a:buClr>
            </a:pPr>
            <a:r>
              <a:rPr lang="nl-NL" sz="2500" dirty="0"/>
              <a:t>Hoe stelt u zich de laatste levensfase voor?</a:t>
            </a:r>
          </a:p>
          <a:p>
            <a:pPr>
              <a:buClr>
                <a:srgbClr val="DDBFB4"/>
              </a:buClr>
            </a:pPr>
            <a:r>
              <a:rPr lang="nl-NL" sz="2500" dirty="0"/>
              <a:t>Wie zijn voor u belangrijk in de laatste levensfase?</a:t>
            </a:r>
          </a:p>
          <a:p>
            <a:pPr>
              <a:buClr>
                <a:srgbClr val="DDBFB4"/>
              </a:buClr>
            </a:pPr>
            <a:r>
              <a:rPr lang="nl-NL" sz="2500" dirty="0"/>
              <a:t>Weten zij wat u wel en niet wilt?</a:t>
            </a:r>
          </a:p>
          <a:p>
            <a:pPr>
              <a:buClr>
                <a:srgbClr val="DDBFB4"/>
              </a:buClr>
            </a:pPr>
            <a:r>
              <a:rPr lang="nl-NL" sz="2500" dirty="0"/>
              <a:t>Waar kijkt u naar uit/ waar bent u bang voor?</a:t>
            </a:r>
          </a:p>
          <a:p>
            <a:pPr>
              <a:buClr>
                <a:srgbClr val="DDBFB4"/>
              </a:buClr>
            </a:pPr>
            <a:r>
              <a:rPr lang="nl-NL" sz="2500" dirty="0"/>
              <a:t>Waar wilt u regie over houden?</a:t>
            </a:r>
          </a:p>
        </p:txBody>
      </p:sp>
      <p:pic>
        <p:nvPicPr>
          <p:cNvPr id="5" name="Afbeelding 4" descr="Afbeelding met schets, zwart, zwart-wit, kunst&#10;&#10;Door AI gegenereerde inhoud is mogelijk onjuist.">
            <a:extLst>
              <a:ext uri="{FF2B5EF4-FFF2-40B4-BE49-F238E27FC236}">
                <a16:creationId xmlns:a16="http://schemas.microsoft.com/office/drawing/2014/main" id="{3D7C0683-1FB1-4185-9E2F-1F4DB8D39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613" y="2206478"/>
            <a:ext cx="7829384" cy="4261803"/>
          </a:xfrm>
          <a:prstGeom prst="rect">
            <a:avLst/>
          </a:prstGeom>
        </p:spPr>
      </p:pic>
    </p:spTree>
    <p:extLst>
      <p:ext uri="{BB962C8B-B14F-4D97-AF65-F5344CB8AC3E}">
        <p14:creationId xmlns:p14="http://schemas.microsoft.com/office/powerpoint/2010/main" val="113883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579E-3667-765D-AF4B-2840F5E4346C}"/>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03F1910-D0CC-D0D9-9A07-D9CECFA347C0}"/>
              </a:ext>
            </a:extLst>
          </p:cNvPr>
          <p:cNvSpPr/>
          <p:nvPr/>
        </p:nvSpPr>
        <p:spPr>
          <a:xfrm>
            <a:off x="7672782" y="2198044"/>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4" name="Afbeelding" descr="Afbeelding">
            <a:extLst>
              <a:ext uri="{FF2B5EF4-FFF2-40B4-BE49-F238E27FC236}">
                <a16:creationId xmlns:a16="http://schemas.microsoft.com/office/drawing/2014/main" id="{CD90BEE3-1D3E-D27F-80A5-89D09D606203}"/>
              </a:ext>
            </a:extLst>
          </p:cNvPr>
          <p:cNvPicPr>
            <a:picLocks noChangeAspect="1"/>
          </p:cNvPicPr>
          <p:nvPr/>
        </p:nvPicPr>
        <p:blipFill>
          <a:blip r:embed="rId2"/>
          <a:srcRect l="1236" t="12932" r="718" b="42134"/>
          <a:stretch>
            <a:fillRect/>
          </a:stretch>
        </p:blipFill>
        <p:spPr>
          <a:xfrm>
            <a:off x="4473672" y="809327"/>
            <a:ext cx="4286502" cy="31430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el 1">
            <a:extLst>
              <a:ext uri="{FF2B5EF4-FFF2-40B4-BE49-F238E27FC236}">
                <a16:creationId xmlns:a16="http://schemas.microsoft.com/office/drawing/2014/main" id="{F0A3A791-F5B4-8D8A-8C45-7CEFD31CB4A4}"/>
              </a:ext>
            </a:extLst>
          </p:cNvPr>
          <p:cNvSpPr txBox="1">
            <a:spLocks/>
          </p:cNvSpPr>
          <p:nvPr/>
        </p:nvSpPr>
        <p:spPr>
          <a:xfrm>
            <a:off x="4822175" y="4528021"/>
            <a:ext cx="3589496" cy="991750"/>
          </a:xfrm>
          <a:prstGeom prst="rect">
            <a:avLst/>
          </a:prstGeom>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r>
              <a:rPr lang="nl-NL" sz="8000" dirty="0">
                <a:solidFill>
                  <a:srgbClr val="DDBFB4"/>
                </a:solidFill>
              </a:rPr>
              <a:t>Vragen?</a:t>
            </a:r>
          </a:p>
        </p:txBody>
      </p:sp>
    </p:spTree>
    <p:extLst>
      <p:ext uri="{BB962C8B-B14F-4D97-AF65-F5344CB8AC3E}">
        <p14:creationId xmlns:p14="http://schemas.microsoft.com/office/powerpoint/2010/main" val="289860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5CFD-BFD1-6692-BA37-12E981212585}"/>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8E75311E-6DAB-8728-6CD8-025D64C6C0CE}"/>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3" name="Afbeelding" descr="Afbeelding">
            <a:extLst>
              <a:ext uri="{FF2B5EF4-FFF2-40B4-BE49-F238E27FC236}">
                <a16:creationId xmlns:a16="http://schemas.microsoft.com/office/drawing/2014/main" id="{23DFED9B-CAC8-07A9-587F-D1DB06BB71FA}"/>
              </a:ext>
            </a:extLst>
          </p:cNvPr>
          <p:cNvPicPr>
            <a:picLocks noChangeAspect="1"/>
          </p:cNvPicPr>
          <p:nvPr/>
        </p:nvPicPr>
        <p:blipFill>
          <a:blip r:embed="rId3"/>
          <a:stretch>
            <a:fillRect/>
          </a:stretch>
        </p:blipFill>
        <p:spPr>
          <a:xfrm>
            <a:off x="3693275" y="763103"/>
            <a:ext cx="5484154" cy="4270786"/>
          </a:xfrm>
          <a:prstGeom prst="rect">
            <a:avLst/>
          </a:prstGeom>
          <a:ln>
            <a:noFill/>
          </a:ln>
          <a:effectLst>
            <a:outerShdw blurRad="342900" algn="tl" rotWithShape="0">
              <a:srgbClr val="DDBFB4"/>
            </a:outerShdw>
          </a:effectLst>
        </p:spPr>
      </p:pic>
      <p:sp>
        <p:nvSpPr>
          <p:cNvPr id="2" name="Titel 1">
            <a:extLst>
              <a:ext uri="{FF2B5EF4-FFF2-40B4-BE49-F238E27FC236}">
                <a16:creationId xmlns:a16="http://schemas.microsoft.com/office/drawing/2014/main" id="{331F2E49-DDBE-C221-004F-FDEBF8B71F25}"/>
              </a:ext>
            </a:extLst>
          </p:cNvPr>
          <p:cNvSpPr>
            <a:spLocks noGrp="1"/>
          </p:cNvSpPr>
          <p:nvPr>
            <p:ph type="ctrTitle"/>
          </p:nvPr>
        </p:nvSpPr>
        <p:spPr>
          <a:xfrm>
            <a:off x="5137850" y="5304844"/>
            <a:ext cx="2595003" cy="1022458"/>
          </a:xfrm>
          <a:prstGeom prst="rect">
            <a:avLst/>
          </a:prstGeom>
        </p:spPr>
        <p:txBody>
          <a:bodyPr/>
          <a:lstStyle/>
          <a:p>
            <a:pPr algn="ctr"/>
            <a:r>
              <a:rPr lang="nl-NL" sz="8000" dirty="0">
                <a:solidFill>
                  <a:srgbClr val="DDBFB4"/>
                </a:solidFill>
              </a:rPr>
              <a:t>Pauze</a:t>
            </a:r>
          </a:p>
        </p:txBody>
      </p:sp>
    </p:spTree>
    <p:extLst>
      <p:ext uri="{BB962C8B-B14F-4D97-AF65-F5344CB8AC3E}">
        <p14:creationId xmlns:p14="http://schemas.microsoft.com/office/powerpoint/2010/main" val="110095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343F7-6CEF-D4F9-07C2-B7A0E19842D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ABA4821-C8B2-71A4-D50D-3AEB448BB08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C8E25DD-CB2F-D880-8DEE-E8FCB4EBB0B4}"/>
              </a:ext>
            </a:extLst>
          </p:cNvPr>
          <p:cNvSpPr>
            <a:spLocks noGrp="1"/>
          </p:cNvSpPr>
          <p:nvPr>
            <p:ph type="ctrTitle"/>
          </p:nvPr>
        </p:nvSpPr>
        <p:spPr>
          <a:xfrm>
            <a:off x="2543428" y="545458"/>
            <a:ext cx="8994476" cy="1517320"/>
          </a:xfrm>
          <a:prstGeom prst="rect">
            <a:avLst/>
          </a:prstGeom>
        </p:spPr>
        <p:txBody>
          <a:bodyPr/>
          <a:lstStyle/>
          <a:p>
            <a:pPr>
              <a:lnSpc>
                <a:spcPts val="4500"/>
              </a:lnSpc>
            </a:pPr>
            <a:r>
              <a:rPr lang="nl-NL" sz="5000" dirty="0">
                <a:solidFill>
                  <a:srgbClr val="B1BAC1"/>
                </a:solidFill>
              </a:rPr>
              <a:t>Wensen, grenzen en mogelijkheden in de </a:t>
            </a:r>
            <a:br>
              <a:rPr lang="nl-NL" sz="5000" dirty="0">
                <a:solidFill>
                  <a:srgbClr val="B1BAC1"/>
                </a:solidFill>
              </a:rPr>
            </a:br>
            <a:r>
              <a:rPr lang="nl-NL" sz="5000" dirty="0">
                <a:solidFill>
                  <a:srgbClr val="B1BAC1"/>
                </a:solidFill>
              </a:rPr>
              <a:t>laatste levensfase</a:t>
            </a:r>
          </a:p>
        </p:txBody>
      </p:sp>
      <p:sp>
        <p:nvSpPr>
          <p:cNvPr id="4" name="Ondertitel 2">
            <a:extLst>
              <a:ext uri="{FF2B5EF4-FFF2-40B4-BE49-F238E27FC236}">
                <a16:creationId xmlns:a16="http://schemas.microsoft.com/office/drawing/2014/main" id="{BB3D691B-FD14-26C3-085E-EEE51DEB840C}"/>
              </a:ext>
            </a:extLst>
          </p:cNvPr>
          <p:cNvSpPr txBox="1">
            <a:spLocks/>
          </p:cNvSpPr>
          <p:nvPr/>
        </p:nvSpPr>
        <p:spPr>
          <a:xfrm>
            <a:off x="960407" y="2740085"/>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U kunt bijvoorbeeld nadenken over</a:t>
            </a:r>
          </a:p>
          <a:p>
            <a:pPr>
              <a:buClr>
                <a:srgbClr val="DDBFB4"/>
              </a:buClr>
            </a:pPr>
            <a:r>
              <a:rPr lang="nl-NL" sz="2500" dirty="0"/>
              <a:t>Reanimeren</a:t>
            </a:r>
          </a:p>
          <a:p>
            <a:pPr>
              <a:buClr>
                <a:srgbClr val="DDBFB4"/>
              </a:buClr>
            </a:pPr>
            <a:r>
              <a:rPr lang="nl-NL" sz="2500" dirty="0"/>
              <a:t>Ziekenhuis en IC opname</a:t>
            </a:r>
          </a:p>
          <a:p>
            <a:pPr>
              <a:buClr>
                <a:srgbClr val="DDBFB4"/>
              </a:buClr>
            </a:pPr>
            <a:r>
              <a:rPr lang="nl-NL" sz="2500" dirty="0"/>
              <a:t>Euthanasie</a:t>
            </a:r>
          </a:p>
          <a:p>
            <a:pPr>
              <a:buClr>
                <a:srgbClr val="DDBFB4"/>
              </a:buClr>
            </a:pPr>
            <a:r>
              <a:rPr lang="nl-NL" sz="2500" dirty="0"/>
              <a:t>Palliatieve sedatie</a:t>
            </a:r>
          </a:p>
        </p:txBody>
      </p:sp>
      <p:sp>
        <p:nvSpPr>
          <p:cNvPr id="6" name="Ondertitel 2">
            <a:extLst>
              <a:ext uri="{FF2B5EF4-FFF2-40B4-BE49-F238E27FC236}">
                <a16:creationId xmlns:a16="http://schemas.microsoft.com/office/drawing/2014/main" id="{05ED4CFF-B533-2671-B6CA-337C79FE50E4}"/>
              </a:ext>
            </a:extLst>
          </p:cNvPr>
          <p:cNvSpPr txBox="1">
            <a:spLocks/>
          </p:cNvSpPr>
          <p:nvPr/>
        </p:nvSpPr>
        <p:spPr>
          <a:xfrm>
            <a:off x="960407" y="5265841"/>
            <a:ext cx="11142694" cy="859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Keuzehulp</a:t>
            </a:r>
            <a:br>
              <a:rPr lang="nl-NL" sz="2500" dirty="0"/>
            </a:br>
            <a:r>
              <a:rPr lang="nl-NL" sz="2200" dirty="0">
                <a:hlinkClick r:id="rId3"/>
              </a:rPr>
              <a:t>https://www.thuisarts.nl/keuzehulp/verken-uw-</a:t>
            </a:r>
            <a:br>
              <a:rPr lang="nl-NL" sz="2200" dirty="0">
                <a:hlinkClick r:id="rId3"/>
              </a:rPr>
            </a:br>
            <a:r>
              <a:rPr lang="nl-NL" sz="2200" dirty="0">
                <a:hlinkClick r:id="rId3"/>
              </a:rPr>
              <a:t>wensen-voor-zorg-en-behandeling</a:t>
            </a:r>
            <a:r>
              <a:rPr lang="nl-NL" sz="2200" dirty="0"/>
              <a:t> </a:t>
            </a:r>
          </a:p>
        </p:txBody>
      </p:sp>
      <p:pic>
        <p:nvPicPr>
          <p:cNvPr id="20" name="Afbeelding 19" descr="Afbeelding met buitenshuis, hek, houten, gebouw&#10;&#10;Door AI gegenereerde inhoud is mogelijk onjuist.">
            <a:extLst>
              <a:ext uri="{FF2B5EF4-FFF2-40B4-BE49-F238E27FC236}">
                <a16:creationId xmlns:a16="http://schemas.microsoft.com/office/drawing/2014/main" id="{72A82E3E-D4CE-261C-AA4A-F20ABADF4A7A}"/>
              </a:ext>
            </a:extLst>
          </p:cNvPr>
          <p:cNvPicPr>
            <a:picLocks noChangeAspect="1"/>
          </p:cNvPicPr>
          <p:nvPr/>
        </p:nvPicPr>
        <p:blipFill>
          <a:blip r:embed="rId4"/>
          <a:stretch>
            <a:fillRect/>
          </a:stretch>
        </p:blipFill>
        <p:spPr>
          <a:xfrm>
            <a:off x="8934887" y="0"/>
            <a:ext cx="3257113" cy="6858000"/>
          </a:xfrm>
          <a:prstGeom prst="rect">
            <a:avLst/>
          </a:prstGeom>
        </p:spPr>
      </p:pic>
    </p:spTree>
    <p:extLst>
      <p:ext uri="{BB962C8B-B14F-4D97-AF65-F5344CB8AC3E}">
        <p14:creationId xmlns:p14="http://schemas.microsoft.com/office/powerpoint/2010/main" val="318119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8A700-EF8A-9E78-B931-2741CE278258}"/>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41C9E360-34FB-0E9D-295C-8950F1AA5539}"/>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949437AF-D969-5008-C626-FDE6870F57B0}"/>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Reanimeren?</a:t>
            </a:r>
          </a:p>
        </p:txBody>
      </p:sp>
      <p:sp>
        <p:nvSpPr>
          <p:cNvPr id="8" name="Rechthoek: afgeronde hoeken 7">
            <a:extLst>
              <a:ext uri="{FF2B5EF4-FFF2-40B4-BE49-F238E27FC236}">
                <a16:creationId xmlns:a16="http://schemas.microsoft.com/office/drawing/2014/main" id="{D89850F3-8D17-881C-35F4-011B737170E9}"/>
              </a:ext>
            </a:extLst>
          </p:cNvPr>
          <p:cNvSpPr/>
          <p:nvPr/>
        </p:nvSpPr>
        <p:spPr>
          <a:xfrm>
            <a:off x="1038561" y="4954372"/>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0" name="Tekstvak 9">
            <a:extLst>
              <a:ext uri="{FF2B5EF4-FFF2-40B4-BE49-F238E27FC236}">
                <a16:creationId xmlns:a16="http://schemas.microsoft.com/office/drawing/2014/main" id="{8DD3B3B2-07B4-5F91-3019-28F503CB9E7C}"/>
              </a:ext>
            </a:extLst>
          </p:cNvPr>
          <p:cNvSpPr txBox="1"/>
          <p:nvPr/>
        </p:nvSpPr>
        <p:spPr>
          <a:xfrm>
            <a:off x="1243049" y="5245870"/>
            <a:ext cx="7512334" cy="477054"/>
          </a:xfrm>
          <a:prstGeom prst="rect">
            <a:avLst/>
          </a:prstGeom>
          <a:noFill/>
        </p:spPr>
        <p:txBody>
          <a:bodyPr wrap="square">
            <a:spAutoFit/>
          </a:bodyPr>
          <a:lstStyle/>
          <a:p>
            <a:pPr lvl="0"/>
            <a:r>
              <a:rPr lang="nl-NL" sz="2500" dirty="0"/>
              <a:t>De andere 4 hebben ernstige blijvende schade</a:t>
            </a:r>
            <a:endParaRPr lang="en-US" sz="2500" dirty="0"/>
          </a:p>
        </p:txBody>
      </p:sp>
      <p:sp>
        <p:nvSpPr>
          <p:cNvPr id="11" name="Rechthoek: afgeronde hoeken 10">
            <a:extLst>
              <a:ext uri="{FF2B5EF4-FFF2-40B4-BE49-F238E27FC236}">
                <a16:creationId xmlns:a16="http://schemas.microsoft.com/office/drawing/2014/main" id="{1C2DE688-E527-BC50-9059-CF7EBA2996E3}"/>
              </a:ext>
            </a:extLst>
          </p:cNvPr>
          <p:cNvSpPr/>
          <p:nvPr/>
        </p:nvSpPr>
        <p:spPr>
          <a:xfrm>
            <a:off x="1038561" y="3661661"/>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2" name="Tekstvak 11">
            <a:extLst>
              <a:ext uri="{FF2B5EF4-FFF2-40B4-BE49-F238E27FC236}">
                <a16:creationId xmlns:a16="http://schemas.microsoft.com/office/drawing/2014/main" id="{7DF2FAF8-3DC2-164E-81A2-7C90817CEC9A}"/>
              </a:ext>
            </a:extLst>
          </p:cNvPr>
          <p:cNvSpPr txBox="1"/>
          <p:nvPr/>
        </p:nvSpPr>
        <p:spPr>
          <a:xfrm>
            <a:off x="1243047" y="3953159"/>
            <a:ext cx="7512334" cy="477054"/>
          </a:xfrm>
          <a:prstGeom prst="rect">
            <a:avLst/>
          </a:prstGeom>
          <a:noFill/>
        </p:spPr>
        <p:txBody>
          <a:bodyPr wrap="square">
            <a:spAutoFit/>
          </a:bodyPr>
          <a:lstStyle/>
          <a:p>
            <a:pPr lvl="0"/>
            <a:r>
              <a:rPr lang="nl-NL" sz="2500" dirty="0"/>
              <a:t>4 daarvan (van die 8) heeft geen of lichte restklachten</a:t>
            </a:r>
            <a:endParaRPr lang="en-US" sz="2500" dirty="0"/>
          </a:p>
        </p:txBody>
      </p:sp>
      <p:sp>
        <p:nvSpPr>
          <p:cNvPr id="13" name="Rechthoek: afgeronde hoeken 12">
            <a:extLst>
              <a:ext uri="{FF2B5EF4-FFF2-40B4-BE49-F238E27FC236}">
                <a16:creationId xmlns:a16="http://schemas.microsoft.com/office/drawing/2014/main" id="{639C16F6-46F1-307B-2A90-D02B94401C9F}"/>
              </a:ext>
            </a:extLst>
          </p:cNvPr>
          <p:cNvSpPr/>
          <p:nvPr/>
        </p:nvSpPr>
        <p:spPr>
          <a:xfrm>
            <a:off x="1038561" y="2374831"/>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4" name="Tekstvak 13">
            <a:extLst>
              <a:ext uri="{FF2B5EF4-FFF2-40B4-BE49-F238E27FC236}">
                <a16:creationId xmlns:a16="http://schemas.microsoft.com/office/drawing/2014/main" id="{BEE54A95-8D1D-423B-41A8-F6581FC6F97E}"/>
              </a:ext>
            </a:extLst>
          </p:cNvPr>
          <p:cNvSpPr txBox="1"/>
          <p:nvPr/>
        </p:nvSpPr>
        <p:spPr>
          <a:xfrm>
            <a:off x="1243046" y="2473969"/>
            <a:ext cx="7512334" cy="861774"/>
          </a:xfrm>
          <a:prstGeom prst="rect">
            <a:avLst/>
          </a:prstGeom>
          <a:noFill/>
        </p:spPr>
        <p:txBody>
          <a:bodyPr wrap="square">
            <a:spAutoFit/>
          </a:bodyPr>
          <a:lstStyle/>
          <a:p>
            <a:pPr lvl="0"/>
            <a:r>
              <a:rPr lang="nl-NL" sz="2500" dirty="0"/>
              <a:t>Buiten het ziekenhuis: </a:t>
            </a:r>
            <a:br>
              <a:rPr lang="nl-NL" sz="2500" dirty="0"/>
            </a:br>
            <a:r>
              <a:rPr lang="nl-NL" sz="2500" dirty="0"/>
              <a:t>8 van de 100 mensen ouder dan 70 jaar overleeft dit</a:t>
            </a:r>
            <a:endParaRPr lang="en-US" sz="2500" dirty="0"/>
          </a:p>
        </p:txBody>
      </p:sp>
    </p:spTree>
    <p:extLst>
      <p:ext uri="{BB962C8B-B14F-4D97-AF65-F5344CB8AC3E}">
        <p14:creationId xmlns:p14="http://schemas.microsoft.com/office/powerpoint/2010/main" val="247651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A8155-E4B4-8C90-2DF5-27112AD03C47}"/>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57C32C3-EB56-972A-8A88-11D8E5052886}"/>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61AC670A-10CD-98C8-32DD-70B1DF2A77B9}"/>
              </a:ext>
            </a:extLst>
          </p:cNvPr>
          <p:cNvSpPr>
            <a:spLocks noGrp="1"/>
          </p:cNvSpPr>
          <p:nvPr>
            <p:ph type="ctrTitle"/>
          </p:nvPr>
        </p:nvSpPr>
        <p:spPr>
          <a:xfrm>
            <a:off x="2823755" y="772269"/>
            <a:ext cx="6860876" cy="1517320"/>
          </a:xfrm>
          <a:prstGeom prst="rect">
            <a:avLst/>
          </a:prstGeom>
        </p:spPr>
        <p:txBody>
          <a:bodyPr/>
          <a:lstStyle/>
          <a:p>
            <a:r>
              <a:rPr lang="nl-NL" sz="5000" dirty="0">
                <a:solidFill>
                  <a:srgbClr val="B1BAC1"/>
                </a:solidFill>
              </a:rPr>
              <a:t>Niet reanimeren,</a:t>
            </a:r>
            <a:br>
              <a:rPr lang="nl-NL" sz="5000" dirty="0">
                <a:solidFill>
                  <a:srgbClr val="B1BAC1"/>
                </a:solidFill>
              </a:rPr>
            </a:br>
            <a:r>
              <a:rPr lang="nl-NL" sz="5000" dirty="0">
                <a:solidFill>
                  <a:srgbClr val="B1BAC1"/>
                </a:solidFill>
              </a:rPr>
              <a:t>niet beademen</a:t>
            </a:r>
          </a:p>
        </p:txBody>
      </p:sp>
      <p:sp>
        <p:nvSpPr>
          <p:cNvPr id="3" name="Ondertitel 2">
            <a:extLst>
              <a:ext uri="{FF2B5EF4-FFF2-40B4-BE49-F238E27FC236}">
                <a16:creationId xmlns:a16="http://schemas.microsoft.com/office/drawing/2014/main" id="{F89E5476-3C76-6D3E-FB85-690FD5248C19}"/>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Leg dit vast</a:t>
            </a:r>
          </a:p>
          <a:p>
            <a:pPr>
              <a:buClr>
                <a:srgbClr val="DDBFB4"/>
              </a:buClr>
            </a:pPr>
            <a:r>
              <a:rPr lang="nl-NL" sz="2500" dirty="0"/>
              <a:t>En vertel het aan de omgeving</a:t>
            </a:r>
          </a:p>
        </p:txBody>
      </p:sp>
      <p:pic>
        <p:nvPicPr>
          <p:cNvPr id="6" name="Afbeelding 5" descr="Afbeelding met tekst, persoon, vinger, nagel&#10;&#10;Door AI gegenereerde inhoud is mogelijk onjuist.">
            <a:extLst>
              <a:ext uri="{FF2B5EF4-FFF2-40B4-BE49-F238E27FC236}">
                <a16:creationId xmlns:a16="http://schemas.microsoft.com/office/drawing/2014/main" id="{9FD21118-4123-3C09-4491-DAED34B2B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529" y="0"/>
            <a:ext cx="4305471" cy="6858000"/>
          </a:xfrm>
          <a:prstGeom prst="rect">
            <a:avLst/>
          </a:prstGeom>
        </p:spPr>
      </p:pic>
    </p:spTree>
    <p:extLst>
      <p:ext uri="{BB962C8B-B14F-4D97-AF65-F5344CB8AC3E}">
        <p14:creationId xmlns:p14="http://schemas.microsoft.com/office/powerpoint/2010/main" val="193646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BBE0-2723-7F4C-2EA1-7DB18C654D06}"/>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0A78D66-84FE-1EDF-953D-2AAB2D3C5D2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AED1A65-3FA9-DE00-0370-B4D4D0502ED9}"/>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Opname intensive care/</a:t>
            </a:r>
            <a:br>
              <a:rPr lang="nl-NL" sz="5000" dirty="0">
                <a:solidFill>
                  <a:srgbClr val="B1BAC1"/>
                </a:solidFill>
              </a:rPr>
            </a:br>
            <a:r>
              <a:rPr lang="nl-NL" sz="5000" dirty="0">
                <a:solidFill>
                  <a:srgbClr val="B1BAC1"/>
                </a:solidFill>
              </a:rPr>
              <a:t>opname ziekenhuis</a:t>
            </a:r>
          </a:p>
        </p:txBody>
      </p:sp>
      <p:sp>
        <p:nvSpPr>
          <p:cNvPr id="3" name="Ondertitel 2">
            <a:extLst>
              <a:ext uri="{FF2B5EF4-FFF2-40B4-BE49-F238E27FC236}">
                <a16:creationId xmlns:a16="http://schemas.microsoft.com/office/drawing/2014/main" id="{3AEF3487-9E28-95EF-1D46-298E281E6F3B}"/>
              </a:ext>
            </a:extLst>
          </p:cNvPr>
          <p:cNvSpPr txBox="1">
            <a:spLocks/>
          </p:cNvSpPr>
          <p:nvPr/>
        </p:nvSpPr>
        <p:spPr>
          <a:xfrm>
            <a:off x="917376" y="2610570"/>
            <a:ext cx="7548593" cy="2703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Ondersteunen van belangrijke lichaamsfuncties, </a:t>
            </a:r>
            <a:br>
              <a:rPr lang="nl-NL" sz="2500" dirty="0"/>
            </a:br>
            <a:r>
              <a:rPr lang="nl-NL" sz="2500" dirty="0"/>
              <a:t>zoals ademhaling of bloedsomloop, met speciale apparatuur</a:t>
            </a:r>
          </a:p>
          <a:p>
            <a:pPr>
              <a:buClr>
                <a:srgbClr val="DDBFB4"/>
              </a:buClr>
            </a:pPr>
            <a:r>
              <a:rPr lang="nl-NL" sz="2500" dirty="0"/>
              <a:t>Gespecialiseerde artsen en verpleegkundigen</a:t>
            </a:r>
          </a:p>
          <a:p>
            <a:pPr>
              <a:buClr>
                <a:srgbClr val="DDBFB4"/>
              </a:buClr>
            </a:pPr>
            <a:r>
              <a:rPr lang="nl-NL" sz="2500" dirty="0"/>
              <a:t>Gevolgen</a:t>
            </a:r>
          </a:p>
          <a:p>
            <a:pPr>
              <a:buClr>
                <a:srgbClr val="DDBFB4"/>
              </a:buClr>
            </a:pPr>
            <a:endParaRPr lang="nl-NL" sz="2500" dirty="0"/>
          </a:p>
          <a:p>
            <a:pPr marL="0" indent="0">
              <a:buClr>
                <a:srgbClr val="DDBFB4"/>
              </a:buClr>
              <a:buNone/>
            </a:pPr>
            <a:r>
              <a:rPr lang="nl-NL" sz="2500" dirty="0"/>
              <a:t>Wanneer is deze vraag aan de orde?</a:t>
            </a:r>
          </a:p>
        </p:txBody>
      </p:sp>
    </p:spTree>
    <p:extLst>
      <p:ext uri="{BB962C8B-B14F-4D97-AF65-F5344CB8AC3E}">
        <p14:creationId xmlns:p14="http://schemas.microsoft.com/office/powerpoint/2010/main" val="161128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E03C1-AE58-2057-3B5A-0ABA032DDB54}"/>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AD4A5FEA-0835-1EC8-DB3A-6A9754E9F5E6}"/>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CFA40AFD-B94D-28A7-1CB5-D64D81E61D4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Het stervensproces</a:t>
            </a:r>
          </a:p>
        </p:txBody>
      </p:sp>
      <p:sp>
        <p:nvSpPr>
          <p:cNvPr id="4" name="Ondertitel 2">
            <a:extLst>
              <a:ext uri="{FF2B5EF4-FFF2-40B4-BE49-F238E27FC236}">
                <a16:creationId xmlns:a16="http://schemas.microsoft.com/office/drawing/2014/main" id="{364F7D3E-0EEA-C129-67A8-B074DCB8A36D}"/>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b="1" dirty="0"/>
              <a:t>Natuurlijk sterven</a:t>
            </a:r>
          </a:p>
          <a:p>
            <a:pPr marL="0" indent="0">
              <a:buClr>
                <a:srgbClr val="DDBFB4"/>
              </a:buClr>
              <a:buNone/>
            </a:pPr>
            <a:r>
              <a:rPr lang="nl-NL" sz="2500" dirty="0"/>
              <a:t>Eventueel met ondersteuning van palliatieve sedatie</a:t>
            </a:r>
          </a:p>
          <a:p>
            <a:pPr marL="0" indent="0">
              <a:buClr>
                <a:srgbClr val="DDBFB4"/>
              </a:buClr>
              <a:buNone/>
            </a:pPr>
            <a:endParaRPr lang="nl-NL" sz="2500" dirty="0"/>
          </a:p>
          <a:p>
            <a:pPr marL="0" indent="0">
              <a:buClr>
                <a:srgbClr val="DDBFB4"/>
              </a:buClr>
              <a:buNone/>
            </a:pPr>
            <a:r>
              <a:rPr lang="nl-NL" sz="2500" b="1" dirty="0"/>
              <a:t>Niet natuurlijk sterven</a:t>
            </a:r>
          </a:p>
          <a:p>
            <a:pPr marL="0" indent="0">
              <a:buClr>
                <a:srgbClr val="DDBFB4"/>
              </a:buClr>
              <a:buNone/>
            </a:pPr>
            <a:r>
              <a:rPr lang="nl-NL" sz="2500" dirty="0"/>
              <a:t>Euthanasie is de levensbeëindiging door een arts </a:t>
            </a:r>
            <a:br>
              <a:rPr lang="nl-NL" sz="2500" dirty="0"/>
            </a:br>
            <a:r>
              <a:rPr lang="nl-NL" sz="2500" dirty="0"/>
              <a:t>op verzoek van een patiënt</a:t>
            </a:r>
          </a:p>
        </p:txBody>
      </p:sp>
    </p:spTree>
    <p:extLst>
      <p:ext uri="{BB962C8B-B14F-4D97-AF65-F5344CB8AC3E}">
        <p14:creationId xmlns:p14="http://schemas.microsoft.com/office/powerpoint/2010/main" val="147678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F4CA9-F179-5C14-E277-2F25F9935BB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2031370-0126-8A8D-E13E-817E792F9C8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3DA33374-155C-27D5-BB2D-BF4118B9BC92}"/>
              </a:ext>
            </a:extLst>
          </p:cNvPr>
          <p:cNvSpPr>
            <a:spLocks noGrp="1"/>
          </p:cNvSpPr>
          <p:nvPr>
            <p:ph type="ctrTitle"/>
          </p:nvPr>
        </p:nvSpPr>
        <p:spPr>
          <a:xfrm>
            <a:off x="3197524" y="725548"/>
            <a:ext cx="6860876" cy="1517320"/>
          </a:xfrm>
          <a:prstGeom prst="rect">
            <a:avLst/>
          </a:prstGeom>
        </p:spPr>
        <p:txBody>
          <a:bodyPr/>
          <a:lstStyle/>
          <a:p>
            <a:r>
              <a:rPr lang="nl-NL" sz="4400" dirty="0">
                <a:solidFill>
                  <a:srgbClr val="B1BAC1"/>
                </a:solidFill>
              </a:rPr>
              <a:t>Palliatieve sedatie,</a:t>
            </a:r>
            <a:br>
              <a:rPr lang="nl-NL" sz="4400" dirty="0">
                <a:solidFill>
                  <a:srgbClr val="B1BAC1"/>
                </a:solidFill>
              </a:rPr>
            </a:br>
            <a:r>
              <a:rPr lang="nl-NL" sz="4400" dirty="0">
                <a:solidFill>
                  <a:srgbClr val="B1BAC1"/>
                </a:solidFill>
              </a:rPr>
              <a:t>normaal medisch handelen</a:t>
            </a:r>
          </a:p>
        </p:txBody>
      </p:sp>
      <p:sp>
        <p:nvSpPr>
          <p:cNvPr id="3" name="Ondertitel 2">
            <a:extLst>
              <a:ext uri="{FF2B5EF4-FFF2-40B4-BE49-F238E27FC236}">
                <a16:creationId xmlns:a16="http://schemas.microsoft.com/office/drawing/2014/main" id="{17FBE59A-C4C1-8D91-88A0-DDD6FBAFF625}"/>
              </a:ext>
            </a:extLst>
          </p:cNvPr>
          <p:cNvSpPr txBox="1">
            <a:spLocks/>
          </p:cNvSpPr>
          <p:nvPr/>
        </p:nvSpPr>
        <p:spPr>
          <a:xfrm>
            <a:off x="917375" y="2308072"/>
            <a:ext cx="10937551" cy="3006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De patiënt overlijdt aan zijn of haar ziekte</a:t>
            </a:r>
          </a:p>
          <a:p>
            <a:pPr>
              <a:buClr>
                <a:srgbClr val="DDBFB4"/>
              </a:buClr>
            </a:pPr>
            <a:r>
              <a:rPr lang="nl-NL" sz="2500" dirty="0"/>
              <a:t>Er is sprake van ernstig lijden en onbehandelbare klachten</a:t>
            </a:r>
          </a:p>
          <a:p>
            <a:pPr>
              <a:buClr>
                <a:srgbClr val="DDBFB4"/>
              </a:buClr>
            </a:pPr>
            <a:r>
              <a:rPr lang="nl-NL" sz="2500" dirty="0"/>
              <a:t>Samen beslissen</a:t>
            </a:r>
          </a:p>
          <a:p>
            <a:pPr>
              <a:buClr>
                <a:srgbClr val="DDBFB4"/>
              </a:buClr>
            </a:pPr>
            <a:r>
              <a:rPr lang="nl-NL" sz="2500" dirty="0"/>
              <a:t>Levensverwachting minder dan 2 weken</a:t>
            </a:r>
          </a:p>
          <a:p>
            <a:pPr>
              <a:buClr>
                <a:srgbClr val="DDBFB4"/>
              </a:buClr>
            </a:pPr>
            <a:r>
              <a:rPr lang="nl-NL" sz="2500" dirty="0"/>
              <a:t>Tijdens de stervensfase toedienen van slaapmedicatie met als doel het opzettelijk verlagen van bewustzijn van een patiënt zodat de patiënt niet meer lijdt</a:t>
            </a:r>
          </a:p>
        </p:txBody>
      </p:sp>
      <p:sp>
        <p:nvSpPr>
          <p:cNvPr id="5" name="Rechthoek: afgeronde hoeken 4">
            <a:extLst>
              <a:ext uri="{FF2B5EF4-FFF2-40B4-BE49-F238E27FC236}">
                <a16:creationId xmlns:a16="http://schemas.microsoft.com/office/drawing/2014/main" id="{22732975-9C65-BAD6-E8A3-173CACFB7F4F}"/>
              </a:ext>
            </a:extLst>
          </p:cNvPr>
          <p:cNvSpPr/>
          <p:nvPr/>
        </p:nvSpPr>
        <p:spPr>
          <a:xfrm>
            <a:off x="1027803" y="5072401"/>
            <a:ext cx="5340724" cy="1455399"/>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6" name="Tekstvak 5">
            <a:extLst>
              <a:ext uri="{FF2B5EF4-FFF2-40B4-BE49-F238E27FC236}">
                <a16:creationId xmlns:a16="http://schemas.microsoft.com/office/drawing/2014/main" id="{EEBF63FF-E6CA-0A55-820B-E3C69C6902EC}"/>
              </a:ext>
            </a:extLst>
          </p:cNvPr>
          <p:cNvSpPr txBox="1"/>
          <p:nvPr/>
        </p:nvSpPr>
        <p:spPr>
          <a:xfrm>
            <a:off x="1163850" y="5205706"/>
            <a:ext cx="5222300" cy="1188787"/>
          </a:xfrm>
          <a:prstGeom prst="rect">
            <a:avLst/>
          </a:prstGeom>
          <a:noFill/>
        </p:spPr>
        <p:txBody>
          <a:bodyPr wrap="square">
            <a:spAutoFit/>
          </a:bodyPr>
          <a:lstStyle/>
          <a:p>
            <a:pPr lvl="0">
              <a:lnSpc>
                <a:spcPts val="1700"/>
              </a:lnSpc>
            </a:pPr>
            <a:r>
              <a:rPr lang="nl-NL" dirty="0"/>
              <a:t>Meestal gebruiken we het slaapmedicijn </a:t>
            </a:r>
            <a:r>
              <a:rPr lang="nl-NL" dirty="0" err="1"/>
              <a:t>Midazolam</a:t>
            </a:r>
            <a:r>
              <a:rPr lang="nl-NL" dirty="0"/>
              <a:t>. </a:t>
            </a:r>
            <a:br>
              <a:rPr lang="nl-NL" dirty="0"/>
            </a:br>
            <a:r>
              <a:rPr lang="nl-NL" dirty="0"/>
              <a:t>Dit kan als de patiënt aan het einde van het leven</a:t>
            </a:r>
          </a:p>
          <a:p>
            <a:pPr marL="285750" lvl="0" indent="-285750">
              <a:lnSpc>
                <a:spcPts val="1700"/>
              </a:lnSpc>
              <a:buClr>
                <a:srgbClr val="BCE2E1"/>
              </a:buClr>
              <a:buFont typeface="Arial" panose="020B0604020202020204" pitchFamily="34" charset="0"/>
              <a:buChar char="•"/>
            </a:pPr>
            <a:r>
              <a:rPr lang="nl-NL" dirty="0"/>
              <a:t>veel pijn heeft</a:t>
            </a:r>
          </a:p>
          <a:p>
            <a:pPr marL="285750" lvl="0" indent="-285750">
              <a:lnSpc>
                <a:spcPts val="1700"/>
              </a:lnSpc>
              <a:buClr>
                <a:srgbClr val="BCE2E1"/>
              </a:buClr>
              <a:buFont typeface="Arial" panose="020B0604020202020204" pitchFamily="34" charset="0"/>
              <a:buChar char="•"/>
            </a:pPr>
            <a:r>
              <a:rPr lang="nl-NL" dirty="0"/>
              <a:t>heel angstig is</a:t>
            </a:r>
          </a:p>
          <a:p>
            <a:pPr marL="285750" lvl="0" indent="-285750">
              <a:lnSpc>
                <a:spcPts val="1700"/>
              </a:lnSpc>
              <a:buClr>
                <a:srgbClr val="BCE2E1"/>
              </a:buClr>
              <a:buFont typeface="Arial" panose="020B0604020202020204" pitchFamily="34" charset="0"/>
              <a:buChar char="•"/>
            </a:pPr>
            <a:r>
              <a:rPr lang="nl-NL" dirty="0"/>
              <a:t>erg benauwd is </a:t>
            </a:r>
            <a:endParaRPr lang="en-US" dirty="0"/>
          </a:p>
        </p:txBody>
      </p:sp>
    </p:spTree>
    <p:extLst>
      <p:ext uri="{BB962C8B-B14F-4D97-AF65-F5344CB8AC3E}">
        <p14:creationId xmlns:p14="http://schemas.microsoft.com/office/powerpoint/2010/main" val="29778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2CC3C-4BCE-5DDE-0EB8-3B39713295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27C821-8148-BD11-D332-8B2D8D9D7810}"/>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Euthanasie</a:t>
            </a:r>
          </a:p>
        </p:txBody>
      </p:sp>
      <p:sp>
        <p:nvSpPr>
          <p:cNvPr id="4" name="Rechthoek 3">
            <a:extLst>
              <a:ext uri="{FF2B5EF4-FFF2-40B4-BE49-F238E27FC236}">
                <a16:creationId xmlns:a16="http://schemas.microsoft.com/office/drawing/2014/main" id="{72710A9F-09E8-E124-BE0D-D22CB2CF5A78}"/>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7" name="Afbeelding 6" descr="Afbeelding met persoon, zwart-wit, overdekt, vinger&#10;&#10;Door AI gegenereerde inhoud is mogelijk onjuist.">
            <a:extLst>
              <a:ext uri="{FF2B5EF4-FFF2-40B4-BE49-F238E27FC236}">
                <a16:creationId xmlns:a16="http://schemas.microsoft.com/office/drawing/2014/main" id="{B9709295-B0D2-9AA1-2CD3-4BB88F6C9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761" y="0"/>
            <a:ext cx="3809239" cy="6858000"/>
          </a:xfrm>
          <a:prstGeom prst="rect">
            <a:avLst/>
          </a:prstGeom>
        </p:spPr>
      </p:pic>
      <p:sp>
        <p:nvSpPr>
          <p:cNvPr id="3" name="Ondertitel 2">
            <a:extLst>
              <a:ext uri="{FF2B5EF4-FFF2-40B4-BE49-F238E27FC236}">
                <a16:creationId xmlns:a16="http://schemas.microsoft.com/office/drawing/2014/main" id="{75ABC962-0620-C0E0-B221-9C2BF8330F76}"/>
              </a:ext>
            </a:extLst>
          </p:cNvPr>
          <p:cNvSpPr txBox="1">
            <a:spLocks/>
          </p:cNvSpPr>
          <p:nvPr/>
        </p:nvSpPr>
        <p:spPr>
          <a:xfrm>
            <a:off x="914400" y="2112579"/>
            <a:ext cx="9144000" cy="3803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Wat is euthanasie?</a:t>
            </a:r>
          </a:p>
          <a:p>
            <a:pPr>
              <a:buClr>
                <a:srgbClr val="DDBFB4"/>
              </a:buClr>
            </a:pPr>
            <a:r>
              <a:rPr lang="nl-NL" sz="2500" dirty="0"/>
              <a:t>Alleen op verzoek van de patiënt</a:t>
            </a:r>
          </a:p>
          <a:p>
            <a:pPr>
              <a:buClr>
                <a:srgbClr val="DDBFB4"/>
              </a:buClr>
            </a:pPr>
            <a:r>
              <a:rPr lang="nl-NL" sz="2500" dirty="0"/>
              <a:t>Wettelijke criteria</a:t>
            </a:r>
          </a:p>
          <a:p>
            <a:pPr marL="623888" indent="-355600">
              <a:buClr>
                <a:srgbClr val="BCE2E1"/>
              </a:buClr>
              <a:buFont typeface="Courier New" panose="02070309020205020404" pitchFamily="49" charset="0"/>
              <a:buChar char="o"/>
              <a:tabLst>
                <a:tab pos="3141663" algn="l"/>
              </a:tabLst>
            </a:pPr>
            <a:r>
              <a:rPr lang="nl-NL" sz="2500" dirty="0"/>
              <a:t>Vrijwillig	</a:t>
            </a:r>
            <a:r>
              <a:rPr lang="nl-NL" sz="2500" b="1" dirty="0">
                <a:solidFill>
                  <a:srgbClr val="BCE2E1"/>
                </a:solidFill>
              </a:rPr>
              <a:t>|</a:t>
            </a:r>
            <a:r>
              <a:rPr lang="nl-NL" sz="2500" dirty="0"/>
              <a:t> eigen keuze</a:t>
            </a:r>
          </a:p>
          <a:p>
            <a:pPr marL="623888" indent="-355600">
              <a:buClr>
                <a:srgbClr val="BCE2E1"/>
              </a:buClr>
              <a:buFont typeface="Courier New" panose="02070309020205020404" pitchFamily="49" charset="0"/>
              <a:buChar char="o"/>
              <a:tabLst>
                <a:tab pos="3141663" algn="l"/>
              </a:tabLst>
            </a:pPr>
            <a:r>
              <a:rPr lang="nl-NL" sz="2500" dirty="0"/>
              <a:t>Weloverwogen	</a:t>
            </a:r>
            <a:r>
              <a:rPr lang="nl-NL" sz="2500" b="1" dirty="0">
                <a:solidFill>
                  <a:srgbClr val="BCE2E1"/>
                </a:solidFill>
              </a:rPr>
              <a:t>|</a:t>
            </a:r>
            <a:r>
              <a:rPr lang="nl-NL" sz="2500" dirty="0"/>
              <a:t> wilsbekwaam</a:t>
            </a:r>
          </a:p>
          <a:p>
            <a:pPr marL="623888" indent="-355600">
              <a:buClr>
                <a:srgbClr val="BCE2E1"/>
              </a:buClr>
              <a:buFont typeface="Courier New" panose="02070309020205020404" pitchFamily="49" charset="0"/>
              <a:buChar char="o"/>
              <a:tabLst>
                <a:tab pos="3141663" algn="l"/>
              </a:tabLst>
            </a:pPr>
            <a:r>
              <a:rPr lang="nl-NL" sz="2500" dirty="0"/>
              <a:t>Uitzichtloos lijden	</a:t>
            </a:r>
            <a:r>
              <a:rPr lang="nl-NL" sz="2500" b="1" dirty="0">
                <a:solidFill>
                  <a:srgbClr val="BCE2E1"/>
                </a:solidFill>
              </a:rPr>
              <a:t>|</a:t>
            </a:r>
            <a:r>
              <a:rPr lang="nl-NL" sz="2500" dirty="0"/>
              <a:t> onbehandelbare </a:t>
            </a:r>
            <a:br>
              <a:rPr lang="nl-NL" sz="2500" dirty="0"/>
            </a:br>
            <a:r>
              <a:rPr lang="nl-NL" sz="2500" dirty="0"/>
              <a:t> 	   aandoening(en)</a:t>
            </a:r>
          </a:p>
          <a:p>
            <a:pPr marL="623888" indent="-355600">
              <a:buClr>
                <a:srgbClr val="BCE2E1"/>
              </a:buClr>
              <a:buFont typeface="Courier New" panose="02070309020205020404" pitchFamily="49" charset="0"/>
              <a:buChar char="o"/>
              <a:tabLst>
                <a:tab pos="3141663" algn="l"/>
              </a:tabLst>
            </a:pPr>
            <a:r>
              <a:rPr lang="nl-NL" sz="2500" dirty="0"/>
              <a:t>Ondraaglijk lijden	</a:t>
            </a:r>
            <a:r>
              <a:rPr lang="nl-NL" sz="2500" b="1" dirty="0">
                <a:solidFill>
                  <a:srgbClr val="BCE2E1"/>
                </a:solidFill>
              </a:rPr>
              <a:t>|</a:t>
            </a:r>
            <a:r>
              <a:rPr lang="nl-NL" sz="2500" dirty="0"/>
              <a:t> het is niet meer uit </a:t>
            </a:r>
            <a:br>
              <a:rPr lang="nl-NL" sz="2500" dirty="0"/>
            </a:br>
            <a:r>
              <a:rPr lang="nl-NL" sz="2500" dirty="0"/>
              <a:t> 	   te houden</a:t>
            </a:r>
          </a:p>
        </p:txBody>
      </p:sp>
    </p:spTree>
    <p:extLst>
      <p:ext uri="{BB962C8B-B14F-4D97-AF65-F5344CB8AC3E}">
        <p14:creationId xmlns:p14="http://schemas.microsoft.com/office/powerpoint/2010/main" val="428787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CFDAD7-8064-CE35-1999-4B44F3F98115}"/>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914400" y="2627972"/>
            <a:ext cx="9144000" cy="2591728"/>
          </a:xfrm>
          <a:prstGeom prst="rect">
            <a:avLst/>
          </a:prstGeom>
        </p:spPr>
        <p:txBody>
          <a:bodyPr/>
          <a:lstStyle/>
          <a:p>
            <a:pPr>
              <a:buClr>
                <a:srgbClr val="DDBFB4"/>
              </a:buClr>
            </a:pPr>
            <a:r>
              <a:rPr lang="nl-NL" sz="2500" dirty="0"/>
              <a:t>Wie zijn wij?</a:t>
            </a:r>
          </a:p>
          <a:p>
            <a:pPr>
              <a:buClr>
                <a:srgbClr val="DDBFB4"/>
              </a:buClr>
            </a:pPr>
            <a:r>
              <a:rPr lang="nl-NL" sz="2500" dirty="0"/>
              <a:t>Waarom deze bijeenkomst?</a:t>
            </a:r>
          </a:p>
          <a:p>
            <a:pPr>
              <a:buClr>
                <a:srgbClr val="DDBFB4"/>
              </a:buClr>
            </a:pPr>
            <a:r>
              <a:rPr lang="nl-NL" sz="2500" dirty="0"/>
              <a:t>Wat bespreken we vandaag?</a:t>
            </a:r>
          </a:p>
          <a:p>
            <a:pPr>
              <a:buClr>
                <a:srgbClr val="DDBFB4"/>
              </a:buClr>
            </a:pPr>
            <a:r>
              <a:rPr lang="nl-NL" sz="2500" dirty="0"/>
              <a:t>Koffie/thee/pauze</a:t>
            </a:r>
          </a:p>
          <a:p>
            <a:pPr>
              <a:buClr>
                <a:srgbClr val="DDBFB4"/>
              </a:buClr>
            </a:pPr>
            <a:r>
              <a:rPr lang="nl-NL" sz="2500" dirty="0"/>
              <a:t>Vragen?</a:t>
            </a:r>
          </a:p>
          <a:p>
            <a:pPr>
              <a:buClr>
                <a:srgbClr val="DDBFB4"/>
              </a:buClr>
            </a:pPr>
            <a:endParaRPr lang="nl-NL" dirty="0"/>
          </a:p>
          <a:p>
            <a:pPr>
              <a:buClr>
                <a:srgbClr val="DDBFB4"/>
              </a:buClr>
            </a:pPr>
            <a:endParaRPr lang="nl-NL" dirty="0"/>
          </a:p>
        </p:txBody>
      </p:sp>
      <p:sp>
        <p:nvSpPr>
          <p:cNvPr id="10" name="Titel 1">
            <a:extLst>
              <a:ext uri="{FF2B5EF4-FFF2-40B4-BE49-F238E27FC236}">
                <a16:creationId xmlns:a16="http://schemas.microsoft.com/office/drawing/2014/main" id="{DE658AF8-463B-315A-B832-8534041C8028}"/>
              </a:ext>
            </a:extLst>
          </p:cNvPr>
          <p:cNvSpPr txBox="1">
            <a:spLocks/>
          </p:cNvSpPr>
          <p:nvPr/>
        </p:nvSpPr>
        <p:spPr>
          <a:xfrm>
            <a:off x="3197524" y="725548"/>
            <a:ext cx="7254576" cy="633352"/>
          </a:xfrm>
          <a:prstGeom prst="rect">
            <a:avLst/>
          </a:prstGeom>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nl-NL" sz="5000" dirty="0">
                <a:solidFill>
                  <a:srgbClr val="B1BAC1"/>
                </a:solidFill>
              </a:rPr>
              <a:t>Welkom</a:t>
            </a:r>
          </a:p>
        </p:txBody>
      </p:sp>
      <p:pic>
        <p:nvPicPr>
          <p:cNvPr id="4" name="Afbeelding 3" descr="Afbeelding met bloem, plant, bloemblaadje, schets&#10;&#10;Door AI gegenereerde inhoud is mogelijk onjuist.">
            <a:extLst>
              <a:ext uri="{FF2B5EF4-FFF2-40B4-BE49-F238E27FC236}">
                <a16:creationId xmlns:a16="http://schemas.microsoft.com/office/drawing/2014/main" id="{277D4663-3C89-166A-196F-6C6E18CA247E}"/>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6643212" y="172134"/>
            <a:ext cx="5354173" cy="6685866"/>
          </a:xfrm>
          <a:prstGeom prst="rect">
            <a:avLst/>
          </a:prstGeom>
        </p:spPr>
      </p:pic>
    </p:spTree>
    <p:extLst>
      <p:ext uri="{BB962C8B-B14F-4D97-AF65-F5344CB8AC3E}">
        <p14:creationId xmlns:p14="http://schemas.microsoft.com/office/powerpoint/2010/main" val="726386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38CF-883B-9FA4-8CEC-165A1788D8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AE86A3-C2E5-403A-AF26-94F870328ED0}"/>
              </a:ext>
            </a:extLst>
          </p:cNvPr>
          <p:cNvSpPr>
            <a:spLocks noGrp="1"/>
          </p:cNvSpPr>
          <p:nvPr>
            <p:ph type="ctrTitle"/>
          </p:nvPr>
        </p:nvSpPr>
        <p:spPr>
          <a:xfrm>
            <a:off x="1093508" y="2253396"/>
            <a:ext cx="2768487" cy="1307385"/>
          </a:xfrm>
          <a:prstGeom prst="rect">
            <a:avLst/>
          </a:prstGeom>
          <a:effectLst>
            <a:outerShdw blurRad="50800" dist="38100" dir="2700000" algn="tl" rotWithShape="0">
              <a:prstClr val="black">
                <a:alpha val="13000"/>
              </a:prstClr>
            </a:outerShdw>
          </a:effectLst>
        </p:spPr>
        <p:txBody>
          <a:bodyPr/>
          <a:lstStyle/>
          <a:p>
            <a:pPr>
              <a:lnSpc>
                <a:spcPts val="5000"/>
              </a:lnSpc>
            </a:pPr>
            <a:r>
              <a:rPr lang="nl-NL" sz="5000" dirty="0">
                <a:solidFill>
                  <a:srgbClr val="DDBFB4"/>
                </a:solidFill>
              </a:rPr>
              <a:t>Samen </a:t>
            </a:r>
            <a:br>
              <a:rPr lang="nl-NL" sz="5000" dirty="0">
                <a:solidFill>
                  <a:srgbClr val="DDBFB4"/>
                </a:solidFill>
              </a:rPr>
            </a:br>
            <a:r>
              <a:rPr lang="nl-NL" sz="5000" dirty="0">
                <a:solidFill>
                  <a:srgbClr val="DDBFB4"/>
                </a:solidFill>
              </a:rPr>
              <a:t>dansen…</a:t>
            </a:r>
          </a:p>
        </p:txBody>
      </p:sp>
      <p:sp>
        <p:nvSpPr>
          <p:cNvPr id="3" name="Ondertitel 2">
            <a:extLst>
              <a:ext uri="{FF2B5EF4-FFF2-40B4-BE49-F238E27FC236}">
                <a16:creationId xmlns:a16="http://schemas.microsoft.com/office/drawing/2014/main" id="{67BBC224-C9D8-D1F7-8928-63102BA065B4}"/>
              </a:ext>
            </a:extLst>
          </p:cNvPr>
          <p:cNvSpPr>
            <a:spLocks noGrp="1"/>
          </p:cNvSpPr>
          <p:nvPr>
            <p:ph type="subTitle" idx="4294967295"/>
          </p:nvPr>
        </p:nvSpPr>
        <p:spPr>
          <a:xfrm>
            <a:off x="997230" y="3863190"/>
            <a:ext cx="4424624" cy="2171850"/>
          </a:xfrm>
          <a:prstGeom prst="rect">
            <a:avLst/>
          </a:prstGeom>
        </p:spPr>
        <p:txBody>
          <a:bodyPr/>
          <a:lstStyle/>
          <a:p>
            <a:pPr>
              <a:buClr>
                <a:srgbClr val="DDBFB4"/>
              </a:buClr>
            </a:pPr>
            <a:r>
              <a:rPr lang="nl-NL" sz="2500" dirty="0"/>
              <a:t>Euthanasie is een proces</a:t>
            </a:r>
          </a:p>
          <a:p>
            <a:pPr>
              <a:buClr>
                <a:srgbClr val="DDBFB4"/>
              </a:buClr>
            </a:pPr>
            <a:r>
              <a:rPr lang="nl-NL" sz="2500" dirty="0"/>
              <a:t>Patiënt, huisarts en naasten </a:t>
            </a:r>
            <a:br>
              <a:rPr lang="nl-NL" sz="2500" dirty="0"/>
            </a:br>
            <a:r>
              <a:rPr lang="nl-NL" sz="2500" dirty="0"/>
              <a:t>trekken samen op</a:t>
            </a:r>
          </a:p>
          <a:p>
            <a:pPr>
              <a:buClr>
                <a:srgbClr val="DDBFB4"/>
              </a:buClr>
            </a:pPr>
            <a:r>
              <a:rPr lang="nl-NL" sz="2500" dirty="0"/>
              <a:t>Het is een gezamenlijk besluit </a:t>
            </a:r>
            <a:br>
              <a:rPr lang="nl-NL" sz="2500" dirty="0"/>
            </a:br>
            <a:r>
              <a:rPr lang="nl-NL" sz="2500" dirty="0"/>
              <a:t>van arts en patiënt</a:t>
            </a:r>
          </a:p>
        </p:txBody>
      </p:sp>
      <p:pic>
        <p:nvPicPr>
          <p:cNvPr id="6" name="Afbeelding 5" descr="Afbeelding met persoon, Menselijk gezicht, kleding, glimlach&#10;&#10;Door AI gegenereerde inhoud is mogelijk onjuist.">
            <a:extLst>
              <a:ext uri="{FF2B5EF4-FFF2-40B4-BE49-F238E27FC236}">
                <a16:creationId xmlns:a16="http://schemas.microsoft.com/office/drawing/2014/main" id="{A93ED37A-097C-7368-4898-1B91EC61C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25" y="0"/>
            <a:ext cx="5819775" cy="6858000"/>
          </a:xfrm>
          <a:prstGeom prst="rect">
            <a:avLst/>
          </a:prstGeom>
        </p:spPr>
      </p:pic>
    </p:spTree>
    <p:extLst>
      <p:ext uri="{BB962C8B-B14F-4D97-AF65-F5344CB8AC3E}">
        <p14:creationId xmlns:p14="http://schemas.microsoft.com/office/powerpoint/2010/main" val="170933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8A29F-7C0C-94CA-9304-58EBA02FD3EE}"/>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3251047-437B-6457-0564-74668B35F350}"/>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A758DF5-E662-59EA-3668-F9805D8A4F1A}"/>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Levenseinde bij dementie</a:t>
            </a:r>
          </a:p>
        </p:txBody>
      </p:sp>
      <p:sp>
        <p:nvSpPr>
          <p:cNvPr id="3" name="Ondertitel 2">
            <a:extLst>
              <a:ext uri="{FF2B5EF4-FFF2-40B4-BE49-F238E27FC236}">
                <a16:creationId xmlns:a16="http://schemas.microsoft.com/office/drawing/2014/main" id="{80B5D7FC-8BD4-BB8F-F2D5-4B6B6AEE0B79}"/>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Wilsverklaring</a:t>
            </a:r>
          </a:p>
          <a:p>
            <a:pPr>
              <a:buClr>
                <a:srgbClr val="DDBFB4"/>
              </a:buClr>
            </a:pPr>
            <a:r>
              <a:rPr lang="nl-NL" sz="2500" dirty="0"/>
              <a:t>Wilsbekwaamheid</a:t>
            </a:r>
          </a:p>
          <a:p>
            <a:pPr>
              <a:buClr>
                <a:srgbClr val="DDBFB4"/>
              </a:buClr>
            </a:pPr>
            <a:r>
              <a:rPr lang="nl-NL" sz="2500" dirty="0"/>
              <a:t>Lijden</a:t>
            </a:r>
          </a:p>
          <a:p>
            <a:pPr>
              <a:buClr>
                <a:srgbClr val="DDBFB4"/>
              </a:buClr>
            </a:pPr>
            <a:r>
              <a:rPr lang="nl-NL" sz="2500" dirty="0"/>
              <a:t>Ethische dilemma’s</a:t>
            </a:r>
          </a:p>
        </p:txBody>
      </p:sp>
      <p:pic>
        <p:nvPicPr>
          <p:cNvPr id="7" name="Afbeelding 6">
            <a:extLst>
              <a:ext uri="{FF2B5EF4-FFF2-40B4-BE49-F238E27FC236}">
                <a16:creationId xmlns:a16="http://schemas.microsoft.com/office/drawing/2014/main" id="{E6ED1BF5-656E-D825-FE61-782D3DF85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881" y="1940174"/>
            <a:ext cx="4751819" cy="4078207"/>
          </a:xfrm>
          <a:prstGeom prst="rect">
            <a:avLst/>
          </a:prstGeom>
          <a:ln>
            <a:noFill/>
          </a:ln>
          <a:effectLst>
            <a:outerShdw blurRad="254000" algn="tl" rotWithShape="0">
              <a:srgbClr val="DDBFB4"/>
            </a:outerShdw>
          </a:effectLst>
        </p:spPr>
      </p:pic>
    </p:spTree>
    <p:extLst>
      <p:ext uri="{BB962C8B-B14F-4D97-AF65-F5344CB8AC3E}">
        <p14:creationId xmlns:p14="http://schemas.microsoft.com/office/powerpoint/2010/main" val="256287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4818C-6A90-73C9-AB80-5CDB6C8E51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00D7E9-F438-8EFE-0F52-0E435FE5941E}"/>
              </a:ext>
            </a:extLst>
          </p:cNvPr>
          <p:cNvSpPr>
            <a:spLocks noGrp="1"/>
          </p:cNvSpPr>
          <p:nvPr>
            <p:ph type="ctrTitle"/>
          </p:nvPr>
        </p:nvSpPr>
        <p:spPr>
          <a:xfrm>
            <a:off x="2490952" y="725548"/>
            <a:ext cx="9030488" cy="651431"/>
          </a:xfrm>
          <a:prstGeom prst="rect">
            <a:avLst/>
          </a:prstGeom>
        </p:spPr>
        <p:txBody>
          <a:bodyPr/>
          <a:lstStyle/>
          <a:p>
            <a:r>
              <a:rPr lang="nl-NL" sz="4400" dirty="0">
                <a:solidFill>
                  <a:srgbClr val="B1BAC1"/>
                </a:solidFill>
              </a:rPr>
              <a:t>Plaats van sterven, kun je die kiezen?</a:t>
            </a:r>
          </a:p>
        </p:txBody>
      </p:sp>
      <p:sp>
        <p:nvSpPr>
          <p:cNvPr id="6" name="Rechthoek 5">
            <a:extLst>
              <a:ext uri="{FF2B5EF4-FFF2-40B4-BE49-F238E27FC236}">
                <a16:creationId xmlns:a16="http://schemas.microsoft.com/office/drawing/2014/main" id="{1E0C1766-DE89-A526-6AAC-D849DC850F28}"/>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64D6E025-8932-80CD-084B-88E229524477}"/>
              </a:ext>
            </a:extLst>
          </p:cNvPr>
          <p:cNvGrpSpPr/>
          <p:nvPr/>
        </p:nvGrpSpPr>
        <p:grpSpPr>
          <a:xfrm>
            <a:off x="2924146" y="1737148"/>
            <a:ext cx="7547480" cy="4220205"/>
            <a:chOff x="3005262" y="1912247"/>
            <a:chExt cx="7547480" cy="4220205"/>
          </a:xfrm>
        </p:grpSpPr>
        <p:pic>
          <p:nvPicPr>
            <p:cNvPr id="5" name="Afbeelding 4" descr="Afbeelding met tekening, schets, kunst, Kinderkunst&#10;&#10;Door AI gegenereerde inhoud is mogelijk onjuist.">
              <a:extLst>
                <a:ext uri="{FF2B5EF4-FFF2-40B4-BE49-F238E27FC236}">
                  <a16:creationId xmlns:a16="http://schemas.microsoft.com/office/drawing/2014/main" id="{95DEFA00-2DAA-8A2E-A206-908B2887B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262" y="3060392"/>
              <a:ext cx="4889930" cy="3072060"/>
            </a:xfrm>
            <a:prstGeom prst="rect">
              <a:avLst/>
            </a:prstGeom>
          </p:spPr>
        </p:pic>
        <p:grpSp>
          <p:nvGrpSpPr>
            <p:cNvPr id="11" name="Groep 10">
              <a:extLst>
                <a:ext uri="{FF2B5EF4-FFF2-40B4-BE49-F238E27FC236}">
                  <a16:creationId xmlns:a16="http://schemas.microsoft.com/office/drawing/2014/main" id="{30B19218-979A-0074-CD7E-3BE0AC355A30}"/>
                </a:ext>
              </a:extLst>
            </p:cNvPr>
            <p:cNvGrpSpPr/>
            <p:nvPr/>
          </p:nvGrpSpPr>
          <p:grpSpPr>
            <a:xfrm>
              <a:off x="5330037" y="1912247"/>
              <a:ext cx="5222705" cy="3657332"/>
              <a:chOff x="5330037" y="1912247"/>
              <a:chExt cx="5222705" cy="3657332"/>
            </a:xfrm>
          </p:grpSpPr>
          <p:pic>
            <p:nvPicPr>
              <p:cNvPr id="8" name="Afbeelding 7" descr="Afbeelding met tekst, schets, illustratie, tekenfilm&#10;&#10;Door AI gegenereerde inhoud is mogelijk onjuist.">
                <a:extLst>
                  <a:ext uri="{FF2B5EF4-FFF2-40B4-BE49-F238E27FC236}">
                    <a16:creationId xmlns:a16="http://schemas.microsoft.com/office/drawing/2014/main" id="{0BAFC7DE-24FE-6EF0-A33B-A9361278E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037" y="1912247"/>
                <a:ext cx="2435336" cy="2296287"/>
              </a:xfrm>
              <a:prstGeom prst="rect">
                <a:avLst/>
              </a:prstGeom>
            </p:spPr>
          </p:pic>
          <p:pic>
            <p:nvPicPr>
              <p:cNvPr id="10" name="Afbeelding 9" descr="Afbeelding met meubels, illustratie, tekening, schets&#10;&#10;Door AI gegenereerde inhoud is mogelijk onjuist.">
                <a:extLst>
                  <a:ext uri="{FF2B5EF4-FFF2-40B4-BE49-F238E27FC236}">
                    <a16:creationId xmlns:a16="http://schemas.microsoft.com/office/drawing/2014/main" id="{59D8712A-9C15-227E-439B-EA9E4904D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192" y="2847488"/>
                <a:ext cx="2657550" cy="2722091"/>
              </a:xfrm>
              <a:prstGeom prst="rect">
                <a:avLst/>
              </a:prstGeom>
            </p:spPr>
          </p:pic>
        </p:grpSp>
      </p:grpSp>
      <p:sp>
        <p:nvSpPr>
          <p:cNvPr id="14" name="Titel 1">
            <a:extLst>
              <a:ext uri="{FF2B5EF4-FFF2-40B4-BE49-F238E27FC236}">
                <a16:creationId xmlns:a16="http://schemas.microsoft.com/office/drawing/2014/main" id="{617154AA-2737-5B68-5A61-18FC3B915349}"/>
              </a:ext>
            </a:extLst>
          </p:cNvPr>
          <p:cNvSpPr txBox="1">
            <a:spLocks/>
          </p:cNvSpPr>
          <p:nvPr/>
        </p:nvSpPr>
        <p:spPr>
          <a:xfrm>
            <a:off x="884448" y="5803759"/>
            <a:ext cx="3044596" cy="732995"/>
          </a:xfrm>
          <a:prstGeom prst="rect">
            <a:avLst/>
          </a:prstGeom>
          <a:effectLst>
            <a:outerShdw blurRad="50800" dist="38100" dir="2700000" algn="tl" rotWithShape="0">
              <a:prstClr val="black">
                <a:alpha val="13000"/>
              </a:prstClr>
            </a:outerShdw>
          </a:effectLst>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ts val="5000"/>
              </a:lnSpc>
            </a:pPr>
            <a:endParaRPr lang="nl-NL" sz="3000" dirty="0">
              <a:solidFill>
                <a:srgbClr val="DDBFB4"/>
              </a:solidFill>
            </a:endParaRPr>
          </a:p>
        </p:txBody>
      </p:sp>
    </p:spTree>
    <p:extLst>
      <p:ext uri="{BB962C8B-B14F-4D97-AF65-F5344CB8AC3E}">
        <p14:creationId xmlns:p14="http://schemas.microsoft.com/office/powerpoint/2010/main" val="297993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7122-46BA-F698-ABBE-E44C460EFD5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8FFA2D22-2AAA-F231-EA8A-184E61DB3923}"/>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247A8A5A-8B5D-9EA4-80DC-EB0AD5EBA0FC}"/>
              </a:ext>
            </a:extLst>
          </p:cNvPr>
          <p:cNvSpPr>
            <a:spLocks noGrp="1"/>
          </p:cNvSpPr>
          <p:nvPr>
            <p:ph type="ctrTitle"/>
          </p:nvPr>
        </p:nvSpPr>
        <p:spPr>
          <a:xfrm>
            <a:off x="2917778" y="531989"/>
            <a:ext cx="3877396" cy="1990954"/>
          </a:xfrm>
          <a:prstGeom prst="rect">
            <a:avLst/>
          </a:prstGeom>
        </p:spPr>
        <p:txBody>
          <a:bodyPr/>
          <a:lstStyle/>
          <a:p>
            <a:r>
              <a:rPr lang="nl-NL" sz="5000" dirty="0">
                <a:solidFill>
                  <a:srgbClr val="B1BAC1"/>
                </a:solidFill>
              </a:rPr>
              <a:t>Welke andere </a:t>
            </a:r>
            <a:br>
              <a:rPr lang="nl-NL" sz="5000" dirty="0">
                <a:solidFill>
                  <a:srgbClr val="B1BAC1"/>
                </a:solidFill>
              </a:rPr>
            </a:br>
            <a:r>
              <a:rPr lang="nl-NL" sz="5000" dirty="0">
                <a:solidFill>
                  <a:srgbClr val="B1BAC1"/>
                </a:solidFill>
              </a:rPr>
              <a:t>wensen wil je </a:t>
            </a:r>
            <a:br>
              <a:rPr lang="nl-NL" sz="5000" dirty="0">
                <a:solidFill>
                  <a:srgbClr val="B1BAC1"/>
                </a:solidFill>
              </a:rPr>
            </a:br>
            <a:r>
              <a:rPr lang="nl-NL" sz="5000" dirty="0">
                <a:solidFill>
                  <a:srgbClr val="B1BAC1"/>
                </a:solidFill>
              </a:rPr>
              <a:t>vastleggen?</a:t>
            </a:r>
          </a:p>
        </p:txBody>
      </p:sp>
      <p:sp>
        <p:nvSpPr>
          <p:cNvPr id="3" name="Ondertitel 2">
            <a:extLst>
              <a:ext uri="{FF2B5EF4-FFF2-40B4-BE49-F238E27FC236}">
                <a16:creationId xmlns:a16="http://schemas.microsoft.com/office/drawing/2014/main" id="{833A92ED-D348-A0D0-BFD1-FB339472E8A1}"/>
              </a:ext>
            </a:extLst>
          </p:cNvPr>
          <p:cNvSpPr txBox="1">
            <a:spLocks/>
          </p:cNvSpPr>
          <p:nvPr/>
        </p:nvSpPr>
        <p:spPr>
          <a:xfrm>
            <a:off x="960270" y="2931544"/>
            <a:ext cx="5834904"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Wonen op een andere plek dan </a:t>
            </a:r>
            <a:br>
              <a:rPr lang="nl-NL" sz="2500" dirty="0"/>
            </a:br>
            <a:r>
              <a:rPr lang="nl-NL" sz="2500" dirty="0"/>
              <a:t>thuis (verpleeghuis)</a:t>
            </a:r>
          </a:p>
          <a:p>
            <a:pPr>
              <a:buClr>
                <a:srgbClr val="DDBFB4"/>
              </a:buClr>
            </a:pPr>
            <a:r>
              <a:rPr lang="nl-NL" sz="2500" dirty="0"/>
              <a:t>Antibiotica/stoppen met bepaalde </a:t>
            </a:r>
            <a:br>
              <a:rPr lang="nl-NL" sz="2500" dirty="0"/>
            </a:br>
            <a:r>
              <a:rPr lang="nl-NL" sz="2500" dirty="0"/>
              <a:t>geneesmiddelen</a:t>
            </a:r>
          </a:p>
          <a:p>
            <a:pPr>
              <a:buClr>
                <a:srgbClr val="DDBFB4"/>
              </a:buClr>
            </a:pPr>
            <a:r>
              <a:rPr lang="nl-NL" sz="2500" dirty="0"/>
              <a:t>Stoppen met eten en drinken</a:t>
            </a:r>
          </a:p>
        </p:txBody>
      </p:sp>
      <p:pic>
        <p:nvPicPr>
          <p:cNvPr id="7" name="Afbeelding 6" descr="Afbeelding met persoon, verbruiksartikelen voor kantoor, nagel, overdekt&#10;&#10;Door AI gegenereerde inhoud is mogelijk onjuist.">
            <a:extLst>
              <a:ext uri="{FF2B5EF4-FFF2-40B4-BE49-F238E27FC236}">
                <a16:creationId xmlns:a16="http://schemas.microsoft.com/office/drawing/2014/main" id="{CCBCD9B0-DBAA-5406-8675-74E0A8D0B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420" y="0"/>
            <a:ext cx="5016592" cy="6858000"/>
          </a:xfrm>
          <a:prstGeom prst="rect">
            <a:avLst/>
          </a:prstGeom>
        </p:spPr>
      </p:pic>
    </p:spTree>
    <p:extLst>
      <p:ext uri="{BB962C8B-B14F-4D97-AF65-F5344CB8AC3E}">
        <p14:creationId xmlns:p14="http://schemas.microsoft.com/office/powerpoint/2010/main" val="91463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A8E03-7D70-8974-FEF9-D6AB2F2AE43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5CFF4AF8-A99F-2629-6D15-6D26AEEDDA5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5B7D91F-EF2E-6C99-4E98-B105E05CB22D}"/>
              </a:ext>
            </a:extLst>
          </p:cNvPr>
          <p:cNvSpPr>
            <a:spLocks noGrp="1"/>
          </p:cNvSpPr>
          <p:nvPr>
            <p:ph type="ctrTitle"/>
          </p:nvPr>
        </p:nvSpPr>
        <p:spPr>
          <a:xfrm>
            <a:off x="1106208" y="3138985"/>
            <a:ext cx="5296534" cy="1890072"/>
          </a:xfrm>
          <a:prstGeom prst="rect">
            <a:avLst/>
          </a:prstGeom>
          <a:effectLst>
            <a:outerShdw blurRad="50800" dist="38100" dir="2700000" algn="tl" rotWithShape="0">
              <a:prstClr val="black">
                <a:alpha val="13000"/>
              </a:prstClr>
            </a:outerShdw>
          </a:effectLst>
        </p:spPr>
        <p:txBody>
          <a:bodyPr/>
          <a:lstStyle/>
          <a:p>
            <a:pPr>
              <a:lnSpc>
                <a:spcPts val="5000"/>
              </a:lnSpc>
            </a:pPr>
            <a:r>
              <a:rPr lang="nl-NL" sz="5000" dirty="0">
                <a:solidFill>
                  <a:srgbClr val="DDBFB4"/>
                </a:solidFill>
              </a:rPr>
              <a:t>Filmpje</a:t>
            </a:r>
            <a:br>
              <a:rPr lang="nl-NL" sz="5000" dirty="0">
                <a:solidFill>
                  <a:srgbClr val="DDBFB4"/>
                </a:solidFill>
              </a:rPr>
            </a:br>
            <a:r>
              <a:rPr lang="nl-NL" sz="5000" dirty="0">
                <a:solidFill>
                  <a:srgbClr val="DDBFB4"/>
                </a:solidFill>
              </a:rPr>
              <a:t>Praten over</a:t>
            </a:r>
            <a:br>
              <a:rPr lang="nl-NL" sz="5000" dirty="0">
                <a:solidFill>
                  <a:srgbClr val="DDBFB4"/>
                </a:solidFill>
              </a:rPr>
            </a:br>
            <a:r>
              <a:rPr lang="nl-NL" sz="5000" dirty="0">
                <a:solidFill>
                  <a:srgbClr val="DDBFB4"/>
                </a:solidFill>
              </a:rPr>
              <a:t>levenseinde</a:t>
            </a:r>
          </a:p>
        </p:txBody>
      </p:sp>
      <p:sp>
        <p:nvSpPr>
          <p:cNvPr id="3" name="Ondertitel 2">
            <a:extLst>
              <a:ext uri="{FF2B5EF4-FFF2-40B4-BE49-F238E27FC236}">
                <a16:creationId xmlns:a16="http://schemas.microsoft.com/office/drawing/2014/main" id="{86B576B5-8C74-33C1-D977-D5159E4CB7F3}"/>
              </a:ext>
            </a:extLst>
          </p:cNvPr>
          <p:cNvSpPr>
            <a:spLocks noGrp="1"/>
          </p:cNvSpPr>
          <p:nvPr>
            <p:ph type="subTitle" idx="4294967295"/>
          </p:nvPr>
        </p:nvSpPr>
        <p:spPr>
          <a:xfrm>
            <a:off x="1106208" y="5827015"/>
            <a:ext cx="8815032" cy="871370"/>
          </a:xfrm>
          <a:prstGeom prst="rect">
            <a:avLst/>
          </a:prstGeom>
        </p:spPr>
        <p:txBody>
          <a:bodyPr/>
          <a:lstStyle/>
          <a:p>
            <a:pPr marL="0" indent="0">
              <a:buClr>
                <a:srgbClr val="DDBFB4"/>
              </a:buClr>
              <a:buNone/>
            </a:pPr>
            <a:r>
              <a:rPr lang="nl-NL" sz="2100" dirty="0">
                <a:hlinkClick r:id="rId3"/>
              </a:rPr>
              <a:t>https://www.knmg.nl/actueel/dossiers/levenseinde-2/ervaringsverhalen</a:t>
            </a:r>
            <a:endParaRPr lang="nl-NL" sz="2100" dirty="0"/>
          </a:p>
          <a:p>
            <a:pPr marL="0" indent="0">
              <a:buClr>
                <a:srgbClr val="DDBFB4"/>
              </a:buClr>
              <a:buNone/>
            </a:pPr>
            <a:endParaRPr lang="nl-NL" sz="2500" dirty="0"/>
          </a:p>
        </p:txBody>
      </p:sp>
      <p:pic>
        <p:nvPicPr>
          <p:cNvPr id="6" name="Afbeelding 5" descr="Afbeelding met tekst, tekenfilm&#10;&#10;Door AI gegenereerde inhoud is mogelijk onjuist.">
            <a:extLst>
              <a:ext uri="{FF2B5EF4-FFF2-40B4-BE49-F238E27FC236}">
                <a16:creationId xmlns:a16="http://schemas.microsoft.com/office/drawing/2014/main" id="{359A89C2-36A6-9431-8A29-6A316D78B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082" y="1262520"/>
            <a:ext cx="6665970" cy="3752930"/>
          </a:xfrm>
          <a:prstGeom prst="rect">
            <a:avLst/>
          </a:prstGeom>
          <a:effectLst>
            <a:outerShdw blurRad="177800" dist="50800" dir="5400000" algn="ctr" rotWithShape="0">
              <a:srgbClr val="DDBFB4">
                <a:alpha val="31000"/>
              </a:srgbClr>
            </a:outerShdw>
          </a:effectLst>
        </p:spPr>
      </p:pic>
    </p:spTree>
    <p:extLst>
      <p:ext uri="{BB962C8B-B14F-4D97-AF65-F5344CB8AC3E}">
        <p14:creationId xmlns:p14="http://schemas.microsoft.com/office/powerpoint/2010/main" val="2347283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1DC2-8FF5-97B5-1CEA-B8C0A8CFE33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CF61E1F-9E55-E9F8-7550-1D3677C187E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563ACAB-F1B3-566F-D24B-4F0E207A53D6}"/>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Wat kunt u doen?</a:t>
            </a:r>
          </a:p>
        </p:txBody>
      </p:sp>
      <p:sp>
        <p:nvSpPr>
          <p:cNvPr id="3" name="Ondertitel 2">
            <a:extLst>
              <a:ext uri="{FF2B5EF4-FFF2-40B4-BE49-F238E27FC236}">
                <a16:creationId xmlns:a16="http://schemas.microsoft.com/office/drawing/2014/main" id="{4C83A32F-1CA8-66EE-A5A2-BD6891AF0A8F}"/>
              </a:ext>
            </a:extLst>
          </p:cNvPr>
          <p:cNvSpPr txBox="1">
            <a:spLocks/>
          </p:cNvSpPr>
          <p:nvPr/>
        </p:nvSpPr>
        <p:spPr>
          <a:xfrm>
            <a:off x="914400" y="2420588"/>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Clr>
                <a:srgbClr val="DDBFB4"/>
              </a:buClr>
            </a:pPr>
            <a:r>
              <a:rPr lang="nl-NL" sz="2500" dirty="0"/>
              <a:t>Praat erover </a:t>
            </a:r>
          </a:p>
          <a:p>
            <a:pPr marL="538163" indent="-355600">
              <a:lnSpc>
                <a:spcPts val="2500"/>
              </a:lnSpc>
              <a:buClr>
                <a:srgbClr val="BCE2E1"/>
              </a:buClr>
              <a:buFont typeface="Courier New" panose="02070309020205020404" pitchFamily="49" charset="0"/>
              <a:buChar char="o"/>
            </a:pPr>
            <a:r>
              <a:rPr lang="nl-NL" sz="2500" dirty="0"/>
              <a:t>met uw naasten</a:t>
            </a:r>
          </a:p>
          <a:p>
            <a:pPr marL="538163" indent="-355600">
              <a:lnSpc>
                <a:spcPts val="2500"/>
              </a:lnSpc>
              <a:buClr>
                <a:srgbClr val="BCE2E1"/>
              </a:buClr>
              <a:buFont typeface="Courier New" panose="02070309020205020404" pitchFamily="49" charset="0"/>
              <a:buChar char="o"/>
            </a:pPr>
            <a:r>
              <a:rPr lang="nl-NL" sz="2500" dirty="0"/>
              <a:t>met uw huisarts als daar een aanleiding voor is</a:t>
            </a:r>
          </a:p>
          <a:p>
            <a:pPr>
              <a:lnSpc>
                <a:spcPts val="2500"/>
              </a:lnSpc>
              <a:buClr>
                <a:srgbClr val="DDBFB4"/>
              </a:buClr>
            </a:pPr>
            <a:r>
              <a:rPr lang="nl-NL" sz="2500" dirty="0"/>
              <a:t>Leg het vast in een document</a:t>
            </a:r>
          </a:p>
          <a:p>
            <a:pPr marL="538163" indent="-355600">
              <a:lnSpc>
                <a:spcPts val="2500"/>
              </a:lnSpc>
              <a:buClr>
                <a:srgbClr val="BCE2E1"/>
              </a:buClr>
              <a:buFont typeface="Courier New" panose="02070309020205020404" pitchFamily="49" charset="0"/>
              <a:buChar char="o"/>
            </a:pPr>
            <a:r>
              <a:rPr lang="nl-NL" sz="2500" dirty="0"/>
              <a:t>Uw wensen rondom behandeling en/of levenseinde</a:t>
            </a:r>
          </a:p>
          <a:p>
            <a:pPr marL="538163" indent="-355600">
              <a:lnSpc>
                <a:spcPts val="2500"/>
              </a:lnSpc>
              <a:buClr>
                <a:srgbClr val="BCE2E1"/>
              </a:buClr>
              <a:buFont typeface="Courier New" panose="02070309020205020404" pitchFamily="49" charset="0"/>
              <a:buChar char="o"/>
            </a:pPr>
            <a:r>
              <a:rPr lang="nl-NL" sz="2500" dirty="0"/>
              <a:t>Het aanwijzen van een vertegenwoordiging als u </a:t>
            </a:r>
            <a:br>
              <a:rPr lang="nl-NL" sz="2500" dirty="0"/>
            </a:br>
            <a:r>
              <a:rPr lang="nl-NL" sz="2500" dirty="0"/>
              <a:t>zelf geen beslissingen meer kunt nemen</a:t>
            </a:r>
          </a:p>
          <a:p>
            <a:pPr marL="536575" lvl="1" indent="-354013">
              <a:lnSpc>
                <a:spcPts val="2500"/>
              </a:lnSpc>
              <a:spcBef>
                <a:spcPts val="1000"/>
              </a:spcBef>
              <a:buClr>
                <a:srgbClr val="DDBFB4"/>
              </a:buClr>
              <a:buFont typeface="Wingdings" panose="05000000000000000000" pitchFamily="2" charset="2"/>
              <a:buChar char="Ø"/>
            </a:pPr>
            <a:r>
              <a:rPr lang="nl-NL" sz="2500" dirty="0"/>
              <a:t>Wilsverklaring </a:t>
            </a:r>
            <a:r>
              <a:rPr lang="nl-NL" sz="2500" dirty="0">
                <a:solidFill>
                  <a:srgbClr val="BCE2E1"/>
                </a:solidFill>
              </a:rPr>
              <a:t>|</a:t>
            </a:r>
            <a:r>
              <a:rPr lang="nl-NL" sz="2500" dirty="0"/>
              <a:t> hoeft niet via de notaris!</a:t>
            </a:r>
          </a:p>
          <a:p>
            <a:pPr marL="0" indent="0">
              <a:lnSpc>
                <a:spcPts val="2500"/>
              </a:lnSpc>
              <a:buClr>
                <a:srgbClr val="DDBFB4"/>
              </a:buClr>
              <a:buNone/>
            </a:pPr>
            <a:endParaRPr lang="nl-NL" sz="2500" dirty="0"/>
          </a:p>
        </p:txBody>
      </p:sp>
      <p:sp>
        <p:nvSpPr>
          <p:cNvPr id="4" name="Rechthoek: afgeronde hoeken 3">
            <a:extLst>
              <a:ext uri="{FF2B5EF4-FFF2-40B4-BE49-F238E27FC236}">
                <a16:creationId xmlns:a16="http://schemas.microsoft.com/office/drawing/2014/main" id="{A097E27C-BD1B-50EB-471B-3584247FC485}"/>
              </a:ext>
            </a:extLst>
          </p:cNvPr>
          <p:cNvSpPr/>
          <p:nvPr/>
        </p:nvSpPr>
        <p:spPr>
          <a:xfrm>
            <a:off x="8686800" y="2242868"/>
            <a:ext cx="3246119" cy="3721754"/>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5" name="Tekstvak 4">
            <a:extLst>
              <a:ext uri="{FF2B5EF4-FFF2-40B4-BE49-F238E27FC236}">
                <a16:creationId xmlns:a16="http://schemas.microsoft.com/office/drawing/2014/main" id="{F8DF05DF-DBD7-E16E-9396-D6ADAFDDC297}"/>
              </a:ext>
            </a:extLst>
          </p:cNvPr>
          <p:cNvSpPr txBox="1"/>
          <p:nvPr/>
        </p:nvSpPr>
        <p:spPr>
          <a:xfrm>
            <a:off x="8858250" y="2532305"/>
            <a:ext cx="2766060" cy="3150863"/>
          </a:xfrm>
          <a:prstGeom prst="rect">
            <a:avLst/>
          </a:prstGeom>
          <a:noFill/>
        </p:spPr>
        <p:txBody>
          <a:bodyPr wrap="square">
            <a:spAutoFit/>
          </a:bodyPr>
          <a:lstStyle/>
          <a:p>
            <a:pPr lvl="0">
              <a:lnSpc>
                <a:spcPts val="1700"/>
              </a:lnSpc>
            </a:pPr>
            <a:r>
              <a:rPr lang="nl-NL" b="1" dirty="0"/>
              <a:t>Hulpmiddelen</a:t>
            </a:r>
            <a:br>
              <a:rPr lang="nl-NL" b="1" dirty="0"/>
            </a:br>
            <a:endParaRPr lang="nl-NL" b="1" dirty="0"/>
          </a:p>
          <a:p>
            <a:pPr marL="285750" indent="-285750">
              <a:lnSpc>
                <a:spcPts val="1700"/>
              </a:lnSpc>
              <a:buClr>
                <a:srgbClr val="BCE2E1"/>
              </a:buClr>
              <a:buFont typeface="Arial" panose="020B0604020202020204" pitchFamily="34" charset="0"/>
              <a:buChar char="•"/>
            </a:pPr>
            <a:r>
              <a:rPr lang="en-US" dirty="0">
                <a:hlinkClick r:id="rId3"/>
              </a:rPr>
              <a:t>https://www.thuisarts.nl/keuzehulp/</a:t>
            </a:r>
            <a:br>
              <a:rPr lang="en-US" dirty="0">
                <a:hlinkClick r:id="rId3"/>
              </a:rPr>
            </a:br>
            <a:r>
              <a:rPr lang="en-US" dirty="0" err="1">
                <a:hlinkClick r:id="rId3"/>
              </a:rPr>
              <a:t>verken</a:t>
            </a:r>
            <a:r>
              <a:rPr lang="en-US" dirty="0">
                <a:hlinkClick r:id="rId3"/>
              </a:rPr>
              <a:t>-</a:t>
            </a:r>
            <a:r>
              <a:rPr lang="en-US" dirty="0" err="1">
                <a:hlinkClick r:id="rId3"/>
              </a:rPr>
              <a:t>uw</a:t>
            </a:r>
            <a:r>
              <a:rPr lang="en-US" dirty="0">
                <a:hlinkClick r:id="rId3"/>
              </a:rPr>
              <a:t>-</a:t>
            </a:r>
            <a:r>
              <a:rPr lang="en-US" dirty="0" err="1">
                <a:hlinkClick r:id="rId3"/>
              </a:rPr>
              <a:t>wensen</a:t>
            </a:r>
            <a:r>
              <a:rPr lang="en-US" dirty="0">
                <a:hlinkClick r:id="rId3"/>
              </a:rPr>
              <a:t>-voor-zorg-en-</a:t>
            </a:r>
            <a:r>
              <a:rPr lang="en-US" dirty="0" err="1">
                <a:hlinkClick r:id="rId3"/>
              </a:rPr>
              <a:t>behandeling</a:t>
            </a:r>
            <a:r>
              <a:rPr lang="en-US" dirty="0"/>
              <a:t> </a:t>
            </a:r>
            <a:br>
              <a:rPr lang="en-US" dirty="0"/>
            </a:br>
            <a:endParaRPr lang="en-US" dirty="0"/>
          </a:p>
          <a:p>
            <a:pPr marL="285750" lvl="0" indent="-285750">
              <a:lnSpc>
                <a:spcPts val="1700"/>
              </a:lnSpc>
              <a:buClr>
                <a:srgbClr val="BCE2E1"/>
              </a:buClr>
              <a:buFont typeface="Arial" panose="020B0604020202020204" pitchFamily="34" charset="0"/>
              <a:buChar char="•"/>
            </a:pPr>
            <a:r>
              <a:rPr lang="en-US" dirty="0">
                <a:hlinkClick r:id="rId4"/>
              </a:rPr>
              <a:t>https://www.thuisarts.nl/wensen-voor-zorg-en-behandeling/</a:t>
            </a:r>
            <a:br>
              <a:rPr lang="en-US" dirty="0">
                <a:hlinkClick r:id="rId4"/>
              </a:rPr>
            </a:br>
            <a:r>
              <a:rPr lang="en-US" dirty="0" err="1">
                <a:hlinkClick r:id="rId4"/>
              </a:rPr>
              <a:t>ik</a:t>
            </a:r>
            <a:r>
              <a:rPr lang="en-US" dirty="0">
                <a:hlinkClick r:id="rId4"/>
              </a:rPr>
              <a:t>-</a:t>
            </a:r>
            <a:r>
              <a:rPr lang="en-US" dirty="0" err="1">
                <a:hlinkClick r:id="rId4"/>
              </a:rPr>
              <a:t>wil</a:t>
            </a:r>
            <a:r>
              <a:rPr lang="en-US" dirty="0">
                <a:hlinkClick r:id="rId4"/>
              </a:rPr>
              <a:t>-</a:t>
            </a:r>
            <a:r>
              <a:rPr lang="en-US" dirty="0" err="1">
                <a:hlinkClick r:id="rId4"/>
              </a:rPr>
              <a:t>mijn</a:t>
            </a:r>
            <a:r>
              <a:rPr lang="en-US" dirty="0">
                <a:hlinkClick r:id="rId4"/>
              </a:rPr>
              <a:t>-</a:t>
            </a:r>
            <a:r>
              <a:rPr lang="en-US" dirty="0" err="1">
                <a:hlinkClick r:id="rId4"/>
              </a:rPr>
              <a:t>wensen</a:t>
            </a:r>
            <a:r>
              <a:rPr lang="en-US" dirty="0">
                <a:hlinkClick r:id="rId4"/>
              </a:rPr>
              <a:t>-over-zorg-en-</a:t>
            </a:r>
            <a:r>
              <a:rPr lang="en-US" dirty="0" err="1">
                <a:hlinkClick r:id="rId4"/>
              </a:rPr>
              <a:t>behandeling</a:t>
            </a:r>
            <a:r>
              <a:rPr lang="en-US" dirty="0">
                <a:hlinkClick r:id="rId4"/>
              </a:rPr>
              <a:t>-</a:t>
            </a:r>
            <a:r>
              <a:rPr lang="en-US" dirty="0" err="1">
                <a:hlinkClick r:id="rId4"/>
              </a:rPr>
              <a:t>opschrijven</a:t>
            </a:r>
            <a:endParaRPr lang="nl-NL" dirty="0"/>
          </a:p>
        </p:txBody>
      </p:sp>
    </p:spTree>
    <p:extLst>
      <p:ext uri="{BB962C8B-B14F-4D97-AF65-F5344CB8AC3E}">
        <p14:creationId xmlns:p14="http://schemas.microsoft.com/office/powerpoint/2010/main" val="2836652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1DC2-8FF5-97B5-1CEA-B8C0A8CFE33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CF61E1F-9E55-E9F8-7550-1D3677C187E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563ACAB-F1B3-566F-D24B-4F0E207A53D6}"/>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Wilsverklaring</a:t>
            </a:r>
          </a:p>
        </p:txBody>
      </p:sp>
      <p:sp>
        <p:nvSpPr>
          <p:cNvPr id="3" name="Ondertitel 2">
            <a:extLst>
              <a:ext uri="{FF2B5EF4-FFF2-40B4-BE49-F238E27FC236}">
                <a16:creationId xmlns:a16="http://schemas.microsoft.com/office/drawing/2014/main" id="{4C83A32F-1CA8-66EE-A5A2-BD6891AF0A8F}"/>
              </a:ext>
            </a:extLst>
          </p:cNvPr>
          <p:cNvSpPr txBox="1">
            <a:spLocks/>
          </p:cNvSpPr>
          <p:nvPr/>
        </p:nvSpPr>
        <p:spPr>
          <a:xfrm>
            <a:off x="914400" y="2420588"/>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Clr>
                <a:srgbClr val="DDBFB4"/>
              </a:buClr>
            </a:pPr>
            <a:r>
              <a:rPr lang="nl-NL" sz="2500" dirty="0"/>
              <a:t>Wilsverklaring versus levenstestament</a:t>
            </a:r>
          </a:p>
          <a:p>
            <a:pPr>
              <a:lnSpc>
                <a:spcPts val="2500"/>
              </a:lnSpc>
              <a:buClr>
                <a:srgbClr val="DDBFB4"/>
              </a:buClr>
            </a:pPr>
            <a:r>
              <a:rPr lang="nl-NL" sz="2500" dirty="0"/>
              <a:t>Wilsverklaring versus euthanasieverzoek</a:t>
            </a:r>
          </a:p>
          <a:p>
            <a:pPr>
              <a:lnSpc>
                <a:spcPts val="2500"/>
              </a:lnSpc>
              <a:buClr>
                <a:srgbClr val="DDBFB4"/>
              </a:buClr>
            </a:pPr>
            <a:r>
              <a:rPr lang="nl-NL" sz="2500" dirty="0"/>
              <a:t>Wilsverklaring en niet reanimeren verklaring staan </a:t>
            </a:r>
            <a:br>
              <a:rPr lang="nl-NL" sz="2500" dirty="0"/>
            </a:br>
            <a:r>
              <a:rPr lang="nl-NL" sz="2500" dirty="0"/>
              <a:t>bovenaan in uw dossier</a:t>
            </a:r>
          </a:p>
          <a:p>
            <a:pPr>
              <a:lnSpc>
                <a:spcPts val="2500"/>
              </a:lnSpc>
              <a:buClr>
                <a:srgbClr val="DDBFB4"/>
              </a:buClr>
            </a:pPr>
            <a:r>
              <a:rPr lang="nl-NL" sz="2500" dirty="0"/>
              <a:t>Uw wensen en wilsverklaring kunt u altijd veranderen</a:t>
            </a:r>
          </a:p>
          <a:p>
            <a:pPr marL="0" indent="0">
              <a:lnSpc>
                <a:spcPts val="2500"/>
              </a:lnSpc>
              <a:buClr>
                <a:srgbClr val="DDBFB4"/>
              </a:buClr>
              <a:buNone/>
            </a:pPr>
            <a:endParaRPr lang="nl-NL" sz="2500" dirty="0"/>
          </a:p>
        </p:txBody>
      </p:sp>
    </p:spTree>
    <p:extLst>
      <p:ext uri="{BB962C8B-B14F-4D97-AF65-F5344CB8AC3E}">
        <p14:creationId xmlns:p14="http://schemas.microsoft.com/office/powerpoint/2010/main" val="3200147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E8C7-6AA8-1AF6-CF81-E543EA78394B}"/>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A0602FA4-B94B-D4CE-0DD0-DB9EFC43F16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762B8A08-7959-9D5F-5DA5-39D68423D5E7}"/>
              </a:ext>
            </a:extLst>
          </p:cNvPr>
          <p:cNvSpPr>
            <a:spLocks noGrp="1"/>
          </p:cNvSpPr>
          <p:nvPr>
            <p:ph type="ctrTitle"/>
          </p:nvPr>
        </p:nvSpPr>
        <p:spPr>
          <a:xfrm>
            <a:off x="3197524" y="725548"/>
            <a:ext cx="3203276" cy="1517320"/>
          </a:xfrm>
          <a:prstGeom prst="rect">
            <a:avLst/>
          </a:prstGeom>
        </p:spPr>
        <p:txBody>
          <a:bodyPr/>
          <a:lstStyle/>
          <a:p>
            <a:r>
              <a:rPr lang="nl-NL" sz="5000" dirty="0">
                <a:solidFill>
                  <a:srgbClr val="B1BAC1"/>
                </a:solidFill>
              </a:rPr>
              <a:t>Praten met </a:t>
            </a:r>
            <a:br>
              <a:rPr lang="nl-NL" sz="5000" dirty="0">
                <a:solidFill>
                  <a:srgbClr val="B1BAC1"/>
                </a:solidFill>
              </a:rPr>
            </a:br>
            <a:r>
              <a:rPr lang="nl-NL" sz="5000" dirty="0">
                <a:solidFill>
                  <a:srgbClr val="B1BAC1"/>
                </a:solidFill>
              </a:rPr>
              <a:t>uw naasten</a:t>
            </a:r>
          </a:p>
        </p:txBody>
      </p:sp>
      <p:sp>
        <p:nvSpPr>
          <p:cNvPr id="3" name="Ondertitel 2">
            <a:extLst>
              <a:ext uri="{FF2B5EF4-FFF2-40B4-BE49-F238E27FC236}">
                <a16:creationId xmlns:a16="http://schemas.microsoft.com/office/drawing/2014/main" id="{89FD5BFC-37D4-10ED-116C-5592F15B22BD}"/>
              </a:ext>
            </a:extLst>
          </p:cNvPr>
          <p:cNvSpPr txBox="1">
            <a:spLocks/>
          </p:cNvSpPr>
          <p:nvPr/>
        </p:nvSpPr>
        <p:spPr>
          <a:xfrm>
            <a:off x="954446" y="2483148"/>
            <a:ext cx="9144000" cy="3731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Wanneer en hoe?</a:t>
            </a:r>
          </a:p>
          <a:p>
            <a:pPr>
              <a:buClr>
                <a:srgbClr val="DDBFB4"/>
              </a:buClr>
            </a:pPr>
            <a:r>
              <a:rPr lang="nl-NL" sz="2500" dirty="0"/>
              <a:t>Iets gezien op televisie/iets gelezen/</a:t>
            </a:r>
            <a:br>
              <a:rPr lang="nl-NL" sz="2500" dirty="0"/>
            </a:br>
            <a:r>
              <a:rPr lang="nl-NL" sz="2500" dirty="0"/>
              <a:t>deze bijeenkomst</a:t>
            </a:r>
          </a:p>
          <a:p>
            <a:pPr>
              <a:buClr>
                <a:srgbClr val="DDBFB4"/>
              </a:buClr>
            </a:pPr>
            <a:r>
              <a:rPr lang="nl-NL" sz="2500" dirty="0"/>
              <a:t>Praat eerst met iemand bij wie u zich </a:t>
            </a:r>
            <a:br>
              <a:rPr lang="nl-NL" sz="2500" dirty="0"/>
            </a:br>
            <a:r>
              <a:rPr lang="nl-NL" sz="2500" dirty="0"/>
              <a:t>het meest op het gemak voelt</a:t>
            </a:r>
          </a:p>
          <a:p>
            <a:pPr>
              <a:buClr>
                <a:srgbClr val="DDBFB4"/>
              </a:buClr>
            </a:pPr>
            <a:r>
              <a:rPr lang="nl-NL" sz="2500" dirty="0"/>
              <a:t>Zeg dat het u bezig houdt, ook al is het </a:t>
            </a:r>
            <a:br>
              <a:rPr lang="nl-NL" sz="2500" dirty="0"/>
            </a:br>
            <a:r>
              <a:rPr lang="nl-NL" sz="2500" dirty="0"/>
              <a:t>nog niet aan de orde </a:t>
            </a:r>
          </a:p>
          <a:p>
            <a:pPr>
              <a:buClr>
                <a:srgbClr val="DDBFB4"/>
              </a:buClr>
            </a:pPr>
            <a:r>
              <a:rPr lang="nl-NL" sz="2500" dirty="0"/>
              <a:t>Heb begrip voor elkaar</a:t>
            </a:r>
          </a:p>
        </p:txBody>
      </p:sp>
      <p:pic>
        <p:nvPicPr>
          <p:cNvPr id="7" name="Afbeelding 6" descr="Afbeelding met buitenshuis, kleding, persoon, bank&#10;&#10;Door AI gegenereerde inhoud is mogelijk onjuist.">
            <a:extLst>
              <a:ext uri="{FF2B5EF4-FFF2-40B4-BE49-F238E27FC236}">
                <a16:creationId xmlns:a16="http://schemas.microsoft.com/office/drawing/2014/main" id="{241A771E-C15F-11E8-3840-C3F0EF541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168" y="0"/>
            <a:ext cx="4507832" cy="6858000"/>
          </a:xfrm>
          <a:prstGeom prst="rect">
            <a:avLst/>
          </a:prstGeom>
        </p:spPr>
      </p:pic>
      <p:sp>
        <p:nvSpPr>
          <p:cNvPr id="5" name="Ondertitel 2">
            <a:extLst>
              <a:ext uri="{FF2B5EF4-FFF2-40B4-BE49-F238E27FC236}">
                <a16:creationId xmlns:a16="http://schemas.microsoft.com/office/drawing/2014/main" id="{77ED837D-9FE4-45FC-3B89-83A316AEC30F}"/>
              </a:ext>
            </a:extLst>
          </p:cNvPr>
          <p:cNvSpPr txBox="1">
            <a:spLocks/>
          </p:cNvSpPr>
          <p:nvPr/>
        </p:nvSpPr>
        <p:spPr>
          <a:xfrm>
            <a:off x="533408" y="6266738"/>
            <a:ext cx="6796540" cy="376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BCE2E1"/>
              </a:buClr>
              <a:buFont typeface="Wingdings" panose="05000000000000000000" pitchFamily="2" charset="2"/>
              <a:buChar char="Ø"/>
            </a:pPr>
            <a:r>
              <a:rPr lang="nl-NL" sz="2000" b="1" dirty="0">
                <a:solidFill>
                  <a:srgbClr val="DDBFB4"/>
                </a:solidFill>
                <a:hlinkClick r:id="rId4">
                  <a:extLst>
                    <a:ext uri="{A12FA001-AC4F-418D-AE19-62706E023703}">
                      <ahyp:hlinkClr xmlns:ahyp="http://schemas.microsoft.com/office/drawing/2018/hyperlinkcolor" val="tx"/>
                    </a:ext>
                  </a:extLst>
                </a:hlinkClick>
              </a:rPr>
              <a:t>Zie ook de wegwijzer ‘Praten over het levenseinde</a:t>
            </a:r>
            <a:r>
              <a:rPr lang="nl-NL" sz="2000" b="1" dirty="0">
                <a:solidFill>
                  <a:srgbClr val="DDBFB4"/>
                </a:solidFill>
              </a:rPr>
              <a:t>’</a:t>
            </a:r>
          </a:p>
          <a:p>
            <a:pPr>
              <a:buClr>
                <a:srgbClr val="DDBFB4"/>
              </a:buClr>
            </a:pPr>
            <a:endParaRPr lang="nl-NL" sz="2500" dirty="0"/>
          </a:p>
        </p:txBody>
      </p:sp>
    </p:spTree>
    <p:extLst>
      <p:ext uri="{BB962C8B-B14F-4D97-AF65-F5344CB8AC3E}">
        <p14:creationId xmlns:p14="http://schemas.microsoft.com/office/powerpoint/2010/main" val="393519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820F-E190-C3CC-C7B9-46AFD60FA95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65C4CCF3-BB0D-8ABF-0C2D-E2CB2EFB37A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11510F4-ABA4-B587-6AAD-1BDFDE8AC35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Praten met uw arts</a:t>
            </a:r>
          </a:p>
        </p:txBody>
      </p:sp>
      <p:sp>
        <p:nvSpPr>
          <p:cNvPr id="3" name="Ondertitel 2">
            <a:extLst>
              <a:ext uri="{FF2B5EF4-FFF2-40B4-BE49-F238E27FC236}">
                <a16:creationId xmlns:a16="http://schemas.microsoft.com/office/drawing/2014/main" id="{C6388A07-9ED1-46E4-88FA-942F50F940C1}"/>
              </a:ext>
            </a:extLst>
          </p:cNvPr>
          <p:cNvSpPr txBox="1">
            <a:spLocks/>
          </p:cNvSpPr>
          <p:nvPr/>
        </p:nvSpPr>
        <p:spPr>
          <a:xfrm>
            <a:off x="1948618" y="2831486"/>
            <a:ext cx="8109782" cy="3085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Wanneer is dat wenselijk of noodzakelijk? </a:t>
            </a:r>
          </a:p>
        </p:txBody>
      </p:sp>
    </p:spTree>
    <p:extLst>
      <p:ext uri="{BB962C8B-B14F-4D97-AF65-F5344CB8AC3E}">
        <p14:creationId xmlns:p14="http://schemas.microsoft.com/office/powerpoint/2010/main" val="20286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2D18-EFAB-A045-A745-48848B5E414A}"/>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2A3931B5-8597-9176-1F49-6ABCC7413F9B}"/>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4" name="Rechthoek: afgeronde hoeken 3">
            <a:extLst>
              <a:ext uri="{FF2B5EF4-FFF2-40B4-BE49-F238E27FC236}">
                <a16:creationId xmlns:a16="http://schemas.microsoft.com/office/drawing/2014/main" id="{50930F88-33D4-D223-9724-F14AD2A2C56B}"/>
              </a:ext>
            </a:extLst>
          </p:cNvPr>
          <p:cNvSpPr/>
          <p:nvPr/>
        </p:nvSpPr>
        <p:spPr>
          <a:xfrm>
            <a:off x="3089787" y="404922"/>
            <a:ext cx="8458200" cy="5832987"/>
          </a:xfrm>
          <a:prstGeom prst="roundRect">
            <a:avLst/>
          </a:prstGeom>
          <a:solidFill>
            <a:srgbClr val="DDBFB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AE0DD4CB-EC16-0E57-AE06-7470B300D4DC}"/>
              </a:ext>
            </a:extLst>
          </p:cNvPr>
          <p:cNvSpPr txBox="1"/>
          <p:nvPr/>
        </p:nvSpPr>
        <p:spPr>
          <a:xfrm>
            <a:off x="3636409" y="1536493"/>
            <a:ext cx="7498624" cy="3139321"/>
          </a:xfrm>
          <a:prstGeom prst="rect">
            <a:avLst/>
          </a:prstGeom>
          <a:noFill/>
        </p:spPr>
        <p:txBody>
          <a:bodyPr wrap="square" rtlCol="0">
            <a:spAutoFit/>
          </a:bodyPr>
          <a:lstStyle/>
          <a:p>
            <a:pPr algn="ctr"/>
            <a:r>
              <a:rPr lang="nl-NL" sz="2200" b="1" dirty="0"/>
              <a:t>Het doet je goed eens aan de dood te denken</a:t>
            </a:r>
            <a:br>
              <a:rPr lang="nl-NL" sz="2200" b="1" dirty="0"/>
            </a:br>
            <a:r>
              <a:rPr lang="nl-NL" sz="2200" b="1" dirty="0"/>
              <a:t>Je dagen worden er duidelijker van </a:t>
            </a:r>
            <a:br>
              <a:rPr lang="nl-NL" sz="2200" b="1" dirty="0"/>
            </a:br>
            <a:r>
              <a:rPr lang="nl-NL" sz="2200" b="1" dirty="0"/>
              <a:t>Je dient te weten dat geen mens voor je leven kan</a:t>
            </a:r>
            <a:br>
              <a:rPr lang="nl-NL" sz="2200" b="1" dirty="0"/>
            </a:br>
            <a:r>
              <a:rPr lang="nl-NL" sz="2200" b="1" dirty="0"/>
              <a:t>Maar ook dat niemand anders voor je sterven kan</a:t>
            </a:r>
            <a:br>
              <a:rPr lang="nl-NL" sz="2200" b="1" dirty="0"/>
            </a:br>
            <a:br>
              <a:rPr lang="nl-NL" sz="2200" b="1" dirty="0"/>
            </a:br>
            <a:r>
              <a:rPr lang="nl-NL" sz="2200" b="1" dirty="0"/>
              <a:t>Ik spreek er ‘s avonds wel eens over met mijn kinderen</a:t>
            </a:r>
            <a:br>
              <a:rPr lang="nl-NL" sz="2200" b="1" dirty="0"/>
            </a:br>
            <a:r>
              <a:rPr lang="nl-NL" sz="2200" b="1" dirty="0"/>
              <a:t>Of ‘k maak een grapje met de dood, dat kan geen kwaad</a:t>
            </a:r>
          </a:p>
          <a:p>
            <a:pPr algn="ctr"/>
            <a:r>
              <a:rPr lang="nl-NL" sz="2200" b="1" dirty="0"/>
              <a:t>Als je overpeinst waar je tenslotte komt te liggen</a:t>
            </a:r>
            <a:br>
              <a:rPr lang="nl-NL" sz="2200" b="1" dirty="0"/>
            </a:br>
            <a:r>
              <a:rPr lang="nl-NL" sz="2200" b="1" dirty="0"/>
              <a:t>Dan weet je af en toe wat beter waar je voor ‘staat’</a:t>
            </a:r>
          </a:p>
        </p:txBody>
      </p:sp>
      <p:sp>
        <p:nvSpPr>
          <p:cNvPr id="9" name="Tekstvak 8">
            <a:extLst>
              <a:ext uri="{FF2B5EF4-FFF2-40B4-BE49-F238E27FC236}">
                <a16:creationId xmlns:a16="http://schemas.microsoft.com/office/drawing/2014/main" id="{B787E979-1C8D-E93B-9743-76A3E4F4E826}"/>
              </a:ext>
            </a:extLst>
          </p:cNvPr>
          <p:cNvSpPr txBox="1"/>
          <p:nvPr/>
        </p:nvSpPr>
        <p:spPr>
          <a:xfrm>
            <a:off x="9160820" y="5438053"/>
            <a:ext cx="2235458" cy="369332"/>
          </a:xfrm>
          <a:prstGeom prst="rect">
            <a:avLst/>
          </a:prstGeom>
          <a:noFill/>
        </p:spPr>
        <p:txBody>
          <a:bodyPr wrap="square" rtlCol="0">
            <a:spAutoFit/>
          </a:bodyPr>
          <a:lstStyle/>
          <a:p>
            <a:r>
              <a:rPr lang="nl-NL" dirty="0"/>
              <a:t>Toon Hermans</a:t>
            </a:r>
          </a:p>
        </p:txBody>
      </p:sp>
    </p:spTree>
    <p:extLst>
      <p:ext uri="{BB962C8B-B14F-4D97-AF65-F5344CB8AC3E}">
        <p14:creationId xmlns:p14="http://schemas.microsoft.com/office/powerpoint/2010/main" val="98254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3197524" y="725548"/>
            <a:ext cx="7254576" cy="633352"/>
          </a:xfrm>
          <a:prstGeom prst="rect">
            <a:avLst/>
          </a:prstGeom>
        </p:spPr>
        <p:txBody>
          <a:bodyPr/>
          <a:lstStyle/>
          <a:p>
            <a:r>
              <a:rPr lang="nl-NL" sz="5000" dirty="0">
                <a:solidFill>
                  <a:srgbClr val="B1BAC1"/>
                </a:solidFill>
              </a:rPr>
              <a:t>Waarom deze bijeenkomst</a:t>
            </a:r>
          </a:p>
        </p:txBody>
      </p:sp>
      <p:sp>
        <p:nvSpPr>
          <p:cNvPr id="4" name="Rechthoek 3">
            <a:extLst>
              <a:ext uri="{FF2B5EF4-FFF2-40B4-BE49-F238E27FC236}">
                <a16:creationId xmlns:a16="http://schemas.microsoft.com/office/drawing/2014/main" id="{DAA552F1-6F4D-0259-8A9A-1C1A509AE6F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894990" y="2615272"/>
            <a:ext cx="11157310" cy="2921928"/>
          </a:xfrm>
          <a:prstGeom prst="rect">
            <a:avLst/>
          </a:prstGeom>
        </p:spPr>
        <p:txBody>
          <a:bodyPr/>
          <a:lstStyle/>
          <a:p>
            <a:pPr>
              <a:buClr>
                <a:srgbClr val="DDBFB4"/>
              </a:buClr>
            </a:pPr>
            <a:r>
              <a:rPr lang="nl-NL" sz="2500" b="1" dirty="0"/>
              <a:t>Informatie geven zodat u kunt nadenken over uw wensen</a:t>
            </a:r>
          </a:p>
          <a:p>
            <a:pPr>
              <a:buClr>
                <a:srgbClr val="DDBFB4"/>
              </a:buClr>
            </a:pPr>
            <a:r>
              <a:rPr lang="nl-NL" sz="2500" b="1" dirty="0"/>
              <a:t>Stimuleren om in gesprek te gaan, ook als u nog niet ziek bent</a:t>
            </a:r>
          </a:p>
          <a:p>
            <a:pPr marL="723900" indent="-457200">
              <a:buClr>
                <a:srgbClr val="BCE2E1"/>
              </a:buClr>
              <a:buFont typeface="Courier New" panose="02070309020205020404" pitchFamily="49" charset="0"/>
              <a:buChar char="o"/>
            </a:pPr>
            <a:r>
              <a:rPr lang="nl-NL" sz="2500" dirty="0"/>
              <a:t>Met uw familie en of vrienden</a:t>
            </a:r>
            <a:br>
              <a:rPr lang="nl-NL" dirty="0"/>
            </a:br>
            <a:r>
              <a:rPr lang="nl-NL" sz="2100" dirty="0"/>
              <a:t>begin het gesprek, ook als u nog gezond bent</a:t>
            </a:r>
          </a:p>
          <a:p>
            <a:pPr marL="723900" indent="-457200">
              <a:buClr>
                <a:srgbClr val="BCE2E1"/>
              </a:buClr>
              <a:buFont typeface="Courier New" panose="02070309020205020404" pitchFamily="49" charset="0"/>
              <a:buChar char="o"/>
            </a:pPr>
            <a:r>
              <a:rPr lang="nl-NL" sz="2500" dirty="0"/>
              <a:t>Met uw huisarts</a:t>
            </a:r>
            <a:br>
              <a:rPr lang="nl-NL" dirty="0"/>
            </a:br>
            <a:r>
              <a:rPr lang="nl-NL" sz="2100" dirty="0"/>
              <a:t>bespreek uw wensen, vooral wanneer u ziek bent</a:t>
            </a:r>
          </a:p>
        </p:txBody>
      </p:sp>
      <p:sp>
        <p:nvSpPr>
          <p:cNvPr id="5" name="Titel 1">
            <a:extLst>
              <a:ext uri="{FF2B5EF4-FFF2-40B4-BE49-F238E27FC236}">
                <a16:creationId xmlns:a16="http://schemas.microsoft.com/office/drawing/2014/main" id="{BE1E0A6A-1F7A-7DFD-94DB-E749237F0B8F}"/>
              </a:ext>
            </a:extLst>
          </p:cNvPr>
          <p:cNvSpPr txBox="1">
            <a:spLocks/>
          </p:cNvSpPr>
          <p:nvPr/>
        </p:nvSpPr>
        <p:spPr>
          <a:xfrm>
            <a:off x="4900630" y="4999125"/>
            <a:ext cx="6860876" cy="1460669"/>
          </a:xfrm>
          <a:prstGeom prst="rect">
            <a:avLst/>
          </a:prstGeom>
          <a:effectLst>
            <a:outerShdw blurRad="50800" dist="38100" dir="2700000" algn="tl" rotWithShape="0">
              <a:prstClr val="black">
                <a:alpha val="13000"/>
              </a:prstClr>
            </a:outerShdw>
          </a:effectLst>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ts val="4000"/>
              </a:lnSpc>
            </a:pPr>
            <a:r>
              <a:rPr lang="nl-NL" sz="4000" dirty="0">
                <a:solidFill>
                  <a:srgbClr val="DDBFB4"/>
                </a:solidFill>
              </a:rPr>
              <a:t>Hoezo laatste </a:t>
            </a:r>
            <a:br>
              <a:rPr lang="nl-NL" sz="4000" dirty="0">
                <a:solidFill>
                  <a:srgbClr val="DDBFB4"/>
                </a:solidFill>
              </a:rPr>
            </a:br>
            <a:r>
              <a:rPr lang="nl-NL" sz="4000" dirty="0">
                <a:solidFill>
                  <a:srgbClr val="DDBFB4"/>
                </a:solidFill>
              </a:rPr>
              <a:t>levensjaren?</a:t>
            </a:r>
            <a:br>
              <a:rPr lang="nl-NL" sz="4000" dirty="0">
                <a:solidFill>
                  <a:srgbClr val="DDBFB4"/>
                </a:solidFill>
              </a:rPr>
            </a:br>
            <a:r>
              <a:rPr lang="nl-NL" sz="4000" dirty="0">
                <a:solidFill>
                  <a:srgbClr val="DDBFB4"/>
                </a:solidFill>
              </a:rPr>
              <a:t>Ik ben niet ziek!</a:t>
            </a:r>
          </a:p>
        </p:txBody>
      </p:sp>
    </p:spTree>
    <p:extLst>
      <p:ext uri="{BB962C8B-B14F-4D97-AF65-F5344CB8AC3E}">
        <p14:creationId xmlns:p14="http://schemas.microsoft.com/office/powerpoint/2010/main" val="211713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1D4F-5666-6A03-F811-7C199E1BED5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DC6280D0-52BA-CDB5-58F1-F4443FA4412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57C27F70-7526-E402-E80A-272460162864}"/>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Websites</a:t>
            </a:r>
          </a:p>
        </p:txBody>
      </p:sp>
      <p:pic>
        <p:nvPicPr>
          <p:cNvPr id="5" name="Afbeelding 4" descr="Afbeelding met bloem, plant, bloemblaadje, schets&#10;&#10;Door AI gegenereerde inhoud is mogelijk onjuist.">
            <a:extLst>
              <a:ext uri="{FF2B5EF4-FFF2-40B4-BE49-F238E27FC236}">
                <a16:creationId xmlns:a16="http://schemas.microsoft.com/office/drawing/2014/main" id="{51C04411-0737-9A05-BEC0-D796F5BD030E}"/>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6595353" y="192503"/>
            <a:ext cx="5337861" cy="6665497"/>
          </a:xfrm>
          <a:prstGeom prst="rect">
            <a:avLst/>
          </a:prstGeom>
        </p:spPr>
      </p:pic>
      <p:sp>
        <p:nvSpPr>
          <p:cNvPr id="3" name="Ondertitel 2">
            <a:extLst>
              <a:ext uri="{FF2B5EF4-FFF2-40B4-BE49-F238E27FC236}">
                <a16:creationId xmlns:a16="http://schemas.microsoft.com/office/drawing/2014/main" id="{2CDAA375-8882-2ED9-49C7-30ED304DBFCA}"/>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buClr>
                <a:srgbClr val="DDBFB4"/>
              </a:buClr>
            </a:pPr>
            <a:r>
              <a:rPr lang="nl-NL" sz="2000" dirty="0">
                <a:hlinkClick r:id="rId4"/>
              </a:rPr>
              <a:t>https://www.patientenfederatie.nl/extra/levenseinde</a:t>
            </a:r>
            <a:endParaRPr lang="nl-NL" sz="2000" dirty="0"/>
          </a:p>
          <a:p>
            <a:pPr>
              <a:lnSpc>
                <a:spcPts val="2000"/>
              </a:lnSpc>
              <a:buClr>
                <a:srgbClr val="DDBFB4"/>
              </a:buClr>
            </a:pPr>
            <a:r>
              <a:rPr lang="nl-NL" sz="2000" dirty="0">
                <a:hlinkClick r:id="rId5"/>
              </a:rPr>
              <a:t>https://www.knmg.nl/actueel/dossiers/levenseinde-2/ervaringsverhalen</a:t>
            </a:r>
            <a:endParaRPr lang="nl-NL" sz="2000" dirty="0"/>
          </a:p>
          <a:p>
            <a:pPr>
              <a:lnSpc>
                <a:spcPts val="2000"/>
              </a:lnSpc>
              <a:buClr>
                <a:srgbClr val="DDBFB4"/>
              </a:buClr>
            </a:pPr>
            <a:r>
              <a:rPr lang="nl-NL" sz="2000" dirty="0">
                <a:hlinkClick r:id="rId6"/>
              </a:rPr>
              <a:t>https://www.thuisarts.nl/wensen-voor-zorg-en-behandeling/ik-denk-na-over-mijn-wensen-voor-zorg-en-behandeling</a:t>
            </a:r>
            <a:endParaRPr lang="nl-NL" sz="2000" dirty="0"/>
          </a:p>
          <a:p>
            <a:pPr>
              <a:lnSpc>
                <a:spcPts val="2000"/>
              </a:lnSpc>
              <a:buClr>
                <a:srgbClr val="DDBFB4"/>
              </a:buClr>
            </a:pPr>
            <a:r>
              <a:rPr lang="nl-NL" sz="2000" dirty="0">
                <a:hlinkClick r:id="rId7"/>
              </a:rPr>
              <a:t>https://www.thuisarts.nl/wensen-voor-zorg-en-behandeling/ik-wil-mijn-wensen-over-zorg-en-behandeling-opschrijven</a:t>
            </a:r>
            <a:endParaRPr lang="nl-NL" sz="2000" dirty="0"/>
          </a:p>
          <a:p>
            <a:pPr>
              <a:lnSpc>
                <a:spcPts val="2000"/>
              </a:lnSpc>
              <a:buClr>
                <a:srgbClr val="DDBFB4"/>
              </a:buClr>
            </a:pPr>
            <a:r>
              <a:rPr lang="nl-NL" sz="2000" dirty="0">
                <a:hlinkClick r:id="rId8"/>
              </a:rPr>
              <a:t>https://palliaweb.nl/getattachment/737ddf6b-8911-4623-9e4d-204c7b75282a/Wegwijzer_Praten-over-het-levenseinde_A5_beknopte-versie.pdf?lang=nl-NL</a:t>
            </a:r>
            <a:endParaRPr lang="nl-NL" sz="2500" dirty="0"/>
          </a:p>
        </p:txBody>
      </p:sp>
    </p:spTree>
    <p:extLst>
      <p:ext uri="{BB962C8B-B14F-4D97-AF65-F5344CB8AC3E}">
        <p14:creationId xmlns:p14="http://schemas.microsoft.com/office/powerpoint/2010/main" val="417543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0526-E8A8-82C6-D2FB-A81739A1214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EF896BF-A964-CFA8-F495-E307D7A9213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5" name="Tekstvak 4">
            <a:extLst>
              <a:ext uri="{FF2B5EF4-FFF2-40B4-BE49-F238E27FC236}">
                <a16:creationId xmlns:a16="http://schemas.microsoft.com/office/drawing/2014/main" id="{C3CEF6D5-40D7-2DE7-B7FF-FEAF3D7011D9}"/>
              </a:ext>
            </a:extLst>
          </p:cNvPr>
          <p:cNvSpPr txBox="1"/>
          <p:nvPr/>
        </p:nvSpPr>
        <p:spPr>
          <a:xfrm>
            <a:off x="4528282" y="721179"/>
            <a:ext cx="5404109" cy="1323439"/>
          </a:xfrm>
          <a:prstGeom prst="rect">
            <a:avLst/>
          </a:prstGeom>
          <a:noFill/>
        </p:spPr>
        <p:txBody>
          <a:bodyPr wrap="square" rtlCol="0">
            <a:spAutoFit/>
          </a:bodyPr>
          <a:lstStyle/>
          <a:p>
            <a:r>
              <a:rPr lang="nl-NL" sz="8000" b="1" dirty="0">
                <a:solidFill>
                  <a:srgbClr val="DDBFB4"/>
                </a:solidFill>
                <a:latin typeface="Signika" panose="02010003020600000004" pitchFamily="2" charset="0"/>
              </a:rPr>
              <a:t>Goed </a:t>
            </a:r>
            <a:r>
              <a:rPr lang="nl-NL" sz="8000" b="1" dirty="0" err="1">
                <a:solidFill>
                  <a:srgbClr val="DDBFB4"/>
                </a:solidFill>
                <a:latin typeface="Signika" panose="02010003020600000004" pitchFamily="2" charset="0"/>
              </a:rPr>
              <a:t>Gaon</a:t>
            </a:r>
            <a:r>
              <a:rPr lang="nl-NL" sz="8000" b="1" dirty="0">
                <a:solidFill>
                  <a:srgbClr val="DDBFB4"/>
                </a:solidFill>
                <a:latin typeface="Signika" panose="02010003020600000004" pitchFamily="2" charset="0"/>
              </a:rPr>
              <a:t>!</a:t>
            </a:r>
          </a:p>
        </p:txBody>
      </p:sp>
      <p:sp>
        <p:nvSpPr>
          <p:cNvPr id="8" name="Ondertitel 2">
            <a:extLst>
              <a:ext uri="{FF2B5EF4-FFF2-40B4-BE49-F238E27FC236}">
                <a16:creationId xmlns:a16="http://schemas.microsoft.com/office/drawing/2014/main" id="{714562F4-8B78-5E58-DA6D-42CC961C66D4}"/>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Samenvatting:</a:t>
            </a:r>
          </a:p>
          <a:p>
            <a:pPr marL="0" indent="0">
              <a:buClr>
                <a:srgbClr val="DDBFB4"/>
              </a:buClr>
              <a:buNone/>
            </a:pPr>
            <a:r>
              <a:rPr lang="nl-NL" sz="2500" dirty="0"/>
              <a:t>Bedenk wat voor u belangrijk is / zal zijn in de laatste levensjaren</a:t>
            </a:r>
          </a:p>
          <a:p>
            <a:pPr marL="0" indent="0">
              <a:buClr>
                <a:srgbClr val="DDBFB4"/>
              </a:buClr>
              <a:buNone/>
            </a:pPr>
            <a:r>
              <a:rPr lang="nl-NL" sz="2500" dirty="0"/>
              <a:t>Praat erover. Ook als u nog niet ziek bent.</a:t>
            </a:r>
            <a:br>
              <a:rPr lang="nl-NL" sz="2500" dirty="0"/>
            </a:br>
            <a:endParaRPr lang="nl-NL" sz="2500" dirty="0"/>
          </a:p>
        </p:txBody>
      </p:sp>
    </p:spTree>
    <p:extLst>
      <p:ext uri="{BB962C8B-B14F-4D97-AF65-F5344CB8AC3E}">
        <p14:creationId xmlns:p14="http://schemas.microsoft.com/office/powerpoint/2010/main" val="2213191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3197524" y="725548"/>
            <a:ext cx="7635576" cy="747652"/>
          </a:xfrm>
          <a:prstGeom prst="rect">
            <a:avLst/>
          </a:prstGeom>
        </p:spPr>
        <p:txBody>
          <a:bodyPr/>
          <a:lstStyle/>
          <a:p>
            <a:r>
              <a:rPr lang="nl-NL" sz="5000" dirty="0">
                <a:solidFill>
                  <a:srgbClr val="B1BAC1"/>
                </a:solidFill>
              </a:rPr>
              <a:t>Wat bespreken we vandaag?</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933090" y="2653371"/>
            <a:ext cx="5594710" cy="2729395"/>
          </a:xfrm>
          <a:prstGeom prst="rect">
            <a:avLst/>
          </a:prstGeom>
        </p:spPr>
        <p:txBody>
          <a:bodyPr/>
          <a:lstStyle/>
          <a:p>
            <a:pPr>
              <a:buClr>
                <a:srgbClr val="DDBFB4"/>
              </a:buClr>
            </a:pPr>
            <a:r>
              <a:rPr lang="nl-NL" sz="2500" dirty="0"/>
              <a:t>Wat is belangrijk in de fase dat er nog geen sprake is van ernstige ziekte</a:t>
            </a:r>
          </a:p>
          <a:p>
            <a:pPr>
              <a:buClr>
                <a:srgbClr val="DDBFB4"/>
              </a:buClr>
            </a:pPr>
            <a:r>
              <a:rPr lang="nl-NL" sz="2500" dirty="0"/>
              <a:t>Zorg in de laatste levensfase </a:t>
            </a:r>
            <a:br>
              <a:rPr lang="nl-NL" sz="2500" dirty="0"/>
            </a:br>
            <a:r>
              <a:rPr lang="nl-NL" sz="2500" dirty="0"/>
              <a:t>(palliatieve zorg)</a:t>
            </a:r>
          </a:p>
          <a:p>
            <a:pPr>
              <a:buClr>
                <a:srgbClr val="DDBFB4"/>
              </a:buClr>
            </a:pPr>
            <a:r>
              <a:rPr lang="nl-NL" sz="2500" dirty="0"/>
              <a:t>Uw wensen en onze mogelijkheden </a:t>
            </a:r>
            <a:br>
              <a:rPr lang="nl-NL" sz="2500" dirty="0"/>
            </a:br>
            <a:r>
              <a:rPr lang="nl-NL" sz="2500" dirty="0"/>
              <a:t>in de laatste levensfase</a:t>
            </a:r>
          </a:p>
        </p:txBody>
      </p:sp>
      <p:sp>
        <p:nvSpPr>
          <p:cNvPr id="5" name="Rechthoek 4">
            <a:extLst>
              <a:ext uri="{FF2B5EF4-FFF2-40B4-BE49-F238E27FC236}">
                <a16:creationId xmlns:a16="http://schemas.microsoft.com/office/drawing/2014/main" id="{B3EC0D66-F2EE-50B9-2A7A-1842812EA1B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tekst, Lettertype, Graphics, grafische vormgeving&#10;&#10;Door AI gegenereerde inhoud is mogelijk onjuist.">
            <a:extLst>
              <a:ext uri="{FF2B5EF4-FFF2-40B4-BE49-F238E27FC236}">
                <a16:creationId xmlns:a16="http://schemas.microsoft.com/office/drawing/2014/main" id="{42A2A1D5-3E7B-8658-2785-EE990DFE1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069" y="2527286"/>
            <a:ext cx="4912654" cy="2610674"/>
          </a:xfrm>
          <a:prstGeom prst="rect">
            <a:avLst/>
          </a:prstGeom>
          <a:effectLst>
            <a:outerShdw blurRad="88900" dist="38100" dir="2700000" algn="tl" rotWithShape="0">
              <a:prstClr val="black">
                <a:alpha val="25000"/>
              </a:prstClr>
            </a:outerShdw>
          </a:effectLst>
        </p:spPr>
      </p:pic>
    </p:spTree>
    <p:extLst>
      <p:ext uri="{BB962C8B-B14F-4D97-AF65-F5344CB8AC3E}">
        <p14:creationId xmlns:p14="http://schemas.microsoft.com/office/powerpoint/2010/main" val="296196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74C9-F96B-B752-895B-DAF4619758B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A714680-465F-D63D-CE1F-97DEC60C8B5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7D203F98-8093-2B8B-F408-EAE1BC7EA852}"/>
              </a:ext>
            </a:extLst>
          </p:cNvPr>
          <p:cNvSpPr>
            <a:spLocks noGrp="1"/>
          </p:cNvSpPr>
          <p:nvPr>
            <p:ph type="ctrTitle"/>
          </p:nvPr>
        </p:nvSpPr>
        <p:spPr>
          <a:xfrm>
            <a:off x="3197524" y="725548"/>
            <a:ext cx="8473776" cy="1517320"/>
          </a:xfrm>
          <a:prstGeom prst="rect">
            <a:avLst/>
          </a:prstGeom>
        </p:spPr>
        <p:txBody>
          <a:bodyPr/>
          <a:lstStyle/>
          <a:p>
            <a:r>
              <a:rPr lang="nl-NL" sz="5000" dirty="0">
                <a:solidFill>
                  <a:srgbClr val="B1BAC1"/>
                </a:solidFill>
              </a:rPr>
              <a:t>Praat vandaag over morgen</a:t>
            </a:r>
          </a:p>
        </p:txBody>
      </p:sp>
      <p:sp>
        <p:nvSpPr>
          <p:cNvPr id="3" name="Ondertitel 2">
            <a:extLst>
              <a:ext uri="{FF2B5EF4-FFF2-40B4-BE49-F238E27FC236}">
                <a16:creationId xmlns:a16="http://schemas.microsoft.com/office/drawing/2014/main" id="{DD4FEC09-28B6-2FC7-2C10-A26D37CD893E}"/>
              </a:ext>
            </a:extLst>
          </p:cNvPr>
          <p:cNvSpPr>
            <a:spLocks noGrp="1"/>
          </p:cNvSpPr>
          <p:nvPr>
            <p:ph type="subTitle" idx="4294967295"/>
          </p:nvPr>
        </p:nvSpPr>
        <p:spPr>
          <a:xfrm>
            <a:off x="959817" y="2658404"/>
            <a:ext cx="11106510" cy="2885145"/>
          </a:xfrm>
          <a:prstGeom prst="rect">
            <a:avLst/>
          </a:prstGeom>
        </p:spPr>
        <p:txBody>
          <a:bodyPr/>
          <a:lstStyle/>
          <a:p>
            <a:pPr marL="0" indent="0">
              <a:buClr>
                <a:srgbClr val="DDBFB4"/>
              </a:buClr>
              <a:buNone/>
            </a:pPr>
            <a:r>
              <a:rPr lang="nl-NL" sz="2500" dirty="0"/>
              <a:t>Het lijkt misschien nog ver weg, maar wie straks ook vol van het leven wil</a:t>
            </a:r>
            <a:br>
              <a:rPr lang="nl-NL" sz="2500" dirty="0"/>
            </a:br>
            <a:r>
              <a:rPr lang="nl-NL" sz="2500" dirty="0"/>
              <a:t>blijven genieten, praat vandaag over morgen. Net zoals je vroeger sprak over </a:t>
            </a:r>
            <a:br>
              <a:rPr lang="nl-NL" sz="2500" dirty="0"/>
            </a:br>
            <a:r>
              <a:rPr lang="nl-NL" sz="2500" dirty="0"/>
              <a:t>je schoolkeuze, de voorbereiding op je eerste baan of over een nieuwe woning.</a:t>
            </a:r>
            <a:br>
              <a:rPr lang="nl-NL" sz="2500" dirty="0"/>
            </a:br>
            <a:r>
              <a:rPr lang="nl-NL" sz="2500" dirty="0"/>
              <a:t>Door nu al te praten over morgen, kan je straks de dingen blijven doen die voor</a:t>
            </a:r>
            <a:br>
              <a:rPr lang="nl-NL" sz="2500" dirty="0"/>
            </a:br>
            <a:r>
              <a:rPr lang="nl-NL" sz="2500" dirty="0"/>
              <a:t>jou belangrijk zijn.</a:t>
            </a:r>
            <a:br>
              <a:rPr lang="nl-NL" sz="2500" dirty="0"/>
            </a:br>
            <a:br>
              <a:rPr lang="nl-NL" sz="2500" dirty="0"/>
            </a:br>
            <a:r>
              <a:rPr lang="nl-NL" sz="2500" dirty="0"/>
              <a:t>Deze </a:t>
            </a:r>
            <a:r>
              <a:rPr lang="nl-NL" sz="2500" dirty="0">
                <a:hlinkClick r:id="rId3"/>
              </a:rPr>
              <a:t>gesprekskaart</a:t>
            </a:r>
            <a:r>
              <a:rPr lang="nl-NL" sz="2500" dirty="0"/>
              <a:t> kan u hierbij helpen.</a:t>
            </a:r>
          </a:p>
        </p:txBody>
      </p:sp>
      <p:sp>
        <p:nvSpPr>
          <p:cNvPr id="6" name="Tekstvak 5">
            <a:extLst>
              <a:ext uri="{FF2B5EF4-FFF2-40B4-BE49-F238E27FC236}">
                <a16:creationId xmlns:a16="http://schemas.microsoft.com/office/drawing/2014/main" id="{72C1707D-47C6-15A8-FCA0-141A6B2C6EAF}"/>
              </a:ext>
            </a:extLst>
          </p:cNvPr>
          <p:cNvSpPr txBox="1"/>
          <p:nvPr/>
        </p:nvSpPr>
        <p:spPr>
          <a:xfrm>
            <a:off x="5786921" y="5391907"/>
            <a:ext cx="6202983" cy="707886"/>
          </a:xfrm>
          <a:prstGeom prst="rect">
            <a:avLst/>
          </a:prstGeom>
          <a:noFill/>
        </p:spPr>
        <p:txBody>
          <a:bodyPr wrap="square">
            <a:spAutoFit/>
          </a:bodyPr>
          <a:lstStyle/>
          <a:p>
            <a:pPr marL="0" indent="0" algn="r" defTabSz="914400">
              <a:spcBef>
                <a:spcPts val="0"/>
              </a:spcBef>
              <a:buSzTx/>
              <a:buNone/>
              <a:defRPr>
                <a:solidFill>
                  <a:srgbClr val="000000"/>
                </a:solidFill>
                <a:latin typeface="Trebuchet MS"/>
                <a:ea typeface="Trebuchet MS"/>
                <a:cs typeface="Trebuchet MS"/>
                <a:sym typeface="Trebuchet MS"/>
              </a:defRPr>
            </a:pPr>
            <a:r>
              <a:rPr lang="nl-NL" sz="2000" b="1" dirty="0">
                <a:solidFill>
                  <a:srgbClr val="04601F"/>
                </a:solidFill>
              </a:rPr>
              <a:t>Ga d’r eens voor zitten en begin op tijd het gesprek over fit blijven, wonen en zorg</a:t>
            </a:r>
          </a:p>
        </p:txBody>
      </p:sp>
      <p:pic>
        <p:nvPicPr>
          <p:cNvPr id="5" name="Afbeelding 4" descr="Afbeelding met groen, Graphics, Lettertype, grafische vormgeving&#10;&#10;Door AI gegenereerde inhoud is mogelijk onjuist.">
            <a:extLst>
              <a:ext uri="{FF2B5EF4-FFF2-40B4-BE49-F238E27FC236}">
                <a16:creationId xmlns:a16="http://schemas.microsoft.com/office/drawing/2014/main" id="{DEA8027B-563B-02FE-5234-891600EDF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922" y="6132452"/>
            <a:ext cx="3475982" cy="623680"/>
          </a:xfrm>
          <a:prstGeom prst="rect">
            <a:avLst/>
          </a:prstGeom>
        </p:spPr>
      </p:pic>
    </p:spTree>
    <p:extLst>
      <p:ext uri="{BB962C8B-B14F-4D97-AF65-F5344CB8AC3E}">
        <p14:creationId xmlns:p14="http://schemas.microsoft.com/office/powerpoint/2010/main" val="11450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931C-A304-7E4A-1E1D-57D6BE9B280E}"/>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1CAB55E4-259E-E3CA-6F1B-1013D3B3DDF7}"/>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BF9EE986-F927-85A0-AEC1-C285BA0D5D3C}"/>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Wie zorgt voor wie?</a:t>
            </a:r>
          </a:p>
        </p:txBody>
      </p:sp>
      <p:sp>
        <p:nvSpPr>
          <p:cNvPr id="3" name="Ondertitel 2">
            <a:extLst>
              <a:ext uri="{FF2B5EF4-FFF2-40B4-BE49-F238E27FC236}">
                <a16:creationId xmlns:a16="http://schemas.microsoft.com/office/drawing/2014/main" id="{1D5E73BA-C536-18D1-1C1F-2233E2FF5D88}"/>
              </a:ext>
            </a:extLst>
          </p:cNvPr>
          <p:cNvSpPr>
            <a:spLocks noGrp="1"/>
          </p:cNvSpPr>
          <p:nvPr>
            <p:ph type="subTitle" idx="4294967295"/>
          </p:nvPr>
        </p:nvSpPr>
        <p:spPr>
          <a:xfrm>
            <a:off x="939919" y="2359220"/>
            <a:ext cx="4947010" cy="3534684"/>
          </a:xfrm>
          <a:prstGeom prst="rect">
            <a:avLst/>
          </a:prstGeom>
        </p:spPr>
        <p:txBody>
          <a:bodyPr/>
          <a:lstStyle/>
          <a:p>
            <a:pPr>
              <a:buClr>
                <a:srgbClr val="DDBFB4"/>
              </a:buClr>
            </a:pPr>
            <a:r>
              <a:rPr lang="nl-NL" sz="2500" dirty="0"/>
              <a:t>U zelf en naasten</a:t>
            </a:r>
          </a:p>
          <a:p>
            <a:pPr>
              <a:buClr>
                <a:srgbClr val="DDBFB4"/>
              </a:buClr>
            </a:pPr>
            <a:r>
              <a:rPr lang="nl-NL" sz="2500" dirty="0"/>
              <a:t>Huisarts/Praktijkondersteuner</a:t>
            </a:r>
          </a:p>
          <a:p>
            <a:pPr>
              <a:buClr>
                <a:srgbClr val="DDBFB4"/>
              </a:buClr>
            </a:pPr>
            <a:r>
              <a:rPr lang="nl-NL" sz="2500" dirty="0"/>
              <a:t>Wijkverpleging/Thuiszorg</a:t>
            </a:r>
          </a:p>
          <a:p>
            <a:pPr>
              <a:buClr>
                <a:srgbClr val="DDBFB4"/>
              </a:buClr>
            </a:pPr>
            <a:r>
              <a:rPr lang="nl-NL" sz="2500" dirty="0"/>
              <a:t>Vrijwilligers in de palliatieve zorg</a:t>
            </a:r>
          </a:p>
          <a:p>
            <a:pPr>
              <a:buClr>
                <a:srgbClr val="DDBFB4"/>
              </a:buClr>
            </a:pPr>
            <a:r>
              <a:rPr lang="nl-NL" sz="2500" dirty="0"/>
              <a:t>Inloophuis</a:t>
            </a:r>
          </a:p>
          <a:p>
            <a:pPr>
              <a:buClr>
                <a:srgbClr val="DDBFB4"/>
              </a:buClr>
            </a:pPr>
            <a:r>
              <a:rPr lang="nl-NL" sz="2500" dirty="0"/>
              <a:t>Hospice</a:t>
            </a:r>
          </a:p>
          <a:p>
            <a:pPr>
              <a:buClr>
                <a:srgbClr val="DDBFB4"/>
              </a:buClr>
            </a:pPr>
            <a:r>
              <a:rPr lang="nl-NL" sz="2500" dirty="0"/>
              <a:t>Sociaal team gemeenten</a:t>
            </a:r>
          </a:p>
          <a:p>
            <a:pPr>
              <a:buClr>
                <a:srgbClr val="DDBFB4"/>
              </a:buClr>
            </a:pPr>
            <a:r>
              <a:rPr lang="nl-NL" sz="2500" dirty="0"/>
              <a:t>Mantelzorgsteunpunten</a:t>
            </a:r>
          </a:p>
          <a:p>
            <a:pPr>
              <a:buClr>
                <a:srgbClr val="DDBFB4"/>
              </a:buClr>
            </a:pPr>
            <a:endParaRPr lang="nl-NL" sz="2500" dirty="0"/>
          </a:p>
          <a:p>
            <a:pPr>
              <a:buClr>
                <a:srgbClr val="DDBFB4"/>
              </a:buClr>
            </a:pPr>
            <a:endParaRPr lang="nl-NL" sz="2500" dirty="0"/>
          </a:p>
        </p:txBody>
      </p:sp>
      <p:sp>
        <p:nvSpPr>
          <p:cNvPr id="4" name="Ondertitel 2">
            <a:extLst>
              <a:ext uri="{FF2B5EF4-FFF2-40B4-BE49-F238E27FC236}">
                <a16:creationId xmlns:a16="http://schemas.microsoft.com/office/drawing/2014/main" id="{E01730BB-CFE1-5D49-5CA8-7ECEE9456C5E}"/>
              </a:ext>
            </a:extLst>
          </p:cNvPr>
          <p:cNvSpPr txBox="1">
            <a:spLocks/>
          </p:cNvSpPr>
          <p:nvPr/>
        </p:nvSpPr>
        <p:spPr>
          <a:xfrm>
            <a:off x="5886929" y="2359220"/>
            <a:ext cx="5150210" cy="2629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Geestelijk verzorger/</a:t>
            </a:r>
            <a:br>
              <a:rPr lang="nl-NL" sz="2500" dirty="0"/>
            </a:br>
            <a:r>
              <a:rPr lang="nl-NL" sz="2500" dirty="0">
                <a:hlinkClick r:id="rId3"/>
              </a:rPr>
              <a:t>Willem. Hart voor levensvragen</a:t>
            </a:r>
            <a:endParaRPr lang="nl-NL" sz="2500" dirty="0"/>
          </a:p>
          <a:p>
            <a:pPr>
              <a:buClr>
                <a:srgbClr val="DDBFB4"/>
              </a:buClr>
            </a:pPr>
            <a:r>
              <a:rPr lang="nl-NL" sz="2500" dirty="0"/>
              <a:t>Maatschappelijk werk/Psycholoog</a:t>
            </a:r>
          </a:p>
          <a:p>
            <a:pPr>
              <a:buClr>
                <a:srgbClr val="DDBFB4"/>
              </a:buClr>
            </a:pPr>
            <a:r>
              <a:rPr lang="nl-NL" sz="2500" dirty="0"/>
              <a:t>Sociaal werkers vanuit welzijnsorganisaties</a:t>
            </a:r>
          </a:p>
          <a:p>
            <a:pPr>
              <a:buClr>
                <a:srgbClr val="DDBFB4"/>
              </a:buClr>
            </a:pPr>
            <a:r>
              <a:rPr lang="nl-NL" sz="2500" dirty="0"/>
              <a:t>Casemanager dementie</a:t>
            </a:r>
          </a:p>
        </p:txBody>
      </p:sp>
      <p:pic>
        <p:nvPicPr>
          <p:cNvPr id="14" name="Afbeelding 13">
            <a:extLst>
              <a:ext uri="{FF2B5EF4-FFF2-40B4-BE49-F238E27FC236}">
                <a16:creationId xmlns:a16="http://schemas.microsoft.com/office/drawing/2014/main" id="{5CB8B904-B200-418B-8851-658703143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0816" y="5247589"/>
            <a:ext cx="3024753" cy="1292629"/>
          </a:xfrm>
          <a:prstGeom prst="rect">
            <a:avLst/>
          </a:prstGeom>
          <a:ln>
            <a:noFill/>
          </a:ln>
          <a:effectLst>
            <a:outerShdw blurRad="241300" algn="tl" rotWithShape="0">
              <a:srgbClr val="DDBFB4"/>
            </a:outerShdw>
          </a:effectLst>
        </p:spPr>
      </p:pic>
    </p:spTree>
    <p:extLst>
      <p:ext uri="{BB962C8B-B14F-4D97-AF65-F5344CB8AC3E}">
        <p14:creationId xmlns:p14="http://schemas.microsoft.com/office/powerpoint/2010/main" val="272186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C4D4D-B8E0-83B4-D85B-37B8BAC463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9F439B-5C3A-5639-A39F-E23F3450B24C}"/>
              </a:ext>
            </a:extLst>
          </p:cNvPr>
          <p:cNvSpPr>
            <a:spLocks noGrp="1"/>
          </p:cNvSpPr>
          <p:nvPr>
            <p:ph type="ctrTitle"/>
          </p:nvPr>
        </p:nvSpPr>
        <p:spPr>
          <a:xfrm>
            <a:off x="3197524" y="725548"/>
            <a:ext cx="8499176" cy="747652"/>
          </a:xfrm>
          <a:prstGeom prst="rect">
            <a:avLst/>
          </a:prstGeom>
        </p:spPr>
        <p:txBody>
          <a:bodyPr/>
          <a:lstStyle/>
          <a:p>
            <a:r>
              <a:rPr lang="nl-NL" sz="5000" dirty="0">
                <a:solidFill>
                  <a:srgbClr val="B1BAC1"/>
                </a:solidFill>
              </a:rPr>
              <a:t>Je rol kan veranderen</a:t>
            </a:r>
          </a:p>
        </p:txBody>
      </p:sp>
      <p:sp>
        <p:nvSpPr>
          <p:cNvPr id="3" name="Rechthoek 2">
            <a:extLst>
              <a:ext uri="{FF2B5EF4-FFF2-40B4-BE49-F238E27FC236}">
                <a16:creationId xmlns:a16="http://schemas.microsoft.com/office/drawing/2014/main" id="{9D5F9018-E321-53FA-B662-36D6AEAF1A7A}"/>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4" name="Ondertitel 2">
            <a:extLst>
              <a:ext uri="{FF2B5EF4-FFF2-40B4-BE49-F238E27FC236}">
                <a16:creationId xmlns:a16="http://schemas.microsoft.com/office/drawing/2014/main" id="{9BE2D0F6-0C68-B465-4D04-7DF02EB911D5}"/>
              </a:ext>
            </a:extLst>
          </p:cNvPr>
          <p:cNvSpPr txBox="1">
            <a:spLocks/>
          </p:cNvSpPr>
          <p:nvPr/>
        </p:nvSpPr>
        <p:spPr>
          <a:xfrm>
            <a:off x="959817" y="2242868"/>
            <a:ext cx="11106510" cy="4526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b="1" dirty="0"/>
              <a:t>Mantelzorg</a:t>
            </a:r>
            <a:br>
              <a:rPr lang="nl-NL" sz="2500" dirty="0"/>
            </a:br>
            <a:r>
              <a:rPr lang="nl-NL" sz="2500" dirty="0"/>
              <a:t>Alle onbetaalde hulp aan een naaste die ziek of hulpbehoevend is, bijvoorbeeld </a:t>
            </a:r>
            <a:br>
              <a:rPr lang="nl-NL" sz="2500" dirty="0"/>
            </a:br>
            <a:r>
              <a:rPr lang="nl-NL" sz="2500" dirty="0"/>
              <a:t>een partner, kind, familielid, buurman/buurvrouw.</a:t>
            </a:r>
          </a:p>
          <a:p>
            <a:pPr marL="0" indent="0">
              <a:buClr>
                <a:srgbClr val="DDBFB4"/>
              </a:buClr>
              <a:buFont typeface="Arial" panose="020B0604020202020204" pitchFamily="34" charset="0"/>
              <a:buNone/>
            </a:pPr>
            <a:r>
              <a:rPr lang="nl-NL" sz="2500" dirty="0"/>
              <a:t>Mantelzorg komt op je pad, je hebt er niet voor gekozen. Het komt voort uit </a:t>
            </a:r>
            <a:br>
              <a:rPr lang="nl-NL" sz="2500" dirty="0"/>
            </a:br>
            <a:r>
              <a:rPr lang="nl-NL" sz="2500" dirty="0"/>
              <a:t>een speciale band die je met iemand hebt.</a:t>
            </a:r>
          </a:p>
          <a:p>
            <a:pPr marL="0" indent="0">
              <a:buClr>
                <a:srgbClr val="DDBFB4"/>
              </a:buClr>
              <a:buFont typeface="Arial" panose="020B0604020202020204" pitchFamily="34" charset="0"/>
              <a:buNone/>
            </a:pPr>
            <a:r>
              <a:rPr lang="nl-NL" sz="2500" dirty="0"/>
              <a:t>Mantelzorg kan geleidelijk beginnen en kan in de loop van de tijd intensiever worden.</a:t>
            </a:r>
            <a:br>
              <a:rPr lang="nl-NL" sz="2500" dirty="0"/>
            </a:br>
            <a:endParaRPr lang="nl-NL" sz="2500" dirty="0"/>
          </a:p>
          <a:p>
            <a:pPr>
              <a:lnSpc>
                <a:spcPts val="1800"/>
              </a:lnSpc>
              <a:buClr>
                <a:srgbClr val="DDBFB4"/>
              </a:buClr>
            </a:pPr>
            <a:r>
              <a:rPr lang="nl-NL" sz="2500" dirty="0"/>
              <a:t>Zorg goed voor u zelf</a:t>
            </a:r>
          </a:p>
          <a:p>
            <a:pPr>
              <a:lnSpc>
                <a:spcPts val="1800"/>
              </a:lnSpc>
              <a:buClr>
                <a:srgbClr val="DDBFB4"/>
              </a:buClr>
            </a:pPr>
            <a:r>
              <a:rPr lang="nl-NL" sz="2500" dirty="0"/>
              <a:t>Vraag hulp als het niet lukt</a:t>
            </a:r>
          </a:p>
          <a:p>
            <a:pPr>
              <a:lnSpc>
                <a:spcPts val="1800"/>
              </a:lnSpc>
              <a:buClr>
                <a:srgbClr val="DDBFB4"/>
              </a:buClr>
            </a:pPr>
            <a:r>
              <a:rPr lang="nl-NL" sz="2500" dirty="0">
                <a:hlinkClick r:id="rId3"/>
              </a:rPr>
              <a:t>Mantelzorgconsulenten/lotgenoten</a:t>
            </a:r>
            <a:endParaRPr lang="nl-NL" sz="2500" dirty="0"/>
          </a:p>
        </p:txBody>
      </p:sp>
    </p:spTree>
    <p:extLst>
      <p:ext uri="{BB962C8B-B14F-4D97-AF65-F5344CB8AC3E}">
        <p14:creationId xmlns:p14="http://schemas.microsoft.com/office/powerpoint/2010/main" val="295217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EC5EF-59CC-F665-F887-2EAB0FE931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0AF698-9BDF-6AD1-5741-07012918C121}"/>
              </a:ext>
            </a:extLst>
          </p:cNvPr>
          <p:cNvSpPr>
            <a:spLocks noGrp="1"/>
          </p:cNvSpPr>
          <p:nvPr>
            <p:ph type="ctrTitle"/>
          </p:nvPr>
        </p:nvSpPr>
        <p:spPr>
          <a:xfrm>
            <a:off x="2383746" y="725548"/>
            <a:ext cx="7674654" cy="811152"/>
          </a:xfrm>
          <a:prstGeom prst="rect">
            <a:avLst/>
          </a:prstGeom>
        </p:spPr>
        <p:txBody>
          <a:bodyPr/>
          <a:lstStyle/>
          <a:p>
            <a:pPr>
              <a:lnSpc>
                <a:spcPts val="4000"/>
              </a:lnSpc>
            </a:pPr>
            <a:r>
              <a:rPr lang="nl-NL" sz="4400" dirty="0">
                <a:solidFill>
                  <a:srgbClr val="B1BAC1"/>
                </a:solidFill>
              </a:rPr>
              <a:t>Over </a:t>
            </a:r>
            <a:br>
              <a:rPr lang="nl-NL" sz="4400" dirty="0">
                <a:solidFill>
                  <a:srgbClr val="B1BAC1"/>
                </a:solidFill>
              </a:rPr>
            </a:br>
            <a:r>
              <a:rPr lang="nl-NL" sz="4400" dirty="0">
                <a:solidFill>
                  <a:srgbClr val="B1BAC1"/>
                </a:solidFill>
              </a:rPr>
              <a:t>het laatste </a:t>
            </a:r>
            <a:br>
              <a:rPr lang="nl-NL" sz="4400" dirty="0">
                <a:solidFill>
                  <a:srgbClr val="B1BAC1"/>
                </a:solidFill>
              </a:rPr>
            </a:br>
            <a:r>
              <a:rPr lang="nl-NL" sz="4400" dirty="0">
                <a:solidFill>
                  <a:srgbClr val="B1BAC1"/>
                </a:solidFill>
              </a:rPr>
              <a:t>stukje van het leven</a:t>
            </a:r>
          </a:p>
        </p:txBody>
      </p:sp>
      <p:sp>
        <p:nvSpPr>
          <p:cNvPr id="3" name="Ondertitel 2">
            <a:extLst>
              <a:ext uri="{FF2B5EF4-FFF2-40B4-BE49-F238E27FC236}">
                <a16:creationId xmlns:a16="http://schemas.microsoft.com/office/drawing/2014/main" id="{1D51269C-C8E1-7D53-E139-2787B18FB034}"/>
              </a:ext>
            </a:extLst>
          </p:cNvPr>
          <p:cNvSpPr>
            <a:spLocks noGrp="1"/>
          </p:cNvSpPr>
          <p:nvPr>
            <p:ph type="subTitle" idx="4294967295"/>
          </p:nvPr>
        </p:nvSpPr>
        <p:spPr>
          <a:xfrm>
            <a:off x="914400" y="2678772"/>
            <a:ext cx="9144000" cy="3237780"/>
          </a:xfrm>
          <a:prstGeom prst="rect">
            <a:avLst/>
          </a:prstGeom>
        </p:spPr>
        <p:txBody>
          <a:bodyPr/>
          <a:lstStyle/>
          <a:p>
            <a:pPr>
              <a:buClr>
                <a:srgbClr val="DDBFB4"/>
              </a:buClr>
            </a:pPr>
            <a:r>
              <a:rPr lang="nl-NL" sz="2500" dirty="0"/>
              <a:t>Palliatieve zorg</a:t>
            </a:r>
          </a:p>
          <a:p>
            <a:pPr>
              <a:buClr>
                <a:srgbClr val="DDBFB4"/>
              </a:buClr>
            </a:pPr>
            <a:r>
              <a:rPr lang="nl-NL" sz="2500" dirty="0"/>
              <a:t>Behandelwensen</a:t>
            </a:r>
          </a:p>
          <a:p>
            <a:pPr>
              <a:buClr>
                <a:srgbClr val="DDBFB4"/>
              </a:buClr>
            </a:pPr>
            <a:r>
              <a:rPr lang="nl-NL" sz="2500" dirty="0"/>
              <a:t>Behandelgrenzen</a:t>
            </a:r>
          </a:p>
          <a:p>
            <a:pPr>
              <a:buClr>
                <a:srgbClr val="DDBFB4"/>
              </a:buClr>
            </a:pPr>
            <a:r>
              <a:rPr lang="nl-NL" sz="2500" dirty="0"/>
              <a:t>Palliatieve sedatie</a:t>
            </a:r>
          </a:p>
          <a:p>
            <a:pPr>
              <a:buClr>
                <a:srgbClr val="DDBFB4"/>
              </a:buClr>
            </a:pPr>
            <a:r>
              <a:rPr lang="nl-NL" sz="2500" dirty="0"/>
              <a:t>Euthanasie</a:t>
            </a:r>
          </a:p>
        </p:txBody>
      </p:sp>
      <p:pic>
        <p:nvPicPr>
          <p:cNvPr id="5" name="Afbeelding 4" descr="Afbeelding met persoon, vinger, nagel, duim&#10;&#10;Door AI gegenereerde inhoud is mogelijk onjuist.">
            <a:extLst>
              <a:ext uri="{FF2B5EF4-FFF2-40B4-BE49-F238E27FC236}">
                <a16:creationId xmlns:a16="http://schemas.microsoft.com/office/drawing/2014/main" id="{AAA20277-6F7E-ADEB-52C0-4F4AF2597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637" y="0"/>
            <a:ext cx="5186363" cy="6858000"/>
          </a:xfrm>
          <a:prstGeom prst="rect">
            <a:avLst/>
          </a:prstGeom>
        </p:spPr>
      </p:pic>
    </p:spTree>
    <p:extLst>
      <p:ext uri="{BB962C8B-B14F-4D97-AF65-F5344CB8AC3E}">
        <p14:creationId xmlns:p14="http://schemas.microsoft.com/office/powerpoint/2010/main" val="3656445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8906-EE8A-5C8B-E95E-EE264FDFC36A}"/>
            </a:ext>
          </a:extLst>
        </p:cNvPr>
        <p:cNvGrpSpPr/>
        <p:nvPr/>
      </p:nvGrpSpPr>
      <p:grpSpPr>
        <a:xfrm>
          <a:off x="0" y="0"/>
          <a:ext cx="0" cy="0"/>
          <a:chOff x="0" y="0"/>
          <a:chExt cx="0" cy="0"/>
        </a:xfrm>
      </p:grpSpPr>
      <p:pic>
        <p:nvPicPr>
          <p:cNvPr id="5" name="Afbeelding 4" descr="Afbeelding met bloem, schets, tekening, plant&#10;&#10;Door AI gegenereerde inhoud is mogelijk onjuist.">
            <a:extLst>
              <a:ext uri="{FF2B5EF4-FFF2-40B4-BE49-F238E27FC236}">
                <a16:creationId xmlns:a16="http://schemas.microsoft.com/office/drawing/2014/main" id="{C96EFFB4-4318-0931-CA1D-C4C1DD823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548" y="725548"/>
            <a:ext cx="6132452" cy="6132452"/>
          </a:xfrm>
          <a:prstGeom prst="rect">
            <a:avLst/>
          </a:prstGeom>
        </p:spPr>
      </p:pic>
      <p:sp>
        <p:nvSpPr>
          <p:cNvPr id="2" name="Titel 1">
            <a:extLst>
              <a:ext uri="{FF2B5EF4-FFF2-40B4-BE49-F238E27FC236}">
                <a16:creationId xmlns:a16="http://schemas.microsoft.com/office/drawing/2014/main" id="{45173A25-0AC6-9005-1F1B-DBDDD0EAF5BB}"/>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Wat is palliatieve zorg?</a:t>
            </a:r>
          </a:p>
        </p:txBody>
      </p:sp>
      <p:sp>
        <p:nvSpPr>
          <p:cNvPr id="4" name="Ondertitel 2">
            <a:extLst>
              <a:ext uri="{FF2B5EF4-FFF2-40B4-BE49-F238E27FC236}">
                <a16:creationId xmlns:a16="http://schemas.microsoft.com/office/drawing/2014/main" id="{6D387F4D-D50E-6F58-7C97-3124CDB86F6B}"/>
              </a:ext>
            </a:extLst>
          </p:cNvPr>
          <p:cNvSpPr txBox="1">
            <a:spLocks/>
          </p:cNvSpPr>
          <p:nvPr/>
        </p:nvSpPr>
        <p:spPr>
          <a:xfrm>
            <a:off x="921717" y="2636568"/>
            <a:ext cx="11106510" cy="3764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b="1" dirty="0"/>
              <a:t>Zorg voor mensen met een levensbedreigende </a:t>
            </a:r>
            <a:br>
              <a:rPr lang="nl-NL" sz="2500" b="1" dirty="0"/>
            </a:br>
            <a:r>
              <a:rPr lang="nl-NL" sz="2500" b="1" dirty="0"/>
              <a:t>ziekte of langzame achteruitgang</a:t>
            </a:r>
            <a:br>
              <a:rPr lang="nl-NL" sz="2500" dirty="0"/>
            </a:br>
            <a:endParaRPr lang="nl-NL" sz="2500" dirty="0"/>
          </a:p>
          <a:p>
            <a:pPr>
              <a:buClr>
                <a:srgbClr val="DDBFB4"/>
              </a:buClr>
            </a:pPr>
            <a:r>
              <a:rPr lang="nl-NL" sz="2500" dirty="0"/>
              <a:t>Gericht op comfort (kwaliteit van leven)</a:t>
            </a:r>
          </a:p>
          <a:p>
            <a:pPr>
              <a:buClr>
                <a:srgbClr val="DDBFB4"/>
              </a:buClr>
            </a:pPr>
            <a:r>
              <a:rPr lang="nl-NL" sz="2500" dirty="0"/>
              <a:t>Wat is voor u belangrijk?</a:t>
            </a:r>
            <a:br>
              <a:rPr lang="nl-NL" sz="2500" dirty="0"/>
            </a:br>
            <a:r>
              <a:rPr lang="nl-NL" sz="2500" dirty="0"/>
              <a:t>Lichamelijk – psychisch – sociaal – zingeving</a:t>
            </a:r>
          </a:p>
          <a:p>
            <a:pPr>
              <a:buClr>
                <a:srgbClr val="DDBFB4"/>
              </a:buClr>
            </a:pPr>
            <a:r>
              <a:rPr lang="nl-NL" sz="2500" dirty="0"/>
              <a:t>Ook gericht op naasten</a:t>
            </a:r>
          </a:p>
        </p:txBody>
      </p:sp>
    </p:spTree>
    <p:extLst>
      <p:ext uri="{BB962C8B-B14F-4D97-AF65-F5344CB8AC3E}">
        <p14:creationId xmlns:p14="http://schemas.microsoft.com/office/powerpoint/2010/main" val="94051514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angepast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C35E2ADD-3671-4775-9BCF-A8FA54F4E5AA}" vid="{CC3EF390-B0FE-4FF6-B316-F797636E585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35D484194F7F4ABD56F02BAFEA3A10" ma:contentTypeVersion="19" ma:contentTypeDescription="Een nieuw document maken." ma:contentTypeScope="" ma:versionID="be5162e7c082303e9eceadaac10ad436">
  <xsd:schema xmlns:xsd="http://www.w3.org/2001/XMLSchema" xmlns:xs="http://www.w3.org/2001/XMLSchema" xmlns:p="http://schemas.microsoft.com/office/2006/metadata/properties" xmlns:ns2="b97aa2bc-bc67-4a80-a3a0-d3a60680856a" xmlns:ns3="d803ab77-b659-4f0e-8b8d-bd775a39dc53" targetNamespace="http://schemas.microsoft.com/office/2006/metadata/properties" ma:root="true" ma:fieldsID="c247447f56233b393ec2b9a45f1a050a" ns2:_="" ns3:_="">
    <xsd:import namespace="b97aa2bc-bc67-4a80-a3a0-d3a60680856a"/>
    <xsd:import namespace="d803ab77-b659-4f0e-8b8d-bd775a39dc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aa2bc-bc67-4a80-a3a0-d3a606808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9d32c6b-fffc-468f-b829-160dff78040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03ab77-b659-4f0e-8b8d-bd775a39dc5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ef95df5-7544-430d-978d-abd80ba475fe}" ma:internalName="TaxCatchAll" ma:showField="CatchAllData" ma:web="d803ab77-b659-4f0e-8b8d-bd775a39dc5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97aa2bc-bc67-4a80-a3a0-d3a60680856a">
      <Terms xmlns="http://schemas.microsoft.com/office/infopath/2007/PartnerControls"/>
    </lcf76f155ced4ddcb4097134ff3c332f>
    <TaxCatchAll xmlns="d803ab77-b659-4f0e-8b8d-bd775a39dc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A5E66D-876F-4014-B6E5-A37C52EB2E5A}"/>
</file>

<file path=customXml/itemProps2.xml><?xml version="1.0" encoding="utf-8"?>
<ds:datastoreItem xmlns:ds="http://schemas.openxmlformats.org/officeDocument/2006/customXml" ds:itemID="{DF086BBF-F212-4436-823A-09B71375E034}">
  <ds:schemaRefs>
    <ds:schemaRef ds:uri="http://schemas.microsoft.com/office/2006/metadata/properties"/>
    <ds:schemaRef ds:uri="http://schemas.microsoft.com/office/infopath/2007/PartnerControls"/>
    <ds:schemaRef ds:uri="b97aa2bc-bc67-4a80-a3a0-d3a60680856a"/>
    <ds:schemaRef ds:uri="d803ab77-b659-4f0e-8b8d-bd775a39dc53"/>
  </ds:schemaRefs>
</ds:datastoreItem>
</file>

<file path=customXml/itemProps3.xml><?xml version="1.0" encoding="utf-8"?>
<ds:datastoreItem xmlns:ds="http://schemas.openxmlformats.org/officeDocument/2006/customXml" ds:itemID="{9CD3ABF2-D70A-481C-B4E8-E4E47BFBDC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Basispresentate - Passende zorg in de laatste levensjare</Template>
  <TotalTime>887</TotalTime>
  <Words>3386</Words>
  <Application>Microsoft Office PowerPoint</Application>
  <PresentationFormat>Breedbeeld</PresentationFormat>
  <Paragraphs>331</Paragraphs>
  <Slides>31</Slides>
  <Notes>27</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31</vt:i4>
      </vt:variant>
    </vt:vector>
  </HeadingPairs>
  <TitlesOfParts>
    <vt:vector size="40" baseType="lpstr">
      <vt:lpstr>Aptos</vt:lpstr>
      <vt:lpstr>Arial</vt:lpstr>
      <vt:lpstr>Avenir Book</vt:lpstr>
      <vt:lpstr>Calibri</vt:lpstr>
      <vt:lpstr>Courier New</vt:lpstr>
      <vt:lpstr>RO Sans</vt:lpstr>
      <vt:lpstr>Signika</vt:lpstr>
      <vt:lpstr>Wingdings</vt:lpstr>
      <vt:lpstr>Kantoorthema</vt:lpstr>
      <vt:lpstr>PRATEN OVER DE  LAATSTE LEVENSJAREN uw wensen, uw grenzen</vt:lpstr>
      <vt:lpstr>PowerPoint-presentatie</vt:lpstr>
      <vt:lpstr>Waarom deze bijeenkomst</vt:lpstr>
      <vt:lpstr>Wat bespreken we vandaag?</vt:lpstr>
      <vt:lpstr>Praat vandaag over morgen</vt:lpstr>
      <vt:lpstr>Wie zorgt voor wie?</vt:lpstr>
      <vt:lpstr>Je rol kan veranderen</vt:lpstr>
      <vt:lpstr>Over  het laatste  stukje van het leven</vt:lpstr>
      <vt:lpstr>Wat is palliatieve zorg?</vt:lpstr>
      <vt:lpstr>De betekenis van de laatste levensfase</vt:lpstr>
      <vt:lpstr>PowerPoint-presentatie</vt:lpstr>
      <vt:lpstr>Pauze</vt:lpstr>
      <vt:lpstr>Wensen, grenzen en mogelijkheden in de  laatste levensfase</vt:lpstr>
      <vt:lpstr>Reanimeren?</vt:lpstr>
      <vt:lpstr>Niet reanimeren, niet beademen</vt:lpstr>
      <vt:lpstr>Opname intensive care/ opname ziekenhuis</vt:lpstr>
      <vt:lpstr>Het stervensproces</vt:lpstr>
      <vt:lpstr>Palliatieve sedatie, normaal medisch handelen</vt:lpstr>
      <vt:lpstr>Euthanasie</vt:lpstr>
      <vt:lpstr>Samen  dansen…</vt:lpstr>
      <vt:lpstr>Levenseinde bij dementie</vt:lpstr>
      <vt:lpstr>Plaats van sterven, kun je die kiezen?</vt:lpstr>
      <vt:lpstr>Welke andere  wensen wil je  vastleggen?</vt:lpstr>
      <vt:lpstr>Filmpje Praten over levenseinde</vt:lpstr>
      <vt:lpstr>Wat kunt u doen?</vt:lpstr>
      <vt:lpstr>Wilsverklaring</vt:lpstr>
      <vt:lpstr>Praten met  uw naasten</vt:lpstr>
      <vt:lpstr>Praten met uw arts</vt:lpstr>
      <vt:lpstr>PowerPoint-presentatie</vt:lpstr>
      <vt:lpstr>Websites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PRATEN OVER DE  LAATSTE LEVENSJAREN uw wensen, uw grenzen</dc:title>
  <dc:creator>Marga Geurtzen | Netwerk Ouderen en Veerkracht Achterhoek</dc:creator>
  <cp:lastModifiedBy>Hetty Top</cp:lastModifiedBy>
  <cp:revision>20</cp:revision>
  <dcterms:created xsi:type="dcterms:W3CDTF">2025-02-20T13:49:09Z</dcterms:created>
  <dcterms:modified xsi:type="dcterms:W3CDTF">2026-01-22T14:05:30Z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0x010100B635D484194F7F4ABD56F02BAFEA3A10</vt:lpwstr>
  </property>
  <property fmtid="{D5CDD505-2E9C-101B-9397-08002B2CF9AE}" pid="3" name="MediaServiceImageTags">
    <vt:lpwstr/>
  </property>
</Properties>
</file>