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1_0.xml" ContentType="application/vnd.ms-powerpoint.comments+xml"/>
  <Override PartName="/ppt/notesSlides/notesSlide2.xml" ContentType="application/vnd.openxmlformats-officedocument.presentationml.notesSlide+xml"/>
  <Override PartName="/ppt/comments/modernComment_102_0.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6_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IBM Plex Sans" panose="020B0503050203000203" pitchFamily="34" charset="0"/>
      <p:regular r:id="rId15"/>
      <p:bold r:id="rId16"/>
      <p:italic r:id="rId17"/>
      <p:boldItalic r:id="rId18"/>
    </p:embeddedFont>
    <p:embeddedFont>
      <p:font typeface="IBM Plex Sans Bold" panose="020B0803050203000203" pitchFamily="34" charset="0"/>
      <p:regular r:id="rId19"/>
      <p:bold r:id="rId20"/>
    </p:embeddedFont>
    <p:embeddedFont>
      <p:font typeface="Open Sans" panose="020B0606030504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7648C0-3032-A934-64AC-9463DE474557}" name="Staveren - Thiesen, J. van" initials="v" userId="S::j.staveren@amsterdamumc.nl::532a2378-d608-444c-8a89-d1a1677b30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6" autoAdjust="0"/>
    <p:restoredTop sz="79728" autoAdjust="0"/>
  </p:normalViewPr>
  <p:slideViewPr>
    <p:cSldViewPr>
      <p:cViewPr varScale="1">
        <p:scale>
          <a:sx n="67" d="100"/>
          <a:sy n="67" d="100"/>
        </p:scale>
        <p:origin x="127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comments/modernComment_101_0.xml><?xml version="1.0" encoding="utf-8"?>
<p188:cmLst xmlns:a="http://schemas.openxmlformats.org/drawingml/2006/main" xmlns:r="http://schemas.openxmlformats.org/officeDocument/2006/relationships" xmlns:p188="http://schemas.microsoft.com/office/powerpoint/2018/8/main">
  <p188:cm id="{2D96B875-D6A0-42A2-83DE-02A425FBF53A}" authorId="{D37648C0-3032-A934-64AC-9463DE474557}" created="2024-03-22T16:30:14.145">
    <ac:txMkLst xmlns:ac="http://schemas.microsoft.com/office/drawing/2013/main/command">
      <pc:docMk xmlns:pc="http://schemas.microsoft.com/office/powerpoint/2013/main/command"/>
      <pc:sldMk xmlns:pc="http://schemas.microsoft.com/office/powerpoint/2013/main/command" cId="0" sldId="257"/>
      <ac:spMk id="6" creationId="{00000000-0000-0000-0000-000000000000}"/>
      <ac:txMk cp="191" len="9">
        <ac:context len="294" hash="2551730693"/>
      </ac:txMk>
    </ac:txMkLst>
    <p188:pos x="3150826" y="2116572"/>
    <p188:txBody>
      <a:bodyPr/>
      <a:lstStyle/>
      <a:p>
        <a:r>
          <a:rPr lang="nl-NL"/>
          <a:t>Deze begrijp ik niet zo goed</a:t>
        </a:r>
      </a:p>
    </p188:txBody>
  </p188:cm>
</p188:cmLst>
</file>

<file path=ppt/comments/modernComment_102_0.xml><?xml version="1.0" encoding="utf-8"?>
<p188:cmLst xmlns:a="http://schemas.openxmlformats.org/drawingml/2006/main" xmlns:r="http://schemas.openxmlformats.org/officeDocument/2006/relationships" xmlns:p188="http://schemas.microsoft.com/office/powerpoint/2018/8/main">
  <p188:cm id="{7DF255BD-428C-4D96-B299-6B30C620D43D}" authorId="{D37648C0-3032-A934-64AC-9463DE474557}" created="2024-03-22T16:31:09.111">
    <ac:deMkLst xmlns:ac="http://schemas.microsoft.com/office/drawing/2013/main/command">
      <pc:docMk xmlns:pc="http://schemas.microsoft.com/office/powerpoint/2013/main/command"/>
      <pc:sldMk xmlns:pc="http://schemas.microsoft.com/office/powerpoint/2013/main/command" cId="0" sldId="258"/>
      <ac:graphicFrameMk id="2" creationId="{00000000-0000-0000-0000-000000000000}"/>
    </ac:deMkLst>
    <p188:txBody>
      <a:bodyPr/>
      <a:lstStyle/>
      <a:p>
        <a:r>
          <a:rPr lang="nl-NL"/>
          <a:t>Is het rol van onderwijsknooppunt of rol van de ambassadeur van het onderwijsknooppunt?</a:t>
        </a:r>
      </a:p>
    </p188:txBody>
  </p188:cm>
</p188:cmLst>
</file>

<file path=ppt/comments/modernComment_106_0.xml><?xml version="1.0" encoding="utf-8"?>
<p188:cmLst xmlns:a="http://schemas.openxmlformats.org/drawingml/2006/main" xmlns:r="http://schemas.openxmlformats.org/officeDocument/2006/relationships" xmlns:p188="http://schemas.microsoft.com/office/powerpoint/2018/8/main">
  <p188:cm id="{659D095D-BFEA-4CFA-B629-C8383A8058B0}" authorId="{D37648C0-3032-A934-64AC-9463DE474557}" created="2024-03-22T16:42:03.202">
    <pc:sldMkLst xmlns:pc="http://schemas.microsoft.com/office/powerpoint/2013/main/command">
      <pc:docMk/>
      <pc:sldMk cId="0" sldId="262"/>
    </pc:sldMkLst>
    <p188:txBody>
      <a:bodyPr/>
      <a:lstStyle/>
      <a:p>
        <a:r>
          <a:rPr lang="nl-NL"/>
          <a:t>EPZ onderwijs nog ergens expliciet noemen zodat zij ook hun rol pakken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4DF60-4A39-894E-9850-FC062DB45058}" type="datetimeFigureOut">
              <a:rPr lang="nl-NL" smtClean="0"/>
              <a:t>13-04-2024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A2CA8-310B-874A-B942-6D8C65D539C2}" type="slidenum">
              <a:rPr lang="nl-NL" smtClean="0"/>
              <a:t>‹nr.›</a:t>
            </a:fld>
            <a:endParaRPr lang="nl-NL"/>
          </a:p>
        </p:txBody>
      </p:sp>
    </p:spTree>
    <p:extLst>
      <p:ext uri="{BB962C8B-B14F-4D97-AF65-F5344CB8AC3E}">
        <p14:creationId xmlns:p14="http://schemas.microsoft.com/office/powerpoint/2010/main" val="34460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88A2CA8-310B-874A-B942-6D8C65D539C2}" type="slidenum">
              <a:rPr lang="nl-NL" smtClean="0"/>
              <a:t>2</a:t>
            </a:fld>
            <a:endParaRPr lang="nl-NL"/>
          </a:p>
        </p:txBody>
      </p:sp>
    </p:spTree>
    <p:extLst>
      <p:ext uri="{BB962C8B-B14F-4D97-AF65-F5344CB8AC3E}">
        <p14:creationId xmlns:p14="http://schemas.microsoft.com/office/powerpoint/2010/main" val="3388199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88A2CA8-310B-874A-B942-6D8C65D539C2}" type="slidenum">
              <a:rPr lang="nl-NL" smtClean="0"/>
              <a:t>3</a:t>
            </a:fld>
            <a:endParaRPr lang="nl-NL"/>
          </a:p>
        </p:txBody>
      </p:sp>
    </p:spTree>
    <p:extLst>
      <p:ext uri="{BB962C8B-B14F-4D97-AF65-F5344CB8AC3E}">
        <p14:creationId xmlns:p14="http://schemas.microsoft.com/office/powerpoint/2010/main" val="1155845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88A2CA8-310B-874A-B942-6D8C65D539C2}" type="slidenum">
              <a:rPr lang="nl-NL" smtClean="0"/>
              <a:t>4</a:t>
            </a:fld>
            <a:endParaRPr lang="nl-NL"/>
          </a:p>
        </p:txBody>
      </p:sp>
    </p:spTree>
    <p:extLst>
      <p:ext uri="{BB962C8B-B14F-4D97-AF65-F5344CB8AC3E}">
        <p14:creationId xmlns:p14="http://schemas.microsoft.com/office/powerpoint/2010/main" val="93601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88A2CA8-310B-874A-B942-6D8C65D539C2}" type="slidenum">
              <a:rPr lang="nl-NL" smtClean="0"/>
              <a:t>5</a:t>
            </a:fld>
            <a:endParaRPr lang="nl-NL"/>
          </a:p>
        </p:txBody>
      </p:sp>
    </p:spTree>
    <p:extLst>
      <p:ext uri="{BB962C8B-B14F-4D97-AF65-F5344CB8AC3E}">
        <p14:creationId xmlns:p14="http://schemas.microsoft.com/office/powerpoint/2010/main" val="3816618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88A2CA8-310B-874A-B942-6D8C65D539C2}" type="slidenum">
              <a:rPr lang="nl-NL" smtClean="0"/>
              <a:t>9</a:t>
            </a:fld>
            <a:endParaRPr lang="nl-NL"/>
          </a:p>
        </p:txBody>
      </p:sp>
    </p:spTree>
    <p:extLst>
      <p:ext uri="{BB962C8B-B14F-4D97-AF65-F5344CB8AC3E}">
        <p14:creationId xmlns:p14="http://schemas.microsoft.com/office/powerpoint/2010/main" val="55007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88A2CA8-310B-874A-B942-6D8C65D539C2}" type="slidenum">
              <a:rPr lang="nl-NL" smtClean="0"/>
              <a:t>10</a:t>
            </a:fld>
            <a:endParaRPr lang="nl-NL"/>
          </a:p>
        </p:txBody>
      </p:sp>
    </p:spTree>
    <p:extLst>
      <p:ext uri="{BB962C8B-B14F-4D97-AF65-F5344CB8AC3E}">
        <p14:creationId xmlns:p14="http://schemas.microsoft.com/office/powerpoint/2010/main" val="959322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88A2CA8-310B-874A-B942-6D8C65D539C2}" type="slidenum">
              <a:rPr lang="nl-NL" smtClean="0"/>
              <a:t>11</a:t>
            </a:fld>
            <a:endParaRPr lang="nl-NL"/>
          </a:p>
        </p:txBody>
      </p:sp>
    </p:spTree>
    <p:extLst>
      <p:ext uri="{BB962C8B-B14F-4D97-AF65-F5344CB8AC3E}">
        <p14:creationId xmlns:p14="http://schemas.microsoft.com/office/powerpoint/2010/main" val="1469173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88A2CA8-310B-874A-B942-6D8C65D539C2}" type="slidenum">
              <a:rPr lang="nl-NL" smtClean="0"/>
              <a:t>12</a:t>
            </a:fld>
            <a:endParaRPr lang="nl-NL"/>
          </a:p>
        </p:txBody>
      </p:sp>
    </p:spTree>
    <p:extLst>
      <p:ext uri="{BB962C8B-B14F-4D97-AF65-F5344CB8AC3E}">
        <p14:creationId xmlns:p14="http://schemas.microsoft.com/office/powerpoint/2010/main" val="731583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microsoft.com/office/2018/10/relationships/comments" Target="../comments/modernComment_101_0.xml"/><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microsoft.com/office/2018/10/relationships/comments" Target="../comments/modernComment_102_0.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06_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83557" y="2687737"/>
            <a:ext cx="11920887" cy="4911526"/>
            <a:chOff x="0" y="0"/>
            <a:chExt cx="15894516" cy="6548702"/>
          </a:xfrm>
        </p:grpSpPr>
        <p:sp>
          <p:nvSpPr>
            <p:cNvPr id="3" name="TextBox 3"/>
            <p:cNvSpPr txBox="1"/>
            <p:nvPr/>
          </p:nvSpPr>
          <p:spPr>
            <a:xfrm>
              <a:off x="0" y="5863114"/>
              <a:ext cx="15894516" cy="685588"/>
            </a:xfrm>
            <a:prstGeom prst="rect">
              <a:avLst/>
            </a:prstGeom>
          </p:spPr>
          <p:txBody>
            <a:bodyPr lIns="0" tIns="0" rIns="0" bIns="0" rtlCol="0" anchor="t">
              <a:spAutoFit/>
            </a:bodyPr>
            <a:lstStyle/>
            <a:p>
              <a:pPr algn="ctr">
                <a:lnSpc>
                  <a:spcPts val="4340"/>
                </a:lnSpc>
              </a:pPr>
              <a:r>
                <a:rPr lang="en-US" sz="3100">
                  <a:solidFill>
                    <a:srgbClr val="000000"/>
                  </a:solidFill>
                  <a:latin typeface="IBM Plex Sans"/>
                </a:rPr>
                <a:t>Opgesteld vanuit de verkenning dekundigheidsbevordering 2024</a:t>
              </a:r>
            </a:p>
          </p:txBody>
        </p:sp>
        <p:sp>
          <p:nvSpPr>
            <p:cNvPr id="4" name="TextBox 4"/>
            <p:cNvSpPr txBox="1"/>
            <p:nvPr/>
          </p:nvSpPr>
          <p:spPr>
            <a:xfrm>
              <a:off x="0" y="177132"/>
              <a:ext cx="15894516" cy="5232307"/>
            </a:xfrm>
            <a:prstGeom prst="rect">
              <a:avLst/>
            </a:prstGeom>
          </p:spPr>
          <p:txBody>
            <a:bodyPr lIns="0" tIns="0" rIns="0" bIns="0" rtlCol="0" anchor="t">
              <a:spAutoFit/>
            </a:bodyPr>
            <a:lstStyle/>
            <a:p>
              <a:pPr algn="ctr">
                <a:lnSpc>
                  <a:spcPts val="6903"/>
                </a:lnSpc>
              </a:pPr>
              <a:r>
                <a:rPr lang="en-US" sz="6903">
                  <a:solidFill>
                    <a:srgbClr val="000000"/>
                  </a:solidFill>
                  <a:latin typeface="IBM Plex Sans Bold"/>
                </a:rPr>
                <a:t>Meerjarenplan deskundigheidsbevordering</a:t>
              </a:r>
            </a:p>
            <a:p>
              <a:pPr algn="ctr">
                <a:lnSpc>
                  <a:spcPts val="6903"/>
                </a:lnSpc>
              </a:pPr>
              <a:r>
                <a:rPr lang="en-US" sz="6903">
                  <a:solidFill>
                    <a:srgbClr val="000000"/>
                  </a:solidFill>
                  <a:latin typeface="IBM Plex Sans Bold"/>
                </a:rPr>
                <a:t> </a:t>
              </a:r>
            </a:p>
            <a:p>
              <a:pPr algn="ctr">
                <a:lnSpc>
                  <a:spcPts val="4903"/>
                </a:lnSpc>
              </a:pPr>
              <a:r>
                <a:rPr lang="en-US" sz="4903">
                  <a:solidFill>
                    <a:srgbClr val="000000"/>
                  </a:solidFill>
                  <a:latin typeface="IBM Plex Sans"/>
                </a:rPr>
                <a:t>Consortium pallitieve zorg </a:t>
              </a:r>
            </a:p>
            <a:p>
              <a:pPr algn="ctr">
                <a:lnSpc>
                  <a:spcPts val="4903"/>
                </a:lnSpc>
              </a:pPr>
              <a:r>
                <a:rPr lang="en-US" sz="4903">
                  <a:solidFill>
                    <a:srgbClr val="000000"/>
                  </a:solidFill>
                  <a:latin typeface="IBM Plex Sans"/>
                </a:rPr>
                <a:t>Noord-Holland en Flevoland</a:t>
              </a:r>
            </a:p>
          </p:txBody>
        </p:sp>
      </p:grpSp>
      <p:grpSp>
        <p:nvGrpSpPr>
          <p:cNvPr id="5" name="Group 5"/>
          <p:cNvGrpSpPr/>
          <p:nvPr/>
        </p:nvGrpSpPr>
        <p:grpSpPr>
          <a:xfrm>
            <a:off x="-1196256" y="-1928020"/>
            <a:ext cx="5090947" cy="4615756"/>
            <a:chOff x="0" y="0"/>
            <a:chExt cx="896478" cy="812800"/>
          </a:xfrm>
        </p:grpSpPr>
        <p:sp>
          <p:nvSpPr>
            <p:cNvPr id="6" name="Freeform 6"/>
            <p:cNvSpPr/>
            <p:nvPr/>
          </p:nvSpPr>
          <p:spPr>
            <a:xfrm>
              <a:off x="0" y="0"/>
              <a:ext cx="896478" cy="812800"/>
            </a:xfrm>
            <a:custGeom>
              <a:avLst/>
              <a:gdLst/>
              <a:ahLst/>
              <a:cxnLst/>
              <a:rect l="l" t="t" r="r" b="b"/>
              <a:pathLst>
                <a:path w="896478" h="812800">
                  <a:moveTo>
                    <a:pt x="448239" y="0"/>
                  </a:moveTo>
                  <a:cubicBezTo>
                    <a:pt x="200683" y="0"/>
                    <a:pt x="0" y="181951"/>
                    <a:pt x="0" y="406400"/>
                  </a:cubicBezTo>
                  <a:cubicBezTo>
                    <a:pt x="0" y="630849"/>
                    <a:pt x="200683" y="812800"/>
                    <a:pt x="448239" y="812800"/>
                  </a:cubicBezTo>
                  <a:cubicBezTo>
                    <a:pt x="695794" y="812800"/>
                    <a:pt x="896478" y="630849"/>
                    <a:pt x="896478" y="406400"/>
                  </a:cubicBezTo>
                  <a:cubicBezTo>
                    <a:pt x="896478" y="181951"/>
                    <a:pt x="695794" y="0"/>
                    <a:pt x="448239" y="0"/>
                  </a:cubicBezTo>
                  <a:close/>
                </a:path>
              </a:pathLst>
            </a:custGeom>
            <a:solidFill>
              <a:srgbClr val="6C6285"/>
            </a:solidFill>
          </p:spPr>
          <p:txBody>
            <a:bodyPr/>
            <a:lstStyle/>
            <a:p>
              <a:endParaRPr lang="nl-NL"/>
            </a:p>
          </p:txBody>
        </p:sp>
        <p:sp>
          <p:nvSpPr>
            <p:cNvPr id="7" name="TextBox 7"/>
            <p:cNvSpPr txBox="1"/>
            <p:nvPr/>
          </p:nvSpPr>
          <p:spPr>
            <a:xfrm>
              <a:off x="84045" y="47625"/>
              <a:ext cx="728388" cy="688975"/>
            </a:xfrm>
            <a:prstGeom prst="rect">
              <a:avLst/>
            </a:prstGeom>
          </p:spPr>
          <p:txBody>
            <a:bodyPr lIns="50800" tIns="50800" rIns="50800" bIns="50800" rtlCol="0" anchor="ctr"/>
            <a:lstStyle/>
            <a:p>
              <a:pPr algn="ctr">
                <a:lnSpc>
                  <a:spcPts val="1923"/>
                </a:lnSpc>
              </a:pPr>
              <a:endParaRPr/>
            </a:p>
          </p:txBody>
        </p:sp>
      </p:grpSp>
      <p:grpSp>
        <p:nvGrpSpPr>
          <p:cNvPr id="8" name="Group 8"/>
          <p:cNvGrpSpPr/>
          <p:nvPr/>
        </p:nvGrpSpPr>
        <p:grpSpPr>
          <a:xfrm>
            <a:off x="1550829" y="-3659025"/>
            <a:ext cx="4687725" cy="468772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8F231"/>
            </a:solidFill>
          </p:spPr>
          <p:txBody>
            <a:bodyPr/>
            <a:lstStyle/>
            <a:p>
              <a:endParaRPr lang="nl-NL"/>
            </a:p>
          </p:txBody>
        </p:sp>
        <p:sp>
          <p:nvSpPr>
            <p:cNvPr id="10" name="TextBox 10"/>
            <p:cNvSpPr txBox="1"/>
            <p:nvPr/>
          </p:nvSpPr>
          <p:spPr>
            <a:xfrm>
              <a:off x="76200" y="47625"/>
              <a:ext cx="660400" cy="688975"/>
            </a:xfrm>
            <a:prstGeom prst="rect">
              <a:avLst/>
            </a:prstGeom>
          </p:spPr>
          <p:txBody>
            <a:bodyPr lIns="50800" tIns="50800" rIns="50800" bIns="50800" rtlCol="0" anchor="ctr"/>
            <a:lstStyle/>
            <a:p>
              <a:pPr algn="ctr">
                <a:lnSpc>
                  <a:spcPts val="1923"/>
                </a:lnSpc>
              </a:pPr>
              <a:endParaRPr/>
            </a:p>
          </p:txBody>
        </p:sp>
      </p:grpSp>
      <p:sp>
        <p:nvSpPr>
          <p:cNvPr id="11" name="Freeform 11"/>
          <p:cNvSpPr/>
          <p:nvPr/>
        </p:nvSpPr>
        <p:spPr>
          <a:xfrm>
            <a:off x="13869404" y="8402739"/>
            <a:ext cx="4251665" cy="1884261"/>
          </a:xfrm>
          <a:custGeom>
            <a:avLst/>
            <a:gdLst/>
            <a:ahLst/>
            <a:cxnLst/>
            <a:rect l="l" t="t" r="r" b="b"/>
            <a:pathLst>
              <a:path w="4251665" h="1884261">
                <a:moveTo>
                  <a:pt x="0" y="0"/>
                </a:moveTo>
                <a:lnTo>
                  <a:pt x="4251666" y="0"/>
                </a:lnTo>
                <a:lnTo>
                  <a:pt x="4251666" y="1884261"/>
                </a:lnTo>
                <a:lnTo>
                  <a:pt x="0" y="1884261"/>
                </a:lnTo>
                <a:lnTo>
                  <a:pt x="0" y="0"/>
                </a:lnTo>
                <a:close/>
              </a:path>
            </a:pathLst>
          </a:custGeom>
          <a:blipFill>
            <a:blip r:embed="rId2"/>
            <a:stretch>
              <a:fillRect/>
            </a:stretch>
          </a:blipFill>
        </p:spPr>
        <p:txBody>
          <a:bodyPr/>
          <a:lstStyle/>
          <a:p>
            <a:endParaRPr lang="nl-N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122261360"/>
              </p:ext>
            </p:extLst>
          </p:nvPr>
        </p:nvGraphicFramePr>
        <p:xfrm>
          <a:off x="6618173" y="3009900"/>
          <a:ext cx="10660177" cy="6906019"/>
        </p:xfrm>
        <a:graphic>
          <a:graphicData uri="http://schemas.openxmlformats.org/drawingml/2006/table">
            <a:tbl>
              <a:tblPr/>
              <a:tblGrid>
                <a:gridCol w="3361347">
                  <a:extLst>
                    <a:ext uri="{9D8B030D-6E8A-4147-A177-3AD203B41FA5}">
                      <a16:colId xmlns:a16="http://schemas.microsoft.com/office/drawing/2014/main" val="20000"/>
                    </a:ext>
                  </a:extLst>
                </a:gridCol>
                <a:gridCol w="3611841">
                  <a:extLst>
                    <a:ext uri="{9D8B030D-6E8A-4147-A177-3AD203B41FA5}">
                      <a16:colId xmlns:a16="http://schemas.microsoft.com/office/drawing/2014/main" val="20001"/>
                    </a:ext>
                  </a:extLst>
                </a:gridCol>
                <a:gridCol w="3686989">
                  <a:extLst>
                    <a:ext uri="{9D8B030D-6E8A-4147-A177-3AD203B41FA5}">
                      <a16:colId xmlns:a16="http://schemas.microsoft.com/office/drawing/2014/main" val="20002"/>
                    </a:ext>
                  </a:extLst>
                </a:gridCol>
              </a:tblGrid>
              <a:tr h="2179453">
                <a:tc>
                  <a:txBody>
                    <a:bodyPr/>
                    <a:lstStyle/>
                    <a:p>
                      <a:pPr algn="ctr">
                        <a:lnSpc>
                          <a:spcPts val="3079"/>
                        </a:lnSpc>
                        <a:defRPr/>
                      </a:pPr>
                      <a:r>
                        <a:rPr lang="nl-NL" sz="2199" noProof="0" dirty="0">
                          <a:solidFill>
                            <a:srgbClr val="6C6285"/>
                          </a:solidFill>
                          <a:latin typeface="Open Sans" panose="020B0606030504020204" pitchFamily="34" charset="0"/>
                          <a:ea typeface="Open Sans" panose="020B0606030504020204" pitchFamily="34" charset="0"/>
                          <a:cs typeface="Open Sans" panose="020B0606030504020204" pitchFamily="34" charset="0"/>
                        </a:rPr>
                        <a:t>Doelstellingen</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78F231"/>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De visie deskundigheidsbevordering van het consortium is helpend voor de visie in de netwerken palliatieve zorg.</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De visie op deskundigheidsbevordering is zichtbaar en wordt uitgedragen. </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651607">
                <a:tc>
                  <a:txBody>
                    <a:bodyPr/>
                    <a:lstStyle/>
                    <a:p>
                      <a:pPr algn="ctr">
                        <a:lnSpc>
                          <a:spcPts val="3079"/>
                        </a:lnSpc>
                        <a:defRPr/>
                      </a:pPr>
                      <a:r>
                        <a:rPr lang="nl-NL" sz="2199" noProof="0">
                          <a:solidFill>
                            <a:srgbClr val="6C6285"/>
                          </a:solidFill>
                          <a:latin typeface="Open Sans" panose="020B0606030504020204" pitchFamily="34" charset="0"/>
                          <a:ea typeface="Open Sans" panose="020B0606030504020204" pitchFamily="34" charset="0"/>
                          <a:cs typeface="Open Sans" panose="020B0606030504020204" pitchFamily="34" charset="0"/>
                        </a:rPr>
                        <a:t>Actiestappen</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78F231"/>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Bespreek de notitie waar zijn wij wel en niet van in de netwerken. </a:t>
                      </a:r>
                      <a:endParaRPr lang="nl-NL" sz="1100" noProof="0">
                        <a:latin typeface="Open Sans" panose="020B0606030504020204" pitchFamily="34" charset="0"/>
                        <a:ea typeface="Open Sans" panose="020B0606030504020204" pitchFamily="34" charset="0"/>
                        <a:cs typeface="Open Sans" panose="020B0606030504020204" pitchFamily="34" charset="0"/>
                      </a:endParaRPr>
                    </a:p>
                    <a:p>
                      <a:pPr>
                        <a:lnSpc>
                          <a:spcPts val="2520"/>
                        </a:lnSpc>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Bespreek de consortiumvisie </a:t>
                      </a:r>
                    </a:p>
                    <a:p>
                      <a:pPr>
                        <a:lnSpc>
                          <a:spcPts val="2520"/>
                        </a:lnSpc>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Bespreek welke netwerkvisie in eigen regio passend kan zijn. </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Bespreek met elkaar op welke manieren een visie van papier zichtbaar wordt in de regio en bij de stakeholders betrokken in het consortium. </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074959">
                <a:tc>
                  <a:txBody>
                    <a:bodyPr/>
                    <a:lstStyle/>
                    <a:p>
                      <a:pPr algn="ctr">
                        <a:lnSpc>
                          <a:spcPts val="3079"/>
                        </a:lnSpc>
                        <a:defRPr/>
                      </a:pPr>
                      <a:r>
                        <a:rPr lang="nl-NL" sz="2199" noProof="0">
                          <a:solidFill>
                            <a:srgbClr val="6C6285"/>
                          </a:solidFill>
                          <a:latin typeface="Open Sans" panose="020B0606030504020204" pitchFamily="34" charset="0"/>
                          <a:ea typeface="Open Sans" panose="020B0606030504020204" pitchFamily="34" charset="0"/>
                          <a:cs typeface="Open Sans" panose="020B0606030504020204" pitchFamily="34" charset="0"/>
                        </a:rPr>
                        <a:t>opbrengsten </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78F231"/>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Alle netwerken palliatieve zorg hebben een eigen netwerkvisie op deskundigheidsbevordering. </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Er is een plan om de visie zichtbaar te maken bij stakeholders betrokken in het consortium. </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3" name="TextBox 3"/>
          <p:cNvSpPr txBox="1"/>
          <p:nvPr/>
        </p:nvSpPr>
        <p:spPr>
          <a:xfrm>
            <a:off x="9658227" y="1515172"/>
            <a:ext cx="7601073" cy="1076325"/>
          </a:xfrm>
          <a:prstGeom prst="rect">
            <a:avLst/>
          </a:prstGeom>
        </p:spPr>
        <p:txBody>
          <a:bodyPr lIns="0" tIns="0" rIns="0" bIns="0" rtlCol="0" anchor="t">
            <a:spAutoFit/>
          </a:bodyPr>
          <a:lstStyle/>
          <a:p>
            <a:pPr algn="r">
              <a:lnSpc>
                <a:spcPts val="4800"/>
              </a:lnSpc>
            </a:pPr>
            <a:r>
              <a:rPr lang="en-US" sz="4000" dirty="0">
                <a:solidFill>
                  <a:srgbClr val="6C6285"/>
                </a:solidFill>
                <a:latin typeface="Open Sans" panose="020B0606030504020204" pitchFamily="34" charset="0"/>
                <a:ea typeface="Open Sans" panose="020B0606030504020204" pitchFamily="34" charset="0"/>
                <a:cs typeface="Open Sans" panose="020B0606030504020204" pitchFamily="34" charset="0"/>
              </a:rPr>
              <a:t>Thema</a:t>
            </a:r>
            <a:r>
              <a:rPr lang="nl-NL" sz="4000" dirty="0">
                <a:solidFill>
                  <a:srgbClr val="6C6285"/>
                </a:solidFill>
                <a:latin typeface="Open Sans" panose="020B0606030504020204" pitchFamily="34" charset="0"/>
                <a:ea typeface="Open Sans" panose="020B0606030504020204" pitchFamily="34" charset="0"/>
                <a:cs typeface="Open Sans" panose="020B0606030504020204" pitchFamily="34" charset="0"/>
              </a:rPr>
              <a:t>: Visie levend houden</a:t>
            </a:r>
          </a:p>
          <a:p>
            <a:pPr marL="0" lvl="0" indent="0" algn="r">
              <a:lnSpc>
                <a:spcPts val="3600"/>
              </a:lnSpc>
              <a:spcBef>
                <a:spcPct val="0"/>
              </a:spcBef>
            </a:pPr>
            <a:r>
              <a:rPr lang="nl-NL" sz="3000" dirty="0">
                <a:solidFill>
                  <a:srgbClr val="6C6285"/>
                </a:solidFill>
                <a:latin typeface="Open Sans" panose="020B0606030504020204" pitchFamily="34" charset="0"/>
                <a:ea typeface="Open Sans" panose="020B0606030504020204" pitchFamily="34" charset="0"/>
                <a:cs typeface="Open Sans" panose="020B0606030504020204" pitchFamily="34" charset="0"/>
              </a:rPr>
              <a:t>planning: Q4</a:t>
            </a:r>
          </a:p>
        </p:txBody>
      </p:sp>
      <p:sp>
        <p:nvSpPr>
          <p:cNvPr id="4" name="TextBox 4"/>
          <p:cNvSpPr txBox="1"/>
          <p:nvPr/>
        </p:nvSpPr>
        <p:spPr>
          <a:xfrm>
            <a:off x="750670" y="876997"/>
            <a:ext cx="5591194" cy="1295400"/>
          </a:xfrm>
          <a:prstGeom prst="rect">
            <a:avLst/>
          </a:prstGeom>
        </p:spPr>
        <p:txBody>
          <a:bodyPr lIns="0" tIns="0" rIns="0" bIns="0" rtlCol="0" anchor="t">
            <a:spAutoFit/>
          </a:bodyPr>
          <a:lstStyle/>
          <a:p>
            <a:pPr marL="0" lvl="0" indent="0" algn="r">
              <a:lnSpc>
                <a:spcPts val="10200"/>
              </a:lnSpc>
              <a:spcBef>
                <a:spcPct val="0"/>
              </a:spcBef>
            </a:pPr>
            <a:r>
              <a:rPr lang="en-US" sz="8500">
                <a:solidFill>
                  <a:srgbClr val="6C6285"/>
                </a:solidFill>
                <a:latin typeface="IBM Plex Sans Bold"/>
              </a:rPr>
              <a:t>P</a:t>
            </a:r>
            <a:r>
              <a:rPr lang="en-US" sz="8500" u="none">
                <a:solidFill>
                  <a:srgbClr val="6C6285"/>
                </a:solidFill>
                <a:latin typeface="IBM Plex Sans Bold"/>
              </a:rPr>
              <a:t>lan 2024</a:t>
            </a:r>
          </a:p>
        </p:txBody>
      </p:sp>
      <p:grpSp>
        <p:nvGrpSpPr>
          <p:cNvPr id="5" name="Group 5"/>
          <p:cNvGrpSpPr/>
          <p:nvPr/>
        </p:nvGrpSpPr>
        <p:grpSpPr>
          <a:xfrm>
            <a:off x="-2880430" y="8239377"/>
            <a:ext cx="5090947" cy="4615756"/>
            <a:chOff x="0" y="0"/>
            <a:chExt cx="896478" cy="812800"/>
          </a:xfrm>
        </p:grpSpPr>
        <p:sp>
          <p:nvSpPr>
            <p:cNvPr id="6" name="Freeform 6"/>
            <p:cNvSpPr/>
            <p:nvPr/>
          </p:nvSpPr>
          <p:spPr>
            <a:xfrm>
              <a:off x="0" y="0"/>
              <a:ext cx="896478" cy="812800"/>
            </a:xfrm>
            <a:custGeom>
              <a:avLst/>
              <a:gdLst/>
              <a:ahLst/>
              <a:cxnLst/>
              <a:rect l="l" t="t" r="r" b="b"/>
              <a:pathLst>
                <a:path w="896478" h="812800">
                  <a:moveTo>
                    <a:pt x="448239" y="0"/>
                  </a:moveTo>
                  <a:cubicBezTo>
                    <a:pt x="200683" y="0"/>
                    <a:pt x="0" y="181951"/>
                    <a:pt x="0" y="406400"/>
                  </a:cubicBezTo>
                  <a:cubicBezTo>
                    <a:pt x="0" y="630849"/>
                    <a:pt x="200683" y="812800"/>
                    <a:pt x="448239" y="812800"/>
                  </a:cubicBezTo>
                  <a:cubicBezTo>
                    <a:pt x="695794" y="812800"/>
                    <a:pt x="896478" y="630849"/>
                    <a:pt x="896478" y="406400"/>
                  </a:cubicBezTo>
                  <a:cubicBezTo>
                    <a:pt x="896478" y="181951"/>
                    <a:pt x="695794" y="0"/>
                    <a:pt x="448239" y="0"/>
                  </a:cubicBezTo>
                  <a:close/>
                </a:path>
              </a:pathLst>
            </a:custGeom>
            <a:solidFill>
              <a:srgbClr val="6C6285"/>
            </a:solidFill>
          </p:spPr>
          <p:txBody>
            <a:bodyPr/>
            <a:lstStyle/>
            <a:p>
              <a:endParaRPr lang="nl-NL"/>
            </a:p>
          </p:txBody>
        </p:sp>
        <p:sp>
          <p:nvSpPr>
            <p:cNvPr id="7" name="TextBox 7"/>
            <p:cNvSpPr txBox="1"/>
            <p:nvPr/>
          </p:nvSpPr>
          <p:spPr>
            <a:xfrm>
              <a:off x="84045" y="47625"/>
              <a:ext cx="728388" cy="688975"/>
            </a:xfrm>
            <a:prstGeom prst="rect">
              <a:avLst/>
            </a:prstGeom>
          </p:spPr>
          <p:txBody>
            <a:bodyPr lIns="50800" tIns="50800" rIns="50800" bIns="50800" rtlCol="0" anchor="ctr"/>
            <a:lstStyle/>
            <a:p>
              <a:pPr algn="ctr">
                <a:lnSpc>
                  <a:spcPts val="1923"/>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933758545"/>
              </p:ext>
            </p:extLst>
          </p:nvPr>
        </p:nvGraphicFramePr>
        <p:xfrm>
          <a:off x="1028700" y="2725521"/>
          <a:ext cx="16230600" cy="6997602"/>
        </p:xfrm>
        <a:graphic>
          <a:graphicData uri="http://schemas.openxmlformats.org/drawingml/2006/table">
            <a:tbl>
              <a:tblPr/>
              <a:tblGrid>
                <a:gridCol w="4057650">
                  <a:extLst>
                    <a:ext uri="{9D8B030D-6E8A-4147-A177-3AD203B41FA5}">
                      <a16:colId xmlns:a16="http://schemas.microsoft.com/office/drawing/2014/main" val="20000"/>
                    </a:ext>
                  </a:extLst>
                </a:gridCol>
                <a:gridCol w="4057650">
                  <a:extLst>
                    <a:ext uri="{9D8B030D-6E8A-4147-A177-3AD203B41FA5}">
                      <a16:colId xmlns:a16="http://schemas.microsoft.com/office/drawing/2014/main" val="20001"/>
                    </a:ext>
                  </a:extLst>
                </a:gridCol>
                <a:gridCol w="4057650">
                  <a:extLst>
                    <a:ext uri="{9D8B030D-6E8A-4147-A177-3AD203B41FA5}">
                      <a16:colId xmlns:a16="http://schemas.microsoft.com/office/drawing/2014/main" val="20002"/>
                    </a:ext>
                  </a:extLst>
                </a:gridCol>
                <a:gridCol w="4057650">
                  <a:extLst>
                    <a:ext uri="{9D8B030D-6E8A-4147-A177-3AD203B41FA5}">
                      <a16:colId xmlns:a16="http://schemas.microsoft.com/office/drawing/2014/main" val="20003"/>
                    </a:ext>
                  </a:extLst>
                </a:gridCol>
              </a:tblGrid>
              <a:tr h="1386894">
                <a:tc>
                  <a:txBody>
                    <a:bodyPr/>
                    <a:lstStyle/>
                    <a:p>
                      <a:pPr algn="ctr">
                        <a:lnSpc>
                          <a:spcPts val="3079"/>
                        </a:lnSpc>
                        <a:defRPr/>
                      </a:pPr>
                      <a:r>
                        <a:rPr lang="nl-NL" sz="2199" noProof="0">
                          <a:solidFill>
                            <a:srgbClr val="6C6285"/>
                          </a:solidFill>
                          <a:latin typeface="Open Sans" panose="020B0606030504020204" pitchFamily="34" charset="0"/>
                          <a:ea typeface="Open Sans" panose="020B0606030504020204" pitchFamily="34" charset="0"/>
                          <a:cs typeface="Open Sans" panose="020B0606030504020204" pitchFamily="34" charset="0"/>
                        </a:rPr>
                        <a:t>Doelstellingen</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78F231"/>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Leerbehoefte sociaal domein over palliatieve zorg is duidelijk. </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Scholingsplan sociaal domein </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Actieplan sociaal domein</a:t>
                      </a:r>
                      <a:endParaRPr lang="nl-NL" sz="1100" noProof="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281235">
                <a:tc>
                  <a:txBody>
                    <a:bodyPr/>
                    <a:lstStyle/>
                    <a:p>
                      <a:pPr algn="ctr">
                        <a:lnSpc>
                          <a:spcPts val="3079"/>
                        </a:lnSpc>
                        <a:defRPr/>
                      </a:pPr>
                      <a:r>
                        <a:rPr lang="nl-NL" sz="2199" noProof="0">
                          <a:solidFill>
                            <a:srgbClr val="6C6285"/>
                          </a:solidFill>
                          <a:latin typeface="Open Sans" panose="020B0606030504020204" pitchFamily="34" charset="0"/>
                          <a:ea typeface="Open Sans" panose="020B0606030504020204" pitchFamily="34" charset="0"/>
                          <a:cs typeface="Open Sans" panose="020B0606030504020204" pitchFamily="34" charset="0"/>
                        </a:rPr>
                        <a:t>Actiestappen</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78F231"/>
                    </a:solidFill>
                  </a:tcPr>
                </a:tc>
                <a:tc>
                  <a:txBody>
                    <a:bodyPr/>
                    <a:lstStyle/>
                    <a:p>
                      <a:pPr algn="l">
                        <a:lnSpc>
                          <a:spcPts val="2520"/>
                        </a:lnSpc>
                        <a:defRPr/>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Zet de </a:t>
                      </a:r>
                      <a:r>
                        <a:rPr lang="nl-NL" sz="1800" noProof="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enquete</a:t>
                      </a: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die is gebruikt voor het rapport met aanpassing in voor een </a:t>
                      </a:r>
                      <a:r>
                        <a:rPr lang="nl-NL" sz="1800" noProof="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enquete</a:t>
                      </a: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onder professionals uit het sociaal domein. </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p>
                      <a:pPr>
                        <a:lnSpc>
                          <a:spcPts val="2520"/>
                        </a:lnSpc>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Bespreek de </a:t>
                      </a:r>
                      <a:r>
                        <a:rPr lang="nl-NL" sz="1800" noProof="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enquete</a:t>
                      </a: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met het coördinatieteam en pas deze aan na feedback. </a:t>
                      </a:r>
                    </a:p>
                    <a:p>
                      <a:pPr>
                        <a:lnSpc>
                          <a:spcPts val="2520"/>
                        </a:lnSpc>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Bespreek op welke wijze de enquête wordt uitgezet. </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Tzt</a:t>
                      </a: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Tzt</a:t>
                      </a: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075028">
                <a:tc>
                  <a:txBody>
                    <a:bodyPr/>
                    <a:lstStyle/>
                    <a:p>
                      <a:pPr algn="ctr">
                        <a:lnSpc>
                          <a:spcPts val="3079"/>
                        </a:lnSpc>
                        <a:defRPr/>
                      </a:pPr>
                      <a:r>
                        <a:rPr lang="nl-NL" sz="2199" noProof="0">
                          <a:solidFill>
                            <a:srgbClr val="6C6285"/>
                          </a:solidFill>
                          <a:latin typeface="Open Sans" panose="020B0606030504020204" pitchFamily="34" charset="0"/>
                          <a:ea typeface="Open Sans" panose="020B0606030504020204" pitchFamily="34" charset="0"/>
                          <a:cs typeface="Open Sans" panose="020B0606030504020204" pitchFamily="34" charset="0"/>
                        </a:rPr>
                        <a:t>opbrengsten </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78F231"/>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Analyse enquête leerbehoefte sociaal domein palliatieve zorg </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Tzt</a:t>
                      </a: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Tzt</a:t>
                      </a: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3" name="TextBox 3"/>
          <p:cNvSpPr txBox="1"/>
          <p:nvPr/>
        </p:nvSpPr>
        <p:spPr>
          <a:xfrm>
            <a:off x="7119696" y="1515172"/>
            <a:ext cx="10139604" cy="1076325"/>
          </a:xfrm>
          <a:prstGeom prst="rect">
            <a:avLst/>
          </a:prstGeom>
        </p:spPr>
        <p:txBody>
          <a:bodyPr lIns="0" tIns="0" rIns="0" bIns="0" rtlCol="0" anchor="t">
            <a:spAutoFit/>
          </a:bodyPr>
          <a:lstStyle/>
          <a:p>
            <a:pPr algn="r">
              <a:lnSpc>
                <a:spcPts val="4800"/>
              </a:lnSpc>
            </a:pPr>
            <a:r>
              <a:rPr lang="en-US" sz="4000" dirty="0">
                <a:solidFill>
                  <a:srgbClr val="6C6285"/>
                </a:solidFill>
                <a:latin typeface="Open Sans" panose="020B0606030504020204" pitchFamily="34" charset="0"/>
                <a:ea typeface="Open Sans" panose="020B0606030504020204" pitchFamily="34" charset="0"/>
                <a:cs typeface="Open Sans" panose="020B0606030504020204" pitchFamily="34" charset="0"/>
              </a:rPr>
              <a:t>Thema: </a:t>
            </a:r>
            <a:r>
              <a:rPr lang="nl-NL" sz="4000" dirty="0">
                <a:solidFill>
                  <a:srgbClr val="6C6285"/>
                </a:solidFill>
                <a:latin typeface="Open Sans" panose="020B0606030504020204" pitchFamily="34" charset="0"/>
                <a:ea typeface="Open Sans" panose="020B0606030504020204" pitchFamily="34" charset="0"/>
                <a:cs typeface="Open Sans" panose="020B0606030504020204" pitchFamily="34" charset="0"/>
              </a:rPr>
              <a:t>Verbreding naar sociaal domein </a:t>
            </a:r>
          </a:p>
          <a:p>
            <a:pPr marL="0" lvl="0" indent="0" algn="r">
              <a:lnSpc>
                <a:spcPts val="3600"/>
              </a:lnSpc>
              <a:spcBef>
                <a:spcPct val="0"/>
              </a:spcBef>
            </a:pPr>
            <a:r>
              <a:rPr lang="nl-NL" sz="3000" dirty="0">
                <a:solidFill>
                  <a:srgbClr val="6C6285"/>
                </a:solidFill>
                <a:latin typeface="Open Sans" panose="020B0606030504020204" pitchFamily="34" charset="0"/>
                <a:ea typeface="Open Sans" panose="020B0606030504020204" pitchFamily="34" charset="0"/>
                <a:cs typeface="Open Sans" panose="020B0606030504020204" pitchFamily="34" charset="0"/>
              </a:rPr>
              <a:t>planning: Q1 2025 </a:t>
            </a:r>
          </a:p>
        </p:txBody>
      </p:sp>
      <p:sp>
        <p:nvSpPr>
          <p:cNvPr id="4" name="TextBox 4"/>
          <p:cNvSpPr txBox="1"/>
          <p:nvPr/>
        </p:nvSpPr>
        <p:spPr>
          <a:xfrm>
            <a:off x="-73484" y="861147"/>
            <a:ext cx="7174130" cy="1308050"/>
          </a:xfrm>
          <a:prstGeom prst="rect">
            <a:avLst/>
          </a:prstGeom>
        </p:spPr>
        <p:txBody>
          <a:bodyPr wrap="square" lIns="0" tIns="0" rIns="0" bIns="0" rtlCol="0" anchor="t">
            <a:spAutoFit/>
          </a:bodyPr>
          <a:lstStyle/>
          <a:p>
            <a:pPr marL="0" lvl="0" indent="0" algn="r">
              <a:lnSpc>
                <a:spcPts val="10200"/>
              </a:lnSpc>
              <a:spcBef>
                <a:spcPct val="0"/>
              </a:spcBef>
            </a:pPr>
            <a:r>
              <a:rPr lang="en-US" sz="8500" dirty="0">
                <a:solidFill>
                  <a:srgbClr val="6C6285"/>
                </a:solidFill>
                <a:latin typeface="IBM Plex Sans Bold"/>
              </a:rPr>
              <a:t>P</a:t>
            </a:r>
            <a:r>
              <a:rPr lang="en-US" sz="8500" u="none" dirty="0">
                <a:solidFill>
                  <a:srgbClr val="6C6285"/>
                </a:solidFill>
                <a:latin typeface="IBM Plex Sans Bold"/>
              </a:rPr>
              <a:t>lan 2024/5</a:t>
            </a:r>
          </a:p>
        </p:txBody>
      </p:sp>
      <p:grpSp>
        <p:nvGrpSpPr>
          <p:cNvPr id="5" name="Group 5"/>
          <p:cNvGrpSpPr/>
          <p:nvPr/>
        </p:nvGrpSpPr>
        <p:grpSpPr>
          <a:xfrm>
            <a:off x="16724358" y="3347149"/>
            <a:ext cx="4687725" cy="468772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8F231"/>
            </a:solidFill>
          </p:spPr>
          <p:txBody>
            <a:bodyPr/>
            <a:lstStyle/>
            <a:p>
              <a:endParaRPr lang="nl-NL"/>
            </a:p>
          </p:txBody>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23"/>
                </a:lnSpc>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94062" y="-2858814"/>
            <a:ext cx="5090947" cy="4615756"/>
            <a:chOff x="0" y="0"/>
            <a:chExt cx="896478" cy="812800"/>
          </a:xfrm>
        </p:grpSpPr>
        <p:sp>
          <p:nvSpPr>
            <p:cNvPr id="3" name="Freeform 3"/>
            <p:cNvSpPr/>
            <p:nvPr/>
          </p:nvSpPr>
          <p:spPr>
            <a:xfrm>
              <a:off x="0" y="0"/>
              <a:ext cx="896478" cy="812800"/>
            </a:xfrm>
            <a:custGeom>
              <a:avLst/>
              <a:gdLst/>
              <a:ahLst/>
              <a:cxnLst/>
              <a:rect l="l" t="t" r="r" b="b"/>
              <a:pathLst>
                <a:path w="896478" h="812800">
                  <a:moveTo>
                    <a:pt x="448239" y="0"/>
                  </a:moveTo>
                  <a:cubicBezTo>
                    <a:pt x="200683" y="0"/>
                    <a:pt x="0" y="181951"/>
                    <a:pt x="0" y="406400"/>
                  </a:cubicBezTo>
                  <a:cubicBezTo>
                    <a:pt x="0" y="630849"/>
                    <a:pt x="200683" y="812800"/>
                    <a:pt x="448239" y="812800"/>
                  </a:cubicBezTo>
                  <a:cubicBezTo>
                    <a:pt x="695794" y="812800"/>
                    <a:pt x="896478" y="630849"/>
                    <a:pt x="896478" y="406400"/>
                  </a:cubicBezTo>
                  <a:cubicBezTo>
                    <a:pt x="896478" y="181951"/>
                    <a:pt x="695794" y="0"/>
                    <a:pt x="448239" y="0"/>
                  </a:cubicBezTo>
                  <a:close/>
                </a:path>
              </a:pathLst>
            </a:custGeom>
            <a:solidFill>
              <a:srgbClr val="6C6285"/>
            </a:solidFill>
          </p:spPr>
          <p:txBody>
            <a:bodyPr/>
            <a:lstStyle/>
            <a:p>
              <a:endParaRPr lang="nl-NL"/>
            </a:p>
          </p:txBody>
        </p:sp>
        <p:sp>
          <p:nvSpPr>
            <p:cNvPr id="4" name="TextBox 4"/>
            <p:cNvSpPr txBox="1"/>
            <p:nvPr/>
          </p:nvSpPr>
          <p:spPr>
            <a:xfrm>
              <a:off x="84045" y="47625"/>
              <a:ext cx="728388" cy="688975"/>
            </a:xfrm>
            <a:prstGeom prst="rect">
              <a:avLst/>
            </a:prstGeom>
          </p:spPr>
          <p:txBody>
            <a:bodyPr lIns="50800" tIns="50800" rIns="50800" bIns="50800" rtlCol="0" anchor="ctr"/>
            <a:lstStyle/>
            <a:p>
              <a:pPr algn="ctr">
                <a:lnSpc>
                  <a:spcPts val="1923"/>
                </a:lnSpc>
              </a:pPr>
              <a:endParaRPr/>
            </a:p>
          </p:txBody>
        </p:sp>
      </p:grpSp>
      <p:grpSp>
        <p:nvGrpSpPr>
          <p:cNvPr id="5" name="Group 5"/>
          <p:cNvGrpSpPr/>
          <p:nvPr/>
        </p:nvGrpSpPr>
        <p:grpSpPr>
          <a:xfrm>
            <a:off x="13651375" y="-3550231"/>
            <a:ext cx="4687725" cy="468772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8F231"/>
            </a:solidFill>
          </p:spPr>
          <p:txBody>
            <a:bodyPr/>
            <a:lstStyle/>
            <a:p>
              <a:endParaRPr lang="nl-NL"/>
            </a:p>
          </p:txBody>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23"/>
                </a:lnSpc>
              </a:pPr>
              <a:endParaRPr/>
            </a:p>
          </p:txBody>
        </p:sp>
      </p:grpSp>
      <p:sp>
        <p:nvSpPr>
          <p:cNvPr id="8" name="Freeform 8"/>
          <p:cNvSpPr/>
          <p:nvPr/>
        </p:nvSpPr>
        <p:spPr>
          <a:xfrm>
            <a:off x="13587870" y="8039100"/>
            <a:ext cx="4251665" cy="1884261"/>
          </a:xfrm>
          <a:custGeom>
            <a:avLst/>
            <a:gdLst/>
            <a:ahLst/>
            <a:cxnLst/>
            <a:rect l="l" t="t" r="r" b="b"/>
            <a:pathLst>
              <a:path w="4251665" h="1884261">
                <a:moveTo>
                  <a:pt x="0" y="0"/>
                </a:moveTo>
                <a:lnTo>
                  <a:pt x="4251666" y="0"/>
                </a:lnTo>
                <a:lnTo>
                  <a:pt x="4251666" y="1884260"/>
                </a:lnTo>
                <a:lnTo>
                  <a:pt x="0" y="1884260"/>
                </a:lnTo>
                <a:lnTo>
                  <a:pt x="0" y="0"/>
                </a:lnTo>
                <a:close/>
              </a:path>
            </a:pathLst>
          </a:custGeom>
          <a:blipFill>
            <a:blip r:embed="rId3"/>
            <a:stretch>
              <a:fillRect/>
            </a:stretch>
          </a:blipFill>
        </p:spPr>
        <p:txBody>
          <a:bodyPr/>
          <a:lstStyle/>
          <a:p>
            <a:endParaRPr lang="nl-NL"/>
          </a:p>
        </p:txBody>
      </p:sp>
      <p:pic>
        <p:nvPicPr>
          <p:cNvPr id="10" name="Picture 2" descr="Afbeelding met tekening, tekst, schets, Kinderkunst&#10;&#10;Automatisch gegenereerde beschrijving">
            <a:extLst>
              <a:ext uri="{FF2B5EF4-FFF2-40B4-BE49-F238E27FC236}">
                <a16:creationId xmlns:a16="http://schemas.microsoft.com/office/drawing/2014/main" id="{FE7AB1A8-FA59-CD54-B867-A661A44618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509554"/>
            <a:ext cx="7267892" cy="726789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2964" y="0"/>
            <a:ext cx="7524750" cy="10287000"/>
          </a:xfrm>
          <a:prstGeom prst="rect">
            <a:avLst/>
          </a:prstGeom>
          <a:solidFill>
            <a:srgbClr val="F4F4F4"/>
          </a:solidFill>
        </p:spPr>
        <p:txBody>
          <a:bodyPr/>
          <a:lstStyle/>
          <a:p>
            <a:endParaRPr lang="nl-NL"/>
          </a:p>
        </p:txBody>
      </p:sp>
      <p:sp>
        <p:nvSpPr>
          <p:cNvPr id="3" name="TextBox 3"/>
          <p:cNvSpPr txBox="1"/>
          <p:nvPr/>
        </p:nvSpPr>
        <p:spPr>
          <a:xfrm>
            <a:off x="645468" y="964253"/>
            <a:ext cx="5243646" cy="865503"/>
          </a:xfrm>
          <a:prstGeom prst="rect">
            <a:avLst/>
          </a:prstGeom>
        </p:spPr>
        <p:txBody>
          <a:bodyPr lIns="0" tIns="0" rIns="0" bIns="0" rtlCol="0" anchor="t">
            <a:spAutoFit/>
          </a:bodyPr>
          <a:lstStyle/>
          <a:p>
            <a:pPr marL="0" lvl="0" indent="0">
              <a:lnSpc>
                <a:spcPts val="6955"/>
              </a:lnSpc>
              <a:spcBef>
                <a:spcPct val="0"/>
              </a:spcBef>
            </a:pPr>
            <a:r>
              <a:rPr lang="en-US" sz="535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Visie</a:t>
            </a:r>
            <a:r>
              <a:rPr lang="en-US" sz="535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4" name="TextBox 4"/>
          <p:cNvSpPr txBox="1"/>
          <p:nvPr/>
        </p:nvSpPr>
        <p:spPr>
          <a:xfrm>
            <a:off x="645468" y="2018229"/>
            <a:ext cx="6545421" cy="4955780"/>
          </a:xfrm>
          <a:prstGeom prst="rect">
            <a:avLst/>
          </a:prstGeom>
        </p:spPr>
        <p:txBody>
          <a:bodyPr lIns="0" tIns="0" rIns="0" bIns="0" rtlCol="0" anchor="t">
            <a:spAutoFit/>
          </a:bodyPr>
          <a:lstStyle/>
          <a:p>
            <a:pPr>
              <a:lnSpc>
                <a:spcPts val="3919"/>
              </a:lnSpc>
            </a:pPr>
            <a:r>
              <a:rPr lang="nl-NL"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Formele en informele zorgverleners krijgen mogelijkheden tot leren en groeien door middel van diverse vormen van deskundigheidsbevordering palliatieve zorg, waar mogelijk interprofessioneel. Door dit te stimuleren en samen te werken op regionaal en bovenregionaal niveau wordt bijgedragen aan kwalitatief goede palliatieve zorg aan </a:t>
            </a:r>
            <a:r>
              <a:rPr lang="nl-NL" sz="2400" dirty="0">
                <a:latin typeface="Open Sans" panose="020B0606030504020204" pitchFamily="34" charset="0"/>
                <a:ea typeface="Open Sans" panose="020B0606030504020204" pitchFamily="34" charset="0"/>
                <a:cs typeface="Open Sans" panose="020B0606030504020204" pitchFamily="34" charset="0"/>
              </a:rPr>
              <a:t>zorgvragers</a:t>
            </a:r>
            <a:r>
              <a:rPr lang="nl-NL"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 in de palliatieve fase en hun naasten. </a:t>
            </a:r>
          </a:p>
        </p:txBody>
      </p:sp>
      <p:sp>
        <p:nvSpPr>
          <p:cNvPr id="5" name="Freeform 5"/>
          <p:cNvSpPr/>
          <p:nvPr/>
        </p:nvSpPr>
        <p:spPr>
          <a:xfrm>
            <a:off x="9144000" y="5524500"/>
            <a:ext cx="1131167" cy="1145749"/>
          </a:xfrm>
          <a:custGeom>
            <a:avLst/>
            <a:gdLst/>
            <a:ahLst/>
            <a:cxnLst/>
            <a:rect l="l" t="t" r="r" b="b"/>
            <a:pathLst>
              <a:path w="1131167" h="1145749">
                <a:moveTo>
                  <a:pt x="0" y="0"/>
                </a:moveTo>
                <a:lnTo>
                  <a:pt x="1131167" y="0"/>
                </a:lnTo>
                <a:lnTo>
                  <a:pt x="1131167" y="1145749"/>
                </a:lnTo>
                <a:lnTo>
                  <a:pt x="0" y="11457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6" name="TextBox 6"/>
          <p:cNvSpPr txBox="1"/>
          <p:nvPr/>
        </p:nvSpPr>
        <p:spPr>
          <a:xfrm>
            <a:off x="8539426" y="1340224"/>
            <a:ext cx="9000052" cy="4459298"/>
          </a:xfrm>
          <a:prstGeom prst="rect">
            <a:avLst/>
          </a:prstGeom>
        </p:spPr>
        <p:txBody>
          <a:bodyPr lIns="0" tIns="0" rIns="0" bIns="0" rtlCol="0" anchor="t">
            <a:spAutoFit/>
          </a:bodyPr>
          <a:lstStyle/>
          <a:p>
            <a:pPr marL="457200" marR="0" lvl="0" indent="-457200" algn="l" defTabSz="914400" rtl="0" eaLnBrk="1" fontAlgn="auto" latinLnBrk="0" hangingPunct="1">
              <a:lnSpc>
                <a:spcPts val="3499"/>
              </a:lnSpc>
              <a:spcBef>
                <a:spcPts val="0"/>
              </a:spcBef>
              <a:spcAft>
                <a:spcPts val="0"/>
              </a:spcAft>
              <a:buClrTx/>
              <a:buSzTx/>
              <a:buFont typeface="+mj-lt"/>
              <a:buAutoNum type="arabicPeriod"/>
              <a:tabLst/>
              <a:defRPr/>
            </a:pPr>
            <a:r>
              <a:rPr lang="nl-NL"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Kennis van palliatieve zorg vergroten en vormen van deskundigheidsbevordering in zetten die passen bij de zorgpraktijk, zodat de palliatieve zorg aan </a:t>
            </a:r>
            <a:r>
              <a:rPr lang="nl-NL" sz="2400" dirty="0">
                <a:latin typeface="Open Sans" panose="020B0606030504020204" pitchFamily="34" charset="0"/>
                <a:ea typeface="Open Sans" panose="020B0606030504020204" pitchFamily="34" charset="0"/>
                <a:cs typeface="Open Sans" panose="020B0606030504020204" pitchFamily="34" charset="0"/>
              </a:rPr>
              <a:t>zorgvragers en </a:t>
            </a:r>
            <a:r>
              <a:rPr lang="nl-NL"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naasten verbeterd. </a:t>
            </a:r>
          </a:p>
          <a:p>
            <a:pPr marL="457200" marR="0" lvl="0" indent="-457200" algn="l" defTabSz="914400" rtl="0" eaLnBrk="1" fontAlgn="auto" latinLnBrk="0" hangingPunct="1">
              <a:lnSpc>
                <a:spcPts val="3499"/>
              </a:lnSpc>
              <a:spcBef>
                <a:spcPts val="0"/>
              </a:spcBef>
              <a:spcAft>
                <a:spcPts val="0"/>
              </a:spcAft>
              <a:buClrTx/>
              <a:buSzTx/>
              <a:buFont typeface="+mj-lt"/>
              <a:buAutoNum type="arabicPeriod"/>
              <a:tabLst/>
              <a:defRPr/>
            </a:pPr>
            <a:r>
              <a:rPr kumimoji="0" lang="nl-NL"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Hoger rendement voor zorgverleners en organisaties te behalen ten aanzien van deskundigheidsbevordering.</a:t>
            </a:r>
          </a:p>
          <a:p>
            <a:pPr marL="785277" lvl="1" indent="-514350">
              <a:lnSpc>
                <a:spcPts val="3513"/>
              </a:lnSpc>
              <a:buFont typeface="+mj-lt"/>
              <a:buAutoNum type="arabicPeriod"/>
            </a:pPr>
            <a:endParaRPr lang="en-US" sz="2509" dirty="0">
              <a:solidFill>
                <a:srgbClr val="000000"/>
              </a:solidFill>
              <a:latin typeface="+mj-lt"/>
            </a:endParaRPr>
          </a:p>
          <a:p>
            <a:pPr marL="785277" lvl="1" indent="-514350">
              <a:lnSpc>
                <a:spcPts val="3513"/>
              </a:lnSpc>
              <a:buFont typeface="+mj-lt"/>
              <a:buAutoNum type="arabicPeriod"/>
            </a:pPr>
            <a:endParaRPr lang="en-US" sz="2509" dirty="0">
              <a:solidFill>
                <a:srgbClr val="000000"/>
              </a:solidFill>
              <a:latin typeface="+mj-lt"/>
            </a:endParaRPr>
          </a:p>
          <a:p>
            <a:pPr marL="785277" lvl="1" indent="-514350">
              <a:lnSpc>
                <a:spcPts val="3513"/>
              </a:lnSpc>
              <a:buFont typeface="+mj-lt"/>
              <a:buAutoNum type="arabicPeriod"/>
            </a:pPr>
            <a:endParaRPr lang="en-US" sz="2509" dirty="0">
              <a:solidFill>
                <a:srgbClr val="000000"/>
              </a:solidFill>
              <a:latin typeface="+mj-lt"/>
            </a:endParaRPr>
          </a:p>
          <a:p>
            <a:pPr marL="785277" lvl="1" indent="-514350">
              <a:lnSpc>
                <a:spcPts val="3513"/>
              </a:lnSpc>
              <a:buFont typeface="+mj-lt"/>
              <a:buAutoNum type="arabicPeriod"/>
            </a:pPr>
            <a:endParaRPr lang="en-US" sz="2509" dirty="0">
              <a:solidFill>
                <a:srgbClr val="000000"/>
              </a:solidFill>
              <a:latin typeface="Open Sans"/>
            </a:endParaRPr>
          </a:p>
        </p:txBody>
      </p:sp>
      <p:sp>
        <p:nvSpPr>
          <p:cNvPr id="8" name="TextBox 8"/>
          <p:cNvSpPr txBox="1"/>
          <p:nvPr/>
        </p:nvSpPr>
        <p:spPr>
          <a:xfrm>
            <a:off x="8446566" y="318234"/>
            <a:ext cx="5243646" cy="644525"/>
          </a:xfrm>
          <a:prstGeom prst="rect">
            <a:avLst/>
          </a:prstGeom>
        </p:spPr>
        <p:txBody>
          <a:bodyPr lIns="0" tIns="0" rIns="0" bIns="0" rtlCol="0" anchor="t">
            <a:spAutoFit/>
          </a:bodyPr>
          <a:lstStyle/>
          <a:p>
            <a:pPr marL="0" lvl="0" indent="0">
              <a:lnSpc>
                <a:spcPts val="5199"/>
              </a:lnSpc>
              <a:spcBef>
                <a:spcPct val="0"/>
              </a:spcBef>
            </a:pPr>
            <a:r>
              <a:rPr lang="en-US" sz="3999"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Doelstellingen</a:t>
            </a:r>
            <a:endParaRPr lang="en-US" sz="3999"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9"/>
          <p:cNvSpPr txBox="1"/>
          <p:nvPr/>
        </p:nvSpPr>
        <p:spPr>
          <a:xfrm>
            <a:off x="8446566" y="4478964"/>
            <a:ext cx="5243646" cy="644525"/>
          </a:xfrm>
          <a:prstGeom prst="rect">
            <a:avLst/>
          </a:prstGeom>
        </p:spPr>
        <p:txBody>
          <a:bodyPr wrap="square" lIns="0" tIns="0" rIns="0" bIns="0" rtlCol="0" anchor="t">
            <a:spAutoFit/>
          </a:bodyPr>
          <a:lstStyle/>
          <a:p>
            <a:pPr marL="0" lvl="0" indent="0">
              <a:lnSpc>
                <a:spcPts val="5199"/>
              </a:lnSpc>
              <a:spcBef>
                <a:spcPct val="0"/>
              </a:spcBef>
            </a:pPr>
            <a:r>
              <a:rPr lang="en-US" sz="3999"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Kernwaarden</a:t>
            </a:r>
            <a:endParaRPr lang="en-US" sz="3999"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Freeform 10"/>
          <p:cNvSpPr/>
          <p:nvPr/>
        </p:nvSpPr>
        <p:spPr>
          <a:xfrm>
            <a:off x="12413358" y="5636455"/>
            <a:ext cx="959544" cy="959544"/>
          </a:xfrm>
          <a:custGeom>
            <a:avLst/>
            <a:gdLst/>
            <a:ahLst/>
            <a:cxnLst/>
            <a:rect l="l" t="t" r="r" b="b"/>
            <a:pathLst>
              <a:path w="959544" h="959544">
                <a:moveTo>
                  <a:pt x="0" y="0"/>
                </a:moveTo>
                <a:lnTo>
                  <a:pt x="959544" y="0"/>
                </a:lnTo>
                <a:lnTo>
                  <a:pt x="959544" y="959544"/>
                </a:lnTo>
                <a:lnTo>
                  <a:pt x="0" y="9595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11" name="Freeform 11"/>
          <p:cNvSpPr/>
          <p:nvPr/>
        </p:nvSpPr>
        <p:spPr>
          <a:xfrm>
            <a:off x="15719756" y="5636455"/>
            <a:ext cx="1266994" cy="1108044"/>
          </a:xfrm>
          <a:custGeom>
            <a:avLst/>
            <a:gdLst/>
            <a:ahLst/>
            <a:cxnLst/>
            <a:rect l="l" t="t" r="r" b="b"/>
            <a:pathLst>
              <a:path w="1266994" h="1108044">
                <a:moveTo>
                  <a:pt x="0" y="0"/>
                </a:moveTo>
                <a:lnTo>
                  <a:pt x="1266994" y="0"/>
                </a:lnTo>
                <a:lnTo>
                  <a:pt x="1266994" y="1108044"/>
                </a:lnTo>
                <a:lnTo>
                  <a:pt x="0" y="11080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sp>
        <p:nvSpPr>
          <p:cNvPr id="12" name="Freeform 12"/>
          <p:cNvSpPr/>
          <p:nvPr/>
        </p:nvSpPr>
        <p:spPr>
          <a:xfrm>
            <a:off x="9337589" y="8041849"/>
            <a:ext cx="937578" cy="922236"/>
          </a:xfrm>
          <a:custGeom>
            <a:avLst/>
            <a:gdLst/>
            <a:ahLst/>
            <a:cxnLst/>
            <a:rect l="l" t="t" r="r" b="b"/>
            <a:pathLst>
              <a:path w="937578" h="922236">
                <a:moveTo>
                  <a:pt x="0" y="0"/>
                </a:moveTo>
                <a:lnTo>
                  <a:pt x="937578" y="0"/>
                </a:lnTo>
                <a:lnTo>
                  <a:pt x="937578" y="922236"/>
                </a:lnTo>
                <a:lnTo>
                  <a:pt x="0" y="92223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nl-NL"/>
          </a:p>
        </p:txBody>
      </p:sp>
      <p:sp>
        <p:nvSpPr>
          <p:cNvPr id="13" name="Freeform 13"/>
          <p:cNvSpPr/>
          <p:nvPr/>
        </p:nvSpPr>
        <p:spPr>
          <a:xfrm>
            <a:off x="12319455" y="8147703"/>
            <a:ext cx="1053447" cy="1053447"/>
          </a:xfrm>
          <a:custGeom>
            <a:avLst/>
            <a:gdLst/>
            <a:ahLst/>
            <a:cxnLst/>
            <a:rect l="l" t="t" r="r" b="b"/>
            <a:pathLst>
              <a:path w="1053447" h="1053447">
                <a:moveTo>
                  <a:pt x="0" y="0"/>
                </a:moveTo>
                <a:lnTo>
                  <a:pt x="1053447" y="0"/>
                </a:lnTo>
                <a:lnTo>
                  <a:pt x="1053447" y="1053447"/>
                </a:lnTo>
                <a:lnTo>
                  <a:pt x="0" y="105344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nl-NL"/>
          </a:p>
        </p:txBody>
      </p:sp>
      <p:sp>
        <p:nvSpPr>
          <p:cNvPr id="14" name="TextBox 14"/>
          <p:cNvSpPr txBox="1"/>
          <p:nvPr/>
        </p:nvSpPr>
        <p:spPr>
          <a:xfrm>
            <a:off x="9124819" y="6803599"/>
            <a:ext cx="1363117" cy="448310"/>
          </a:xfrm>
          <a:prstGeom prst="rect">
            <a:avLst/>
          </a:prstGeom>
        </p:spPr>
        <p:txBody>
          <a:bodyPr lIns="0" tIns="0" rIns="0" bIns="0" rtlCol="0" anchor="t">
            <a:spAutoFit/>
          </a:bodyPr>
          <a:lstStyle/>
          <a:p>
            <a:pPr algn="ctr">
              <a:lnSpc>
                <a:spcPts val="3640"/>
              </a:lnSpc>
            </a:pPr>
            <a:r>
              <a:rPr lang="en-US" sz="2600" dirty="0" err="1">
                <a:solidFill>
                  <a:srgbClr val="000000"/>
                </a:solidFill>
                <a:latin typeface="Open Sans"/>
              </a:rPr>
              <a:t>Integraal</a:t>
            </a:r>
            <a:endParaRPr lang="en-US" sz="2600" dirty="0">
              <a:solidFill>
                <a:srgbClr val="000000"/>
              </a:solidFill>
              <a:latin typeface="Open Sans"/>
            </a:endParaRPr>
          </a:p>
        </p:txBody>
      </p:sp>
      <p:sp>
        <p:nvSpPr>
          <p:cNvPr id="15" name="TextBox 15"/>
          <p:cNvSpPr txBox="1"/>
          <p:nvPr/>
        </p:nvSpPr>
        <p:spPr>
          <a:xfrm>
            <a:off x="10760497" y="6803599"/>
            <a:ext cx="4265265" cy="1355628"/>
          </a:xfrm>
          <a:prstGeom prst="rect">
            <a:avLst/>
          </a:prstGeom>
        </p:spPr>
        <p:txBody>
          <a:bodyPr lIns="0" tIns="0" rIns="0" bIns="0" rtlCol="0" anchor="t">
            <a:spAutoFit/>
          </a:bodyPr>
          <a:lstStyle/>
          <a:p>
            <a:pPr algn="ctr">
              <a:lnSpc>
                <a:spcPts val="3640"/>
              </a:lnSpc>
            </a:pPr>
            <a:r>
              <a:rPr lang="nl-NL" sz="2600" dirty="0">
                <a:solidFill>
                  <a:srgbClr val="000000"/>
                </a:solidFill>
                <a:latin typeface="Open Sans"/>
              </a:rPr>
              <a:t>kwaliteit en toepasbaarheid</a:t>
            </a:r>
          </a:p>
          <a:p>
            <a:pPr algn="ctr">
              <a:lnSpc>
                <a:spcPts val="3640"/>
              </a:lnSpc>
            </a:pPr>
            <a:r>
              <a:rPr lang="nl-NL" sz="2600" dirty="0">
                <a:solidFill>
                  <a:srgbClr val="000000"/>
                </a:solidFill>
                <a:latin typeface="Open Sans"/>
              </a:rPr>
              <a:t>in de zorgpraktijk</a:t>
            </a:r>
          </a:p>
        </p:txBody>
      </p:sp>
      <p:sp>
        <p:nvSpPr>
          <p:cNvPr id="16" name="TextBox 16"/>
          <p:cNvSpPr txBox="1"/>
          <p:nvPr/>
        </p:nvSpPr>
        <p:spPr>
          <a:xfrm>
            <a:off x="15474488" y="6836619"/>
            <a:ext cx="2064990" cy="448310"/>
          </a:xfrm>
          <a:prstGeom prst="rect">
            <a:avLst/>
          </a:prstGeom>
        </p:spPr>
        <p:txBody>
          <a:bodyPr lIns="0" tIns="0" rIns="0" bIns="0" rtlCol="0" anchor="t">
            <a:spAutoFit/>
          </a:bodyPr>
          <a:lstStyle/>
          <a:p>
            <a:pPr algn="ctr">
              <a:lnSpc>
                <a:spcPts val="3640"/>
              </a:lnSpc>
            </a:pPr>
            <a:r>
              <a:rPr lang="nl-NL" sz="2600" dirty="0">
                <a:solidFill>
                  <a:srgbClr val="000000"/>
                </a:solidFill>
                <a:latin typeface="Open Sans"/>
              </a:rPr>
              <a:t>Kennis delen </a:t>
            </a:r>
          </a:p>
        </p:txBody>
      </p:sp>
      <p:sp>
        <p:nvSpPr>
          <p:cNvPr id="17" name="TextBox 17"/>
          <p:cNvSpPr txBox="1"/>
          <p:nvPr/>
        </p:nvSpPr>
        <p:spPr>
          <a:xfrm>
            <a:off x="8700381" y="9201150"/>
            <a:ext cx="2637532" cy="448310"/>
          </a:xfrm>
          <a:prstGeom prst="rect">
            <a:avLst/>
          </a:prstGeom>
        </p:spPr>
        <p:txBody>
          <a:bodyPr lIns="0" tIns="0" rIns="0" bIns="0" rtlCol="0" anchor="t">
            <a:spAutoFit/>
          </a:bodyPr>
          <a:lstStyle/>
          <a:p>
            <a:pPr algn="ctr">
              <a:lnSpc>
                <a:spcPts val="3640"/>
              </a:lnSpc>
            </a:pPr>
            <a:r>
              <a:rPr lang="en-US" sz="2600">
                <a:solidFill>
                  <a:srgbClr val="000000"/>
                </a:solidFill>
                <a:latin typeface="Open Sans"/>
              </a:rPr>
              <a:t>Beschikbaarheid </a:t>
            </a:r>
          </a:p>
        </p:txBody>
      </p:sp>
      <p:sp>
        <p:nvSpPr>
          <p:cNvPr id="18" name="TextBox 18"/>
          <p:cNvSpPr txBox="1"/>
          <p:nvPr/>
        </p:nvSpPr>
        <p:spPr>
          <a:xfrm>
            <a:off x="12313841" y="9173635"/>
            <a:ext cx="1059061" cy="448310"/>
          </a:xfrm>
          <a:prstGeom prst="rect">
            <a:avLst/>
          </a:prstGeom>
        </p:spPr>
        <p:txBody>
          <a:bodyPr lIns="0" tIns="0" rIns="0" bIns="0" rtlCol="0" anchor="t">
            <a:spAutoFit/>
          </a:bodyPr>
          <a:lstStyle/>
          <a:p>
            <a:pPr algn="ctr">
              <a:lnSpc>
                <a:spcPts val="3640"/>
              </a:lnSpc>
            </a:pPr>
            <a:r>
              <a:rPr lang="en-US" sz="2600">
                <a:solidFill>
                  <a:srgbClr val="000000"/>
                </a:solidFill>
                <a:latin typeface="Open Sans"/>
              </a:rPr>
              <a:t>Impact</a:t>
            </a:r>
          </a:p>
        </p:txBody>
      </p:sp>
      <p:grpSp>
        <p:nvGrpSpPr>
          <p:cNvPr id="19" name="Group 19"/>
          <p:cNvGrpSpPr/>
          <p:nvPr/>
        </p:nvGrpSpPr>
        <p:grpSpPr>
          <a:xfrm>
            <a:off x="15396398" y="8437361"/>
            <a:ext cx="5090947" cy="4615756"/>
            <a:chOff x="0" y="0"/>
            <a:chExt cx="896478" cy="812800"/>
          </a:xfrm>
        </p:grpSpPr>
        <p:sp>
          <p:nvSpPr>
            <p:cNvPr id="20" name="Freeform 20"/>
            <p:cNvSpPr/>
            <p:nvPr/>
          </p:nvSpPr>
          <p:spPr>
            <a:xfrm>
              <a:off x="0" y="0"/>
              <a:ext cx="896478" cy="812800"/>
            </a:xfrm>
            <a:custGeom>
              <a:avLst/>
              <a:gdLst/>
              <a:ahLst/>
              <a:cxnLst/>
              <a:rect l="l" t="t" r="r" b="b"/>
              <a:pathLst>
                <a:path w="896478" h="812800">
                  <a:moveTo>
                    <a:pt x="448239" y="0"/>
                  </a:moveTo>
                  <a:cubicBezTo>
                    <a:pt x="200683" y="0"/>
                    <a:pt x="0" y="181951"/>
                    <a:pt x="0" y="406400"/>
                  </a:cubicBezTo>
                  <a:cubicBezTo>
                    <a:pt x="0" y="630849"/>
                    <a:pt x="200683" y="812800"/>
                    <a:pt x="448239" y="812800"/>
                  </a:cubicBezTo>
                  <a:cubicBezTo>
                    <a:pt x="695794" y="812800"/>
                    <a:pt x="896478" y="630849"/>
                    <a:pt x="896478" y="406400"/>
                  </a:cubicBezTo>
                  <a:cubicBezTo>
                    <a:pt x="896478" y="181951"/>
                    <a:pt x="695794" y="0"/>
                    <a:pt x="448239" y="0"/>
                  </a:cubicBezTo>
                  <a:close/>
                </a:path>
              </a:pathLst>
            </a:custGeom>
            <a:solidFill>
              <a:srgbClr val="6C6285"/>
            </a:solidFill>
          </p:spPr>
          <p:txBody>
            <a:bodyPr/>
            <a:lstStyle/>
            <a:p>
              <a:endParaRPr lang="nl-NL"/>
            </a:p>
          </p:txBody>
        </p:sp>
        <p:sp>
          <p:nvSpPr>
            <p:cNvPr id="21" name="TextBox 21"/>
            <p:cNvSpPr txBox="1"/>
            <p:nvPr/>
          </p:nvSpPr>
          <p:spPr>
            <a:xfrm>
              <a:off x="84045" y="47625"/>
              <a:ext cx="728388" cy="688975"/>
            </a:xfrm>
            <a:prstGeom prst="rect">
              <a:avLst/>
            </a:prstGeom>
          </p:spPr>
          <p:txBody>
            <a:bodyPr lIns="50800" tIns="50800" rIns="50800" bIns="50800" rtlCol="0" anchor="ctr"/>
            <a:lstStyle/>
            <a:p>
              <a:pPr algn="ctr">
                <a:lnSpc>
                  <a:spcPts val="1923"/>
                </a:lnSpc>
              </a:pPr>
              <a:endParaRPr/>
            </a:p>
          </p:txBody>
        </p:sp>
      </p:grpSp>
      <p:grpSp>
        <p:nvGrpSpPr>
          <p:cNvPr id="22" name="Group 22"/>
          <p:cNvGrpSpPr/>
          <p:nvPr/>
        </p:nvGrpSpPr>
        <p:grpSpPr>
          <a:xfrm>
            <a:off x="12090362" y="9660044"/>
            <a:ext cx="4687725" cy="4687725"/>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8F231"/>
            </a:solidFill>
          </p:spPr>
          <p:txBody>
            <a:bodyPr/>
            <a:lstStyle/>
            <a:p>
              <a:endParaRPr lang="nl-NL"/>
            </a:p>
          </p:txBody>
        </p:sp>
        <p:sp>
          <p:nvSpPr>
            <p:cNvPr id="24" name="TextBox 24"/>
            <p:cNvSpPr txBox="1"/>
            <p:nvPr/>
          </p:nvSpPr>
          <p:spPr>
            <a:xfrm>
              <a:off x="76200" y="47625"/>
              <a:ext cx="660400" cy="688975"/>
            </a:xfrm>
            <a:prstGeom prst="rect">
              <a:avLst/>
            </a:prstGeom>
          </p:spPr>
          <p:txBody>
            <a:bodyPr lIns="50800" tIns="50800" rIns="50800" bIns="50800" rtlCol="0" anchor="ctr"/>
            <a:lstStyle/>
            <a:p>
              <a:pPr algn="ctr">
                <a:lnSpc>
                  <a:spcPts val="1923"/>
                </a:lnSpc>
              </a:pPr>
              <a:endParaRPr/>
            </a:p>
          </p:txBody>
        </p:sp>
      </p:grpSp>
    </p:spTree>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209214086"/>
              </p:ext>
            </p:extLst>
          </p:nvPr>
        </p:nvGraphicFramePr>
        <p:xfrm>
          <a:off x="6248400" y="495300"/>
          <a:ext cx="11544301" cy="9645769"/>
        </p:xfrm>
        <a:graphic>
          <a:graphicData uri="http://schemas.openxmlformats.org/drawingml/2006/table">
            <a:tbl>
              <a:tblPr/>
              <a:tblGrid>
                <a:gridCol w="4545181">
                  <a:extLst>
                    <a:ext uri="{9D8B030D-6E8A-4147-A177-3AD203B41FA5}">
                      <a16:colId xmlns:a16="http://schemas.microsoft.com/office/drawing/2014/main" val="20000"/>
                    </a:ext>
                  </a:extLst>
                </a:gridCol>
                <a:gridCol w="4656416">
                  <a:extLst>
                    <a:ext uri="{9D8B030D-6E8A-4147-A177-3AD203B41FA5}">
                      <a16:colId xmlns:a16="http://schemas.microsoft.com/office/drawing/2014/main" val="20001"/>
                    </a:ext>
                  </a:extLst>
                </a:gridCol>
                <a:gridCol w="2342704">
                  <a:extLst>
                    <a:ext uri="{9D8B030D-6E8A-4147-A177-3AD203B41FA5}">
                      <a16:colId xmlns:a16="http://schemas.microsoft.com/office/drawing/2014/main" val="20002"/>
                    </a:ext>
                  </a:extLst>
                </a:gridCol>
              </a:tblGrid>
              <a:tr h="1193925">
                <a:tc>
                  <a:txBody>
                    <a:bodyPr/>
                    <a:lstStyle/>
                    <a:p>
                      <a:pPr algn="ctr">
                        <a:lnSpc>
                          <a:spcPts val="2940"/>
                        </a:lnSpc>
                        <a:defRPr/>
                      </a:pPr>
                      <a:r>
                        <a:rPr lang="nl-NL" sz="24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Thema’s </a:t>
                      </a:r>
                      <a:endParaRPr lang="nl-NL" sz="24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2940"/>
                        </a:lnSpc>
                        <a:defRPr/>
                      </a:pPr>
                      <a:r>
                        <a:rPr lang="nl-NL" sz="2400" noProof="0">
                          <a:solidFill>
                            <a:srgbClr val="FFFFFF"/>
                          </a:solidFill>
                          <a:latin typeface="Open Sans" panose="020B0606030504020204" pitchFamily="34" charset="0"/>
                          <a:ea typeface="Open Sans" panose="020B0606030504020204" pitchFamily="34" charset="0"/>
                          <a:cs typeface="Open Sans" panose="020B0606030504020204" pitchFamily="34" charset="0"/>
                        </a:rPr>
                        <a:t>omschrijving </a:t>
                      </a:r>
                      <a:endParaRPr lang="nl-NL" sz="24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C6285"/>
                    </a:solidFill>
                  </a:tcPr>
                </a:tc>
                <a:tc>
                  <a:txBody>
                    <a:bodyPr/>
                    <a:lstStyle/>
                    <a:p>
                      <a:pPr algn="ctr">
                        <a:lnSpc>
                          <a:spcPts val="2940"/>
                        </a:lnSpc>
                        <a:defRPr/>
                      </a:pPr>
                      <a:r>
                        <a:rPr lang="nl-NL" sz="2400" noProof="0">
                          <a:solidFill>
                            <a:srgbClr val="FFFFFF"/>
                          </a:solidFill>
                          <a:latin typeface="Open Sans" panose="020B0606030504020204" pitchFamily="34" charset="0"/>
                          <a:ea typeface="Open Sans" panose="020B0606030504020204" pitchFamily="34" charset="0"/>
                          <a:cs typeface="Open Sans" panose="020B0606030504020204" pitchFamily="34" charset="0"/>
                        </a:rPr>
                        <a:t>Doeljaar</a:t>
                      </a:r>
                      <a:endParaRPr lang="nl-NL" sz="24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C6285"/>
                    </a:solidFill>
                  </a:tcPr>
                </a:tc>
                <a:extLst>
                  <a:ext uri="{0D108BD9-81ED-4DB2-BD59-A6C34878D82A}">
                    <a16:rowId xmlns:a16="http://schemas.microsoft.com/office/drawing/2014/main" val="10000"/>
                  </a:ext>
                </a:extLst>
              </a:tr>
              <a:tr h="1192560">
                <a:tc>
                  <a:txBody>
                    <a:bodyPr/>
                    <a:lstStyle/>
                    <a:p>
                      <a:pPr algn="ctr">
                        <a:lnSpc>
                          <a:spcPts val="2940"/>
                        </a:lnSpc>
                        <a:defRPr/>
                      </a:pPr>
                      <a:r>
                        <a:rPr lang="nl-NL" sz="24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Verkenningsrapport </a:t>
                      </a:r>
                      <a:endParaRPr lang="nl-NL" sz="24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78F231"/>
                    </a:solidFill>
                  </a:tcPr>
                </a:tc>
                <a:tc>
                  <a:txBody>
                    <a:bodyPr/>
                    <a:lstStyle/>
                    <a:p>
                      <a:pPr algn="l">
                        <a:lnSpc>
                          <a:spcPts val="2940"/>
                        </a:lnSpc>
                        <a:defRPr/>
                      </a:pPr>
                      <a:r>
                        <a:rPr lang="nl-NL" sz="24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Bespreken </a:t>
                      </a:r>
                      <a:r>
                        <a:rPr lang="nl-NL" sz="2400" noProof="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coordinatieteam</a:t>
                      </a:r>
                      <a:r>
                        <a:rPr lang="nl-NL" sz="24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en </a:t>
                      </a:r>
                      <a:r>
                        <a:rPr lang="nl-NL" sz="2400" noProof="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consortiumraaad</a:t>
                      </a:r>
                      <a:r>
                        <a:rPr lang="nl-NL" sz="24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endParaRPr lang="nl-NL" sz="24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lnSpc>
                          <a:spcPts val="2940"/>
                        </a:lnSpc>
                        <a:defRPr/>
                      </a:pPr>
                      <a:r>
                        <a:rPr lang="nl-NL" sz="2400" noProof="0">
                          <a:solidFill>
                            <a:srgbClr val="000000"/>
                          </a:solidFill>
                          <a:latin typeface="Open Sans" panose="020B0606030504020204" pitchFamily="34" charset="0"/>
                          <a:ea typeface="Open Sans" panose="020B0606030504020204" pitchFamily="34" charset="0"/>
                          <a:cs typeface="Open Sans" panose="020B0606030504020204" pitchFamily="34" charset="0"/>
                        </a:rPr>
                        <a:t>Q2 2024</a:t>
                      </a:r>
                      <a:endParaRPr lang="nl-NL" sz="24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361802">
                <a:tc>
                  <a:txBody>
                    <a:bodyPr/>
                    <a:lstStyle/>
                    <a:p>
                      <a:pPr algn="ctr">
                        <a:lnSpc>
                          <a:spcPts val="2940"/>
                        </a:lnSpc>
                        <a:defRPr/>
                      </a:pPr>
                      <a:r>
                        <a:rPr lang="nl-NL" sz="2400" noProof="0">
                          <a:solidFill>
                            <a:srgbClr val="000000"/>
                          </a:solidFill>
                          <a:latin typeface="Open Sans" panose="020B0606030504020204" pitchFamily="34" charset="0"/>
                          <a:ea typeface="Open Sans" panose="020B0606030504020204" pitchFamily="34" charset="0"/>
                          <a:cs typeface="Open Sans" panose="020B0606030504020204" pitchFamily="34" charset="0"/>
                        </a:rPr>
                        <a:t>Rol van het onderwijsknooppunt </a:t>
                      </a:r>
                      <a:endParaRPr lang="nl-NL" sz="24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78F231"/>
                    </a:solidFill>
                  </a:tcPr>
                </a:tc>
                <a:tc>
                  <a:txBody>
                    <a:bodyPr/>
                    <a:lstStyle/>
                    <a:p>
                      <a:pPr algn="l">
                        <a:lnSpc>
                          <a:spcPts val="2940"/>
                        </a:lnSpc>
                        <a:defRPr/>
                      </a:pPr>
                      <a:r>
                        <a:rPr lang="nl-NL" sz="24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Bespreken rol van het onderwijsknooppunt / aanbevelingen uitvoeren.</a:t>
                      </a:r>
                      <a:endParaRPr lang="nl-NL" sz="24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lnSpc>
                          <a:spcPts val="2940"/>
                        </a:lnSpc>
                        <a:defRPr/>
                      </a:pPr>
                      <a:r>
                        <a:rPr lang="nl-NL" sz="2400" noProof="0">
                          <a:solidFill>
                            <a:srgbClr val="000000"/>
                          </a:solidFill>
                          <a:latin typeface="Open Sans" panose="020B0606030504020204" pitchFamily="34" charset="0"/>
                          <a:ea typeface="Open Sans" panose="020B0606030504020204" pitchFamily="34" charset="0"/>
                          <a:cs typeface="Open Sans" panose="020B0606030504020204" pitchFamily="34" charset="0"/>
                        </a:rPr>
                        <a:t>Q2 2024</a:t>
                      </a:r>
                      <a:endParaRPr lang="nl-NL" sz="24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192560">
                <a:tc>
                  <a:txBody>
                    <a:bodyPr/>
                    <a:lstStyle/>
                    <a:p>
                      <a:pPr algn="ctr">
                        <a:lnSpc>
                          <a:spcPts val="2940"/>
                        </a:lnSpc>
                        <a:defRPr/>
                      </a:pPr>
                      <a:r>
                        <a:rPr lang="nl-NL" sz="2400" noProof="0">
                          <a:solidFill>
                            <a:srgbClr val="000000"/>
                          </a:solidFill>
                          <a:latin typeface="Open Sans" panose="020B0606030504020204" pitchFamily="34" charset="0"/>
                          <a:ea typeface="Open Sans" panose="020B0606030504020204" pitchFamily="34" charset="0"/>
                          <a:cs typeface="Open Sans" panose="020B0606030504020204" pitchFamily="34" charset="0"/>
                        </a:rPr>
                        <a:t>Bestaande structuren </a:t>
                      </a:r>
                      <a:endParaRPr lang="nl-NL" sz="24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78F231"/>
                    </a:solidFill>
                  </a:tcPr>
                </a:tc>
                <a:tc>
                  <a:txBody>
                    <a:bodyPr/>
                    <a:lstStyle/>
                    <a:p>
                      <a:pPr algn="l">
                        <a:lnSpc>
                          <a:spcPts val="2940"/>
                        </a:lnSpc>
                        <a:defRPr/>
                      </a:pPr>
                      <a:r>
                        <a:rPr lang="nl-NL" sz="24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Bestaande structuren benutten en breder inzetten.</a:t>
                      </a:r>
                      <a:endParaRPr lang="nl-NL" sz="24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lnSpc>
                          <a:spcPts val="2940"/>
                        </a:lnSpc>
                        <a:defRPr/>
                      </a:pPr>
                      <a:r>
                        <a:rPr lang="nl-NL" sz="2400" noProof="0">
                          <a:solidFill>
                            <a:srgbClr val="000000"/>
                          </a:solidFill>
                          <a:latin typeface="Open Sans" panose="020B0606030504020204" pitchFamily="34" charset="0"/>
                          <a:ea typeface="Open Sans" panose="020B0606030504020204" pitchFamily="34" charset="0"/>
                          <a:cs typeface="Open Sans" panose="020B0606030504020204" pitchFamily="34" charset="0"/>
                        </a:rPr>
                        <a:t>Q3 2024</a:t>
                      </a:r>
                      <a:endParaRPr lang="nl-NL" sz="24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30813">
                <a:tc>
                  <a:txBody>
                    <a:bodyPr/>
                    <a:lstStyle/>
                    <a:p>
                      <a:pPr algn="ctr">
                        <a:lnSpc>
                          <a:spcPts val="2940"/>
                        </a:lnSpc>
                        <a:defRPr/>
                      </a:pPr>
                      <a:r>
                        <a:rPr lang="nl-NL" sz="2400" noProof="0">
                          <a:solidFill>
                            <a:srgbClr val="000000"/>
                          </a:solidFill>
                          <a:latin typeface="Open Sans" panose="020B0606030504020204" pitchFamily="34" charset="0"/>
                          <a:ea typeface="Open Sans" panose="020B0606030504020204" pitchFamily="34" charset="0"/>
                          <a:cs typeface="Open Sans" panose="020B0606030504020204" pitchFamily="34" charset="0"/>
                        </a:rPr>
                        <a:t>Scholingsplan met doorlopende leerlijn </a:t>
                      </a:r>
                      <a:endParaRPr lang="nl-NL" sz="24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78F231"/>
                    </a:solidFill>
                  </a:tcPr>
                </a:tc>
                <a:tc>
                  <a:txBody>
                    <a:bodyPr/>
                    <a:lstStyle/>
                    <a:p>
                      <a:pPr algn="l">
                        <a:lnSpc>
                          <a:spcPts val="2940"/>
                        </a:lnSpc>
                        <a:defRPr/>
                      </a:pPr>
                      <a:r>
                        <a:rPr lang="nl-NL" sz="24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Opstellen scholingsplan 2025 waarin een doorlopende leerlijn is meegenomen evenals de </a:t>
                      </a:r>
                      <a:r>
                        <a:rPr lang="nl-NL" sz="2400" noProof="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rand-voorwaarden</a:t>
                      </a:r>
                      <a:r>
                        <a:rPr lang="nl-NL" sz="24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endParaRPr lang="nl-NL" sz="24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lnSpc>
                          <a:spcPts val="2940"/>
                        </a:lnSpc>
                        <a:defRPr/>
                      </a:pPr>
                      <a:r>
                        <a:rPr lang="nl-NL" sz="2400" noProof="0">
                          <a:solidFill>
                            <a:srgbClr val="000000"/>
                          </a:solidFill>
                          <a:latin typeface="Open Sans" panose="020B0606030504020204" pitchFamily="34" charset="0"/>
                          <a:ea typeface="Open Sans" panose="020B0606030504020204" pitchFamily="34" charset="0"/>
                          <a:cs typeface="Open Sans" panose="020B0606030504020204" pitchFamily="34" charset="0"/>
                        </a:rPr>
                        <a:t>Q3 2024</a:t>
                      </a:r>
                      <a:endParaRPr lang="nl-NL" sz="24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192560">
                <a:tc>
                  <a:txBody>
                    <a:bodyPr/>
                    <a:lstStyle/>
                    <a:p>
                      <a:pPr algn="ctr">
                        <a:lnSpc>
                          <a:spcPts val="2940"/>
                        </a:lnSpc>
                        <a:defRPr/>
                      </a:pPr>
                      <a:r>
                        <a:rPr lang="nl-NL" sz="2400" noProof="0">
                          <a:solidFill>
                            <a:srgbClr val="000000"/>
                          </a:solidFill>
                          <a:latin typeface="Open Sans" panose="020B0606030504020204" pitchFamily="34" charset="0"/>
                          <a:ea typeface="Open Sans" panose="020B0606030504020204" pitchFamily="34" charset="0"/>
                          <a:cs typeface="Open Sans" panose="020B0606030504020204" pitchFamily="34" charset="0"/>
                        </a:rPr>
                        <a:t>Visie levend houden </a:t>
                      </a:r>
                      <a:endParaRPr lang="nl-NL" sz="24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78F231"/>
                    </a:solidFill>
                  </a:tcPr>
                </a:tc>
                <a:tc>
                  <a:txBody>
                    <a:bodyPr/>
                    <a:lstStyle/>
                    <a:p>
                      <a:pPr algn="l">
                        <a:lnSpc>
                          <a:spcPts val="2940"/>
                        </a:lnSpc>
                        <a:defRPr/>
                      </a:pPr>
                      <a:r>
                        <a:rPr lang="nl-NL" sz="24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Bespreken op welke manier de visie zichtbaar kan blijven.</a:t>
                      </a:r>
                      <a:endParaRPr lang="nl-NL" sz="24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lnSpc>
                          <a:spcPts val="2940"/>
                        </a:lnSpc>
                        <a:defRPr/>
                      </a:pPr>
                      <a:r>
                        <a:rPr lang="nl-NL" sz="2400" noProof="0">
                          <a:solidFill>
                            <a:srgbClr val="000000"/>
                          </a:solidFill>
                          <a:latin typeface="Open Sans" panose="020B0606030504020204" pitchFamily="34" charset="0"/>
                          <a:ea typeface="Open Sans" panose="020B0606030504020204" pitchFamily="34" charset="0"/>
                          <a:cs typeface="Open Sans" panose="020B0606030504020204" pitchFamily="34" charset="0"/>
                        </a:rPr>
                        <a:t>Q4 2024</a:t>
                      </a:r>
                      <a:endParaRPr lang="nl-NL" sz="24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192560">
                <a:tc>
                  <a:txBody>
                    <a:bodyPr/>
                    <a:lstStyle/>
                    <a:p>
                      <a:pPr algn="ctr">
                        <a:lnSpc>
                          <a:spcPts val="2940"/>
                        </a:lnSpc>
                        <a:defRPr/>
                      </a:pPr>
                      <a:r>
                        <a:rPr lang="nl-NL" sz="24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Sociaal domein </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78F231"/>
                    </a:solidFill>
                  </a:tcPr>
                </a:tc>
                <a:tc>
                  <a:txBody>
                    <a:bodyPr/>
                    <a:lstStyle/>
                    <a:p>
                      <a:pPr algn="l">
                        <a:lnSpc>
                          <a:spcPts val="2940"/>
                        </a:lnSpc>
                        <a:defRPr/>
                      </a:pPr>
                      <a:r>
                        <a:rPr lang="nl-NL" sz="2400" noProof="0">
                          <a:solidFill>
                            <a:schemeClr val="tx1"/>
                          </a:solidFill>
                          <a:latin typeface="Open Sans" panose="020B0606030504020204" pitchFamily="34" charset="0"/>
                          <a:ea typeface="Open Sans" panose="020B0606030504020204" pitchFamily="34" charset="0"/>
                          <a:cs typeface="Open Sans" panose="020B0606030504020204" pitchFamily="34" charset="0"/>
                        </a:rPr>
                        <a:t>Enquete verbreden naar sociaal domein </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lnSpc>
                          <a:spcPts val="2940"/>
                        </a:lnSpc>
                        <a:defRPr/>
                      </a:pPr>
                      <a:r>
                        <a:rPr lang="nl-NL" sz="24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Q1 2025</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8229550"/>
                  </a:ext>
                </a:extLst>
              </a:tr>
            </a:tbl>
          </a:graphicData>
        </a:graphic>
      </p:graphicFrame>
      <p:sp>
        <p:nvSpPr>
          <p:cNvPr id="3" name="TextBox 3"/>
          <p:cNvSpPr txBox="1"/>
          <p:nvPr/>
        </p:nvSpPr>
        <p:spPr>
          <a:xfrm>
            <a:off x="304800" y="7734300"/>
            <a:ext cx="5116777" cy="1247775"/>
          </a:xfrm>
          <a:prstGeom prst="rect">
            <a:avLst/>
          </a:prstGeom>
        </p:spPr>
        <p:txBody>
          <a:bodyPr lIns="0" tIns="0" rIns="0" bIns="0" rtlCol="0" anchor="t">
            <a:spAutoFit/>
          </a:bodyPr>
          <a:lstStyle/>
          <a:p>
            <a:pPr marL="0" lvl="0" indent="0">
              <a:lnSpc>
                <a:spcPts val="9876"/>
              </a:lnSpc>
              <a:spcBef>
                <a:spcPct val="0"/>
              </a:spcBef>
            </a:pPr>
            <a:r>
              <a:rPr lang="en-US" sz="8230" u="none" dirty="0">
                <a:solidFill>
                  <a:srgbClr val="6C6285"/>
                </a:solidFill>
                <a:latin typeface="IBM Plex Sans"/>
              </a:rPr>
              <a:t>In het </a:t>
            </a:r>
            <a:r>
              <a:rPr lang="en-US" sz="8230" u="none" dirty="0" err="1">
                <a:solidFill>
                  <a:srgbClr val="6C6285"/>
                </a:solidFill>
                <a:latin typeface="IBM Plex Sans Bold"/>
              </a:rPr>
              <a:t>kort</a:t>
            </a:r>
            <a:endParaRPr lang="en-US" sz="8230" u="none" dirty="0">
              <a:solidFill>
                <a:srgbClr val="6C6285"/>
              </a:solidFill>
              <a:latin typeface="IBM Plex Sans Bold"/>
            </a:endParaRPr>
          </a:p>
        </p:txBody>
      </p:sp>
    </p:spTree>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120634070"/>
              </p:ext>
            </p:extLst>
          </p:nvPr>
        </p:nvGraphicFramePr>
        <p:xfrm>
          <a:off x="457200" y="1883695"/>
          <a:ext cx="16697769" cy="8289977"/>
        </p:xfrm>
        <a:graphic>
          <a:graphicData uri="http://schemas.openxmlformats.org/drawingml/2006/table">
            <a:tbl>
              <a:tblPr/>
              <a:tblGrid>
                <a:gridCol w="3674115">
                  <a:extLst>
                    <a:ext uri="{9D8B030D-6E8A-4147-A177-3AD203B41FA5}">
                      <a16:colId xmlns:a16="http://schemas.microsoft.com/office/drawing/2014/main" val="20000"/>
                    </a:ext>
                  </a:extLst>
                </a:gridCol>
                <a:gridCol w="2874543">
                  <a:extLst>
                    <a:ext uri="{9D8B030D-6E8A-4147-A177-3AD203B41FA5}">
                      <a16:colId xmlns:a16="http://schemas.microsoft.com/office/drawing/2014/main" val="20001"/>
                    </a:ext>
                  </a:extLst>
                </a:gridCol>
                <a:gridCol w="3383037">
                  <a:extLst>
                    <a:ext uri="{9D8B030D-6E8A-4147-A177-3AD203B41FA5}">
                      <a16:colId xmlns:a16="http://schemas.microsoft.com/office/drawing/2014/main" val="20002"/>
                    </a:ext>
                  </a:extLst>
                </a:gridCol>
                <a:gridCol w="3383037">
                  <a:extLst>
                    <a:ext uri="{9D8B030D-6E8A-4147-A177-3AD203B41FA5}">
                      <a16:colId xmlns:a16="http://schemas.microsoft.com/office/drawing/2014/main" val="20003"/>
                    </a:ext>
                  </a:extLst>
                </a:gridCol>
                <a:gridCol w="3383037">
                  <a:extLst>
                    <a:ext uri="{9D8B030D-6E8A-4147-A177-3AD203B41FA5}">
                      <a16:colId xmlns:a16="http://schemas.microsoft.com/office/drawing/2014/main" val="20004"/>
                    </a:ext>
                  </a:extLst>
                </a:gridCol>
              </a:tblGrid>
              <a:tr h="1261121">
                <a:tc>
                  <a:txBody>
                    <a:bodyPr/>
                    <a:lstStyle/>
                    <a:p>
                      <a:pPr algn="ctr">
                        <a:lnSpc>
                          <a:spcPts val="3079"/>
                        </a:lnSpc>
                        <a:defRPr/>
                      </a:pP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079"/>
                        </a:lnSpc>
                        <a:defRPr/>
                      </a:pPr>
                      <a:r>
                        <a:rPr lang="nl-NL" sz="1800" noProof="0">
                          <a:solidFill>
                            <a:srgbClr val="FFFFFF"/>
                          </a:solidFill>
                          <a:latin typeface="Open Sans" panose="020B0606030504020204" pitchFamily="34" charset="0"/>
                          <a:ea typeface="Open Sans" panose="020B0606030504020204" pitchFamily="34" charset="0"/>
                          <a:cs typeface="Open Sans" panose="020B0606030504020204" pitchFamily="34" charset="0"/>
                        </a:rPr>
                        <a:t>2024</a:t>
                      </a: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C6285"/>
                    </a:solidFill>
                  </a:tcPr>
                </a:tc>
                <a:tc>
                  <a:txBody>
                    <a:bodyPr/>
                    <a:lstStyle/>
                    <a:p>
                      <a:pPr algn="ctr">
                        <a:lnSpc>
                          <a:spcPts val="3079"/>
                        </a:lnSpc>
                        <a:defRPr/>
                      </a:pPr>
                      <a:r>
                        <a:rPr lang="nl-NL" sz="1800" noProof="0">
                          <a:solidFill>
                            <a:srgbClr val="FFFFFF"/>
                          </a:solidFill>
                          <a:latin typeface="Open Sans" panose="020B0606030504020204" pitchFamily="34" charset="0"/>
                          <a:ea typeface="Open Sans" panose="020B0606030504020204" pitchFamily="34" charset="0"/>
                          <a:cs typeface="Open Sans" panose="020B0606030504020204" pitchFamily="34" charset="0"/>
                        </a:rPr>
                        <a:t>2025</a:t>
                      </a: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C6285"/>
                    </a:solidFill>
                  </a:tcPr>
                </a:tc>
                <a:tc>
                  <a:txBody>
                    <a:bodyPr/>
                    <a:lstStyle/>
                    <a:p>
                      <a:pPr algn="ctr">
                        <a:lnSpc>
                          <a:spcPts val="3079"/>
                        </a:lnSpc>
                        <a:defRPr/>
                      </a:pPr>
                      <a:r>
                        <a:rPr lang="nl-NL" sz="1800" noProof="0">
                          <a:solidFill>
                            <a:srgbClr val="FFFFFF"/>
                          </a:solidFill>
                          <a:latin typeface="Open Sans" panose="020B0606030504020204" pitchFamily="34" charset="0"/>
                          <a:ea typeface="Open Sans" panose="020B0606030504020204" pitchFamily="34" charset="0"/>
                          <a:cs typeface="Open Sans" panose="020B0606030504020204" pitchFamily="34" charset="0"/>
                        </a:rPr>
                        <a:t>2026</a:t>
                      </a: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C6285"/>
                    </a:solidFill>
                  </a:tcPr>
                </a:tc>
                <a:tc>
                  <a:txBody>
                    <a:bodyPr/>
                    <a:lstStyle/>
                    <a:p>
                      <a:pPr algn="ctr">
                        <a:lnSpc>
                          <a:spcPts val="3079"/>
                        </a:lnSpc>
                        <a:defRPr/>
                      </a:pPr>
                      <a:r>
                        <a:rPr lang="nl-NL" sz="1800" noProof="0">
                          <a:solidFill>
                            <a:srgbClr val="FFFFFF"/>
                          </a:solidFill>
                          <a:latin typeface="Open Sans" panose="020B0606030504020204" pitchFamily="34" charset="0"/>
                          <a:ea typeface="Open Sans" panose="020B0606030504020204" pitchFamily="34" charset="0"/>
                          <a:cs typeface="Open Sans" panose="020B0606030504020204" pitchFamily="34" charset="0"/>
                        </a:rPr>
                        <a:t>2027</a:t>
                      </a: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C6285"/>
                    </a:solidFill>
                  </a:tcPr>
                </a:tc>
                <a:extLst>
                  <a:ext uri="{0D108BD9-81ED-4DB2-BD59-A6C34878D82A}">
                    <a16:rowId xmlns:a16="http://schemas.microsoft.com/office/drawing/2014/main" val="10000"/>
                  </a:ext>
                </a:extLst>
              </a:tr>
              <a:tr h="1035116">
                <a:tc>
                  <a:txBody>
                    <a:bodyPr/>
                    <a:lstStyle/>
                    <a:p>
                      <a:pPr algn="l">
                        <a:lnSpc>
                          <a:spcPts val="280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rapport verkenning </a:t>
                      </a: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78F231"/>
                    </a:solidFill>
                  </a:tcPr>
                </a:tc>
                <a:tc>
                  <a:txBody>
                    <a:bodyPr/>
                    <a:lstStyle/>
                    <a:p>
                      <a:pPr algn="ctr">
                        <a:lnSpc>
                          <a:spcPts val="3079"/>
                        </a:lnSpc>
                        <a:defRPr/>
                      </a:pP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lnSpc>
                          <a:spcPts val="3079"/>
                        </a:lnSpc>
                        <a:defRPr/>
                      </a:pP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lnSpc>
                          <a:spcPts val="3079"/>
                        </a:lnSpc>
                        <a:defRPr/>
                      </a:pP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lnSpc>
                          <a:spcPts val="3079"/>
                        </a:lnSpc>
                        <a:defRPr/>
                      </a:pP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344568">
                <a:tc>
                  <a:txBody>
                    <a:bodyPr/>
                    <a:lstStyle/>
                    <a:p>
                      <a:pPr algn="l">
                        <a:lnSpc>
                          <a:spcPts val="280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Evaluatie rol onderwijsknooppunt </a:t>
                      </a: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78F231"/>
                    </a:solidFill>
                  </a:tcPr>
                </a:tc>
                <a:tc>
                  <a:txBody>
                    <a:bodyPr/>
                    <a:lstStyle/>
                    <a:p>
                      <a:pPr algn="ctr">
                        <a:lnSpc>
                          <a:spcPts val="3079"/>
                        </a:lnSpc>
                        <a:defRPr/>
                      </a:pP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lnSpc>
                          <a:spcPts val="3079"/>
                        </a:lnSpc>
                        <a:defRPr/>
                      </a:pP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lnSpc>
                          <a:spcPts val="3079"/>
                        </a:lnSpc>
                        <a:defRPr/>
                      </a:pP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lnSpc>
                          <a:spcPts val="3079"/>
                        </a:lnSpc>
                        <a:defRPr/>
                      </a:pP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45833">
                <a:tc>
                  <a:txBody>
                    <a:bodyPr/>
                    <a:lstStyle/>
                    <a:p>
                      <a:pPr algn="l">
                        <a:lnSpc>
                          <a:spcPts val="280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Scholingsplan </a:t>
                      </a: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78F231"/>
                    </a:solidFill>
                  </a:tcPr>
                </a:tc>
                <a:tc>
                  <a:txBody>
                    <a:bodyPr/>
                    <a:lstStyle/>
                    <a:p>
                      <a:pPr algn="ctr">
                        <a:lnSpc>
                          <a:spcPts val="3079"/>
                        </a:lnSpc>
                        <a:defRPr/>
                      </a:pPr>
                      <a:endParaRPr lang="nl-NL" sz="18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lnSpc>
                          <a:spcPts val="3079"/>
                        </a:lnSpc>
                        <a:defRPr/>
                      </a:pP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lnSpc>
                          <a:spcPts val="3079"/>
                        </a:lnSpc>
                        <a:defRPr/>
                      </a:pP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lnSpc>
                          <a:spcPts val="3079"/>
                        </a:lnSpc>
                        <a:defRPr/>
                      </a:pP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516393">
                <a:tc>
                  <a:txBody>
                    <a:bodyPr/>
                    <a:lstStyle/>
                    <a:p>
                      <a:pPr algn="l">
                        <a:lnSpc>
                          <a:spcPts val="280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Uitvoering aanbevelingen en evaluatie opbrengsten</a:t>
                      </a: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78F231"/>
                    </a:solidFill>
                  </a:tcPr>
                </a:tc>
                <a:tc>
                  <a:txBody>
                    <a:bodyPr/>
                    <a:lstStyle/>
                    <a:p>
                      <a:pPr algn="ctr">
                        <a:lnSpc>
                          <a:spcPts val="3079"/>
                        </a:lnSpc>
                        <a:defRPr/>
                      </a:pP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lnSpc>
                          <a:spcPts val="3079"/>
                        </a:lnSpc>
                        <a:defRPr/>
                      </a:pP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lnSpc>
                          <a:spcPts val="3079"/>
                        </a:lnSpc>
                        <a:defRPr/>
                      </a:pP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lnSpc>
                          <a:spcPts val="3079"/>
                        </a:lnSpc>
                        <a:defRPr/>
                      </a:pP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043473">
                <a:tc>
                  <a:txBody>
                    <a:bodyPr/>
                    <a:lstStyle/>
                    <a:p>
                      <a:pPr algn="l">
                        <a:lnSpc>
                          <a:spcPts val="280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Visie levend houden</a:t>
                      </a: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78F231"/>
                    </a:solidFill>
                  </a:tcPr>
                </a:tc>
                <a:tc>
                  <a:txBody>
                    <a:bodyPr/>
                    <a:lstStyle/>
                    <a:p>
                      <a:pPr algn="ctr">
                        <a:lnSpc>
                          <a:spcPts val="3079"/>
                        </a:lnSpc>
                        <a:defRPr/>
                      </a:pP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lnSpc>
                          <a:spcPts val="3079"/>
                        </a:lnSpc>
                        <a:defRPr/>
                      </a:pP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lnSpc>
                          <a:spcPts val="3079"/>
                        </a:lnSpc>
                        <a:defRPr/>
                      </a:pP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lnSpc>
                          <a:spcPts val="3079"/>
                        </a:lnSpc>
                        <a:defRPr/>
                      </a:pP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043473">
                <a:tc>
                  <a:txBody>
                    <a:bodyPr/>
                    <a:lstStyle/>
                    <a:p>
                      <a:pPr algn="l">
                        <a:lnSpc>
                          <a:spcPts val="2800"/>
                        </a:lnSpc>
                        <a:defRPr/>
                      </a:pPr>
                      <a:r>
                        <a:rPr lang="nl-NL" sz="1800" noProof="0">
                          <a:latin typeface="Open Sans" panose="020B0606030504020204" pitchFamily="34" charset="0"/>
                          <a:ea typeface="Open Sans" panose="020B0606030504020204" pitchFamily="34" charset="0"/>
                          <a:cs typeface="Open Sans" panose="020B0606030504020204" pitchFamily="34" charset="0"/>
                        </a:rPr>
                        <a:t>Sociaal Domein </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78F231"/>
                    </a:solidFill>
                  </a:tcPr>
                </a:tc>
                <a:tc>
                  <a:txBody>
                    <a:bodyPr/>
                    <a:lstStyle/>
                    <a:p>
                      <a:pPr algn="ctr">
                        <a:lnSpc>
                          <a:spcPts val="3079"/>
                        </a:lnSpc>
                        <a:defRPr/>
                      </a:pP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lnSpc>
                          <a:spcPts val="3079"/>
                        </a:lnSpc>
                        <a:defRPr/>
                      </a:pP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lnSpc>
                          <a:spcPts val="3079"/>
                        </a:lnSpc>
                        <a:defRPr/>
                      </a:pPr>
                      <a:endParaRPr lang="nl-NL" sz="18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lnSpc>
                          <a:spcPts val="3079"/>
                        </a:lnSpc>
                        <a:defRPr/>
                      </a:pPr>
                      <a:endParaRPr lang="nl-NL" sz="18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053713"/>
                  </a:ext>
                </a:extLst>
              </a:tr>
            </a:tbl>
          </a:graphicData>
        </a:graphic>
      </p:graphicFrame>
      <p:sp>
        <p:nvSpPr>
          <p:cNvPr id="3" name="Freeform 3"/>
          <p:cNvSpPr/>
          <p:nvPr/>
        </p:nvSpPr>
        <p:spPr>
          <a:xfrm>
            <a:off x="8438737" y="5773639"/>
            <a:ext cx="630474" cy="655890"/>
          </a:xfrm>
          <a:custGeom>
            <a:avLst/>
            <a:gdLst/>
            <a:ahLst/>
            <a:cxnLst/>
            <a:rect l="l" t="t" r="r" b="b"/>
            <a:pathLst>
              <a:path w="630474" h="655890">
                <a:moveTo>
                  <a:pt x="0" y="0"/>
                </a:moveTo>
                <a:lnTo>
                  <a:pt x="630474" y="0"/>
                </a:lnTo>
                <a:lnTo>
                  <a:pt x="630474" y="655890"/>
                </a:lnTo>
                <a:lnTo>
                  <a:pt x="0" y="6558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4" name="TextBox 4"/>
          <p:cNvSpPr txBox="1"/>
          <p:nvPr/>
        </p:nvSpPr>
        <p:spPr>
          <a:xfrm>
            <a:off x="0" y="383129"/>
            <a:ext cx="8221874" cy="910506"/>
          </a:xfrm>
          <a:prstGeom prst="rect">
            <a:avLst/>
          </a:prstGeom>
        </p:spPr>
        <p:txBody>
          <a:bodyPr wrap="square" lIns="0" tIns="0" rIns="0" bIns="0" rtlCol="0" anchor="t">
            <a:spAutoFit/>
          </a:bodyPr>
          <a:lstStyle/>
          <a:p>
            <a:pPr marL="0" lvl="0" indent="0" algn="r">
              <a:lnSpc>
                <a:spcPts val="7146"/>
              </a:lnSpc>
              <a:spcBef>
                <a:spcPct val="0"/>
              </a:spcBef>
            </a:pPr>
            <a:r>
              <a:rPr lang="en-US" sz="5955"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Meerjarenperspectief</a:t>
            </a:r>
            <a:r>
              <a:rPr lang="en-US" sz="5955"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5" name="Freeform 5"/>
          <p:cNvSpPr/>
          <p:nvPr/>
        </p:nvSpPr>
        <p:spPr>
          <a:xfrm>
            <a:off x="5525361" y="3390900"/>
            <a:ext cx="630474" cy="655890"/>
          </a:xfrm>
          <a:custGeom>
            <a:avLst/>
            <a:gdLst/>
            <a:ahLst/>
            <a:cxnLst/>
            <a:rect l="l" t="t" r="r" b="b"/>
            <a:pathLst>
              <a:path w="630474" h="655890">
                <a:moveTo>
                  <a:pt x="0" y="0"/>
                </a:moveTo>
                <a:lnTo>
                  <a:pt x="630474" y="0"/>
                </a:lnTo>
                <a:lnTo>
                  <a:pt x="630474" y="655890"/>
                </a:lnTo>
                <a:lnTo>
                  <a:pt x="0" y="6558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dirty="0"/>
          </a:p>
        </p:txBody>
      </p:sp>
      <p:sp>
        <p:nvSpPr>
          <p:cNvPr id="6" name="Freeform 6"/>
          <p:cNvSpPr/>
          <p:nvPr/>
        </p:nvSpPr>
        <p:spPr>
          <a:xfrm>
            <a:off x="5413183" y="6988732"/>
            <a:ext cx="630474" cy="748885"/>
          </a:xfrm>
          <a:custGeom>
            <a:avLst/>
            <a:gdLst/>
            <a:ahLst/>
            <a:cxnLst/>
            <a:rect l="l" t="t" r="r" b="b"/>
            <a:pathLst>
              <a:path w="630474" h="655890">
                <a:moveTo>
                  <a:pt x="0" y="0"/>
                </a:moveTo>
                <a:lnTo>
                  <a:pt x="630474" y="0"/>
                </a:lnTo>
                <a:lnTo>
                  <a:pt x="630474" y="655890"/>
                </a:lnTo>
                <a:lnTo>
                  <a:pt x="0" y="6558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dirty="0"/>
          </a:p>
        </p:txBody>
      </p:sp>
      <p:sp>
        <p:nvSpPr>
          <p:cNvPr id="7" name="Freeform 7"/>
          <p:cNvSpPr/>
          <p:nvPr/>
        </p:nvSpPr>
        <p:spPr>
          <a:xfrm>
            <a:off x="8364132" y="7081727"/>
            <a:ext cx="630474" cy="655890"/>
          </a:xfrm>
          <a:custGeom>
            <a:avLst/>
            <a:gdLst/>
            <a:ahLst/>
            <a:cxnLst/>
            <a:rect l="l" t="t" r="r" b="b"/>
            <a:pathLst>
              <a:path w="630474" h="655890">
                <a:moveTo>
                  <a:pt x="0" y="0"/>
                </a:moveTo>
                <a:lnTo>
                  <a:pt x="630474" y="0"/>
                </a:lnTo>
                <a:lnTo>
                  <a:pt x="630474" y="655890"/>
                </a:lnTo>
                <a:lnTo>
                  <a:pt x="0" y="6558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8" name="Freeform 8"/>
          <p:cNvSpPr/>
          <p:nvPr/>
        </p:nvSpPr>
        <p:spPr>
          <a:xfrm>
            <a:off x="15332034" y="7039934"/>
            <a:ext cx="630474" cy="655890"/>
          </a:xfrm>
          <a:custGeom>
            <a:avLst/>
            <a:gdLst/>
            <a:ahLst/>
            <a:cxnLst/>
            <a:rect l="l" t="t" r="r" b="b"/>
            <a:pathLst>
              <a:path w="630474" h="655890">
                <a:moveTo>
                  <a:pt x="0" y="0"/>
                </a:moveTo>
                <a:lnTo>
                  <a:pt x="630474" y="0"/>
                </a:lnTo>
                <a:lnTo>
                  <a:pt x="630474" y="655890"/>
                </a:lnTo>
                <a:lnTo>
                  <a:pt x="0" y="6558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9" name="Freeform 9"/>
          <p:cNvSpPr/>
          <p:nvPr/>
        </p:nvSpPr>
        <p:spPr>
          <a:xfrm>
            <a:off x="11844033" y="7059669"/>
            <a:ext cx="630474" cy="655890"/>
          </a:xfrm>
          <a:custGeom>
            <a:avLst/>
            <a:gdLst/>
            <a:ahLst/>
            <a:cxnLst/>
            <a:rect l="l" t="t" r="r" b="b"/>
            <a:pathLst>
              <a:path w="630474" h="655890">
                <a:moveTo>
                  <a:pt x="0" y="0"/>
                </a:moveTo>
                <a:lnTo>
                  <a:pt x="630474" y="0"/>
                </a:lnTo>
                <a:lnTo>
                  <a:pt x="630474" y="655890"/>
                </a:lnTo>
                <a:lnTo>
                  <a:pt x="0" y="6558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10" name="Freeform 10"/>
          <p:cNvSpPr/>
          <p:nvPr/>
        </p:nvSpPr>
        <p:spPr>
          <a:xfrm>
            <a:off x="11876117" y="5773639"/>
            <a:ext cx="630474" cy="655890"/>
          </a:xfrm>
          <a:custGeom>
            <a:avLst/>
            <a:gdLst/>
            <a:ahLst/>
            <a:cxnLst/>
            <a:rect l="l" t="t" r="r" b="b"/>
            <a:pathLst>
              <a:path w="630474" h="655890">
                <a:moveTo>
                  <a:pt x="0" y="0"/>
                </a:moveTo>
                <a:lnTo>
                  <a:pt x="630474" y="0"/>
                </a:lnTo>
                <a:lnTo>
                  <a:pt x="630474" y="655890"/>
                </a:lnTo>
                <a:lnTo>
                  <a:pt x="0" y="6558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11" name="Freeform 11"/>
          <p:cNvSpPr/>
          <p:nvPr/>
        </p:nvSpPr>
        <p:spPr>
          <a:xfrm>
            <a:off x="15373643" y="5773639"/>
            <a:ext cx="630474" cy="655890"/>
          </a:xfrm>
          <a:custGeom>
            <a:avLst/>
            <a:gdLst/>
            <a:ahLst/>
            <a:cxnLst/>
            <a:rect l="l" t="t" r="r" b="b"/>
            <a:pathLst>
              <a:path w="630474" h="655890">
                <a:moveTo>
                  <a:pt x="0" y="0"/>
                </a:moveTo>
                <a:lnTo>
                  <a:pt x="630474" y="0"/>
                </a:lnTo>
                <a:lnTo>
                  <a:pt x="630474" y="655890"/>
                </a:lnTo>
                <a:lnTo>
                  <a:pt x="0" y="6558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12" name="Freeform 12"/>
          <p:cNvSpPr/>
          <p:nvPr/>
        </p:nvSpPr>
        <p:spPr>
          <a:xfrm>
            <a:off x="5413183" y="8260878"/>
            <a:ext cx="630474" cy="655890"/>
          </a:xfrm>
          <a:custGeom>
            <a:avLst/>
            <a:gdLst/>
            <a:ahLst/>
            <a:cxnLst/>
            <a:rect l="l" t="t" r="r" b="b"/>
            <a:pathLst>
              <a:path w="630474" h="655890">
                <a:moveTo>
                  <a:pt x="0" y="0"/>
                </a:moveTo>
                <a:lnTo>
                  <a:pt x="630474" y="0"/>
                </a:lnTo>
                <a:lnTo>
                  <a:pt x="630474" y="655890"/>
                </a:lnTo>
                <a:lnTo>
                  <a:pt x="0" y="6558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13" name="Freeform 13"/>
          <p:cNvSpPr/>
          <p:nvPr/>
        </p:nvSpPr>
        <p:spPr>
          <a:xfrm>
            <a:off x="11844033" y="8260878"/>
            <a:ext cx="630474" cy="655890"/>
          </a:xfrm>
          <a:custGeom>
            <a:avLst/>
            <a:gdLst/>
            <a:ahLst/>
            <a:cxnLst/>
            <a:rect l="l" t="t" r="r" b="b"/>
            <a:pathLst>
              <a:path w="630474" h="655890">
                <a:moveTo>
                  <a:pt x="0" y="0"/>
                </a:moveTo>
                <a:lnTo>
                  <a:pt x="630474" y="0"/>
                </a:lnTo>
                <a:lnTo>
                  <a:pt x="630474" y="655890"/>
                </a:lnTo>
                <a:lnTo>
                  <a:pt x="0" y="6558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14" name="Freeform 14"/>
          <p:cNvSpPr/>
          <p:nvPr/>
        </p:nvSpPr>
        <p:spPr>
          <a:xfrm>
            <a:off x="8444048" y="4487610"/>
            <a:ext cx="630474" cy="655890"/>
          </a:xfrm>
          <a:custGeom>
            <a:avLst/>
            <a:gdLst/>
            <a:ahLst/>
            <a:cxnLst/>
            <a:rect l="l" t="t" r="r" b="b"/>
            <a:pathLst>
              <a:path w="630474" h="655890">
                <a:moveTo>
                  <a:pt x="0" y="0"/>
                </a:moveTo>
                <a:lnTo>
                  <a:pt x="630474" y="0"/>
                </a:lnTo>
                <a:lnTo>
                  <a:pt x="630474" y="655890"/>
                </a:lnTo>
                <a:lnTo>
                  <a:pt x="0" y="6558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dirty="0"/>
          </a:p>
        </p:txBody>
      </p:sp>
      <p:sp>
        <p:nvSpPr>
          <p:cNvPr id="15" name="Freeform 15"/>
          <p:cNvSpPr/>
          <p:nvPr/>
        </p:nvSpPr>
        <p:spPr>
          <a:xfrm>
            <a:off x="15332034" y="4487610"/>
            <a:ext cx="630474" cy="655890"/>
          </a:xfrm>
          <a:custGeom>
            <a:avLst/>
            <a:gdLst/>
            <a:ahLst/>
            <a:cxnLst/>
            <a:rect l="l" t="t" r="r" b="b"/>
            <a:pathLst>
              <a:path w="630474" h="655890">
                <a:moveTo>
                  <a:pt x="0" y="0"/>
                </a:moveTo>
                <a:lnTo>
                  <a:pt x="630474" y="0"/>
                </a:lnTo>
                <a:lnTo>
                  <a:pt x="630474" y="655890"/>
                </a:lnTo>
                <a:lnTo>
                  <a:pt x="0" y="6558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16" name="Freeform 12">
            <a:extLst>
              <a:ext uri="{FF2B5EF4-FFF2-40B4-BE49-F238E27FC236}">
                <a16:creationId xmlns:a16="http://schemas.microsoft.com/office/drawing/2014/main" id="{1AB021D5-0316-D14C-B7E4-8380751DABE7}"/>
              </a:ext>
            </a:extLst>
          </p:cNvPr>
          <p:cNvSpPr/>
          <p:nvPr/>
        </p:nvSpPr>
        <p:spPr>
          <a:xfrm>
            <a:off x="8363837" y="9268326"/>
            <a:ext cx="630474" cy="655890"/>
          </a:xfrm>
          <a:custGeom>
            <a:avLst/>
            <a:gdLst/>
            <a:ahLst/>
            <a:cxnLst/>
            <a:rect l="l" t="t" r="r" b="b"/>
            <a:pathLst>
              <a:path w="630474" h="655890">
                <a:moveTo>
                  <a:pt x="0" y="0"/>
                </a:moveTo>
                <a:lnTo>
                  <a:pt x="630474" y="0"/>
                </a:lnTo>
                <a:lnTo>
                  <a:pt x="630474" y="655890"/>
                </a:lnTo>
                <a:lnTo>
                  <a:pt x="0" y="6558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17" name="Freeform 12">
            <a:extLst>
              <a:ext uri="{FF2B5EF4-FFF2-40B4-BE49-F238E27FC236}">
                <a16:creationId xmlns:a16="http://schemas.microsoft.com/office/drawing/2014/main" id="{B3AFB43A-CED2-FD10-A578-2E5B0C0B9233}"/>
              </a:ext>
            </a:extLst>
          </p:cNvPr>
          <p:cNvSpPr/>
          <p:nvPr/>
        </p:nvSpPr>
        <p:spPr>
          <a:xfrm>
            <a:off x="11844033" y="9287460"/>
            <a:ext cx="630474" cy="655890"/>
          </a:xfrm>
          <a:custGeom>
            <a:avLst/>
            <a:gdLst/>
            <a:ahLst/>
            <a:cxnLst/>
            <a:rect l="l" t="t" r="r" b="b"/>
            <a:pathLst>
              <a:path w="630474" h="655890">
                <a:moveTo>
                  <a:pt x="0" y="0"/>
                </a:moveTo>
                <a:lnTo>
                  <a:pt x="630474" y="0"/>
                </a:lnTo>
                <a:lnTo>
                  <a:pt x="630474" y="655890"/>
                </a:lnTo>
                <a:lnTo>
                  <a:pt x="0" y="6558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18" name="Freeform 12">
            <a:extLst>
              <a:ext uri="{FF2B5EF4-FFF2-40B4-BE49-F238E27FC236}">
                <a16:creationId xmlns:a16="http://schemas.microsoft.com/office/drawing/2014/main" id="{3DE4731E-2121-1CBA-9AB2-5E6F7A6EA1D3}"/>
              </a:ext>
            </a:extLst>
          </p:cNvPr>
          <p:cNvSpPr/>
          <p:nvPr/>
        </p:nvSpPr>
        <p:spPr>
          <a:xfrm>
            <a:off x="15340527" y="9287460"/>
            <a:ext cx="630474" cy="655890"/>
          </a:xfrm>
          <a:custGeom>
            <a:avLst/>
            <a:gdLst/>
            <a:ahLst/>
            <a:cxnLst/>
            <a:rect l="l" t="t" r="r" b="b"/>
            <a:pathLst>
              <a:path w="630474" h="655890">
                <a:moveTo>
                  <a:pt x="0" y="0"/>
                </a:moveTo>
                <a:lnTo>
                  <a:pt x="630474" y="0"/>
                </a:lnTo>
                <a:lnTo>
                  <a:pt x="630474" y="655890"/>
                </a:lnTo>
                <a:lnTo>
                  <a:pt x="0" y="6558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05997596"/>
              </p:ext>
            </p:extLst>
          </p:nvPr>
        </p:nvGraphicFramePr>
        <p:xfrm>
          <a:off x="2847570" y="2410010"/>
          <a:ext cx="14411730" cy="7600580"/>
        </p:xfrm>
        <a:graphic>
          <a:graphicData uri="http://schemas.openxmlformats.org/drawingml/2006/table">
            <a:tbl>
              <a:tblPr/>
              <a:tblGrid>
                <a:gridCol w="2536250">
                  <a:extLst>
                    <a:ext uri="{9D8B030D-6E8A-4147-A177-3AD203B41FA5}">
                      <a16:colId xmlns:a16="http://schemas.microsoft.com/office/drawing/2014/main" val="20000"/>
                    </a:ext>
                  </a:extLst>
                </a:gridCol>
                <a:gridCol w="3955990">
                  <a:extLst>
                    <a:ext uri="{9D8B030D-6E8A-4147-A177-3AD203B41FA5}">
                      <a16:colId xmlns:a16="http://schemas.microsoft.com/office/drawing/2014/main" val="20001"/>
                    </a:ext>
                  </a:extLst>
                </a:gridCol>
                <a:gridCol w="3246120">
                  <a:extLst>
                    <a:ext uri="{9D8B030D-6E8A-4147-A177-3AD203B41FA5}">
                      <a16:colId xmlns:a16="http://schemas.microsoft.com/office/drawing/2014/main" val="20002"/>
                    </a:ext>
                  </a:extLst>
                </a:gridCol>
                <a:gridCol w="4673370">
                  <a:extLst>
                    <a:ext uri="{9D8B030D-6E8A-4147-A177-3AD203B41FA5}">
                      <a16:colId xmlns:a16="http://schemas.microsoft.com/office/drawing/2014/main" val="20003"/>
                    </a:ext>
                  </a:extLst>
                </a:gridCol>
              </a:tblGrid>
              <a:tr h="1355147">
                <a:tc>
                  <a:txBody>
                    <a:bodyPr/>
                    <a:lstStyle/>
                    <a:p>
                      <a:pPr algn="ctr">
                        <a:lnSpc>
                          <a:spcPts val="3079"/>
                        </a:lnSpc>
                        <a:defRPr/>
                      </a:pPr>
                      <a:r>
                        <a:rPr lang="nl-NL" sz="2199" noProof="0">
                          <a:solidFill>
                            <a:srgbClr val="FFFFFF"/>
                          </a:solidFill>
                          <a:latin typeface="Open Sans" panose="020B0606030504020204" pitchFamily="34" charset="0"/>
                          <a:ea typeface="Open Sans" panose="020B0606030504020204" pitchFamily="34" charset="0"/>
                          <a:cs typeface="Open Sans" panose="020B0606030504020204" pitchFamily="34" charset="0"/>
                        </a:rPr>
                        <a:t>Doelstellingen</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C6285"/>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Het verkenningsrapport is helder en de aanbevelingen zijn duidelijk  en uitvoerbaar.</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Consortiumraad is akkoord met rapport </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Consortiumraad is akkoord met aanbevelingen en tijdpad van uitvoering. </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910256">
                <a:tc>
                  <a:txBody>
                    <a:bodyPr/>
                    <a:lstStyle/>
                    <a:p>
                      <a:pPr algn="ctr">
                        <a:lnSpc>
                          <a:spcPts val="3079"/>
                        </a:lnSpc>
                        <a:defRPr/>
                      </a:pPr>
                      <a:r>
                        <a:rPr lang="nl-NL" sz="2199" noProof="0" dirty="0">
                          <a:solidFill>
                            <a:srgbClr val="FFFFFF"/>
                          </a:solidFill>
                          <a:latin typeface="Open Sans" panose="020B0606030504020204" pitchFamily="34" charset="0"/>
                          <a:ea typeface="Open Sans" panose="020B0606030504020204" pitchFamily="34" charset="0"/>
                          <a:cs typeface="Open Sans" panose="020B0606030504020204" pitchFamily="34" charset="0"/>
                        </a:rPr>
                        <a:t>Actiestappen</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C6285"/>
                    </a:solidFill>
                  </a:tcPr>
                </a:tc>
                <a:tc>
                  <a:txBody>
                    <a:bodyPr/>
                    <a:lstStyle/>
                    <a:p>
                      <a:pPr algn="l">
                        <a:lnSpc>
                          <a:spcPts val="2520"/>
                        </a:lnSpc>
                        <a:defRPr/>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Bespreek de rapportage verkenning </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p>
                      <a:pPr>
                        <a:lnSpc>
                          <a:spcPts val="2520"/>
                        </a:lnSpc>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Bespreek de conclusies en aanbevelingen. </a:t>
                      </a:r>
                    </a:p>
                    <a:p>
                      <a:pPr>
                        <a:lnSpc>
                          <a:spcPts val="2520"/>
                        </a:lnSpc>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Bespreek het (</a:t>
                      </a:r>
                      <a:r>
                        <a:rPr lang="nl-NL" sz="1800" noProof="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meerjaren</a:t>
                      </a: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)plan met fasering. </a:t>
                      </a:r>
                    </a:p>
                    <a:p>
                      <a:pPr>
                        <a:lnSpc>
                          <a:spcPts val="2520"/>
                        </a:lnSpc>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Pas de plannen aan op basis van het advies van het coördinatieteam. </a:t>
                      </a:r>
                    </a:p>
                    <a:p>
                      <a:pPr>
                        <a:lnSpc>
                          <a:spcPts val="2520"/>
                        </a:lnSpc>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Formuleer een advies over het rapport naar de consortiumraad </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Bespreek de rapportage met daarin de conclusie en aanbevelingen met het  opgestelde advies vanuit het coördinatieteam. </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p>
                      <a:pPr>
                        <a:lnSpc>
                          <a:spcPts val="2520"/>
                        </a:lnSpc>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Bespreek de plannen die onderdeel zijn van het rapport. </a:t>
                      </a:r>
                    </a:p>
                    <a:p>
                      <a:pPr>
                        <a:lnSpc>
                          <a:spcPts val="2520"/>
                        </a:lnSpc>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Geef binnen deze plannen aan waar support van de consortiumraad nodig is. </a:t>
                      </a:r>
                    </a:p>
                    <a:p>
                      <a:pPr>
                        <a:lnSpc>
                          <a:spcPts val="2520"/>
                        </a:lnSpc>
                      </a:pPr>
                      <a:endPar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Bespreek de aanbevelingen en wie deze zou kunnen oppakken. </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p>
                      <a:pPr>
                        <a:lnSpc>
                          <a:spcPts val="2520"/>
                        </a:lnSpc>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Bespreek de opzet tijdpad.</a:t>
                      </a:r>
                    </a:p>
                    <a:p>
                      <a:pPr>
                        <a:lnSpc>
                          <a:spcPts val="2520"/>
                        </a:lnSpc>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Bespreek waar de consortiumraad kan ondersteunen bij de uitvoering van de aanbevelingen. </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074753">
                <a:tc>
                  <a:txBody>
                    <a:bodyPr/>
                    <a:lstStyle/>
                    <a:p>
                      <a:pPr algn="ctr">
                        <a:lnSpc>
                          <a:spcPts val="3079"/>
                        </a:lnSpc>
                        <a:defRPr/>
                      </a:pPr>
                      <a:r>
                        <a:rPr lang="nl-NL" sz="2199" noProof="0">
                          <a:solidFill>
                            <a:srgbClr val="FFFFFF"/>
                          </a:solidFill>
                          <a:latin typeface="Open Sans" panose="020B0606030504020204" pitchFamily="34" charset="0"/>
                          <a:ea typeface="Open Sans" panose="020B0606030504020204" pitchFamily="34" charset="0"/>
                          <a:cs typeface="Open Sans" panose="020B0606030504020204" pitchFamily="34" charset="0"/>
                        </a:rPr>
                        <a:t>Opbrengsten </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C6285"/>
                    </a:solidFill>
                  </a:tcPr>
                </a:tc>
                <a:tc>
                  <a:txBody>
                    <a:bodyPr/>
                    <a:lstStyle/>
                    <a:p>
                      <a:pPr algn="l">
                        <a:lnSpc>
                          <a:spcPts val="2520"/>
                        </a:lnSpc>
                        <a:defRPr/>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Het verkenningsrapport is besproken en er is een advies hierover geformuleerd voor de consortiumraad </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Consortiumraad heeft rapport en plannen besproken en is akkoord, mogelijk voorzien met advies.</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In elke consortiumraad is het plan deskundigheidsbevordering een vast item. </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3" name="TextBox 3"/>
          <p:cNvSpPr txBox="1"/>
          <p:nvPr/>
        </p:nvSpPr>
        <p:spPr>
          <a:xfrm>
            <a:off x="702317" y="876997"/>
            <a:ext cx="5591194" cy="1295400"/>
          </a:xfrm>
          <a:prstGeom prst="rect">
            <a:avLst/>
          </a:prstGeom>
        </p:spPr>
        <p:txBody>
          <a:bodyPr lIns="0" tIns="0" rIns="0" bIns="0" rtlCol="0" anchor="t">
            <a:spAutoFit/>
          </a:bodyPr>
          <a:lstStyle/>
          <a:p>
            <a:pPr marL="0" lvl="0" indent="0" algn="r">
              <a:lnSpc>
                <a:spcPts val="10200"/>
              </a:lnSpc>
              <a:spcBef>
                <a:spcPct val="0"/>
              </a:spcBef>
            </a:pPr>
            <a:r>
              <a:rPr lang="en-US" sz="8500" dirty="0">
                <a:solidFill>
                  <a:srgbClr val="6C6285"/>
                </a:solidFill>
                <a:latin typeface="IBM Plex Sans Bold"/>
              </a:rPr>
              <a:t>P</a:t>
            </a:r>
            <a:r>
              <a:rPr lang="en-US" sz="8500" u="none" dirty="0">
                <a:solidFill>
                  <a:srgbClr val="6C6285"/>
                </a:solidFill>
                <a:latin typeface="IBM Plex Sans Bold"/>
              </a:rPr>
              <a:t>lan 2024</a:t>
            </a:r>
          </a:p>
        </p:txBody>
      </p:sp>
      <p:sp>
        <p:nvSpPr>
          <p:cNvPr id="4" name="TextBox 4"/>
          <p:cNvSpPr txBox="1"/>
          <p:nvPr/>
        </p:nvSpPr>
        <p:spPr>
          <a:xfrm>
            <a:off x="9658227" y="1286920"/>
            <a:ext cx="7601073" cy="1076325"/>
          </a:xfrm>
          <a:prstGeom prst="rect">
            <a:avLst/>
          </a:prstGeom>
        </p:spPr>
        <p:txBody>
          <a:bodyPr lIns="0" tIns="0" rIns="0" bIns="0" rtlCol="0" anchor="t">
            <a:spAutoFit/>
          </a:bodyPr>
          <a:lstStyle/>
          <a:p>
            <a:pPr algn="r">
              <a:lnSpc>
                <a:spcPts val="4800"/>
              </a:lnSpc>
            </a:pPr>
            <a:r>
              <a:rPr lang="en-US" sz="4000" dirty="0">
                <a:solidFill>
                  <a:srgbClr val="6C6285"/>
                </a:solidFill>
                <a:latin typeface="Open Sans" panose="020B0606030504020204" pitchFamily="34" charset="0"/>
                <a:ea typeface="Open Sans" panose="020B0606030504020204" pitchFamily="34" charset="0"/>
                <a:cs typeface="Open Sans" panose="020B0606030504020204" pitchFamily="34" charset="0"/>
              </a:rPr>
              <a:t>Thema: </a:t>
            </a:r>
            <a:r>
              <a:rPr lang="nl-NL" sz="4000" dirty="0">
                <a:solidFill>
                  <a:srgbClr val="6C6285"/>
                </a:solidFill>
                <a:latin typeface="Open Sans" panose="020B0606030504020204" pitchFamily="34" charset="0"/>
                <a:ea typeface="Open Sans" panose="020B0606030504020204" pitchFamily="34" charset="0"/>
                <a:cs typeface="Open Sans" panose="020B0606030504020204" pitchFamily="34" charset="0"/>
              </a:rPr>
              <a:t>Verkenning algemeen</a:t>
            </a:r>
          </a:p>
          <a:p>
            <a:pPr marL="0" lvl="0" indent="0" algn="r">
              <a:lnSpc>
                <a:spcPts val="3600"/>
              </a:lnSpc>
              <a:spcBef>
                <a:spcPct val="0"/>
              </a:spcBef>
            </a:pPr>
            <a:r>
              <a:rPr lang="nl-NL" sz="3000" dirty="0">
                <a:solidFill>
                  <a:srgbClr val="6C6285"/>
                </a:solidFill>
                <a:latin typeface="Open Sans" panose="020B0606030504020204" pitchFamily="34" charset="0"/>
                <a:ea typeface="Open Sans" panose="020B0606030504020204" pitchFamily="34" charset="0"/>
                <a:cs typeface="Open Sans" panose="020B0606030504020204" pitchFamily="34" charset="0"/>
              </a:rPr>
              <a:t>planning: Q2</a:t>
            </a:r>
            <a:r>
              <a:rPr lang="en-US" sz="3000" dirty="0">
                <a:solidFill>
                  <a:srgbClr val="6C6285"/>
                </a:solidFill>
                <a:latin typeface="Open Sans" panose="020B0606030504020204" pitchFamily="34" charset="0"/>
                <a:ea typeface="Open Sans" panose="020B0606030504020204" pitchFamily="34" charset="0"/>
                <a:cs typeface="Open Sans" panose="020B0606030504020204" pitchFamily="34" charset="0"/>
              </a:rPr>
              <a:t> </a:t>
            </a:r>
          </a:p>
        </p:txBody>
      </p:sp>
      <p:grpSp>
        <p:nvGrpSpPr>
          <p:cNvPr id="5" name="Group 5"/>
          <p:cNvGrpSpPr/>
          <p:nvPr/>
        </p:nvGrpSpPr>
        <p:grpSpPr>
          <a:xfrm>
            <a:off x="-3048000" y="6210300"/>
            <a:ext cx="4687725" cy="468772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8F231"/>
            </a:solidFill>
          </p:spPr>
          <p:txBody>
            <a:bodyPr/>
            <a:lstStyle/>
            <a:p>
              <a:endParaRPr lang="nl-NL"/>
            </a:p>
          </p:txBody>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23"/>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422759299"/>
              </p:ext>
            </p:extLst>
          </p:nvPr>
        </p:nvGraphicFramePr>
        <p:xfrm>
          <a:off x="1143000" y="2077147"/>
          <a:ext cx="16544893" cy="7946650"/>
        </p:xfrm>
        <a:graphic>
          <a:graphicData uri="http://schemas.openxmlformats.org/drawingml/2006/table">
            <a:tbl>
              <a:tblPr/>
              <a:tblGrid>
                <a:gridCol w="32766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4572000">
                  <a:extLst>
                    <a:ext uri="{9D8B030D-6E8A-4147-A177-3AD203B41FA5}">
                      <a16:colId xmlns:a16="http://schemas.microsoft.com/office/drawing/2014/main" val="20002"/>
                    </a:ext>
                  </a:extLst>
                </a:gridCol>
                <a:gridCol w="4733893">
                  <a:extLst>
                    <a:ext uri="{9D8B030D-6E8A-4147-A177-3AD203B41FA5}">
                      <a16:colId xmlns:a16="http://schemas.microsoft.com/office/drawing/2014/main" val="20003"/>
                    </a:ext>
                  </a:extLst>
                </a:gridCol>
              </a:tblGrid>
              <a:tr h="2336405">
                <a:tc>
                  <a:txBody>
                    <a:bodyPr/>
                    <a:lstStyle/>
                    <a:p>
                      <a:pPr algn="ctr">
                        <a:lnSpc>
                          <a:spcPts val="3079"/>
                        </a:lnSpc>
                        <a:defRPr/>
                      </a:pPr>
                      <a:r>
                        <a:rPr lang="nl-NL" sz="2199" noProof="0" dirty="0">
                          <a:solidFill>
                            <a:srgbClr val="FFFFFF"/>
                          </a:solidFill>
                          <a:latin typeface="Open Sans" panose="020B0606030504020204" pitchFamily="34" charset="0"/>
                          <a:ea typeface="Open Sans" panose="020B0606030504020204" pitchFamily="34" charset="0"/>
                          <a:cs typeface="Open Sans" panose="020B0606030504020204" pitchFamily="34" charset="0"/>
                        </a:rPr>
                        <a:t>Doelstellingen</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C6285"/>
                    </a:solidFill>
                  </a:tcPr>
                </a:tc>
                <a:tc>
                  <a:txBody>
                    <a:bodyPr/>
                    <a:lstStyle/>
                    <a:p>
                      <a:pPr algn="l">
                        <a:lnSpc>
                          <a:spcPts val="2520"/>
                        </a:lnSpc>
                        <a:defRPr/>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Bestaande structuren zijn in kaart gebracht en wat zij mogelijk kunnen betekenen binnen deskundigheidsbevordering consortium.                                   </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Het is voor iedereen duidelijk welke rol het onderwijsknooppunt met de ambassadeurs  kan spelen richting het rapport deskundigheidsbevordering</a:t>
                      </a: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p>
                    <a:p>
                      <a:pPr algn="l">
                        <a:lnSpc>
                          <a:spcPts val="2520"/>
                        </a:lnSpc>
                        <a:defRPr/>
                      </a:pP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Het is voor iedereen duidelijk welk rol de commissie onderwijs in het  expertisecentrum palliatieve zorg speelt. </a:t>
                      </a:r>
                    </a:p>
                    <a:p>
                      <a:pPr algn="l">
                        <a:lnSpc>
                          <a:spcPts val="2520"/>
                        </a:lnSpc>
                        <a:defRPr/>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Idem adviseurs ontwikkelen en leren zorgaanbieders. </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039180">
                <a:tc>
                  <a:txBody>
                    <a:bodyPr/>
                    <a:lstStyle/>
                    <a:p>
                      <a:pPr algn="ctr">
                        <a:lnSpc>
                          <a:spcPts val="3079"/>
                        </a:lnSpc>
                        <a:defRPr/>
                      </a:pPr>
                      <a:r>
                        <a:rPr lang="nl-NL" sz="2199" noProof="0">
                          <a:solidFill>
                            <a:srgbClr val="FFFFFF"/>
                          </a:solidFill>
                          <a:latin typeface="Open Sans" panose="020B0606030504020204" pitchFamily="34" charset="0"/>
                          <a:ea typeface="Open Sans" panose="020B0606030504020204" pitchFamily="34" charset="0"/>
                          <a:cs typeface="Open Sans" panose="020B0606030504020204" pitchFamily="34" charset="0"/>
                        </a:rPr>
                        <a:t>Actiestappen</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C6285"/>
                    </a:solidFill>
                  </a:tcPr>
                </a:tc>
                <a:tc>
                  <a:txBody>
                    <a:bodyPr/>
                    <a:lstStyle/>
                    <a:p>
                      <a:pPr algn="l">
                        <a:lnSpc>
                          <a:spcPts val="2520"/>
                        </a:lnSpc>
                        <a:defRPr/>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Inventarisatie bestaande structuren. </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p>
                      <a:pPr algn="l">
                        <a:lnSpc>
                          <a:spcPts val="2520"/>
                        </a:lnSpc>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Labelen op welke manier deze structuren kunnen bijdragen aan de aanbevelingen uit het rapport  </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Bespreek wat het onderwijsknooppunt kan doen.</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p>
                      <a:pPr algn="l">
                        <a:lnSpc>
                          <a:spcPts val="2520"/>
                        </a:lnSpc>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bespreek verwachtingen m.b.t. onderwijsknooppunt en de aanbevelingen in het rapport.</a:t>
                      </a:r>
                    </a:p>
                    <a:p>
                      <a:pPr algn="l">
                        <a:lnSpc>
                          <a:spcPts val="2520"/>
                        </a:lnSpc>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Bespreek welke aanbevelingen door het onderwijsknooppunt opgepakt worden en welke ondersteuning hier mogelijk bij nodig is en van wie.</a:t>
                      </a:r>
                    </a:p>
                    <a:p>
                      <a:pPr algn="l">
                        <a:lnSpc>
                          <a:spcPts val="2520"/>
                        </a:lnSpc>
                      </a:pPr>
                      <a:endPar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Bespreek per aanbeveling of en door wie deze kan worden uitgevoerd en welke hulp hierbij nodig kan zijn. </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074565">
                <a:tc>
                  <a:txBody>
                    <a:bodyPr/>
                    <a:lstStyle/>
                    <a:p>
                      <a:pPr algn="ctr">
                        <a:lnSpc>
                          <a:spcPts val="3079"/>
                        </a:lnSpc>
                        <a:defRPr/>
                      </a:pPr>
                      <a:r>
                        <a:rPr lang="nl-NL" sz="2199" noProof="0">
                          <a:solidFill>
                            <a:srgbClr val="FFFFFF"/>
                          </a:solidFill>
                          <a:latin typeface="Open Sans" panose="020B0606030504020204" pitchFamily="34" charset="0"/>
                          <a:ea typeface="Open Sans" panose="020B0606030504020204" pitchFamily="34" charset="0"/>
                          <a:cs typeface="Open Sans" panose="020B0606030504020204" pitchFamily="34" charset="0"/>
                        </a:rPr>
                        <a:t>opbrengsten </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C6285"/>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Er is een overzicht van bestaande structuren en op welke wijze zij bij kunnen dragen aan de aanbevelingen uit het rapport.</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Er is een kort verslag met daarin wat het onderwijsknooppunt doet en welke aanbevelingen zij op zich neemt en welke ondersteuning waar nodig is.</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Er is een concrete tijdsplanning gekoppeld aan de aanbevelingen die door het onderwijsknooppunt worden uitgevoerd</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3" name="TextBox 3"/>
          <p:cNvSpPr txBox="1"/>
          <p:nvPr/>
        </p:nvSpPr>
        <p:spPr>
          <a:xfrm>
            <a:off x="9658227" y="981772"/>
            <a:ext cx="7601073" cy="1076325"/>
          </a:xfrm>
          <a:prstGeom prst="rect">
            <a:avLst/>
          </a:prstGeom>
        </p:spPr>
        <p:txBody>
          <a:bodyPr lIns="0" tIns="0" rIns="0" bIns="0" rtlCol="0" anchor="t">
            <a:spAutoFit/>
          </a:bodyPr>
          <a:lstStyle/>
          <a:p>
            <a:pPr algn="r">
              <a:lnSpc>
                <a:spcPts val="4800"/>
              </a:lnSpc>
            </a:pPr>
            <a:r>
              <a:rPr lang="en-US" sz="4000" dirty="0">
                <a:solidFill>
                  <a:srgbClr val="6C6285"/>
                </a:solidFill>
                <a:latin typeface="Open Sans" panose="020B0606030504020204" pitchFamily="34" charset="0"/>
                <a:ea typeface="Open Sans" panose="020B0606030504020204" pitchFamily="34" charset="0"/>
                <a:cs typeface="Open Sans" panose="020B0606030504020204" pitchFamily="34" charset="0"/>
              </a:rPr>
              <a:t>Thema: </a:t>
            </a:r>
            <a:r>
              <a:rPr lang="nl-NL" sz="4000" dirty="0">
                <a:solidFill>
                  <a:srgbClr val="6C6285"/>
                </a:solidFill>
                <a:latin typeface="Open Sans" panose="020B0606030504020204" pitchFamily="34" charset="0"/>
                <a:ea typeface="Open Sans" panose="020B0606030504020204" pitchFamily="34" charset="0"/>
                <a:cs typeface="Open Sans" panose="020B0606030504020204" pitchFamily="34" charset="0"/>
              </a:rPr>
              <a:t>Bestaande structuren</a:t>
            </a:r>
          </a:p>
          <a:p>
            <a:pPr marL="0" lvl="0" indent="0" algn="r">
              <a:lnSpc>
                <a:spcPts val="3600"/>
              </a:lnSpc>
              <a:spcBef>
                <a:spcPct val="0"/>
              </a:spcBef>
            </a:pPr>
            <a:r>
              <a:rPr lang="nl-NL" sz="3000" dirty="0">
                <a:solidFill>
                  <a:srgbClr val="6C6285"/>
                </a:solidFill>
                <a:latin typeface="Open Sans" panose="020B0606030504020204" pitchFamily="34" charset="0"/>
                <a:ea typeface="Open Sans" panose="020B0606030504020204" pitchFamily="34" charset="0"/>
                <a:cs typeface="Open Sans" panose="020B0606030504020204" pitchFamily="34" charset="0"/>
              </a:rPr>
              <a:t>planning: Q</a:t>
            </a:r>
            <a:r>
              <a:rPr lang="en-US" sz="3000" dirty="0">
                <a:solidFill>
                  <a:srgbClr val="6C6285"/>
                </a:solidFill>
                <a:latin typeface="Open Sans" panose="020B0606030504020204" pitchFamily="34" charset="0"/>
                <a:ea typeface="Open Sans" panose="020B0606030504020204" pitchFamily="34" charset="0"/>
                <a:cs typeface="Open Sans" panose="020B0606030504020204" pitchFamily="34" charset="0"/>
              </a:rPr>
              <a:t>3  </a:t>
            </a:r>
          </a:p>
        </p:txBody>
      </p:sp>
      <p:sp>
        <p:nvSpPr>
          <p:cNvPr id="4" name="TextBox 4"/>
          <p:cNvSpPr txBox="1"/>
          <p:nvPr/>
        </p:nvSpPr>
        <p:spPr>
          <a:xfrm>
            <a:off x="714406" y="762697"/>
            <a:ext cx="5591194" cy="1295400"/>
          </a:xfrm>
          <a:prstGeom prst="rect">
            <a:avLst/>
          </a:prstGeom>
        </p:spPr>
        <p:txBody>
          <a:bodyPr lIns="0" tIns="0" rIns="0" bIns="0" rtlCol="0" anchor="t">
            <a:spAutoFit/>
          </a:bodyPr>
          <a:lstStyle/>
          <a:p>
            <a:pPr marL="0" lvl="0" indent="0" algn="r">
              <a:lnSpc>
                <a:spcPts val="10200"/>
              </a:lnSpc>
              <a:spcBef>
                <a:spcPct val="0"/>
              </a:spcBef>
            </a:pPr>
            <a:r>
              <a:rPr lang="en-US" sz="8500">
                <a:solidFill>
                  <a:srgbClr val="6C6285"/>
                </a:solidFill>
                <a:latin typeface="IBM Plex Sans Bold"/>
              </a:rPr>
              <a:t>P</a:t>
            </a:r>
            <a:r>
              <a:rPr lang="en-US" sz="8500" u="none">
                <a:solidFill>
                  <a:srgbClr val="6C6285"/>
                </a:solidFill>
                <a:latin typeface="IBM Plex Sans Bold"/>
              </a:rPr>
              <a:t>lan 2024</a:t>
            </a:r>
          </a:p>
        </p:txBody>
      </p:sp>
      <p:grpSp>
        <p:nvGrpSpPr>
          <p:cNvPr id="5" name="Group 5"/>
          <p:cNvGrpSpPr/>
          <p:nvPr/>
        </p:nvGrpSpPr>
        <p:grpSpPr>
          <a:xfrm>
            <a:off x="-3767819" y="0"/>
            <a:ext cx="4687725" cy="468772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8F231"/>
            </a:solidFill>
          </p:spPr>
          <p:txBody>
            <a:bodyPr/>
            <a:lstStyle/>
            <a:p>
              <a:endParaRPr lang="nl-NL"/>
            </a:p>
          </p:txBody>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23"/>
                </a:lnSpc>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064231873"/>
              </p:ext>
            </p:extLst>
          </p:nvPr>
        </p:nvGraphicFramePr>
        <p:xfrm>
          <a:off x="1173759" y="2365954"/>
          <a:ext cx="16230599" cy="7618849"/>
        </p:xfrm>
        <a:graphic>
          <a:graphicData uri="http://schemas.openxmlformats.org/drawingml/2006/table">
            <a:tbl>
              <a:tblPr/>
              <a:tblGrid>
                <a:gridCol w="3911889">
                  <a:extLst>
                    <a:ext uri="{9D8B030D-6E8A-4147-A177-3AD203B41FA5}">
                      <a16:colId xmlns:a16="http://schemas.microsoft.com/office/drawing/2014/main" val="20000"/>
                    </a:ext>
                  </a:extLst>
                </a:gridCol>
                <a:gridCol w="4977512">
                  <a:extLst>
                    <a:ext uri="{9D8B030D-6E8A-4147-A177-3AD203B41FA5}">
                      <a16:colId xmlns:a16="http://schemas.microsoft.com/office/drawing/2014/main" val="20001"/>
                    </a:ext>
                  </a:extLst>
                </a:gridCol>
                <a:gridCol w="4590461">
                  <a:extLst>
                    <a:ext uri="{9D8B030D-6E8A-4147-A177-3AD203B41FA5}">
                      <a16:colId xmlns:a16="http://schemas.microsoft.com/office/drawing/2014/main" val="20002"/>
                    </a:ext>
                  </a:extLst>
                </a:gridCol>
                <a:gridCol w="2750737">
                  <a:extLst>
                    <a:ext uri="{9D8B030D-6E8A-4147-A177-3AD203B41FA5}">
                      <a16:colId xmlns:a16="http://schemas.microsoft.com/office/drawing/2014/main" val="20003"/>
                    </a:ext>
                  </a:extLst>
                </a:gridCol>
              </a:tblGrid>
              <a:tr h="1392528">
                <a:tc>
                  <a:txBody>
                    <a:bodyPr/>
                    <a:lstStyle/>
                    <a:p>
                      <a:pPr algn="ctr">
                        <a:lnSpc>
                          <a:spcPts val="3079"/>
                        </a:lnSpc>
                        <a:defRPr/>
                      </a:pPr>
                      <a:r>
                        <a:rPr lang="nl-NL" sz="2199" noProof="0" dirty="0">
                          <a:solidFill>
                            <a:srgbClr val="FFFFFF"/>
                          </a:solidFill>
                          <a:latin typeface="Open Sans" panose="020B0606030504020204" pitchFamily="34" charset="0"/>
                          <a:ea typeface="Open Sans" panose="020B0606030504020204" pitchFamily="34" charset="0"/>
                          <a:cs typeface="Open Sans" panose="020B0606030504020204" pitchFamily="34" charset="0"/>
                        </a:rPr>
                        <a:t>Doelstellingen</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C6285"/>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Er ligt een afgewogen scholingsplan voor 2025 waarin de aanbevelingen over behoeften en (werk)vormen zijn verwerkt. </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Het is in het scholingsplan duidelijk wat er op consortiumniveau plaatsvind en wat meer passend is in de netwerkregio. </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Het is duidelijk wie welke verantwoordelijkheid heeft in dit scholingsplan</a:t>
                      </a:r>
                      <a:endParaRPr lang="nl-NL" sz="1100" noProof="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595774">
                <a:tc>
                  <a:txBody>
                    <a:bodyPr/>
                    <a:lstStyle/>
                    <a:p>
                      <a:pPr algn="ctr">
                        <a:lnSpc>
                          <a:spcPts val="3079"/>
                        </a:lnSpc>
                        <a:defRPr/>
                      </a:pPr>
                      <a:r>
                        <a:rPr lang="nl-NL" sz="2199" noProof="0">
                          <a:solidFill>
                            <a:srgbClr val="FFFFFF"/>
                          </a:solidFill>
                          <a:latin typeface="Open Sans" panose="020B0606030504020204" pitchFamily="34" charset="0"/>
                          <a:ea typeface="Open Sans" panose="020B0606030504020204" pitchFamily="34" charset="0"/>
                          <a:cs typeface="Open Sans" panose="020B0606030504020204" pitchFamily="34" charset="0"/>
                        </a:rPr>
                        <a:t>Actiestappen</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C6285"/>
                    </a:solidFill>
                  </a:tcPr>
                </a:tc>
                <a:tc>
                  <a:txBody>
                    <a:bodyPr/>
                    <a:lstStyle/>
                    <a:p>
                      <a:pPr algn="l">
                        <a:lnSpc>
                          <a:spcPts val="2520"/>
                        </a:lnSpc>
                        <a:defRPr/>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Bespreek de uitkomsten van de enquête m.b.t. behoeften aan scholing en (werk)vormen.</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p>
                      <a:pPr>
                        <a:lnSpc>
                          <a:spcPts val="2520"/>
                        </a:lnSpc>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Bespreek de witte vlekken </a:t>
                      </a:r>
                    </a:p>
                    <a:p>
                      <a:pPr>
                        <a:lnSpc>
                          <a:spcPts val="2520"/>
                        </a:lnSpc>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Bespreek de randvoorwaarden die zorgprofessionals hebben aangegeven waarbij de grootste kans is dat zij deskundigheidsbevordering volgen </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Bespreek het scholingsplan en welke onderdelen in het scholingsplan op consortiumniveau uitgevoerd kunnen worden. </a:t>
                      </a:r>
                      <a:endParaRPr lang="nl-NL" sz="1100" noProof="0">
                        <a:latin typeface="Open Sans" panose="020B0606030504020204" pitchFamily="34" charset="0"/>
                        <a:ea typeface="Open Sans" panose="020B0606030504020204" pitchFamily="34" charset="0"/>
                        <a:cs typeface="Open Sans" panose="020B0606030504020204" pitchFamily="34" charset="0"/>
                      </a:endParaRPr>
                    </a:p>
                    <a:p>
                      <a:pPr>
                        <a:lnSpc>
                          <a:spcPts val="2520"/>
                        </a:lnSpc>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Bespreek het scholingsplan op welke manier de netwerkregio een rol speelt en hoe men naar deze opzet kijkt. </a:t>
                      </a:r>
                    </a:p>
                    <a:p>
                      <a:pPr>
                        <a:lnSpc>
                          <a:spcPts val="2520"/>
                        </a:lnSpc>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Bespreek welke adviezen er vanuit het coordinatieteam komt ten aanzien van de opzet. </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Maak afspraken over wie wat doet t.a.v. het uitvoeren van het scholingsplan</a:t>
                      </a:r>
                    </a:p>
                    <a:p>
                      <a:pPr>
                        <a:lnSpc>
                          <a:spcPts val="2520"/>
                        </a:lnSpc>
                      </a:pPr>
                      <a:endParaRPr lang="nl-NL" sz="1100" noProof="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074895">
                <a:tc>
                  <a:txBody>
                    <a:bodyPr/>
                    <a:lstStyle/>
                    <a:p>
                      <a:pPr algn="ctr">
                        <a:lnSpc>
                          <a:spcPts val="3079"/>
                        </a:lnSpc>
                        <a:defRPr/>
                      </a:pPr>
                      <a:r>
                        <a:rPr lang="nl-NL" sz="2199" noProof="0">
                          <a:solidFill>
                            <a:srgbClr val="FFFFFF"/>
                          </a:solidFill>
                          <a:latin typeface="Open Sans" panose="020B0606030504020204" pitchFamily="34" charset="0"/>
                          <a:ea typeface="Open Sans" panose="020B0606030504020204" pitchFamily="34" charset="0"/>
                          <a:cs typeface="Open Sans" panose="020B0606030504020204" pitchFamily="34" charset="0"/>
                        </a:rPr>
                        <a:t>opbrengsten </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C6285"/>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Er is een opzet inhoudelijk scholingsplan dat in het coordinatieteam besproken kan worden </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Er ligt een scholingsplan 2025 dat op consortiumraad besproken kan worden met een gedegen onderbouwing consortiumniveau versus netwerkregio. </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Het is duidelijk wie welke taken hierin heeft</a:t>
                      </a:r>
                      <a:endParaRPr lang="nl-NL" sz="1100" noProof="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nSpc>
                          <a:spcPts val="2520"/>
                        </a:lnSpc>
                      </a:pPr>
                      <a:endParaRPr lang="nl-NL" sz="1100" noProof="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3" name="TextBox 3"/>
          <p:cNvSpPr txBox="1"/>
          <p:nvPr/>
        </p:nvSpPr>
        <p:spPr>
          <a:xfrm>
            <a:off x="6466542" y="1019175"/>
            <a:ext cx="10937816" cy="1076325"/>
          </a:xfrm>
          <a:prstGeom prst="rect">
            <a:avLst/>
          </a:prstGeom>
        </p:spPr>
        <p:txBody>
          <a:bodyPr lIns="0" tIns="0" rIns="0" bIns="0" rtlCol="0" anchor="t">
            <a:spAutoFit/>
          </a:bodyPr>
          <a:lstStyle/>
          <a:p>
            <a:pPr algn="r">
              <a:lnSpc>
                <a:spcPts val="4800"/>
              </a:lnSpc>
            </a:pPr>
            <a:r>
              <a:rPr lang="en-US" sz="4000" dirty="0">
                <a:solidFill>
                  <a:srgbClr val="6C6285"/>
                </a:solidFill>
                <a:latin typeface="Open Sans" panose="020B0606030504020204" pitchFamily="34" charset="0"/>
                <a:ea typeface="Open Sans" panose="020B0606030504020204" pitchFamily="34" charset="0"/>
                <a:cs typeface="Open Sans" panose="020B0606030504020204" pitchFamily="34" charset="0"/>
              </a:rPr>
              <a:t>Thema: </a:t>
            </a:r>
            <a:r>
              <a:rPr lang="en-US" sz="4000" dirty="0" err="1">
                <a:solidFill>
                  <a:srgbClr val="6C6285"/>
                </a:solidFill>
                <a:latin typeface="Open Sans" panose="020B0606030504020204" pitchFamily="34" charset="0"/>
                <a:ea typeface="Open Sans" panose="020B0606030504020204" pitchFamily="34" charset="0"/>
                <a:cs typeface="Open Sans" panose="020B0606030504020204" pitchFamily="34" charset="0"/>
              </a:rPr>
              <a:t>Scholingplan</a:t>
            </a:r>
            <a:r>
              <a:rPr lang="en-US" sz="4000" dirty="0">
                <a:solidFill>
                  <a:srgbClr val="6C6285"/>
                </a:solidFill>
                <a:latin typeface="Open Sans" panose="020B0606030504020204" pitchFamily="34" charset="0"/>
                <a:ea typeface="Open Sans" panose="020B0606030504020204" pitchFamily="34" charset="0"/>
                <a:cs typeface="Open Sans" panose="020B0606030504020204" pitchFamily="34" charset="0"/>
              </a:rPr>
              <a:t> consortium versus </a:t>
            </a:r>
            <a:r>
              <a:rPr lang="en-US" sz="4000" dirty="0" err="1">
                <a:solidFill>
                  <a:srgbClr val="6C6285"/>
                </a:solidFill>
                <a:latin typeface="Open Sans" panose="020B0606030504020204" pitchFamily="34" charset="0"/>
                <a:ea typeface="Open Sans" panose="020B0606030504020204" pitchFamily="34" charset="0"/>
                <a:cs typeface="Open Sans" panose="020B0606030504020204" pitchFamily="34" charset="0"/>
              </a:rPr>
              <a:t>regio</a:t>
            </a:r>
            <a:r>
              <a:rPr lang="en-US" sz="4000" dirty="0">
                <a:solidFill>
                  <a:srgbClr val="6C6285"/>
                </a:solidFill>
                <a:latin typeface="Open Sans" panose="020B0606030504020204" pitchFamily="34" charset="0"/>
                <a:ea typeface="Open Sans" panose="020B0606030504020204" pitchFamily="34" charset="0"/>
                <a:cs typeface="Open Sans" panose="020B0606030504020204" pitchFamily="34" charset="0"/>
              </a:rPr>
              <a:t> </a:t>
            </a:r>
          </a:p>
          <a:p>
            <a:pPr marL="0" lvl="0" indent="0" algn="r">
              <a:lnSpc>
                <a:spcPts val="3600"/>
              </a:lnSpc>
              <a:spcBef>
                <a:spcPct val="0"/>
              </a:spcBef>
            </a:pPr>
            <a:r>
              <a:rPr lang="en-US" sz="3000" dirty="0">
                <a:solidFill>
                  <a:srgbClr val="6C6285"/>
                </a:solidFill>
                <a:latin typeface="Open Sans" panose="020B0606030504020204" pitchFamily="34" charset="0"/>
                <a:ea typeface="Open Sans" panose="020B0606030504020204" pitchFamily="34" charset="0"/>
                <a:cs typeface="Open Sans" panose="020B0606030504020204" pitchFamily="34" charset="0"/>
              </a:rPr>
              <a:t>planning: Q3/4 </a:t>
            </a:r>
          </a:p>
        </p:txBody>
      </p:sp>
      <p:grpSp>
        <p:nvGrpSpPr>
          <p:cNvPr id="4" name="Group 4"/>
          <p:cNvGrpSpPr/>
          <p:nvPr/>
        </p:nvGrpSpPr>
        <p:grpSpPr>
          <a:xfrm>
            <a:off x="-4207305" y="7979122"/>
            <a:ext cx="5090947" cy="4615756"/>
            <a:chOff x="0" y="0"/>
            <a:chExt cx="896478" cy="812800"/>
          </a:xfrm>
        </p:grpSpPr>
        <p:sp>
          <p:nvSpPr>
            <p:cNvPr id="5" name="Freeform 5"/>
            <p:cNvSpPr/>
            <p:nvPr/>
          </p:nvSpPr>
          <p:spPr>
            <a:xfrm>
              <a:off x="0" y="0"/>
              <a:ext cx="896478" cy="812800"/>
            </a:xfrm>
            <a:custGeom>
              <a:avLst/>
              <a:gdLst/>
              <a:ahLst/>
              <a:cxnLst/>
              <a:rect l="l" t="t" r="r" b="b"/>
              <a:pathLst>
                <a:path w="896478" h="812800">
                  <a:moveTo>
                    <a:pt x="448239" y="0"/>
                  </a:moveTo>
                  <a:cubicBezTo>
                    <a:pt x="200683" y="0"/>
                    <a:pt x="0" y="181951"/>
                    <a:pt x="0" y="406400"/>
                  </a:cubicBezTo>
                  <a:cubicBezTo>
                    <a:pt x="0" y="630849"/>
                    <a:pt x="200683" y="812800"/>
                    <a:pt x="448239" y="812800"/>
                  </a:cubicBezTo>
                  <a:cubicBezTo>
                    <a:pt x="695794" y="812800"/>
                    <a:pt x="896478" y="630849"/>
                    <a:pt x="896478" y="406400"/>
                  </a:cubicBezTo>
                  <a:cubicBezTo>
                    <a:pt x="896478" y="181951"/>
                    <a:pt x="695794" y="0"/>
                    <a:pt x="448239" y="0"/>
                  </a:cubicBezTo>
                  <a:close/>
                </a:path>
              </a:pathLst>
            </a:custGeom>
            <a:solidFill>
              <a:srgbClr val="6C6285"/>
            </a:solidFill>
          </p:spPr>
          <p:txBody>
            <a:bodyPr/>
            <a:lstStyle/>
            <a:p>
              <a:endParaRPr lang="nl-NL"/>
            </a:p>
          </p:txBody>
        </p:sp>
        <p:sp>
          <p:nvSpPr>
            <p:cNvPr id="6" name="TextBox 6"/>
            <p:cNvSpPr txBox="1"/>
            <p:nvPr/>
          </p:nvSpPr>
          <p:spPr>
            <a:xfrm>
              <a:off x="84045" y="47625"/>
              <a:ext cx="728388" cy="688975"/>
            </a:xfrm>
            <a:prstGeom prst="rect">
              <a:avLst/>
            </a:prstGeom>
          </p:spPr>
          <p:txBody>
            <a:bodyPr lIns="50800" tIns="50800" rIns="50800" bIns="50800" rtlCol="0" anchor="ctr"/>
            <a:lstStyle/>
            <a:p>
              <a:pPr algn="ctr">
                <a:lnSpc>
                  <a:spcPts val="1923"/>
                </a:lnSpc>
              </a:pPr>
              <a:endParaRPr/>
            </a:p>
          </p:txBody>
        </p:sp>
      </p:grpSp>
      <p:sp>
        <p:nvSpPr>
          <p:cNvPr id="7" name="TextBox 7"/>
          <p:cNvSpPr txBox="1"/>
          <p:nvPr/>
        </p:nvSpPr>
        <p:spPr>
          <a:xfrm>
            <a:off x="750670" y="876997"/>
            <a:ext cx="5591194" cy="1295400"/>
          </a:xfrm>
          <a:prstGeom prst="rect">
            <a:avLst/>
          </a:prstGeom>
        </p:spPr>
        <p:txBody>
          <a:bodyPr lIns="0" tIns="0" rIns="0" bIns="0" rtlCol="0" anchor="t">
            <a:spAutoFit/>
          </a:bodyPr>
          <a:lstStyle/>
          <a:p>
            <a:pPr marL="0" lvl="0" indent="0" algn="r">
              <a:lnSpc>
                <a:spcPts val="10200"/>
              </a:lnSpc>
              <a:spcBef>
                <a:spcPct val="0"/>
              </a:spcBef>
            </a:pPr>
            <a:r>
              <a:rPr lang="en-US" sz="8500">
                <a:solidFill>
                  <a:srgbClr val="6C6285"/>
                </a:solidFill>
                <a:latin typeface="IBM Plex Sans Bold"/>
              </a:rPr>
              <a:t>P</a:t>
            </a:r>
            <a:r>
              <a:rPr lang="en-US" sz="8500" u="none">
                <a:solidFill>
                  <a:srgbClr val="6C6285"/>
                </a:solidFill>
                <a:latin typeface="IBM Plex Sans Bold"/>
              </a:rPr>
              <a:t>lan 2024</a:t>
            </a:r>
          </a:p>
        </p:txBody>
      </p:sp>
    </p:spTree>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598839871"/>
              </p:ext>
            </p:extLst>
          </p:nvPr>
        </p:nvGraphicFramePr>
        <p:xfrm>
          <a:off x="1173759" y="2320894"/>
          <a:ext cx="16230600" cy="7486286"/>
        </p:xfrm>
        <a:graphic>
          <a:graphicData uri="http://schemas.openxmlformats.org/drawingml/2006/table">
            <a:tbl>
              <a:tblPr/>
              <a:tblGrid>
                <a:gridCol w="4057650">
                  <a:extLst>
                    <a:ext uri="{9D8B030D-6E8A-4147-A177-3AD203B41FA5}">
                      <a16:colId xmlns:a16="http://schemas.microsoft.com/office/drawing/2014/main" val="20000"/>
                    </a:ext>
                  </a:extLst>
                </a:gridCol>
                <a:gridCol w="4057650">
                  <a:extLst>
                    <a:ext uri="{9D8B030D-6E8A-4147-A177-3AD203B41FA5}">
                      <a16:colId xmlns:a16="http://schemas.microsoft.com/office/drawing/2014/main" val="20001"/>
                    </a:ext>
                  </a:extLst>
                </a:gridCol>
                <a:gridCol w="4420510">
                  <a:extLst>
                    <a:ext uri="{9D8B030D-6E8A-4147-A177-3AD203B41FA5}">
                      <a16:colId xmlns:a16="http://schemas.microsoft.com/office/drawing/2014/main" val="20002"/>
                    </a:ext>
                  </a:extLst>
                </a:gridCol>
                <a:gridCol w="3694790">
                  <a:extLst>
                    <a:ext uri="{9D8B030D-6E8A-4147-A177-3AD203B41FA5}">
                      <a16:colId xmlns:a16="http://schemas.microsoft.com/office/drawing/2014/main" val="20003"/>
                    </a:ext>
                  </a:extLst>
                </a:gridCol>
              </a:tblGrid>
              <a:tr h="2130775">
                <a:tc>
                  <a:txBody>
                    <a:bodyPr/>
                    <a:lstStyle/>
                    <a:p>
                      <a:pPr algn="ctr">
                        <a:lnSpc>
                          <a:spcPts val="3079"/>
                        </a:lnSpc>
                        <a:defRPr/>
                      </a:pPr>
                      <a:r>
                        <a:rPr lang="nl-NL" sz="2199" noProof="0">
                          <a:solidFill>
                            <a:srgbClr val="FFFFFF"/>
                          </a:solidFill>
                          <a:latin typeface="Open Sans" panose="020B0606030504020204" pitchFamily="34" charset="0"/>
                          <a:ea typeface="Open Sans" panose="020B0606030504020204" pitchFamily="34" charset="0"/>
                          <a:cs typeface="Open Sans" panose="020B0606030504020204" pitchFamily="34" charset="0"/>
                        </a:rPr>
                        <a:t>Doelstellingen</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C6285"/>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Het is duidelijk wat onder een doorlopende leerlijn wordt verstaan en hoe deze vorm kan krijgen in het consortium/regio.</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Het is duidelijk met welke onderwerpen en vormen de doorlopende leerlijn wordt gevuld. </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In de scholingsplannen van de komende jaren is de doorlopende leerlijn duidelijk terug te vinden. </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280774">
                <a:tc>
                  <a:txBody>
                    <a:bodyPr/>
                    <a:lstStyle/>
                    <a:p>
                      <a:pPr algn="ctr">
                        <a:lnSpc>
                          <a:spcPts val="3079"/>
                        </a:lnSpc>
                        <a:defRPr/>
                      </a:pPr>
                      <a:r>
                        <a:rPr lang="nl-NL" sz="2199" noProof="0">
                          <a:solidFill>
                            <a:srgbClr val="FFFFFF"/>
                          </a:solidFill>
                          <a:latin typeface="Open Sans" panose="020B0606030504020204" pitchFamily="34" charset="0"/>
                          <a:ea typeface="Open Sans" panose="020B0606030504020204" pitchFamily="34" charset="0"/>
                          <a:cs typeface="Open Sans" panose="020B0606030504020204" pitchFamily="34" charset="0"/>
                        </a:rPr>
                        <a:t>Actiestappen</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C6285"/>
                    </a:solidFill>
                  </a:tcPr>
                </a:tc>
                <a:tc>
                  <a:txBody>
                    <a:bodyPr/>
                    <a:lstStyle/>
                    <a:p>
                      <a:pPr algn="l">
                        <a:lnSpc>
                          <a:spcPts val="2520"/>
                        </a:lnSpc>
                        <a:defRPr/>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Wat verstaan we onder doorlopende leerlijn. </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p>
                      <a:pPr>
                        <a:lnSpc>
                          <a:spcPts val="2520"/>
                        </a:lnSpc>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Kan de basisscholing palliatieve zorg een start van deze leerlijn zijn. </a:t>
                      </a:r>
                    </a:p>
                    <a:p>
                      <a:pPr>
                        <a:lnSpc>
                          <a:spcPts val="2520"/>
                        </a:lnSpc>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Hoe denken we over de opbouw van deze leerlijn. </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Bekijk de uitkomsten van de </a:t>
                      </a:r>
                      <a:r>
                        <a:rPr lang="nl-NL" sz="1800" noProof="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enquete</a:t>
                      </a: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op inhoud en vorm. </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p>
                      <a:pPr>
                        <a:lnSpc>
                          <a:spcPts val="2520"/>
                        </a:lnSpc>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Bespreek hoe de doorlopende leerlijn in de komende jaren gevuld kan worden.</a:t>
                      </a:r>
                    </a:p>
                    <a:p>
                      <a:pPr>
                        <a:lnSpc>
                          <a:spcPts val="2520"/>
                        </a:lnSpc>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Wat is er al en wat is nog nodig om te ontwikkelen en wie of wat is hierbij nodig. </a:t>
                      </a:r>
                    </a:p>
                    <a:p>
                      <a:pPr>
                        <a:lnSpc>
                          <a:spcPts val="2520"/>
                        </a:lnSpc>
                      </a:pPr>
                      <a:endPar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Per jaar de doorlopende leerlijn inhoudelijk vullen. </a:t>
                      </a:r>
                      <a:endParaRPr lang="nl-NL" sz="1100" noProof="0">
                        <a:latin typeface="Open Sans" panose="020B0606030504020204" pitchFamily="34" charset="0"/>
                        <a:ea typeface="Open Sans" panose="020B0606030504020204" pitchFamily="34" charset="0"/>
                        <a:cs typeface="Open Sans" panose="020B0606030504020204" pitchFamily="34" charset="0"/>
                      </a:endParaRPr>
                    </a:p>
                    <a:p>
                      <a:pPr>
                        <a:lnSpc>
                          <a:spcPts val="2520"/>
                        </a:lnSpc>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Formuleer helder op welke wijze de doorlopende leerlijn gevolgd kan worden en door wie. </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074737">
                <a:tc>
                  <a:txBody>
                    <a:bodyPr/>
                    <a:lstStyle/>
                    <a:p>
                      <a:pPr algn="ctr">
                        <a:lnSpc>
                          <a:spcPts val="3079"/>
                        </a:lnSpc>
                        <a:defRPr/>
                      </a:pPr>
                      <a:r>
                        <a:rPr lang="nl-NL" sz="2199" noProof="0">
                          <a:solidFill>
                            <a:srgbClr val="FFFFFF"/>
                          </a:solidFill>
                          <a:latin typeface="Open Sans" panose="020B0606030504020204" pitchFamily="34" charset="0"/>
                          <a:ea typeface="Open Sans" panose="020B0606030504020204" pitchFamily="34" charset="0"/>
                          <a:cs typeface="Open Sans" panose="020B0606030504020204" pitchFamily="34" charset="0"/>
                        </a:rPr>
                        <a:t>opbrengsten </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C6285"/>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Er is een visie  op een doorlopende leerlijn palliatieve zorg en hoe deze tot uitvoering kan komen. </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Er is een gedragen doorlopende leerlijn die inhoudelijk is gevuld</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De scholingsplannen bevatten een doorlopende leerlijn. </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3" name="TextBox 3"/>
          <p:cNvSpPr txBox="1"/>
          <p:nvPr/>
        </p:nvSpPr>
        <p:spPr>
          <a:xfrm>
            <a:off x="9496765" y="1096072"/>
            <a:ext cx="7601073" cy="1076325"/>
          </a:xfrm>
          <a:prstGeom prst="rect">
            <a:avLst/>
          </a:prstGeom>
        </p:spPr>
        <p:txBody>
          <a:bodyPr lIns="0" tIns="0" rIns="0" bIns="0" rtlCol="0" anchor="t">
            <a:spAutoFit/>
          </a:bodyPr>
          <a:lstStyle/>
          <a:p>
            <a:pPr algn="r">
              <a:lnSpc>
                <a:spcPts val="4800"/>
              </a:lnSpc>
            </a:pPr>
            <a:r>
              <a:rPr lang="en-US" sz="4000" dirty="0">
                <a:solidFill>
                  <a:srgbClr val="6C6285"/>
                </a:solidFill>
                <a:latin typeface="Open Sans" panose="020B0606030504020204" pitchFamily="34" charset="0"/>
                <a:ea typeface="Open Sans" panose="020B0606030504020204" pitchFamily="34" charset="0"/>
                <a:cs typeface="Open Sans" panose="020B0606030504020204" pitchFamily="34" charset="0"/>
              </a:rPr>
              <a:t>Thema: </a:t>
            </a:r>
            <a:r>
              <a:rPr lang="en-US" sz="4000" dirty="0" err="1">
                <a:solidFill>
                  <a:srgbClr val="6C6285"/>
                </a:solidFill>
                <a:latin typeface="Open Sans" panose="020B0606030504020204" pitchFamily="34" charset="0"/>
                <a:ea typeface="Open Sans" panose="020B0606030504020204" pitchFamily="34" charset="0"/>
                <a:cs typeface="Open Sans" panose="020B0606030504020204" pitchFamily="34" charset="0"/>
              </a:rPr>
              <a:t>Doorlopende</a:t>
            </a:r>
            <a:r>
              <a:rPr lang="en-US" sz="4000" dirty="0">
                <a:solidFill>
                  <a:srgbClr val="6C6285"/>
                </a:solidFill>
                <a:latin typeface="Open Sans" panose="020B0606030504020204" pitchFamily="34" charset="0"/>
                <a:ea typeface="Open Sans" panose="020B0606030504020204" pitchFamily="34" charset="0"/>
                <a:cs typeface="Open Sans" panose="020B0606030504020204" pitchFamily="34" charset="0"/>
              </a:rPr>
              <a:t> </a:t>
            </a:r>
            <a:r>
              <a:rPr lang="en-US" sz="4000" dirty="0" err="1">
                <a:solidFill>
                  <a:srgbClr val="6C6285"/>
                </a:solidFill>
                <a:latin typeface="Open Sans" panose="020B0606030504020204" pitchFamily="34" charset="0"/>
                <a:ea typeface="Open Sans" panose="020B0606030504020204" pitchFamily="34" charset="0"/>
                <a:cs typeface="Open Sans" panose="020B0606030504020204" pitchFamily="34" charset="0"/>
              </a:rPr>
              <a:t>leerlijn</a:t>
            </a:r>
            <a:endParaRPr lang="en-US" sz="4000" dirty="0">
              <a:solidFill>
                <a:srgbClr val="6C6285"/>
              </a:solidFill>
              <a:latin typeface="Open Sans" panose="020B0606030504020204" pitchFamily="34" charset="0"/>
              <a:ea typeface="Open Sans" panose="020B0606030504020204" pitchFamily="34" charset="0"/>
              <a:cs typeface="Open Sans" panose="020B0606030504020204" pitchFamily="34" charset="0"/>
            </a:endParaRPr>
          </a:p>
          <a:p>
            <a:pPr marL="0" lvl="0" indent="0" algn="r">
              <a:lnSpc>
                <a:spcPts val="3600"/>
              </a:lnSpc>
              <a:spcBef>
                <a:spcPct val="0"/>
              </a:spcBef>
            </a:pPr>
            <a:r>
              <a:rPr lang="en-US" sz="3000" dirty="0">
                <a:solidFill>
                  <a:srgbClr val="6C6285"/>
                </a:solidFill>
                <a:latin typeface="Open Sans" panose="020B0606030504020204" pitchFamily="34" charset="0"/>
                <a:ea typeface="Open Sans" panose="020B0606030504020204" pitchFamily="34" charset="0"/>
                <a:cs typeface="Open Sans" panose="020B0606030504020204" pitchFamily="34" charset="0"/>
              </a:rPr>
              <a:t>Planning: Q4 2024 -Q1 2025 </a:t>
            </a:r>
          </a:p>
        </p:txBody>
      </p:sp>
      <p:sp>
        <p:nvSpPr>
          <p:cNvPr id="4" name="TextBox 4"/>
          <p:cNvSpPr txBox="1"/>
          <p:nvPr/>
        </p:nvSpPr>
        <p:spPr>
          <a:xfrm>
            <a:off x="750670" y="876997"/>
            <a:ext cx="5591194" cy="1295400"/>
          </a:xfrm>
          <a:prstGeom prst="rect">
            <a:avLst/>
          </a:prstGeom>
        </p:spPr>
        <p:txBody>
          <a:bodyPr lIns="0" tIns="0" rIns="0" bIns="0" rtlCol="0" anchor="t">
            <a:spAutoFit/>
          </a:bodyPr>
          <a:lstStyle/>
          <a:p>
            <a:pPr marL="0" lvl="0" indent="0" algn="r">
              <a:lnSpc>
                <a:spcPts val="10200"/>
              </a:lnSpc>
              <a:spcBef>
                <a:spcPct val="0"/>
              </a:spcBef>
            </a:pPr>
            <a:r>
              <a:rPr lang="en-US" sz="8500">
                <a:solidFill>
                  <a:srgbClr val="6C6285"/>
                </a:solidFill>
                <a:latin typeface="IBM Plex Sans Bold"/>
              </a:rPr>
              <a:t>P</a:t>
            </a:r>
            <a:r>
              <a:rPr lang="en-US" sz="8500" u="none">
                <a:solidFill>
                  <a:srgbClr val="6C6285"/>
                </a:solidFill>
                <a:latin typeface="IBM Plex Sans Bold"/>
              </a:rPr>
              <a:t>lan 2024</a:t>
            </a:r>
          </a:p>
        </p:txBody>
      </p:sp>
      <p:grpSp>
        <p:nvGrpSpPr>
          <p:cNvPr id="5" name="Group 5"/>
          <p:cNvGrpSpPr/>
          <p:nvPr/>
        </p:nvGrpSpPr>
        <p:grpSpPr>
          <a:xfrm>
            <a:off x="14753975" y="9258300"/>
            <a:ext cx="4687725" cy="468772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8F231"/>
            </a:solidFill>
          </p:spPr>
          <p:txBody>
            <a:bodyPr/>
            <a:lstStyle/>
            <a:p>
              <a:endParaRPr lang="nl-NL"/>
            </a:p>
          </p:txBody>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23"/>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223336816"/>
              </p:ext>
            </p:extLst>
          </p:nvPr>
        </p:nvGraphicFramePr>
        <p:xfrm>
          <a:off x="1028700" y="3215424"/>
          <a:ext cx="16230600" cy="5729186"/>
        </p:xfrm>
        <a:graphic>
          <a:graphicData uri="http://schemas.openxmlformats.org/drawingml/2006/table">
            <a:tbl>
              <a:tblPr/>
              <a:tblGrid>
                <a:gridCol w="4057650">
                  <a:extLst>
                    <a:ext uri="{9D8B030D-6E8A-4147-A177-3AD203B41FA5}">
                      <a16:colId xmlns:a16="http://schemas.microsoft.com/office/drawing/2014/main" val="20000"/>
                    </a:ext>
                  </a:extLst>
                </a:gridCol>
                <a:gridCol w="4057650">
                  <a:extLst>
                    <a:ext uri="{9D8B030D-6E8A-4147-A177-3AD203B41FA5}">
                      <a16:colId xmlns:a16="http://schemas.microsoft.com/office/drawing/2014/main" val="20001"/>
                    </a:ext>
                  </a:extLst>
                </a:gridCol>
                <a:gridCol w="4057650">
                  <a:extLst>
                    <a:ext uri="{9D8B030D-6E8A-4147-A177-3AD203B41FA5}">
                      <a16:colId xmlns:a16="http://schemas.microsoft.com/office/drawing/2014/main" val="20002"/>
                    </a:ext>
                  </a:extLst>
                </a:gridCol>
                <a:gridCol w="4057650">
                  <a:extLst>
                    <a:ext uri="{9D8B030D-6E8A-4147-A177-3AD203B41FA5}">
                      <a16:colId xmlns:a16="http://schemas.microsoft.com/office/drawing/2014/main" val="20003"/>
                    </a:ext>
                  </a:extLst>
                </a:gridCol>
              </a:tblGrid>
              <a:tr h="1393066">
                <a:tc>
                  <a:txBody>
                    <a:bodyPr/>
                    <a:lstStyle/>
                    <a:p>
                      <a:pPr algn="ctr">
                        <a:lnSpc>
                          <a:spcPts val="3079"/>
                        </a:lnSpc>
                        <a:defRPr/>
                      </a:pPr>
                      <a:r>
                        <a:rPr lang="nl-NL" sz="2199" noProof="0">
                          <a:solidFill>
                            <a:srgbClr val="FFFFFF"/>
                          </a:solidFill>
                          <a:latin typeface="Open Sans" panose="020B0606030504020204" pitchFamily="34" charset="0"/>
                          <a:ea typeface="Open Sans" panose="020B0606030504020204" pitchFamily="34" charset="0"/>
                          <a:cs typeface="Open Sans" panose="020B0606030504020204" pitchFamily="34" charset="0"/>
                        </a:rPr>
                        <a:t>Doelstellingen</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C6285"/>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Het is duidelijk op welke manieren we deskundigheidsbevordering kunnen blijven delen. </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Best practices worden gedeeld en besproken op meerwaarde consortium.</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Onderwijsaanbieders zijn op de hoogte van de consortiumsite en onderwijsplatform palliatieve zorg.</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022809">
                <a:tc>
                  <a:txBody>
                    <a:bodyPr/>
                    <a:lstStyle/>
                    <a:p>
                      <a:pPr algn="ctr">
                        <a:lnSpc>
                          <a:spcPts val="3079"/>
                        </a:lnSpc>
                        <a:defRPr/>
                      </a:pPr>
                      <a:r>
                        <a:rPr lang="nl-NL" sz="2199" noProof="0">
                          <a:solidFill>
                            <a:srgbClr val="FFFFFF"/>
                          </a:solidFill>
                          <a:latin typeface="Open Sans" panose="020B0606030504020204" pitchFamily="34" charset="0"/>
                          <a:ea typeface="Open Sans" panose="020B0606030504020204" pitchFamily="34" charset="0"/>
                          <a:cs typeface="Open Sans" panose="020B0606030504020204" pitchFamily="34" charset="0"/>
                        </a:rPr>
                        <a:t>Actiestappen</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C6285"/>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Bespreek de overzichten </a:t>
                      </a:r>
                      <a:endParaRPr lang="nl-NL" sz="1100" noProof="0">
                        <a:latin typeface="Open Sans" panose="020B0606030504020204" pitchFamily="34" charset="0"/>
                        <a:ea typeface="Open Sans" panose="020B0606030504020204" pitchFamily="34" charset="0"/>
                        <a:cs typeface="Open Sans" panose="020B0606030504020204" pitchFamily="34" charset="0"/>
                      </a:endParaRPr>
                    </a:p>
                    <a:p>
                      <a:pPr>
                        <a:lnSpc>
                          <a:spcPts val="2520"/>
                        </a:lnSpc>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Bespreek welke manieren van kennisdelen passen bij deskundigheidsbevordering in het consortium. </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Noteer hier de actiestappen voor het bovenstaande doel.</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Noteer hier de actiestappen voor het bovenstaande doel.</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075697">
                <a:tc>
                  <a:txBody>
                    <a:bodyPr/>
                    <a:lstStyle/>
                    <a:p>
                      <a:pPr algn="ctr">
                        <a:lnSpc>
                          <a:spcPts val="3079"/>
                        </a:lnSpc>
                        <a:defRPr/>
                      </a:pPr>
                      <a:r>
                        <a:rPr lang="nl-NL" sz="2199" noProof="0">
                          <a:solidFill>
                            <a:srgbClr val="FFFFFF"/>
                          </a:solidFill>
                          <a:latin typeface="Open Sans" panose="020B0606030504020204" pitchFamily="34" charset="0"/>
                          <a:ea typeface="Open Sans" panose="020B0606030504020204" pitchFamily="34" charset="0"/>
                          <a:cs typeface="Open Sans" panose="020B0606030504020204" pitchFamily="34" charset="0"/>
                        </a:rPr>
                        <a:t>Opbrengsten </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6C6285"/>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Er is een afspraak op welke wijze we kennis rond deskundigheidsbevordering delen. </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a:solidFill>
                            <a:srgbClr val="000000"/>
                          </a:solidFill>
                          <a:latin typeface="Open Sans" panose="020B0606030504020204" pitchFamily="34" charset="0"/>
                          <a:ea typeface="Open Sans" panose="020B0606030504020204" pitchFamily="34" charset="0"/>
                          <a:cs typeface="Open Sans" panose="020B0606030504020204" pitchFamily="34" charset="0"/>
                        </a:rPr>
                        <a:t>Best practices geïdentificeerd die in aanmerking komen voor opschaling en hoe.</a:t>
                      </a:r>
                      <a:endParaRPr lang="nl-NL" sz="1100" noProof="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nl-NL" sz="1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Onderwijsaanbod aanbieders is te vinden op de consortiumsite en het onderwijsplatform.</a:t>
                      </a:r>
                      <a:endParaRPr lang="nl-NL" sz="1100" noProof="0" dirty="0">
                        <a:latin typeface="Open Sans" panose="020B0606030504020204" pitchFamily="34" charset="0"/>
                        <a:ea typeface="Open Sans" panose="020B0606030504020204" pitchFamily="34" charset="0"/>
                        <a:cs typeface="Open Sans" panose="020B0606030504020204" pitchFamily="34" charset="0"/>
                      </a:endParaRP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3" name="TextBox 3"/>
          <p:cNvSpPr txBox="1"/>
          <p:nvPr/>
        </p:nvSpPr>
        <p:spPr>
          <a:xfrm>
            <a:off x="9658227" y="1515172"/>
            <a:ext cx="7601073" cy="1076325"/>
          </a:xfrm>
          <a:prstGeom prst="rect">
            <a:avLst/>
          </a:prstGeom>
        </p:spPr>
        <p:txBody>
          <a:bodyPr lIns="0" tIns="0" rIns="0" bIns="0" rtlCol="0" anchor="t">
            <a:spAutoFit/>
          </a:bodyPr>
          <a:lstStyle/>
          <a:p>
            <a:pPr algn="r">
              <a:lnSpc>
                <a:spcPts val="4800"/>
              </a:lnSpc>
            </a:pPr>
            <a:r>
              <a:rPr lang="en-US" sz="4000" dirty="0">
                <a:solidFill>
                  <a:srgbClr val="6C6285"/>
                </a:solidFill>
                <a:latin typeface="Open Sans" panose="020B0606030504020204" pitchFamily="34" charset="0"/>
                <a:ea typeface="Open Sans" panose="020B0606030504020204" pitchFamily="34" charset="0"/>
                <a:cs typeface="Open Sans" panose="020B0606030504020204" pitchFamily="34" charset="0"/>
              </a:rPr>
              <a:t>Thema: </a:t>
            </a:r>
            <a:r>
              <a:rPr lang="nl-NL" sz="4000" dirty="0">
                <a:solidFill>
                  <a:srgbClr val="6C6285"/>
                </a:solidFill>
                <a:latin typeface="Open Sans" panose="020B0606030504020204" pitchFamily="34" charset="0"/>
                <a:ea typeface="Open Sans" panose="020B0606030504020204" pitchFamily="34" charset="0"/>
                <a:cs typeface="Open Sans" panose="020B0606030504020204" pitchFamily="34" charset="0"/>
              </a:rPr>
              <a:t>Blijf delen</a:t>
            </a:r>
          </a:p>
          <a:p>
            <a:pPr marL="0" lvl="0" indent="0" algn="r">
              <a:lnSpc>
                <a:spcPts val="3600"/>
              </a:lnSpc>
              <a:spcBef>
                <a:spcPct val="0"/>
              </a:spcBef>
            </a:pPr>
            <a:r>
              <a:rPr lang="nl-NL" sz="3000" dirty="0">
                <a:solidFill>
                  <a:srgbClr val="6C6285"/>
                </a:solidFill>
                <a:latin typeface="Open Sans" panose="020B0606030504020204" pitchFamily="34" charset="0"/>
                <a:ea typeface="Open Sans" panose="020B0606030504020204" pitchFamily="34" charset="0"/>
                <a:cs typeface="Open Sans" panose="020B0606030504020204" pitchFamily="34" charset="0"/>
              </a:rPr>
              <a:t>Planning</a:t>
            </a:r>
            <a:r>
              <a:rPr lang="en-US" sz="3000" dirty="0">
                <a:solidFill>
                  <a:srgbClr val="6C6285"/>
                </a:solidFill>
                <a:latin typeface="Open Sans" panose="020B0606030504020204" pitchFamily="34" charset="0"/>
                <a:ea typeface="Open Sans" panose="020B0606030504020204" pitchFamily="34" charset="0"/>
                <a:cs typeface="Open Sans" panose="020B0606030504020204" pitchFamily="34" charset="0"/>
              </a:rPr>
              <a:t>: Q3/4 </a:t>
            </a:r>
          </a:p>
        </p:txBody>
      </p:sp>
      <p:sp>
        <p:nvSpPr>
          <p:cNvPr id="4" name="TextBox 4"/>
          <p:cNvSpPr txBox="1"/>
          <p:nvPr/>
        </p:nvSpPr>
        <p:spPr>
          <a:xfrm>
            <a:off x="750670" y="876997"/>
            <a:ext cx="5591194" cy="1295400"/>
          </a:xfrm>
          <a:prstGeom prst="rect">
            <a:avLst/>
          </a:prstGeom>
        </p:spPr>
        <p:txBody>
          <a:bodyPr lIns="0" tIns="0" rIns="0" bIns="0" rtlCol="0" anchor="t">
            <a:spAutoFit/>
          </a:bodyPr>
          <a:lstStyle/>
          <a:p>
            <a:pPr marL="0" lvl="0" indent="0" algn="r">
              <a:lnSpc>
                <a:spcPts val="10200"/>
              </a:lnSpc>
              <a:spcBef>
                <a:spcPct val="0"/>
              </a:spcBef>
            </a:pPr>
            <a:r>
              <a:rPr lang="en-US" sz="8500">
                <a:solidFill>
                  <a:srgbClr val="6C6285"/>
                </a:solidFill>
                <a:latin typeface="IBM Plex Sans Bold"/>
              </a:rPr>
              <a:t>P</a:t>
            </a:r>
            <a:r>
              <a:rPr lang="en-US" sz="8500" u="none">
                <a:solidFill>
                  <a:srgbClr val="6C6285"/>
                </a:solidFill>
                <a:latin typeface="IBM Plex Sans Bold"/>
              </a:rPr>
              <a:t>lan 2024</a:t>
            </a:r>
          </a:p>
        </p:txBody>
      </p:sp>
      <p:grpSp>
        <p:nvGrpSpPr>
          <p:cNvPr id="5" name="Group 5"/>
          <p:cNvGrpSpPr/>
          <p:nvPr/>
        </p:nvGrpSpPr>
        <p:grpSpPr>
          <a:xfrm>
            <a:off x="6463781" y="-3413689"/>
            <a:ext cx="5090947" cy="4615756"/>
            <a:chOff x="0" y="0"/>
            <a:chExt cx="896478" cy="812800"/>
          </a:xfrm>
        </p:grpSpPr>
        <p:sp>
          <p:nvSpPr>
            <p:cNvPr id="6" name="Freeform 6"/>
            <p:cNvSpPr/>
            <p:nvPr/>
          </p:nvSpPr>
          <p:spPr>
            <a:xfrm>
              <a:off x="0" y="0"/>
              <a:ext cx="896478" cy="812800"/>
            </a:xfrm>
            <a:custGeom>
              <a:avLst/>
              <a:gdLst/>
              <a:ahLst/>
              <a:cxnLst/>
              <a:rect l="l" t="t" r="r" b="b"/>
              <a:pathLst>
                <a:path w="896478" h="812800">
                  <a:moveTo>
                    <a:pt x="448239" y="0"/>
                  </a:moveTo>
                  <a:cubicBezTo>
                    <a:pt x="200683" y="0"/>
                    <a:pt x="0" y="181951"/>
                    <a:pt x="0" y="406400"/>
                  </a:cubicBezTo>
                  <a:cubicBezTo>
                    <a:pt x="0" y="630849"/>
                    <a:pt x="200683" y="812800"/>
                    <a:pt x="448239" y="812800"/>
                  </a:cubicBezTo>
                  <a:cubicBezTo>
                    <a:pt x="695794" y="812800"/>
                    <a:pt x="896478" y="630849"/>
                    <a:pt x="896478" y="406400"/>
                  </a:cubicBezTo>
                  <a:cubicBezTo>
                    <a:pt x="896478" y="181951"/>
                    <a:pt x="695794" y="0"/>
                    <a:pt x="448239" y="0"/>
                  </a:cubicBezTo>
                  <a:close/>
                </a:path>
              </a:pathLst>
            </a:custGeom>
            <a:solidFill>
              <a:srgbClr val="6C6285"/>
            </a:solidFill>
          </p:spPr>
          <p:txBody>
            <a:bodyPr/>
            <a:lstStyle/>
            <a:p>
              <a:endParaRPr lang="nl-NL"/>
            </a:p>
          </p:txBody>
        </p:sp>
        <p:sp>
          <p:nvSpPr>
            <p:cNvPr id="7" name="TextBox 7"/>
            <p:cNvSpPr txBox="1"/>
            <p:nvPr/>
          </p:nvSpPr>
          <p:spPr>
            <a:xfrm>
              <a:off x="84045" y="47625"/>
              <a:ext cx="728388" cy="688975"/>
            </a:xfrm>
            <a:prstGeom prst="rect">
              <a:avLst/>
            </a:prstGeom>
          </p:spPr>
          <p:txBody>
            <a:bodyPr lIns="50800" tIns="50800" rIns="50800" bIns="50800" rtlCol="0" anchor="ctr"/>
            <a:lstStyle/>
            <a:p>
              <a:pPr algn="ctr">
                <a:lnSpc>
                  <a:spcPts val="1923"/>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TotalTime>
  <Words>1367</Words>
  <Application>Microsoft Macintosh PowerPoint</Application>
  <PresentationFormat>Aangepast</PresentationFormat>
  <Paragraphs>188</Paragraphs>
  <Slides>12</Slides>
  <Notes>8</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12</vt:i4>
      </vt:variant>
    </vt:vector>
  </HeadingPairs>
  <TitlesOfParts>
    <vt:vector size="19" baseType="lpstr">
      <vt:lpstr>IBM Plex Sans</vt:lpstr>
      <vt:lpstr>Open Sans</vt:lpstr>
      <vt:lpstr>Calibri</vt:lpstr>
      <vt:lpstr>IBM Plex Sans Bold</vt:lpstr>
      <vt:lpstr>Aptos</vt:lpstr>
      <vt:lpstr>Arial</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Meerjarenplan</dc:title>
  <cp:lastModifiedBy>Wies Wagenaar</cp:lastModifiedBy>
  <cp:revision>7</cp:revision>
  <dcterms:created xsi:type="dcterms:W3CDTF">2006-08-16T00:00:00Z</dcterms:created>
  <dcterms:modified xsi:type="dcterms:W3CDTF">2024-04-13T09:04:31Z</dcterms:modified>
  <dc:identifier>DAF-z5rR_co</dc:identifier>
</cp:coreProperties>
</file>