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2438337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51515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/>
    <p:restoredTop sz="94694"/>
  </p:normalViewPr>
  <p:slideViewPr>
    <p:cSldViewPr snapToGrid="0">
      <p:cViewPr varScale="1">
        <p:scale>
          <a:sx n="33" d="100"/>
          <a:sy n="33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presentatie</a:t>
            </a:r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Feitinformatie</a:t>
            </a:r>
          </a:p>
        </p:txBody>
      </p:sp>
      <p:sp>
        <p:nvSpPr>
          <p:cNvPr id="10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Toekenning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“Bijzonder citaat”</a:t>
            </a:r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chaal salade met gebakken rijst, gekookte eieren en eetstokje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 defTabSz="2438337"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151" name="Hoofdtekst - niveau één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presentatie</a:t>
            </a:r>
          </a:p>
        </p:txBody>
      </p:sp>
      <p:sp>
        <p:nvSpPr>
          <p:cNvPr id="1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2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presentatie</a:t>
            </a:r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Dia-opsommingstekst</a:t>
            </a:r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Dia-opsommingstekst</a:t>
            </a:r>
          </a:p>
        </p:txBody>
      </p:sp>
      <p:sp>
        <p:nvSpPr>
          <p:cNvPr id="62" name="Schaal pappardellepasta met peterselieboter, geroosterde hazelnoten en geraspte parmezaanse kaas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0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8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Ondertitel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20000"/>
              </a:lnSpc>
              <a:spcBef>
                <a:spcPts val="1800"/>
              </a:spcBef>
              <a:buSzTx/>
              <a:buNone/>
              <a:defRPr sz="5500" spc="-99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Agendaonderwerpen</a:t>
            </a:r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jOMIDD6rYs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1wWKB9l77A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D6Gcwgl_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rondhoudingen-geentitel.pdf" descr="Grondhoudingen-geentitel.pdf"/>
          <p:cNvPicPr>
            <a:picLocks noChangeAspect="1"/>
          </p:cNvPicPr>
          <p:nvPr/>
        </p:nvPicPr>
        <p:blipFill>
          <a:blip r:embed="rId2"/>
          <a:srcRect l="20" r="19"/>
          <a:stretch>
            <a:fillRect/>
          </a:stretch>
        </p:blipFill>
        <p:spPr>
          <a:xfrm>
            <a:off x="4933" y="0"/>
            <a:ext cx="24374135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raining"/>
          <p:cNvSpPr txBox="1"/>
          <p:nvPr/>
        </p:nvSpPr>
        <p:spPr>
          <a:xfrm>
            <a:off x="11930871" y="4986460"/>
            <a:ext cx="791011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Training</a:t>
            </a:r>
          </a:p>
        </p:txBody>
      </p:sp>
      <p:sp>
        <p:nvSpPr>
          <p:cNvPr id="163" name="Drie grond-…"/>
          <p:cNvSpPr txBox="1"/>
          <p:nvPr/>
        </p:nvSpPr>
        <p:spPr>
          <a:xfrm>
            <a:off x="10622773" y="5942718"/>
            <a:ext cx="11322829" cy="285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ts val="10800"/>
              </a:lnSpc>
              <a:defRPr sz="10700" b="1">
                <a:solidFill>
                  <a:srgbClr val="000000"/>
                </a:solidFill>
              </a:defRPr>
            </a:pPr>
            <a:r>
              <a:t>Drie grond-</a:t>
            </a:r>
            <a:br/>
            <a:r>
              <a:t>	houdingen</a:t>
            </a:r>
          </a:p>
        </p:txBody>
      </p:sp>
      <p:sp>
        <p:nvSpPr>
          <p:cNvPr id="164" name="als methode voor geestelijk…"/>
          <p:cNvSpPr txBox="1"/>
          <p:nvPr/>
        </p:nvSpPr>
        <p:spPr>
          <a:xfrm>
            <a:off x="11239459" y="8864465"/>
            <a:ext cx="713271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 i="1">
                <a:solidFill>
                  <a:srgbClr val="E8B55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bij het levensverhaal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Inspireren</a:t>
            </a:r>
          </a:p>
        </p:txBody>
      </p:sp>
      <p:sp>
        <p:nvSpPr>
          <p:cNvPr id="231" name="Tekstvak 1"/>
          <p:cNvSpPr txBox="1"/>
          <p:nvPr/>
        </p:nvSpPr>
        <p:spPr>
          <a:xfrm>
            <a:off x="2678930" y="4230001"/>
            <a:ext cx="19749748" cy="547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>
                <a:solidFill>
                  <a:srgbClr val="232323"/>
                </a:solidFill>
              </a:defRPr>
            </a:pPr>
            <a:r>
              <a:t>Vanuit jezelf iets vertellen</a:t>
            </a:r>
            <a:endParaRPr b="0">
              <a:latin typeface="Karla Regular Bold"/>
              <a:ea typeface="Karla Regular Bold"/>
              <a:cs typeface="Karla Regular Bold"/>
              <a:sym typeface="Karla Regular Bold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Aansluiten op de ander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Behoedzaam iets nieuws vertellen 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Persoonlijke leerweg, vb zicht op hoop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Verzoenen, met vrede verder kunnen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Vraag voor thuis bij de video: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Wat zag je in de video over inspireren, wat zou jij doen?</a:t>
            </a:r>
          </a:p>
        </p:txBody>
      </p:sp>
      <p:sp>
        <p:nvSpPr>
          <p:cNvPr id="232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33" name="Graphic 4"/>
          <p:cNvSpPr/>
          <p:nvPr/>
        </p:nvSpPr>
        <p:spPr>
          <a:xfrm>
            <a:off x="17911596" y="3805761"/>
            <a:ext cx="4240420" cy="4240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10799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3" y="21600"/>
                  <a:pt x="21597" y="16765"/>
                  <a:pt x="21597" y="10800"/>
                </a:cubicBezTo>
                <a:cubicBezTo>
                  <a:pt x="21600" y="4838"/>
                  <a:pt x="16770" y="3"/>
                  <a:pt x="10808" y="0"/>
                </a:cubicBezTo>
                <a:cubicBezTo>
                  <a:pt x="10805" y="0"/>
                  <a:pt x="10802" y="0"/>
                  <a:pt x="10799" y="0"/>
                </a:cubicBezTo>
                <a:close/>
                <a:moveTo>
                  <a:pt x="10799" y="16210"/>
                </a:moveTo>
                <a:cubicBezTo>
                  <a:pt x="10799" y="16210"/>
                  <a:pt x="5547" y="12194"/>
                  <a:pt x="5547" y="8950"/>
                </a:cubicBezTo>
                <a:cubicBezTo>
                  <a:pt x="5547" y="6787"/>
                  <a:pt x="8852" y="4470"/>
                  <a:pt x="10799" y="8332"/>
                </a:cubicBezTo>
                <a:cubicBezTo>
                  <a:pt x="12745" y="4470"/>
                  <a:pt x="16050" y="6787"/>
                  <a:pt x="16050" y="8950"/>
                </a:cubicBezTo>
                <a:cubicBezTo>
                  <a:pt x="16050" y="12194"/>
                  <a:pt x="10799" y="16210"/>
                  <a:pt x="10799" y="16210"/>
                </a:cubicBezTo>
                <a:close/>
              </a:path>
            </a:pathLst>
          </a:custGeom>
          <a:solidFill>
            <a:srgbClr val="AAA7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Levenskunst</a:t>
            </a:r>
          </a:p>
        </p:txBody>
      </p:sp>
      <p:sp>
        <p:nvSpPr>
          <p:cNvPr id="237" name="Tekstvak 1"/>
          <p:cNvSpPr txBox="1"/>
          <p:nvPr/>
        </p:nvSpPr>
        <p:spPr>
          <a:xfrm>
            <a:off x="2678399" y="11404207"/>
            <a:ext cx="19749748" cy="646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solidFill>
                  <a:srgbClr val="232323"/>
                </a:solidFill>
              </a:defRPr>
            </a:lvl1pPr>
          </a:lstStyle>
          <a:p>
            <a:r>
              <a:rPr dirty="0" err="1"/>
              <a:t>Levensvragen</a:t>
            </a:r>
            <a:r>
              <a:rPr dirty="0"/>
              <a:t>: </a:t>
            </a:r>
            <a:r>
              <a:rPr dirty="0" err="1"/>
              <a:t>niet</a:t>
            </a:r>
            <a:r>
              <a:rPr dirty="0"/>
              <a:t> zo </a:t>
            </a:r>
            <a:r>
              <a:rPr dirty="0" err="1"/>
              <a:t>vanzelf‘sprekend</a:t>
            </a:r>
            <a:r>
              <a:rPr dirty="0"/>
              <a:t>’</a:t>
            </a:r>
          </a:p>
        </p:txBody>
      </p:sp>
      <p:sp>
        <p:nvSpPr>
          <p:cNvPr id="238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239" name="Schermafbeelding 2022-09-16 om 17.26.44.png" descr="Schermafbeelding 2022-09-16 om 17.26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75" y="3279794"/>
            <a:ext cx="18127583" cy="7752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Levensvragen...Wanneer gaan ze leven?">
            <a:hlinkClick r:id="" action="ppaction://media"/>
            <a:extLst>
              <a:ext uri="{FF2B5EF4-FFF2-40B4-BE49-F238E27FC236}">
                <a16:creationId xmlns:a16="http://schemas.microsoft.com/office/drawing/2014/main" id="{D0D5EB65-CA8D-54EE-8854-5F23991456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24384000" cy="1377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77000"/>
    </mc:Choice>
    <mc:Fallback xmlns="">
      <p:transition advClick="0" advTm="277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grpSp>
        <p:nvGrpSpPr>
          <p:cNvPr id="249" name="Groep 17"/>
          <p:cNvGrpSpPr/>
          <p:nvPr/>
        </p:nvGrpSpPr>
        <p:grpSpPr>
          <a:xfrm>
            <a:off x="2415395" y="5192000"/>
            <a:ext cx="5040002" cy="2880001"/>
            <a:chOff x="0" y="0"/>
            <a:chExt cx="5040000" cy="2880000"/>
          </a:xfrm>
        </p:grpSpPr>
        <p:sp>
          <p:nvSpPr>
            <p:cNvPr id="245" name="Afgeronde rechthoek 30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F2B33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248" name="Afgeronde rechthoek 4"/>
            <p:cNvGrpSpPr/>
            <p:nvPr/>
          </p:nvGrpSpPr>
          <p:grpSpPr>
            <a:xfrm>
              <a:off x="88568" y="84351"/>
              <a:ext cx="4862864" cy="2711298"/>
              <a:chOff x="0" y="0"/>
              <a:chExt cx="4862862" cy="2711297"/>
            </a:xfrm>
          </p:grpSpPr>
          <p:sp>
            <p:nvSpPr>
              <p:cNvPr id="246" name="Rechthoek"/>
              <p:cNvSpPr/>
              <p:nvPr/>
            </p:nvSpPr>
            <p:spPr>
              <a:xfrm>
                <a:off x="-1" y="-1"/>
                <a:ext cx="4862864" cy="2711299"/>
              </a:xfrm>
              <a:prstGeom prst="rect">
                <a:avLst/>
              </a:prstGeom>
              <a:solidFill>
                <a:srgbClr val="F2B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47" name="Levensverhaal"/>
              <p:cNvSpPr txBox="1"/>
              <p:nvPr/>
            </p:nvSpPr>
            <p:spPr>
              <a:xfrm>
                <a:off x="-1" y="986768"/>
                <a:ext cx="4862864" cy="7377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Levensverhaal</a:t>
                </a:r>
              </a:p>
            </p:txBody>
          </p:sp>
        </p:grpSp>
      </p:grpSp>
      <p:grpSp>
        <p:nvGrpSpPr>
          <p:cNvPr id="254" name="Groep 19"/>
          <p:cNvGrpSpPr/>
          <p:nvPr/>
        </p:nvGrpSpPr>
        <p:grpSpPr>
          <a:xfrm>
            <a:off x="9494446" y="5191998"/>
            <a:ext cx="5040001" cy="2880002"/>
            <a:chOff x="0" y="0"/>
            <a:chExt cx="5040000" cy="2880000"/>
          </a:xfrm>
        </p:grpSpPr>
        <p:sp>
          <p:nvSpPr>
            <p:cNvPr id="250" name="Afgeronde rechthoek 26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253" name="Afgeronde rechthoek 8"/>
            <p:cNvGrpSpPr/>
            <p:nvPr/>
          </p:nvGrpSpPr>
          <p:grpSpPr>
            <a:xfrm>
              <a:off x="88568" y="84351"/>
              <a:ext cx="4862864" cy="2711298"/>
              <a:chOff x="0" y="0"/>
              <a:chExt cx="4862862" cy="2711297"/>
            </a:xfrm>
          </p:grpSpPr>
          <p:sp>
            <p:nvSpPr>
              <p:cNvPr id="251" name="Rechthoek"/>
              <p:cNvSpPr/>
              <p:nvPr/>
            </p:nvSpPr>
            <p:spPr>
              <a:xfrm>
                <a:off x="-1" y="-1"/>
                <a:ext cx="4862864" cy="2711299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52" name="Levensvragen"/>
              <p:cNvSpPr txBox="1"/>
              <p:nvPr/>
            </p:nvSpPr>
            <p:spPr>
              <a:xfrm>
                <a:off x="-1" y="1009628"/>
                <a:ext cx="4862864" cy="692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Levensvragen</a:t>
                </a:r>
              </a:p>
            </p:txBody>
          </p:sp>
        </p:grpSp>
      </p:grpSp>
      <p:grpSp>
        <p:nvGrpSpPr>
          <p:cNvPr id="257" name="Groep 20"/>
          <p:cNvGrpSpPr/>
          <p:nvPr/>
        </p:nvGrpSpPr>
        <p:grpSpPr>
          <a:xfrm>
            <a:off x="15017881" y="6042897"/>
            <a:ext cx="1167034" cy="1365211"/>
            <a:chOff x="0" y="0"/>
            <a:chExt cx="1167033" cy="1365209"/>
          </a:xfrm>
        </p:grpSpPr>
        <p:sp>
          <p:nvSpPr>
            <p:cNvPr id="255" name="Pijl links 24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56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  <p:grpSp>
        <p:nvGrpSpPr>
          <p:cNvPr id="262" name="Groep 21"/>
          <p:cNvGrpSpPr/>
          <p:nvPr/>
        </p:nvGrpSpPr>
        <p:grpSpPr>
          <a:xfrm>
            <a:off x="16668348" y="5191998"/>
            <a:ext cx="5040001" cy="2880002"/>
            <a:chOff x="0" y="0"/>
            <a:chExt cx="5040000" cy="2880000"/>
          </a:xfrm>
        </p:grpSpPr>
        <p:sp>
          <p:nvSpPr>
            <p:cNvPr id="258" name="Afgeronde rechthoek 22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261" name="Afgeronde rechthoek 12"/>
            <p:cNvGrpSpPr/>
            <p:nvPr/>
          </p:nvGrpSpPr>
          <p:grpSpPr>
            <a:xfrm>
              <a:off x="88568" y="84351"/>
              <a:ext cx="4846352" cy="2598113"/>
              <a:chOff x="0" y="0"/>
              <a:chExt cx="4846351" cy="2598111"/>
            </a:xfrm>
          </p:grpSpPr>
          <p:sp>
            <p:nvSpPr>
              <p:cNvPr id="259" name="Rechthoek"/>
              <p:cNvSpPr/>
              <p:nvPr/>
            </p:nvSpPr>
            <p:spPr>
              <a:xfrm>
                <a:off x="-1" y="0"/>
                <a:ext cx="4846353" cy="2598112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60" name="Levensbeschouwing"/>
              <p:cNvSpPr txBox="1"/>
              <p:nvPr/>
            </p:nvSpPr>
            <p:spPr>
              <a:xfrm>
                <a:off x="-1" y="953035"/>
                <a:ext cx="4846353" cy="692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Levensbeschouwing</a:t>
                </a:r>
              </a:p>
            </p:txBody>
          </p:sp>
        </p:grpSp>
      </p:grpSp>
      <p:grpSp>
        <p:nvGrpSpPr>
          <p:cNvPr id="265" name="Groep 32"/>
          <p:cNvGrpSpPr/>
          <p:nvPr/>
        </p:nvGrpSpPr>
        <p:grpSpPr>
          <a:xfrm>
            <a:off x="7891405" y="6042897"/>
            <a:ext cx="1167034" cy="1365211"/>
            <a:chOff x="0" y="0"/>
            <a:chExt cx="1167033" cy="1365209"/>
          </a:xfrm>
        </p:grpSpPr>
        <p:sp>
          <p:nvSpPr>
            <p:cNvPr id="263" name="Pijl links 33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64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69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Het levensverhaal</a:t>
            </a:r>
          </a:p>
        </p:txBody>
      </p:sp>
      <p:sp>
        <p:nvSpPr>
          <p:cNvPr id="270" name="Tekstvak 3"/>
          <p:cNvSpPr txBox="1"/>
          <p:nvPr/>
        </p:nvSpPr>
        <p:spPr>
          <a:xfrm>
            <a:off x="2724119" y="4229999"/>
            <a:ext cx="12106311" cy="20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Levenservaringen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Regie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Klemtonen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74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Het levensverhaal</a:t>
            </a:r>
          </a:p>
        </p:txBody>
      </p:sp>
      <p:sp>
        <p:nvSpPr>
          <p:cNvPr id="275" name="Tekstvak 3"/>
          <p:cNvSpPr txBox="1"/>
          <p:nvPr/>
        </p:nvSpPr>
        <p:spPr>
          <a:xfrm>
            <a:off x="2724119" y="4229999"/>
            <a:ext cx="15772460" cy="5594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1">
                <a:solidFill>
                  <a:srgbClr val="232323"/>
                </a:solidFill>
              </a:defRPr>
            </a:pPr>
            <a:r>
              <a:t>Vier lagen</a:t>
            </a:r>
          </a:p>
          <a:p>
            <a:pPr defTabSz="914400">
              <a:defRPr b="1">
                <a:solidFill>
                  <a:srgbClr val="232323"/>
                </a:solidFill>
              </a:defRPr>
            </a:pPr>
            <a:endParaRPr b="0">
              <a:latin typeface="Karla Regular Bold"/>
              <a:ea typeface="Karla Regular Bold"/>
              <a:cs typeface="Karla Regular Bold"/>
              <a:sym typeface="Karla Regular Bold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Feiten (zintuigelijke waarneming)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Gevoelens (emoties)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Identiteit (persoonlijkheid)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Betekenis (zingeving)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Thuisopdracht 1: Herken de lagen in een levensverhaal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grpSp>
        <p:nvGrpSpPr>
          <p:cNvPr id="283" name="Groep 17"/>
          <p:cNvGrpSpPr/>
          <p:nvPr/>
        </p:nvGrpSpPr>
        <p:grpSpPr>
          <a:xfrm>
            <a:off x="2415395" y="5192000"/>
            <a:ext cx="5040002" cy="2880001"/>
            <a:chOff x="0" y="0"/>
            <a:chExt cx="5040000" cy="2880000"/>
          </a:xfrm>
        </p:grpSpPr>
        <p:sp>
          <p:nvSpPr>
            <p:cNvPr id="279" name="Afgeronde rechthoek 30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282" name="Afgeronde rechthoek 4"/>
            <p:cNvGrpSpPr/>
            <p:nvPr/>
          </p:nvGrpSpPr>
          <p:grpSpPr>
            <a:xfrm>
              <a:off x="88568" y="84351"/>
              <a:ext cx="4862864" cy="2711298"/>
              <a:chOff x="0" y="0"/>
              <a:chExt cx="4862862" cy="2711297"/>
            </a:xfrm>
          </p:grpSpPr>
          <p:sp>
            <p:nvSpPr>
              <p:cNvPr id="280" name="Rechthoek"/>
              <p:cNvSpPr/>
              <p:nvPr/>
            </p:nvSpPr>
            <p:spPr>
              <a:xfrm>
                <a:off x="-1" y="-1"/>
                <a:ext cx="4862864" cy="2711299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81" name="Levensverhaal"/>
              <p:cNvSpPr txBox="1"/>
              <p:nvPr/>
            </p:nvSpPr>
            <p:spPr>
              <a:xfrm>
                <a:off x="-1" y="986768"/>
                <a:ext cx="4862864" cy="7377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Levensverhaal</a:t>
                </a:r>
              </a:p>
            </p:txBody>
          </p:sp>
        </p:grpSp>
      </p:grpSp>
      <p:grpSp>
        <p:nvGrpSpPr>
          <p:cNvPr id="288" name="Groep 19"/>
          <p:cNvGrpSpPr/>
          <p:nvPr/>
        </p:nvGrpSpPr>
        <p:grpSpPr>
          <a:xfrm>
            <a:off x="9494446" y="5191998"/>
            <a:ext cx="5040001" cy="2880002"/>
            <a:chOff x="0" y="0"/>
            <a:chExt cx="5040000" cy="2880000"/>
          </a:xfrm>
        </p:grpSpPr>
        <p:sp>
          <p:nvSpPr>
            <p:cNvPr id="284" name="Afgeronde rechthoek 26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F2B33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287" name="Afgeronde rechthoek 8"/>
            <p:cNvGrpSpPr/>
            <p:nvPr/>
          </p:nvGrpSpPr>
          <p:grpSpPr>
            <a:xfrm>
              <a:off x="88568" y="84351"/>
              <a:ext cx="4862864" cy="2711298"/>
              <a:chOff x="0" y="0"/>
              <a:chExt cx="4862862" cy="2711297"/>
            </a:xfrm>
          </p:grpSpPr>
          <p:sp>
            <p:nvSpPr>
              <p:cNvPr id="285" name="Rechthoek"/>
              <p:cNvSpPr/>
              <p:nvPr/>
            </p:nvSpPr>
            <p:spPr>
              <a:xfrm>
                <a:off x="-1" y="-1"/>
                <a:ext cx="4862864" cy="2711299"/>
              </a:xfrm>
              <a:prstGeom prst="rect">
                <a:avLst/>
              </a:prstGeom>
              <a:solidFill>
                <a:srgbClr val="F2B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86" name="Levensvragen"/>
              <p:cNvSpPr txBox="1"/>
              <p:nvPr/>
            </p:nvSpPr>
            <p:spPr>
              <a:xfrm>
                <a:off x="-1" y="1009628"/>
                <a:ext cx="4862864" cy="692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Levensvragen</a:t>
                </a:r>
              </a:p>
            </p:txBody>
          </p:sp>
        </p:grpSp>
      </p:grpSp>
      <p:grpSp>
        <p:nvGrpSpPr>
          <p:cNvPr id="291" name="Groep 20"/>
          <p:cNvGrpSpPr/>
          <p:nvPr/>
        </p:nvGrpSpPr>
        <p:grpSpPr>
          <a:xfrm>
            <a:off x="15017881" y="6042897"/>
            <a:ext cx="1167034" cy="1365211"/>
            <a:chOff x="0" y="0"/>
            <a:chExt cx="1167033" cy="1365209"/>
          </a:xfrm>
        </p:grpSpPr>
        <p:sp>
          <p:nvSpPr>
            <p:cNvPr id="289" name="Pijl links 24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90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  <p:grpSp>
        <p:nvGrpSpPr>
          <p:cNvPr id="296" name="Groep 21"/>
          <p:cNvGrpSpPr/>
          <p:nvPr/>
        </p:nvGrpSpPr>
        <p:grpSpPr>
          <a:xfrm>
            <a:off x="16668348" y="5191998"/>
            <a:ext cx="5040001" cy="2880002"/>
            <a:chOff x="0" y="0"/>
            <a:chExt cx="5040000" cy="2880000"/>
          </a:xfrm>
        </p:grpSpPr>
        <p:sp>
          <p:nvSpPr>
            <p:cNvPr id="292" name="Afgeronde rechthoek 22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295" name="Afgeronde rechthoek 12"/>
            <p:cNvGrpSpPr/>
            <p:nvPr/>
          </p:nvGrpSpPr>
          <p:grpSpPr>
            <a:xfrm>
              <a:off x="88568" y="84351"/>
              <a:ext cx="4846352" cy="2598113"/>
              <a:chOff x="0" y="0"/>
              <a:chExt cx="4846351" cy="2598111"/>
            </a:xfrm>
          </p:grpSpPr>
          <p:sp>
            <p:nvSpPr>
              <p:cNvPr id="293" name="Rechthoek"/>
              <p:cNvSpPr/>
              <p:nvPr/>
            </p:nvSpPr>
            <p:spPr>
              <a:xfrm>
                <a:off x="-1" y="0"/>
                <a:ext cx="4846353" cy="2598112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94" name="Levensbeschouwing"/>
              <p:cNvSpPr txBox="1"/>
              <p:nvPr/>
            </p:nvSpPr>
            <p:spPr>
              <a:xfrm>
                <a:off x="-1" y="953035"/>
                <a:ext cx="4846353" cy="692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Levensbeschouwing</a:t>
                </a:r>
              </a:p>
            </p:txBody>
          </p:sp>
        </p:grpSp>
      </p:grpSp>
      <p:grpSp>
        <p:nvGrpSpPr>
          <p:cNvPr id="299" name="Groep 32"/>
          <p:cNvGrpSpPr/>
          <p:nvPr/>
        </p:nvGrpSpPr>
        <p:grpSpPr>
          <a:xfrm>
            <a:off x="7891405" y="6042897"/>
            <a:ext cx="1167034" cy="1365211"/>
            <a:chOff x="0" y="0"/>
            <a:chExt cx="1167033" cy="1365209"/>
          </a:xfrm>
        </p:grpSpPr>
        <p:sp>
          <p:nvSpPr>
            <p:cNvPr id="297" name="Pijl links 33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98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03" name="Bereid jouw pitch voor"/>
          <p:cNvSpPr txBox="1"/>
          <p:nvPr/>
        </p:nvSpPr>
        <p:spPr>
          <a:xfrm>
            <a:off x="2489198" y="1610376"/>
            <a:ext cx="17765624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Levensvragen bij het levensverhaal</a:t>
            </a:r>
          </a:p>
        </p:txBody>
      </p:sp>
      <p:sp>
        <p:nvSpPr>
          <p:cNvPr id="304" name="Tekstvak 3"/>
          <p:cNvSpPr txBox="1"/>
          <p:nvPr/>
        </p:nvSpPr>
        <p:spPr>
          <a:xfrm>
            <a:off x="2724119" y="4229999"/>
            <a:ext cx="15772460" cy="610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Vragen over betekenis, zingeving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Borrelen op uit gewone verhalen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Thuisopdracht 2: Bedenk een levensvraag en leg uit waarom het een levensvraag is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grpSp>
        <p:nvGrpSpPr>
          <p:cNvPr id="312" name="Groep 17"/>
          <p:cNvGrpSpPr/>
          <p:nvPr/>
        </p:nvGrpSpPr>
        <p:grpSpPr>
          <a:xfrm>
            <a:off x="2415395" y="5192000"/>
            <a:ext cx="5040002" cy="2880001"/>
            <a:chOff x="0" y="0"/>
            <a:chExt cx="5040000" cy="2880000"/>
          </a:xfrm>
        </p:grpSpPr>
        <p:sp>
          <p:nvSpPr>
            <p:cNvPr id="308" name="Afgeronde rechthoek 30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311" name="Afgeronde rechthoek 4"/>
            <p:cNvGrpSpPr/>
            <p:nvPr/>
          </p:nvGrpSpPr>
          <p:grpSpPr>
            <a:xfrm>
              <a:off x="88568" y="84351"/>
              <a:ext cx="4862864" cy="2711298"/>
              <a:chOff x="0" y="0"/>
              <a:chExt cx="4862862" cy="2711297"/>
            </a:xfrm>
          </p:grpSpPr>
          <p:sp>
            <p:nvSpPr>
              <p:cNvPr id="309" name="Rechthoek"/>
              <p:cNvSpPr/>
              <p:nvPr/>
            </p:nvSpPr>
            <p:spPr>
              <a:xfrm>
                <a:off x="-1" y="-1"/>
                <a:ext cx="4862864" cy="2711299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310" name="Levensverhaal"/>
              <p:cNvSpPr txBox="1"/>
              <p:nvPr/>
            </p:nvSpPr>
            <p:spPr>
              <a:xfrm>
                <a:off x="-1" y="986768"/>
                <a:ext cx="4862864" cy="7377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Levensverhaal</a:t>
                </a:r>
              </a:p>
            </p:txBody>
          </p:sp>
        </p:grpSp>
      </p:grpSp>
      <p:grpSp>
        <p:nvGrpSpPr>
          <p:cNvPr id="317" name="Groep 19"/>
          <p:cNvGrpSpPr/>
          <p:nvPr/>
        </p:nvGrpSpPr>
        <p:grpSpPr>
          <a:xfrm>
            <a:off x="9494446" y="5191998"/>
            <a:ext cx="5040001" cy="2880002"/>
            <a:chOff x="0" y="0"/>
            <a:chExt cx="5040000" cy="2880000"/>
          </a:xfrm>
        </p:grpSpPr>
        <p:sp>
          <p:nvSpPr>
            <p:cNvPr id="313" name="Afgeronde rechthoek 26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316" name="Afgeronde rechthoek 8"/>
            <p:cNvGrpSpPr/>
            <p:nvPr/>
          </p:nvGrpSpPr>
          <p:grpSpPr>
            <a:xfrm>
              <a:off x="88568" y="84351"/>
              <a:ext cx="4862864" cy="2711298"/>
              <a:chOff x="0" y="0"/>
              <a:chExt cx="4862862" cy="2711297"/>
            </a:xfrm>
          </p:grpSpPr>
          <p:sp>
            <p:nvSpPr>
              <p:cNvPr id="314" name="Rechthoek"/>
              <p:cNvSpPr/>
              <p:nvPr/>
            </p:nvSpPr>
            <p:spPr>
              <a:xfrm>
                <a:off x="-1" y="-1"/>
                <a:ext cx="4862864" cy="2711299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315" name="Levensvragen"/>
              <p:cNvSpPr txBox="1"/>
              <p:nvPr/>
            </p:nvSpPr>
            <p:spPr>
              <a:xfrm>
                <a:off x="-1" y="1009628"/>
                <a:ext cx="4862864" cy="692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Levensvragen</a:t>
                </a:r>
              </a:p>
            </p:txBody>
          </p:sp>
        </p:grpSp>
      </p:grpSp>
      <p:grpSp>
        <p:nvGrpSpPr>
          <p:cNvPr id="320" name="Groep 20"/>
          <p:cNvGrpSpPr/>
          <p:nvPr/>
        </p:nvGrpSpPr>
        <p:grpSpPr>
          <a:xfrm>
            <a:off x="15017881" y="6042897"/>
            <a:ext cx="1167034" cy="1365211"/>
            <a:chOff x="0" y="0"/>
            <a:chExt cx="1167033" cy="1365209"/>
          </a:xfrm>
        </p:grpSpPr>
        <p:sp>
          <p:nvSpPr>
            <p:cNvPr id="318" name="Pijl links 24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19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  <p:grpSp>
        <p:nvGrpSpPr>
          <p:cNvPr id="325" name="Groep 21"/>
          <p:cNvGrpSpPr/>
          <p:nvPr/>
        </p:nvGrpSpPr>
        <p:grpSpPr>
          <a:xfrm>
            <a:off x="16668348" y="5191998"/>
            <a:ext cx="5040001" cy="2880002"/>
            <a:chOff x="0" y="0"/>
            <a:chExt cx="5040000" cy="2880000"/>
          </a:xfrm>
        </p:grpSpPr>
        <p:sp>
          <p:nvSpPr>
            <p:cNvPr id="321" name="Afgeronde rechthoek 22"/>
            <p:cNvSpPr/>
            <p:nvPr/>
          </p:nvSpPr>
          <p:spPr>
            <a:xfrm>
              <a:off x="0" y="-1"/>
              <a:ext cx="5040001" cy="2880002"/>
            </a:xfrm>
            <a:prstGeom prst="roundRect">
              <a:avLst>
                <a:gd name="adj" fmla="val 10000"/>
              </a:avLst>
            </a:prstGeom>
            <a:solidFill>
              <a:srgbClr val="F2B33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324" name="Afgeronde rechthoek 12"/>
            <p:cNvGrpSpPr/>
            <p:nvPr/>
          </p:nvGrpSpPr>
          <p:grpSpPr>
            <a:xfrm>
              <a:off x="88568" y="84351"/>
              <a:ext cx="4846352" cy="2598113"/>
              <a:chOff x="0" y="0"/>
              <a:chExt cx="4846351" cy="2598111"/>
            </a:xfrm>
          </p:grpSpPr>
          <p:sp>
            <p:nvSpPr>
              <p:cNvPr id="322" name="Rechthoek"/>
              <p:cNvSpPr/>
              <p:nvPr/>
            </p:nvSpPr>
            <p:spPr>
              <a:xfrm>
                <a:off x="-1" y="0"/>
                <a:ext cx="4846353" cy="2598112"/>
              </a:xfrm>
              <a:prstGeom prst="rect">
                <a:avLst/>
              </a:prstGeom>
              <a:solidFill>
                <a:srgbClr val="F2B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323" name="Levensbeschouwing"/>
              <p:cNvSpPr txBox="1"/>
              <p:nvPr/>
            </p:nvSpPr>
            <p:spPr>
              <a:xfrm>
                <a:off x="-1" y="953035"/>
                <a:ext cx="4846353" cy="692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Levensbeschouwing</a:t>
                </a:r>
              </a:p>
            </p:txBody>
          </p:sp>
        </p:grpSp>
      </p:grpSp>
      <p:grpSp>
        <p:nvGrpSpPr>
          <p:cNvPr id="328" name="Groep 32"/>
          <p:cNvGrpSpPr/>
          <p:nvPr/>
        </p:nvGrpSpPr>
        <p:grpSpPr>
          <a:xfrm>
            <a:off x="7891405" y="6042897"/>
            <a:ext cx="1167034" cy="1365211"/>
            <a:chOff x="0" y="0"/>
            <a:chExt cx="1167033" cy="1365209"/>
          </a:xfrm>
        </p:grpSpPr>
        <p:sp>
          <p:nvSpPr>
            <p:cNvPr id="326" name="Pijl links 33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27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32" name="Bereid jouw pitch voor"/>
          <p:cNvSpPr txBox="1"/>
          <p:nvPr/>
        </p:nvSpPr>
        <p:spPr>
          <a:xfrm>
            <a:off x="2489199" y="1610376"/>
            <a:ext cx="1888705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Van inzichten naar levensbeschouwing</a:t>
            </a:r>
          </a:p>
        </p:txBody>
      </p:sp>
      <p:sp>
        <p:nvSpPr>
          <p:cNvPr id="333" name="Tekstvak 3"/>
          <p:cNvSpPr txBox="1"/>
          <p:nvPr/>
        </p:nvSpPr>
        <p:spPr>
          <a:xfrm>
            <a:off x="2724119" y="4229999"/>
            <a:ext cx="15772460" cy="695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solidFill>
                  <a:srgbClr val="232323"/>
                </a:solidFill>
              </a:defRPr>
            </a:pPr>
            <a:r>
              <a:t>Definitie uit Wikipedia: </a:t>
            </a:r>
            <a:br/>
            <a:r>
              <a:t>‘Een visie op het leven, wat het betekent, wat de waarde ervan is en hoe het geleefd moet worden.’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rPr i="0">
                <a:latin typeface="Karla Regular Regular"/>
                <a:ea typeface="Karla Regular Regular"/>
                <a:cs typeface="Karla Regular Regular"/>
                <a:sym typeface="Karla Regular Regular"/>
              </a:rPr>
              <a:t/>
            </a:r>
            <a:br>
              <a:rPr i="0">
                <a:latin typeface="Karla Regular Regular"/>
                <a:ea typeface="Karla Regular Regular"/>
                <a:cs typeface="Karla Regular Regular"/>
                <a:sym typeface="Karla Regular Regular"/>
              </a:rPr>
            </a:br>
            <a:r>
              <a:t>Thuisopdracht 3: Wat vind je van deze definitie, zoals van ‘moet’?</a:t>
            </a:r>
            <a:endParaRPr i="0"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endParaRPr i="0"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r>
              <a:t>Levensbeschouwing is persoonlijk en blijvend in ontwikkeling</a:t>
            </a:r>
            <a:endParaRPr i="1"/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Bricolage</a:t>
            </a: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/>
            </a:r>
            <a:br/>
            <a:r>
              <a:t>Thuisopdracht 4: Wat staat centraal in jouw levensbeschouwing?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57" y="10908345"/>
            <a:ext cx="3554501" cy="834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Afbeelding 8" descr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788" y="10260775"/>
            <a:ext cx="2890686" cy="200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Afbeelding 1" descr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344" y="10517954"/>
            <a:ext cx="1886649" cy="174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Afbeelding 2" descr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1858" y="10936058"/>
            <a:ext cx="3760245" cy="115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Afbeelding 3" descr="Afbeelding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1534" y="11220660"/>
            <a:ext cx="3875133" cy="651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Afbeelding 4" descr="Afbeelding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1715" y="10870576"/>
            <a:ext cx="2969424" cy="128410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raining"/>
          <p:cNvSpPr txBox="1"/>
          <p:nvPr/>
        </p:nvSpPr>
        <p:spPr>
          <a:xfrm>
            <a:off x="8684485" y="1911028"/>
            <a:ext cx="757854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>
              <a:defRPr sz="5700" i="1">
                <a:solidFill>
                  <a:srgbClr val="E9B65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Training</a:t>
            </a:r>
          </a:p>
        </p:txBody>
      </p:sp>
      <p:sp>
        <p:nvSpPr>
          <p:cNvPr id="174" name="als methode voor geestelijk…"/>
          <p:cNvSpPr txBox="1"/>
          <p:nvPr/>
        </p:nvSpPr>
        <p:spPr>
          <a:xfrm>
            <a:off x="8055992" y="5782598"/>
            <a:ext cx="713271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 i="1">
                <a:solidFill>
                  <a:srgbClr val="E8B55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bij het levensverhaal</a:t>
            </a:r>
          </a:p>
        </p:txBody>
      </p:sp>
      <p:sp>
        <p:nvSpPr>
          <p:cNvPr id="175" name="Drie grond-…"/>
          <p:cNvSpPr txBox="1"/>
          <p:nvPr/>
        </p:nvSpPr>
        <p:spPr>
          <a:xfrm>
            <a:off x="7439306" y="2860852"/>
            <a:ext cx="11322829" cy="285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ts val="10800"/>
              </a:lnSpc>
              <a:defRPr sz="10700" b="1">
                <a:solidFill>
                  <a:srgbClr val="000000"/>
                </a:solidFill>
              </a:defRPr>
            </a:pPr>
            <a:r>
              <a:t>Drie grond-</a:t>
            </a:r>
            <a:br/>
            <a:r>
              <a:t>	houdingen</a:t>
            </a:r>
          </a:p>
        </p:txBody>
      </p:sp>
      <p:sp>
        <p:nvSpPr>
          <p:cNvPr id="176" name="Tekstvak 1"/>
          <p:cNvSpPr txBox="1"/>
          <p:nvPr/>
        </p:nvSpPr>
        <p:spPr>
          <a:xfrm>
            <a:off x="2678932" y="7626505"/>
            <a:ext cx="18510708" cy="196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2438337">
              <a:defRPr sz="5900" b="1"/>
            </a:pPr>
            <a:r>
              <a:t>Naam Trainer / Organisatie</a:t>
            </a:r>
          </a:p>
          <a:p>
            <a:pPr algn="ctr" defTabSz="2438337">
              <a:defRPr sz="5900"/>
            </a:pPr>
            <a:r>
              <a:t>Datum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grpSp>
        <p:nvGrpSpPr>
          <p:cNvPr id="341" name="Groep 17"/>
          <p:cNvGrpSpPr/>
          <p:nvPr/>
        </p:nvGrpSpPr>
        <p:grpSpPr>
          <a:xfrm>
            <a:off x="3692106" y="4230182"/>
            <a:ext cx="5674015" cy="5276119"/>
            <a:chOff x="0" y="0"/>
            <a:chExt cx="5674014" cy="5276117"/>
          </a:xfrm>
        </p:grpSpPr>
        <p:sp>
          <p:nvSpPr>
            <p:cNvPr id="337" name="Afgeronde rechthoek 30"/>
            <p:cNvSpPr/>
            <p:nvPr/>
          </p:nvSpPr>
          <p:spPr>
            <a:xfrm>
              <a:off x="0" y="0"/>
              <a:ext cx="5674015" cy="5276118"/>
            </a:xfrm>
            <a:prstGeom prst="roundRect">
              <a:avLst>
                <a:gd name="adj" fmla="val 10000"/>
              </a:avLst>
            </a:prstGeom>
            <a:solidFill>
              <a:srgbClr val="AAA76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340" name="Afgeronde rechthoek 4"/>
            <p:cNvGrpSpPr/>
            <p:nvPr/>
          </p:nvGrpSpPr>
          <p:grpSpPr>
            <a:xfrm>
              <a:off x="276810" y="304629"/>
              <a:ext cx="5147141" cy="4681485"/>
              <a:chOff x="0" y="0"/>
              <a:chExt cx="5147140" cy="4681484"/>
            </a:xfrm>
          </p:grpSpPr>
          <p:sp>
            <p:nvSpPr>
              <p:cNvPr id="338" name="Rechthoek"/>
              <p:cNvSpPr/>
              <p:nvPr/>
            </p:nvSpPr>
            <p:spPr>
              <a:xfrm>
                <a:off x="0" y="-1"/>
                <a:ext cx="5147141" cy="4681486"/>
              </a:xfrm>
              <a:prstGeom prst="rect">
                <a:avLst/>
              </a:prstGeom>
              <a:solidFill>
                <a:srgbClr val="AAA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339" name="Levensverhaal…"/>
              <p:cNvSpPr txBox="1"/>
              <p:nvPr/>
            </p:nvSpPr>
            <p:spPr>
              <a:xfrm>
                <a:off x="0" y="606909"/>
                <a:ext cx="5147141" cy="3467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defRPr>
                    <a:solidFill>
                      <a:srgbClr val="FFFFFF"/>
                    </a:solidFill>
                  </a:defRPr>
                </a:pPr>
                <a:r>
                  <a:t>Levensverhaal</a:t>
                </a:r>
              </a:p>
              <a:p>
                <a:pPr algn="ctr" defTabSz="1066800">
                  <a:defRPr>
                    <a:solidFill>
                      <a:srgbClr val="FFFFFF"/>
                    </a:solidFill>
                  </a:defRPr>
                </a:pPr>
                <a:r>
                  <a:t>+ </a:t>
                </a:r>
                <a:br/>
                <a:r>
                  <a:t>Levensvragen</a:t>
                </a:r>
              </a:p>
              <a:p>
                <a:pPr algn="ctr" defTabSz="1066800">
                  <a:defRPr>
                    <a:solidFill>
                      <a:srgbClr val="FFFFFF"/>
                    </a:solidFill>
                  </a:defRPr>
                </a:pPr>
                <a:r>
                  <a:t>+</a:t>
                </a:r>
              </a:p>
              <a:p>
                <a:pPr algn="ctr" defTabSz="1066800">
                  <a:defRPr>
                    <a:solidFill>
                      <a:srgbClr val="FFFFFF"/>
                    </a:solidFill>
                  </a:defRPr>
                </a:pPr>
                <a:r>
                  <a:t>Levensbeschouwing</a:t>
                </a:r>
              </a:p>
            </p:txBody>
          </p:sp>
        </p:grpSp>
      </p:grpSp>
      <p:grpSp>
        <p:nvGrpSpPr>
          <p:cNvPr id="344" name="Groep 20"/>
          <p:cNvGrpSpPr/>
          <p:nvPr/>
        </p:nvGrpSpPr>
        <p:grpSpPr>
          <a:xfrm>
            <a:off x="11608482" y="6175395"/>
            <a:ext cx="1167034" cy="1365211"/>
            <a:chOff x="0" y="0"/>
            <a:chExt cx="1167033" cy="1365209"/>
          </a:xfrm>
        </p:grpSpPr>
        <p:sp>
          <p:nvSpPr>
            <p:cNvPr id="342" name="Pijl links 24"/>
            <p:cNvSpPr/>
            <p:nvPr/>
          </p:nvSpPr>
          <p:spPr>
            <a:xfrm>
              <a:off x="0" y="0"/>
              <a:ext cx="1167034" cy="13652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43" name="Pijl links 10"/>
            <p:cNvSpPr/>
            <p:nvPr/>
          </p:nvSpPr>
          <p:spPr>
            <a:xfrm>
              <a:off x="0" y="273041"/>
              <a:ext cx="816924" cy="819127"/>
            </a:xfrm>
            <a:prstGeom prst="rect">
              <a:avLst/>
            </a:prstGeom>
            <a:solidFill>
              <a:srgbClr val="BEDF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ts val="1000"/>
                </a:spcBef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</p:grpSp>
      <p:grpSp>
        <p:nvGrpSpPr>
          <p:cNvPr id="349" name="Groep 21"/>
          <p:cNvGrpSpPr/>
          <p:nvPr/>
        </p:nvGrpSpPr>
        <p:grpSpPr>
          <a:xfrm>
            <a:off x="14631869" y="4988362"/>
            <a:ext cx="6060025" cy="3739276"/>
            <a:chOff x="0" y="0"/>
            <a:chExt cx="6060023" cy="3739274"/>
          </a:xfrm>
        </p:grpSpPr>
        <p:sp>
          <p:nvSpPr>
            <p:cNvPr id="345" name="Afgeronde rechthoek 22"/>
            <p:cNvSpPr/>
            <p:nvPr/>
          </p:nvSpPr>
          <p:spPr>
            <a:xfrm>
              <a:off x="0" y="0"/>
              <a:ext cx="6060024" cy="3739275"/>
            </a:xfrm>
            <a:prstGeom prst="roundRect">
              <a:avLst>
                <a:gd name="adj" fmla="val 10000"/>
              </a:avLst>
            </a:prstGeom>
            <a:solidFill>
              <a:srgbClr val="F2B33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lnSpc>
                  <a:spcPct val="100000"/>
                </a:lnSpc>
                <a:defRPr sz="2400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348" name="Afgeronde rechthoek 12"/>
            <p:cNvGrpSpPr/>
            <p:nvPr/>
          </p:nvGrpSpPr>
          <p:grpSpPr>
            <a:xfrm>
              <a:off x="106493" y="109518"/>
              <a:ext cx="5827184" cy="3373283"/>
              <a:chOff x="0" y="0"/>
              <a:chExt cx="5827183" cy="3373282"/>
            </a:xfrm>
          </p:grpSpPr>
          <p:sp>
            <p:nvSpPr>
              <p:cNvPr id="346" name="Rechthoek"/>
              <p:cNvSpPr/>
              <p:nvPr/>
            </p:nvSpPr>
            <p:spPr>
              <a:xfrm>
                <a:off x="-1" y="-1"/>
                <a:ext cx="5827185" cy="3373284"/>
              </a:xfrm>
              <a:prstGeom prst="rect">
                <a:avLst/>
              </a:prstGeom>
              <a:solidFill>
                <a:srgbClr val="F2B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347" name="Zorgrelaties"/>
              <p:cNvSpPr txBox="1"/>
              <p:nvPr/>
            </p:nvSpPr>
            <p:spPr>
              <a:xfrm>
                <a:off x="-1" y="1340620"/>
                <a:ext cx="5827185" cy="692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16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Zorgrelaties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53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Geestelijke zorgverlening</a:t>
            </a:r>
          </a:p>
        </p:txBody>
      </p:sp>
      <p:sp>
        <p:nvSpPr>
          <p:cNvPr id="354" name="Tekstvak 3"/>
          <p:cNvSpPr txBox="1"/>
          <p:nvPr/>
        </p:nvSpPr>
        <p:spPr>
          <a:xfrm>
            <a:off x="2724119" y="4229999"/>
            <a:ext cx="15772460" cy="26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solidFill>
                  <a:srgbClr val="232323"/>
                </a:solidFill>
              </a:defRPr>
            </a:pPr>
            <a:r>
              <a:t>De zorgverlener heeft een zorgrelatie met: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zichzelf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de ander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derden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58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Relatie zorgverlener met zichzelf</a:t>
            </a:r>
          </a:p>
        </p:txBody>
      </p:sp>
      <p:sp>
        <p:nvSpPr>
          <p:cNvPr id="359" name="Tekstvak 3"/>
          <p:cNvSpPr txBox="1"/>
          <p:nvPr/>
        </p:nvSpPr>
        <p:spPr>
          <a:xfrm>
            <a:off x="2724119" y="4229999"/>
            <a:ext cx="12805752" cy="610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solidFill>
                  <a:srgbClr val="232323"/>
                </a:solidFill>
              </a:defRPr>
            </a:pPr>
            <a:r>
              <a:t>De zorgverlener als diamant, als veelzijdig mens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Wat neem ik mee naar mijn werk? Bewustzijn en leegmaken, congruentie.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Wat voor type mens ben ik, hoe reageer ik van nature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Thuisopdracht 5: Hoe ga ik om met wat ik ervaar in mijn werk?</a:t>
            </a:r>
          </a:p>
        </p:txBody>
      </p:sp>
      <p:pic>
        <p:nvPicPr>
          <p:cNvPr id="360" name="Content Placeholder 4" descr="Content Placeholder 4"/>
          <p:cNvPicPr>
            <a:picLocks noChangeAspect="1"/>
          </p:cNvPicPr>
          <p:nvPr/>
        </p:nvPicPr>
        <p:blipFill>
          <a:blip r:embed="rId3"/>
          <a:srcRect l="329" r="30108"/>
          <a:stretch>
            <a:fillRect/>
          </a:stretch>
        </p:blipFill>
        <p:spPr>
          <a:xfrm>
            <a:off x="16103065" y="4314144"/>
            <a:ext cx="7142851" cy="6802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64" name="Bereid jouw pitch voor"/>
          <p:cNvSpPr txBox="1"/>
          <p:nvPr/>
        </p:nvSpPr>
        <p:spPr>
          <a:xfrm>
            <a:off x="2489200" y="1610376"/>
            <a:ext cx="167132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Relatie zorgverlener met de Ander</a:t>
            </a:r>
          </a:p>
        </p:txBody>
      </p:sp>
      <p:sp>
        <p:nvSpPr>
          <p:cNvPr id="365" name="Tekstvak 3"/>
          <p:cNvSpPr txBox="1"/>
          <p:nvPr/>
        </p:nvSpPr>
        <p:spPr>
          <a:xfrm>
            <a:off x="2724119" y="4229999"/>
            <a:ext cx="13009680" cy="474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solidFill>
                  <a:srgbClr val="232323"/>
                </a:solidFill>
              </a:defRPr>
            </a:pPr>
            <a:r>
              <a:t>Wat doe je, als je een onbegrensde verantwoordelijkheid voelt voor een Ander, en jouw begrenzing om daarin te kunnen voorzien? (vrij naar Levinas, 1953)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</p:txBody>
      </p:sp>
      <p:pic>
        <p:nvPicPr>
          <p:cNvPr id="366" name="Content Placeholder 4" descr="Content Placeholder 4"/>
          <p:cNvPicPr>
            <a:picLocks noChangeAspect="1"/>
          </p:cNvPicPr>
          <p:nvPr/>
        </p:nvPicPr>
        <p:blipFill>
          <a:blip r:embed="rId3"/>
          <a:srcRect l="34944" t="1547" r="1881" b="1547"/>
          <a:stretch>
            <a:fillRect/>
          </a:stretch>
        </p:blipFill>
        <p:spPr>
          <a:xfrm>
            <a:off x="16084520" y="4245820"/>
            <a:ext cx="7139723" cy="7310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70" name="Bereid jouw pitch voor"/>
          <p:cNvSpPr txBox="1"/>
          <p:nvPr/>
        </p:nvSpPr>
        <p:spPr>
          <a:xfrm>
            <a:off x="2489200" y="1610376"/>
            <a:ext cx="167132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Valkuilen</a:t>
            </a:r>
          </a:p>
        </p:txBody>
      </p:sp>
      <p:sp>
        <p:nvSpPr>
          <p:cNvPr id="371" name="Tekstvak 3"/>
          <p:cNvSpPr txBox="1"/>
          <p:nvPr/>
        </p:nvSpPr>
        <p:spPr>
          <a:xfrm>
            <a:off x="2724119" y="4229999"/>
            <a:ext cx="15772460" cy="542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Eigen mening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Emotionele betrokkenheid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Halo-effect (maakt één zwaluw al een zomer?)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Horn-effect (overschaduwt een negatief aspect het gesprek?)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Vooroordeel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Projectie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Stemming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Ervaring</a:t>
            </a:r>
          </a:p>
        </p:txBody>
      </p:sp>
      <p:pic>
        <p:nvPicPr>
          <p:cNvPr id="372" name="Content Placeholder 4" descr="Content Placeholder 4"/>
          <p:cNvPicPr>
            <a:picLocks noChangeAspect="1"/>
          </p:cNvPicPr>
          <p:nvPr/>
        </p:nvPicPr>
        <p:blipFill>
          <a:blip r:embed="rId3"/>
          <a:srcRect l="26661" r="30136"/>
          <a:stretch>
            <a:fillRect/>
          </a:stretch>
        </p:blipFill>
        <p:spPr>
          <a:xfrm>
            <a:off x="18816516" y="4315666"/>
            <a:ext cx="4434219" cy="6799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76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Relatie zorgverlener met derden</a:t>
            </a:r>
          </a:p>
        </p:txBody>
      </p:sp>
      <p:sp>
        <p:nvSpPr>
          <p:cNvPr id="377" name="Tekstvak 3"/>
          <p:cNvSpPr txBox="1"/>
          <p:nvPr/>
        </p:nvSpPr>
        <p:spPr>
          <a:xfrm>
            <a:off x="2724119" y="4229999"/>
            <a:ext cx="8323845" cy="678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Derden voor de zorgverlener, 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Intro ‘Australië’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Thuisopdracht 6: Hoe is sprake van derden in de video, wat herken je daarvan in jouw zorgverlening?</a:t>
            </a:r>
          </a:p>
        </p:txBody>
      </p:sp>
      <p:pic>
        <p:nvPicPr>
          <p:cNvPr id="378" name="Screenshot Australie.png" descr="Screenshot Austral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479" y="4181080"/>
            <a:ext cx="11921740" cy="6704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descr="Goed in gesprek: Maak jij contact?">
            <a:hlinkClick r:id="" action="ppaction://media"/>
            <a:extLst>
              <a:ext uri="{FF2B5EF4-FFF2-40B4-BE49-F238E27FC236}">
                <a16:creationId xmlns:a16="http://schemas.microsoft.com/office/drawing/2014/main" id="{9CAC2CEB-B24C-EE2E-414A-BF36EBBA58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24384000" cy="1377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0"/>
    </mc:Choice>
    <mc:Fallback xmlns="">
      <p:transition advClick="0" advTm="185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84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Terugblik en vooruitblik</a:t>
            </a:r>
          </a:p>
        </p:txBody>
      </p:sp>
      <p:sp>
        <p:nvSpPr>
          <p:cNvPr id="385" name="Tekstvak 3"/>
          <p:cNvSpPr txBox="1"/>
          <p:nvPr/>
        </p:nvSpPr>
        <p:spPr>
          <a:xfrm>
            <a:off x="2724119" y="4229999"/>
            <a:ext cx="16829377" cy="132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Hoe ging het, wat heeft geholpen en hoe, wat méér wil je leren? Tips? 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571500" indent="-5715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Vooruitblik naar workshop 2; ‘thuis’ oefenen en reflecteren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rondhoudingen tekstslide extra slide.pdf" descr="Grondhoudingen tekstslide extra 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Workshop 2</a:t>
            </a:r>
          </a:p>
        </p:txBody>
      </p:sp>
      <p:sp>
        <p:nvSpPr>
          <p:cNvPr id="38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90" name="Tekstvak 1"/>
          <p:cNvSpPr txBox="1"/>
          <p:nvPr/>
        </p:nvSpPr>
        <p:spPr>
          <a:xfrm>
            <a:off x="2678932" y="4230001"/>
            <a:ext cx="14987053" cy="309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lnSpc>
                <a:spcPts val="6000"/>
              </a:lnSpc>
              <a:buSzPct val="100000"/>
              <a:buFont typeface="Arial"/>
              <a:buChar char="•"/>
            </a:pPr>
            <a:r>
              <a:t>Ervaringen</a:t>
            </a:r>
          </a:p>
          <a:p>
            <a:pPr marL="571500" indent="-571500">
              <a:lnSpc>
                <a:spcPts val="6000"/>
              </a:lnSpc>
              <a:buSzPct val="100000"/>
              <a:buFont typeface="Arial"/>
              <a:buChar char="•"/>
            </a:pPr>
            <a:r>
              <a:t>Vragen </a:t>
            </a:r>
          </a:p>
          <a:p>
            <a:pPr marL="571500" indent="-571500">
              <a:lnSpc>
                <a:spcPts val="6000"/>
              </a:lnSpc>
              <a:buSzPct val="100000"/>
              <a:buFont typeface="Arial"/>
              <a:buChar char="•"/>
            </a:pPr>
            <a:r>
              <a:t>Groepsoefening  </a:t>
            </a:r>
          </a:p>
          <a:p>
            <a:pPr marL="571500" indent="-571500">
              <a:lnSpc>
                <a:spcPts val="6000"/>
              </a:lnSpc>
              <a:buSzPct val="100000"/>
              <a:buFont typeface="Arial"/>
              <a:buChar char="•"/>
            </a:pPr>
            <a:r>
              <a:t>Hoe verder?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rondhoudingen tekstslide extra slide.pdf" descr="Grondhoudingen tekstslide extra 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Workshop 2</a:t>
            </a:r>
          </a:p>
        </p:txBody>
      </p:sp>
      <p:sp>
        <p:nvSpPr>
          <p:cNvPr id="39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395" name="Tekstvak 1"/>
          <p:cNvSpPr txBox="1"/>
          <p:nvPr/>
        </p:nvSpPr>
        <p:spPr>
          <a:xfrm>
            <a:off x="2678932" y="4230001"/>
            <a:ext cx="14987053" cy="690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6000"/>
              </a:lnSpc>
              <a:defRPr b="1"/>
            </a:pPr>
            <a:r>
              <a:t>Integrale oefening en verder</a:t>
            </a:r>
          </a:p>
          <a:p>
            <a:pPr>
              <a:lnSpc>
                <a:spcPts val="6000"/>
              </a:lnSpc>
            </a:pPr>
            <a:endParaRPr/>
          </a:p>
          <a:p>
            <a:pPr>
              <a:lnSpc>
                <a:spcPts val="6000"/>
              </a:lnSpc>
            </a:pPr>
            <a:r>
              <a:t>14:00 uur		Opfrissing, ervaringen en vragen</a:t>
            </a:r>
          </a:p>
          <a:p>
            <a:pPr>
              <a:lnSpc>
                <a:spcPts val="6000"/>
              </a:lnSpc>
            </a:pPr>
            <a:r>
              <a:t>14:45 uur		Integraal gesprek voeren</a:t>
            </a:r>
          </a:p>
          <a:p>
            <a:pPr>
              <a:lnSpc>
                <a:spcPts val="6000"/>
              </a:lnSpc>
            </a:pPr>
            <a:r>
              <a:t>15:45 uur		Pauze</a:t>
            </a:r>
          </a:p>
          <a:p>
            <a:pPr>
              <a:lnSpc>
                <a:spcPts val="6000"/>
              </a:lnSpc>
            </a:pPr>
            <a:r>
              <a:t>16:00 uur		Doorverwijzen en regie</a:t>
            </a:r>
          </a:p>
          <a:p>
            <a:pPr>
              <a:lnSpc>
                <a:spcPts val="6000"/>
              </a:lnSpc>
            </a:pPr>
            <a:r>
              <a:t>16:20 uur		Verdieping en intervisie</a:t>
            </a:r>
          </a:p>
          <a:p>
            <a:pPr>
              <a:lnSpc>
                <a:spcPts val="6000"/>
              </a:lnSpc>
            </a:pPr>
            <a:r>
              <a:t>16:40 uur		Evaluatie(formulier)</a:t>
            </a:r>
          </a:p>
          <a:p>
            <a:pPr>
              <a:lnSpc>
                <a:spcPts val="6000"/>
              </a:lnSpc>
            </a:pPr>
            <a:r>
              <a:t>17:00 uur		Afsluiting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kstvak 1"/>
          <p:cNvSpPr txBox="1"/>
          <p:nvPr/>
        </p:nvSpPr>
        <p:spPr>
          <a:xfrm>
            <a:off x="0" y="4160229"/>
            <a:ext cx="24384000" cy="259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lnSpc>
                <a:spcPct val="150000"/>
              </a:lnSpc>
              <a:spcBef>
                <a:spcPts val="2300"/>
              </a:spcBef>
              <a:defRPr sz="4400" b="1">
                <a:solidFill>
                  <a:srgbClr val="232323"/>
                </a:solidFill>
              </a:defRPr>
            </a:pPr>
            <a:r>
              <a:t>Training voor (vrijwillige) zorgverleners</a:t>
            </a:r>
            <a:br/>
            <a:r>
              <a:t>“Communiceren is zo dicht mogelijk langs elkaar heen spreken.</a:t>
            </a:r>
            <a:br/>
            <a:r>
              <a:t>Wat is er aan de hand? Wat is er nodig? Wat kan ik doen?”</a:t>
            </a:r>
          </a:p>
        </p:txBody>
      </p:sp>
      <p:sp>
        <p:nvSpPr>
          <p:cNvPr id="180" name="Tekstvak 1"/>
          <p:cNvSpPr txBox="1"/>
          <p:nvPr/>
        </p:nvSpPr>
        <p:spPr>
          <a:xfrm>
            <a:off x="0" y="10438310"/>
            <a:ext cx="24384000" cy="60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50000"/>
              </a:lnSpc>
              <a:spcBef>
                <a:spcPts val="2300"/>
              </a:spcBef>
              <a:defRPr sz="3600" b="1">
                <a:solidFill>
                  <a:srgbClr val="232323"/>
                </a:solidFill>
              </a:defRPr>
            </a:lvl1pPr>
          </a:lstStyle>
          <a:p>
            <a:r>
              <a:t>Frans Vrijmoed , 2021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Opfrissing, ervaringen en vragen</a:t>
            </a:r>
          </a:p>
        </p:txBody>
      </p:sp>
      <p:sp>
        <p:nvSpPr>
          <p:cNvPr id="39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00" name="Tekstvak 1"/>
          <p:cNvSpPr txBox="1"/>
          <p:nvPr/>
        </p:nvSpPr>
        <p:spPr>
          <a:xfrm>
            <a:off x="2678932" y="4230001"/>
            <a:ext cx="15865201" cy="474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t>Samenvatting grondhoudingen, levenskunst en zorgrelaties / workshop 1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Welke ervaringen heb je sindsdien gehad? Merk je verschil? Welk verschil? 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Wat hielp en hoe? Wat blijkt lastig? Wat zou je verder kunnen helpen?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Rollen</a:t>
            </a:r>
          </a:p>
        </p:txBody>
      </p:sp>
      <p:sp>
        <p:nvSpPr>
          <p:cNvPr id="40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graphicFrame>
        <p:nvGraphicFramePr>
          <p:cNvPr id="405" name="Tabel 7"/>
          <p:cNvGraphicFramePr/>
          <p:nvPr/>
        </p:nvGraphicFramePr>
        <p:xfrm>
          <a:off x="2558044" y="4071113"/>
          <a:ext cx="15470843" cy="481342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60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46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2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Grondhouding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254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DE8B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2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DE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6" name="3GH icoon 1.png" descr="3GH icoon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333" y="5230072"/>
            <a:ext cx="1198726" cy="1338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3GH icoon 2.png" descr="3GH icoon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42" y="6410636"/>
            <a:ext cx="1198726" cy="1331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3GH icoon 3.png" descr="3GH icoon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623" y="7579572"/>
            <a:ext cx="1203546" cy="134395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Metgezel"/>
          <p:cNvSpPr txBox="1"/>
          <p:nvPr/>
        </p:nvSpPr>
        <p:spPr>
          <a:xfrm>
            <a:off x="8208615" y="5594193"/>
            <a:ext cx="2175570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defRPr>
                <a:solidFill>
                  <a:srgbClr val="232323"/>
                </a:solidFill>
              </a:defRPr>
            </a:lvl1pPr>
          </a:lstStyle>
          <a:p>
            <a:r>
              <a:t>Metgezel</a:t>
            </a:r>
          </a:p>
        </p:txBody>
      </p:sp>
      <p:sp>
        <p:nvSpPr>
          <p:cNvPr id="410" name="Helper"/>
          <p:cNvSpPr txBox="1"/>
          <p:nvPr/>
        </p:nvSpPr>
        <p:spPr>
          <a:xfrm>
            <a:off x="8220083" y="6747986"/>
            <a:ext cx="161076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defRPr>
                <a:solidFill>
                  <a:srgbClr val="232323"/>
                </a:solidFill>
              </a:defRPr>
            </a:lvl1pPr>
          </a:lstStyle>
          <a:p>
            <a:r>
              <a:t>Helper</a:t>
            </a:r>
          </a:p>
        </p:txBody>
      </p:sp>
      <p:sp>
        <p:nvSpPr>
          <p:cNvPr id="411" name="Getuige"/>
          <p:cNvSpPr txBox="1"/>
          <p:nvPr/>
        </p:nvSpPr>
        <p:spPr>
          <a:xfrm>
            <a:off x="8214162" y="7923310"/>
            <a:ext cx="1893542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defRPr>
                <a:solidFill>
                  <a:srgbClr val="232323"/>
                </a:solidFill>
              </a:defRPr>
            </a:lvl1pPr>
          </a:lstStyle>
          <a:p>
            <a:r>
              <a:t>Getuige</a:t>
            </a:r>
          </a:p>
        </p:txBody>
      </p:sp>
      <p:sp>
        <p:nvSpPr>
          <p:cNvPr id="412" name="Luisteren"/>
          <p:cNvSpPr txBox="1"/>
          <p:nvPr/>
        </p:nvSpPr>
        <p:spPr>
          <a:xfrm>
            <a:off x="4375644" y="5594193"/>
            <a:ext cx="2204096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Luisteren</a:t>
            </a:r>
          </a:p>
        </p:txBody>
      </p:sp>
      <p:sp>
        <p:nvSpPr>
          <p:cNvPr id="413" name="Inspireren"/>
          <p:cNvSpPr txBox="1"/>
          <p:nvPr/>
        </p:nvSpPr>
        <p:spPr>
          <a:xfrm>
            <a:off x="4418060" y="7917174"/>
            <a:ext cx="2373264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Inspireren</a:t>
            </a:r>
          </a:p>
        </p:txBody>
      </p:sp>
      <p:sp>
        <p:nvSpPr>
          <p:cNvPr id="414" name="Helpen"/>
          <p:cNvSpPr txBox="1"/>
          <p:nvPr/>
        </p:nvSpPr>
        <p:spPr>
          <a:xfrm>
            <a:off x="3794362" y="6752220"/>
            <a:ext cx="17241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Helpen</a:t>
            </a:r>
          </a:p>
        </p:txBody>
      </p:sp>
      <p:sp>
        <p:nvSpPr>
          <p:cNvPr id="415" name="Content Placeholder 2"/>
          <p:cNvSpPr txBox="1"/>
          <p:nvPr/>
        </p:nvSpPr>
        <p:spPr>
          <a:xfrm>
            <a:off x="2790616" y="10605220"/>
            <a:ext cx="18926384" cy="135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t>Grondhoudingen – het rollenspel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Rollenspel</a:t>
            </a:r>
          </a:p>
        </p:txBody>
      </p:sp>
      <p:sp>
        <p:nvSpPr>
          <p:cNvPr id="41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20" name="Tekstvak 1"/>
          <p:cNvSpPr txBox="1"/>
          <p:nvPr/>
        </p:nvSpPr>
        <p:spPr>
          <a:xfrm>
            <a:off x="2678932" y="4230001"/>
            <a:ext cx="15865201" cy="405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Groepsoefening integraal GV-gesprek</a:t>
            </a:r>
          </a:p>
          <a:p>
            <a:pPr>
              <a:defRPr b="1"/>
            </a:pPr>
            <a:endParaRPr/>
          </a:p>
          <a:p>
            <a:pPr marL="571500" indent="-571500">
              <a:buSzPct val="100000"/>
              <a:buFont typeface="Arial"/>
              <a:buChar char="•"/>
            </a:pPr>
            <a:r>
              <a:t>Binnencirkel, buitencirkel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Onderbreking mogelijk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Reflectie cliënt en zorgverlener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Feedback omstanders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Rollenspel 1/3</a:t>
            </a:r>
          </a:p>
        </p:txBody>
      </p:sp>
      <p:sp>
        <p:nvSpPr>
          <p:cNvPr id="42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25" name="Tekstvak 1"/>
          <p:cNvSpPr txBox="1"/>
          <p:nvPr/>
        </p:nvSpPr>
        <p:spPr>
          <a:xfrm>
            <a:off x="2678932" y="4230001"/>
            <a:ext cx="15865201" cy="542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Rollenspel – over een thema zoals eenzaamheid, oefening in het wisselen en combineren van grondhoudingen bij het levensverhaal. (voorbereiden 5 min, spelen met onderbrekingen 20 min, reflectie 5 min, discussie en advies 20 min, wat hielp 5 min, afronding door trainer 5 min)</a:t>
            </a:r>
          </a:p>
          <a:p>
            <a:endParaRPr/>
          </a:p>
          <a:p>
            <a:r>
              <a:t>Een binnenkring van twee cursisten en een buitenkring van de overige cursisten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Rollenspel 2/3</a:t>
            </a:r>
          </a:p>
        </p:txBody>
      </p:sp>
      <p:sp>
        <p:nvSpPr>
          <p:cNvPr id="42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30" name="Tekstvak 1"/>
          <p:cNvSpPr txBox="1"/>
          <p:nvPr/>
        </p:nvSpPr>
        <p:spPr>
          <a:xfrm>
            <a:off x="2678932" y="4230001"/>
            <a:ext cx="15865201" cy="542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Twee cursisten spelen aan de hand van een thema een rollenspel. De een speelt bijvoorbeeld een eenzame oudere, en de ander speelt een vrijwillige thuisbezoeker. </a:t>
            </a:r>
          </a:p>
          <a:p>
            <a:endParaRPr/>
          </a:p>
          <a:p>
            <a:r>
              <a:t>De omstanders verdelen de drie grondhoudingen onder elkaar, proberen deze te herkennen in het gesprek, en kijken hoe zij worden ingezet en afgewisseld.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Rollenspel 3/3</a:t>
            </a:r>
          </a:p>
        </p:txBody>
      </p:sp>
      <p:sp>
        <p:nvSpPr>
          <p:cNvPr id="43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35" name="Tekstvak 1"/>
          <p:cNvSpPr txBox="1"/>
          <p:nvPr/>
        </p:nvSpPr>
        <p:spPr>
          <a:xfrm>
            <a:off x="2678932" y="4230001"/>
            <a:ext cx="15865201" cy="542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Het rollenspel wordt nu en dan onderbroken door de trainer met vragen over het verloop en hoe verder, tips tussendoor. De spelers mogen de omstanders of trainer om advies vragen. </a:t>
            </a:r>
          </a:p>
          <a:p>
            <a:endParaRPr/>
          </a:p>
          <a:p>
            <a:pPr marL="742950" indent="-742950">
              <a:buSzPct val="100000"/>
              <a:buAutoNum type="arabicPeriod"/>
            </a:pPr>
            <a:r>
              <a:t>De zorgontvanger geeft een korte reflectie</a:t>
            </a:r>
          </a:p>
          <a:p>
            <a:pPr marL="742950" indent="-742950">
              <a:buSzPct val="100000"/>
              <a:buAutoNum type="arabicPeriod"/>
            </a:pPr>
            <a:r>
              <a:t>Omstanders bespreken het gesprek en formuleren een advies</a:t>
            </a:r>
          </a:p>
          <a:p>
            <a:pPr marL="742950" indent="-742950">
              <a:buSzPct val="100000"/>
              <a:buAutoNum type="arabicPeriod"/>
            </a:pPr>
            <a:r>
              <a:t>De zorgverlener vertelt wat hielp </a:t>
            </a:r>
          </a:p>
          <a:p>
            <a:pPr marL="742950" indent="-742950">
              <a:buSzPct val="100000"/>
              <a:buAutoNum type="arabicPeriod"/>
            </a:pPr>
            <a:r>
              <a:t>De trainer rondt de oefening af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Hoe verder?</a:t>
            </a:r>
          </a:p>
        </p:txBody>
      </p:sp>
      <p:sp>
        <p:nvSpPr>
          <p:cNvPr id="43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40" name="Tekstvak 1"/>
          <p:cNvSpPr txBox="1"/>
          <p:nvPr/>
        </p:nvSpPr>
        <p:spPr>
          <a:xfrm>
            <a:off x="2678932" y="4230001"/>
            <a:ext cx="15865201" cy="337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t>Leren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Geestelijk verzorger inschakelen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Zorgregie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Feedback en intervisie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Adviezen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Levenlang leren</a:t>
            </a:r>
          </a:p>
        </p:txBody>
      </p:sp>
      <p:sp>
        <p:nvSpPr>
          <p:cNvPr id="44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45" name="Tekstvak 1"/>
          <p:cNvSpPr txBox="1"/>
          <p:nvPr/>
        </p:nvSpPr>
        <p:spPr>
          <a:xfrm>
            <a:off x="2678932" y="4230001"/>
            <a:ext cx="15865201" cy="337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t>Leren in de praktijk, zelf doen, observeren, evalueren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Groei naar onbewust (geautomatiseerd) competent, ruimte voor kennisverbreding en non-verbale communicatie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Bespreek werken met grondhoudingen in intervisie met collega’s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Geestelijk verzorger inschakelen</a:t>
            </a:r>
          </a:p>
        </p:txBody>
      </p:sp>
      <p:sp>
        <p:nvSpPr>
          <p:cNvPr id="44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50" name="Tekstvak 1"/>
          <p:cNvSpPr txBox="1"/>
          <p:nvPr/>
        </p:nvSpPr>
        <p:spPr>
          <a:xfrm>
            <a:off x="2678932" y="4230001"/>
            <a:ext cx="15865201" cy="474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t>Wanneer en hoe betrek je een geestelijk verzorger erbij?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ABC-model </a:t>
            </a:r>
          </a:p>
          <a:p>
            <a:r>
              <a:t>	- Aandacht </a:t>
            </a:r>
          </a:p>
          <a:p>
            <a:r>
              <a:t>	- Begeleiding </a:t>
            </a:r>
          </a:p>
          <a:p>
            <a:r>
              <a:t>	- Confrontatie (Crisis/interventie)</a:t>
            </a:r>
          </a:p>
          <a:p>
            <a:pPr marL="571500" indent="-571500">
              <a:buSzPct val="100000"/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Zorgregie</a:t>
            </a:r>
          </a:p>
        </p:txBody>
      </p:sp>
      <p:sp>
        <p:nvSpPr>
          <p:cNvPr id="45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55" name="Tekstvak 1"/>
          <p:cNvSpPr txBox="1"/>
          <p:nvPr/>
        </p:nvSpPr>
        <p:spPr>
          <a:xfrm>
            <a:off x="2678932" y="4230001"/>
            <a:ext cx="15865201" cy="2011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571500" indent="-571500">
              <a:buSzPct val="100000"/>
              <a:buFont typeface="Arial"/>
              <a:buChar char="•"/>
            </a:lvl1pPr>
          </a:lstStyle>
          <a:p>
            <a:r>
              <a:t>Doorverwijzer, bemiddelaar, bewaker; hoe zie je jouw rol in de praktijk van je werk? Wat lijkt je ideaal?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rondhoudingen tekstslide extra slide.pdf" descr="Grondhoudingen tekstslide extra 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Workshop 1</a:t>
            </a:r>
          </a:p>
        </p:txBody>
      </p:sp>
      <p:sp>
        <p:nvSpPr>
          <p:cNvPr id="18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85" name="Tekstvak 1"/>
          <p:cNvSpPr txBox="1"/>
          <p:nvPr/>
        </p:nvSpPr>
        <p:spPr>
          <a:xfrm>
            <a:off x="2678400" y="4229999"/>
            <a:ext cx="14987053" cy="767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400" tIns="50400" rIns="50400" bIns="50400">
            <a:spAutoFit/>
          </a:bodyPr>
          <a:lstStyle/>
          <a:p>
            <a:pPr>
              <a:lnSpc>
                <a:spcPts val="6000"/>
              </a:lnSpc>
              <a:defRPr b="1">
                <a:solidFill>
                  <a:srgbClr val="232323"/>
                </a:solidFill>
              </a:defRPr>
            </a:pPr>
            <a:r>
              <a:t>Drie grondhoudingen met context</a:t>
            </a:r>
          </a:p>
          <a:p>
            <a:pPr>
              <a:lnSpc>
                <a:spcPts val="6000"/>
              </a:lnSpc>
              <a:defRPr b="1">
                <a:solidFill>
                  <a:srgbClr val="232323"/>
                </a:solidFill>
              </a:defRPr>
            </a:pPr>
            <a:endParaRPr/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14:00 uur 		Introductie en kennismaking</a:t>
            </a:r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14:15 uur	 	Luisteren; met uitleg gesprekslagen</a:t>
            </a:r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15:00 uur		Helpen; met uitleg zorgrelaties</a:t>
            </a:r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15:45 uur		Korte pauze</a:t>
            </a:r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16:00 uur		Inspireren; met uitleg levenskunst</a:t>
            </a:r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16:45 uur		Terugblik en vooruitblik</a:t>
            </a:r>
          </a:p>
          <a:p>
            <a:pPr>
              <a:lnSpc>
                <a:spcPts val="6000"/>
              </a:lnSpc>
              <a:defRPr>
                <a:solidFill>
                  <a:srgbClr val="232323"/>
                </a:solidFill>
              </a:defRPr>
            </a:pPr>
            <a:r>
              <a:t>17:00 uur		Afsluiting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Feedback</a:t>
            </a:r>
          </a:p>
        </p:txBody>
      </p:sp>
      <p:sp>
        <p:nvSpPr>
          <p:cNvPr id="45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60" name="Tekstvak 1"/>
          <p:cNvSpPr txBox="1"/>
          <p:nvPr/>
        </p:nvSpPr>
        <p:spPr>
          <a:xfrm>
            <a:off x="2678932" y="4230001"/>
            <a:ext cx="15865201" cy="405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Wat hielp vandaag en hoe wil je verder?</a:t>
            </a:r>
          </a:p>
          <a:p>
            <a:pPr>
              <a:defRPr b="1"/>
            </a:pPr>
            <a:endParaRPr/>
          </a:p>
          <a:p>
            <a:pPr marL="571500" indent="-571500">
              <a:buSzPct val="100000"/>
              <a:buFont typeface="Arial"/>
              <a:buChar char="•"/>
            </a:pPr>
            <a:r>
              <a:t>Intervisie en planning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Wil je het evaluatieformulier invullen?</a:t>
            </a:r>
          </a:p>
          <a:p>
            <a:pPr marL="571500" indent="-571500">
              <a:buSzPct val="100000"/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Feedback</a:t>
            </a:r>
          </a:p>
        </p:txBody>
      </p:sp>
      <p:sp>
        <p:nvSpPr>
          <p:cNvPr id="46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65" name="Tekstvak 1"/>
          <p:cNvSpPr txBox="1"/>
          <p:nvPr/>
        </p:nvSpPr>
        <p:spPr>
          <a:xfrm>
            <a:off x="2678932" y="4230001"/>
            <a:ext cx="15865201" cy="80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6000"/>
              </a:lnSpc>
            </a:lvl1pPr>
          </a:lstStyle>
          <a:p>
            <a:r>
              <a:t>DANKJEWEL VOOR MEEDOEN!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Literatuur</a:t>
            </a:r>
          </a:p>
        </p:txBody>
      </p:sp>
      <p:sp>
        <p:nvSpPr>
          <p:cNvPr id="46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470" name="Tekstvak 1"/>
          <p:cNvSpPr txBox="1"/>
          <p:nvPr/>
        </p:nvSpPr>
        <p:spPr>
          <a:xfrm>
            <a:off x="2678930" y="4230000"/>
            <a:ext cx="20819424" cy="883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•"/>
            </a:pPr>
            <a:r>
              <a:t>Levinas (Duyndam &amp; Poorthuis, 2003)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Zorg voor het verhaal (Ganzevoort &amp; Visser, 2007)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Werken met diepgang (Mulder &amp; Snoek 2012)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Ruimte om te sterven (Leget, 2012)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Zingevende gespreksvoering (Vosselman &amp; van Hout, 2013)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www.geestelijkeverzorging.nl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www.cvl-flevoland.nl, versiebeheer 3GH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Verantwoordelijkheid voelen (Levinas) https://www.youtube.com/watch?v=ZJF-JbRBh64</a:t>
            </a:r>
          </a:p>
          <a:p>
            <a:pPr marL="571500" indent="-571500">
              <a:buSzPct val="100000"/>
              <a:buFont typeface="Arial"/>
              <a:buChar char="•"/>
            </a:pPr>
            <a:r>
              <a:t>https://www.schoolvoortraining.nl/wp-content/uploads/2015/04/Trainen-met-de-methode-van-Karin-de-Galan.pdf</a:t>
            </a:r>
          </a:p>
          <a:p>
            <a:pPr marL="571500" indent="-571500">
              <a:buSzPct val="100000"/>
              <a:buFont typeface="Arial"/>
              <a:buChar char="•"/>
            </a:pPr>
            <a:endParaRPr/>
          </a:p>
          <a:p>
            <a:pPr marL="571500" indent="-571500">
              <a:buSzPct val="100000"/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rondhoudingen eindslide.pdf" descr="Grondhoudingen eindslide.pdf"/>
          <p:cNvPicPr>
            <a:picLocks noChangeAspect="1"/>
          </p:cNvPicPr>
          <p:nvPr/>
        </p:nvPicPr>
        <p:blipFill>
          <a:blip r:embed="rId2"/>
          <a:srcRect l="19" r="20"/>
          <a:stretch>
            <a:fillRect/>
          </a:stretch>
        </p:blipFill>
        <p:spPr>
          <a:xfrm>
            <a:off x="4876" y="0"/>
            <a:ext cx="24374135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rondhoudingen tekstslide extra slide.pdf" descr="Grondhoudingen tekstslide extra 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Bereid jouw pitch voor"/>
          <p:cNvSpPr txBox="1"/>
          <p:nvPr/>
        </p:nvSpPr>
        <p:spPr>
          <a:xfrm>
            <a:off x="2489200" y="1610376"/>
            <a:ext cx="21894800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Workshop 2</a:t>
            </a:r>
          </a:p>
        </p:txBody>
      </p:sp>
      <p:sp>
        <p:nvSpPr>
          <p:cNvPr id="189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90" name="Tekstvak 1"/>
          <p:cNvSpPr txBox="1"/>
          <p:nvPr/>
        </p:nvSpPr>
        <p:spPr>
          <a:xfrm>
            <a:off x="2678932" y="4230001"/>
            <a:ext cx="14987053" cy="690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6000"/>
              </a:lnSpc>
            </a:pPr>
            <a:r>
              <a:rPr b="1"/>
              <a:t>Integrale oefening en verder</a:t>
            </a:r>
          </a:p>
          <a:p>
            <a:pPr>
              <a:lnSpc>
                <a:spcPts val="6000"/>
              </a:lnSpc>
            </a:pPr>
            <a:r>
              <a:t/>
            </a:r>
            <a:br/>
            <a:r>
              <a:t>14:00 uur		Opfrissing, ervaringen en vragen</a:t>
            </a:r>
          </a:p>
          <a:p>
            <a:pPr>
              <a:lnSpc>
                <a:spcPts val="6000"/>
              </a:lnSpc>
            </a:pPr>
            <a:r>
              <a:t>14:45 uur		Integraal gesprek voeren</a:t>
            </a:r>
          </a:p>
          <a:p>
            <a:pPr>
              <a:lnSpc>
                <a:spcPts val="6000"/>
              </a:lnSpc>
            </a:pPr>
            <a:r>
              <a:t>15:45 uur		Pauze</a:t>
            </a:r>
          </a:p>
          <a:p>
            <a:pPr>
              <a:lnSpc>
                <a:spcPts val="6000"/>
              </a:lnSpc>
            </a:pPr>
            <a:r>
              <a:t>16:00 uur		Doorverwijzen en regie</a:t>
            </a:r>
          </a:p>
          <a:p>
            <a:pPr>
              <a:lnSpc>
                <a:spcPts val="6000"/>
              </a:lnSpc>
            </a:pPr>
            <a:r>
              <a:t>16:20 uur		Verdieping en intervisie</a:t>
            </a:r>
          </a:p>
          <a:p>
            <a:pPr>
              <a:lnSpc>
                <a:spcPts val="6000"/>
              </a:lnSpc>
            </a:pPr>
            <a:r>
              <a:t>16:40 uur		Evaluatie(formulier)</a:t>
            </a:r>
          </a:p>
          <a:p>
            <a:pPr>
              <a:lnSpc>
                <a:spcPts val="6000"/>
              </a:lnSpc>
            </a:pPr>
            <a:r>
              <a:t>17:00 uur		Afsluiting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Drie grondhoudingen</a:t>
            </a:r>
          </a:p>
        </p:txBody>
      </p:sp>
      <p:sp>
        <p:nvSpPr>
          <p:cNvPr id="19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195" name="3GH icoon 1.png" descr="3GH icoon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333" y="5230072"/>
            <a:ext cx="1198726" cy="1338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3GH icoon 2.png" descr="3GH icoon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42" y="6410636"/>
            <a:ext cx="1198726" cy="1331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3GH icoon 3.png" descr="3GH icoon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623" y="7579572"/>
            <a:ext cx="1203546" cy="134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Luisteren"/>
          <p:cNvSpPr txBox="1"/>
          <p:nvPr/>
        </p:nvSpPr>
        <p:spPr>
          <a:xfrm>
            <a:off x="4375644" y="5594193"/>
            <a:ext cx="2204096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Luisteren</a:t>
            </a:r>
          </a:p>
        </p:txBody>
      </p:sp>
      <p:sp>
        <p:nvSpPr>
          <p:cNvPr id="199" name="Inspireren"/>
          <p:cNvSpPr txBox="1"/>
          <p:nvPr/>
        </p:nvSpPr>
        <p:spPr>
          <a:xfrm>
            <a:off x="4418060" y="7917174"/>
            <a:ext cx="2373264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Inspireren</a:t>
            </a:r>
          </a:p>
        </p:txBody>
      </p:sp>
      <p:sp>
        <p:nvSpPr>
          <p:cNvPr id="200" name="Helpen"/>
          <p:cNvSpPr txBox="1"/>
          <p:nvPr/>
        </p:nvSpPr>
        <p:spPr>
          <a:xfrm>
            <a:off x="3794362" y="6752220"/>
            <a:ext cx="17241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Helpen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Rollen</a:t>
            </a:r>
          </a:p>
        </p:txBody>
      </p:sp>
      <p:sp>
        <p:nvSpPr>
          <p:cNvPr id="204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05" name="Content Placeholder 2"/>
          <p:cNvSpPr txBox="1"/>
          <p:nvPr/>
        </p:nvSpPr>
        <p:spPr>
          <a:xfrm>
            <a:off x="2790616" y="10605220"/>
            <a:ext cx="18926384" cy="135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Casus ‘voorlezen’, thuis afspelen en op reflecteren 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https://www.youtube.com/watch?v=2pD6Gcwgl_s</a:t>
            </a:r>
          </a:p>
        </p:txBody>
      </p:sp>
      <p:graphicFrame>
        <p:nvGraphicFramePr>
          <p:cNvPr id="206" name="Tabel 7"/>
          <p:cNvGraphicFramePr/>
          <p:nvPr/>
        </p:nvGraphicFramePr>
        <p:xfrm>
          <a:off x="2558044" y="4071113"/>
          <a:ext cx="15470843" cy="481342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60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46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2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Grondhouding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254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DE8B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2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000" b="1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Rol</a:t>
                      </a:r>
                    </a:p>
                  </a:txBody>
                  <a:tcPr marL="45720" marR="45720" anchor="ctr" horzOverflow="overflow">
                    <a:lnL w="25400">
                      <a:solidFill>
                        <a:srgbClr val="FFFFFF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DE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7" name="3GH icoon 1.png" descr="3GH icoon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333" y="5230072"/>
            <a:ext cx="1198726" cy="1338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3GH icoon 2.png" descr="3GH icoon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942" y="6410636"/>
            <a:ext cx="1198726" cy="1331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3GH icoon 3.png" descr="3GH icoon 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623" y="7579572"/>
            <a:ext cx="1203546" cy="134395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Metgezel"/>
          <p:cNvSpPr txBox="1"/>
          <p:nvPr/>
        </p:nvSpPr>
        <p:spPr>
          <a:xfrm>
            <a:off x="8208615" y="5594193"/>
            <a:ext cx="2175570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defRPr>
                <a:solidFill>
                  <a:srgbClr val="232323"/>
                </a:solidFill>
              </a:defRPr>
            </a:lvl1pPr>
          </a:lstStyle>
          <a:p>
            <a:r>
              <a:t>Metgezel</a:t>
            </a:r>
          </a:p>
        </p:txBody>
      </p:sp>
      <p:sp>
        <p:nvSpPr>
          <p:cNvPr id="211" name="Helper"/>
          <p:cNvSpPr txBox="1"/>
          <p:nvPr/>
        </p:nvSpPr>
        <p:spPr>
          <a:xfrm>
            <a:off x="8220083" y="6747986"/>
            <a:ext cx="1610768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defRPr>
                <a:solidFill>
                  <a:srgbClr val="232323"/>
                </a:solidFill>
              </a:defRPr>
            </a:lvl1pPr>
          </a:lstStyle>
          <a:p>
            <a:r>
              <a:t>Helper</a:t>
            </a:r>
          </a:p>
        </p:txBody>
      </p:sp>
      <p:sp>
        <p:nvSpPr>
          <p:cNvPr id="212" name="Getuige"/>
          <p:cNvSpPr txBox="1"/>
          <p:nvPr/>
        </p:nvSpPr>
        <p:spPr>
          <a:xfrm>
            <a:off x="8214162" y="7923310"/>
            <a:ext cx="1893542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defRPr>
                <a:solidFill>
                  <a:srgbClr val="232323"/>
                </a:solidFill>
              </a:defRPr>
            </a:lvl1pPr>
          </a:lstStyle>
          <a:p>
            <a:r>
              <a:t>Getuige</a:t>
            </a:r>
          </a:p>
        </p:txBody>
      </p:sp>
      <p:sp>
        <p:nvSpPr>
          <p:cNvPr id="213" name="Luisteren"/>
          <p:cNvSpPr txBox="1"/>
          <p:nvPr/>
        </p:nvSpPr>
        <p:spPr>
          <a:xfrm>
            <a:off x="4375644" y="5594193"/>
            <a:ext cx="2204096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Luisteren</a:t>
            </a:r>
          </a:p>
        </p:txBody>
      </p:sp>
      <p:sp>
        <p:nvSpPr>
          <p:cNvPr id="214" name="Inspireren"/>
          <p:cNvSpPr txBox="1"/>
          <p:nvPr/>
        </p:nvSpPr>
        <p:spPr>
          <a:xfrm>
            <a:off x="4418060" y="7917174"/>
            <a:ext cx="2373264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Inspireren</a:t>
            </a:r>
          </a:p>
        </p:txBody>
      </p:sp>
      <p:sp>
        <p:nvSpPr>
          <p:cNvPr id="215" name="Helpen"/>
          <p:cNvSpPr txBox="1"/>
          <p:nvPr/>
        </p:nvSpPr>
        <p:spPr>
          <a:xfrm>
            <a:off x="3794362" y="6752220"/>
            <a:ext cx="1724126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2300"/>
              </a:spcBef>
              <a:defRPr>
                <a:solidFill>
                  <a:srgbClr val="232323"/>
                </a:solidFill>
              </a:defRPr>
            </a:lvl1pPr>
          </a:lstStyle>
          <a:p>
            <a:r>
              <a:t>Helpen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Luisteren</a:t>
            </a:r>
          </a:p>
        </p:txBody>
      </p:sp>
      <p:sp>
        <p:nvSpPr>
          <p:cNvPr id="219" name="Tekstvak 1"/>
          <p:cNvSpPr txBox="1"/>
          <p:nvPr/>
        </p:nvSpPr>
        <p:spPr>
          <a:xfrm>
            <a:off x="2678930" y="4230001"/>
            <a:ext cx="19749748" cy="695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>
                <a:solidFill>
                  <a:srgbClr val="232323"/>
                </a:solidFill>
              </a:defRPr>
            </a:pPr>
            <a:r>
              <a:t>Luisteren en wat daarbij komt kijken</a:t>
            </a: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Veilige ruimte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Spiegelen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Verhelderen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Verdiepen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r>
              <a:t>Meeleven en goed afronden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Vraag voor thuis bij de video: Hoe ging het luisteren in beide delen van het filmpje? </a:t>
            </a:r>
            <a:br/>
            <a:r>
              <a:t>Wat zou jij anders doen en waarom?</a:t>
            </a:r>
          </a:p>
        </p:txBody>
      </p:sp>
      <p:sp>
        <p:nvSpPr>
          <p:cNvPr id="220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21" name="Graphic 6"/>
          <p:cNvSpPr/>
          <p:nvPr/>
        </p:nvSpPr>
        <p:spPr>
          <a:xfrm>
            <a:off x="18771829" y="4766845"/>
            <a:ext cx="2933240" cy="3866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21598" extrusionOk="0">
                <a:moveTo>
                  <a:pt x="17211" y="14271"/>
                </a:moveTo>
                <a:cubicBezTo>
                  <a:pt x="18735" y="12927"/>
                  <a:pt x="21287" y="10680"/>
                  <a:pt x="21287" y="8214"/>
                </a:cubicBezTo>
                <a:cubicBezTo>
                  <a:pt x="21290" y="3680"/>
                  <a:pt x="16518" y="3"/>
                  <a:pt x="10629" y="0"/>
                </a:cubicBezTo>
                <a:cubicBezTo>
                  <a:pt x="5369" y="-2"/>
                  <a:pt x="892" y="2948"/>
                  <a:pt x="85" y="6949"/>
                </a:cubicBezTo>
                <a:cubicBezTo>
                  <a:pt x="-310" y="9005"/>
                  <a:pt x="749" y="10978"/>
                  <a:pt x="1598" y="12559"/>
                </a:cubicBezTo>
                <a:cubicBezTo>
                  <a:pt x="1905" y="13079"/>
                  <a:pt x="2158" y="13618"/>
                  <a:pt x="2352" y="14170"/>
                </a:cubicBezTo>
                <a:cubicBezTo>
                  <a:pt x="2439" y="14505"/>
                  <a:pt x="2530" y="14976"/>
                  <a:pt x="2629" y="15478"/>
                </a:cubicBezTo>
                <a:cubicBezTo>
                  <a:pt x="3142" y="18111"/>
                  <a:pt x="3572" y="19883"/>
                  <a:pt x="4813" y="20506"/>
                </a:cubicBezTo>
                <a:cubicBezTo>
                  <a:pt x="6088" y="21194"/>
                  <a:pt x="7601" y="21574"/>
                  <a:pt x="9157" y="21598"/>
                </a:cubicBezTo>
                <a:lnTo>
                  <a:pt x="9505" y="21598"/>
                </a:lnTo>
                <a:cubicBezTo>
                  <a:pt x="16638" y="21294"/>
                  <a:pt x="16523" y="17077"/>
                  <a:pt x="16480" y="15487"/>
                </a:cubicBezTo>
                <a:cubicBezTo>
                  <a:pt x="16480" y="15310"/>
                  <a:pt x="16480" y="15079"/>
                  <a:pt x="16480" y="14955"/>
                </a:cubicBezTo>
                <a:cubicBezTo>
                  <a:pt x="16610" y="14803"/>
                  <a:pt x="16942" y="14511"/>
                  <a:pt x="17211" y="14271"/>
                </a:cubicBezTo>
                <a:close/>
                <a:moveTo>
                  <a:pt x="5603" y="7709"/>
                </a:moveTo>
                <a:cubicBezTo>
                  <a:pt x="7079" y="6378"/>
                  <a:pt x="9410" y="5807"/>
                  <a:pt x="11614" y="6238"/>
                </a:cubicBezTo>
                <a:cubicBezTo>
                  <a:pt x="14695" y="6889"/>
                  <a:pt x="16512" y="9336"/>
                  <a:pt x="15678" y="11711"/>
                </a:cubicBezTo>
                <a:cubicBezTo>
                  <a:pt x="15216" y="13012"/>
                  <a:pt x="13482" y="13900"/>
                  <a:pt x="12443" y="14447"/>
                </a:cubicBezTo>
                <a:cubicBezTo>
                  <a:pt x="12285" y="14526"/>
                  <a:pt x="12100" y="14623"/>
                  <a:pt x="11993" y="14681"/>
                </a:cubicBezTo>
                <a:cubicBezTo>
                  <a:pt x="11993" y="14745"/>
                  <a:pt x="11942" y="14836"/>
                  <a:pt x="11918" y="14906"/>
                </a:cubicBezTo>
                <a:cubicBezTo>
                  <a:pt x="11677" y="15651"/>
                  <a:pt x="11081" y="17481"/>
                  <a:pt x="8340" y="17481"/>
                </a:cubicBezTo>
                <a:cubicBezTo>
                  <a:pt x="7911" y="17474"/>
                  <a:pt x="7485" y="17431"/>
                  <a:pt x="7068" y="17354"/>
                </a:cubicBezTo>
                <a:cubicBezTo>
                  <a:pt x="6384" y="17217"/>
                  <a:pt x="5809" y="16862"/>
                  <a:pt x="5488" y="16378"/>
                </a:cubicBezTo>
                <a:cubicBezTo>
                  <a:pt x="5094" y="15816"/>
                  <a:pt x="5040" y="15149"/>
                  <a:pt x="5338" y="14553"/>
                </a:cubicBezTo>
                <a:cubicBezTo>
                  <a:pt x="5467" y="14233"/>
                  <a:pt x="5910" y="14053"/>
                  <a:pt x="6327" y="14153"/>
                </a:cubicBezTo>
                <a:cubicBezTo>
                  <a:pt x="6743" y="14252"/>
                  <a:pt x="6976" y="14593"/>
                  <a:pt x="6847" y="14914"/>
                </a:cubicBezTo>
                <a:cubicBezTo>
                  <a:pt x="6838" y="14936"/>
                  <a:pt x="6827" y="14958"/>
                  <a:pt x="6815" y="14979"/>
                </a:cubicBezTo>
                <a:cubicBezTo>
                  <a:pt x="6673" y="15249"/>
                  <a:pt x="6696" y="15554"/>
                  <a:pt x="6878" y="15809"/>
                </a:cubicBezTo>
                <a:cubicBezTo>
                  <a:pt x="6984" y="15979"/>
                  <a:pt x="7171" y="16112"/>
                  <a:pt x="7400" y="16180"/>
                </a:cubicBezTo>
                <a:cubicBezTo>
                  <a:pt x="9572" y="16542"/>
                  <a:pt x="10022" y="15724"/>
                  <a:pt x="10382" y="14614"/>
                </a:cubicBezTo>
                <a:cubicBezTo>
                  <a:pt x="10429" y="14361"/>
                  <a:pt x="10557" y="14121"/>
                  <a:pt x="10753" y="13915"/>
                </a:cubicBezTo>
                <a:cubicBezTo>
                  <a:pt x="10990" y="13731"/>
                  <a:pt x="11255" y="13571"/>
                  <a:pt x="11543" y="13438"/>
                </a:cubicBezTo>
                <a:cubicBezTo>
                  <a:pt x="12396" y="13000"/>
                  <a:pt x="13826" y="12270"/>
                  <a:pt x="14130" y="11410"/>
                </a:cubicBezTo>
                <a:cubicBezTo>
                  <a:pt x="14740" y="9682"/>
                  <a:pt x="13418" y="7900"/>
                  <a:pt x="11176" y="7427"/>
                </a:cubicBezTo>
                <a:cubicBezTo>
                  <a:pt x="9560" y="7124"/>
                  <a:pt x="7861" y="7546"/>
                  <a:pt x="6780" y="8518"/>
                </a:cubicBezTo>
                <a:cubicBezTo>
                  <a:pt x="6210" y="8994"/>
                  <a:pt x="5783" y="9559"/>
                  <a:pt x="5528" y="10175"/>
                </a:cubicBezTo>
                <a:cubicBezTo>
                  <a:pt x="5725" y="10500"/>
                  <a:pt x="5972" y="10807"/>
                  <a:pt x="6262" y="11087"/>
                </a:cubicBezTo>
                <a:cubicBezTo>
                  <a:pt x="6535" y="11349"/>
                  <a:pt x="6480" y="11732"/>
                  <a:pt x="6140" y="11942"/>
                </a:cubicBezTo>
                <a:cubicBezTo>
                  <a:pt x="6000" y="12028"/>
                  <a:pt x="5826" y="12075"/>
                  <a:pt x="5646" y="12075"/>
                </a:cubicBezTo>
                <a:cubicBezTo>
                  <a:pt x="5405" y="12076"/>
                  <a:pt x="5177" y="11992"/>
                  <a:pt x="5026" y="11847"/>
                </a:cubicBezTo>
                <a:cubicBezTo>
                  <a:pt x="2446" y="9370"/>
                  <a:pt x="2963" y="5752"/>
                  <a:pt x="6181" y="3765"/>
                </a:cubicBezTo>
                <a:cubicBezTo>
                  <a:pt x="9399" y="1779"/>
                  <a:pt x="14100" y="2177"/>
                  <a:pt x="16680" y="4654"/>
                </a:cubicBezTo>
                <a:cubicBezTo>
                  <a:pt x="17354" y="5301"/>
                  <a:pt x="17838" y="6053"/>
                  <a:pt x="18099" y="6858"/>
                </a:cubicBezTo>
                <a:cubicBezTo>
                  <a:pt x="18208" y="7184"/>
                  <a:pt x="17954" y="7516"/>
                  <a:pt x="17531" y="7600"/>
                </a:cubicBezTo>
                <a:cubicBezTo>
                  <a:pt x="17107" y="7684"/>
                  <a:pt x="16676" y="7488"/>
                  <a:pt x="16567" y="7162"/>
                </a:cubicBezTo>
                <a:cubicBezTo>
                  <a:pt x="15786" y="4732"/>
                  <a:pt x="12593" y="3249"/>
                  <a:pt x="9436" y="3850"/>
                </a:cubicBezTo>
                <a:cubicBezTo>
                  <a:pt x="6760" y="4360"/>
                  <a:pt x="4902" y="6230"/>
                  <a:pt x="4963" y="8351"/>
                </a:cubicBezTo>
                <a:cubicBezTo>
                  <a:pt x="5159" y="8127"/>
                  <a:pt x="5372" y="7913"/>
                  <a:pt x="5603" y="7709"/>
                </a:cubicBezTo>
                <a:close/>
              </a:path>
            </a:pathLst>
          </a:custGeom>
          <a:solidFill>
            <a:srgbClr val="AAA7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rondhoudingen tekstslide.pdf" descr="Grondhoudingen tekstsli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Bereid jouw pitch voor"/>
          <p:cNvSpPr txBox="1"/>
          <p:nvPr/>
        </p:nvSpPr>
        <p:spPr>
          <a:xfrm>
            <a:off x="2489200" y="1610376"/>
            <a:ext cx="1605309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 i="1">
                <a:solidFill>
                  <a:srgbClr val="E8B557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Helpen</a:t>
            </a:r>
          </a:p>
        </p:txBody>
      </p:sp>
      <p:sp>
        <p:nvSpPr>
          <p:cNvPr id="225" name="Tekstvak 1"/>
          <p:cNvSpPr txBox="1"/>
          <p:nvPr/>
        </p:nvSpPr>
        <p:spPr>
          <a:xfrm>
            <a:off x="2678930" y="4230001"/>
            <a:ext cx="19749748" cy="542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b="1">
                <a:solidFill>
                  <a:srgbClr val="232323"/>
                </a:solidFill>
              </a:defRPr>
            </a:pPr>
            <a:r>
              <a:t>De ander verder helpen op de levensweg</a:t>
            </a:r>
            <a:endParaRPr b="0">
              <a:latin typeface="Karla Regular Bold"/>
              <a:ea typeface="Karla Regular Bold"/>
              <a:cs typeface="Karla Regular Bold"/>
              <a:sym typeface="Karla Regular Bold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Verkennen mogelijkheden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Afwegingen maken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Keuzes maken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r>
              <a:t>Reflecteren</a:t>
            </a: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marL="457200" indent="-457200" defTabSz="914400">
              <a:buClr>
                <a:srgbClr val="232323"/>
              </a:buClr>
              <a:buSzPct val="100000"/>
              <a:buFont typeface="Arial"/>
              <a:buChar char="•"/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>
                <a:solidFill>
                  <a:srgbClr val="232323"/>
                </a:solidFill>
              </a:defRPr>
            </a:pPr>
            <a:endParaRPr>
              <a:latin typeface="Karla Regular Regular"/>
              <a:ea typeface="Karla Regular Regular"/>
              <a:cs typeface="Karla Regular Regular"/>
              <a:sym typeface="Karla Regular Regular"/>
            </a:endParaRPr>
          </a:p>
          <a:p>
            <a:pPr defTabSz="914400">
              <a:defRPr i="1">
                <a:solidFill>
                  <a:srgbClr val="232323"/>
                </a:solidFill>
              </a:defRPr>
            </a:pPr>
            <a:r>
              <a:t>Vraag voor thuis bij de video: Hoe ging het helpen in beide delen van het filmpje?</a:t>
            </a:r>
          </a:p>
        </p:txBody>
      </p:sp>
      <p:sp>
        <p:nvSpPr>
          <p:cNvPr id="226" name="Lijn"/>
          <p:cNvSpPr/>
          <p:nvPr/>
        </p:nvSpPr>
        <p:spPr>
          <a:xfrm>
            <a:off x="1154234" y="12160610"/>
            <a:ext cx="22075532" cy="1"/>
          </a:xfrm>
          <a:prstGeom prst="line">
            <a:avLst/>
          </a:prstGeom>
          <a:ln w="25400">
            <a:solidFill>
              <a:srgbClr val="E8B557"/>
            </a:solidFill>
            <a:miter lim="400000"/>
          </a:ln>
        </p:spPr>
        <p:txBody>
          <a:bodyPr lIns="45718" tIns="45718" rIns="45718" bIns="45718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227" name="Graphic 4"/>
          <p:cNvSpPr/>
          <p:nvPr/>
        </p:nvSpPr>
        <p:spPr>
          <a:xfrm>
            <a:off x="16269419" y="4657151"/>
            <a:ext cx="6004996" cy="253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335"/>
                </a:moveTo>
                <a:cubicBezTo>
                  <a:pt x="21600" y="1051"/>
                  <a:pt x="21158" y="0"/>
                  <a:pt x="20618" y="0"/>
                </a:cubicBezTo>
                <a:cubicBezTo>
                  <a:pt x="20422" y="0"/>
                  <a:pt x="20250" y="117"/>
                  <a:pt x="20103" y="350"/>
                </a:cubicBezTo>
                <a:lnTo>
                  <a:pt x="15905" y="6071"/>
                </a:lnTo>
                <a:cubicBezTo>
                  <a:pt x="15955" y="6714"/>
                  <a:pt x="15955" y="7356"/>
                  <a:pt x="15905" y="8056"/>
                </a:cubicBezTo>
                <a:cubicBezTo>
                  <a:pt x="15709" y="10216"/>
                  <a:pt x="14850" y="11734"/>
                  <a:pt x="13917" y="11734"/>
                </a:cubicBezTo>
                <a:lnTo>
                  <a:pt x="9573" y="11734"/>
                </a:lnTo>
                <a:lnTo>
                  <a:pt x="9573" y="9399"/>
                </a:lnTo>
                <a:lnTo>
                  <a:pt x="13991" y="9399"/>
                </a:lnTo>
                <a:cubicBezTo>
                  <a:pt x="14531" y="9399"/>
                  <a:pt x="14973" y="8348"/>
                  <a:pt x="14973" y="7064"/>
                </a:cubicBezTo>
                <a:cubicBezTo>
                  <a:pt x="14973" y="5779"/>
                  <a:pt x="14531" y="4729"/>
                  <a:pt x="13991" y="4729"/>
                </a:cubicBezTo>
                <a:cubicBezTo>
                  <a:pt x="13991" y="4729"/>
                  <a:pt x="8149" y="4729"/>
                  <a:pt x="8100" y="4729"/>
                </a:cubicBezTo>
                <a:cubicBezTo>
                  <a:pt x="7683" y="4729"/>
                  <a:pt x="7290" y="5021"/>
                  <a:pt x="6946" y="5488"/>
                </a:cubicBezTo>
                <a:lnTo>
                  <a:pt x="0" y="13427"/>
                </a:lnTo>
                <a:lnTo>
                  <a:pt x="3436" y="21600"/>
                </a:lnTo>
                <a:cubicBezTo>
                  <a:pt x="5032" y="17805"/>
                  <a:pt x="7094" y="16346"/>
                  <a:pt x="9327" y="16346"/>
                </a:cubicBezTo>
                <a:lnTo>
                  <a:pt x="13917" y="16346"/>
                </a:lnTo>
                <a:cubicBezTo>
                  <a:pt x="14138" y="16346"/>
                  <a:pt x="14335" y="16171"/>
                  <a:pt x="14506" y="15879"/>
                </a:cubicBezTo>
                <a:lnTo>
                  <a:pt x="21256" y="4145"/>
                </a:lnTo>
                <a:cubicBezTo>
                  <a:pt x="21453" y="3678"/>
                  <a:pt x="21600" y="3036"/>
                  <a:pt x="21600" y="2335"/>
                </a:cubicBezTo>
                <a:close/>
              </a:path>
            </a:pathLst>
          </a:custGeom>
          <a:solidFill>
            <a:srgbClr val="AAA7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151515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51515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51515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904</Words>
  <Application>Microsoft Office PowerPoint</Application>
  <PresentationFormat>Aangepast</PresentationFormat>
  <Paragraphs>239</Paragraphs>
  <Slides>43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1" baseType="lpstr">
      <vt:lpstr>Arial</vt:lpstr>
      <vt:lpstr>Georgia</vt:lpstr>
      <vt:lpstr>Helvetica</vt:lpstr>
      <vt:lpstr>Helvetica Neue</vt:lpstr>
      <vt:lpstr>Helvetica Neue Medium</vt:lpstr>
      <vt:lpstr>Karla Regular Bold</vt:lpstr>
      <vt:lpstr>Karla Regular Regular</vt:lpstr>
      <vt:lpstr>21_BasicWhite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Hoopman, R. (Rianne)</dc:creator>
  <cp:lastModifiedBy>Hoopman, R. (Rianne)</cp:lastModifiedBy>
  <cp:revision>5</cp:revision>
  <dcterms:modified xsi:type="dcterms:W3CDTF">2023-01-23T12:50:01Z</dcterms:modified>
</cp:coreProperties>
</file>