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05" r:id="rId3"/>
    <p:sldId id="260" r:id="rId4"/>
    <p:sldId id="265" r:id="rId5"/>
    <p:sldId id="261" r:id="rId6"/>
    <p:sldId id="295" r:id="rId7"/>
    <p:sldId id="269" r:id="rId8"/>
    <p:sldId id="311" r:id="rId9"/>
    <p:sldId id="273" r:id="rId10"/>
    <p:sldId id="290" r:id="rId11"/>
    <p:sldId id="274" r:id="rId12"/>
    <p:sldId id="297" r:id="rId13"/>
    <p:sldId id="298" r:id="rId14"/>
    <p:sldId id="306" r:id="rId15"/>
    <p:sldId id="299" r:id="rId16"/>
    <p:sldId id="300" r:id="rId17"/>
    <p:sldId id="308" r:id="rId18"/>
    <p:sldId id="277" r:id="rId19"/>
    <p:sldId id="309" r:id="rId20"/>
    <p:sldId id="313" r:id="rId21"/>
    <p:sldId id="301" r:id="rId22"/>
    <p:sldId id="310" r:id="rId23"/>
    <p:sldId id="276" r:id="rId24"/>
    <p:sldId id="314" r:id="rId25"/>
    <p:sldId id="293" r:id="rId26"/>
    <p:sldId id="281" r:id="rId27"/>
    <p:sldId id="284" r:id="rId28"/>
    <p:sldId id="315" r:id="rId29"/>
    <p:sldId id="262"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46"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A9F13-D9B2-444B-A2F4-5C0B13EC46FD}" type="datetimeFigureOut">
              <a:rPr lang="nl-NL" smtClean="0"/>
              <a:pPr/>
              <a:t>27-5-2021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FAB37-4B5F-42AE-B55A-AC2CCE43A2B5}"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Delacroix:</a:t>
            </a:r>
            <a:r>
              <a:rPr lang="en-US" baseline="0" dirty="0"/>
              <a:t> de </a:t>
            </a:r>
            <a:r>
              <a:rPr lang="en-US" baseline="0" dirty="0" err="1"/>
              <a:t>stervende</a:t>
            </a:r>
            <a:r>
              <a:rPr lang="en-US" baseline="0" dirty="0"/>
              <a:t> Turk</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a:t>
            </a:r>
            <a:r>
              <a:rPr lang="en-US" dirty="0" err="1"/>
              <a:t>Dit</a:t>
            </a:r>
            <a:r>
              <a:rPr lang="en-US" dirty="0"/>
              <a:t> is </a:t>
            </a:r>
            <a:r>
              <a:rPr lang="en-US" dirty="0" err="1"/>
              <a:t>een</a:t>
            </a:r>
            <a:r>
              <a:rPr lang="en-US" dirty="0"/>
              <a:t> </a:t>
            </a:r>
            <a:r>
              <a:rPr lang="en-US" dirty="0" err="1"/>
              <a:t>artikel</a:t>
            </a:r>
            <a:r>
              <a:rPr lang="en-US" baseline="0" dirty="0"/>
              <a:t> </a:t>
            </a:r>
            <a:r>
              <a:rPr lang="en-US" baseline="0" dirty="0" err="1"/>
              <a:t>uit</a:t>
            </a:r>
            <a:r>
              <a:rPr lang="en-US" baseline="0" dirty="0"/>
              <a:t> </a:t>
            </a:r>
            <a:r>
              <a:rPr lang="en-US" baseline="0" dirty="0" err="1"/>
              <a:t>Medisch</a:t>
            </a:r>
            <a:r>
              <a:rPr lang="en-US" baseline="0" dirty="0"/>
              <a:t> Contact van </a:t>
            </a:r>
            <a:r>
              <a:rPr lang="en-US" baseline="0" dirty="0" err="1"/>
              <a:t>een</a:t>
            </a:r>
            <a:r>
              <a:rPr lang="en-US" baseline="0" dirty="0"/>
              <a:t> </a:t>
            </a:r>
            <a:r>
              <a:rPr lang="en-US" baseline="0" dirty="0" err="1"/>
              <a:t>paar</a:t>
            </a:r>
            <a:r>
              <a:rPr lang="en-US" baseline="0" dirty="0"/>
              <a:t> </a:t>
            </a:r>
            <a:r>
              <a:rPr lang="en-US" baseline="0" dirty="0" err="1"/>
              <a:t>jaar</a:t>
            </a:r>
            <a:r>
              <a:rPr lang="en-US" baseline="0" dirty="0"/>
              <a:t> </a:t>
            </a:r>
            <a:r>
              <a:rPr lang="en-US" baseline="0" dirty="0" err="1"/>
              <a:t>geleden</a:t>
            </a:r>
            <a:r>
              <a:rPr lang="en-US" baseline="0" dirty="0"/>
              <a:t>, </a:t>
            </a:r>
            <a:r>
              <a:rPr lang="en-US" baseline="0" dirty="0" err="1"/>
              <a:t>geschreven</a:t>
            </a:r>
            <a:r>
              <a:rPr lang="en-US" baseline="0" dirty="0"/>
              <a:t> door Erik van </a:t>
            </a:r>
            <a:r>
              <a:rPr lang="en-US" baseline="0" dirty="0" err="1"/>
              <a:t>Engelen</a:t>
            </a:r>
            <a:r>
              <a:rPr lang="en-US" baseline="0" dirty="0"/>
              <a:t>. </a:t>
            </a:r>
            <a:r>
              <a:rPr lang="en-US" dirty="0" err="1"/>
              <a:t>Voor</a:t>
            </a:r>
            <a:r>
              <a:rPr lang="en-US" dirty="0"/>
              <a:t> </a:t>
            </a:r>
            <a:r>
              <a:rPr lang="en-US" dirty="0" err="1"/>
              <a:t>te</a:t>
            </a:r>
            <a:r>
              <a:rPr lang="en-US" dirty="0"/>
              <a:t> </a:t>
            </a:r>
            <a:r>
              <a:rPr lang="en-US" dirty="0" err="1"/>
              <a:t>lezen</a:t>
            </a:r>
            <a:r>
              <a:rPr lang="en-US" dirty="0"/>
              <a:t> </a:t>
            </a:r>
            <a:r>
              <a:rPr lang="en-US" dirty="0" err="1"/>
              <a:t>terwijl</a:t>
            </a:r>
            <a:r>
              <a:rPr lang="en-US" dirty="0"/>
              <a:t> de </a:t>
            </a:r>
            <a:r>
              <a:rPr lang="en-US" dirty="0" err="1"/>
              <a:t>dia</a:t>
            </a:r>
            <a:r>
              <a:rPr lang="en-US" dirty="0"/>
              <a:t> van de</a:t>
            </a:r>
            <a:r>
              <a:rPr lang="en-US" baseline="0" dirty="0"/>
              <a:t> ambulance </a:t>
            </a:r>
            <a:r>
              <a:rPr lang="en-US" baseline="0" dirty="0" err="1"/>
              <a:t>geprojecteerd</a:t>
            </a:r>
            <a:r>
              <a:rPr lang="en-US" baseline="0" dirty="0"/>
              <a:t> </a:t>
            </a:r>
            <a:r>
              <a:rPr lang="en-US" baseline="0" dirty="0" err="1"/>
              <a:t>wordt</a:t>
            </a:r>
            <a:r>
              <a:rPr lang="en-US" baseline="0" dirty="0"/>
              <a:t>.)</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De </a:t>
            </a:r>
            <a:r>
              <a:rPr lang="en-US" dirty="0" err="1"/>
              <a:t>laatste</a:t>
            </a:r>
            <a:r>
              <a:rPr lang="en-US" dirty="0"/>
              <a:t> </a:t>
            </a:r>
            <a:r>
              <a:rPr lang="en-US" dirty="0" err="1"/>
              <a:t>regel</a:t>
            </a:r>
            <a:r>
              <a:rPr lang="en-US" dirty="0"/>
              <a:t> </a:t>
            </a:r>
            <a:r>
              <a:rPr lang="en-US" dirty="0" err="1"/>
              <a:t>geldt</a:t>
            </a:r>
            <a:r>
              <a:rPr lang="en-US" baseline="0" dirty="0"/>
              <a:t> </a:t>
            </a:r>
            <a:r>
              <a:rPr lang="en-US" baseline="0" dirty="0" err="1"/>
              <a:t>uiteraard</a:t>
            </a:r>
            <a:r>
              <a:rPr lang="en-US" baseline="0" dirty="0"/>
              <a:t> </a:t>
            </a:r>
            <a:r>
              <a:rPr lang="en-US" baseline="0" dirty="0" err="1"/>
              <a:t>voor</a:t>
            </a:r>
            <a:r>
              <a:rPr lang="en-US" baseline="0" dirty="0"/>
              <a:t> </a:t>
            </a:r>
            <a:r>
              <a:rPr lang="en-US" baseline="0" dirty="0" err="1"/>
              <a:t>diepe</a:t>
            </a:r>
            <a:r>
              <a:rPr lang="en-US" baseline="0" dirty="0"/>
              <a:t> continue sedatie.</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23</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a:t>
            </a:r>
            <a:r>
              <a:rPr lang="en-US" dirty="0" err="1"/>
              <a:t>invullen</a:t>
            </a:r>
            <a:r>
              <a:rPr lang="en-US" dirty="0"/>
              <a:t> van</a:t>
            </a:r>
            <a:r>
              <a:rPr lang="en-US" baseline="0" dirty="0"/>
              <a:t> de </a:t>
            </a:r>
            <a:r>
              <a:rPr lang="en-US" baseline="0" dirty="0" err="1"/>
              <a:t>evaluatie</a:t>
            </a:r>
            <a:r>
              <a:rPr lang="en-US" baseline="0"/>
              <a:t>)</a:t>
            </a:r>
            <a:endParaRPr lang="nl-NL" dirty="0"/>
          </a:p>
        </p:txBody>
      </p:sp>
      <p:sp>
        <p:nvSpPr>
          <p:cNvPr id="4" name="Tijdelijke aanduiding voor dianummer 3"/>
          <p:cNvSpPr>
            <a:spLocks noGrp="1"/>
          </p:cNvSpPr>
          <p:nvPr>
            <p:ph type="sldNum" sz="quarter" idx="10"/>
          </p:nvPr>
        </p:nvSpPr>
        <p:spPr/>
        <p:txBody>
          <a:bodyPr/>
          <a:lstStyle/>
          <a:p>
            <a:fld id="{05EFAB37-4B5F-42AE-B55A-AC2CCE43A2B5}" type="slidenum">
              <a:rPr lang="nl-NL" smtClean="0"/>
              <a:pPr/>
              <a:t>29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27-5-2021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27-5-2021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27-5-2021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27-5-2021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DBE7487-7D25-4D93-8E9F-F3CE562746C8}" type="datetimeFigureOut">
              <a:rPr lang="nl-NL" smtClean="0"/>
              <a:pPr/>
              <a:t>27-5-2021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DBE7487-7D25-4D93-8E9F-F3CE562746C8}" type="datetimeFigureOut">
              <a:rPr lang="nl-NL" smtClean="0"/>
              <a:pPr/>
              <a:t>27-5-2021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DBE7487-7D25-4D93-8E9F-F3CE562746C8}" type="datetimeFigureOut">
              <a:rPr lang="nl-NL" smtClean="0"/>
              <a:pPr/>
              <a:t>27-5-2021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DBE7487-7D25-4D93-8E9F-F3CE562746C8}" type="datetimeFigureOut">
              <a:rPr lang="nl-NL" smtClean="0"/>
              <a:pPr/>
              <a:t>27-5-2021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DBE7487-7D25-4D93-8E9F-F3CE562746C8}" type="datetimeFigureOut">
              <a:rPr lang="nl-NL" smtClean="0"/>
              <a:pPr/>
              <a:t>27-5-2021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BE7487-7D25-4D93-8E9F-F3CE562746C8}" type="datetimeFigureOut">
              <a:rPr lang="nl-NL" smtClean="0"/>
              <a:pPr/>
              <a:t>27-5-2021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BE7487-7D25-4D93-8E9F-F3CE562746C8}" type="datetimeFigureOut">
              <a:rPr lang="nl-NL" smtClean="0"/>
              <a:pPr/>
              <a:t>27-5-2021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4A2F689-060C-446B-874B-3126CE88C29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E7487-7D25-4D93-8E9F-F3CE562746C8}" type="datetimeFigureOut">
              <a:rPr lang="nl-NL" smtClean="0"/>
              <a:pPr/>
              <a:t>27-5-2021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2F689-060C-446B-874B-3126CE88C29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m.youtube.com/watch?v=rTJcE7zlKO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298376" cy="388640"/>
          </a:xfrm>
        </p:spPr>
        <p:txBody>
          <a:bodyPr>
            <a:normAutofit fontScale="70000" lnSpcReduction="20000"/>
          </a:bodyPr>
          <a:lstStyle/>
          <a:p>
            <a:endParaRPr lang="nl-NL" dirty="0"/>
          </a:p>
        </p:txBody>
      </p:sp>
      <p:pic>
        <p:nvPicPr>
          <p:cNvPr id="4" name="Picture 2" descr="http://2.bp.blogspot.com/-bkFN_HCmnWA/UyWznPaPKeI/AAAAAAAAC9Q/Z-azvptC3rI/s1600/blog-Delacroix-stervende-Turk-aquarel.jpg"/>
          <p:cNvPicPr>
            <a:picLocks noChangeAspect="1" noChangeArrowheads="1"/>
          </p:cNvPicPr>
          <p:nvPr/>
        </p:nvPicPr>
        <p:blipFill>
          <a:blip r:embed="rId3" cstate="print"/>
          <a:srcRect/>
          <a:stretch>
            <a:fillRect/>
          </a:stretch>
        </p:blipFill>
        <p:spPr bwMode="auto">
          <a:xfrm>
            <a:off x="37778" y="-169166"/>
            <a:ext cx="9106222" cy="7284978"/>
          </a:xfrm>
          <a:prstGeom prst="rect">
            <a:avLst/>
          </a:prstGeom>
          <a:noFill/>
        </p:spPr>
      </p:pic>
      <p:sp>
        <p:nvSpPr>
          <p:cNvPr id="2" name="Titel 1"/>
          <p:cNvSpPr>
            <a:spLocks noGrp="1"/>
          </p:cNvSpPr>
          <p:nvPr>
            <p:ph type="title"/>
          </p:nvPr>
        </p:nvSpPr>
        <p:spPr>
          <a:xfrm>
            <a:off x="457200" y="0"/>
            <a:ext cx="8229600" cy="1484784"/>
          </a:xfrm>
        </p:spPr>
        <p:txBody>
          <a:bodyPr>
            <a:normAutofit fontScale="90000"/>
          </a:bodyPr>
          <a:lstStyle/>
          <a:p>
            <a:r>
              <a:rPr lang="en-US" sz="5400" b="1" dirty="0" err="1">
                <a:solidFill>
                  <a:schemeClr val="bg2"/>
                </a:solidFill>
              </a:rPr>
              <a:t>Spreken</a:t>
            </a:r>
            <a:r>
              <a:rPr lang="en-US" sz="5400" b="1" dirty="0">
                <a:solidFill>
                  <a:schemeClr val="bg2"/>
                </a:solidFill>
              </a:rPr>
              <a:t> over het </a:t>
            </a:r>
            <a:r>
              <a:rPr lang="en-US" sz="5400" b="1">
                <a:solidFill>
                  <a:schemeClr val="bg2"/>
                </a:solidFill>
              </a:rPr>
              <a:t>levenseinde</a:t>
            </a:r>
            <a:endParaRPr lang="nl-NL" sz="5400" b="1"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3554" name="Picture 2"/>
          <p:cNvPicPr>
            <a:picLocks noGrp="1" noChangeAspect="1" noChangeArrowheads="1"/>
          </p:cNvPicPr>
          <p:nvPr>
            <p:ph idx="1"/>
          </p:nvPr>
        </p:nvPicPr>
        <p:blipFill>
          <a:blip r:embed="rId2" cstate="print"/>
          <a:srcRect l="27129" t="19724" r="28124" b="8681"/>
          <a:stretch>
            <a:fillRect/>
          </a:stretch>
        </p:blipFill>
        <p:spPr bwMode="auto">
          <a:xfrm>
            <a:off x="2195736" y="692696"/>
            <a:ext cx="5040560" cy="50405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0722" name="Picture 2" descr="http://denhaagfm.nl/wp-content/uploads/2014/11/niet-reanimeren.jpg"/>
          <p:cNvPicPr>
            <a:picLocks noChangeAspect="1" noChangeArrowheads="1"/>
          </p:cNvPicPr>
          <p:nvPr/>
        </p:nvPicPr>
        <p:blipFill>
          <a:blip r:embed="rId2" cstate="print"/>
          <a:srcRect/>
          <a:stretch>
            <a:fillRect/>
          </a:stretch>
        </p:blipFill>
        <p:spPr bwMode="auto">
          <a:xfrm>
            <a:off x="3059832" y="1700808"/>
            <a:ext cx="5760640" cy="3320130"/>
          </a:xfrm>
          <a:prstGeom prst="rect">
            <a:avLst/>
          </a:prstGeom>
          <a:noFill/>
        </p:spPr>
      </p:pic>
      <p:pic>
        <p:nvPicPr>
          <p:cNvPr id="30724" name="Picture 4" descr="http://plzcdn.com/resize/500-500/upload/415585bd389b69659223807d77a96791TmlldC1yZWFuaW1lcmVuIHBlbm5pbmcuanBn.jpg"/>
          <p:cNvPicPr>
            <a:picLocks noChangeAspect="1" noChangeArrowheads="1"/>
          </p:cNvPicPr>
          <p:nvPr/>
        </p:nvPicPr>
        <p:blipFill>
          <a:blip r:embed="rId3" cstate="print"/>
          <a:srcRect/>
          <a:stretch>
            <a:fillRect/>
          </a:stretch>
        </p:blipFill>
        <p:spPr bwMode="auto">
          <a:xfrm>
            <a:off x="827584" y="620688"/>
            <a:ext cx="2088232" cy="2787897"/>
          </a:xfrm>
          <a:prstGeom prst="rect">
            <a:avLst/>
          </a:prstGeom>
          <a:noFill/>
        </p:spPr>
      </p:pic>
      <p:pic>
        <p:nvPicPr>
          <p:cNvPr id="30726" name="Picture 6" descr="https://www.nederlandinbedrijf.nl/uploads/bi_28899.jpg"/>
          <p:cNvPicPr>
            <a:picLocks noChangeAspect="1" noChangeArrowheads="1"/>
          </p:cNvPicPr>
          <p:nvPr/>
        </p:nvPicPr>
        <p:blipFill>
          <a:blip r:embed="rId4" cstate="print"/>
          <a:srcRect l="21168" r="12305"/>
          <a:stretch>
            <a:fillRect/>
          </a:stretch>
        </p:blipFill>
        <p:spPr bwMode="auto">
          <a:xfrm>
            <a:off x="395536" y="3573016"/>
            <a:ext cx="2529621" cy="28517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60707082207005943.weebly.com/uploads/8/4/0/2/8402863/1333503443.jpg"/>
          <p:cNvPicPr>
            <a:picLocks noChangeAspect="1" noChangeArrowheads="1"/>
          </p:cNvPicPr>
          <p:nvPr/>
        </p:nvPicPr>
        <p:blipFill>
          <a:blip r:embed="rId2" cstate="print"/>
          <a:srcRect/>
          <a:stretch>
            <a:fillRect/>
          </a:stretch>
        </p:blipFill>
        <p:spPr bwMode="auto">
          <a:xfrm>
            <a:off x="827584" y="1916832"/>
            <a:ext cx="3225876" cy="2376264"/>
          </a:xfrm>
          <a:prstGeom prst="rect">
            <a:avLst/>
          </a:prstGeom>
          <a:noFill/>
        </p:spPr>
      </p:pic>
      <p:sp>
        <p:nvSpPr>
          <p:cNvPr id="3" name="Titel 2"/>
          <p:cNvSpPr>
            <a:spLocks noGrp="1"/>
          </p:cNvSpPr>
          <p:nvPr>
            <p:ph type="title"/>
          </p:nvPr>
        </p:nvSpPr>
        <p:spPr>
          <a:xfrm>
            <a:off x="1187624" y="332656"/>
            <a:ext cx="6923112" cy="998984"/>
          </a:xfrm>
        </p:spPr>
        <p:txBody>
          <a:bodyPr/>
          <a:lstStyle/>
          <a:p>
            <a:r>
              <a:rPr lang="en-US" dirty="0" err="1"/>
              <a:t>Beademen</a:t>
            </a:r>
            <a:r>
              <a:rPr lang="en-US" dirty="0"/>
              <a:t>?</a:t>
            </a:r>
            <a:endParaRPr lang="nl-NL" dirty="0"/>
          </a:p>
        </p:txBody>
      </p:sp>
      <p:sp>
        <p:nvSpPr>
          <p:cNvPr id="4" name="Tijdelijke aanduiding voor inhoud 3"/>
          <p:cNvSpPr>
            <a:spLocks noGrp="1"/>
          </p:cNvSpPr>
          <p:nvPr>
            <p:ph idx="1"/>
          </p:nvPr>
        </p:nvSpPr>
        <p:spPr>
          <a:xfrm>
            <a:off x="457200" y="1600201"/>
            <a:ext cx="298376" cy="460648"/>
          </a:xfrm>
        </p:spPr>
        <p:txBody>
          <a:bodyPr>
            <a:normAutofit fontScale="92500" lnSpcReduction="20000"/>
          </a:bodyPr>
          <a:lstStyle/>
          <a:p>
            <a:endParaRPr lang="nl-NL" dirty="0"/>
          </a:p>
        </p:txBody>
      </p:sp>
      <p:pic>
        <p:nvPicPr>
          <p:cNvPr id="1028" name="Picture 4" descr="https://www.atriummc.nl/typo3temp/pics/c8a5fbee97.jpg"/>
          <p:cNvPicPr>
            <a:picLocks noChangeAspect="1" noChangeArrowheads="1"/>
          </p:cNvPicPr>
          <p:nvPr/>
        </p:nvPicPr>
        <p:blipFill>
          <a:blip r:embed="rId3" cstate="print"/>
          <a:srcRect/>
          <a:stretch>
            <a:fillRect/>
          </a:stretch>
        </p:blipFill>
        <p:spPr bwMode="auto">
          <a:xfrm>
            <a:off x="4283968" y="2996952"/>
            <a:ext cx="4492105" cy="28803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en-US" dirty="0" err="1"/>
              <a:t>Opname</a:t>
            </a:r>
            <a:r>
              <a:rPr lang="en-US" dirty="0"/>
              <a:t> op de IC?</a:t>
            </a:r>
            <a:endParaRPr lang="nl-NL" dirty="0"/>
          </a:p>
        </p:txBody>
      </p:sp>
      <p:sp>
        <p:nvSpPr>
          <p:cNvPr id="3" name="Tijdelijke aanduiding voor inhoud 2"/>
          <p:cNvSpPr>
            <a:spLocks noGrp="1"/>
          </p:cNvSpPr>
          <p:nvPr>
            <p:ph idx="1"/>
          </p:nvPr>
        </p:nvSpPr>
        <p:spPr>
          <a:xfrm>
            <a:off x="457200" y="1600201"/>
            <a:ext cx="154360" cy="316632"/>
          </a:xfrm>
        </p:spPr>
        <p:txBody>
          <a:bodyPr>
            <a:normAutofit fontScale="55000" lnSpcReduction="20000"/>
          </a:bodyPr>
          <a:lstStyle/>
          <a:p>
            <a:endParaRPr lang="nl-NL" dirty="0"/>
          </a:p>
        </p:txBody>
      </p:sp>
      <p:pic>
        <p:nvPicPr>
          <p:cNvPr id="45058" name="Picture 2" descr="http://www.medischcontact.nl/upload/a02356df-54ba-49fa-9ea7-6e0bcf83e3ef_ic_achterhetnieuws.jpg"/>
          <p:cNvPicPr>
            <a:picLocks noChangeAspect="1" noChangeArrowheads="1"/>
          </p:cNvPicPr>
          <p:nvPr/>
        </p:nvPicPr>
        <p:blipFill>
          <a:blip r:embed="rId2" cstate="print"/>
          <a:srcRect/>
          <a:stretch>
            <a:fillRect/>
          </a:stretch>
        </p:blipFill>
        <p:spPr bwMode="auto">
          <a:xfrm>
            <a:off x="251520" y="1340768"/>
            <a:ext cx="4487144" cy="2520280"/>
          </a:xfrm>
          <a:prstGeom prst="rect">
            <a:avLst/>
          </a:prstGeom>
          <a:noFill/>
        </p:spPr>
      </p:pic>
      <p:pic>
        <p:nvPicPr>
          <p:cNvPr id="45060" name="Picture 4" descr="http://www.martiniziekenhuis.nl/global/scaled/533x300x1/PageFiles-1067-ImageGallery-s110421142809.jpg"/>
          <p:cNvPicPr>
            <a:picLocks noChangeAspect="1" noChangeArrowheads="1"/>
          </p:cNvPicPr>
          <p:nvPr/>
        </p:nvPicPr>
        <p:blipFill>
          <a:blip r:embed="rId3" cstate="print"/>
          <a:srcRect/>
          <a:stretch>
            <a:fillRect/>
          </a:stretch>
        </p:blipFill>
        <p:spPr bwMode="auto">
          <a:xfrm>
            <a:off x="4139952" y="4005064"/>
            <a:ext cx="4820957" cy="2713484"/>
          </a:xfrm>
          <a:prstGeom prst="rect">
            <a:avLst/>
          </a:prstGeom>
          <a:noFill/>
        </p:spPr>
      </p:pic>
      <p:pic>
        <p:nvPicPr>
          <p:cNvPr id="45062" name="Picture 6" descr="http://previews.123rf.com/images/beerkoff/beerkoff1310/beerkoff131000008/23328496-Patient-with-monitor-and-infusion-pumps-in-an-intensive-care-unit-Stock-Photo.jpg"/>
          <p:cNvPicPr>
            <a:picLocks noChangeAspect="1" noChangeArrowheads="1"/>
          </p:cNvPicPr>
          <p:nvPr/>
        </p:nvPicPr>
        <p:blipFill>
          <a:blip r:embed="rId4" cstate="print"/>
          <a:srcRect/>
          <a:stretch>
            <a:fillRect/>
          </a:stretch>
        </p:blipFill>
        <p:spPr bwMode="auto">
          <a:xfrm>
            <a:off x="4932040" y="1175513"/>
            <a:ext cx="4032448" cy="2685535"/>
          </a:xfrm>
          <a:prstGeom prst="rect">
            <a:avLst/>
          </a:prstGeom>
          <a:noFill/>
        </p:spPr>
      </p:pic>
      <p:pic>
        <p:nvPicPr>
          <p:cNvPr id="45066" name="Picture 10" descr="http://www.martiniziekenhuis.nl/global/scaled/533x300x1/PageFiles-1067-ImageGallery-s110616120924.jpg"/>
          <p:cNvPicPr>
            <a:picLocks noChangeAspect="1" noChangeArrowheads="1"/>
          </p:cNvPicPr>
          <p:nvPr/>
        </p:nvPicPr>
        <p:blipFill>
          <a:blip r:embed="rId5" cstate="print"/>
          <a:srcRect/>
          <a:stretch>
            <a:fillRect/>
          </a:stretch>
        </p:blipFill>
        <p:spPr bwMode="auto">
          <a:xfrm>
            <a:off x="107504" y="4005064"/>
            <a:ext cx="3925417" cy="22094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2170584" cy="2016224"/>
          </a:xfrm>
        </p:spPr>
        <p:txBody>
          <a:bodyPr>
            <a:normAutofit fontScale="90000"/>
          </a:bodyPr>
          <a:lstStyle/>
          <a:p>
            <a:r>
              <a:rPr lang="en-US" dirty="0" err="1"/>
              <a:t>Opname</a:t>
            </a:r>
            <a:r>
              <a:rPr lang="en-US" dirty="0"/>
              <a:t> op de CCU?</a:t>
            </a:r>
            <a:endParaRPr lang="nl-NL" dirty="0"/>
          </a:p>
        </p:txBody>
      </p:sp>
      <p:sp>
        <p:nvSpPr>
          <p:cNvPr id="3" name="Tijdelijke aanduiding voor inhoud 2"/>
          <p:cNvSpPr>
            <a:spLocks noGrp="1"/>
          </p:cNvSpPr>
          <p:nvPr>
            <p:ph idx="1"/>
          </p:nvPr>
        </p:nvSpPr>
        <p:spPr>
          <a:xfrm>
            <a:off x="7308304" y="5157192"/>
            <a:ext cx="1378496" cy="968971"/>
          </a:xfrm>
        </p:spPr>
        <p:txBody>
          <a:bodyPr/>
          <a:lstStyle/>
          <a:p>
            <a:endParaRPr lang="nl-NL" dirty="0"/>
          </a:p>
        </p:txBody>
      </p:sp>
      <p:pic>
        <p:nvPicPr>
          <p:cNvPr id="1026" name="Picture 2" descr="Afbeeldingsresultaat voor hartbewaking"/>
          <p:cNvPicPr>
            <a:picLocks noChangeAspect="1" noChangeArrowheads="1"/>
          </p:cNvPicPr>
          <p:nvPr/>
        </p:nvPicPr>
        <p:blipFill>
          <a:blip r:embed="rId2" cstate="print"/>
          <a:srcRect/>
          <a:stretch>
            <a:fillRect/>
          </a:stretch>
        </p:blipFill>
        <p:spPr bwMode="auto">
          <a:xfrm>
            <a:off x="1043608" y="3501008"/>
            <a:ext cx="2466975" cy="1847851"/>
          </a:xfrm>
          <a:prstGeom prst="rect">
            <a:avLst/>
          </a:prstGeom>
          <a:noFill/>
        </p:spPr>
      </p:pic>
      <p:sp>
        <p:nvSpPr>
          <p:cNvPr id="1028" name="AutoShape 4" descr="Afbeeldingsresultaat voor hartbewa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0" name="Picture 6" descr="Hartbewaking"/>
          <p:cNvPicPr>
            <a:picLocks noChangeAspect="1" noChangeArrowheads="1"/>
          </p:cNvPicPr>
          <p:nvPr/>
        </p:nvPicPr>
        <p:blipFill>
          <a:blip r:embed="rId3" cstate="print"/>
          <a:srcRect l="20782"/>
          <a:stretch>
            <a:fillRect/>
          </a:stretch>
        </p:blipFill>
        <p:spPr bwMode="auto">
          <a:xfrm>
            <a:off x="3707904" y="3501008"/>
            <a:ext cx="4057579" cy="2880320"/>
          </a:xfrm>
          <a:prstGeom prst="rect">
            <a:avLst/>
          </a:prstGeom>
          <a:noFill/>
        </p:spPr>
      </p:pic>
      <p:pic>
        <p:nvPicPr>
          <p:cNvPr id="1032" name="Picture 8" descr="https://upload.wikimedia.org/wikipedia/commons/a/a5/US_Navy_030423-N-6967M-090_A_central_computer_system_monitors_the_heart_rates_of_each_patient_in_the_Intensive_Care_Unit_%28ICU%29_to_ensure_a_quick.jpg"/>
          <p:cNvPicPr>
            <a:picLocks noChangeAspect="1" noChangeArrowheads="1"/>
          </p:cNvPicPr>
          <p:nvPr/>
        </p:nvPicPr>
        <p:blipFill>
          <a:blip r:embed="rId4" cstate="print"/>
          <a:srcRect l="5322" b="22535"/>
          <a:stretch>
            <a:fillRect/>
          </a:stretch>
        </p:blipFill>
        <p:spPr bwMode="auto">
          <a:xfrm>
            <a:off x="2843808" y="188640"/>
            <a:ext cx="6009462" cy="30963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fontScale="90000"/>
          </a:bodyPr>
          <a:lstStyle/>
          <a:p>
            <a:br>
              <a:rPr lang="en-US" dirty="0"/>
            </a:br>
            <a:r>
              <a:rPr lang="en-US" dirty="0" err="1"/>
              <a:t>Overige</a:t>
            </a:r>
            <a:r>
              <a:rPr lang="en-US" dirty="0"/>
              <a:t> </a:t>
            </a:r>
            <a:r>
              <a:rPr lang="en-US" dirty="0" err="1"/>
              <a:t>behandelbeperkingen</a:t>
            </a:r>
            <a:r>
              <a:rPr lang="en-US" dirty="0"/>
              <a:t> </a:t>
            </a:r>
            <a:br>
              <a:rPr lang="en-US" dirty="0"/>
            </a:br>
            <a:endParaRPr lang="nl-NL" dirty="0"/>
          </a:p>
        </p:txBody>
      </p:sp>
      <p:sp>
        <p:nvSpPr>
          <p:cNvPr id="3" name="Tijdelijke aanduiding voor inhoud 2"/>
          <p:cNvSpPr>
            <a:spLocks noGrp="1"/>
          </p:cNvSpPr>
          <p:nvPr>
            <p:ph idx="1"/>
          </p:nvPr>
        </p:nvSpPr>
        <p:spPr>
          <a:xfrm>
            <a:off x="457200" y="1340768"/>
            <a:ext cx="7715200" cy="2592288"/>
          </a:xfrm>
        </p:spPr>
        <p:txBody>
          <a:bodyPr>
            <a:normAutofit fontScale="92500" lnSpcReduction="10000"/>
          </a:bodyPr>
          <a:lstStyle/>
          <a:p>
            <a:pPr>
              <a:buFont typeface="Arial" charset="0"/>
              <a:buChar char="•"/>
            </a:pPr>
            <a:r>
              <a:rPr lang="en-US" dirty="0" err="1"/>
              <a:t>Dialyse</a:t>
            </a:r>
            <a:r>
              <a:rPr lang="en-US" dirty="0"/>
              <a:t>?</a:t>
            </a:r>
          </a:p>
          <a:p>
            <a:pPr>
              <a:buFont typeface="Arial" charset="0"/>
              <a:buChar char="•"/>
            </a:pPr>
            <a:r>
              <a:rPr lang="en-US" dirty="0" err="1"/>
              <a:t>Bloedtransfusie</a:t>
            </a:r>
            <a:r>
              <a:rPr lang="en-US" dirty="0"/>
              <a:t>?</a:t>
            </a:r>
          </a:p>
          <a:p>
            <a:pPr>
              <a:buFont typeface="Arial" charset="0"/>
              <a:buChar char="•"/>
            </a:pPr>
            <a:r>
              <a:rPr lang="en-US" dirty="0" err="1"/>
              <a:t>Operatie</a:t>
            </a:r>
            <a:r>
              <a:rPr lang="en-US" dirty="0"/>
              <a:t>?</a:t>
            </a:r>
          </a:p>
          <a:p>
            <a:pPr>
              <a:buFont typeface="Arial" charset="0"/>
              <a:buChar char="•"/>
            </a:pPr>
            <a:r>
              <a:rPr lang="en-US" dirty="0" err="1"/>
              <a:t>Gebruik</a:t>
            </a:r>
            <a:r>
              <a:rPr lang="en-US" dirty="0"/>
              <a:t> van </a:t>
            </a:r>
            <a:r>
              <a:rPr lang="en-US" dirty="0" err="1"/>
              <a:t>bepaalde</a:t>
            </a:r>
            <a:r>
              <a:rPr lang="en-US" dirty="0"/>
              <a:t> </a:t>
            </a:r>
            <a:r>
              <a:rPr lang="en-US" dirty="0" err="1"/>
              <a:t>geneesmiddelen</a:t>
            </a:r>
            <a:r>
              <a:rPr lang="en-US" dirty="0"/>
              <a:t>?</a:t>
            </a:r>
          </a:p>
          <a:p>
            <a:pPr>
              <a:buFont typeface="Arial" charset="0"/>
              <a:buChar char="•"/>
            </a:pPr>
            <a:r>
              <a:rPr lang="en-US" dirty="0"/>
              <a:t>…..?</a:t>
            </a:r>
            <a:endParaRPr lang="nl-NL" dirty="0"/>
          </a:p>
        </p:txBody>
      </p:sp>
      <p:pic>
        <p:nvPicPr>
          <p:cNvPr id="17410" name="Picture 2" descr="http://img3.topsante.com/var/topsante/storage/images/medecine/troubles-urinaires/insuffisance-renale/vivre-avec/insuffisance-renale-ce-qu-il-faut-savoir-sur-la-dialyse-247025/5674839-1-fre-FR/Insuffisance-renale-ce-qu-il-faut-savoir-sur-la-dialyse_exact441x300.jpg"/>
          <p:cNvPicPr>
            <a:picLocks noChangeAspect="1" noChangeArrowheads="1"/>
          </p:cNvPicPr>
          <p:nvPr/>
        </p:nvPicPr>
        <p:blipFill>
          <a:blip r:embed="rId2" cstate="print"/>
          <a:srcRect/>
          <a:stretch>
            <a:fillRect/>
          </a:stretch>
        </p:blipFill>
        <p:spPr bwMode="auto">
          <a:xfrm>
            <a:off x="179512" y="3933056"/>
            <a:ext cx="3816424" cy="2596207"/>
          </a:xfrm>
          <a:prstGeom prst="rect">
            <a:avLst/>
          </a:prstGeom>
          <a:noFill/>
        </p:spPr>
      </p:pic>
      <p:sp>
        <p:nvSpPr>
          <p:cNvPr id="17412" name="AutoShape 4" descr="Afbeeldingsresultaat voor geneesmiddel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7414" name="Picture 6" descr="http://www.hetwaterlaboratorium.nl/images/e3913d7d07a78be28455a6bf043e2256.jpg"/>
          <p:cNvPicPr>
            <a:picLocks noChangeAspect="1" noChangeArrowheads="1"/>
          </p:cNvPicPr>
          <p:nvPr/>
        </p:nvPicPr>
        <p:blipFill>
          <a:blip r:embed="rId3" cstate="print"/>
          <a:srcRect/>
          <a:stretch>
            <a:fillRect/>
          </a:stretch>
        </p:blipFill>
        <p:spPr bwMode="auto">
          <a:xfrm>
            <a:off x="4211960" y="3501008"/>
            <a:ext cx="4786911" cy="22117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en-US" dirty="0" err="1"/>
              <a:t>Wilsverklaring</a:t>
            </a:r>
            <a:endParaRPr lang="nl-NL" dirty="0"/>
          </a:p>
        </p:txBody>
      </p:sp>
      <p:sp>
        <p:nvSpPr>
          <p:cNvPr id="4" name="Tijdelijke aanduiding voor inhoud 3"/>
          <p:cNvSpPr>
            <a:spLocks noGrp="1"/>
          </p:cNvSpPr>
          <p:nvPr>
            <p:ph idx="1"/>
          </p:nvPr>
        </p:nvSpPr>
        <p:spPr>
          <a:xfrm>
            <a:off x="457200" y="1268761"/>
            <a:ext cx="8003232" cy="2376263"/>
          </a:xfrm>
        </p:spPr>
        <p:txBody>
          <a:bodyPr/>
          <a:lstStyle/>
          <a:p>
            <a:r>
              <a:rPr lang="en-US" dirty="0"/>
              <a:t>U </a:t>
            </a:r>
            <a:r>
              <a:rPr lang="en-US" dirty="0" err="1"/>
              <a:t>kunt</a:t>
            </a:r>
            <a:r>
              <a:rPr lang="en-US" dirty="0"/>
              <a:t> </a:t>
            </a:r>
            <a:r>
              <a:rPr lang="en-US" dirty="0" err="1"/>
              <a:t>uw</a:t>
            </a:r>
            <a:r>
              <a:rPr lang="en-US" dirty="0"/>
              <a:t> </a:t>
            </a:r>
            <a:r>
              <a:rPr lang="en-US" dirty="0" err="1"/>
              <a:t>wensen</a:t>
            </a:r>
            <a:r>
              <a:rPr lang="en-US" dirty="0"/>
              <a:t> </a:t>
            </a:r>
            <a:r>
              <a:rPr lang="en-US" dirty="0" err="1"/>
              <a:t>vastleggen</a:t>
            </a:r>
            <a:r>
              <a:rPr lang="en-US" dirty="0"/>
              <a:t> in </a:t>
            </a:r>
            <a:r>
              <a:rPr lang="en-US" dirty="0" err="1"/>
              <a:t>een</a:t>
            </a:r>
            <a:r>
              <a:rPr lang="en-US" dirty="0"/>
              <a:t> </a:t>
            </a:r>
            <a:r>
              <a:rPr lang="en-US" dirty="0" err="1"/>
              <a:t>wilsverklaring</a:t>
            </a:r>
            <a:r>
              <a:rPr lang="en-US" dirty="0"/>
              <a:t>.</a:t>
            </a:r>
          </a:p>
          <a:p>
            <a:r>
              <a:rPr lang="en-US" dirty="0" err="1"/>
              <a:t>Bespreek</a:t>
            </a:r>
            <a:r>
              <a:rPr lang="en-US" dirty="0"/>
              <a:t> </a:t>
            </a:r>
            <a:r>
              <a:rPr lang="en-US" dirty="0" err="1"/>
              <a:t>dit</a:t>
            </a:r>
            <a:r>
              <a:rPr lang="en-US" dirty="0"/>
              <a:t> met </a:t>
            </a:r>
            <a:r>
              <a:rPr lang="en-US" dirty="0" err="1"/>
              <a:t>uw</a:t>
            </a:r>
            <a:r>
              <a:rPr lang="en-US" dirty="0"/>
              <a:t> </a:t>
            </a:r>
            <a:r>
              <a:rPr lang="en-US" dirty="0" err="1"/>
              <a:t>familie</a:t>
            </a:r>
            <a:r>
              <a:rPr lang="en-US" dirty="0"/>
              <a:t>.</a:t>
            </a:r>
          </a:p>
          <a:p>
            <a:r>
              <a:rPr lang="en-US" dirty="0" err="1"/>
              <a:t>Bespreek</a:t>
            </a:r>
            <a:r>
              <a:rPr lang="en-US" dirty="0"/>
              <a:t> </a:t>
            </a:r>
            <a:r>
              <a:rPr lang="en-US" dirty="0" err="1"/>
              <a:t>dit</a:t>
            </a:r>
            <a:r>
              <a:rPr lang="en-US" dirty="0"/>
              <a:t> met </a:t>
            </a:r>
            <a:r>
              <a:rPr lang="en-US" dirty="0" err="1"/>
              <a:t>uw</a:t>
            </a:r>
            <a:r>
              <a:rPr lang="en-US" dirty="0"/>
              <a:t> </a:t>
            </a:r>
            <a:r>
              <a:rPr lang="en-US" dirty="0" err="1"/>
              <a:t>dokter</a:t>
            </a:r>
            <a:r>
              <a:rPr lang="en-US" dirty="0"/>
              <a:t>.</a:t>
            </a:r>
            <a:endParaRPr lang="nl-NL" dirty="0"/>
          </a:p>
        </p:txBody>
      </p:sp>
      <p:pic>
        <p:nvPicPr>
          <p:cNvPr id="47106" name="Picture 2" descr="http://www.huisartscpdebruin.nl/wp-content/uploads/2014/03/wilservaring.jpg"/>
          <p:cNvPicPr>
            <a:picLocks noChangeAspect="1" noChangeArrowheads="1"/>
          </p:cNvPicPr>
          <p:nvPr/>
        </p:nvPicPr>
        <p:blipFill>
          <a:blip r:embed="rId2" cstate="print"/>
          <a:srcRect t="4290" b="3474"/>
          <a:stretch>
            <a:fillRect/>
          </a:stretch>
        </p:blipFill>
        <p:spPr bwMode="auto">
          <a:xfrm>
            <a:off x="3851920" y="3573016"/>
            <a:ext cx="4903642" cy="30963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8424" y="5301208"/>
            <a:ext cx="298376" cy="824955"/>
          </a:xfrm>
        </p:spPr>
        <p:txBody>
          <a:bodyPr/>
          <a:lstStyle/>
          <a:p>
            <a:endParaRPr lang="nl-NL" dirty="0"/>
          </a:p>
        </p:txBody>
      </p:sp>
      <p:pic>
        <p:nvPicPr>
          <p:cNvPr id="50178" name="Picture 2" descr="http://image.slidesharecdn.com/kwaliteitsmanagementsysteem-100902062034-phpapp01/95/kwaliteitsmanagementsysteem-6-728.jpg?cb=1283408493"/>
          <p:cNvPicPr>
            <a:picLocks noChangeAspect="1" noChangeArrowheads="1"/>
          </p:cNvPicPr>
          <p:nvPr/>
        </p:nvPicPr>
        <p:blipFill>
          <a:blip r:embed="rId2" cstate="print"/>
          <a:srcRect t="15278" r="2094" b="4740"/>
          <a:stretch>
            <a:fillRect/>
          </a:stretch>
        </p:blipFill>
        <p:spPr bwMode="auto">
          <a:xfrm>
            <a:off x="2411760" y="3212976"/>
            <a:ext cx="6732240" cy="3645024"/>
          </a:xfrm>
          <a:prstGeom prst="rect">
            <a:avLst/>
          </a:prstGeom>
          <a:noFill/>
        </p:spPr>
      </p:pic>
      <p:sp>
        <p:nvSpPr>
          <p:cNvPr id="2" name="Titel 1"/>
          <p:cNvSpPr>
            <a:spLocks noGrp="1"/>
          </p:cNvSpPr>
          <p:nvPr>
            <p:ph type="title"/>
          </p:nvPr>
        </p:nvSpPr>
        <p:spPr>
          <a:xfrm>
            <a:off x="457200" y="274638"/>
            <a:ext cx="8291264" cy="2866330"/>
          </a:xfrm>
        </p:spPr>
        <p:txBody>
          <a:bodyPr>
            <a:normAutofit/>
          </a:bodyPr>
          <a:lstStyle/>
          <a:p>
            <a:r>
              <a:rPr lang="en-US" dirty="0" err="1"/>
              <a:t>Een</a:t>
            </a:r>
            <a:r>
              <a:rPr lang="en-US" dirty="0"/>
              <a:t> </a:t>
            </a:r>
            <a:r>
              <a:rPr lang="en-US" dirty="0" err="1"/>
              <a:t>wilsverklaring</a:t>
            </a:r>
            <a:r>
              <a:rPr lang="en-US" dirty="0"/>
              <a:t> is </a:t>
            </a:r>
            <a:r>
              <a:rPr lang="en-US" dirty="0" err="1"/>
              <a:t>een</a:t>
            </a:r>
            <a:r>
              <a:rPr lang="en-US" dirty="0"/>
              <a:t> </a:t>
            </a:r>
            <a:r>
              <a:rPr lang="en-US" dirty="0" err="1"/>
              <a:t>levend</a:t>
            </a:r>
            <a:r>
              <a:rPr lang="en-US" dirty="0"/>
              <a:t> document, </a:t>
            </a:r>
            <a:r>
              <a:rPr lang="en-US" dirty="0" err="1"/>
              <a:t>dat</a:t>
            </a:r>
            <a:r>
              <a:rPr lang="en-US" dirty="0"/>
              <a:t> </a:t>
            </a:r>
            <a:r>
              <a:rPr lang="en-US" dirty="0" err="1"/>
              <a:t>betekent</a:t>
            </a:r>
            <a:r>
              <a:rPr lang="en-US" dirty="0"/>
              <a:t> </a:t>
            </a:r>
            <a:r>
              <a:rPr lang="en-US" dirty="0" err="1"/>
              <a:t>dat</a:t>
            </a:r>
            <a:r>
              <a:rPr lang="en-US" dirty="0"/>
              <a:t> het </a:t>
            </a:r>
            <a:r>
              <a:rPr lang="en-US" dirty="0" err="1"/>
              <a:t>bij</a:t>
            </a:r>
            <a:r>
              <a:rPr lang="en-US" dirty="0"/>
              <a:t> </a:t>
            </a:r>
            <a:r>
              <a:rPr lang="en-US" dirty="0" err="1"/>
              <a:t>gehouden</a:t>
            </a:r>
            <a:r>
              <a:rPr lang="en-US" dirty="0"/>
              <a:t> </a:t>
            </a:r>
            <a:r>
              <a:rPr lang="en-US" dirty="0" err="1"/>
              <a:t>moet</a:t>
            </a:r>
            <a:r>
              <a:rPr lang="en-US" dirty="0"/>
              <a:t> </a:t>
            </a:r>
            <a:r>
              <a:rPr lang="en-US" dirty="0" err="1"/>
              <a:t>worden</a:t>
            </a:r>
            <a:r>
              <a:rPr lang="en-US" dirty="0"/>
              <a:t>.</a:t>
            </a:r>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1.wp.com/madbello.nl/wp-content/uploads/2009/02/euthanasie.jpg?resize=450%2C220"/>
          <p:cNvPicPr>
            <a:picLocks noChangeAspect="1" noChangeArrowheads="1"/>
          </p:cNvPicPr>
          <p:nvPr/>
        </p:nvPicPr>
        <p:blipFill>
          <a:blip r:embed="rId2" cstate="print"/>
          <a:srcRect b="14958"/>
          <a:stretch>
            <a:fillRect/>
          </a:stretch>
        </p:blipFill>
        <p:spPr bwMode="auto">
          <a:xfrm>
            <a:off x="755576" y="3933056"/>
            <a:ext cx="5022695" cy="2088232"/>
          </a:xfrm>
          <a:prstGeom prst="rect">
            <a:avLst/>
          </a:prstGeom>
          <a:noFill/>
        </p:spPr>
      </p:pic>
      <p:sp>
        <p:nvSpPr>
          <p:cNvPr id="3" name="Titel 2"/>
          <p:cNvSpPr>
            <a:spLocks noGrp="1"/>
          </p:cNvSpPr>
          <p:nvPr>
            <p:ph type="title"/>
          </p:nvPr>
        </p:nvSpPr>
        <p:spPr>
          <a:xfrm>
            <a:off x="457200" y="764704"/>
            <a:ext cx="3898776" cy="1440160"/>
          </a:xfrm>
        </p:spPr>
        <p:txBody>
          <a:bodyPr/>
          <a:lstStyle/>
          <a:p>
            <a:r>
              <a:rPr lang="en-US" dirty="0" err="1"/>
              <a:t>Euthanasie</a:t>
            </a:r>
            <a:endParaRPr lang="nl-NL" dirty="0"/>
          </a:p>
        </p:txBody>
      </p:sp>
      <p:pic>
        <p:nvPicPr>
          <p:cNvPr id="35845" name="Picture 5" descr="https://eindtijdchristen.files.wordpress.com/2015/03/euthanasia.jpg"/>
          <p:cNvPicPr>
            <a:picLocks noChangeAspect="1" noChangeArrowheads="1"/>
          </p:cNvPicPr>
          <p:nvPr/>
        </p:nvPicPr>
        <p:blipFill>
          <a:blip r:embed="rId3" cstate="print"/>
          <a:srcRect/>
          <a:stretch>
            <a:fillRect/>
          </a:stretch>
        </p:blipFill>
        <p:spPr bwMode="auto">
          <a:xfrm>
            <a:off x="4211960" y="1052736"/>
            <a:ext cx="4231702" cy="23762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Euthanasie</a:t>
            </a:r>
            <a:r>
              <a:rPr lang="en-US" dirty="0"/>
              <a:t>: </a:t>
            </a:r>
            <a:r>
              <a:rPr lang="en-US" dirty="0" err="1"/>
              <a:t>wettelijke</a:t>
            </a:r>
            <a:r>
              <a:rPr lang="en-US" dirty="0"/>
              <a:t> criteria</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De arts is ervan overtuigd dat het verzoek van de patiënt om euthanasie </a:t>
            </a:r>
            <a:r>
              <a:rPr lang="nl-NL" sz="3600" b="1" dirty="0"/>
              <a:t>vrijwillig</a:t>
            </a:r>
            <a:r>
              <a:rPr lang="nl-NL" dirty="0"/>
              <a:t> en </a:t>
            </a:r>
            <a:r>
              <a:rPr lang="nl-NL" sz="3600" b="1" dirty="0"/>
              <a:t>weloverwogen</a:t>
            </a:r>
            <a:r>
              <a:rPr lang="nl-NL" dirty="0"/>
              <a:t> was.</a:t>
            </a:r>
          </a:p>
          <a:p>
            <a:r>
              <a:rPr lang="nl-NL" dirty="0"/>
              <a:t>Er is sprake van </a:t>
            </a:r>
            <a:r>
              <a:rPr lang="nl-NL" sz="3600" b="1" dirty="0"/>
              <a:t>uitzichtloos</a:t>
            </a:r>
            <a:r>
              <a:rPr lang="nl-NL" dirty="0"/>
              <a:t> en </a:t>
            </a:r>
            <a:r>
              <a:rPr lang="nl-NL" sz="3600" b="1" dirty="0"/>
              <a:t>ondraaglijk lijden</a:t>
            </a:r>
            <a:r>
              <a:rPr lang="nl-NL" dirty="0"/>
              <a:t> van de patiënt.</a:t>
            </a:r>
          </a:p>
          <a:p>
            <a:r>
              <a:rPr lang="nl-NL" sz="3100" dirty="0"/>
              <a:t>De arts heeft de patiënt geïnformeerd over zijn situatie en zijn vooruitzichten.</a:t>
            </a:r>
          </a:p>
          <a:p>
            <a:r>
              <a:rPr lang="nl-NL" sz="3100" dirty="0"/>
              <a:t>De arts en de patiënt zijn tot de conclusie gekomen dat er geen redelijke andere oplossing was.</a:t>
            </a:r>
          </a:p>
          <a:p>
            <a:r>
              <a:rPr lang="nl-NL" sz="3100" dirty="0"/>
              <a:t>De arts heeft ten minste 1 andere, onafhankelijke arts geraadpleegd, die de patiënt heeft gezien. </a:t>
            </a:r>
          </a:p>
          <a:p>
            <a:r>
              <a:rPr lang="nl-NL" sz="3100" dirty="0"/>
              <a:t>De arts heeft de levensbeëindiging of hulp bij zelfdoding medisch zorgvuldig uitgevoerd.</a:t>
            </a:r>
          </a:p>
          <a:p>
            <a:pPr>
              <a:buNone/>
            </a:pP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Palliatieve </a:t>
            </a:r>
            <a:r>
              <a:rPr lang="en-US" dirty="0" err="1"/>
              <a:t>zorg</a:t>
            </a:r>
            <a:endParaRPr lang="nl-NL" dirty="0"/>
          </a:p>
        </p:txBody>
      </p:sp>
      <p:sp>
        <p:nvSpPr>
          <p:cNvPr id="3" name="Tijdelijke aanduiding voor inhoud 2"/>
          <p:cNvSpPr>
            <a:spLocks noGrp="1"/>
          </p:cNvSpPr>
          <p:nvPr>
            <p:ph idx="1"/>
          </p:nvPr>
        </p:nvSpPr>
        <p:spPr/>
        <p:txBody>
          <a:bodyPr>
            <a:normAutofit lnSpcReduction="10000"/>
          </a:bodyPr>
          <a:lstStyle/>
          <a:p>
            <a:r>
              <a:rPr lang="nl-NL" dirty="0"/>
              <a:t>Palliatieve zorg is een benadering die de kwaliteit van het leven verbetert van patiënten en hun naasten die te maken hebben met een levensbedreigende aandoening, door het voorkomen en verlichten van lijden, door middel van vroegtijdige signalering en zorgvuldige beoordeling en behandeling van pijn en andere problemen van lichamelijke, psychosociale en spirituele aard.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Euthanasie</a:t>
            </a:r>
            <a:r>
              <a:rPr lang="en-US" dirty="0"/>
              <a:t>: </a:t>
            </a:r>
            <a:r>
              <a:rPr lang="en-US" dirty="0" err="1"/>
              <a:t>wettelijke</a:t>
            </a:r>
            <a:r>
              <a:rPr lang="en-US" dirty="0"/>
              <a:t> criteria</a:t>
            </a:r>
            <a:endParaRPr lang="nl-NL" dirty="0"/>
          </a:p>
        </p:txBody>
      </p:sp>
      <p:sp>
        <p:nvSpPr>
          <p:cNvPr id="3" name="Tijdelijke aanduiding voor inhoud 2"/>
          <p:cNvSpPr>
            <a:spLocks noGrp="1"/>
          </p:cNvSpPr>
          <p:nvPr>
            <p:ph idx="1"/>
          </p:nvPr>
        </p:nvSpPr>
        <p:spPr/>
        <p:txBody>
          <a:bodyPr/>
          <a:lstStyle/>
          <a:p>
            <a:r>
              <a:rPr lang="en-US" sz="4400" dirty="0" err="1">
                <a:solidFill>
                  <a:srgbClr val="FF0000"/>
                </a:solidFill>
              </a:rPr>
              <a:t>Vrijwillig</a:t>
            </a:r>
            <a:r>
              <a:rPr lang="en-US" dirty="0"/>
              <a:t>: </a:t>
            </a:r>
            <a:r>
              <a:rPr lang="en-US" dirty="0" err="1"/>
              <a:t>eigen</a:t>
            </a:r>
            <a:r>
              <a:rPr lang="en-US" dirty="0"/>
              <a:t> </a:t>
            </a:r>
            <a:r>
              <a:rPr lang="en-US" dirty="0" err="1"/>
              <a:t>keuze</a:t>
            </a:r>
            <a:endParaRPr lang="en-US" dirty="0"/>
          </a:p>
          <a:p>
            <a:r>
              <a:rPr lang="en-US" sz="4400" dirty="0" err="1">
                <a:solidFill>
                  <a:srgbClr val="FF0000"/>
                </a:solidFill>
              </a:rPr>
              <a:t>Weloverwogen</a:t>
            </a:r>
            <a:r>
              <a:rPr lang="en-US" dirty="0"/>
              <a:t>: wilsbekwaam</a:t>
            </a:r>
          </a:p>
          <a:p>
            <a:r>
              <a:rPr lang="en-US" sz="4400" dirty="0" err="1">
                <a:solidFill>
                  <a:srgbClr val="FF0000"/>
                </a:solidFill>
              </a:rPr>
              <a:t>Uitzichtloos</a:t>
            </a:r>
            <a:r>
              <a:rPr lang="en-US" sz="4400" dirty="0">
                <a:solidFill>
                  <a:srgbClr val="FF0000"/>
                </a:solidFill>
              </a:rPr>
              <a:t> </a:t>
            </a:r>
            <a:r>
              <a:rPr lang="en-US" sz="4400" dirty="0" err="1">
                <a:solidFill>
                  <a:srgbClr val="FF0000"/>
                </a:solidFill>
              </a:rPr>
              <a:t>lijden</a:t>
            </a:r>
            <a:r>
              <a:rPr lang="en-US" dirty="0"/>
              <a:t>: </a:t>
            </a:r>
            <a:r>
              <a:rPr lang="en-US" dirty="0" err="1"/>
              <a:t>onbehandelbare</a:t>
            </a:r>
            <a:r>
              <a:rPr lang="en-US" dirty="0"/>
              <a:t> </a:t>
            </a:r>
            <a:r>
              <a:rPr lang="en-US" dirty="0" err="1"/>
              <a:t>aandoening</a:t>
            </a:r>
            <a:r>
              <a:rPr lang="en-US" dirty="0"/>
              <a:t>(en)</a:t>
            </a:r>
          </a:p>
          <a:p>
            <a:r>
              <a:rPr lang="en-US" sz="4400" dirty="0" err="1">
                <a:solidFill>
                  <a:srgbClr val="FF0000"/>
                </a:solidFill>
              </a:rPr>
              <a:t>Ondraaglijk</a:t>
            </a:r>
            <a:r>
              <a:rPr lang="en-US" sz="4400" dirty="0">
                <a:solidFill>
                  <a:srgbClr val="FF0000"/>
                </a:solidFill>
              </a:rPr>
              <a:t> </a:t>
            </a:r>
            <a:r>
              <a:rPr lang="en-US" sz="4400" dirty="0" err="1">
                <a:solidFill>
                  <a:srgbClr val="FF0000"/>
                </a:solidFill>
              </a:rPr>
              <a:t>lijden</a:t>
            </a:r>
            <a:r>
              <a:rPr lang="en-US" dirty="0"/>
              <a:t>: het is </a:t>
            </a:r>
            <a:r>
              <a:rPr lang="en-US" dirty="0" err="1"/>
              <a:t>niet</a:t>
            </a:r>
            <a:r>
              <a:rPr lang="en-US" dirty="0"/>
              <a:t> </a:t>
            </a:r>
            <a:r>
              <a:rPr lang="en-US" dirty="0" err="1"/>
              <a:t>meer</a:t>
            </a:r>
            <a:r>
              <a:rPr lang="en-US" dirty="0"/>
              <a:t> </a:t>
            </a:r>
            <a:r>
              <a:rPr lang="en-US" dirty="0" err="1"/>
              <a:t>uit</a:t>
            </a:r>
            <a:r>
              <a:rPr lang="en-US" dirty="0"/>
              <a:t> </a:t>
            </a:r>
            <a:r>
              <a:rPr lang="en-US" dirty="0" err="1"/>
              <a:t>te</a:t>
            </a:r>
            <a:r>
              <a:rPr lang="en-US" dirty="0"/>
              <a:t> </a:t>
            </a:r>
            <a:r>
              <a:rPr lang="en-US" dirty="0" err="1"/>
              <a:t>houden</a:t>
            </a:r>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euthanasiedoodnormaal.nl/wp-content/themes/edn/img/strip-04.png"/>
          <p:cNvPicPr>
            <a:picLocks noChangeAspect="1" noChangeArrowheads="1"/>
          </p:cNvPicPr>
          <p:nvPr/>
        </p:nvPicPr>
        <p:blipFill>
          <a:blip r:embed="rId2" cstate="print"/>
          <a:srcRect/>
          <a:stretch>
            <a:fillRect/>
          </a:stretch>
        </p:blipFill>
        <p:spPr bwMode="auto">
          <a:xfrm>
            <a:off x="683568" y="1566766"/>
            <a:ext cx="7632848" cy="4615811"/>
          </a:xfrm>
          <a:prstGeom prst="rect">
            <a:avLst/>
          </a:prstGeom>
          <a:noFill/>
        </p:spPr>
      </p:pic>
      <p:sp>
        <p:nvSpPr>
          <p:cNvPr id="3" name="Titel 2"/>
          <p:cNvSpPr>
            <a:spLocks noGrp="1"/>
          </p:cNvSpPr>
          <p:nvPr>
            <p:ph type="title"/>
          </p:nvPr>
        </p:nvSpPr>
        <p:spPr/>
        <p:txBody>
          <a:bodyPr/>
          <a:lstStyle/>
          <a:p>
            <a:r>
              <a:rPr lang="en-US" dirty="0" err="1"/>
              <a:t>Zo</a:t>
            </a:r>
            <a:r>
              <a:rPr lang="en-US" dirty="0"/>
              <a:t> </a:t>
            </a:r>
            <a:r>
              <a:rPr lang="en-US" dirty="0" err="1"/>
              <a:t>werkt</a:t>
            </a:r>
            <a:r>
              <a:rPr lang="en-US" dirty="0"/>
              <a:t> het </a:t>
            </a:r>
            <a:r>
              <a:rPr lang="en-US" dirty="0" err="1"/>
              <a:t>dus</a:t>
            </a:r>
            <a:r>
              <a:rPr lang="en-US" dirty="0"/>
              <a:t> </a:t>
            </a:r>
            <a:r>
              <a:rPr lang="en-US" dirty="0" err="1"/>
              <a:t>niet</a:t>
            </a:r>
            <a:r>
              <a:rPr lang="en-US" dirty="0"/>
              <a:t>:</a:t>
            </a:r>
            <a:endParaRPr lang="nl-NL" dirty="0"/>
          </a:p>
        </p:txBody>
      </p:sp>
      <p:sp>
        <p:nvSpPr>
          <p:cNvPr id="4" name="Tijdelijke aanduiding voor inhoud 3"/>
          <p:cNvSpPr>
            <a:spLocks noGrp="1"/>
          </p:cNvSpPr>
          <p:nvPr>
            <p:ph idx="1"/>
          </p:nvPr>
        </p:nvSpPr>
        <p:spPr>
          <a:xfrm>
            <a:off x="457200" y="1600201"/>
            <a:ext cx="298376" cy="244624"/>
          </a:xfrm>
        </p:spPr>
        <p:txBody>
          <a:bodyPr>
            <a:normAutofit fontScale="32500" lnSpcReduction="20000"/>
          </a:bodyPr>
          <a:lstStyle/>
          <a:p>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74638"/>
            <a:ext cx="7344816" cy="1143000"/>
          </a:xfrm>
        </p:spPr>
        <p:txBody>
          <a:bodyPr/>
          <a:lstStyle/>
          <a:p>
            <a:r>
              <a:rPr lang="en-US" dirty="0"/>
              <a:t>Het is </a:t>
            </a:r>
            <a:r>
              <a:rPr lang="en-US" dirty="0" err="1"/>
              <a:t>een</a:t>
            </a:r>
            <a:r>
              <a:rPr lang="en-US" dirty="0"/>
              <a:t> </a:t>
            </a:r>
            <a:r>
              <a:rPr lang="en-US" dirty="0" err="1"/>
              <a:t>proces</a:t>
            </a:r>
            <a:r>
              <a:rPr lang="en-US" dirty="0"/>
              <a:t>…..</a:t>
            </a:r>
            <a:endParaRPr lang="nl-NL" dirty="0"/>
          </a:p>
        </p:txBody>
      </p:sp>
      <p:sp>
        <p:nvSpPr>
          <p:cNvPr id="3" name="Tijdelijke aanduiding voor inhoud 2"/>
          <p:cNvSpPr>
            <a:spLocks noGrp="1"/>
          </p:cNvSpPr>
          <p:nvPr>
            <p:ph idx="1"/>
          </p:nvPr>
        </p:nvSpPr>
        <p:spPr>
          <a:xfrm>
            <a:off x="6588224" y="4797152"/>
            <a:ext cx="2098576" cy="1329011"/>
          </a:xfrm>
        </p:spPr>
        <p:txBody>
          <a:bodyPr/>
          <a:lstStyle/>
          <a:p>
            <a:endParaRPr lang="nl-NL" dirty="0"/>
          </a:p>
        </p:txBody>
      </p:sp>
      <p:pic>
        <p:nvPicPr>
          <p:cNvPr id="51204" name="Picture 4" descr="http://i.istockimg.com/file_thumbview_approve/20496271/6/stock-illustration-20496271-hospital-doctors.jpg"/>
          <p:cNvPicPr>
            <a:picLocks noChangeAspect="1" noChangeArrowheads="1"/>
          </p:cNvPicPr>
          <p:nvPr/>
        </p:nvPicPr>
        <p:blipFill>
          <a:blip r:embed="rId2" cstate="print"/>
          <a:srcRect r="65319" b="50087"/>
          <a:stretch>
            <a:fillRect/>
          </a:stretch>
        </p:blipFill>
        <p:spPr bwMode="auto">
          <a:xfrm>
            <a:off x="6948264" y="4437112"/>
            <a:ext cx="1836712" cy="2115616"/>
          </a:xfrm>
          <a:prstGeom prst="rect">
            <a:avLst/>
          </a:prstGeom>
          <a:noFill/>
        </p:spPr>
      </p:pic>
      <p:pic>
        <p:nvPicPr>
          <p:cNvPr id="13314" name="Picture 2" descr="http://www.keesswart.nl/fietsreportages/FIS/Groene%20Weg%202_files/070601_0192%20weg%20van%20Pettoncourt%20naar%20Chambrey,%20Frankrijk.jpg"/>
          <p:cNvPicPr>
            <a:picLocks noChangeAspect="1" noChangeArrowheads="1"/>
          </p:cNvPicPr>
          <p:nvPr/>
        </p:nvPicPr>
        <p:blipFill>
          <a:blip r:embed="rId3" cstate="print"/>
          <a:srcRect/>
          <a:stretch>
            <a:fillRect/>
          </a:stretch>
        </p:blipFill>
        <p:spPr bwMode="auto">
          <a:xfrm>
            <a:off x="323528" y="1412776"/>
            <a:ext cx="6389046" cy="42484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Palliatieve sedatie</a:t>
            </a:r>
            <a:endParaRPr lang="nl-NL" dirty="0"/>
          </a:p>
        </p:txBody>
      </p:sp>
      <p:sp>
        <p:nvSpPr>
          <p:cNvPr id="3" name="Tijdelijke aanduiding voor inhoud 2"/>
          <p:cNvSpPr>
            <a:spLocks noGrp="1"/>
          </p:cNvSpPr>
          <p:nvPr>
            <p:ph idx="1"/>
          </p:nvPr>
        </p:nvSpPr>
        <p:spPr/>
        <p:txBody>
          <a:bodyPr/>
          <a:lstStyle/>
          <a:p>
            <a:r>
              <a:rPr lang="en-US" dirty="0"/>
              <a:t>Palliatieve sedatie </a:t>
            </a:r>
            <a:r>
              <a:rPr lang="en-US" dirty="0" err="1"/>
              <a:t>verkort</a:t>
            </a:r>
            <a:r>
              <a:rPr lang="en-US" dirty="0"/>
              <a:t> het </a:t>
            </a:r>
            <a:r>
              <a:rPr lang="en-US" dirty="0" err="1"/>
              <a:t>leven</a:t>
            </a:r>
            <a:r>
              <a:rPr lang="en-US" dirty="0"/>
              <a:t> </a:t>
            </a:r>
            <a:r>
              <a:rPr lang="en-US" dirty="0" err="1"/>
              <a:t>niet</a:t>
            </a:r>
            <a:r>
              <a:rPr lang="en-US" dirty="0"/>
              <a:t>.</a:t>
            </a:r>
          </a:p>
          <a:p>
            <a:r>
              <a:rPr lang="en-US" dirty="0"/>
              <a:t>Palliatieve sedatie is in </a:t>
            </a:r>
            <a:r>
              <a:rPr lang="en-US" dirty="0" err="1"/>
              <a:t>principe</a:t>
            </a:r>
            <a:r>
              <a:rPr lang="en-US" dirty="0"/>
              <a:t> </a:t>
            </a:r>
            <a:r>
              <a:rPr lang="en-US" dirty="0" err="1"/>
              <a:t>omkeerbaar</a:t>
            </a:r>
            <a:r>
              <a:rPr lang="en-US" dirty="0"/>
              <a:t>.</a:t>
            </a:r>
          </a:p>
          <a:p>
            <a:r>
              <a:rPr lang="en-US" dirty="0"/>
              <a:t>Palliatieve sedatie </a:t>
            </a:r>
            <a:r>
              <a:rPr lang="en-US" dirty="0" err="1"/>
              <a:t>mag</a:t>
            </a:r>
            <a:r>
              <a:rPr lang="en-US" dirty="0"/>
              <a:t> pas </a:t>
            </a:r>
            <a:r>
              <a:rPr lang="en-US" dirty="0" err="1"/>
              <a:t>als</a:t>
            </a:r>
            <a:r>
              <a:rPr lang="en-US" dirty="0"/>
              <a:t> </a:t>
            </a:r>
            <a:r>
              <a:rPr lang="en-US" dirty="0" err="1"/>
              <a:t>er</a:t>
            </a:r>
            <a:r>
              <a:rPr lang="en-US" dirty="0"/>
              <a:t> </a:t>
            </a:r>
            <a:r>
              <a:rPr lang="en-US" dirty="0" err="1"/>
              <a:t>klachten</a:t>
            </a:r>
            <a:r>
              <a:rPr lang="en-US" dirty="0"/>
              <a:t> of </a:t>
            </a:r>
            <a:r>
              <a:rPr lang="en-US" dirty="0" err="1"/>
              <a:t>verschijnselen</a:t>
            </a:r>
            <a:r>
              <a:rPr lang="en-US" dirty="0"/>
              <a:t> </a:t>
            </a:r>
            <a:r>
              <a:rPr lang="en-US" dirty="0" err="1"/>
              <a:t>zijn</a:t>
            </a:r>
            <a:r>
              <a:rPr lang="en-US" dirty="0"/>
              <a:t> die </a:t>
            </a:r>
            <a:r>
              <a:rPr lang="en-US" dirty="0" err="1"/>
              <a:t>niet</a:t>
            </a:r>
            <a:r>
              <a:rPr lang="en-US" dirty="0"/>
              <a:t> op </a:t>
            </a:r>
            <a:r>
              <a:rPr lang="en-US" dirty="0" err="1"/>
              <a:t>een</a:t>
            </a:r>
            <a:r>
              <a:rPr lang="en-US" dirty="0"/>
              <a:t> </a:t>
            </a:r>
            <a:r>
              <a:rPr lang="en-US" dirty="0" err="1"/>
              <a:t>andere</a:t>
            </a:r>
            <a:r>
              <a:rPr lang="en-US" dirty="0"/>
              <a:t> </a:t>
            </a:r>
            <a:r>
              <a:rPr lang="en-US" dirty="0" err="1"/>
              <a:t>manier</a:t>
            </a:r>
            <a:r>
              <a:rPr lang="en-US" dirty="0"/>
              <a:t> </a:t>
            </a:r>
            <a:r>
              <a:rPr lang="en-US" dirty="0" err="1"/>
              <a:t>te</a:t>
            </a:r>
            <a:r>
              <a:rPr lang="en-US" dirty="0"/>
              <a:t> </a:t>
            </a:r>
            <a:r>
              <a:rPr lang="en-US" dirty="0" err="1"/>
              <a:t>behandelen</a:t>
            </a:r>
            <a:r>
              <a:rPr lang="en-US" dirty="0"/>
              <a:t> </a:t>
            </a:r>
            <a:r>
              <a:rPr lang="en-US" dirty="0" err="1"/>
              <a:t>zijn</a:t>
            </a:r>
            <a:r>
              <a:rPr lang="en-US" dirty="0"/>
              <a:t>.</a:t>
            </a:r>
          </a:p>
          <a:p>
            <a:r>
              <a:rPr lang="en-US" b="1" dirty="0"/>
              <a:t>Palliatieve sedatie </a:t>
            </a:r>
            <a:r>
              <a:rPr lang="en-US" b="1" dirty="0" err="1"/>
              <a:t>mag</a:t>
            </a:r>
            <a:r>
              <a:rPr lang="en-US" b="1" dirty="0"/>
              <a:t> pas </a:t>
            </a:r>
            <a:r>
              <a:rPr lang="en-US" b="1" dirty="0" err="1"/>
              <a:t>als</a:t>
            </a:r>
            <a:r>
              <a:rPr lang="en-US" b="1" dirty="0"/>
              <a:t> de </a:t>
            </a:r>
            <a:r>
              <a:rPr lang="en-US" b="1" dirty="0" err="1"/>
              <a:t>levensverwachting</a:t>
            </a:r>
            <a:r>
              <a:rPr lang="en-US" b="1" dirty="0"/>
              <a:t> minder </a:t>
            </a:r>
            <a:r>
              <a:rPr lang="en-US" b="1" dirty="0" err="1"/>
              <a:t>dan</a:t>
            </a:r>
            <a:r>
              <a:rPr lang="en-US" b="1" dirty="0"/>
              <a:t> 2 </a:t>
            </a:r>
            <a:r>
              <a:rPr lang="en-US" b="1" dirty="0" err="1"/>
              <a:t>weken</a:t>
            </a:r>
            <a:r>
              <a:rPr lang="en-US" b="1" dirty="0"/>
              <a:t> is!!!</a:t>
            </a:r>
          </a:p>
          <a:p>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Samenvattend</a:t>
            </a:r>
            <a:r>
              <a:rPr lang="en-US" dirty="0"/>
              <a:t>:</a:t>
            </a:r>
            <a:endParaRPr lang="nl-NL" dirty="0"/>
          </a:p>
        </p:txBody>
      </p:sp>
      <p:sp>
        <p:nvSpPr>
          <p:cNvPr id="3" name="Tijdelijke aanduiding voor inhoud 2"/>
          <p:cNvSpPr>
            <a:spLocks noGrp="1"/>
          </p:cNvSpPr>
          <p:nvPr>
            <p:ph idx="1"/>
          </p:nvPr>
        </p:nvSpPr>
        <p:spPr/>
        <p:txBody>
          <a:bodyPr/>
          <a:lstStyle/>
          <a:p>
            <a:pPr>
              <a:buNone/>
            </a:pPr>
            <a:r>
              <a:rPr lang="en-US" dirty="0"/>
              <a:t>    </a:t>
            </a:r>
            <a:r>
              <a:rPr lang="en-US" dirty="0" err="1"/>
              <a:t>Kunt</a:t>
            </a:r>
            <a:r>
              <a:rPr lang="en-US" dirty="0"/>
              <a:t> u </a:t>
            </a:r>
            <a:r>
              <a:rPr lang="en-US" dirty="0" err="1"/>
              <a:t>aangeven</a:t>
            </a:r>
            <a:r>
              <a:rPr lang="en-US" dirty="0"/>
              <a:t> </a:t>
            </a:r>
            <a:r>
              <a:rPr lang="en-US" dirty="0" err="1"/>
              <a:t>wat</a:t>
            </a:r>
            <a:r>
              <a:rPr lang="en-US" dirty="0"/>
              <a:t> u </a:t>
            </a:r>
            <a:r>
              <a:rPr lang="en-US" sz="4000" b="1" i="1" u="sng" dirty="0" err="1"/>
              <a:t>niet</a:t>
            </a:r>
            <a:r>
              <a:rPr lang="en-US" dirty="0"/>
              <a:t> </a:t>
            </a:r>
            <a:r>
              <a:rPr lang="en-US" dirty="0" err="1"/>
              <a:t>wil</a:t>
            </a:r>
            <a:r>
              <a:rPr lang="en-US" dirty="0"/>
              <a:t> </a:t>
            </a:r>
            <a:r>
              <a:rPr lang="en-US" dirty="0" err="1"/>
              <a:t>als</a:t>
            </a:r>
            <a:r>
              <a:rPr lang="en-US" dirty="0"/>
              <a:t> het </a:t>
            </a:r>
            <a:r>
              <a:rPr lang="en-US" dirty="0" err="1"/>
              <a:t>gaat</a:t>
            </a:r>
            <a:r>
              <a:rPr lang="en-US" dirty="0"/>
              <a:t> over </a:t>
            </a:r>
            <a:r>
              <a:rPr lang="en-US" dirty="0" err="1"/>
              <a:t>medische</a:t>
            </a:r>
            <a:r>
              <a:rPr lang="en-US" dirty="0"/>
              <a:t> </a:t>
            </a:r>
            <a:r>
              <a:rPr lang="en-US" dirty="0" err="1"/>
              <a:t>zaken</a:t>
            </a:r>
            <a:r>
              <a:rPr lang="en-US" dirty="0"/>
              <a:t>. </a:t>
            </a:r>
            <a:r>
              <a:rPr lang="en-US" dirty="0" err="1"/>
              <a:t>Dokters</a:t>
            </a:r>
            <a:r>
              <a:rPr lang="en-US" dirty="0"/>
              <a:t> </a:t>
            </a:r>
            <a:r>
              <a:rPr lang="en-US" dirty="0" err="1"/>
              <a:t>moeten</a:t>
            </a:r>
            <a:r>
              <a:rPr lang="en-US" dirty="0"/>
              <a:t> </a:t>
            </a:r>
            <a:r>
              <a:rPr lang="en-US" dirty="0" err="1"/>
              <a:t>zich</a:t>
            </a:r>
            <a:r>
              <a:rPr lang="en-US" dirty="0"/>
              <a:t> </a:t>
            </a:r>
            <a:r>
              <a:rPr lang="en-US" dirty="0" err="1"/>
              <a:t>daar</a:t>
            </a:r>
            <a:r>
              <a:rPr lang="en-US" dirty="0"/>
              <a:t> </a:t>
            </a:r>
            <a:r>
              <a:rPr lang="en-US" dirty="0" err="1"/>
              <a:t>aan</a:t>
            </a:r>
            <a:r>
              <a:rPr lang="en-US" dirty="0"/>
              <a:t> </a:t>
            </a:r>
            <a:r>
              <a:rPr lang="en-US" dirty="0" err="1"/>
              <a:t>houden</a:t>
            </a:r>
            <a:r>
              <a:rPr lang="en-US" dirty="0"/>
              <a:t>.</a:t>
            </a:r>
          </a:p>
          <a:p>
            <a:pPr>
              <a:buNone/>
            </a:pPr>
            <a:endParaRPr lang="en-US" dirty="0"/>
          </a:p>
          <a:p>
            <a:pPr>
              <a:buNone/>
            </a:pPr>
            <a:r>
              <a:rPr lang="en-US" dirty="0"/>
              <a:t>	Over </a:t>
            </a:r>
            <a:r>
              <a:rPr lang="en-US" dirty="0" err="1"/>
              <a:t>wat</a:t>
            </a:r>
            <a:r>
              <a:rPr lang="en-US" dirty="0"/>
              <a:t> u </a:t>
            </a:r>
            <a:r>
              <a:rPr lang="en-US" sz="4000" b="1" i="1" u="sng" dirty="0" err="1"/>
              <a:t>wel</a:t>
            </a:r>
            <a:r>
              <a:rPr lang="en-US" sz="4000" dirty="0"/>
              <a:t> </a:t>
            </a:r>
            <a:r>
              <a:rPr lang="en-US" dirty="0" err="1"/>
              <a:t>graag</a:t>
            </a:r>
            <a:r>
              <a:rPr lang="en-US" dirty="0"/>
              <a:t> </a:t>
            </a:r>
            <a:r>
              <a:rPr lang="en-US" dirty="0" err="1"/>
              <a:t>zou</a:t>
            </a:r>
            <a:r>
              <a:rPr lang="en-US" dirty="0"/>
              <a:t> </a:t>
            </a:r>
            <a:r>
              <a:rPr lang="en-US" dirty="0" err="1"/>
              <a:t>willen</a:t>
            </a:r>
            <a:r>
              <a:rPr lang="en-US" dirty="0"/>
              <a:t> op </a:t>
            </a:r>
            <a:r>
              <a:rPr lang="en-US" dirty="0" err="1"/>
              <a:t>medisch</a:t>
            </a:r>
            <a:r>
              <a:rPr lang="en-US" dirty="0"/>
              <a:t> </a:t>
            </a:r>
            <a:r>
              <a:rPr lang="en-US" dirty="0" err="1"/>
              <a:t>gebied</a:t>
            </a:r>
            <a:r>
              <a:rPr lang="en-US" dirty="0"/>
              <a:t> </a:t>
            </a:r>
            <a:r>
              <a:rPr lang="en-US" dirty="0" err="1"/>
              <a:t>moet</a:t>
            </a:r>
            <a:r>
              <a:rPr lang="en-US" dirty="0"/>
              <a:t> u met </a:t>
            </a:r>
            <a:r>
              <a:rPr lang="en-US" dirty="0" err="1"/>
              <a:t>uw</a:t>
            </a:r>
            <a:r>
              <a:rPr lang="en-US" dirty="0"/>
              <a:t> </a:t>
            </a:r>
            <a:r>
              <a:rPr lang="en-US" dirty="0" err="1"/>
              <a:t>dokter</a:t>
            </a:r>
            <a:r>
              <a:rPr lang="en-US" dirty="0"/>
              <a:t> in </a:t>
            </a:r>
            <a:r>
              <a:rPr lang="en-US" dirty="0" err="1"/>
              <a:t>gesprek</a:t>
            </a:r>
            <a:r>
              <a:rPr lang="en-US" dirty="0"/>
              <a:t> </a:t>
            </a:r>
            <a:r>
              <a:rPr lang="en-US" dirty="0" err="1"/>
              <a:t>gaan</a:t>
            </a:r>
            <a:r>
              <a:rPr lang="en-US" dirty="0"/>
              <a:t>. </a:t>
            </a:r>
          </a:p>
          <a:p>
            <a:pPr>
              <a:buNone/>
            </a:pPr>
            <a:endParaRPr lang="en-US" dirty="0"/>
          </a:p>
          <a:p>
            <a:pPr>
              <a:buNone/>
            </a:pPr>
            <a:endParaRPr lang="en-US" dirty="0"/>
          </a:p>
          <a:p>
            <a:pPr>
              <a:buNone/>
            </a:pPr>
            <a:endParaRPr lang="en-US" dirty="0"/>
          </a:p>
          <a:p>
            <a:pPr>
              <a:buNone/>
            </a:pPr>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Wat</a:t>
            </a:r>
            <a:r>
              <a:rPr lang="en-US" dirty="0"/>
              <a:t> </a:t>
            </a:r>
            <a:r>
              <a:rPr lang="en-US" dirty="0" err="1"/>
              <a:t>vindt</a:t>
            </a:r>
            <a:r>
              <a:rPr lang="en-US" dirty="0"/>
              <a:t> u belangrijk?</a:t>
            </a:r>
            <a:endParaRPr lang="nl-NL" dirty="0"/>
          </a:p>
        </p:txBody>
      </p:sp>
      <p:sp>
        <p:nvSpPr>
          <p:cNvPr id="5" name="Tijdelijke aanduiding voor inhoud 4"/>
          <p:cNvSpPr>
            <a:spLocks noGrp="1"/>
          </p:cNvSpPr>
          <p:nvPr>
            <p:ph idx="1"/>
          </p:nvPr>
        </p:nvSpPr>
        <p:spPr/>
        <p:txBody>
          <a:bodyPr/>
          <a:lstStyle/>
          <a:p>
            <a:r>
              <a:rPr lang="en-US" dirty="0" err="1"/>
              <a:t>Als</a:t>
            </a:r>
            <a:r>
              <a:rPr lang="en-US" dirty="0"/>
              <a:t> u </a:t>
            </a:r>
            <a:r>
              <a:rPr lang="en-US" dirty="0" err="1"/>
              <a:t>zich</a:t>
            </a:r>
            <a:r>
              <a:rPr lang="en-US" dirty="0"/>
              <a:t> nu </a:t>
            </a:r>
            <a:r>
              <a:rPr lang="en-US" dirty="0" err="1"/>
              <a:t>een</a:t>
            </a:r>
            <a:r>
              <a:rPr lang="en-US" dirty="0"/>
              <a:t> </a:t>
            </a:r>
            <a:r>
              <a:rPr lang="en-US" dirty="0" err="1"/>
              <a:t>voorstelling</a:t>
            </a:r>
            <a:r>
              <a:rPr lang="en-US" dirty="0"/>
              <a:t> </a:t>
            </a:r>
            <a:r>
              <a:rPr lang="en-US" dirty="0" err="1"/>
              <a:t>maakt</a:t>
            </a:r>
            <a:r>
              <a:rPr lang="en-US" dirty="0"/>
              <a:t> van de </a:t>
            </a:r>
            <a:r>
              <a:rPr lang="en-US" dirty="0" err="1"/>
              <a:t>laatste</a:t>
            </a:r>
            <a:r>
              <a:rPr lang="en-US" dirty="0"/>
              <a:t> </a:t>
            </a:r>
            <a:r>
              <a:rPr lang="en-US" dirty="0" err="1"/>
              <a:t>weken</a:t>
            </a:r>
            <a:r>
              <a:rPr lang="en-US" dirty="0"/>
              <a:t> of </a:t>
            </a:r>
            <a:r>
              <a:rPr lang="en-US" dirty="0" err="1"/>
              <a:t>maanden</a:t>
            </a:r>
            <a:r>
              <a:rPr lang="en-US" dirty="0"/>
              <a:t> van </a:t>
            </a:r>
            <a:r>
              <a:rPr lang="en-US" dirty="0" err="1"/>
              <a:t>uw</a:t>
            </a:r>
            <a:r>
              <a:rPr lang="en-US" dirty="0"/>
              <a:t> </a:t>
            </a:r>
            <a:r>
              <a:rPr lang="en-US" dirty="0" err="1"/>
              <a:t>leven</a:t>
            </a:r>
            <a:r>
              <a:rPr lang="en-US" dirty="0"/>
              <a:t> </a:t>
            </a:r>
            <a:r>
              <a:rPr lang="en-US" dirty="0" err="1"/>
              <a:t>wat</a:t>
            </a:r>
            <a:r>
              <a:rPr lang="en-US" dirty="0"/>
              <a:t> </a:t>
            </a:r>
            <a:r>
              <a:rPr lang="en-US" dirty="0" err="1"/>
              <a:t>zou</a:t>
            </a:r>
            <a:r>
              <a:rPr lang="en-US" dirty="0"/>
              <a:t> u </a:t>
            </a:r>
            <a:r>
              <a:rPr lang="en-US" dirty="0" err="1"/>
              <a:t>dan</a:t>
            </a:r>
            <a:r>
              <a:rPr lang="en-US" dirty="0"/>
              <a:t> </a:t>
            </a:r>
            <a:r>
              <a:rPr lang="en-US" dirty="0" err="1"/>
              <a:t>willen</a:t>
            </a:r>
            <a:r>
              <a:rPr lang="en-US" dirty="0"/>
              <a:t>?</a:t>
            </a:r>
          </a:p>
          <a:p>
            <a:endParaRPr lang="nl-NL" dirty="0"/>
          </a:p>
        </p:txBody>
      </p:sp>
      <p:pic>
        <p:nvPicPr>
          <p:cNvPr id="10242" name="Picture 2" descr="http://spiritualiteitindelaatstelevensfase.nl/wp-content/uploads/2015/07/herfstblad-e1436899902290.png"/>
          <p:cNvPicPr>
            <a:picLocks noChangeAspect="1" noChangeArrowheads="1"/>
          </p:cNvPicPr>
          <p:nvPr/>
        </p:nvPicPr>
        <p:blipFill>
          <a:blip r:embed="rId2" cstate="print"/>
          <a:srcRect/>
          <a:stretch>
            <a:fillRect/>
          </a:stretch>
        </p:blipFill>
        <p:spPr bwMode="auto">
          <a:xfrm>
            <a:off x="539552" y="3501008"/>
            <a:ext cx="7620000" cy="23907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re.nl/sites/default/files/1994-Donorwerving.JPG"/>
          <p:cNvPicPr>
            <a:picLocks noChangeAspect="1" noChangeArrowheads="1"/>
          </p:cNvPicPr>
          <p:nvPr/>
        </p:nvPicPr>
        <p:blipFill>
          <a:blip r:embed="rId2" cstate="print"/>
          <a:srcRect b="29734"/>
          <a:stretch>
            <a:fillRect/>
          </a:stretch>
        </p:blipFill>
        <p:spPr bwMode="auto">
          <a:xfrm>
            <a:off x="1979712" y="332655"/>
            <a:ext cx="5879771" cy="583264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jeroenboschhuis.nl/wp-content/uploads/12-1120-aart-van-dobbenburgh3889.jpg"/>
          <p:cNvPicPr>
            <a:picLocks noChangeAspect="1" noChangeArrowheads="1"/>
          </p:cNvPicPr>
          <p:nvPr/>
        </p:nvPicPr>
        <p:blipFill>
          <a:blip r:embed="rId2" cstate="print"/>
          <a:srcRect/>
          <a:stretch>
            <a:fillRect/>
          </a:stretch>
        </p:blipFill>
        <p:spPr bwMode="auto">
          <a:xfrm>
            <a:off x="539552" y="332656"/>
            <a:ext cx="7192082" cy="5112568"/>
          </a:xfrm>
          <a:prstGeom prst="rect">
            <a:avLst/>
          </a:prstGeom>
          <a:noFill/>
        </p:spPr>
      </p:pic>
      <p:sp>
        <p:nvSpPr>
          <p:cNvPr id="3" name="Titel 2"/>
          <p:cNvSpPr>
            <a:spLocks noGrp="1"/>
          </p:cNvSpPr>
          <p:nvPr>
            <p:ph type="title"/>
          </p:nvPr>
        </p:nvSpPr>
        <p:spPr>
          <a:xfrm>
            <a:off x="0" y="5805264"/>
            <a:ext cx="9036496" cy="504056"/>
          </a:xfrm>
        </p:spPr>
        <p:txBody>
          <a:bodyPr>
            <a:normAutofit fontScale="90000"/>
          </a:bodyPr>
          <a:lstStyle/>
          <a:p>
            <a:r>
              <a:rPr lang="en-US" dirty="0"/>
              <a:t>Want we </a:t>
            </a:r>
            <a:r>
              <a:rPr lang="en-US" dirty="0" err="1"/>
              <a:t>hopen</a:t>
            </a:r>
            <a:r>
              <a:rPr lang="en-US" dirty="0"/>
              <a:t> op </a:t>
            </a:r>
            <a:r>
              <a:rPr lang="en-US" dirty="0" err="1"/>
              <a:t>een</a:t>
            </a:r>
            <a:r>
              <a:rPr lang="en-US" dirty="0"/>
              <a:t> </a:t>
            </a:r>
            <a:r>
              <a:rPr lang="en-US" dirty="0" err="1"/>
              <a:t>goed</a:t>
            </a:r>
            <a:r>
              <a:rPr lang="en-US" dirty="0"/>
              <a:t> </a:t>
            </a:r>
            <a:r>
              <a:rPr lang="en-US" dirty="0" err="1"/>
              <a:t>sterfproces</a:t>
            </a:r>
            <a:r>
              <a:rPr lang="en-US" dirty="0"/>
              <a:t>.</a:t>
            </a:r>
            <a:endParaRPr 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6372200" y="4581128"/>
            <a:ext cx="2314600" cy="1545035"/>
          </a:xfrm>
        </p:spPr>
        <p:txBody>
          <a:bodyPr/>
          <a:lstStyle/>
          <a:p>
            <a:endParaRPr lang="nl-NL" dirty="0"/>
          </a:p>
        </p:txBody>
      </p:sp>
      <p:pic>
        <p:nvPicPr>
          <p:cNvPr id="54274" name="Picture 2" descr="http://images.slideplayer.nl/9/2229208/slides/slide_2.jpg"/>
          <p:cNvPicPr>
            <a:picLocks noChangeAspect="1" noChangeArrowheads="1"/>
          </p:cNvPicPr>
          <p:nvPr/>
        </p:nvPicPr>
        <p:blipFill>
          <a:blip r:embed="rId2" cstate="print"/>
          <a:srcRect t="22166"/>
          <a:stretch>
            <a:fillRect/>
          </a:stretch>
        </p:blipFill>
        <p:spPr bwMode="auto">
          <a:xfrm>
            <a:off x="467544" y="476672"/>
            <a:ext cx="8229600" cy="48040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12antwerpen.be/uploads/news/id1552/overlijden.jpg"/>
          <p:cNvPicPr>
            <a:picLocks noChangeAspect="1" noChangeArrowheads="1"/>
          </p:cNvPicPr>
          <p:nvPr/>
        </p:nvPicPr>
        <p:blipFill>
          <a:blip r:embed="rId3" cstate="print"/>
          <a:srcRect/>
          <a:stretch>
            <a:fillRect/>
          </a:stretch>
        </p:blipFill>
        <p:spPr bwMode="auto">
          <a:xfrm>
            <a:off x="3267" y="0"/>
            <a:ext cx="9140733"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2132856"/>
            <a:ext cx="8229600" cy="3993307"/>
          </a:xfrm>
        </p:spPr>
        <p:txBody>
          <a:bodyPr/>
          <a:lstStyle/>
          <a:p>
            <a:pPr algn="ctr">
              <a:buNone/>
            </a:pPr>
            <a:r>
              <a:rPr lang="en-US" dirty="0"/>
              <a:t>Om de </a:t>
            </a:r>
            <a:r>
              <a:rPr lang="en-US" dirty="0" err="1"/>
              <a:t>gedachten</a:t>
            </a:r>
            <a:r>
              <a:rPr lang="en-US" dirty="0"/>
              <a:t> </a:t>
            </a:r>
            <a:r>
              <a:rPr lang="en-US" dirty="0" err="1"/>
              <a:t>te</a:t>
            </a:r>
            <a:r>
              <a:rPr lang="en-US" dirty="0"/>
              <a:t> </a:t>
            </a:r>
            <a:r>
              <a:rPr lang="en-US" dirty="0" err="1"/>
              <a:t>bepalen</a:t>
            </a:r>
            <a:r>
              <a:rPr lang="en-US" dirty="0"/>
              <a:t> </a:t>
            </a:r>
          </a:p>
          <a:p>
            <a:pPr algn="ctr">
              <a:buNone/>
            </a:pPr>
            <a:r>
              <a:rPr lang="en-US" dirty="0" err="1"/>
              <a:t>een</a:t>
            </a:r>
            <a:r>
              <a:rPr lang="en-US" dirty="0"/>
              <a:t> </a:t>
            </a:r>
            <a:r>
              <a:rPr lang="en-US" dirty="0" err="1"/>
              <a:t>kort</a:t>
            </a:r>
            <a:r>
              <a:rPr lang="en-US" dirty="0"/>
              <a:t> </a:t>
            </a:r>
            <a:r>
              <a:rPr lang="en-US" dirty="0" err="1"/>
              <a:t>filmpje</a:t>
            </a:r>
            <a:r>
              <a:rPr lang="en-US" dirty="0"/>
              <a:t>:</a:t>
            </a:r>
          </a:p>
          <a:p>
            <a:pPr algn="ctr">
              <a:buNone/>
            </a:pPr>
            <a:endParaRPr lang="en-US" dirty="0"/>
          </a:p>
          <a:p>
            <a:pPr algn="ctr">
              <a:buNone/>
            </a:pPr>
            <a:endParaRPr lang="en-US" dirty="0"/>
          </a:p>
          <a:p>
            <a:pPr algn="ctr">
              <a:buNone/>
            </a:pPr>
            <a:r>
              <a:rPr lang="nl-NL" u="sng" dirty="0">
                <a:hlinkClick r:id="rId2"/>
              </a:rPr>
              <a:t>https://m.youtube.com/watch?v=rTJcE7zlKOs</a:t>
            </a:r>
            <a:endParaRPr lang="nl-NL" dirty="0"/>
          </a:p>
          <a:p>
            <a:pPr algn="ctr">
              <a:buNone/>
            </a:pP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2530" name="Picture 2" descr="http://www.ambulanceactie.nl/wp-content/uploads/2015/04/Ambulance-oefening-1-578.jpg"/>
          <p:cNvPicPr>
            <a:picLocks noChangeAspect="1" noChangeArrowheads="1"/>
          </p:cNvPicPr>
          <p:nvPr/>
        </p:nvPicPr>
        <p:blipFill>
          <a:blip r:embed="rId2" cstate="print"/>
          <a:srcRect/>
          <a:stretch>
            <a:fillRect/>
          </a:stretch>
        </p:blipFill>
        <p:spPr bwMode="auto">
          <a:xfrm>
            <a:off x="539552" y="501481"/>
            <a:ext cx="8064896" cy="535799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fontScale="47500" lnSpcReduction="20000"/>
          </a:bodyPr>
          <a:lstStyle/>
          <a:p>
            <a:pPr lvl="0"/>
            <a:r>
              <a:rPr lang="nl-NL" dirty="0"/>
              <a:t>Na ruim elf jaar op de ambulance staan sommige facetten van hulpverlenen mij steeds meer tegen. De medische wetenschap is tot steeds meer in staat. Het resultaat hiervan is dat wij als ambulancehulpverlener almaar vaker te maken krijgen met oude mensen die in de laatste fase van hun leven verkeren, bij wie het kaarsje langzaam maar zeker, of plotseling, uit kan gaan. Voor een dergelijke terminale patiënt die ondraaglijk lijdt, levert de gang naar het ziekenhuis louter uitstel op van iets wat hij binnen afzienbare tijd tóch moet ondergaan. De hoogbejaarde die wij door reanimatie in leven houden, ontnemen wij een mooie dood. Wat hij ervoor terugkrijgt is ongewis. In slechts weinig gevallen kan deze patiënt het ziekenhuis zonder enig restverschijnsel verlaten.[…]</a:t>
            </a:r>
          </a:p>
          <a:p>
            <a:pPr lvl="0"/>
            <a:endParaRPr lang="nl-NL" dirty="0"/>
          </a:p>
          <a:p>
            <a:pPr lvl="0"/>
            <a:r>
              <a:rPr lang="nl-NL" dirty="0"/>
              <a:t>Mij bekruipt steeds vaker het gevoel dat wij tegen beter weten in met zulke patiënten naar het ziekenhuis worden gestuurd, terwijl niets doen het meest humaan zou zijn. Een dergelijke beslissing van de dienstdoende huisarts blijft meer en meer uit, omdat de visitearts tegenwoordig slechts bij toeval de eigen huisarts is. De dienstdoende huisartsen op de huisartsenposten durven deze beslissingen niet te nemen, omdat ze de patiënt onvoldoende kennen. Ook de juridische aansprakelijkheid speelt mee. De makkelijkste weg is dan: insturen. […]</a:t>
            </a:r>
          </a:p>
          <a:p>
            <a:pPr lvl="0"/>
            <a:endParaRPr lang="nl-NL" dirty="0"/>
          </a:p>
          <a:p>
            <a:pPr lvl="0"/>
            <a:r>
              <a:rPr lang="nl-NL" dirty="0"/>
              <a:t> In mijn werk ben ik steeds vaker geneigd om patiënten </a:t>
            </a:r>
            <a:r>
              <a:rPr lang="nl-NL" dirty="0" err="1"/>
              <a:t>én</a:t>
            </a:r>
            <a:r>
              <a:rPr lang="nl-NL" dirty="0"/>
              <a:t> familie te doordringen van het feit dat het leven eindig is en daarin te berusten. Dit valt helaas buiten mijn verantwoordelijkheid. Wat ik </a:t>
            </a:r>
            <a:r>
              <a:rPr lang="nl-NL" dirty="0" err="1"/>
              <a:t>wél</a:t>
            </a:r>
            <a:r>
              <a:rPr lang="nl-NL" dirty="0"/>
              <a:t> kan doen, is een discussie op gang brengen over dit onderwerp. Met als doel meer overleg tussen (huis)arts en palliatieve zorginstellingen, die uitstekende terminale thuiszorg kunnen leveren, en meer respect voor mensen die op basis van hun leeftijd of omstandigheden de regie voor hun levenseinde </a:t>
            </a:r>
            <a:r>
              <a:rPr lang="nl-NL" dirty="0" err="1"/>
              <a:t>zélf</a:t>
            </a:r>
            <a:r>
              <a:rPr lang="nl-NL" dirty="0"/>
              <a:t> in de hand willen houden.  </a:t>
            </a:r>
          </a:p>
          <a:p>
            <a:endParaRPr lang="nl-NL"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slideplayer.nl/10/2829277/slides/slide_9.jpg"/>
          <p:cNvPicPr>
            <a:picLocks noChangeAspect="1" noChangeArrowheads="1"/>
          </p:cNvPicPr>
          <p:nvPr/>
        </p:nvPicPr>
        <p:blipFill>
          <a:blip r:embed="rId3" cstate="print"/>
          <a:srcRect b="25334"/>
          <a:stretch>
            <a:fillRect/>
          </a:stretch>
        </p:blipFill>
        <p:spPr bwMode="auto">
          <a:xfrm>
            <a:off x="539552" y="692696"/>
            <a:ext cx="8229600" cy="46085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224136"/>
          </a:xfrm>
        </p:spPr>
        <p:txBody>
          <a:bodyPr>
            <a:normAutofit fontScale="90000"/>
          </a:bodyPr>
          <a:lstStyle/>
          <a:p>
            <a:r>
              <a:rPr lang="en-US" dirty="0" err="1"/>
              <a:t>Waar</a:t>
            </a:r>
            <a:r>
              <a:rPr lang="en-US" dirty="0"/>
              <a:t> </a:t>
            </a:r>
            <a:r>
              <a:rPr lang="en-US" dirty="0" err="1"/>
              <a:t>gaan</a:t>
            </a:r>
            <a:r>
              <a:rPr lang="en-US" dirty="0"/>
              <a:t> we het </a:t>
            </a:r>
            <a:r>
              <a:rPr lang="en-US" dirty="0" err="1"/>
              <a:t>vanavond</a:t>
            </a:r>
            <a:r>
              <a:rPr lang="en-US" dirty="0"/>
              <a:t> over </a:t>
            </a:r>
            <a:r>
              <a:rPr lang="en-US" dirty="0" err="1"/>
              <a:t>hebben</a:t>
            </a:r>
            <a:r>
              <a:rPr lang="en-US" dirty="0"/>
              <a:t>?</a:t>
            </a:r>
            <a:endParaRPr lang="nl-NL" dirty="0"/>
          </a:p>
        </p:txBody>
      </p:sp>
      <p:sp>
        <p:nvSpPr>
          <p:cNvPr id="3" name="Tijdelijke aanduiding voor inhoud 2"/>
          <p:cNvSpPr>
            <a:spLocks noGrp="1"/>
          </p:cNvSpPr>
          <p:nvPr>
            <p:ph idx="1"/>
          </p:nvPr>
        </p:nvSpPr>
        <p:spPr>
          <a:xfrm>
            <a:off x="457200" y="1772816"/>
            <a:ext cx="8229600" cy="4353347"/>
          </a:xfrm>
        </p:spPr>
        <p:txBody>
          <a:bodyPr>
            <a:normAutofit lnSpcReduction="10000"/>
          </a:bodyPr>
          <a:lstStyle/>
          <a:p>
            <a:r>
              <a:rPr lang="en-US" dirty="0" err="1"/>
              <a:t>Behandelbeperkingen</a:t>
            </a:r>
            <a:endParaRPr lang="en-US" dirty="0"/>
          </a:p>
          <a:p>
            <a:pPr lvl="1"/>
            <a:r>
              <a:rPr lang="en-US" dirty="0" err="1"/>
              <a:t>Reanimeren</a:t>
            </a:r>
            <a:r>
              <a:rPr lang="en-US" dirty="0"/>
              <a:t>?</a:t>
            </a:r>
          </a:p>
          <a:p>
            <a:pPr lvl="1"/>
            <a:r>
              <a:rPr lang="en-US" dirty="0" err="1"/>
              <a:t>Beademen</a:t>
            </a:r>
            <a:r>
              <a:rPr lang="en-US" dirty="0"/>
              <a:t>?</a:t>
            </a:r>
          </a:p>
          <a:p>
            <a:pPr lvl="1"/>
            <a:r>
              <a:rPr lang="en-US" dirty="0" err="1"/>
              <a:t>Opname</a:t>
            </a:r>
            <a:r>
              <a:rPr lang="en-US" dirty="0"/>
              <a:t> op de IC of CCU?</a:t>
            </a:r>
          </a:p>
          <a:p>
            <a:pPr lvl="1"/>
            <a:r>
              <a:rPr lang="en-US" dirty="0" err="1"/>
              <a:t>Overige</a:t>
            </a:r>
            <a:r>
              <a:rPr lang="en-US" dirty="0"/>
              <a:t> </a:t>
            </a:r>
            <a:r>
              <a:rPr lang="en-US" dirty="0" err="1"/>
              <a:t>behandelbeperkingen</a:t>
            </a:r>
            <a:r>
              <a:rPr lang="en-US" dirty="0"/>
              <a:t> (bv. </a:t>
            </a:r>
            <a:r>
              <a:rPr lang="en-US" dirty="0" err="1"/>
              <a:t>dialyse</a:t>
            </a:r>
            <a:r>
              <a:rPr lang="en-US" dirty="0"/>
              <a:t>, </a:t>
            </a:r>
            <a:r>
              <a:rPr lang="en-US" dirty="0" err="1"/>
              <a:t>bloedtransfusie</a:t>
            </a:r>
            <a:r>
              <a:rPr lang="en-US" dirty="0"/>
              <a:t>, </a:t>
            </a:r>
            <a:r>
              <a:rPr lang="en-US" dirty="0" err="1"/>
              <a:t>operatie</a:t>
            </a:r>
            <a:r>
              <a:rPr lang="en-US" dirty="0"/>
              <a:t>, </a:t>
            </a:r>
            <a:r>
              <a:rPr lang="en-US" dirty="0" err="1"/>
              <a:t>gebruik</a:t>
            </a:r>
            <a:r>
              <a:rPr lang="en-US" dirty="0"/>
              <a:t> van </a:t>
            </a:r>
            <a:r>
              <a:rPr lang="en-US" dirty="0" err="1"/>
              <a:t>bepaalde</a:t>
            </a:r>
            <a:r>
              <a:rPr lang="en-US" dirty="0"/>
              <a:t> </a:t>
            </a:r>
            <a:r>
              <a:rPr lang="en-US" dirty="0" err="1"/>
              <a:t>geneesmiddelen</a:t>
            </a:r>
            <a:r>
              <a:rPr lang="en-US" dirty="0"/>
              <a:t>)</a:t>
            </a:r>
          </a:p>
          <a:p>
            <a:r>
              <a:rPr lang="en-US" dirty="0" err="1"/>
              <a:t>Euthanasie</a:t>
            </a:r>
            <a:endParaRPr lang="en-US" dirty="0"/>
          </a:p>
          <a:p>
            <a:r>
              <a:rPr lang="en-US" dirty="0"/>
              <a:t>Palliatieve sedatie</a:t>
            </a: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936104"/>
          </a:xfrm>
        </p:spPr>
        <p:txBody>
          <a:bodyPr/>
          <a:lstStyle/>
          <a:p>
            <a:r>
              <a:rPr lang="en-US" dirty="0" err="1"/>
              <a:t>Overigens</a:t>
            </a:r>
            <a:r>
              <a:rPr lang="en-US" dirty="0"/>
              <a:t>…..</a:t>
            </a:r>
            <a:endParaRPr lang="nl-NL" dirty="0"/>
          </a:p>
        </p:txBody>
      </p:sp>
      <p:sp>
        <p:nvSpPr>
          <p:cNvPr id="3" name="Tijdelijke aanduiding voor inhoud 2"/>
          <p:cNvSpPr>
            <a:spLocks noGrp="1"/>
          </p:cNvSpPr>
          <p:nvPr>
            <p:ph idx="1"/>
          </p:nvPr>
        </p:nvSpPr>
        <p:spPr>
          <a:xfrm>
            <a:off x="457200" y="1988840"/>
            <a:ext cx="8229600" cy="4137323"/>
          </a:xfrm>
        </p:spPr>
        <p:txBody>
          <a:bodyPr/>
          <a:lstStyle/>
          <a:p>
            <a:pPr>
              <a:buNone/>
            </a:pPr>
            <a:r>
              <a:rPr lang="en-US" dirty="0" err="1"/>
              <a:t>Mag</a:t>
            </a:r>
            <a:r>
              <a:rPr lang="en-US" dirty="0"/>
              <a:t> u </a:t>
            </a:r>
            <a:r>
              <a:rPr lang="en-US" dirty="0" err="1"/>
              <a:t>een</a:t>
            </a:r>
            <a:r>
              <a:rPr lang="en-US" dirty="0"/>
              <a:t> </a:t>
            </a:r>
            <a:r>
              <a:rPr lang="en-US" dirty="0" err="1"/>
              <a:t>behandeling</a:t>
            </a:r>
            <a:r>
              <a:rPr lang="en-US" dirty="0"/>
              <a:t> </a:t>
            </a:r>
            <a:r>
              <a:rPr lang="en-US" dirty="0" err="1"/>
              <a:t>altijd</a:t>
            </a:r>
            <a:r>
              <a:rPr lang="en-US" dirty="0"/>
              <a:t> </a:t>
            </a:r>
            <a:r>
              <a:rPr lang="en-US" dirty="0" err="1"/>
              <a:t>weigeren</a:t>
            </a:r>
            <a:r>
              <a:rPr lang="en-US" dirty="0"/>
              <a:t>,</a:t>
            </a:r>
          </a:p>
          <a:p>
            <a:pPr>
              <a:buNone/>
            </a:pPr>
            <a:r>
              <a:rPr lang="en-US" dirty="0" err="1"/>
              <a:t>tenzij</a:t>
            </a:r>
            <a:r>
              <a:rPr lang="en-US" dirty="0"/>
              <a:t> u </a:t>
            </a:r>
            <a:r>
              <a:rPr lang="en-US" dirty="0" err="1"/>
              <a:t>niet</a:t>
            </a:r>
            <a:r>
              <a:rPr lang="en-US" dirty="0"/>
              <a:t> wilsbekwaam bent.</a:t>
            </a: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aclatour.nl/wp-content/gallery/cition-ehbo/ehbo-reanimatie.jpg"/>
          <p:cNvPicPr>
            <a:picLocks noChangeAspect="1" noChangeArrowheads="1"/>
          </p:cNvPicPr>
          <p:nvPr/>
        </p:nvPicPr>
        <p:blipFill>
          <a:blip r:embed="rId2" cstate="print"/>
          <a:srcRect/>
          <a:stretch>
            <a:fillRect/>
          </a:stretch>
        </p:blipFill>
        <p:spPr bwMode="auto">
          <a:xfrm>
            <a:off x="323528" y="1340768"/>
            <a:ext cx="8601075" cy="5112568"/>
          </a:xfrm>
          <a:prstGeom prst="rect">
            <a:avLst/>
          </a:prstGeom>
          <a:noFill/>
        </p:spPr>
      </p:pic>
      <p:sp>
        <p:nvSpPr>
          <p:cNvPr id="3" name="Titel 2"/>
          <p:cNvSpPr>
            <a:spLocks noGrp="1"/>
          </p:cNvSpPr>
          <p:nvPr>
            <p:ph type="title"/>
          </p:nvPr>
        </p:nvSpPr>
        <p:spPr/>
        <p:txBody>
          <a:bodyPr/>
          <a:lstStyle/>
          <a:p>
            <a:r>
              <a:rPr lang="en-US" dirty="0" err="1"/>
              <a:t>Reanimeren</a:t>
            </a:r>
            <a:r>
              <a:rPr lang="en-US" dirty="0"/>
              <a:t>?</a:t>
            </a:r>
            <a:endParaRPr lang="nl-NL"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TotalTime>
  <Words>852</Words>
  <Application>Microsoft Office PowerPoint</Application>
  <PresentationFormat>Diavoorstelling (4:3)</PresentationFormat>
  <Paragraphs>77</Paragraphs>
  <Slides>29</Slides>
  <Notes>5</Notes>
  <HiddenSlides>1</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29</vt:i4>
      </vt:variant>
    </vt:vector>
  </HeadingPairs>
  <TitlesOfParts>
    <vt:vector size="32" baseType="lpstr">
      <vt:lpstr>Arial</vt:lpstr>
      <vt:lpstr>Calibri</vt:lpstr>
      <vt:lpstr>Office-thema</vt:lpstr>
      <vt:lpstr>Spreken over het levenseinde</vt:lpstr>
      <vt:lpstr>Palliatieve zorg</vt:lpstr>
      <vt:lpstr>PowerPoint-presentatie</vt:lpstr>
      <vt:lpstr>PowerPoint-presentatie</vt:lpstr>
      <vt:lpstr>PowerPoint-presentatie</vt:lpstr>
      <vt:lpstr>PowerPoint-presentatie</vt:lpstr>
      <vt:lpstr>Waar gaan we het vanavond over hebben?</vt:lpstr>
      <vt:lpstr>Overigens…..</vt:lpstr>
      <vt:lpstr>Reanimeren?</vt:lpstr>
      <vt:lpstr>PowerPoint-presentatie</vt:lpstr>
      <vt:lpstr>PowerPoint-presentatie</vt:lpstr>
      <vt:lpstr>Beademen?</vt:lpstr>
      <vt:lpstr>Opname op de IC?</vt:lpstr>
      <vt:lpstr>Opname op de CCU?</vt:lpstr>
      <vt:lpstr> Overige behandelbeperkingen  </vt:lpstr>
      <vt:lpstr>Wilsverklaring</vt:lpstr>
      <vt:lpstr>Een wilsverklaring is een levend document, dat betekent dat het bij gehouden moet worden.</vt:lpstr>
      <vt:lpstr>Euthanasie</vt:lpstr>
      <vt:lpstr>Euthanasie: wettelijke criteria</vt:lpstr>
      <vt:lpstr>Euthanasie: wettelijke criteria</vt:lpstr>
      <vt:lpstr>Zo werkt het dus niet:</vt:lpstr>
      <vt:lpstr>Het is een proces…..</vt:lpstr>
      <vt:lpstr>Palliatieve sedatie</vt:lpstr>
      <vt:lpstr>Samenvattend:</vt:lpstr>
      <vt:lpstr>Wat vindt u belangrijk?</vt:lpstr>
      <vt:lpstr>PowerPoint-presentatie</vt:lpstr>
      <vt:lpstr>Want we hopen op een goed sterfproces.</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Levenseindevraagstukken</dc:title>
  <dc:creator>Marianne</dc:creator>
  <cp:lastModifiedBy>Kristel Menssink</cp:lastModifiedBy>
  <cp:revision>45</cp:revision>
  <dcterms:created xsi:type="dcterms:W3CDTF">2016-02-28T12:24:20Z</dcterms:created>
  <dcterms:modified xsi:type="dcterms:W3CDTF">2021-05-27T17:00:03Z</dcterms:modified>
</cp:coreProperties>
</file>