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7" r:id="rId3"/>
    <p:sldId id="258" r:id="rId4"/>
    <p:sldId id="260" r:id="rId5"/>
    <p:sldId id="269" r:id="rId6"/>
    <p:sldId id="261" r:id="rId7"/>
    <p:sldId id="265" r:id="rId8"/>
    <p:sldId id="266" r:id="rId9"/>
    <p:sldId id="262" r:id="rId10"/>
    <p:sldId id="267" r:id="rId11"/>
    <p:sldId id="268" r:id="rId12"/>
    <p:sldId id="270" r:id="rId13"/>
    <p:sldId id="263" r:id="rId14"/>
    <p:sldId id="271" r:id="rId15"/>
    <p:sldId id="264" r:id="rId16"/>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244DDD-C0AA-A151-D18B-B97A71002D1E}" v="3" dt="2024-07-23T08:49:44.2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61" d="100"/>
          <a:sy n="61" d="100"/>
        </p:scale>
        <p:origin x="84" y="3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40BDC3-28D9-47CA-933A-E7EE3240DD08}" type="datetimeFigureOut">
              <a:t>23-7-2024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08253E-A91E-47B2-9DA3-F1632C1B33C9}" type="slidenum">
              <a:t>‹nr.›</a:t>
            </a:fld>
            <a:endParaRPr lang="nl-NL"/>
          </a:p>
        </p:txBody>
      </p:sp>
    </p:spTree>
    <p:extLst>
      <p:ext uri="{BB962C8B-B14F-4D97-AF65-F5344CB8AC3E}">
        <p14:creationId xmlns:p14="http://schemas.microsoft.com/office/powerpoint/2010/main" val="1999221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palliatieve kit is een box waarin zich alle benodigde hulpmiddelen bevinden om (acute) symptomen in de palliatieve terminale fase direct te behandelen. Het is een idee van Laurens van Ede, huisarts in Werkendam, uitgewerkt en door VGZ als </a:t>
            </a:r>
            <a:r>
              <a:rPr lang="nl-NL" dirty="0" err="1"/>
              <a:t>Good</a:t>
            </a:r>
            <a:r>
              <a:rPr lang="nl-NL" dirty="0"/>
              <a:t> </a:t>
            </a:r>
            <a:r>
              <a:rPr lang="nl-NL" dirty="0" err="1"/>
              <a:t>Practice</a:t>
            </a:r>
            <a:r>
              <a:rPr lang="nl-NL" dirty="0"/>
              <a:t> omarmd. In Groningen en de Kop van Drenthe zien we de meerwaarde in tijd, kosten en zorg. Daarom willen wij de kit implementeren. </a:t>
            </a:r>
          </a:p>
          <a:p>
            <a:endParaRPr lang="nl-NL" dirty="0">
              <a:cs typeface="Calibri"/>
            </a:endParaRPr>
          </a:p>
          <a:p>
            <a:r>
              <a:rPr lang="nl-NL"/>
              <a:t>De palliatieve kit is bedoeld om in een crisissituatie thuis, 72 uur te overbruggen. De Kit wordt proactief ingezet. </a:t>
            </a:r>
            <a:br>
              <a:rPr lang="nl-NL" dirty="0"/>
            </a:br>
            <a:r>
              <a:rPr lang="nl-NL"/>
              <a:t>Doelgroep is vanaf 18+ in de thuissituatie.  </a:t>
            </a:r>
            <a:br>
              <a:rPr lang="nl-NL" dirty="0"/>
            </a:br>
            <a:r>
              <a:rPr lang="nl-NL"/>
              <a:t>Daar waar de huisarts de hoofdbehandelaar is, kan de Kit worden ingezet en vergoed worden vanuit de ZVW</a:t>
            </a:r>
            <a:endParaRPr lang="nl-NL" dirty="0"/>
          </a:p>
          <a:p>
            <a:r>
              <a:rPr lang="nl-NL" dirty="0"/>
              <a:t>Doordat de juiste spullen, inclusief administratieve zaken als uitvoeringsverzoeken, al bij de patiënt thuis aanwezig zijn, kan de patiënt snel geholpen worden, hoeft er in het acute moment minder geregeld te worden en kost het minder tijd voor de huisarts en de wijkverpleging. </a:t>
            </a:r>
          </a:p>
        </p:txBody>
      </p:sp>
      <p:sp>
        <p:nvSpPr>
          <p:cNvPr id="4" name="Tijdelijke aanduiding voor dianummer 3"/>
          <p:cNvSpPr>
            <a:spLocks noGrp="1"/>
          </p:cNvSpPr>
          <p:nvPr>
            <p:ph type="sldNum" sz="quarter" idx="5"/>
          </p:nvPr>
        </p:nvSpPr>
        <p:spPr/>
        <p:txBody>
          <a:bodyPr/>
          <a:lstStyle/>
          <a:p>
            <a:fld id="{A208253E-A91E-47B2-9DA3-F1632C1B33C9}" type="slidenum">
              <a:t>3</a:t>
            </a:fld>
            <a:endParaRPr lang="nl-NL"/>
          </a:p>
        </p:txBody>
      </p:sp>
    </p:spTree>
    <p:extLst>
      <p:ext uri="{BB962C8B-B14F-4D97-AF65-F5344CB8AC3E}">
        <p14:creationId xmlns:p14="http://schemas.microsoft.com/office/powerpoint/2010/main" val="3220159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85750" indent="-285750">
              <a:buFont typeface="Symbol"/>
              <a:buChar char="•"/>
            </a:pPr>
            <a:r>
              <a:rPr lang="nl-NL"/>
              <a:t>Huisarts stuurt een elektronisch receptbericht voor de palliatieve kit naar de apotheek.</a:t>
            </a:r>
            <a:endParaRPr lang="en-US"/>
          </a:p>
          <a:p>
            <a:pPr marL="285750" indent="-285750">
              <a:buFont typeface="Symbol"/>
              <a:buChar char="•"/>
            </a:pPr>
            <a:r>
              <a:rPr lang="nl-NL" dirty="0"/>
              <a:t>Huisarts stuurt via het HIS een elektronisch recept voor 10 stuks morfine injectievloeistof 10 mg = 1 ml </a:t>
            </a:r>
            <a:r>
              <a:rPr lang="nl-NL" b="1" dirty="0"/>
              <a:t>met als gebruik ‘palliatieve kit’.</a:t>
            </a:r>
            <a:endParaRPr lang="en-US" dirty="0"/>
          </a:p>
          <a:p>
            <a:pPr marL="285750" indent="-285750">
              <a:buFont typeface="Symbol"/>
              <a:buChar char="•"/>
            </a:pPr>
            <a:r>
              <a:rPr lang="nl-NL" dirty="0"/>
              <a:t>Huisarts stuurt via het HIS een elektronisch recept voor 10 stuks </a:t>
            </a:r>
            <a:r>
              <a:rPr lang="nl-NL" dirty="0" err="1"/>
              <a:t>midazolam</a:t>
            </a:r>
            <a:r>
              <a:rPr lang="nl-NL" dirty="0"/>
              <a:t> injectievloeistof 5 mg = 1 ml </a:t>
            </a:r>
            <a:r>
              <a:rPr lang="nl-NL" b="1" dirty="0"/>
              <a:t>met als gebruik ‘palliatieve kit’.</a:t>
            </a:r>
            <a:endParaRPr lang="en-US" dirty="0"/>
          </a:p>
          <a:p>
            <a:pPr marL="285750" indent="-285750">
              <a:buFont typeface="Symbol"/>
              <a:buChar char="•"/>
            </a:pPr>
            <a:r>
              <a:rPr lang="nl-NL" dirty="0"/>
              <a:t>Huisarts stuurt een ondertekend uitvoeringsverzoek per e-mail naar de apotheek zodat deze kan worden toegevoegd aan de palliatieve kit. In de voorbereidingsgroep is afgesproken om één standaard uitvoeringsverzoek te gebruiken, namelijk voor de volgende vier medisch technische handelingen: pijnbestrijding met morfine, sedatie met </a:t>
            </a:r>
            <a:r>
              <a:rPr lang="nl-NL" dirty="0" err="1"/>
              <a:t>midazolam</a:t>
            </a:r>
            <a:r>
              <a:rPr lang="nl-NL" dirty="0"/>
              <a:t>, het plaatsen van een BD SAF-T-</a:t>
            </a:r>
            <a:r>
              <a:rPr lang="nl-NL" dirty="0" err="1"/>
              <a:t>Intima</a:t>
            </a:r>
            <a:r>
              <a:rPr lang="nl-NL" dirty="0"/>
              <a:t> subcutane katheter of blauwe venflon en het plaatsen van een verblijfskatheter. </a:t>
            </a:r>
            <a:endParaRPr lang="en-US" dirty="0"/>
          </a:p>
          <a:p>
            <a:pPr marL="285750" indent="-285750">
              <a:buFont typeface="Symbol"/>
              <a:buChar char="•"/>
            </a:pPr>
            <a:r>
              <a:rPr lang="nl-NL" dirty="0"/>
              <a:t>Huisarts past in het </a:t>
            </a:r>
            <a:r>
              <a:rPr lang="nl-NL" dirty="0" err="1"/>
              <a:t>WebHIS</a:t>
            </a:r>
            <a:r>
              <a:rPr lang="nl-NL" dirty="0"/>
              <a:t> portaal en </a:t>
            </a:r>
            <a:r>
              <a:rPr lang="nl-NL" dirty="0" err="1"/>
              <a:t>VIPLive</a:t>
            </a:r>
            <a:r>
              <a:rPr lang="nl-NL" dirty="0"/>
              <a:t> aan dat er bij de patiënt een palliatieve kit aanwezig is.</a:t>
            </a:r>
            <a:br>
              <a:rPr lang="nl-NL" dirty="0">
                <a:cs typeface="+mn-lt"/>
              </a:rPr>
            </a:br>
            <a:endParaRPr lang="en-US"/>
          </a:p>
          <a:p>
            <a:endParaRPr lang="en-US" dirty="0">
              <a:cs typeface="Calibri"/>
            </a:endParaRPr>
          </a:p>
        </p:txBody>
      </p:sp>
      <p:sp>
        <p:nvSpPr>
          <p:cNvPr id="4" name="Tijdelijke aanduiding voor dianummer 3"/>
          <p:cNvSpPr>
            <a:spLocks noGrp="1"/>
          </p:cNvSpPr>
          <p:nvPr>
            <p:ph type="sldNum" sz="quarter" idx="5"/>
          </p:nvPr>
        </p:nvSpPr>
        <p:spPr/>
        <p:txBody>
          <a:bodyPr/>
          <a:lstStyle/>
          <a:p>
            <a:fld id="{A208253E-A91E-47B2-9DA3-F1632C1B33C9}" type="slidenum">
              <a:t>9</a:t>
            </a:fld>
            <a:endParaRPr lang="nl-NL"/>
          </a:p>
        </p:txBody>
      </p:sp>
    </p:spTree>
    <p:extLst>
      <p:ext uri="{BB962C8B-B14F-4D97-AF65-F5344CB8AC3E}">
        <p14:creationId xmlns:p14="http://schemas.microsoft.com/office/powerpoint/2010/main" val="3011867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85750" indent="-285750">
              <a:buFont typeface="Symbol"/>
              <a:buChar char="•"/>
            </a:pPr>
            <a:r>
              <a:rPr lang="nl-NL" dirty="0"/>
              <a:t>Apotheek stelt morfine injectievloeistof, </a:t>
            </a:r>
            <a:r>
              <a:rPr lang="nl-NL" dirty="0" err="1"/>
              <a:t>midazolam</a:t>
            </a:r>
            <a:r>
              <a:rPr lang="nl-NL" dirty="0"/>
              <a:t> injectievloeistof en een toedienlijst voor deze geneesmiddelen op naam van de patiënt samen en voegt deze toe aan de palliatieve kit.</a:t>
            </a:r>
            <a:endParaRPr lang="en-US" dirty="0"/>
          </a:p>
          <a:p>
            <a:pPr marL="285750" indent="-285750">
              <a:buFont typeface="Symbol"/>
              <a:buChar char="•"/>
            </a:pPr>
            <a:r>
              <a:rPr lang="nl-NL" dirty="0"/>
              <a:t>Apotheek voegt het door de huisarts ondertekende uitvoeringsverzoek toe aan de palliatieve kit. </a:t>
            </a:r>
            <a:endParaRPr lang="en-US" dirty="0"/>
          </a:p>
          <a:p>
            <a:pPr marL="285750" indent="-285750">
              <a:buFont typeface="Symbol"/>
              <a:buChar char="•"/>
            </a:pPr>
            <a:r>
              <a:rPr lang="nl-NL" dirty="0"/>
              <a:t>Apotheek levert de ‘gesealde’ palliatieve kit bij de patiënt. </a:t>
            </a:r>
            <a:endParaRPr lang="en-US" dirty="0"/>
          </a:p>
          <a:p>
            <a:endParaRPr lang="en-US" dirty="0">
              <a:ea typeface="Calibri"/>
              <a:cs typeface="Calibri"/>
            </a:endParaRPr>
          </a:p>
        </p:txBody>
      </p:sp>
      <p:sp>
        <p:nvSpPr>
          <p:cNvPr id="4" name="Tijdelijke aanduiding voor dianummer 3"/>
          <p:cNvSpPr>
            <a:spLocks noGrp="1"/>
          </p:cNvSpPr>
          <p:nvPr>
            <p:ph type="sldNum" sz="quarter" idx="5"/>
          </p:nvPr>
        </p:nvSpPr>
        <p:spPr/>
        <p:txBody>
          <a:bodyPr/>
          <a:lstStyle/>
          <a:p>
            <a:fld id="{A208253E-A91E-47B2-9DA3-F1632C1B33C9}" type="slidenum">
              <a:rPr lang="nl-NL"/>
              <a:t>10</a:t>
            </a:fld>
            <a:endParaRPr lang="nl-NL"/>
          </a:p>
        </p:txBody>
      </p:sp>
    </p:spTree>
    <p:extLst>
      <p:ext uri="{BB962C8B-B14F-4D97-AF65-F5344CB8AC3E}">
        <p14:creationId xmlns:p14="http://schemas.microsoft.com/office/powerpoint/2010/main" val="1419521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85750" indent="-285750">
              <a:buFont typeface="Symbol"/>
              <a:buChar char="•"/>
            </a:pPr>
            <a:r>
              <a:rPr lang="nl-NL" dirty="0"/>
              <a:t>De wijkverpleging kan in overleg met de dienstdoende arts en op basis van het uitvoeringsverzoek in de palliatieve kit zo nodig morfine- en/of </a:t>
            </a:r>
            <a:r>
              <a:rPr lang="nl-NL" dirty="0" err="1"/>
              <a:t>midazolam</a:t>
            </a:r>
            <a:r>
              <a:rPr lang="nl-NL" dirty="0"/>
              <a:t> injectievloeistof toedienen, een subcutane katheter plaatsen, een verblijfskatheter plaatsen en/of verbandmiddelen gebruiken.</a:t>
            </a:r>
            <a:endParaRPr lang="en-US" dirty="0"/>
          </a:p>
          <a:p>
            <a:pPr marL="285750" indent="-285750">
              <a:buFont typeface="Symbol"/>
              <a:buChar char="•"/>
            </a:pPr>
            <a:r>
              <a:rPr lang="nl-NL" dirty="0"/>
              <a:t>Toediening van morfine- en/of </a:t>
            </a:r>
            <a:r>
              <a:rPr lang="nl-NL" dirty="0" err="1"/>
              <a:t>midazolam</a:t>
            </a:r>
            <a:r>
              <a:rPr lang="nl-NL" dirty="0"/>
              <a:t> injectievloeistof kan worden geregistreerd op de toedienlijst in de palliatieve kit. </a:t>
            </a:r>
            <a:endParaRPr lang="en-US" dirty="0"/>
          </a:p>
          <a:p>
            <a:endParaRPr lang="en-US" dirty="0">
              <a:ea typeface="Calibri"/>
              <a:cs typeface="Calibri"/>
            </a:endParaRPr>
          </a:p>
          <a:p>
            <a:pPr marL="171450" indent="-171450">
              <a:buFont typeface="Symbol"/>
              <a:buChar char="•"/>
            </a:pPr>
            <a:r>
              <a:rPr lang="nl-NL" dirty="0"/>
              <a:t>Aanvullingen hoeven alleen te worden aangevraagd als de verwachting is dat deze nog door de patiënt zelf zullen worden gebruikt. Na retournering van de kit bij de apotheek wordt deze indien nodig sowieso aangevuld en worden de gebruikte materialen nog gedeclareerd op naam van de patiënt.</a:t>
            </a:r>
            <a:endParaRPr lang="en-US" dirty="0"/>
          </a:p>
          <a:p>
            <a:pPr marL="171450" indent="-171450">
              <a:buFont typeface="Symbol"/>
              <a:buChar char="•"/>
            </a:pPr>
            <a:r>
              <a:rPr lang="nl-NL" dirty="0"/>
              <a:t>Een aanvulling van morfine- en/of </a:t>
            </a:r>
            <a:r>
              <a:rPr lang="nl-NL" dirty="0" err="1"/>
              <a:t>midazolam</a:t>
            </a:r>
            <a:r>
              <a:rPr lang="nl-NL" dirty="0"/>
              <a:t> injectievloeistof kan door de (huis)arts worden aangevraagd met een elektronisch recept. </a:t>
            </a:r>
            <a:endParaRPr lang="en-US" dirty="0"/>
          </a:p>
          <a:p>
            <a:pPr marL="171450" indent="-171450">
              <a:buFont typeface="Symbol"/>
              <a:buChar char="•"/>
            </a:pPr>
            <a:r>
              <a:rPr lang="nl-NL" dirty="0"/>
              <a:t>Alle materialen, exclusief de morfine- en </a:t>
            </a:r>
            <a:r>
              <a:rPr lang="nl-NL" dirty="0" err="1"/>
              <a:t>midazolam</a:t>
            </a:r>
            <a:r>
              <a:rPr lang="nl-NL" dirty="0"/>
              <a:t> injectievloeistof, kunnen worden aangevraagd met het document “Recept voor aanvulling palliatieve kit” dat in palliatieve kit aanwezig is.</a:t>
            </a:r>
            <a:endParaRPr lang="nl-NL" dirty="0">
              <a:ea typeface="Calibri"/>
              <a:cs typeface="Calibri"/>
            </a:endParaRPr>
          </a:p>
          <a:p>
            <a:endParaRPr lang="en-US" dirty="0">
              <a:ea typeface="Calibri"/>
              <a:cs typeface="Calibri"/>
            </a:endParaRPr>
          </a:p>
        </p:txBody>
      </p:sp>
      <p:sp>
        <p:nvSpPr>
          <p:cNvPr id="4" name="Tijdelijke aanduiding voor dianummer 3"/>
          <p:cNvSpPr>
            <a:spLocks noGrp="1"/>
          </p:cNvSpPr>
          <p:nvPr>
            <p:ph type="sldNum" sz="quarter" idx="5"/>
          </p:nvPr>
        </p:nvSpPr>
        <p:spPr/>
        <p:txBody>
          <a:bodyPr/>
          <a:lstStyle/>
          <a:p>
            <a:fld id="{A208253E-A91E-47B2-9DA3-F1632C1B33C9}" type="slidenum">
              <a:rPr lang="nl-NL"/>
              <a:t>11</a:t>
            </a:fld>
            <a:endParaRPr lang="nl-NL"/>
          </a:p>
        </p:txBody>
      </p:sp>
    </p:spTree>
    <p:extLst>
      <p:ext uri="{BB962C8B-B14F-4D97-AF65-F5344CB8AC3E}">
        <p14:creationId xmlns:p14="http://schemas.microsoft.com/office/powerpoint/2010/main" val="692656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buFont typeface="Arial"/>
              <a:buChar char="•"/>
            </a:pPr>
            <a:r>
              <a:rPr lang="nl-NL" dirty="0"/>
              <a:t>· Huisarts meldt het overlijden van de patiënt aan de apotheek.</a:t>
            </a:r>
            <a:endParaRPr lang="en-US" dirty="0"/>
          </a:p>
          <a:p>
            <a:pPr>
              <a:buFont typeface="Arial"/>
              <a:buChar char="•"/>
            </a:pPr>
            <a:r>
              <a:rPr lang="nl-NL" dirty="0"/>
              <a:t>· Indien mogelijk neemt de huisarts, bijvoorbeeld na de lijkschouwing, de palliatieve kit mee zodat deze door de apotheek bij de huisartsenpraktijk kan worden opgehaald.</a:t>
            </a:r>
            <a:endParaRPr lang="nl-NL" dirty="0">
              <a:ea typeface="Calibri"/>
              <a:cs typeface="Calibri"/>
            </a:endParaRPr>
          </a:p>
          <a:p>
            <a:pPr>
              <a:buFont typeface="Arial"/>
              <a:buChar char="•"/>
            </a:pPr>
            <a:r>
              <a:rPr lang="nl-NL" dirty="0"/>
              <a:t>· Apotheek draagt zorg voor het terughalen van de palliatieve kit.</a:t>
            </a:r>
            <a:endParaRPr lang="nl-NL" dirty="0">
              <a:ea typeface="Calibri"/>
              <a:cs typeface="Calibri"/>
            </a:endParaRPr>
          </a:p>
          <a:p>
            <a:pPr>
              <a:buFont typeface="Arial"/>
              <a:buChar char="•"/>
            </a:pPr>
            <a:r>
              <a:rPr lang="nl-NL" dirty="0"/>
              <a:t>· Apotheek controleert de palliatieve kit en vult deze zo nodig aan</a:t>
            </a:r>
            <a:endParaRPr lang="nl-NL" dirty="0">
              <a:ea typeface="Calibri"/>
              <a:cs typeface="Calibri"/>
            </a:endParaRPr>
          </a:p>
          <a:p>
            <a:pPr>
              <a:buFont typeface="Arial"/>
              <a:buChar char="•"/>
            </a:pPr>
            <a:r>
              <a:rPr lang="nl-NL" dirty="0"/>
              <a:t>· Tot slot draagt de apotheek zorg voor vervaldatumcontrole van de materialen in de palliatieve kit.</a:t>
            </a:r>
            <a:endParaRPr lang="en-US" dirty="0"/>
          </a:p>
          <a:p>
            <a:endParaRPr lang="nl-NL" dirty="0">
              <a:ea typeface="Calibri"/>
              <a:cs typeface="Calibri"/>
            </a:endParaRPr>
          </a:p>
          <a:p>
            <a:endParaRPr lang="en-US" dirty="0">
              <a:ea typeface="Calibri"/>
              <a:cs typeface="Calibri"/>
            </a:endParaRPr>
          </a:p>
        </p:txBody>
      </p:sp>
      <p:sp>
        <p:nvSpPr>
          <p:cNvPr id="4" name="Tijdelijke aanduiding voor dianummer 3"/>
          <p:cNvSpPr>
            <a:spLocks noGrp="1"/>
          </p:cNvSpPr>
          <p:nvPr>
            <p:ph type="sldNum" sz="quarter" idx="5"/>
          </p:nvPr>
        </p:nvSpPr>
        <p:spPr/>
        <p:txBody>
          <a:bodyPr/>
          <a:lstStyle/>
          <a:p>
            <a:fld id="{A208253E-A91E-47B2-9DA3-F1632C1B33C9}" type="slidenum">
              <a:rPr lang="nl-NL"/>
              <a:t>12</a:t>
            </a:fld>
            <a:endParaRPr lang="nl-NL"/>
          </a:p>
        </p:txBody>
      </p:sp>
    </p:spTree>
    <p:extLst>
      <p:ext uri="{BB962C8B-B14F-4D97-AF65-F5344CB8AC3E}">
        <p14:creationId xmlns:p14="http://schemas.microsoft.com/office/powerpoint/2010/main" val="2064835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De </a:t>
            </a:r>
            <a:r>
              <a:rPr lang="en-US" dirty="0" err="1"/>
              <a:t>palliatieve</a:t>
            </a:r>
            <a:r>
              <a:rPr lang="en-US" dirty="0"/>
              <a:t> kit met </a:t>
            </a:r>
            <a:r>
              <a:rPr lang="en-US" dirty="0" err="1"/>
              <a:t>bijbehorende</a:t>
            </a:r>
            <a:r>
              <a:rPr lang="en-US" dirty="0"/>
              <a:t> </a:t>
            </a:r>
            <a:r>
              <a:rPr lang="en-US" dirty="0" err="1"/>
              <a:t>medicatie</a:t>
            </a:r>
            <a:r>
              <a:rPr lang="en-US" dirty="0"/>
              <a:t> </a:t>
            </a:r>
            <a:r>
              <a:rPr lang="en-US" dirty="0" err="1"/>
              <a:t>wordt</a:t>
            </a:r>
            <a:r>
              <a:rPr lang="en-US" dirty="0"/>
              <a:t> door de </a:t>
            </a:r>
            <a:r>
              <a:rPr lang="en-US" dirty="0" err="1"/>
              <a:t>apotheker</a:t>
            </a:r>
            <a:r>
              <a:rPr lang="en-US" dirty="0"/>
              <a:t> </a:t>
            </a:r>
            <a:r>
              <a:rPr lang="en-US" dirty="0" err="1"/>
              <a:t>gedeclareerd</a:t>
            </a:r>
            <a:r>
              <a:rPr lang="en-US" dirty="0"/>
              <a:t> </a:t>
            </a:r>
            <a:r>
              <a:rPr lang="en-US" dirty="0" err="1"/>
              <a:t>bij</a:t>
            </a:r>
            <a:r>
              <a:rPr lang="en-US" dirty="0"/>
              <a:t> de </a:t>
            </a:r>
            <a:r>
              <a:rPr lang="en-US" dirty="0" err="1"/>
              <a:t>betreffende</a:t>
            </a:r>
            <a:r>
              <a:rPr lang="en-US" dirty="0"/>
              <a:t> </a:t>
            </a:r>
            <a:r>
              <a:rPr lang="en-US" dirty="0" err="1"/>
              <a:t>zorgverzekeraar</a:t>
            </a:r>
            <a:r>
              <a:rPr lang="en-US" dirty="0"/>
              <a:t> op de datum van </a:t>
            </a:r>
            <a:r>
              <a:rPr lang="en-US" dirty="0" err="1"/>
              <a:t>uitgifte</a:t>
            </a:r>
            <a:r>
              <a:rPr lang="en-US" dirty="0"/>
              <a:t>. Een </a:t>
            </a:r>
            <a:r>
              <a:rPr lang="en-US" dirty="0" err="1"/>
              <a:t>apotheek</a:t>
            </a:r>
            <a:r>
              <a:rPr lang="en-US" dirty="0"/>
              <a:t> die later </a:t>
            </a:r>
            <a:r>
              <a:rPr lang="en-US" dirty="0" err="1"/>
              <a:t>aansluit</a:t>
            </a:r>
            <a:r>
              <a:rPr lang="en-US" dirty="0"/>
              <a:t>, </a:t>
            </a:r>
            <a:r>
              <a:rPr lang="en-US" dirty="0" err="1"/>
              <a:t>vraagt</a:t>
            </a:r>
            <a:r>
              <a:rPr lang="en-US" dirty="0"/>
              <a:t> </a:t>
            </a:r>
            <a:r>
              <a:rPr lang="en-US" dirty="0" err="1"/>
              <a:t>zelf</a:t>
            </a:r>
            <a:r>
              <a:rPr lang="en-US" dirty="0"/>
              <a:t> </a:t>
            </a:r>
            <a:r>
              <a:rPr lang="en-US" dirty="0" err="1"/>
              <a:t>een</a:t>
            </a:r>
            <a:r>
              <a:rPr lang="en-US" dirty="0"/>
              <a:t> addendum </a:t>
            </a:r>
            <a:r>
              <a:rPr lang="en-US" dirty="0" err="1"/>
              <a:t>aan</a:t>
            </a:r>
            <a:r>
              <a:rPr lang="en-US" dirty="0"/>
              <a:t> </a:t>
            </a:r>
            <a:r>
              <a:rPr lang="en-US" dirty="0" err="1"/>
              <a:t>bij</a:t>
            </a:r>
            <a:r>
              <a:rPr lang="en-US" dirty="0"/>
              <a:t> </a:t>
            </a:r>
            <a:r>
              <a:rPr lang="en-US" dirty="0" err="1"/>
              <a:t>Menzis</a:t>
            </a:r>
            <a:r>
              <a:rPr lang="en-US" dirty="0"/>
              <a:t>. </a:t>
            </a:r>
            <a:r>
              <a:rPr lang="en-US" dirty="0" err="1"/>
              <a:t>Zie</a:t>
            </a:r>
            <a:r>
              <a:rPr lang="en-US" dirty="0"/>
              <a:t> </a:t>
            </a:r>
            <a:r>
              <a:rPr lang="en-US" dirty="0" err="1"/>
              <a:t>hiervoor</a:t>
            </a:r>
            <a:r>
              <a:rPr lang="en-US" dirty="0"/>
              <a:t> de website van </a:t>
            </a:r>
            <a:r>
              <a:rPr lang="en-US" dirty="0" err="1"/>
              <a:t>Menzis</a:t>
            </a:r>
            <a:r>
              <a:rPr lang="en-US" dirty="0"/>
              <a:t>.</a:t>
            </a:r>
            <a:endParaRPr lang="nl-NL" dirty="0"/>
          </a:p>
          <a:p>
            <a:r>
              <a:rPr lang="en-US" dirty="0"/>
              <a:t>Voor alle 58 </a:t>
            </a:r>
            <a:r>
              <a:rPr lang="en-US" dirty="0" err="1"/>
              <a:t>apotheken</a:t>
            </a:r>
            <a:r>
              <a:rPr lang="en-US" dirty="0"/>
              <a:t> die </a:t>
            </a:r>
            <a:r>
              <a:rPr lang="en-US" dirty="0" err="1"/>
              <a:t>starten</a:t>
            </a:r>
            <a:r>
              <a:rPr lang="en-US" dirty="0"/>
              <a:t> </a:t>
            </a:r>
            <a:r>
              <a:rPr lang="en-US" dirty="0" err="1"/>
              <a:t>bij</a:t>
            </a:r>
            <a:r>
              <a:rPr lang="en-US" dirty="0"/>
              <a:t> het begin, </a:t>
            </a:r>
            <a:r>
              <a:rPr lang="en-US" dirty="0" err="1"/>
              <a:t>heeft</a:t>
            </a:r>
            <a:r>
              <a:rPr lang="en-US" dirty="0"/>
              <a:t> </a:t>
            </a:r>
            <a:r>
              <a:rPr lang="en-US" dirty="0" err="1"/>
              <a:t>Menzis</a:t>
            </a:r>
            <a:r>
              <a:rPr lang="en-US" dirty="0"/>
              <a:t> </a:t>
            </a:r>
            <a:r>
              <a:rPr lang="en-US" dirty="0" err="1"/>
              <a:t>een</a:t>
            </a:r>
            <a:r>
              <a:rPr lang="en-US" dirty="0"/>
              <a:t> </a:t>
            </a:r>
            <a:r>
              <a:rPr lang="en-US" dirty="0" err="1"/>
              <a:t>overzicht</a:t>
            </a:r>
            <a:r>
              <a:rPr lang="en-US" dirty="0"/>
              <a:t> </a:t>
            </a:r>
            <a:r>
              <a:rPr lang="en-US" dirty="0" err="1"/>
              <a:t>ontvangen</a:t>
            </a:r>
            <a:r>
              <a:rPr lang="en-US" dirty="0"/>
              <a:t> met AGB-code </a:t>
            </a:r>
            <a:r>
              <a:rPr lang="en-US" dirty="0" err="1"/>
              <a:t>en</a:t>
            </a:r>
            <a:r>
              <a:rPr lang="en-US" dirty="0"/>
              <a:t> naam van alle </a:t>
            </a:r>
            <a:r>
              <a:rPr lang="en-US" dirty="0" err="1"/>
              <a:t>apotheken</a:t>
            </a:r>
            <a:r>
              <a:rPr lang="en-US" dirty="0"/>
              <a:t> die het protocol </a:t>
            </a:r>
            <a:r>
              <a:rPr lang="en-US" dirty="0" err="1"/>
              <a:t>hebben</a:t>
            </a:r>
            <a:r>
              <a:rPr lang="en-US" dirty="0"/>
              <a:t> </a:t>
            </a:r>
            <a:r>
              <a:rPr lang="en-US" dirty="0" err="1"/>
              <a:t>onderschreven</a:t>
            </a:r>
            <a:r>
              <a:rPr lang="en-US" dirty="0"/>
              <a:t>, </a:t>
            </a:r>
            <a:r>
              <a:rPr lang="en-US" dirty="0" err="1"/>
              <a:t>zodat</a:t>
            </a:r>
            <a:r>
              <a:rPr lang="en-US" dirty="0"/>
              <a:t> het addendum in </a:t>
            </a:r>
            <a:r>
              <a:rPr lang="en-US" dirty="0" err="1"/>
              <a:t>een</a:t>
            </a:r>
            <a:r>
              <a:rPr lang="en-US" dirty="0"/>
              <a:t> </a:t>
            </a:r>
            <a:r>
              <a:rPr lang="en-US" dirty="0" err="1"/>
              <a:t>keer</a:t>
            </a:r>
            <a:r>
              <a:rPr lang="en-US" dirty="0"/>
              <a:t> </a:t>
            </a:r>
            <a:r>
              <a:rPr lang="en-US" dirty="0" err="1"/>
              <a:t>toegevoegd</a:t>
            </a:r>
            <a:r>
              <a:rPr lang="en-US" dirty="0"/>
              <a:t> is </a:t>
            </a:r>
            <a:r>
              <a:rPr lang="en-US" dirty="0" err="1"/>
              <a:t>aan</a:t>
            </a:r>
            <a:r>
              <a:rPr lang="en-US" dirty="0"/>
              <a:t> de </a:t>
            </a:r>
            <a:r>
              <a:rPr lang="en-US" dirty="0" err="1"/>
              <a:t>overeenkomst</a:t>
            </a:r>
            <a:r>
              <a:rPr lang="en-US" dirty="0"/>
              <a:t> </a:t>
            </a:r>
            <a:r>
              <a:rPr lang="en-US" dirty="0" err="1"/>
              <a:t>Overige</a:t>
            </a:r>
            <a:r>
              <a:rPr lang="en-US" dirty="0"/>
              <a:t> </a:t>
            </a:r>
            <a:r>
              <a:rPr lang="en-US" dirty="0" err="1"/>
              <a:t>Hulpmiddelen</a:t>
            </a:r>
            <a:r>
              <a:rPr lang="en-US" dirty="0"/>
              <a:t>. </a:t>
            </a:r>
            <a:r>
              <a:rPr lang="en-US" dirty="0" err="1"/>
              <a:t>Deze</a:t>
            </a:r>
            <a:r>
              <a:rPr lang="en-US" dirty="0"/>
              <a:t> </a:t>
            </a:r>
            <a:r>
              <a:rPr lang="en-US" dirty="0" err="1"/>
              <a:t>apotheken</a:t>
            </a:r>
            <a:r>
              <a:rPr lang="en-US" dirty="0"/>
              <a:t> </a:t>
            </a:r>
            <a:r>
              <a:rPr lang="en-US" dirty="0" err="1"/>
              <a:t>hoeven</a:t>
            </a:r>
            <a:r>
              <a:rPr lang="en-US" dirty="0"/>
              <a:t> de </a:t>
            </a:r>
            <a:r>
              <a:rPr lang="en-US" dirty="0" err="1"/>
              <a:t>overeenkomst</a:t>
            </a:r>
            <a:r>
              <a:rPr lang="en-US" dirty="0"/>
              <a:t> dan </a:t>
            </a:r>
            <a:r>
              <a:rPr lang="en-US" dirty="0" err="1"/>
              <a:t>ook</a:t>
            </a:r>
            <a:r>
              <a:rPr lang="en-US" dirty="0"/>
              <a:t> </a:t>
            </a:r>
            <a:r>
              <a:rPr lang="en-US" dirty="0" err="1"/>
              <a:t>niet</a:t>
            </a:r>
            <a:r>
              <a:rPr lang="en-US" dirty="0"/>
              <a:t> </a:t>
            </a:r>
            <a:r>
              <a:rPr lang="en-US" dirty="0" err="1"/>
              <a:t>opnieuw</a:t>
            </a:r>
            <a:r>
              <a:rPr lang="en-US" dirty="0"/>
              <a:t> </a:t>
            </a:r>
            <a:r>
              <a:rPr lang="en-US" dirty="0" err="1"/>
              <a:t>te</a:t>
            </a:r>
            <a:r>
              <a:rPr lang="en-US" dirty="0"/>
              <a:t> </a:t>
            </a:r>
            <a:r>
              <a:rPr lang="en-US" dirty="0" err="1"/>
              <a:t>accepteren</a:t>
            </a:r>
            <a:r>
              <a:rPr lang="en-US" dirty="0"/>
              <a:t> </a:t>
            </a:r>
            <a:r>
              <a:rPr lang="en-US" dirty="0" err="1"/>
              <a:t>en</a:t>
            </a:r>
            <a:r>
              <a:rPr lang="en-US" dirty="0"/>
              <a:t> </a:t>
            </a:r>
            <a:r>
              <a:rPr lang="en-US" dirty="0" err="1"/>
              <a:t>krijgen</a:t>
            </a:r>
            <a:r>
              <a:rPr lang="en-US" dirty="0"/>
              <a:t> </a:t>
            </a:r>
            <a:r>
              <a:rPr lang="en-US" dirty="0" err="1"/>
              <a:t>een</a:t>
            </a:r>
            <a:r>
              <a:rPr lang="en-US" dirty="0"/>
              <a:t> </a:t>
            </a:r>
            <a:r>
              <a:rPr lang="en-US" dirty="0" err="1"/>
              <a:t>bericht</a:t>
            </a:r>
            <a:r>
              <a:rPr lang="en-US" dirty="0"/>
              <a:t> via </a:t>
            </a:r>
            <a:r>
              <a:rPr lang="en-US" dirty="0" err="1"/>
              <a:t>Vecozo</a:t>
            </a:r>
            <a:r>
              <a:rPr lang="en-US" dirty="0"/>
              <a:t>.</a:t>
            </a:r>
            <a:endParaRPr lang="nl-NL" dirty="0"/>
          </a:p>
          <a:p>
            <a:endParaRPr lang="en-US" dirty="0">
              <a:ea typeface="Calibri"/>
              <a:cs typeface="Calibri"/>
            </a:endParaRPr>
          </a:p>
          <a:p>
            <a:r>
              <a:rPr lang="en-US" dirty="0"/>
              <a:t> de </a:t>
            </a:r>
            <a:r>
              <a:rPr lang="en-US" dirty="0" err="1"/>
              <a:t>lokale</a:t>
            </a:r>
            <a:r>
              <a:rPr lang="en-US" dirty="0"/>
              <a:t> code 97095017 van </a:t>
            </a:r>
            <a:r>
              <a:rPr lang="en-US" dirty="0" err="1"/>
              <a:t>prestatiecodelijst</a:t>
            </a:r>
            <a:r>
              <a:rPr lang="en-US" dirty="0"/>
              <a:t> 990 </a:t>
            </a:r>
            <a:r>
              <a:rPr lang="en-US" dirty="0" err="1"/>
              <a:t>gebruikt</a:t>
            </a:r>
            <a:r>
              <a:rPr lang="en-US" dirty="0"/>
              <a:t>. </a:t>
            </a:r>
            <a:r>
              <a:rPr lang="en-US" dirty="0" err="1"/>
              <a:t>Wij</a:t>
            </a:r>
            <a:r>
              <a:rPr lang="en-US" dirty="0"/>
              <a:t> </a:t>
            </a:r>
            <a:r>
              <a:rPr lang="en-US" dirty="0" err="1"/>
              <a:t>hebben</a:t>
            </a:r>
            <a:r>
              <a:rPr lang="en-US" dirty="0"/>
              <a:t> </a:t>
            </a:r>
            <a:r>
              <a:rPr lang="en-US" dirty="0" err="1"/>
              <a:t>ook</a:t>
            </a:r>
            <a:r>
              <a:rPr lang="en-US" dirty="0"/>
              <a:t> </a:t>
            </a:r>
            <a:r>
              <a:rPr lang="en-US" dirty="0" err="1"/>
              <a:t>alleen</a:t>
            </a:r>
            <a:r>
              <a:rPr lang="en-US" dirty="0"/>
              <a:t> </a:t>
            </a:r>
            <a:r>
              <a:rPr lang="en-US" dirty="0" err="1"/>
              <a:t>deze</a:t>
            </a:r>
            <a:r>
              <a:rPr lang="en-US" dirty="0"/>
              <a:t> </a:t>
            </a:r>
            <a:r>
              <a:rPr lang="en-US" dirty="0" err="1"/>
              <a:t>laatste</a:t>
            </a:r>
            <a:r>
              <a:rPr lang="en-US" dirty="0"/>
              <a:t> code </a:t>
            </a:r>
            <a:r>
              <a:rPr lang="en-US" dirty="0" err="1"/>
              <a:t>ingericht</a:t>
            </a:r>
            <a:r>
              <a:rPr lang="en-US" dirty="0"/>
              <a:t> </a:t>
            </a:r>
            <a:r>
              <a:rPr lang="en-US" dirty="0" err="1"/>
              <a:t>omdat</a:t>
            </a:r>
            <a:r>
              <a:rPr lang="en-US" dirty="0"/>
              <a:t> de </a:t>
            </a:r>
            <a:r>
              <a:rPr lang="en-US" dirty="0" err="1"/>
              <a:t>palliatieve</a:t>
            </a:r>
            <a:r>
              <a:rPr lang="en-US" dirty="0"/>
              <a:t> kit </a:t>
            </a:r>
            <a:r>
              <a:rPr lang="en-US" dirty="0" err="1"/>
              <a:t>onzes</a:t>
            </a:r>
            <a:r>
              <a:rPr lang="en-US" dirty="0"/>
              <a:t> </a:t>
            </a:r>
            <a:r>
              <a:rPr lang="en-US" dirty="0" err="1"/>
              <a:t>inziens</a:t>
            </a:r>
            <a:r>
              <a:rPr lang="en-US" dirty="0"/>
              <a:t> </a:t>
            </a:r>
            <a:r>
              <a:rPr lang="en-US" dirty="0" err="1"/>
              <a:t>onder</a:t>
            </a:r>
            <a:r>
              <a:rPr lang="en-US" dirty="0"/>
              <a:t> </a:t>
            </a:r>
            <a:r>
              <a:rPr lang="en-US" dirty="0" err="1"/>
              <a:t>farmaceutische</a:t>
            </a:r>
            <a:r>
              <a:rPr lang="en-US" dirty="0"/>
              <a:t> </a:t>
            </a:r>
            <a:r>
              <a:rPr lang="en-US" dirty="0" err="1"/>
              <a:t>zorg</a:t>
            </a:r>
            <a:r>
              <a:rPr lang="en-US" dirty="0"/>
              <a:t> </a:t>
            </a:r>
            <a:r>
              <a:rPr lang="en-US" dirty="0" err="1"/>
              <a:t>valt</a:t>
            </a:r>
            <a:endParaRPr lang="en-US" dirty="0" err="1">
              <a:ea typeface="Calibri"/>
              <a:cs typeface="Calibri"/>
            </a:endParaRPr>
          </a:p>
          <a:p>
            <a:endParaRPr lang="en-US" dirty="0">
              <a:ea typeface="Calibri"/>
              <a:cs typeface="Calibri"/>
            </a:endParaRPr>
          </a:p>
        </p:txBody>
      </p:sp>
      <p:sp>
        <p:nvSpPr>
          <p:cNvPr id="4" name="Tijdelijke aanduiding voor dianummer 3"/>
          <p:cNvSpPr>
            <a:spLocks noGrp="1"/>
          </p:cNvSpPr>
          <p:nvPr>
            <p:ph type="sldNum" sz="quarter" idx="5"/>
          </p:nvPr>
        </p:nvSpPr>
        <p:spPr/>
        <p:txBody>
          <a:bodyPr/>
          <a:lstStyle/>
          <a:p>
            <a:fld id="{A208253E-A91E-47B2-9DA3-F1632C1B33C9}" type="slidenum">
              <a:rPr lang="nl-NL"/>
              <a:t>13</a:t>
            </a:fld>
            <a:endParaRPr lang="nl-NL"/>
          </a:p>
        </p:txBody>
      </p:sp>
    </p:spTree>
    <p:extLst>
      <p:ext uri="{BB962C8B-B14F-4D97-AF65-F5344CB8AC3E}">
        <p14:creationId xmlns:p14="http://schemas.microsoft.com/office/powerpoint/2010/main" val="3415379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endParaRPr lang="de-DE"/>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23.07.2024</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4249299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23.07.2024</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515967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endParaRPr lang="de-D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23.07.2024</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3231119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23.07.2024</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3885912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endParaRPr lang="de-D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CA953BDC-9EAE-49FE-9892-958C9F845175}" type="datetimeFigureOut">
              <a:rPr lang="de-DE" smtClean="0"/>
              <a:t>23.07.2024</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1843495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5" name="Tijdelijke aanduiding voor datum 4"/>
          <p:cNvSpPr>
            <a:spLocks noGrp="1"/>
          </p:cNvSpPr>
          <p:nvPr>
            <p:ph type="dt" sz="half" idx="10"/>
          </p:nvPr>
        </p:nvSpPr>
        <p:spPr/>
        <p:txBody>
          <a:bodyPr/>
          <a:lstStyle/>
          <a:p>
            <a:fld id="{CA953BDC-9EAE-49FE-9892-958C9F845175}" type="datetimeFigureOut">
              <a:rPr lang="de-DE" smtClean="0"/>
              <a:t>23.07.2024</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957811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endParaRPr lang="de-D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7" name="Tijdelijke aanduiding voor datum 6"/>
          <p:cNvSpPr>
            <a:spLocks noGrp="1"/>
          </p:cNvSpPr>
          <p:nvPr>
            <p:ph type="dt" sz="half" idx="10"/>
          </p:nvPr>
        </p:nvSpPr>
        <p:spPr/>
        <p:txBody>
          <a:bodyPr/>
          <a:lstStyle/>
          <a:p>
            <a:fld id="{CA953BDC-9EAE-49FE-9892-958C9F845175}" type="datetimeFigureOut">
              <a:rPr lang="de-DE" smtClean="0"/>
              <a:t>23.07.2024</a:t>
            </a:fld>
            <a:endParaRPr lang="de-DE"/>
          </a:p>
        </p:txBody>
      </p:sp>
      <p:sp>
        <p:nvSpPr>
          <p:cNvPr id="8" name="Tijdelijke aanduiding voor voettekst 7"/>
          <p:cNvSpPr>
            <a:spLocks noGrp="1"/>
          </p:cNvSpPr>
          <p:nvPr>
            <p:ph type="ftr" sz="quarter" idx="11"/>
          </p:nvPr>
        </p:nvSpPr>
        <p:spPr/>
        <p:txBody>
          <a:bodyPr/>
          <a:lstStyle/>
          <a:p>
            <a:endParaRPr lang="de-DE"/>
          </a:p>
        </p:txBody>
      </p:sp>
      <p:sp>
        <p:nvSpPr>
          <p:cNvPr id="9" name="Tijdelijke aanduiding voor dianummer 8"/>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4148315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datum 2"/>
          <p:cNvSpPr>
            <a:spLocks noGrp="1"/>
          </p:cNvSpPr>
          <p:nvPr>
            <p:ph type="dt" sz="half" idx="10"/>
          </p:nvPr>
        </p:nvSpPr>
        <p:spPr/>
        <p:txBody>
          <a:bodyPr/>
          <a:lstStyle/>
          <a:p>
            <a:fld id="{CA953BDC-9EAE-49FE-9892-958C9F845175}" type="datetimeFigureOut">
              <a:rPr lang="de-DE" smtClean="0"/>
              <a:t>23.07.2024</a:t>
            </a:fld>
            <a:endParaRPr lang="de-DE"/>
          </a:p>
        </p:txBody>
      </p:sp>
      <p:sp>
        <p:nvSpPr>
          <p:cNvPr id="4" name="Tijdelijke aanduiding voor voettekst 3"/>
          <p:cNvSpPr>
            <a:spLocks noGrp="1"/>
          </p:cNvSpPr>
          <p:nvPr>
            <p:ph type="ftr" sz="quarter" idx="11"/>
          </p:nvPr>
        </p:nvSpPr>
        <p:spPr/>
        <p:txBody>
          <a:bodyPr/>
          <a:lstStyle/>
          <a:p>
            <a:endParaRPr lang="de-DE"/>
          </a:p>
        </p:txBody>
      </p:sp>
      <p:sp>
        <p:nvSpPr>
          <p:cNvPr id="5" name="Tijdelijke aanduiding voor dianummer 4"/>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1937782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CA953BDC-9EAE-49FE-9892-958C9F845175}" type="datetimeFigureOut">
              <a:rPr lang="de-DE" smtClean="0"/>
              <a:t>23.07.2024</a:t>
            </a:fld>
            <a:endParaRPr lang="de-DE"/>
          </a:p>
        </p:txBody>
      </p:sp>
      <p:sp>
        <p:nvSpPr>
          <p:cNvPr id="3" name="Tijdelijke aanduiding voor voettekst 2"/>
          <p:cNvSpPr>
            <a:spLocks noGrp="1"/>
          </p:cNvSpPr>
          <p:nvPr>
            <p:ph type="ftr" sz="quarter" idx="11"/>
          </p:nvPr>
        </p:nvSpPr>
        <p:spPr/>
        <p:txBody>
          <a:bodyPr/>
          <a:lstStyle/>
          <a:p>
            <a:endParaRPr lang="de-DE"/>
          </a:p>
        </p:txBody>
      </p:sp>
      <p:sp>
        <p:nvSpPr>
          <p:cNvPr id="4" name="Tijdelijke aanduiding voor dianummer 3"/>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3349604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de-D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A953BDC-9EAE-49FE-9892-958C9F845175}" type="datetimeFigureOut">
              <a:rPr lang="de-DE" smtClean="0"/>
              <a:t>23.07.2024</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2568389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de-D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A953BDC-9EAE-49FE-9892-958C9F845175}" type="datetimeFigureOut">
              <a:rPr lang="de-DE" smtClean="0"/>
              <a:t>23.07.2024</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84292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endParaRPr lang="de-DE"/>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A953BDC-9EAE-49FE-9892-958C9F845175}" type="datetimeFigureOut">
              <a:rPr lang="de-DE" smtClean="0"/>
              <a:t>23.07.2024</a:t>
            </a:fld>
            <a:endParaRPr lang="de-DE"/>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CD814C8-F66B-4915-9FEC-D62A1DED085F}" type="slidenum">
              <a:rPr lang="de-DE" smtClean="0"/>
              <a:t>‹nr.›</a:t>
            </a:fld>
            <a:endParaRPr lang="de-DE"/>
          </a:p>
        </p:txBody>
      </p:sp>
    </p:spTree>
    <p:extLst>
      <p:ext uri="{BB962C8B-B14F-4D97-AF65-F5344CB8AC3E}">
        <p14:creationId xmlns:p14="http://schemas.microsoft.com/office/powerpoint/2010/main" val="1710546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F0A604E4-7307-451C-93BE-F1F7E1BF3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7F3A0AA-35E5-4085-942B-737839030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82344"/>
            <a:ext cx="12191998"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02F5C38-C747-4173-ABBF-656E39E82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8115300"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12191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ctrTitle"/>
          </p:nvPr>
        </p:nvSpPr>
        <p:spPr>
          <a:xfrm>
            <a:off x="699714" y="5490971"/>
            <a:ext cx="6962072" cy="1159200"/>
          </a:xfrm>
        </p:spPr>
        <p:txBody>
          <a:bodyPr anchor="ctr">
            <a:normAutofit/>
          </a:bodyPr>
          <a:lstStyle/>
          <a:p>
            <a:pPr algn="l"/>
            <a:r>
              <a:rPr lang="de-DE" sz="4000" dirty="0" err="1">
                <a:solidFill>
                  <a:srgbClr val="FFFFFF"/>
                </a:solidFill>
              </a:rPr>
              <a:t>Introductie</a:t>
            </a:r>
            <a:r>
              <a:rPr lang="de-DE" sz="4000" dirty="0">
                <a:solidFill>
                  <a:srgbClr val="FFFFFF"/>
                </a:solidFill>
              </a:rPr>
              <a:t> </a:t>
            </a:r>
            <a:r>
              <a:rPr lang="de-DE" sz="4000" dirty="0" err="1">
                <a:solidFill>
                  <a:srgbClr val="FFFFFF"/>
                </a:solidFill>
              </a:rPr>
              <a:t>Palliatieve</a:t>
            </a:r>
            <a:r>
              <a:rPr lang="de-DE" sz="4000" dirty="0">
                <a:solidFill>
                  <a:srgbClr val="FFFFFF"/>
                </a:solidFill>
              </a:rPr>
              <a:t> Kit </a:t>
            </a:r>
          </a:p>
        </p:txBody>
      </p:sp>
      <p:sp>
        <p:nvSpPr>
          <p:cNvPr id="3" name="Ondertitel 2"/>
          <p:cNvSpPr>
            <a:spLocks noGrp="1"/>
          </p:cNvSpPr>
          <p:nvPr>
            <p:ph type="subTitle" idx="1"/>
          </p:nvPr>
        </p:nvSpPr>
        <p:spPr>
          <a:xfrm>
            <a:off x="8456522" y="5633765"/>
            <a:ext cx="3408555" cy="873612"/>
          </a:xfrm>
        </p:spPr>
        <p:txBody>
          <a:bodyPr anchor="ctr">
            <a:normAutofit fontScale="77500" lnSpcReduction="20000"/>
          </a:bodyPr>
          <a:lstStyle/>
          <a:p>
            <a:pPr algn="l"/>
            <a:r>
              <a:rPr lang="de-DE" sz="2000" dirty="0">
                <a:solidFill>
                  <a:srgbClr val="FFFFFF"/>
                </a:solidFill>
              </a:rPr>
              <a:t>Namens de </a:t>
            </a:r>
            <a:r>
              <a:rPr lang="de-DE" sz="2000" dirty="0" err="1">
                <a:solidFill>
                  <a:srgbClr val="FFFFFF"/>
                </a:solidFill>
              </a:rPr>
              <a:t>werkgroep</a:t>
            </a:r>
            <a:r>
              <a:rPr lang="de-DE" sz="2000" dirty="0">
                <a:solidFill>
                  <a:srgbClr val="FFFFFF"/>
                </a:solidFill>
              </a:rPr>
              <a:t>:</a:t>
            </a:r>
          </a:p>
          <a:p>
            <a:pPr algn="l"/>
            <a:r>
              <a:rPr lang="de-DE" sz="2000" dirty="0">
                <a:solidFill>
                  <a:srgbClr val="FFFFFF"/>
                </a:solidFill>
              </a:rPr>
              <a:t>Jeroen Verwoerd</a:t>
            </a:r>
          </a:p>
          <a:p>
            <a:pPr algn="l"/>
            <a:r>
              <a:rPr lang="de-DE" sz="2000" dirty="0">
                <a:solidFill>
                  <a:srgbClr val="FFFFFF"/>
                </a:solidFill>
              </a:rPr>
              <a:t>Martine </a:t>
            </a:r>
            <a:r>
              <a:rPr lang="de-DE" sz="2000" dirty="0" err="1">
                <a:solidFill>
                  <a:srgbClr val="FFFFFF"/>
                </a:solidFill>
              </a:rPr>
              <a:t>Wijngaard</a:t>
            </a:r>
            <a:endParaRPr lang="de-DE" sz="2000" dirty="0">
              <a:solidFill>
                <a:srgbClr val="FFFFFF"/>
              </a:solidFill>
            </a:endParaRPr>
          </a:p>
        </p:txBody>
      </p:sp>
      <p:pic>
        <p:nvPicPr>
          <p:cNvPr id="8" name="Afbeelding 7" descr="Afbeelding met tekst, Lettertype, Graphics, grafische vormgeving&#10;&#10;Automatisch gegenereerde beschrijving">
            <a:extLst>
              <a:ext uri="{FF2B5EF4-FFF2-40B4-BE49-F238E27FC236}">
                <a16:creationId xmlns:a16="http://schemas.microsoft.com/office/drawing/2014/main" id="{9EE4B8C7-8FBD-BCB7-935F-C12883EFA6C2}"/>
              </a:ext>
            </a:extLst>
          </p:cNvPr>
          <p:cNvPicPr>
            <a:picLocks noChangeAspect="1"/>
          </p:cNvPicPr>
          <p:nvPr/>
        </p:nvPicPr>
        <p:blipFill>
          <a:blip r:embed="rId2"/>
          <a:stretch>
            <a:fillRect/>
          </a:stretch>
        </p:blipFill>
        <p:spPr>
          <a:xfrm>
            <a:off x="1725650" y="186567"/>
            <a:ext cx="8754997" cy="1876425"/>
          </a:xfrm>
          <a:prstGeom prst="rect">
            <a:avLst/>
          </a:prstGeom>
        </p:spPr>
      </p:pic>
    </p:spTree>
    <p:extLst>
      <p:ext uri="{BB962C8B-B14F-4D97-AF65-F5344CB8AC3E}">
        <p14:creationId xmlns:p14="http://schemas.microsoft.com/office/powerpoint/2010/main" val="33514390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Afbeelding 5" descr="Afbeelding met blauw, Elektrisch blauw, water, Turquoise&#10;&#10;Automatisch gegenereerde beschrijving">
            <a:extLst>
              <a:ext uri="{FF2B5EF4-FFF2-40B4-BE49-F238E27FC236}">
                <a16:creationId xmlns:a16="http://schemas.microsoft.com/office/drawing/2014/main" id="{139BC282-22B2-8A6B-856D-4EE2000B18A3}"/>
              </a:ext>
            </a:extLst>
          </p:cNvPr>
          <p:cNvPicPr>
            <a:picLocks noChangeAspect="1"/>
          </p:cNvPicPr>
          <p:nvPr/>
        </p:nvPicPr>
        <p:blipFill rotWithShape="1">
          <a:blip r:embed="rId3"/>
          <a:srcRect t="717" r="34510" b="24072"/>
          <a:stretch/>
        </p:blipFill>
        <p:spPr>
          <a:xfrm>
            <a:off x="5770090" y="-1742"/>
            <a:ext cx="6439089" cy="2167641"/>
          </a:xfrm>
          <a:prstGeom prst="rect">
            <a:avLst/>
          </a:prstGeom>
        </p:spPr>
      </p:pic>
      <p:sp>
        <p:nvSpPr>
          <p:cNvPr id="2" name="Titel 1">
            <a:extLst>
              <a:ext uri="{FF2B5EF4-FFF2-40B4-BE49-F238E27FC236}">
                <a16:creationId xmlns:a16="http://schemas.microsoft.com/office/drawing/2014/main" id="{7DAFDA82-F09C-BD45-4427-7D166898140C}"/>
              </a:ext>
            </a:extLst>
          </p:cNvPr>
          <p:cNvSpPr>
            <a:spLocks noGrp="1"/>
          </p:cNvSpPr>
          <p:nvPr>
            <p:ph type="title"/>
          </p:nvPr>
        </p:nvSpPr>
        <p:spPr>
          <a:xfrm>
            <a:off x="6417733" y="87971"/>
            <a:ext cx="5291663" cy="1628775"/>
          </a:xfrm>
        </p:spPr>
        <p:txBody>
          <a:bodyPr anchor="b">
            <a:normAutofit/>
          </a:bodyPr>
          <a:lstStyle/>
          <a:p>
            <a:r>
              <a:rPr lang="nl-NL" sz="4000" dirty="0">
                <a:solidFill>
                  <a:schemeClr val="bg1"/>
                </a:solidFill>
              </a:rPr>
              <a:t>Werkwijze, leveren van de kit door de apotheek</a:t>
            </a:r>
          </a:p>
        </p:txBody>
      </p:sp>
      <p:pic>
        <p:nvPicPr>
          <p:cNvPr id="4" name="Afbeelding 3" descr="Kopie van AOM LI">
            <a:extLst>
              <a:ext uri="{FF2B5EF4-FFF2-40B4-BE49-F238E27FC236}">
                <a16:creationId xmlns:a16="http://schemas.microsoft.com/office/drawing/2014/main" id="{86B40EE2-4004-E3BF-A1D4-9484EBA4B5DB}"/>
              </a:ext>
            </a:extLst>
          </p:cNvPr>
          <p:cNvPicPr>
            <a:picLocks noChangeAspect="1"/>
          </p:cNvPicPr>
          <p:nvPr/>
        </p:nvPicPr>
        <p:blipFill rotWithShape="1">
          <a:blip r:embed="rId4"/>
          <a:srcRect r="11090"/>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Tijdelijke aanduiding voor inhoud 2">
            <a:extLst>
              <a:ext uri="{FF2B5EF4-FFF2-40B4-BE49-F238E27FC236}">
                <a16:creationId xmlns:a16="http://schemas.microsoft.com/office/drawing/2014/main" id="{83985405-A446-A567-EE5C-53A26BC91FE3}"/>
              </a:ext>
            </a:extLst>
          </p:cNvPr>
          <p:cNvSpPr>
            <a:spLocks noGrp="1"/>
          </p:cNvSpPr>
          <p:nvPr>
            <p:ph idx="1"/>
          </p:nvPr>
        </p:nvSpPr>
        <p:spPr>
          <a:xfrm>
            <a:off x="6417734" y="2614612"/>
            <a:ext cx="5291663" cy="3752849"/>
          </a:xfrm>
        </p:spPr>
        <p:txBody>
          <a:bodyPr vert="horz" lIns="91440" tIns="45720" rIns="91440" bIns="45720" rtlCol="0" anchor="t">
            <a:normAutofit/>
          </a:bodyPr>
          <a:lstStyle/>
          <a:p>
            <a:r>
              <a:rPr lang="nl-NL" dirty="0"/>
              <a:t>Toevoegen morfine, </a:t>
            </a:r>
            <a:r>
              <a:rPr lang="nl-NL" dirty="0" err="1"/>
              <a:t>midazolam</a:t>
            </a:r>
            <a:r>
              <a:rPr lang="nl-NL" dirty="0"/>
              <a:t> en natriumchloride injecties aan palliatieve kit</a:t>
            </a:r>
          </a:p>
          <a:p>
            <a:r>
              <a:rPr lang="nl-NL" dirty="0"/>
              <a:t>Toevoegen toedienlijst</a:t>
            </a:r>
          </a:p>
          <a:p>
            <a:r>
              <a:rPr lang="nl-NL" dirty="0"/>
              <a:t>Toevoegen ondertekend uitvoeringsverzoek</a:t>
            </a:r>
          </a:p>
          <a:p>
            <a:r>
              <a:rPr lang="nl-NL" dirty="0"/>
              <a:t>Afleveren gesealde palliatieve kit bij patiënt</a:t>
            </a:r>
          </a:p>
        </p:txBody>
      </p:sp>
    </p:spTree>
    <p:extLst>
      <p:ext uri="{BB962C8B-B14F-4D97-AF65-F5344CB8AC3E}">
        <p14:creationId xmlns:p14="http://schemas.microsoft.com/office/powerpoint/2010/main" val="31722220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descr="Subcutaneous Injection | Infinite Body Wellness">
            <a:extLst>
              <a:ext uri="{FF2B5EF4-FFF2-40B4-BE49-F238E27FC236}">
                <a16:creationId xmlns:a16="http://schemas.microsoft.com/office/drawing/2014/main" id="{0069F685-2882-94EA-9724-C8E6FEADF73B}"/>
              </a:ext>
            </a:extLst>
          </p:cNvPr>
          <p:cNvPicPr>
            <a:picLocks noChangeAspect="1"/>
          </p:cNvPicPr>
          <p:nvPr/>
        </p:nvPicPr>
        <p:blipFill rotWithShape="1">
          <a:blip r:embed="rId3"/>
          <a:srcRect l="9681" r="19820"/>
          <a:stretch/>
        </p:blipFill>
        <p:spPr>
          <a:xfrm>
            <a:off x="1" y="10"/>
            <a:ext cx="9669642" cy="6857990"/>
          </a:xfrm>
          <a:prstGeom prst="rect">
            <a:avLst/>
          </a:prstGeom>
        </p:spPr>
      </p:pic>
      <p:sp>
        <p:nvSpPr>
          <p:cNvPr id="38" name="Rectangle 3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Afbeelding 5" descr="Afbeelding met blauw, Elektrisch blauw, water, Turquoise&#10;&#10;Automatisch gegenereerde beschrijving">
            <a:extLst>
              <a:ext uri="{FF2B5EF4-FFF2-40B4-BE49-F238E27FC236}">
                <a16:creationId xmlns:a16="http://schemas.microsoft.com/office/drawing/2014/main" id="{F5FDB7D2-2695-1B3C-7C8E-EC60720E69CF}"/>
              </a:ext>
            </a:extLst>
          </p:cNvPr>
          <p:cNvPicPr>
            <a:picLocks noChangeAspect="1"/>
          </p:cNvPicPr>
          <p:nvPr/>
        </p:nvPicPr>
        <p:blipFill rotWithShape="1">
          <a:blip r:embed="rId4"/>
          <a:srcRect t="717" r="34510" b="24072"/>
          <a:stretch/>
        </p:blipFill>
        <p:spPr>
          <a:xfrm>
            <a:off x="7398190" y="-1742"/>
            <a:ext cx="4794974" cy="2264096"/>
          </a:xfrm>
          <a:prstGeom prst="rect">
            <a:avLst/>
          </a:prstGeom>
        </p:spPr>
      </p:pic>
      <p:sp>
        <p:nvSpPr>
          <p:cNvPr id="2" name="Titel 1">
            <a:extLst>
              <a:ext uri="{FF2B5EF4-FFF2-40B4-BE49-F238E27FC236}">
                <a16:creationId xmlns:a16="http://schemas.microsoft.com/office/drawing/2014/main" id="{7DAFDA82-F09C-BD45-4427-7D166898140C}"/>
              </a:ext>
            </a:extLst>
          </p:cNvPr>
          <p:cNvSpPr>
            <a:spLocks noGrp="1"/>
          </p:cNvSpPr>
          <p:nvPr>
            <p:ph type="title"/>
          </p:nvPr>
        </p:nvSpPr>
        <p:spPr>
          <a:xfrm>
            <a:off x="7531610" y="181859"/>
            <a:ext cx="3822189" cy="1899912"/>
          </a:xfrm>
        </p:spPr>
        <p:txBody>
          <a:bodyPr>
            <a:normAutofit/>
          </a:bodyPr>
          <a:lstStyle/>
          <a:p>
            <a:r>
              <a:rPr lang="nl-NL" sz="3400" dirty="0">
                <a:solidFill>
                  <a:schemeClr val="bg1"/>
                </a:solidFill>
              </a:rPr>
              <a:t>Werkwijze, gebruik en aanvullen van de kit</a:t>
            </a:r>
          </a:p>
        </p:txBody>
      </p:sp>
      <p:sp>
        <p:nvSpPr>
          <p:cNvPr id="3" name="Tijdelijke aanduiding voor inhoud 2">
            <a:extLst>
              <a:ext uri="{FF2B5EF4-FFF2-40B4-BE49-F238E27FC236}">
                <a16:creationId xmlns:a16="http://schemas.microsoft.com/office/drawing/2014/main" id="{83985405-A446-A567-EE5C-53A26BC91FE3}"/>
              </a:ext>
            </a:extLst>
          </p:cNvPr>
          <p:cNvSpPr>
            <a:spLocks noGrp="1"/>
          </p:cNvSpPr>
          <p:nvPr>
            <p:ph idx="1"/>
          </p:nvPr>
        </p:nvSpPr>
        <p:spPr>
          <a:xfrm>
            <a:off x="7531610" y="2613495"/>
            <a:ext cx="4662630" cy="3742762"/>
          </a:xfrm>
        </p:spPr>
        <p:txBody>
          <a:bodyPr vert="horz" lIns="91440" tIns="45720" rIns="91440" bIns="45720" rtlCol="0" anchor="t">
            <a:normAutofit/>
          </a:bodyPr>
          <a:lstStyle/>
          <a:p>
            <a:r>
              <a:rPr lang="nl-NL" dirty="0"/>
              <a:t>Uitvoeringsverzoek</a:t>
            </a:r>
          </a:p>
          <a:p>
            <a:r>
              <a:rPr lang="nl-NL" dirty="0"/>
              <a:t>Toedienlijst</a:t>
            </a:r>
          </a:p>
          <a:p>
            <a:r>
              <a:rPr lang="nl-NL" dirty="0"/>
              <a:t>Recept aanvullingen medicatie</a:t>
            </a:r>
          </a:p>
          <a:p>
            <a:r>
              <a:rPr lang="nl-NL" dirty="0"/>
              <a:t>Recept aanvullingen hulpmiddelen</a:t>
            </a:r>
          </a:p>
          <a:p>
            <a:endParaRPr lang="nl-NL" sz="2000" dirty="0"/>
          </a:p>
        </p:txBody>
      </p:sp>
    </p:spTree>
    <p:extLst>
      <p:ext uri="{BB962C8B-B14F-4D97-AF65-F5344CB8AC3E}">
        <p14:creationId xmlns:p14="http://schemas.microsoft.com/office/powerpoint/2010/main" val="20444399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descr="Toekomstvisie Service Apotheek | Fabrique">
            <a:extLst>
              <a:ext uri="{FF2B5EF4-FFF2-40B4-BE49-F238E27FC236}">
                <a16:creationId xmlns:a16="http://schemas.microsoft.com/office/drawing/2014/main" id="{FDA77AC5-BC41-3839-41B9-355DE600460D}"/>
              </a:ext>
            </a:extLst>
          </p:cNvPr>
          <p:cNvPicPr>
            <a:picLocks noChangeAspect="1"/>
          </p:cNvPicPr>
          <p:nvPr/>
        </p:nvPicPr>
        <p:blipFill rotWithShape="1">
          <a:blip r:embed="rId3"/>
          <a:srcRect l="2135" r="3748" b="-1"/>
          <a:stretch/>
        </p:blipFill>
        <p:spPr>
          <a:xfrm>
            <a:off x="1" y="10"/>
            <a:ext cx="9669642" cy="6857990"/>
          </a:xfrm>
          <a:prstGeom prst="rect">
            <a:avLst/>
          </a:prstGeom>
        </p:spPr>
      </p:pic>
      <p:sp>
        <p:nvSpPr>
          <p:cNvPr id="31" name="Rectangle 3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Afbeelding 5" descr="Afbeelding met blauw, Elektrisch blauw, water, Turquoise&#10;&#10;Automatisch gegenereerde beschrijving">
            <a:extLst>
              <a:ext uri="{FF2B5EF4-FFF2-40B4-BE49-F238E27FC236}">
                <a16:creationId xmlns:a16="http://schemas.microsoft.com/office/drawing/2014/main" id="{B8859D0A-D116-D012-DA2A-544978774DF4}"/>
              </a:ext>
            </a:extLst>
          </p:cNvPr>
          <p:cNvPicPr>
            <a:picLocks noChangeAspect="1"/>
          </p:cNvPicPr>
          <p:nvPr/>
        </p:nvPicPr>
        <p:blipFill rotWithShape="1">
          <a:blip r:embed="rId4"/>
          <a:srcRect t="717" r="34510" b="24072"/>
          <a:stretch/>
        </p:blipFill>
        <p:spPr>
          <a:xfrm>
            <a:off x="7398190" y="-1742"/>
            <a:ext cx="4794974" cy="2264096"/>
          </a:xfrm>
          <a:prstGeom prst="rect">
            <a:avLst/>
          </a:prstGeom>
        </p:spPr>
      </p:pic>
      <p:sp>
        <p:nvSpPr>
          <p:cNvPr id="2" name="Titel 1">
            <a:extLst>
              <a:ext uri="{FF2B5EF4-FFF2-40B4-BE49-F238E27FC236}">
                <a16:creationId xmlns:a16="http://schemas.microsoft.com/office/drawing/2014/main" id="{7DAFDA82-F09C-BD45-4427-7D166898140C}"/>
              </a:ext>
            </a:extLst>
          </p:cNvPr>
          <p:cNvSpPr>
            <a:spLocks noGrp="1"/>
          </p:cNvSpPr>
          <p:nvPr>
            <p:ph type="title"/>
          </p:nvPr>
        </p:nvSpPr>
        <p:spPr>
          <a:xfrm>
            <a:off x="7531610" y="179510"/>
            <a:ext cx="3822189" cy="1899912"/>
          </a:xfrm>
        </p:spPr>
        <p:txBody>
          <a:bodyPr>
            <a:normAutofit/>
          </a:bodyPr>
          <a:lstStyle/>
          <a:p>
            <a:r>
              <a:rPr lang="nl-NL" sz="3400" dirty="0">
                <a:solidFill>
                  <a:schemeClr val="bg1"/>
                </a:solidFill>
              </a:rPr>
              <a:t>Werkwijze, retournering naar de apotheek</a:t>
            </a:r>
          </a:p>
        </p:txBody>
      </p:sp>
      <p:sp>
        <p:nvSpPr>
          <p:cNvPr id="3" name="Tijdelijke aanduiding voor inhoud 2">
            <a:extLst>
              <a:ext uri="{FF2B5EF4-FFF2-40B4-BE49-F238E27FC236}">
                <a16:creationId xmlns:a16="http://schemas.microsoft.com/office/drawing/2014/main" id="{83985405-A446-A567-EE5C-53A26BC91FE3}"/>
              </a:ext>
            </a:extLst>
          </p:cNvPr>
          <p:cNvSpPr>
            <a:spLocks noGrp="1"/>
          </p:cNvSpPr>
          <p:nvPr>
            <p:ph idx="1"/>
          </p:nvPr>
        </p:nvSpPr>
        <p:spPr>
          <a:xfrm>
            <a:off x="7531610" y="2434201"/>
            <a:ext cx="4672112" cy="3742762"/>
          </a:xfrm>
        </p:spPr>
        <p:txBody>
          <a:bodyPr vert="horz" lIns="91440" tIns="45720" rIns="91440" bIns="45720" rtlCol="0" anchor="t">
            <a:normAutofit/>
          </a:bodyPr>
          <a:lstStyle/>
          <a:p>
            <a:r>
              <a:rPr lang="nl-NL" dirty="0"/>
              <a:t>Arts meldt het overlijden</a:t>
            </a:r>
          </a:p>
          <a:p>
            <a:r>
              <a:rPr lang="nl-NL" dirty="0"/>
              <a:t>Apotheek is verantwoordelijk voor het terughalen van de kit</a:t>
            </a:r>
          </a:p>
          <a:p>
            <a:r>
              <a:rPr lang="nl-NL" dirty="0"/>
              <a:t>Controle/aanvullen.</a:t>
            </a:r>
          </a:p>
          <a:p>
            <a:r>
              <a:rPr lang="nl-NL" dirty="0"/>
              <a:t>Vervaldatum</a:t>
            </a:r>
          </a:p>
        </p:txBody>
      </p:sp>
    </p:spTree>
    <p:extLst>
      <p:ext uri="{BB962C8B-B14F-4D97-AF65-F5344CB8AC3E}">
        <p14:creationId xmlns:p14="http://schemas.microsoft.com/office/powerpoint/2010/main" val="26840352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descr="Kabinet bepaalt hoeveel geld er naar de zorg gaat - Radar - het  consumentenprogramma van AVROTROS">
            <a:extLst>
              <a:ext uri="{FF2B5EF4-FFF2-40B4-BE49-F238E27FC236}">
                <a16:creationId xmlns:a16="http://schemas.microsoft.com/office/drawing/2014/main" id="{E090A3E5-E3E1-8461-B335-C06AD903A8B1}"/>
              </a:ext>
            </a:extLst>
          </p:cNvPr>
          <p:cNvPicPr>
            <a:picLocks noChangeAspect="1"/>
          </p:cNvPicPr>
          <p:nvPr/>
        </p:nvPicPr>
        <p:blipFill rotWithShape="1">
          <a:blip r:embed="rId3"/>
          <a:srcRect l="20688"/>
          <a:stretch/>
        </p:blipFill>
        <p:spPr>
          <a:xfrm>
            <a:off x="1" y="10"/>
            <a:ext cx="9669642" cy="6857990"/>
          </a:xfrm>
          <a:prstGeom prst="rect">
            <a:avLst/>
          </a:prstGeom>
        </p:spPr>
      </p:pic>
      <p:sp>
        <p:nvSpPr>
          <p:cNvPr id="31" name="Rectangle 3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Afbeelding 5" descr="Afbeelding met blauw, Elektrisch blauw, water, Turquoise&#10;&#10;Automatisch gegenereerde beschrijving">
            <a:extLst>
              <a:ext uri="{FF2B5EF4-FFF2-40B4-BE49-F238E27FC236}">
                <a16:creationId xmlns:a16="http://schemas.microsoft.com/office/drawing/2014/main" id="{5088A09F-C816-7F98-3127-358754A5DEC2}"/>
              </a:ext>
            </a:extLst>
          </p:cNvPr>
          <p:cNvPicPr>
            <a:picLocks noChangeAspect="1"/>
          </p:cNvPicPr>
          <p:nvPr/>
        </p:nvPicPr>
        <p:blipFill rotWithShape="1">
          <a:blip r:embed="rId4"/>
          <a:srcRect t="717" r="34510" b="24072"/>
          <a:stretch/>
        </p:blipFill>
        <p:spPr>
          <a:xfrm>
            <a:off x="7626243" y="-1742"/>
            <a:ext cx="4573167" cy="2167641"/>
          </a:xfrm>
          <a:prstGeom prst="rect">
            <a:avLst/>
          </a:prstGeom>
        </p:spPr>
      </p:pic>
      <p:sp>
        <p:nvSpPr>
          <p:cNvPr id="2" name="Titel 1">
            <a:extLst>
              <a:ext uri="{FF2B5EF4-FFF2-40B4-BE49-F238E27FC236}">
                <a16:creationId xmlns:a16="http://schemas.microsoft.com/office/drawing/2014/main" id="{7DAFDA82-F09C-BD45-4427-7D166898140C}"/>
              </a:ext>
            </a:extLst>
          </p:cNvPr>
          <p:cNvSpPr>
            <a:spLocks noGrp="1"/>
          </p:cNvSpPr>
          <p:nvPr>
            <p:ph type="title"/>
          </p:nvPr>
        </p:nvSpPr>
        <p:spPr>
          <a:xfrm>
            <a:off x="8000533" y="130663"/>
            <a:ext cx="3822189" cy="1899912"/>
          </a:xfrm>
        </p:spPr>
        <p:txBody>
          <a:bodyPr>
            <a:normAutofit/>
          </a:bodyPr>
          <a:lstStyle/>
          <a:p>
            <a:r>
              <a:rPr lang="nl-NL" sz="3200" dirty="0">
                <a:solidFill>
                  <a:schemeClr val="bg1"/>
                </a:solidFill>
              </a:rPr>
              <a:t>Declaratie</a:t>
            </a:r>
          </a:p>
        </p:txBody>
      </p:sp>
      <p:sp>
        <p:nvSpPr>
          <p:cNvPr id="3" name="Tijdelijke aanduiding voor inhoud 2">
            <a:extLst>
              <a:ext uri="{FF2B5EF4-FFF2-40B4-BE49-F238E27FC236}">
                <a16:creationId xmlns:a16="http://schemas.microsoft.com/office/drawing/2014/main" id="{83985405-A446-A567-EE5C-53A26BC91FE3}"/>
              </a:ext>
            </a:extLst>
          </p:cNvPr>
          <p:cNvSpPr>
            <a:spLocks noGrp="1"/>
          </p:cNvSpPr>
          <p:nvPr>
            <p:ph idx="1"/>
          </p:nvPr>
        </p:nvSpPr>
        <p:spPr>
          <a:xfrm>
            <a:off x="7746533" y="2307201"/>
            <a:ext cx="4466959" cy="3742762"/>
          </a:xfrm>
        </p:spPr>
        <p:txBody>
          <a:bodyPr vert="horz" lIns="91440" tIns="45720" rIns="91440" bIns="45720" rtlCol="0" anchor="t">
            <a:normAutofit lnSpcReduction="10000"/>
          </a:bodyPr>
          <a:lstStyle/>
          <a:p>
            <a:r>
              <a:rPr lang="nl-NL" dirty="0"/>
              <a:t>Declaratie op dag uitgifte</a:t>
            </a:r>
          </a:p>
          <a:p>
            <a:r>
              <a:rPr lang="nl-NL" dirty="0"/>
              <a:t>Addendum centraal geregeld</a:t>
            </a:r>
          </a:p>
          <a:p>
            <a:r>
              <a:rPr lang="nl-NL" dirty="0"/>
              <a:t>Voor declaratie bestaat de lokale code 97095017 van </a:t>
            </a:r>
            <a:r>
              <a:rPr lang="nl-NL" err="1"/>
              <a:t>prestatiecodelijst</a:t>
            </a:r>
            <a:r>
              <a:rPr lang="nl-NL" dirty="0"/>
              <a:t> 990</a:t>
            </a:r>
          </a:p>
          <a:p>
            <a:r>
              <a:rPr lang="nl-NL" dirty="0"/>
              <a:t>€50 materiaalkosten en €25 arbeid (€81,75 </a:t>
            </a:r>
            <a:r>
              <a:rPr lang="nl-NL" dirty="0" err="1"/>
              <a:t>inlc</a:t>
            </a:r>
            <a:r>
              <a:rPr lang="nl-NL" dirty="0"/>
              <a:t>. Btw)</a:t>
            </a:r>
          </a:p>
          <a:p>
            <a:endParaRPr lang="nl-NL" sz="2000" dirty="0"/>
          </a:p>
        </p:txBody>
      </p:sp>
    </p:spTree>
    <p:extLst>
      <p:ext uri="{BB962C8B-B14F-4D97-AF65-F5344CB8AC3E}">
        <p14:creationId xmlns:p14="http://schemas.microsoft.com/office/powerpoint/2010/main" val="16451163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DAFDA82-F09C-BD45-4427-7D166898140C}"/>
              </a:ext>
            </a:extLst>
          </p:cNvPr>
          <p:cNvSpPr>
            <a:spLocks noGrp="1"/>
          </p:cNvSpPr>
          <p:nvPr>
            <p:ph type="title"/>
          </p:nvPr>
        </p:nvSpPr>
        <p:spPr>
          <a:xfrm>
            <a:off x="1371599" y="294538"/>
            <a:ext cx="9895951" cy="1033669"/>
          </a:xfrm>
        </p:spPr>
        <p:txBody>
          <a:bodyPr>
            <a:normAutofit/>
          </a:bodyPr>
          <a:lstStyle/>
          <a:p>
            <a:r>
              <a:rPr lang="nl-NL" sz="4000" dirty="0">
                <a:solidFill>
                  <a:srgbClr val="FFFFFF"/>
                </a:solidFill>
              </a:rPr>
              <a:t>vragen</a:t>
            </a:r>
          </a:p>
        </p:txBody>
      </p:sp>
      <p:pic>
        <p:nvPicPr>
          <p:cNvPr id="4" name="Afbeelding 3" descr="Waarom je zou stoppen met psychiatrische medicijnen - Mad in the Netherlands">
            <a:extLst>
              <a:ext uri="{FF2B5EF4-FFF2-40B4-BE49-F238E27FC236}">
                <a16:creationId xmlns:a16="http://schemas.microsoft.com/office/drawing/2014/main" id="{A6FB28B6-3D33-2B94-6688-02E1A792678D}"/>
              </a:ext>
            </a:extLst>
          </p:cNvPr>
          <p:cNvPicPr>
            <a:picLocks noChangeAspect="1"/>
          </p:cNvPicPr>
          <p:nvPr/>
        </p:nvPicPr>
        <p:blipFill>
          <a:blip r:embed="rId2"/>
          <a:stretch>
            <a:fillRect/>
          </a:stretch>
        </p:blipFill>
        <p:spPr>
          <a:xfrm>
            <a:off x="2374980" y="1879654"/>
            <a:ext cx="7054355" cy="4609324"/>
          </a:xfrm>
          <a:prstGeom prst="rect">
            <a:avLst/>
          </a:prstGeom>
        </p:spPr>
      </p:pic>
    </p:spTree>
    <p:extLst>
      <p:ext uri="{BB962C8B-B14F-4D97-AF65-F5344CB8AC3E}">
        <p14:creationId xmlns:p14="http://schemas.microsoft.com/office/powerpoint/2010/main" val="26269154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3">
            <a:extLst>
              <a:ext uri="{FF2B5EF4-FFF2-40B4-BE49-F238E27FC236}">
                <a16:creationId xmlns:a16="http://schemas.microsoft.com/office/drawing/2014/main" id="{A93898FF-D987-4B0E-BFB4-85F5EB356D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35">
            <a:extLst>
              <a:ext uri="{FF2B5EF4-FFF2-40B4-BE49-F238E27FC236}">
                <a16:creationId xmlns:a16="http://schemas.microsoft.com/office/drawing/2014/main" id="{612F383F-B981-4BC3-9E2B-7BE938CE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240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5AA485AD-076E-4077-A6E6-C3C9F0C39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D088DBDF-80D5-4FC0-8A54-9D660B728DC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40000"/>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42" name="Rectangle 41">
            <a:extLst>
              <a:ext uri="{FF2B5EF4-FFF2-40B4-BE49-F238E27FC236}">
                <a16:creationId xmlns:a16="http://schemas.microsoft.com/office/drawing/2014/main" id="{58D235B8-3D10-493F-88AC-84BB404C1B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Afbeelding 4" descr="Palliatieve Kit beschikbaar in regio Rijnmond – Rijnmond Dokters">
            <a:extLst>
              <a:ext uri="{FF2B5EF4-FFF2-40B4-BE49-F238E27FC236}">
                <a16:creationId xmlns:a16="http://schemas.microsoft.com/office/drawing/2014/main" id="{C6833EEF-C331-3D1F-57E2-590C6B4CE033}"/>
              </a:ext>
            </a:extLst>
          </p:cNvPr>
          <p:cNvPicPr>
            <a:picLocks noChangeAspect="1"/>
          </p:cNvPicPr>
          <p:nvPr/>
        </p:nvPicPr>
        <p:blipFill rotWithShape="1">
          <a:blip r:embed="rId3">
            <a:alphaModFix amt="60000"/>
          </a:blip>
          <a:srcRect t="5934" b="9691"/>
          <a:stretch/>
        </p:blipFill>
        <p:spPr>
          <a:xfrm>
            <a:off x="20" y="10"/>
            <a:ext cx="6095980" cy="6857990"/>
          </a:xfrm>
          <a:prstGeom prst="rect">
            <a:avLst/>
          </a:prstGeom>
        </p:spPr>
      </p:pic>
      <p:pic>
        <p:nvPicPr>
          <p:cNvPr id="7" name="Afbeelding 6" descr="Afbeelding met blauw, Elektrisch blauw, water, Turquoise&#10;&#10;Automatisch gegenereerde beschrijving">
            <a:extLst>
              <a:ext uri="{FF2B5EF4-FFF2-40B4-BE49-F238E27FC236}">
                <a16:creationId xmlns:a16="http://schemas.microsoft.com/office/drawing/2014/main" id="{2990A24E-211B-F99D-9E7B-5274D05221CE}"/>
              </a:ext>
            </a:extLst>
          </p:cNvPr>
          <p:cNvPicPr>
            <a:picLocks noChangeAspect="1"/>
          </p:cNvPicPr>
          <p:nvPr/>
        </p:nvPicPr>
        <p:blipFill rotWithShape="1">
          <a:blip r:embed="rId4">
            <a:alphaModFix amt="60000"/>
          </a:blip>
          <a:srcRect l="20523" r="55032" b="-1"/>
          <a:stretch/>
        </p:blipFill>
        <p:spPr>
          <a:xfrm>
            <a:off x="6096000" y="10"/>
            <a:ext cx="6096000" cy="6857990"/>
          </a:xfrm>
          <a:prstGeom prst="rect">
            <a:avLst/>
          </a:prstGeom>
        </p:spPr>
      </p:pic>
    </p:spTree>
    <p:extLst>
      <p:ext uri="{BB962C8B-B14F-4D97-AF65-F5344CB8AC3E}">
        <p14:creationId xmlns:p14="http://schemas.microsoft.com/office/powerpoint/2010/main" val="1630420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0C498027-F52B-114B-1329-1053259D0CB9}"/>
              </a:ext>
            </a:extLst>
          </p:cNvPr>
          <p:cNvSpPr>
            <a:spLocks noGrp="1"/>
          </p:cNvSpPr>
          <p:nvPr>
            <p:ph type="title"/>
          </p:nvPr>
        </p:nvSpPr>
        <p:spPr>
          <a:xfrm>
            <a:off x="826396" y="586855"/>
            <a:ext cx="4230100" cy="3387497"/>
          </a:xfrm>
        </p:spPr>
        <p:txBody>
          <a:bodyPr anchor="b">
            <a:normAutofit/>
          </a:bodyPr>
          <a:lstStyle/>
          <a:p>
            <a:pPr algn="r"/>
            <a:r>
              <a:rPr lang="nl-NL" sz="4000">
                <a:solidFill>
                  <a:srgbClr val="FFFFFF"/>
                </a:solidFill>
              </a:rPr>
              <a:t>Inhoud </a:t>
            </a:r>
          </a:p>
        </p:txBody>
      </p:sp>
      <p:sp>
        <p:nvSpPr>
          <p:cNvPr id="3" name="Tijdelijke aanduiding voor inhoud 2">
            <a:extLst>
              <a:ext uri="{FF2B5EF4-FFF2-40B4-BE49-F238E27FC236}">
                <a16:creationId xmlns:a16="http://schemas.microsoft.com/office/drawing/2014/main" id="{A4C98EC8-46E9-C3E0-C109-7C77AAD84F3D}"/>
              </a:ext>
            </a:extLst>
          </p:cNvPr>
          <p:cNvSpPr>
            <a:spLocks noGrp="1"/>
          </p:cNvSpPr>
          <p:nvPr>
            <p:ph idx="1"/>
          </p:nvPr>
        </p:nvSpPr>
        <p:spPr>
          <a:xfrm>
            <a:off x="6503158" y="649480"/>
            <a:ext cx="4862447" cy="5546047"/>
          </a:xfrm>
        </p:spPr>
        <p:txBody>
          <a:bodyPr vert="horz" lIns="91440" tIns="45720" rIns="91440" bIns="45720" rtlCol="0" anchor="ctr">
            <a:normAutofit/>
          </a:bodyPr>
          <a:lstStyle/>
          <a:p>
            <a:r>
              <a:rPr lang="nl-NL" sz="3200" dirty="0"/>
              <a:t>Doel van de kit</a:t>
            </a:r>
          </a:p>
          <a:p>
            <a:r>
              <a:rPr lang="nl-NL" sz="3200" dirty="0"/>
              <a:t>Totstandkoming</a:t>
            </a:r>
          </a:p>
          <a:p>
            <a:r>
              <a:rPr lang="nl-NL" sz="3200" dirty="0"/>
              <a:t>Inhoud van de kit</a:t>
            </a:r>
          </a:p>
          <a:p>
            <a:r>
              <a:rPr lang="nl-NL" sz="3200" dirty="0"/>
              <a:t>Werkwijze</a:t>
            </a:r>
          </a:p>
          <a:p>
            <a:r>
              <a:rPr lang="nl-NL" sz="3200" dirty="0"/>
              <a:t>Declaratie</a:t>
            </a:r>
          </a:p>
          <a:p>
            <a:r>
              <a:rPr lang="nl-NL" sz="3200" dirty="0"/>
              <a:t>Uitreiking</a:t>
            </a:r>
          </a:p>
        </p:txBody>
      </p:sp>
    </p:spTree>
    <p:extLst>
      <p:ext uri="{BB962C8B-B14F-4D97-AF65-F5344CB8AC3E}">
        <p14:creationId xmlns:p14="http://schemas.microsoft.com/office/powerpoint/2010/main" val="24590074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descr="Afbeelding met meubels, overdekt, stoel, interieurontwerp&#10;&#10;Automatisch gegenereerde beschrijving">
            <a:extLst>
              <a:ext uri="{FF2B5EF4-FFF2-40B4-BE49-F238E27FC236}">
                <a16:creationId xmlns:a16="http://schemas.microsoft.com/office/drawing/2014/main" id="{DBC819C2-411C-7787-C869-8294B1D33501}"/>
              </a:ext>
            </a:extLst>
          </p:cNvPr>
          <p:cNvPicPr>
            <a:picLocks noChangeAspect="1"/>
          </p:cNvPicPr>
          <p:nvPr/>
        </p:nvPicPr>
        <p:blipFill rotWithShape="1">
          <a:blip r:embed="rId3"/>
          <a:srcRect r="20689"/>
          <a:stretch/>
        </p:blipFill>
        <p:spPr>
          <a:xfrm>
            <a:off x="2522356" y="10"/>
            <a:ext cx="9669642" cy="6857990"/>
          </a:xfrm>
          <a:prstGeom prst="rect">
            <a:avLst/>
          </a:prstGeom>
        </p:spPr>
      </p:pic>
      <p:sp>
        <p:nvSpPr>
          <p:cNvPr id="31" name="Rectangle 3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Afbeelding 5" descr="Afbeelding met blauw, Elektrisch blauw, water, Turquoise&#10;&#10;Automatisch gegenereerde beschrijving">
            <a:extLst>
              <a:ext uri="{FF2B5EF4-FFF2-40B4-BE49-F238E27FC236}">
                <a16:creationId xmlns:a16="http://schemas.microsoft.com/office/drawing/2014/main" id="{73A8A4F4-B849-E3C0-1C12-9A87EE968A40}"/>
              </a:ext>
            </a:extLst>
          </p:cNvPr>
          <p:cNvPicPr>
            <a:picLocks noChangeAspect="1"/>
          </p:cNvPicPr>
          <p:nvPr/>
        </p:nvPicPr>
        <p:blipFill rotWithShape="1">
          <a:blip r:embed="rId4"/>
          <a:srcRect t="717" r="34510" b="24072"/>
          <a:stretch/>
        </p:blipFill>
        <p:spPr>
          <a:xfrm>
            <a:off x="3760" y="-1742"/>
            <a:ext cx="5458149" cy="1726484"/>
          </a:xfrm>
          <a:prstGeom prst="rect">
            <a:avLst/>
          </a:prstGeom>
        </p:spPr>
      </p:pic>
      <p:sp>
        <p:nvSpPr>
          <p:cNvPr id="2" name="Titel 1">
            <a:extLst>
              <a:ext uri="{FF2B5EF4-FFF2-40B4-BE49-F238E27FC236}">
                <a16:creationId xmlns:a16="http://schemas.microsoft.com/office/drawing/2014/main" id="{7DAFDA82-F09C-BD45-4427-7D166898140C}"/>
              </a:ext>
            </a:extLst>
          </p:cNvPr>
          <p:cNvSpPr>
            <a:spLocks noGrp="1"/>
          </p:cNvSpPr>
          <p:nvPr>
            <p:ph type="title"/>
          </p:nvPr>
        </p:nvSpPr>
        <p:spPr>
          <a:xfrm>
            <a:off x="824832" y="4178"/>
            <a:ext cx="3822189" cy="1899912"/>
          </a:xfrm>
        </p:spPr>
        <p:txBody>
          <a:bodyPr vert="horz" lIns="91440" tIns="45720" rIns="91440" bIns="45720" rtlCol="0" anchor="ctr">
            <a:normAutofit/>
          </a:bodyPr>
          <a:lstStyle/>
          <a:p>
            <a:r>
              <a:rPr lang="en-US" sz="4000" dirty="0">
                <a:solidFill>
                  <a:schemeClr val="bg1"/>
                </a:solidFill>
              </a:rPr>
              <a:t>Doel van de kit</a:t>
            </a:r>
          </a:p>
        </p:txBody>
      </p:sp>
      <p:sp>
        <p:nvSpPr>
          <p:cNvPr id="4" name="Tekstvak 3">
            <a:extLst>
              <a:ext uri="{FF2B5EF4-FFF2-40B4-BE49-F238E27FC236}">
                <a16:creationId xmlns:a16="http://schemas.microsoft.com/office/drawing/2014/main" id="{FD4336CD-31EF-DFF0-B704-0C60D2F8D06F}"/>
              </a:ext>
            </a:extLst>
          </p:cNvPr>
          <p:cNvSpPr txBox="1"/>
          <p:nvPr/>
        </p:nvSpPr>
        <p:spPr>
          <a:xfrm>
            <a:off x="196516" y="2474307"/>
            <a:ext cx="5105557" cy="374276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85750" indent="-228600">
              <a:lnSpc>
                <a:spcPct val="90000"/>
              </a:lnSpc>
              <a:spcAft>
                <a:spcPts val="600"/>
              </a:spcAft>
              <a:buFont typeface="Arial" panose="020B0604020202020204" pitchFamily="34" charset="0"/>
              <a:buChar char="•"/>
            </a:pPr>
            <a:r>
              <a:rPr lang="en-US" sz="2800" dirty="0" err="1"/>
              <a:t>Overbruggen</a:t>
            </a:r>
            <a:r>
              <a:rPr lang="en-US" sz="2800" dirty="0"/>
              <a:t> </a:t>
            </a:r>
            <a:r>
              <a:rPr lang="en-US" sz="2800" dirty="0" err="1"/>
              <a:t>crisissituatie</a:t>
            </a:r>
            <a:r>
              <a:rPr lang="en-US" sz="2800" dirty="0"/>
              <a:t> </a:t>
            </a:r>
          </a:p>
          <a:p>
            <a:pPr marL="285750" indent="-228600">
              <a:lnSpc>
                <a:spcPct val="90000"/>
              </a:lnSpc>
              <a:spcAft>
                <a:spcPts val="600"/>
              </a:spcAft>
              <a:buFont typeface="Arial" panose="020B0604020202020204" pitchFamily="34" charset="0"/>
              <a:buChar char="•"/>
            </a:pPr>
            <a:r>
              <a:rPr lang="en-US" sz="2800" err="1"/>
              <a:t>Juiste</a:t>
            </a:r>
            <a:r>
              <a:rPr lang="en-US" sz="2800" dirty="0"/>
              <a:t> </a:t>
            </a:r>
            <a:r>
              <a:rPr lang="en-US" sz="2800" err="1"/>
              <a:t>spullen</a:t>
            </a:r>
            <a:r>
              <a:rPr lang="en-US" sz="2800" dirty="0"/>
              <a:t> </a:t>
            </a:r>
            <a:r>
              <a:rPr lang="en-US" sz="2800" err="1"/>
              <a:t>ter</a:t>
            </a:r>
            <a:r>
              <a:rPr lang="en-US" sz="2800" dirty="0"/>
              <a:t> </a:t>
            </a:r>
            <a:r>
              <a:rPr lang="en-US" sz="2800" err="1"/>
              <a:t>plaatse</a:t>
            </a:r>
            <a:endParaRPr lang="en-US" sz="2800"/>
          </a:p>
          <a:p>
            <a:pPr marL="285750" indent="-228600">
              <a:lnSpc>
                <a:spcPct val="90000"/>
              </a:lnSpc>
              <a:spcAft>
                <a:spcPts val="600"/>
              </a:spcAft>
              <a:buFont typeface="Arial" panose="020B0604020202020204" pitchFamily="34" charset="0"/>
              <a:buChar char="•"/>
            </a:pPr>
            <a:r>
              <a:rPr lang="en-US" sz="2800" err="1"/>
              <a:t>Patiënt</a:t>
            </a:r>
            <a:r>
              <a:rPr lang="en-US" sz="2800" dirty="0"/>
              <a:t> </a:t>
            </a:r>
            <a:r>
              <a:rPr lang="en-US" sz="2800" err="1"/>
              <a:t>snel</a:t>
            </a:r>
            <a:r>
              <a:rPr lang="en-US" sz="2800" dirty="0"/>
              <a:t> </a:t>
            </a:r>
            <a:r>
              <a:rPr lang="en-US" sz="2800" err="1"/>
              <a:t>helpen</a:t>
            </a:r>
            <a:endParaRPr lang="en-US" sz="2800"/>
          </a:p>
          <a:p>
            <a:pPr marL="285750" indent="-228600">
              <a:lnSpc>
                <a:spcPct val="90000"/>
              </a:lnSpc>
              <a:spcAft>
                <a:spcPts val="600"/>
              </a:spcAft>
              <a:buFont typeface="Arial" panose="020B0604020202020204" pitchFamily="34" charset="0"/>
              <a:buChar char="•"/>
            </a:pPr>
            <a:r>
              <a:rPr lang="en-US" sz="2800" dirty="0"/>
              <a:t>Minder </a:t>
            </a:r>
            <a:r>
              <a:rPr lang="en-US" sz="2800" err="1"/>
              <a:t>geregel</a:t>
            </a:r>
            <a:r>
              <a:rPr lang="en-US" sz="2800" dirty="0"/>
              <a:t> </a:t>
            </a:r>
          </a:p>
          <a:p>
            <a:pPr marL="285750" indent="-228600">
              <a:lnSpc>
                <a:spcPct val="90000"/>
              </a:lnSpc>
              <a:spcAft>
                <a:spcPts val="600"/>
              </a:spcAft>
              <a:buFont typeface="Arial" panose="020B0604020202020204" pitchFamily="34" charset="0"/>
              <a:buChar char="•"/>
            </a:pPr>
            <a:r>
              <a:rPr lang="en-US" sz="2800" err="1"/>
              <a:t>Tijdwinst</a:t>
            </a:r>
            <a:r>
              <a:rPr lang="en-US" sz="2800" dirty="0"/>
              <a:t> </a:t>
            </a:r>
            <a:r>
              <a:rPr lang="en-US" sz="2800" err="1"/>
              <a:t>voor</a:t>
            </a:r>
            <a:r>
              <a:rPr lang="en-US" sz="2800" dirty="0"/>
              <a:t> </a:t>
            </a:r>
            <a:r>
              <a:rPr lang="en-US" sz="2800" err="1"/>
              <a:t>huisarts</a:t>
            </a:r>
            <a:r>
              <a:rPr lang="en-US" sz="2800" dirty="0"/>
              <a:t> </a:t>
            </a:r>
            <a:r>
              <a:rPr lang="en-US" sz="2800" err="1"/>
              <a:t>en</a:t>
            </a:r>
            <a:r>
              <a:rPr lang="en-US" sz="2800" dirty="0"/>
              <a:t> </a:t>
            </a:r>
            <a:r>
              <a:rPr lang="en-US" sz="2800" err="1"/>
              <a:t>wijkverpleging</a:t>
            </a:r>
            <a:endParaRPr lang="en-US" sz="2800"/>
          </a:p>
        </p:txBody>
      </p:sp>
    </p:spTree>
    <p:extLst>
      <p:ext uri="{BB962C8B-B14F-4D97-AF65-F5344CB8AC3E}">
        <p14:creationId xmlns:p14="http://schemas.microsoft.com/office/powerpoint/2010/main" val="2124975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Afbeelding 9" descr="Afbeelding met blauw, Elektrisch blauw, water, Turquoise&#10;&#10;Automatisch gegenereerde beschrijving">
            <a:extLst>
              <a:ext uri="{FF2B5EF4-FFF2-40B4-BE49-F238E27FC236}">
                <a16:creationId xmlns:a16="http://schemas.microsoft.com/office/drawing/2014/main" id="{4BB778B0-0C5A-3DDF-1B4C-C24BD8D7F322}"/>
              </a:ext>
            </a:extLst>
          </p:cNvPr>
          <p:cNvPicPr>
            <a:picLocks noChangeAspect="1"/>
          </p:cNvPicPr>
          <p:nvPr/>
        </p:nvPicPr>
        <p:blipFill rotWithShape="1">
          <a:blip r:embed="rId2"/>
          <a:srcRect t="717" r="34510" b="24072"/>
          <a:stretch/>
        </p:blipFill>
        <p:spPr>
          <a:xfrm>
            <a:off x="6006182" y="-1742"/>
            <a:ext cx="6180044" cy="2127536"/>
          </a:xfrm>
          <a:prstGeom prst="rect">
            <a:avLst/>
          </a:prstGeom>
        </p:spPr>
      </p:pic>
      <p:sp>
        <p:nvSpPr>
          <p:cNvPr id="2" name="Titel 1">
            <a:extLst>
              <a:ext uri="{FF2B5EF4-FFF2-40B4-BE49-F238E27FC236}">
                <a16:creationId xmlns:a16="http://schemas.microsoft.com/office/drawing/2014/main" id="{7DAFDA82-F09C-BD45-4427-7D166898140C}"/>
              </a:ext>
            </a:extLst>
          </p:cNvPr>
          <p:cNvSpPr>
            <a:spLocks noGrp="1"/>
          </p:cNvSpPr>
          <p:nvPr>
            <p:ph type="title"/>
          </p:nvPr>
        </p:nvSpPr>
        <p:spPr>
          <a:xfrm>
            <a:off x="7554048" y="303379"/>
            <a:ext cx="5291663" cy="1053933"/>
          </a:xfrm>
        </p:spPr>
        <p:txBody>
          <a:bodyPr anchor="b">
            <a:normAutofit/>
          </a:bodyPr>
          <a:lstStyle/>
          <a:p>
            <a:r>
              <a:rPr lang="nl-NL" sz="3200" dirty="0">
                <a:solidFill>
                  <a:schemeClr val="bg1"/>
                </a:solidFill>
              </a:rPr>
              <a:t>Totstandkoming</a:t>
            </a:r>
          </a:p>
        </p:txBody>
      </p:sp>
      <p:sp>
        <p:nvSpPr>
          <p:cNvPr id="3" name="Tijdelijke aanduiding voor inhoud 2">
            <a:extLst>
              <a:ext uri="{FF2B5EF4-FFF2-40B4-BE49-F238E27FC236}">
                <a16:creationId xmlns:a16="http://schemas.microsoft.com/office/drawing/2014/main" id="{83985405-A446-A567-EE5C-53A26BC91FE3}"/>
              </a:ext>
            </a:extLst>
          </p:cNvPr>
          <p:cNvSpPr>
            <a:spLocks noGrp="1"/>
          </p:cNvSpPr>
          <p:nvPr>
            <p:ph idx="1"/>
          </p:nvPr>
        </p:nvSpPr>
        <p:spPr>
          <a:xfrm>
            <a:off x="6417734" y="2614612"/>
            <a:ext cx="5291663" cy="3752849"/>
          </a:xfrm>
        </p:spPr>
        <p:txBody>
          <a:bodyPr vert="horz" lIns="91440" tIns="45720" rIns="91440" bIns="45720" rtlCol="0" anchor="t">
            <a:normAutofit/>
          </a:bodyPr>
          <a:lstStyle/>
          <a:p>
            <a:r>
              <a:rPr lang="nl-NL" sz="3200" dirty="0"/>
              <a:t>Idee: Laurens van Ede, huisarts in Werkendam</a:t>
            </a:r>
          </a:p>
          <a:p>
            <a:r>
              <a:rPr lang="nl-NL" sz="3200" dirty="0"/>
              <a:t>In onze regio: Dok Noord, Netwerken Palliatieve zorg provincie Groningen, </a:t>
            </a:r>
            <a:r>
              <a:rPr lang="nl-NL" sz="3200" err="1"/>
              <a:t>Menzis</a:t>
            </a:r>
            <a:r>
              <a:rPr lang="nl-NL" sz="3200" dirty="0"/>
              <a:t>, ACG</a:t>
            </a:r>
          </a:p>
          <a:p>
            <a:pPr marL="0" indent="0">
              <a:buNone/>
            </a:pPr>
            <a:endParaRPr lang="nl-NL" sz="1800"/>
          </a:p>
        </p:txBody>
      </p:sp>
      <p:pic>
        <p:nvPicPr>
          <p:cNvPr id="8" name="Afbeelding 7" descr="Samen werken aan samenwerken | Wissenraet Van Spaendonck">
            <a:extLst>
              <a:ext uri="{FF2B5EF4-FFF2-40B4-BE49-F238E27FC236}">
                <a16:creationId xmlns:a16="http://schemas.microsoft.com/office/drawing/2014/main" id="{3BB7696A-5943-E3B9-D6A0-85C9B810F9F2}"/>
              </a:ext>
            </a:extLst>
          </p:cNvPr>
          <p:cNvPicPr>
            <a:picLocks noChangeAspect="1"/>
          </p:cNvPicPr>
          <p:nvPr/>
        </p:nvPicPr>
        <p:blipFill rotWithShape="1">
          <a:blip r:embed="rId3"/>
          <a:srcRect l="9802" r="4402" b="2"/>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Tree>
    <p:extLst>
      <p:ext uri="{BB962C8B-B14F-4D97-AF65-F5344CB8AC3E}">
        <p14:creationId xmlns:p14="http://schemas.microsoft.com/office/powerpoint/2010/main" val="25155330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42">
            <a:extLst>
              <a:ext uri="{FF2B5EF4-FFF2-40B4-BE49-F238E27FC236}">
                <a16:creationId xmlns:a16="http://schemas.microsoft.com/office/drawing/2014/main" id="{7E734232-46A8-4884-9A59-B7E3BA4BC3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fbeelding 5" descr="Afbeelding met kleding, overdekt, persoon, muur&#10;&#10;Automatisch gegenereerde beschrijving">
            <a:extLst>
              <a:ext uri="{FF2B5EF4-FFF2-40B4-BE49-F238E27FC236}">
                <a16:creationId xmlns:a16="http://schemas.microsoft.com/office/drawing/2014/main" id="{59073CC7-6A79-BFCD-EDBC-CA99F4F4A42A}"/>
              </a:ext>
            </a:extLst>
          </p:cNvPr>
          <p:cNvPicPr>
            <a:picLocks noChangeAspect="1"/>
          </p:cNvPicPr>
          <p:nvPr/>
        </p:nvPicPr>
        <p:blipFill rotWithShape="1">
          <a:blip r:embed="rId2"/>
          <a:srcRect l="20890" r="11361" b="2"/>
          <a:stretch/>
        </p:blipFill>
        <p:spPr>
          <a:xfrm>
            <a:off x="1" y="-8371"/>
            <a:ext cx="4038603" cy="4470815"/>
          </a:xfrm>
          <a:prstGeom prst="rect">
            <a:avLst/>
          </a:prstGeom>
        </p:spPr>
      </p:pic>
      <p:pic>
        <p:nvPicPr>
          <p:cNvPr id="4" name="Afbeelding 3" descr="Afbeelding met koelkast, overdekt, kleding, keukenapparaat&#10;&#10;Automatisch gegenereerde beschrijving">
            <a:extLst>
              <a:ext uri="{FF2B5EF4-FFF2-40B4-BE49-F238E27FC236}">
                <a16:creationId xmlns:a16="http://schemas.microsoft.com/office/drawing/2014/main" id="{81D26801-F5E5-7F76-6B85-9C49ACC30046}"/>
              </a:ext>
            </a:extLst>
          </p:cNvPr>
          <p:cNvPicPr>
            <a:picLocks noChangeAspect="1"/>
          </p:cNvPicPr>
          <p:nvPr/>
        </p:nvPicPr>
        <p:blipFill rotWithShape="1">
          <a:blip r:embed="rId3"/>
          <a:srcRect r="17749"/>
          <a:stretch/>
        </p:blipFill>
        <p:spPr>
          <a:xfrm rot="5400000">
            <a:off x="3841542" y="188686"/>
            <a:ext cx="4470815" cy="4076700"/>
          </a:xfrm>
          <a:prstGeom prst="rect">
            <a:avLst/>
          </a:prstGeom>
        </p:spPr>
      </p:pic>
      <p:pic>
        <p:nvPicPr>
          <p:cNvPr id="5" name="Afbeelding 4" descr="Afbeelding met kleding, overdekt, tekst, plafond&#10;&#10;Automatisch gegenereerde beschrijving">
            <a:extLst>
              <a:ext uri="{FF2B5EF4-FFF2-40B4-BE49-F238E27FC236}">
                <a16:creationId xmlns:a16="http://schemas.microsoft.com/office/drawing/2014/main" id="{FF47442A-A40B-726A-1741-6307DA9FDAEF}"/>
              </a:ext>
            </a:extLst>
          </p:cNvPr>
          <p:cNvPicPr>
            <a:picLocks noChangeAspect="1"/>
          </p:cNvPicPr>
          <p:nvPr/>
        </p:nvPicPr>
        <p:blipFill rotWithShape="1">
          <a:blip r:embed="rId4"/>
          <a:srcRect r="17749"/>
          <a:stretch/>
        </p:blipFill>
        <p:spPr>
          <a:xfrm rot="5400000">
            <a:off x="7918234" y="188686"/>
            <a:ext cx="4470815" cy="4076700"/>
          </a:xfrm>
          <a:prstGeom prst="rect">
            <a:avLst/>
          </a:prstGeom>
        </p:spPr>
      </p:pic>
      <p:sp>
        <p:nvSpPr>
          <p:cNvPr id="58" name="Rectangle 44">
            <a:extLst>
              <a:ext uri="{FF2B5EF4-FFF2-40B4-BE49-F238E27FC236}">
                <a16:creationId xmlns:a16="http://schemas.microsoft.com/office/drawing/2014/main" id="{D346B8D2-3218-41A5-B817-9ABFB108C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462444"/>
            <a:ext cx="12191998" cy="2394056"/>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46">
            <a:extLst>
              <a:ext uri="{FF2B5EF4-FFF2-40B4-BE49-F238E27FC236}">
                <a16:creationId xmlns:a16="http://schemas.microsoft.com/office/drawing/2014/main" id="{51E014CA-4279-4E70-AC56-0BBEBF92C2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4464543"/>
            <a:ext cx="8115300" cy="23919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48">
            <a:extLst>
              <a:ext uri="{FF2B5EF4-FFF2-40B4-BE49-F238E27FC236}">
                <a16:creationId xmlns:a16="http://schemas.microsoft.com/office/drawing/2014/main" id="{28B3DCF8-9D1E-4907-B1EC-98D11BC16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36" y="4462444"/>
            <a:ext cx="12196636" cy="2394056"/>
          </a:xfrm>
          <a:prstGeom prst="rect">
            <a:avLst/>
          </a:prstGeom>
          <a:gradFill>
            <a:gsLst>
              <a:gs pos="0">
                <a:srgbClr val="000000">
                  <a:alpha val="71765"/>
                </a:srgbClr>
              </a:gs>
              <a:gs pos="100000">
                <a:schemeClr val="accent1">
                  <a:alpha val="24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50">
            <a:extLst>
              <a:ext uri="{FF2B5EF4-FFF2-40B4-BE49-F238E27FC236}">
                <a16:creationId xmlns:a16="http://schemas.microsoft.com/office/drawing/2014/main" id="{88D6B9EF-FF47-487C-8B82-F9F2B9A54A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7" y="4466372"/>
            <a:ext cx="4076697" cy="2390128"/>
          </a:xfrm>
          <a:prstGeom prst="rect">
            <a:avLst/>
          </a:prstGeom>
          <a:gradFill>
            <a:gsLst>
              <a:gs pos="19000">
                <a:srgbClr val="000000">
                  <a:alpha val="62000"/>
                </a:srgbClr>
              </a:gs>
              <a:gs pos="100000">
                <a:schemeClr val="accent1">
                  <a:lumMod val="75000"/>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52">
            <a:extLst>
              <a:ext uri="{FF2B5EF4-FFF2-40B4-BE49-F238E27FC236}">
                <a16:creationId xmlns:a16="http://schemas.microsoft.com/office/drawing/2014/main" id="{F132CC3B-51BD-4247-90B0-17E297F816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4469521"/>
            <a:ext cx="12192001" cy="1933375"/>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Shape 54">
            <a:extLst>
              <a:ext uri="{FF2B5EF4-FFF2-40B4-BE49-F238E27FC236}">
                <a16:creationId xmlns:a16="http://schemas.microsoft.com/office/drawing/2014/main" id="{0205AFEB-6768-4A82-A0F0-8F9CDD9934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4834054">
            <a:off x="6748954" y="2254165"/>
            <a:ext cx="3118759" cy="4639931"/>
          </a:xfrm>
          <a:custGeom>
            <a:avLst/>
            <a:gdLst>
              <a:gd name="connsiteX0" fmla="*/ 3118759 w 3118759"/>
              <a:gd name="connsiteY0" fmla="*/ 79510 h 4639931"/>
              <a:gd name="connsiteX1" fmla="*/ 1204940 w 3118759"/>
              <a:gd name="connsiteY1" fmla="*/ 4639931 h 4639931"/>
              <a:gd name="connsiteX2" fmla="*/ 1103495 w 3118759"/>
              <a:gd name="connsiteY2" fmla="*/ 4578302 h 4639931"/>
              <a:gd name="connsiteX3" fmla="*/ 0 w 3118759"/>
              <a:gd name="connsiteY3" fmla="*/ 2502877 h 4639931"/>
              <a:gd name="connsiteX4" fmla="*/ 2502877 w 3118759"/>
              <a:gd name="connsiteY4" fmla="*/ 0 h 4639931"/>
              <a:gd name="connsiteX5" fmla="*/ 3007294 w 3118759"/>
              <a:gd name="connsiteY5" fmla="*/ 50850 h 463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8759" h="4639931">
                <a:moveTo>
                  <a:pt x="3118759" y="79510"/>
                </a:moveTo>
                <a:lnTo>
                  <a:pt x="1204940" y="4639931"/>
                </a:lnTo>
                <a:lnTo>
                  <a:pt x="1103495" y="4578302"/>
                </a:lnTo>
                <a:cubicBezTo>
                  <a:pt x="437725" y="4128517"/>
                  <a:pt x="0" y="3366815"/>
                  <a:pt x="0" y="2502877"/>
                </a:cubicBezTo>
                <a:cubicBezTo>
                  <a:pt x="0" y="1120576"/>
                  <a:pt x="1120576" y="0"/>
                  <a:pt x="2502877" y="0"/>
                </a:cubicBezTo>
                <a:cubicBezTo>
                  <a:pt x="2675665" y="0"/>
                  <a:pt x="2844363" y="17509"/>
                  <a:pt x="3007294" y="50850"/>
                </a:cubicBezTo>
                <a:close/>
              </a:path>
            </a:pathLst>
          </a:custGeom>
          <a:gradFill>
            <a:gsLst>
              <a:gs pos="31000">
                <a:schemeClr val="accent1">
                  <a:alpha val="0"/>
                </a:schemeClr>
              </a:gs>
              <a:gs pos="85000">
                <a:schemeClr val="accent1">
                  <a:alpha val="1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7DAFDA82-F09C-BD45-4427-7D166898140C}"/>
              </a:ext>
            </a:extLst>
          </p:cNvPr>
          <p:cNvSpPr>
            <a:spLocks noGrp="1"/>
          </p:cNvSpPr>
          <p:nvPr>
            <p:ph type="title"/>
          </p:nvPr>
        </p:nvSpPr>
        <p:spPr>
          <a:xfrm>
            <a:off x="1371598" y="4905954"/>
            <a:ext cx="9448802" cy="864318"/>
          </a:xfrm>
        </p:spPr>
        <p:txBody>
          <a:bodyPr vert="horz" lIns="91440" tIns="45720" rIns="91440" bIns="45720" rtlCol="0" anchor="b">
            <a:normAutofit/>
          </a:bodyPr>
          <a:lstStyle/>
          <a:p>
            <a:r>
              <a:rPr lang="en-US" sz="4000" kern="1200">
                <a:solidFill>
                  <a:srgbClr val="FFFFFF"/>
                </a:solidFill>
                <a:latin typeface="+mj-lt"/>
                <a:ea typeface="+mj-ea"/>
                <a:cs typeface="+mj-cs"/>
              </a:rPr>
              <a:t>Totstandkoming</a:t>
            </a:r>
          </a:p>
        </p:txBody>
      </p:sp>
    </p:spTree>
    <p:extLst>
      <p:ext uri="{BB962C8B-B14F-4D97-AF65-F5344CB8AC3E}">
        <p14:creationId xmlns:p14="http://schemas.microsoft.com/office/powerpoint/2010/main" val="13179713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DAFDA82-F09C-BD45-4427-7D166898140C}"/>
              </a:ext>
            </a:extLst>
          </p:cNvPr>
          <p:cNvSpPr>
            <a:spLocks noGrp="1"/>
          </p:cNvSpPr>
          <p:nvPr>
            <p:ph type="title"/>
          </p:nvPr>
        </p:nvSpPr>
        <p:spPr>
          <a:xfrm>
            <a:off x="1371599" y="294538"/>
            <a:ext cx="9895951" cy="1033669"/>
          </a:xfrm>
        </p:spPr>
        <p:txBody>
          <a:bodyPr>
            <a:normAutofit/>
          </a:bodyPr>
          <a:lstStyle/>
          <a:p>
            <a:r>
              <a:rPr lang="nl-NL" sz="4000" dirty="0">
                <a:solidFill>
                  <a:srgbClr val="FFFFFF"/>
                </a:solidFill>
              </a:rPr>
              <a:t>Inhoud van de kit, geneesmiddelen</a:t>
            </a:r>
          </a:p>
        </p:txBody>
      </p:sp>
      <p:pic>
        <p:nvPicPr>
          <p:cNvPr id="4" name="Afbeelding 3" descr="Midazolam_DK_5_mg-ml_in_1_ml_Pack-Amp_10St_2020-03">
            <a:extLst>
              <a:ext uri="{FF2B5EF4-FFF2-40B4-BE49-F238E27FC236}">
                <a16:creationId xmlns:a16="http://schemas.microsoft.com/office/drawing/2014/main" id="{E40AF718-EF26-E330-9DF6-D202005DE189}"/>
              </a:ext>
            </a:extLst>
          </p:cNvPr>
          <p:cNvPicPr>
            <a:picLocks noChangeAspect="1"/>
          </p:cNvPicPr>
          <p:nvPr/>
        </p:nvPicPr>
        <p:blipFill rotWithShape="1">
          <a:blip r:embed="rId2"/>
          <a:srcRect l="8615" t="-328" r="-339" b="-54"/>
          <a:stretch/>
        </p:blipFill>
        <p:spPr>
          <a:xfrm>
            <a:off x="-4261" y="2258850"/>
            <a:ext cx="4858244" cy="3791954"/>
          </a:xfrm>
          <a:prstGeom prst="rect">
            <a:avLst/>
          </a:prstGeom>
        </p:spPr>
      </p:pic>
      <p:pic>
        <p:nvPicPr>
          <p:cNvPr id="5" name="Afbeelding 4" descr="Morphine_UK_10_mg-ml_in_1_ml_Pack-Amp_10St_2020-02">
            <a:extLst>
              <a:ext uri="{FF2B5EF4-FFF2-40B4-BE49-F238E27FC236}">
                <a16:creationId xmlns:a16="http://schemas.microsoft.com/office/drawing/2014/main" id="{856061D0-E8BF-9BCB-ABB5-BD75BB24AAD3}"/>
              </a:ext>
            </a:extLst>
          </p:cNvPr>
          <p:cNvPicPr>
            <a:picLocks noChangeAspect="1"/>
          </p:cNvPicPr>
          <p:nvPr/>
        </p:nvPicPr>
        <p:blipFill rotWithShape="1">
          <a:blip r:embed="rId3"/>
          <a:srcRect l="8333" b="-702"/>
          <a:stretch/>
        </p:blipFill>
        <p:spPr>
          <a:xfrm>
            <a:off x="4233552" y="2271209"/>
            <a:ext cx="4744898" cy="3777106"/>
          </a:xfrm>
          <a:prstGeom prst="rect">
            <a:avLst/>
          </a:prstGeom>
        </p:spPr>
      </p:pic>
      <p:pic>
        <p:nvPicPr>
          <p:cNvPr id="6" name="Afbeelding 5" descr="Afbeelding met tekst, Verpakking en etiketten, doos, ontwerp&#10;&#10;Automatisch gegenereerde beschrijving">
            <a:extLst>
              <a:ext uri="{FF2B5EF4-FFF2-40B4-BE49-F238E27FC236}">
                <a16:creationId xmlns:a16="http://schemas.microsoft.com/office/drawing/2014/main" id="{8AACD400-0FB0-4DD8-5C17-D5336C1830CF}"/>
              </a:ext>
            </a:extLst>
          </p:cNvPr>
          <p:cNvPicPr>
            <a:picLocks noChangeAspect="1"/>
          </p:cNvPicPr>
          <p:nvPr/>
        </p:nvPicPr>
        <p:blipFill>
          <a:blip r:embed="rId4"/>
          <a:stretch>
            <a:fillRect/>
          </a:stretch>
        </p:blipFill>
        <p:spPr>
          <a:xfrm>
            <a:off x="8332107" y="2255655"/>
            <a:ext cx="3662090" cy="3621985"/>
          </a:xfrm>
          <a:prstGeom prst="rect">
            <a:avLst/>
          </a:prstGeom>
        </p:spPr>
      </p:pic>
    </p:spTree>
    <p:extLst>
      <p:ext uri="{BB962C8B-B14F-4D97-AF65-F5344CB8AC3E}">
        <p14:creationId xmlns:p14="http://schemas.microsoft.com/office/powerpoint/2010/main" val="31180330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DAFDA82-F09C-BD45-4427-7D166898140C}"/>
              </a:ext>
            </a:extLst>
          </p:cNvPr>
          <p:cNvSpPr>
            <a:spLocks noGrp="1"/>
          </p:cNvSpPr>
          <p:nvPr>
            <p:ph type="title"/>
          </p:nvPr>
        </p:nvSpPr>
        <p:spPr>
          <a:xfrm>
            <a:off x="1371599" y="294538"/>
            <a:ext cx="9895951" cy="1033669"/>
          </a:xfrm>
        </p:spPr>
        <p:txBody>
          <a:bodyPr>
            <a:normAutofit/>
          </a:bodyPr>
          <a:lstStyle/>
          <a:p>
            <a:r>
              <a:rPr lang="nl-NL" sz="4000" dirty="0">
                <a:solidFill>
                  <a:srgbClr val="FFFFFF"/>
                </a:solidFill>
              </a:rPr>
              <a:t>Inhoud van de kit, hulpmiddelen</a:t>
            </a:r>
          </a:p>
        </p:txBody>
      </p:sp>
      <p:sp>
        <p:nvSpPr>
          <p:cNvPr id="10" name="Tekstvak 9">
            <a:extLst>
              <a:ext uri="{FF2B5EF4-FFF2-40B4-BE49-F238E27FC236}">
                <a16:creationId xmlns:a16="http://schemas.microsoft.com/office/drawing/2014/main" id="{41A034FC-4705-A78B-7ED9-0CFE95C4CEF3}"/>
              </a:ext>
            </a:extLst>
          </p:cNvPr>
          <p:cNvSpPr txBox="1"/>
          <p:nvPr/>
        </p:nvSpPr>
        <p:spPr>
          <a:xfrm>
            <a:off x="456289" y="2452779"/>
            <a:ext cx="6241735"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3200" dirty="0"/>
              <a:t>Spuiten/Naalden/Infuussystemen</a:t>
            </a:r>
          </a:p>
          <a:p>
            <a:endParaRPr lang="nl-NL" sz="3200" dirty="0"/>
          </a:p>
          <a:p>
            <a:r>
              <a:rPr lang="nl-NL" sz="3200" dirty="0"/>
              <a:t>Verbandmiddelen</a:t>
            </a:r>
          </a:p>
          <a:p>
            <a:endParaRPr lang="nl-NL" sz="3200" dirty="0"/>
          </a:p>
          <a:p>
            <a:r>
              <a:rPr lang="nl-NL" sz="3200" dirty="0"/>
              <a:t>Handschoenen</a:t>
            </a:r>
          </a:p>
          <a:p>
            <a:endParaRPr lang="nl-NL" sz="3200" dirty="0"/>
          </a:p>
          <a:p>
            <a:r>
              <a:rPr lang="nl-NL" sz="3200" dirty="0"/>
              <a:t>Katheters/Urinezakken</a:t>
            </a:r>
          </a:p>
        </p:txBody>
      </p:sp>
      <p:pic>
        <p:nvPicPr>
          <p:cNvPr id="12" name="Afbeelding 11" descr="Nipro injectiespuit 5ml 3-delig luer-lock 100 stuks">
            <a:extLst>
              <a:ext uri="{FF2B5EF4-FFF2-40B4-BE49-F238E27FC236}">
                <a16:creationId xmlns:a16="http://schemas.microsoft.com/office/drawing/2014/main" id="{AAF78843-2C9A-BDB8-FE26-5301800D2A45}"/>
              </a:ext>
            </a:extLst>
          </p:cNvPr>
          <p:cNvPicPr>
            <a:picLocks noChangeAspect="1"/>
          </p:cNvPicPr>
          <p:nvPr/>
        </p:nvPicPr>
        <p:blipFill rotWithShape="1">
          <a:blip r:embed="rId2"/>
          <a:srcRect l="976" t="18762" r="-1463" b="21529"/>
          <a:stretch/>
        </p:blipFill>
        <p:spPr>
          <a:xfrm>
            <a:off x="6515768" y="1883611"/>
            <a:ext cx="2756584" cy="1637933"/>
          </a:xfrm>
          <a:prstGeom prst="rect">
            <a:avLst/>
          </a:prstGeom>
        </p:spPr>
      </p:pic>
      <p:pic>
        <p:nvPicPr>
          <p:cNvPr id="13" name="Afbeelding 12" descr="Naaldencontainer Klinion 0,5 liter">
            <a:extLst>
              <a:ext uri="{FF2B5EF4-FFF2-40B4-BE49-F238E27FC236}">
                <a16:creationId xmlns:a16="http://schemas.microsoft.com/office/drawing/2014/main" id="{AB7BFA23-69F7-062F-4CFC-D8D106F18AA0}"/>
              </a:ext>
            </a:extLst>
          </p:cNvPr>
          <p:cNvPicPr>
            <a:picLocks noChangeAspect="1"/>
          </p:cNvPicPr>
          <p:nvPr/>
        </p:nvPicPr>
        <p:blipFill rotWithShape="1">
          <a:blip r:embed="rId3"/>
          <a:srcRect l="18049" r="22069" b="21266"/>
          <a:stretch/>
        </p:blipFill>
        <p:spPr>
          <a:xfrm>
            <a:off x="9938085" y="2057400"/>
            <a:ext cx="1642691" cy="2159837"/>
          </a:xfrm>
          <a:prstGeom prst="rect">
            <a:avLst/>
          </a:prstGeom>
        </p:spPr>
      </p:pic>
      <p:pic>
        <p:nvPicPr>
          <p:cNvPr id="14" name="Afbeelding 13" descr="Klinipress Non-Woven Kompres 10x10cm, steriel verpakt, 100 stuks">
            <a:extLst>
              <a:ext uri="{FF2B5EF4-FFF2-40B4-BE49-F238E27FC236}">
                <a16:creationId xmlns:a16="http://schemas.microsoft.com/office/drawing/2014/main" id="{6C7F13FE-7CD5-C88D-9061-3470E752D96E}"/>
              </a:ext>
            </a:extLst>
          </p:cNvPr>
          <p:cNvPicPr>
            <a:picLocks noChangeAspect="1"/>
          </p:cNvPicPr>
          <p:nvPr/>
        </p:nvPicPr>
        <p:blipFill>
          <a:blip r:embed="rId4"/>
          <a:stretch>
            <a:fillRect/>
          </a:stretch>
        </p:blipFill>
        <p:spPr>
          <a:xfrm>
            <a:off x="5352715" y="3915610"/>
            <a:ext cx="2342148" cy="2342148"/>
          </a:xfrm>
          <a:prstGeom prst="rect">
            <a:avLst/>
          </a:prstGeom>
        </p:spPr>
      </p:pic>
      <p:pic>
        <p:nvPicPr>
          <p:cNvPr id="18" name="Afbeelding 17" descr="HEKURA 100% siliconen verblijfscatheter ch 14 1ST">
            <a:extLst>
              <a:ext uri="{FF2B5EF4-FFF2-40B4-BE49-F238E27FC236}">
                <a16:creationId xmlns:a16="http://schemas.microsoft.com/office/drawing/2014/main" id="{AD282927-0C67-3C28-A57E-DB049AA258F3}"/>
              </a:ext>
            </a:extLst>
          </p:cNvPr>
          <p:cNvPicPr>
            <a:picLocks noChangeAspect="1"/>
          </p:cNvPicPr>
          <p:nvPr/>
        </p:nvPicPr>
        <p:blipFill>
          <a:blip r:embed="rId5"/>
          <a:stretch>
            <a:fillRect/>
          </a:stretch>
        </p:blipFill>
        <p:spPr>
          <a:xfrm>
            <a:off x="7898230" y="3689684"/>
            <a:ext cx="1823119" cy="2794000"/>
          </a:xfrm>
          <a:prstGeom prst="rect">
            <a:avLst/>
          </a:prstGeom>
        </p:spPr>
      </p:pic>
      <p:pic>
        <p:nvPicPr>
          <p:cNvPr id="19" name="Afbeelding 18" descr="Wegwerphandschoen nitril niet gepoederd - Manutan Expert">
            <a:extLst>
              <a:ext uri="{FF2B5EF4-FFF2-40B4-BE49-F238E27FC236}">
                <a16:creationId xmlns:a16="http://schemas.microsoft.com/office/drawing/2014/main" id="{2822A3C3-8E6F-0938-EC8C-F9BCAC9D9E19}"/>
              </a:ext>
            </a:extLst>
          </p:cNvPr>
          <p:cNvPicPr>
            <a:picLocks noChangeAspect="1"/>
          </p:cNvPicPr>
          <p:nvPr/>
        </p:nvPicPr>
        <p:blipFill>
          <a:blip r:embed="rId6"/>
          <a:stretch>
            <a:fillRect/>
          </a:stretch>
        </p:blipFill>
        <p:spPr>
          <a:xfrm>
            <a:off x="9897979" y="4677610"/>
            <a:ext cx="2288674" cy="2181727"/>
          </a:xfrm>
          <a:prstGeom prst="rect">
            <a:avLst/>
          </a:prstGeom>
        </p:spPr>
      </p:pic>
    </p:spTree>
    <p:extLst>
      <p:ext uri="{BB962C8B-B14F-4D97-AF65-F5344CB8AC3E}">
        <p14:creationId xmlns:p14="http://schemas.microsoft.com/office/powerpoint/2010/main" val="12205048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DAFDA82-F09C-BD45-4427-7D166898140C}"/>
              </a:ext>
            </a:extLst>
          </p:cNvPr>
          <p:cNvSpPr>
            <a:spLocks noGrp="1"/>
          </p:cNvSpPr>
          <p:nvPr>
            <p:ph type="title"/>
          </p:nvPr>
        </p:nvSpPr>
        <p:spPr>
          <a:xfrm>
            <a:off x="1371599" y="294538"/>
            <a:ext cx="9895951" cy="1033669"/>
          </a:xfrm>
        </p:spPr>
        <p:txBody>
          <a:bodyPr>
            <a:normAutofit/>
          </a:bodyPr>
          <a:lstStyle/>
          <a:p>
            <a:r>
              <a:rPr lang="nl-NL" sz="4000" dirty="0">
                <a:solidFill>
                  <a:srgbClr val="FFFFFF"/>
                </a:solidFill>
              </a:rPr>
              <a:t>Inhoud van de kit, Documenten</a:t>
            </a:r>
          </a:p>
        </p:txBody>
      </p:sp>
      <p:pic>
        <p:nvPicPr>
          <p:cNvPr id="7" name="Afbeelding 6" descr="Afbeelding met Papierprodcut, papier, doos, gebruind&#10;&#10;Automatisch gegenereerde beschrijving">
            <a:extLst>
              <a:ext uri="{FF2B5EF4-FFF2-40B4-BE49-F238E27FC236}">
                <a16:creationId xmlns:a16="http://schemas.microsoft.com/office/drawing/2014/main" id="{63D53255-F233-8F11-C7AA-C92F26D3A736}"/>
              </a:ext>
            </a:extLst>
          </p:cNvPr>
          <p:cNvPicPr>
            <a:picLocks noChangeAspect="1"/>
          </p:cNvPicPr>
          <p:nvPr/>
        </p:nvPicPr>
        <p:blipFill>
          <a:blip r:embed="rId2"/>
          <a:stretch>
            <a:fillRect/>
          </a:stretch>
        </p:blipFill>
        <p:spPr>
          <a:xfrm>
            <a:off x="7598610" y="1709821"/>
            <a:ext cx="4293936" cy="4280568"/>
          </a:xfrm>
          <a:prstGeom prst="rect">
            <a:avLst/>
          </a:prstGeom>
        </p:spPr>
      </p:pic>
      <p:sp>
        <p:nvSpPr>
          <p:cNvPr id="3" name="Tekstvak 2">
            <a:extLst>
              <a:ext uri="{FF2B5EF4-FFF2-40B4-BE49-F238E27FC236}">
                <a16:creationId xmlns:a16="http://schemas.microsoft.com/office/drawing/2014/main" id="{0AF2A7BF-7063-C15F-1947-93F4BB1B8672}"/>
              </a:ext>
            </a:extLst>
          </p:cNvPr>
          <p:cNvSpPr txBox="1"/>
          <p:nvPr/>
        </p:nvSpPr>
        <p:spPr>
          <a:xfrm>
            <a:off x="445103" y="1977343"/>
            <a:ext cx="7944835"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nl-NL" sz="3000" dirty="0"/>
              <a:t>Inhoud palliatieve kit</a:t>
            </a:r>
          </a:p>
          <a:p>
            <a:pPr marL="285750" indent="-285750">
              <a:buFont typeface="Arial"/>
              <a:buChar char="•"/>
            </a:pPr>
            <a:r>
              <a:rPr lang="nl-NL" sz="3000" dirty="0"/>
              <a:t>Recept voor palliatieve kit</a:t>
            </a:r>
          </a:p>
          <a:p>
            <a:pPr marL="285750" indent="-285750">
              <a:buFont typeface="Arial"/>
              <a:buChar char="•"/>
            </a:pPr>
            <a:r>
              <a:rPr lang="nl-NL" sz="3000" dirty="0"/>
              <a:t>Uitvoeringsverzoek</a:t>
            </a:r>
          </a:p>
          <a:p>
            <a:pPr marL="285750" indent="-285750">
              <a:buFont typeface="Arial"/>
              <a:buChar char="•"/>
            </a:pPr>
            <a:r>
              <a:rPr lang="nl-NL" sz="3000" dirty="0"/>
              <a:t>Recept voor aanvulling medicatie</a:t>
            </a:r>
          </a:p>
          <a:p>
            <a:pPr marL="285750" indent="-285750">
              <a:buFont typeface="Arial"/>
              <a:buChar char="•"/>
            </a:pPr>
            <a:r>
              <a:rPr lang="nl-NL" sz="3000" dirty="0"/>
              <a:t>Recept voor aanvulling hulpmiddelen</a:t>
            </a:r>
          </a:p>
          <a:p>
            <a:pPr marL="285750" indent="-285750">
              <a:buFont typeface="Arial"/>
              <a:buChar char="•"/>
            </a:pPr>
            <a:r>
              <a:rPr lang="nl-NL" sz="3000" dirty="0"/>
              <a:t>Toedienlijst medicatie</a:t>
            </a:r>
          </a:p>
          <a:p>
            <a:pPr marL="285750" indent="-285750">
              <a:buFont typeface="Arial"/>
              <a:buChar char="•"/>
            </a:pPr>
            <a:r>
              <a:rPr lang="nl-NL" sz="3000" dirty="0"/>
              <a:t>Tellijst gebruikte morfine ampullen</a:t>
            </a:r>
          </a:p>
          <a:p>
            <a:pPr marL="285750" indent="-285750">
              <a:buFont typeface="Arial"/>
              <a:buChar char="•"/>
            </a:pPr>
            <a:r>
              <a:rPr lang="nl-NL" sz="3000" dirty="0">
                <a:latin typeface="Aptos"/>
                <a:cs typeface="Calibri"/>
              </a:rPr>
              <a:t>Handleiding BD </a:t>
            </a:r>
            <a:r>
              <a:rPr lang="nl-NL" sz="3000" err="1">
                <a:latin typeface="Aptos"/>
                <a:cs typeface="Calibri"/>
              </a:rPr>
              <a:t>Saf</a:t>
            </a:r>
            <a:r>
              <a:rPr lang="nl-NL" sz="3000" dirty="0">
                <a:latin typeface="Aptos"/>
                <a:cs typeface="Calibri"/>
              </a:rPr>
              <a:t>-T-</a:t>
            </a:r>
            <a:r>
              <a:rPr lang="nl-NL" sz="3000" err="1">
                <a:latin typeface="Aptos"/>
                <a:cs typeface="Calibri"/>
              </a:rPr>
              <a:t>Intima</a:t>
            </a:r>
            <a:r>
              <a:rPr lang="nl-NL" sz="3000" dirty="0">
                <a:latin typeface="Aptos"/>
                <a:cs typeface="Calibri"/>
              </a:rPr>
              <a:t> subcutaan infuus</a:t>
            </a:r>
            <a:endParaRPr lang="nl-NL" sz="3000" dirty="0">
              <a:latin typeface="Aptos"/>
            </a:endParaRPr>
          </a:p>
        </p:txBody>
      </p:sp>
    </p:spTree>
    <p:extLst>
      <p:ext uri="{BB962C8B-B14F-4D97-AF65-F5344CB8AC3E}">
        <p14:creationId xmlns:p14="http://schemas.microsoft.com/office/powerpoint/2010/main" val="15610301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fbeelding 5" descr="Cropped sho of someone holding a prescription pad and pen.">
            <a:extLst>
              <a:ext uri="{FF2B5EF4-FFF2-40B4-BE49-F238E27FC236}">
                <a16:creationId xmlns:a16="http://schemas.microsoft.com/office/drawing/2014/main" id="{DBBAA3E7-CDA8-C54D-476C-FD1CA656A2A8}"/>
              </a:ext>
            </a:extLst>
          </p:cNvPr>
          <p:cNvPicPr>
            <a:picLocks noChangeAspect="1"/>
          </p:cNvPicPr>
          <p:nvPr/>
        </p:nvPicPr>
        <p:blipFill rotWithShape="1">
          <a:blip r:embed="rId3"/>
          <a:srcRect l="11799" r="8890"/>
          <a:stretch/>
        </p:blipFill>
        <p:spPr>
          <a:xfrm>
            <a:off x="2522356" y="10"/>
            <a:ext cx="9669642" cy="6857990"/>
          </a:xfrm>
          <a:prstGeom prst="rect">
            <a:avLst/>
          </a:prstGeom>
        </p:spPr>
      </p:pic>
      <p:sp>
        <p:nvSpPr>
          <p:cNvPr id="31" name="Rectangle 3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Afbeelding 7" descr="Afbeelding met blauw, Elektrisch blauw, water, Turquoise&#10;&#10;Automatisch gegenereerde beschrijving">
            <a:extLst>
              <a:ext uri="{FF2B5EF4-FFF2-40B4-BE49-F238E27FC236}">
                <a16:creationId xmlns:a16="http://schemas.microsoft.com/office/drawing/2014/main" id="{8EC44CC4-D20F-9BAA-6501-56B837D7BCC0}"/>
              </a:ext>
            </a:extLst>
          </p:cNvPr>
          <p:cNvPicPr>
            <a:picLocks noChangeAspect="1"/>
          </p:cNvPicPr>
          <p:nvPr/>
        </p:nvPicPr>
        <p:blipFill rotWithShape="1">
          <a:blip r:embed="rId4"/>
          <a:srcRect t="717" r="34510" b="24072"/>
          <a:stretch/>
        </p:blipFill>
        <p:spPr>
          <a:xfrm>
            <a:off x="-9608" y="-1742"/>
            <a:ext cx="4081202" cy="2167641"/>
          </a:xfrm>
          <a:prstGeom prst="rect">
            <a:avLst/>
          </a:prstGeom>
        </p:spPr>
      </p:pic>
      <p:sp>
        <p:nvSpPr>
          <p:cNvPr id="2" name="Titel 1">
            <a:extLst>
              <a:ext uri="{FF2B5EF4-FFF2-40B4-BE49-F238E27FC236}">
                <a16:creationId xmlns:a16="http://schemas.microsoft.com/office/drawing/2014/main" id="{7DAFDA82-F09C-BD45-4427-7D166898140C}"/>
              </a:ext>
            </a:extLst>
          </p:cNvPr>
          <p:cNvSpPr>
            <a:spLocks noGrp="1"/>
          </p:cNvSpPr>
          <p:nvPr>
            <p:ph type="title"/>
          </p:nvPr>
        </p:nvSpPr>
        <p:spPr>
          <a:xfrm>
            <a:off x="263358" y="44283"/>
            <a:ext cx="3822189" cy="1899912"/>
          </a:xfrm>
        </p:spPr>
        <p:txBody>
          <a:bodyPr>
            <a:noAutofit/>
          </a:bodyPr>
          <a:lstStyle/>
          <a:p>
            <a:r>
              <a:rPr lang="nl-NL" sz="3400" dirty="0">
                <a:solidFill>
                  <a:schemeClr val="bg1"/>
                </a:solidFill>
              </a:rPr>
              <a:t>Werkwijze, aanvragen van de kit door de Huisarts</a:t>
            </a:r>
          </a:p>
        </p:txBody>
      </p:sp>
      <p:sp>
        <p:nvSpPr>
          <p:cNvPr id="3" name="Tijdelijke aanduiding voor inhoud 2">
            <a:extLst>
              <a:ext uri="{FF2B5EF4-FFF2-40B4-BE49-F238E27FC236}">
                <a16:creationId xmlns:a16="http://schemas.microsoft.com/office/drawing/2014/main" id="{83985405-A446-A567-EE5C-53A26BC91FE3}"/>
              </a:ext>
            </a:extLst>
          </p:cNvPr>
          <p:cNvSpPr>
            <a:spLocks noGrp="1"/>
          </p:cNvSpPr>
          <p:nvPr>
            <p:ph idx="1"/>
          </p:nvPr>
        </p:nvSpPr>
        <p:spPr>
          <a:xfrm>
            <a:off x="263358" y="3115990"/>
            <a:ext cx="3822189" cy="3742762"/>
          </a:xfrm>
        </p:spPr>
        <p:txBody>
          <a:bodyPr vert="horz" lIns="91440" tIns="45720" rIns="91440" bIns="45720" rtlCol="0" anchor="t">
            <a:normAutofit/>
          </a:bodyPr>
          <a:lstStyle/>
          <a:p>
            <a:r>
              <a:rPr lang="nl-NL" dirty="0"/>
              <a:t>Recept palliatieve kit</a:t>
            </a:r>
          </a:p>
          <a:p>
            <a:r>
              <a:rPr lang="nl-NL" dirty="0"/>
              <a:t>Recept morfine</a:t>
            </a:r>
          </a:p>
          <a:p>
            <a:r>
              <a:rPr lang="nl-NL" dirty="0"/>
              <a:t>Recept </a:t>
            </a:r>
            <a:r>
              <a:rPr lang="nl-NL" err="1"/>
              <a:t>midazolam</a:t>
            </a:r>
            <a:endParaRPr lang="nl-NL" dirty="0"/>
          </a:p>
          <a:p>
            <a:r>
              <a:rPr lang="nl-NL" dirty="0"/>
              <a:t>Uitvoeringsverzoek</a:t>
            </a:r>
          </a:p>
          <a:p>
            <a:r>
              <a:rPr lang="nl-NL" err="1"/>
              <a:t>WebHis</a:t>
            </a:r>
            <a:r>
              <a:rPr lang="nl-NL" dirty="0"/>
              <a:t> portaal en </a:t>
            </a:r>
            <a:r>
              <a:rPr lang="nl-NL" err="1"/>
              <a:t>VIPlive</a:t>
            </a:r>
            <a:r>
              <a:rPr lang="nl-NL" dirty="0"/>
              <a:t> bijwerken</a:t>
            </a:r>
          </a:p>
        </p:txBody>
      </p:sp>
    </p:spTree>
    <p:extLst>
      <p:ext uri="{BB962C8B-B14F-4D97-AF65-F5344CB8AC3E}">
        <p14:creationId xmlns:p14="http://schemas.microsoft.com/office/powerpoint/2010/main" val="60803620"/>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Kantoor">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Breedbeeld</PresentationFormat>
  <Paragraphs>0</Paragraphs>
  <Slides>15</Slides>
  <Notes>6</Notes>
  <HiddenSlides>0</HiddenSlides>
  <MMClips>0</MMClips>
  <ScaleCrop>false</ScaleCrop>
  <HeadingPairs>
    <vt:vector size="4" baseType="variant">
      <vt:variant>
        <vt:lpstr>Thema</vt:lpstr>
      </vt:variant>
      <vt:variant>
        <vt:i4>1</vt:i4>
      </vt:variant>
      <vt:variant>
        <vt:lpstr>Diatitels</vt:lpstr>
      </vt:variant>
      <vt:variant>
        <vt:i4>15</vt:i4>
      </vt:variant>
    </vt:vector>
  </HeadingPairs>
  <TitlesOfParts>
    <vt:vector size="16" baseType="lpstr">
      <vt:lpstr>Kantoorthema</vt:lpstr>
      <vt:lpstr>Introductie Palliatieve Kit </vt:lpstr>
      <vt:lpstr>Inhoud </vt:lpstr>
      <vt:lpstr>Doel van de kit</vt:lpstr>
      <vt:lpstr>Totstandkoming</vt:lpstr>
      <vt:lpstr>Totstandkoming</vt:lpstr>
      <vt:lpstr>Inhoud van de kit, geneesmiddelen</vt:lpstr>
      <vt:lpstr>Inhoud van de kit, hulpmiddelen</vt:lpstr>
      <vt:lpstr>Inhoud van de kit, Documenten</vt:lpstr>
      <vt:lpstr>Werkwijze, aanvragen van de kit door de Huisarts</vt:lpstr>
      <vt:lpstr>Werkwijze, leveren van de kit door de apotheek</vt:lpstr>
      <vt:lpstr>Werkwijze, gebruik en aanvullen van de kit</vt:lpstr>
      <vt:lpstr>Werkwijze, retournering naar de apotheek</vt:lpstr>
      <vt:lpstr>Declaratie</vt:lpstr>
      <vt:lpstr>vragen</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
  <cp:lastModifiedBy/>
  <cp:revision>577</cp:revision>
  <dcterms:created xsi:type="dcterms:W3CDTF">2024-07-09T07:24:47Z</dcterms:created>
  <dcterms:modified xsi:type="dcterms:W3CDTF">2024-07-23T08:53:47Z</dcterms:modified>
</cp:coreProperties>
</file>