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30"/>
  </p:notesMasterIdLst>
  <p:sldIdLst>
    <p:sldId id="256" r:id="rId2"/>
    <p:sldId id="283" r:id="rId3"/>
    <p:sldId id="258" r:id="rId4"/>
    <p:sldId id="259" r:id="rId5"/>
    <p:sldId id="260" r:id="rId6"/>
    <p:sldId id="261" r:id="rId7"/>
    <p:sldId id="262" r:id="rId8"/>
    <p:sldId id="263" r:id="rId9"/>
    <p:sldId id="264" r:id="rId10"/>
    <p:sldId id="284"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5" r:id="rId29"/>
  </p:sldIdLst>
  <p:sldSz cx="10693400" cy="7556500"/>
  <p:notesSz cx="6858000" cy="9144000"/>
  <p:embeddedFontLst>
    <p:embeddedFont>
      <p:font typeface="Codec Pro Bold" pitchFamily="2" charset="0"/>
      <p:regular r:id="rId31"/>
      <p:bold r:id="rId32"/>
    </p:embeddedFont>
    <p:embeddedFont>
      <p:font typeface="Poppins" pitchFamily="2" charset="77"/>
      <p:regular r:id="rId33"/>
      <p:bold r:id="rId34"/>
      <p:italic r:id="rId35"/>
      <p:boldItalic r:id="rId36"/>
    </p:embeddedFont>
    <p:embeddedFont>
      <p:font typeface="Poppins Bold" pitchFamily="2" charset="77"/>
      <p:regular r:id="rId37"/>
      <p:bold r:id="rId38"/>
    </p:embeddedFont>
    <p:embeddedFont>
      <p:font typeface="Poppins Italics" pitchFamily="2" charset="77"/>
      <p:regular r:id="rId39"/>
      <p: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7329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34" autoAdjust="0"/>
    <p:restoredTop sz="94606" autoAdjust="0"/>
  </p:normalViewPr>
  <p:slideViewPr>
    <p:cSldViewPr>
      <p:cViewPr>
        <p:scale>
          <a:sx n="100" d="100"/>
          <a:sy n="100" d="100"/>
        </p:scale>
        <p:origin x="456" y="36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9.fntdata"/><Relationship Id="rId21" Type="http://schemas.openxmlformats.org/officeDocument/2006/relationships/slide" Target="slides/slide20.xml"/><Relationship Id="rId34" Type="http://schemas.openxmlformats.org/officeDocument/2006/relationships/font" Target="fonts/font4.fntdata"/><Relationship Id="rId42"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font" Target="fonts/font7.fntdata"/><Relationship Id="rId40"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font" Target="fonts/font5.fntdata"/><Relationship Id="rId43"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‹nr.›</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Dit is de officiële, vastgestelde definitie uit het kwaliteitskader (gebaseerd op de WHO-definitie uit 2002). Benadruk dat het niet alleen om de patiënt gaat, maar ook om de naasten, en dat het niet alleen om de fysieke dimensie gaat, maar om vier dimensies tegelijk — vandaar het latere hoofdstuk "Vier dimensies".</a:t>
            </a:r>
          </a:p>
          <a:p>
            <a:pPr rtl="0"/>
            <a:r>
              <a:rPr lang="nl-NL" dirty="0"/>
              <a:t>Van de kenmerken zijn vooral deze twee belangrijk om te benoemen: palliatieve zorg kan </a:t>
            </a:r>
            <a:r>
              <a:rPr lang="nl-NL" b="1" dirty="0"/>
              <a:t>tegelijk</a:t>
            </a:r>
            <a:r>
              <a:rPr lang="nl-NL" dirty="0"/>
              <a:t> lopen met een ziektegerichte behandeling, en er wordt waar nodig een gespecialiseerde zorgprofessional bij gehaald.</a:t>
            </a:r>
          </a:p>
          <a:p>
            <a:pPr rtl="0"/>
            <a:r>
              <a:rPr lang="nl-NL" dirty="0"/>
              <a:t>Het figuur toont hoe palliatieve zorg verloopt: van overwegend </a:t>
            </a:r>
            <a:r>
              <a:rPr lang="nl-NL" b="1" dirty="0"/>
              <a:t>ziektegerichte palliatie</a:t>
            </a:r>
            <a:r>
              <a:rPr lang="nl-NL" dirty="0"/>
              <a:t> naar </a:t>
            </a:r>
            <a:r>
              <a:rPr lang="nl-NL" b="1" dirty="0"/>
              <a:t>symptoomgerichte palliatie</a:t>
            </a:r>
            <a:r>
              <a:rPr lang="nl-NL" dirty="0"/>
              <a:t>, met een verschuivend zwaartepunt naarmate de ziekte of kwetsbaarheid vordert, gevolgd door </a:t>
            </a:r>
            <a:r>
              <a:rPr lang="nl-NL" b="1" dirty="0"/>
              <a:t>zorg in de stervensfase</a:t>
            </a:r>
            <a:r>
              <a:rPr lang="nl-NL" dirty="0"/>
              <a:t> en nazorg voor de naasten.</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sz="800" b="1" dirty="0"/>
              <a:t>Kernwaarden</a:t>
            </a:r>
            <a:br>
              <a:rPr lang="nl-NL" sz="800" dirty="0">
                <a:cs typeface="+mn-lt"/>
              </a:rPr>
            </a:br>
            <a:r>
              <a:rPr lang="nl-NL" sz="800" dirty="0"/>
              <a:t>Bij kernwaarde 1 staat </a:t>
            </a:r>
            <a:r>
              <a:rPr lang="nl-NL" sz="800" b="1" dirty="0"/>
              <a:t>autonomie</a:t>
            </a:r>
            <a:r>
              <a:rPr lang="nl-NL" sz="800" dirty="0"/>
              <a:t> centraal: respect voor de eigen keuzes van de patiënt. Kernwaarde 2 gaat over de relatie tussen zorgprofessional, patiënt en naasten, ongeacht de zorgsetting (thuis, ziekenhuis, instelling). Kernwaarde 3 benadrukt dat zorg wordt afgestemd op persoonlijke, culturele en levensbeschouwelijke normen en waarden. Kernwaarde 4 gaat over de impact van de naderende dood op hoe iemand zichzelf en zijn leven ziet.</a:t>
            </a:r>
          </a:p>
          <a:p>
            <a:endParaRPr lang="nl-NL" sz="800" dirty="0"/>
          </a:p>
          <a:p>
            <a:pPr rtl="0"/>
            <a:r>
              <a:rPr lang="nl-NL" sz="800" b="1" dirty="0"/>
              <a:t>Principes</a:t>
            </a:r>
            <a:br>
              <a:rPr lang="nl-NL" sz="800" dirty="0">
                <a:cs typeface="+mn-lt"/>
              </a:rPr>
            </a:br>
            <a:r>
              <a:rPr lang="nl-NL" sz="800" dirty="0"/>
              <a:t>De principes werken deze kernwaarden uit in concreet handelen. De patiënt (of diens vertegenwoordiger) heeft regie over de zorg. Zorg is veilig, biedt privacy en continuïteit. </a:t>
            </a:r>
            <a:r>
              <a:rPr lang="nl-NL" sz="800" b="1" dirty="0"/>
              <a:t>Samen beslissen</a:t>
            </a:r>
            <a:r>
              <a:rPr lang="nl-NL" sz="800" dirty="0"/>
              <a:t> en </a:t>
            </a:r>
            <a:r>
              <a:rPr lang="nl-NL" sz="800" b="1" dirty="0"/>
              <a:t>proactieve zorgplanning</a:t>
            </a:r>
            <a:r>
              <a:rPr lang="nl-NL" sz="800" dirty="0"/>
              <a:t> vormen samen met effectieve communicatie de basis. Zorg is </a:t>
            </a:r>
            <a:r>
              <a:rPr lang="nl-NL" sz="800" b="1" dirty="0" err="1"/>
              <a:t>multidimensioneel</a:t>
            </a:r>
            <a:r>
              <a:rPr lang="nl-NL" sz="800" dirty="0"/>
              <a:t>: fysiek, psychisch, sociaal en zingeving/spiritueel — soms is alledaagse aandacht genoeg, soms begeleiding of behandeling, soms crisisinterventie. Zorg is </a:t>
            </a:r>
            <a:r>
              <a:rPr lang="nl-NL" sz="800" b="1" dirty="0"/>
              <a:t>interdisciplinair</a:t>
            </a:r>
            <a:r>
              <a:rPr lang="nl-NL" sz="800" dirty="0"/>
              <a:t>: professionals en vrijwilligers vormen samen een team, met waar nodig een in palliatieve zorg gespecialiseerde zorgprofessional. Zorg volgt de stand van wetenschap en praktijk: </a:t>
            </a:r>
            <a:r>
              <a:rPr lang="nl-NL" sz="800" b="1" dirty="0" err="1"/>
              <a:t>evidence-based</a:t>
            </a:r>
            <a:r>
              <a:rPr lang="nl-NL" sz="800" dirty="0"/>
              <a:t>, en bij het ontbreken daarvan </a:t>
            </a:r>
            <a:r>
              <a:rPr lang="nl-NL" sz="800" b="1" dirty="0" err="1"/>
              <a:t>practice-based</a:t>
            </a:r>
            <a:r>
              <a:rPr lang="nl-NL" sz="800" dirty="0"/>
              <a:t>. Tot slot is er aandacht voor de persoonlijke balans van professionals en vrijwilligers zelf.</a:t>
            </a:r>
            <a:endParaRPr lang="nl-NL" sz="800"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nl-NL" sz="800" dirty="0"/>
              <a:t>De palliatieve fase </a:t>
            </a:r>
            <a:r>
              <a:rPr lang="nl-NL" sz="800" b="1" dirty="0"/>
              <a:t>start </a:t>
            </a:r>
            <a:r>
              <a:rPr lang="nl-NL" sz="800" dirty="0"/>
              <a:t>bij de diagnose van een levensbedreigende aandoening of toenemende kwetsbaarheid; vanaf dat moment verschuift de focus van zorg naar kwaliteit van leven en sterven. Dit kan een korte, maar ook een jarenlange periode zijn. Afhankelijk van het ziekteproces kan ziektegerichte palliatie naast symptoomgerichte palliatie worden geboden.</a:t>
            </a:r>
            <a:endParaRPr lang="nl-NL" dirty="0"/>
          </a:p>
          <a:p>
            <a:endParaRPr lang="nl-NL" sz="800" dirty="0"/>
          </a:p>
          <a:p>
            <a:r>
              <a:rPr lang="nl-NL" sz="800" dirty="0"/>
              <a:t>Bij sommige aandoeningen is het moment lastig te bepalen. Dan kan de surprise question helpen: "Zou het mij verbazen als deze patiënt in het komende jaar komt te overlijden?" Is het antwoord "nee"? Dan is dat een sterke indicatie om te markeren. De surprise question is bedoeld als reflectie-instrument voor de zorgprofessional zelf, niet om letterlijk met de patiënt of de naasten te bespreken.</a:t>
            </a:r>
          </a:p>
          <a:p>
            <a:endParaRPr lang="nl-NL" sz="800" dirty="0"/>
          </a:p>
          <a:p>
            <a:r>
              <a:rPr lang="nl-NL" sz="800" dirty="0"/>
              <a:t>Het markeren van de palliatieve fase is de verantwoordelijkheid van de hoofdbehandelaar en wordt vastgelegd in het patiëntendossier; overige betrokken zorgprofessionals worden hierover geïnformeerd.</a:t>
            </a:r>
          </a:p>
          <a:p>
            <a:endParaRPr lang="nl-NL" sz="800" b="1" dirty="0">
              <a:ea typeface="Calibri"/>
              <a:cs typeface="Calibri"/>
            </a:endParaRPr>
          </a:p>
          <a:p>
            <a:r>
              <a:rPr lang="nl-NL" sz="800" dirty="0"/>
              <a:t> </a:t>
            </a:r>
            <a:endParaRPr lang="nl-NL" sz="800" dirty="0">
              <a:ea typeface="Calibri"/>
              <a:cs typeface="Calibri"/>
            </a:endParaRPr>
          </a:p>
          <a:p>
            <a:r>
              <a:rPr lang="nl-NL" sz="800" dirty="0"/>
              <a:t>Een l</a:t>
            </a:r>
            <a:r>
              <a:rPr lang="nl-NL" sz="800" b="1" dirty="0"/>
              <a:t>evensbedreigende aandoening </a:t>
            </a:r>
            <a:r>
              <a:rPr lang="nl-NL" sz="800" dirty="0"/>
              <a:t>wordt gedefinieerd door een hoog risico op overlijden, een negatieve invloed op kwaliteit van leven en dagelijks functioneren en een hoge belasting door symptomen, behandelingen en/of stress. Een levensbedreigende aandoening zal op afzienbare termijn leiden tot het overlijden. Het onderscheidt zich hiermee van een ongeneeslijke aandoening.</a:t>
            </a:r>
            <a:endParaRPr lang="nl-NL" sz="800" dirty="0">
              <a:ea typeface="Calibri"/>
              <a:cs typeface="Calibri"/>
            </a:endParaRPr>
          </a:p>
          <a:p>
            <a:endParaRPr lang="nl-NL" sz="800" dirty="0"/>
          </a:p>
          <a:p>
            <a:r>
              <a:rPr lang="nl-NL" sz="800" b="1" dirty="0"/>
              <a:t>Toenemende kwetsbaarheid</a:t>
            </a:r>
            <a:r>
              <a:rPr lang="nl-NL" sz="800" dirty="0"/>
              <a:t> is een proces van het opeenstapelen van fysieke, spirituele, psychische en/of sociale problemen bij het functioneren. Deze kwetsbaarheid vergroot de kans op negatieve </a:t>
            </a:r>
            <a:endParaRPr lang="nl-NL" sz="800" dirty="0">
              <a:ea typeface="Calibri"/>
              <a:cs typeface="Calibri"/>
            </a:endParaRPr>
          </a:p>
          <a:p>
            <a:r>
              <a:rPr lang="nl-NL" sz="800" dirty="0"/>
              <a:t>gezondheidsuitkomsten, zoals functiebeperkingen, ziekenhuisopname en overlijden</a:t>
            </a:r>
            <a:endParaRPr lang="nl-NL" sz="800"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Palliatieve zorg wordt geleverd door één </a:t>
            </a:r>
            <a:r>
              <a:rPr lang="nl-NL" b="1" dirty="0"/>
              <a:t>interdisciplinair</a:t>
            </a:r>
            <a:r>
              <a:rPr lang="nl-NL" dirty="0"/>
              <a:t> team — dat is wezenlijk anders dan multidisciplinair: bij interdisciplinair samenwerken heb je een gezamenlijk doel en een gemeenschappelijke taal, in plaats van dat iedere discipline vanuit het eigen perspectief blijft werken. Zorgprofessionals, professionals in het </a:t>
            </a:r>
            <a:r>
              <a:rPr lang="nl-NL" b="1" dirty="0"/>
              <a:t>sociaal domein</a:t>
            </a:r>
            <a:r>
              <a:rPr lang="nl-NL" dirty="0"/>
              <a:t> en vrijwilligers vormen samen dit team rond de patiënt en de naasten, met het </a:t>
            </a:r>
            <a:r>
              <a:rPr lang="nl-NL" b="1" dirty="0"/>
              <a:t>proactief zorgplan</a:t>
            </a:r>
            <a:r>
              <a:rPr lang="nl-NL" dirty="0"/>
              <a:t> als gezamenlijk kompas en de </a:t>
            </a:r>
            <a:r>
              <a:rPr lang="nl-NL" b="1" dirty="0"/>
              <a:t>centrale zorgverlener</a:t>
            </a:r>
            <a:r>
              <a:rPr lang="nl-NL" dirty="0"/>
              <a:t> als verbindende schakel en vast aanspreekpunt. In de </a:t>
            </a:r>
            <a:r>
              <a:rPr lang="nl-NL" dirty="0" err="1"/>
              <a:t>eerstelijn</a:t>
            </a:r>
            <a:r>
              <a:rPr lang="nl-NL" dirty="0"/>
              <a:t> krijgt dit vaak vorm in een </a:t>
            </a:r>
            <a:r>
              <a:rPr lang="nl-NL" b="1" dirty="0" err="1"/>
              <a:t>PaTz</a:t>
            </a:r>
            <a:r>
              <a:rPr lang="nl-NL" dirty="0"/>
              <a:t>-overleg.</a:t>
            </a:r>
          </a:p>
          <a:p>
            <a:pPr rtl="0"/>
            <a:r>
              <a:rPr lang="nl-NL" dirty="0"/>
              <a:t>Overstijgt de problematiek de deskundigheid van de betrokken zorgprofessional (bij </a:t>
            </a:r>
            <a:r>
              <a:rPr lang="nl-NL" b="1" dirty="0"/>
              <a:t>complexe casuïstiek</a:t>
            </a:r>
            <a:r>
              <a:rPr lang="nl-NL" dirty="0"/>
              <a:t>)? Dan volgt </a:t>
            </a:r>
            <a:r>
              <a:rPr lang="nl-NL" b="1" dirty="0"/>
              <a:t>intercollegiale consultatie</a:t>
            </a:r>
            <a:r>
              <a:rPr lang="nl-NL" dirty="0"/>
              <a:t>, eventueel via een </a:t>
            </a:r>
            <a:r>
              <a:rPr lang="nl-NL" b="1" dirty="0"/>
              <a:t>gespecialiseerd team palliatieve zorg</a:t>
            </a:r>
            <a:r>
              <a:rPr lang="nl-NL" dirty="0"/>
              <a:t>, of dag en nacht via het regionale Consultatieteam palliatieve zorg.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sz="800" dirty="0"/>
              <a:t>Deze visualisatie brengt de kern van het kwaliteitskader samen. Centraal staan de patiënt en de naasten, met hun </a:t>
            </a:r>
            <a:r>
              <a:rPr lang="nl-NL" sz="800" b="1" dirty="0"/>
              <a:t>waarden, wensen en behoeften</a:t>
            </a:r>
            <a:r>
              <a:rPr lang="nl-NL" sz="800" dirty="0"/>
              <a:t> als uitgangspunt — hetzelfde uitgangspunt dat we al zagen bij de Kernwaarden en Principes.</a:t>
            </a:r>
          </a:p>
          <a:p>
            <a:r>
              <a:rPr lang="nl-NL" sz="800" dirty="0"/>
              <a:t>De binnenste cirkel toont vier onderdelen die doorlopend samenhangen: </a:t>
            </a:r>
            <a:r>
              <a:rPr lang="nl-NL" sz="800" b="1" dirty="0"/>
              <a:t>signaleren en markeren</a:t>
            </a:r>
            <a:r>
              <a:rPr lang="nl-NL" sz="800" dirty="0"/>
              <a:t> van de start van de palliatieve fase of verandering in zorgbehoeften, </a:t>
            </a:r>
            <a:r>
              <a:rPr lang="nl-NL" sz="800" b="1" dirty="0"/>
              <a:t>proactieve zorgplanning</a:t>
            </a:r>
            <a:r>
              <a:rPr lang="nl-NL" sz="800" dirty="0"/>
              <a:t> met de patiënt en de naasten, en </a:t>
            </a:r>
            <a:r>
              <a:rPr lang="nl-NL" sz="800" b="1" dirty="0"/>
              <a:t>coördinatie en continuïteit</a:t>
            </a:r>
            <a:r>
              <a:rPr lang="nl-NL" sz="800" dirty="0"/>
              <a:t> door het interdisciplinaire team. Daarnaast staat </a:t>
            </a:r>
            <a:r>
              <a:rPr lang="nl-NL" sz="800" b="1" dirty="0"/>
              <a:t>ondersteuning bij complexe casuïstiek</a:t>
            </a:r>
            <a:r>
              <a:rPr lang="nl-NL" sz="800" dirty="0"/>
              <a:t> — dit is geen vaste stap in de cyclus, maar iets dat op elk moment in het zorgproces kan worden ingeroepen, zodra de problematiek de deskundigheid van de betrokken zorgprofessional overstijgt.</a:t>
            </a:r>
            <a:endParaRPr lang="nl-NL" sz="800" dirty="0">
              <a:ea typeface="Calibri"/>
              <a:cs typeface="Calibri"/>
            </a:endParaRPr>
          </a:p>
          <a:p>
            <a:r>
              <a:rPr lang="nl-NL" sz="800" dirty="0"/>
              <a:t>De buitenste ring toont de </a:t>
            </a:r>
            <a:r>
              <a:rPr lang="nl-NL" sz="800" b="1" dirty="0"/>
              <a:t>vier </a:t>
            </a:r>
            <a:r>
              <a:rPr lang="nl-NL" sz="800" dirty="0"/>
              <a:t>(fysiek, psychisch, sociaal, zingeving) — deze spelen in elk van de vier onderdelen een rol, van signaleren tot en met consultatie.</a:t>
            </a:r>
            <a:endParaRPr lang="nl-NL" sz="800" dirty="0">
              <a:ea typeface="Calibri"/>
              <a:cs typeface="Calibri"/>
            </a:endParaRPr>
          </a:p>
          <a:p>
            <a:endParaRPr lang="nl-NL" sz="800" dirty="0">
              <a:ea typeface="Calibri"/>
              <a:cs typeface="Calibri"/>
            </a:endParaRPr>
          </a:p>
          <a:p>
            <a:r>
              <a:rPr lang="nl-NL" sz="800" dirty="0">
                <a:ea typeface="Calibri"/>
                <a:cs typeface="Calibri"/>
              </a:rPr>
              <a:t>De onderdelen van de visualisatie worden op de volgende sheets toegelicht.</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nl-NL" sz="800" dirty="0">
                <a:solidFill>
                  <a:srgbClr val="173395"/>
                </a:solidFill>
              </a:rPr>
              <a:t>Palliatieve zorg is </a:t>
            </a:r>
            <a:r>
              <a:rPr lang="nl-NL" sz="800" dirty="0" err="1">
                <a:solidFill>
                  <a:srgbClr val="173395"/>
                </a:solidFill>
              </a:rPr>
              <a:t>multidimensioneel</a:t>
            </a:r>
            <a:r>
              <a:rPr lang="nl-NL" sz="800" dirty="0">
                <a:solidFill>
                  <a:srgbClr val="173395"/>
                </a:solidFill>
              </a:rPr>
              <a:t>: een ongeneeslijke ziekte raakt het hele leven. Naast lichamelijke klachten spelen angst en verdriet, veranderende rollen in gezin en werk, en vragen over zin en betekenis. Goede </a:t>
            </a:r>
            <a:r>
              <a:rPr lang="nl-NL" sz="800" dirty="0" err="1">
                <a:solidFill>
                  <a:srgbClr val="173395"/>
                </a:solidFill>
              </a:rPr>
              <a:t>pallatieve</a:t>
            </a:r>
            <a:r>
              <a:rPr lang="nl-NL" sz="800" dirty="0">
                <a:solidFill>
                  <a:srgbClr val="173395"/>
                </a:solidFill>
              </a:rPr>
              <a:t> zorg omvat dat de professionals kijken naar vier dimensies tegelijk, met steeds de waarden, wensen en behoeften van de patiënt als startpunt</a:t>
            </a:r>
            <a:endParaRPr lang="nl-NL" sz="800" dirty="0"/>
          </a:p>
          <a:p>
            <a:endParaRPr lang="nl-NL" sz="800" b="1" dirty="0"/>
          </a:p>
          <a:p>
            <a:endParaRPr lang="nl-NL" sz="800" b="1" dirty="0"/>
          </a:p>
          <a:p>
            <a:r>
              <a:rPr lang="nl-NL" sz="800" b="1" dirty="0"/>
              <a:t>De 4 dimensies uit het </a:t>
            </a:r>
            <a:r>
              <a:rPr lang="nl-NL" sz="800" b="1" dirty="0" err="1"/>
              <a:t>Kwalitetskader</a:t>
            </a:r>
            <a:r>
              <a:rPr lang="nl-NL" sz="800" b="1" dirty="0"/>
              <a:t>:</a:t>
            </a:r>
            <a:br>
              <a:rPr lang="nl-NL" sz="800" dirty="0">
                <a:cs typeface="+mn-lt"/>
              </a:rPr>
            </a:br>
            <a:r>
              <a:rPr lang="nl-NL" sz="800" dirty="0"/>
              <a:t>De fysieke dimensie van palliatieve zorg verkent, onderzoekt en behandelt lichamelijke symptomen en maakt daarbij zo nodig gebruik van passende en gevalideerde (meet)instrumenten.</a:t>
            </a:r>
            <a:endParaRPr lang="nl-NL" sz="800" dirty="0">
              <a:ea typeface="Calibri"/>
              <a:cs typeface="Calibri"/>
            </a:endParaRPr>
          </a:p>
          <a:p>
            <a:r>
              <a:rPr lang="nl-NL" sz="800" dirty="0"/>
              <a:t>De psychische dimensie omvat zorg die betrekking heeft op het psychische en emotionele welbevinden van de patiënt en diens naasten. Fysieke symptomen en psychisch lijden versterken elkaar vaak</a:t>
            </a:r>
            <a:endParaRPr lang="nl-NL" sz="800" dirty="0">
              <a:ea typeface="Calibri"/>
              <a:cs typeface="+mn-lt"/>
            </a:endParaRPr>
          </a:p>
          <a:p>
            <a:r>
              <a:rPr lang="nl-NL" sz="800" dirty="0">
                <a:ea typeface="Calibri"/>
                <a:cs typeface="Calibri"/>
              </a:rPr>
              <a:t>De sociale dimensie omvat alles wat de leefwereld van de </a:t>
            </a:r>
            <a:r>
              <a:rPr lang="nl-NL" sz="800" dirty="0" err="1">
                <a:ea typeface="Calibri"/>
                <a:cs typeface="Calibri"/>
              </a:rPr>
              <a:t>patient</a:t>
            </a:r>
            <a:r>
              <a:rPr lang="nl-NL" sz="800" dirty="0">
                <a:ea typeface="Calibri"/>
                <a:cs typeface="Calibri"/>
              </a:rPr>
              <a:t> raakt. </a:t>
            </a:r>
            <a:r>
              <a:rPr lang="nl-NL" sz="800" dirty="0"/>
              <a:t>Samen met de patiënt en de naasten brengt de zorgprofessional de sociale </a:t>
            </a:r>
            <a:r>
              <a:rPr lang="nl-NL" sz="800" dirty="0" err="1"/>
              <a:t>contex</a:t>
            </a:r>
            <a:r>
              <a:rPr lang="nl-NL" sz="800" dirty="0"/>
              <a:t> in kaart: rollen, netwerk, leefsituatie, werk en financiën.</a:t>
            </a:r>
            <a:br>
              <a:rPr lang="nl-NL" sz="800" dirty="0">
                <a:cs typeface="+mn-lt"/>
              </a:rPr>
            </a:br>
            <a:r>
              <a:rPr lang="nl-NL" sz="800" dirty="0"/>
              <a:t>De </a:t>
            </a:r>
            <a:r>
              <a:rPr lang="nl-NL" sz="800" dirty="0" err="1"/>
              <a:t>zingevings</a:t>
            </a:r>
            <a:r>
              <a:rPr lang="nl-NL" sz="800" dirty="0"/>
              <a:t>/spirituele dimensie speelt een belangrijke rol in hoe mensen omgaan met ziekte of kwetsbaarheid. De patiënt en de naasten ervaren aandacht voor wat voor hen van waarde en betekenis is, en ontvangen ondersteuning bij zingevings-, spirituele en existentiële vragen.</a:t>
            </a:r>
            <a:br>
              <a:rPr lang="nl-NL" sz="800" dirty="0">
                <a:cs typeface="+mn-lt"/>
              </a:rPr>
            </a:br>
            <a:endParaRPr lang="nl-NL" sz="800" dirty="0">
              <a:ea typeface="Calibri" panose="020F0502020204030204"/>
              <a:cs typeface="Calibri" panose="020F0502020204030204"/>
            </a:endParaRPr>
          </a:p>
          <a:p>
            <a:pPr rtl="0">
              <a:buNone/>
            </a:pPr>
            <a:endParaRPr lang="nl-NL" b="1" dirty="0"/>
          </a:p>
          <a:p>
            <a:pPr rtl="0">
              <a:buNone/>
            </a:pPr>
            <a:r>
              <a:rPr lang="nl-NL" sz="800" b="1" dirty="0"/>
              <a:t>Het symptoommodel</a:t>
            </a:r>
            <a:r>
              <a:rPr lang="nl-NL" sz="800" b="1" i="0" dirty="0"/>
              <a:t>:</a:t>
            </a:r>
            <a:br>
              <a:rPr lang="nl-NL" sz="800" i="0" dirty="0">
                <a:cs typeface="+mn-lt"/>
              </a:rPr>
            </a:br>
            <a:r>
              <a:rPr lang="nl-NL" sz="800" i="0" dirty="0"/>
              <a:t>Een symptoom heeft altijd meerdere kanten: een lichamelijke oorzaak, hoe het voelt, wat het met iemands gevoel en gedachten doet, en wat het voor iemands leven en zingeving betekent.</a:t>
            </a:r>
            <a:br>
              <a:rPr lang="nl-NL" sz="800" i="0" dirty="0">
                <a:cs typeface="+mn-lt"/>
              </a:rPr>
            </a:br>
            <a:r>
              <a:rPr lang="nl-NL" sz="800" i="0" dirty="0"/>
              <a:t>Voorbeeld: longuitzaaiingen (fysiek) geven kortademigheid. De patiënt kan minder en verliest sociale rollen (sociaal). De angst om te stikken (psychisch) roept vragen op over de dood (zingeving).</a:t>
            </a:r>
            <a:br>
              <a:rPr lang="nl-NL" sz="800" i="0" dirty="0">
                <a:cs typeface="+mn-lt"/>
              </a:rPr>
            </a:br>
            <a:r>
              <a:rPr lang="nl-NL" sz="800" i="0" dirty="0"/>
              <a:t>→ </a:t>
            </a:r>
            <a:r>
              <a:rPr lang="nl-NL" sz="800" dirty="0"/>
              <a:t>De vier dimensies beïnvloeden elkaar voortdurend, waardoor alleen een brede blik tot passende zorg leidt.</a:t>
            </a:r>
            <a:endParaRPr lang="nl-N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sz="800" dirty="0"/>
              <a:t>Het zorgproces beschrijft, in negen paragrafen, wat er gebeurt vanaf het herkennen van de palliatieve fase tot de zorg na het overlijden — de rode draad door de hele palliatieve fase heen.</a:t>
            </a:r>
          </a:p>
          <a:p>
            <a:pPr rtl="0"/>
            <a:r>
              <a:rPr lang="nl-NL" sz="800" dirty="0"/>
              <a:t>Reden waarom dit ertoe doet: het tijdig bieden van palliatieve zorg en ondersteuning levert een belangrijke bijdrage aan de kwaliteit van leven van de patiënt en de naasten. In de palliatieve fase staat </a:t>
            </a:r>
            <a:r>
              <a:rPr lang="nl-NL" sz="800" b="1" dirty="0"/>
              <a:t>kwaliteit van leven</a:t>
            </a:r>
            <a:r>
              <a:rPr lang="nl-NL" sz="800" dirty="0"/>
              <a:t> en sterven voorop; bij een behandeling gericht op genezing worden belasting en bijwerkingen geaccepteerd omwille van dat doel, terwijl in de palliatieve fase het welbevinden centraal komt te staan.</a:t>
            </a:r>
            <a:endParaRPr lang="nl-NL" sz="800" dirty="0">
              <a:ea typeface="Calibri"/>
              <a:cs typeface="Calibri"/>
            </a:endParaRPr>
          </a:p>
          <a:p>
            <a:pPr rtl="0"/>
            <a:endParaRPr lang="nl-NL" i="1" dirty="0"/>
          </a:p>
          <a:p>
            <a:pPr rtl="0"/>
            <a:r>
              <a:rPr lang="nl-NL" sz="800" i="1" dirty="0"/>
              <a:t>Regie/overzicht voor spreker:</a:t>
            </a:r>
            <a:endParaRPr lang="nl-NL" sz="800" dirty="0"/>
          </a:p>
          <a:p>
            <a:r>
              <a:rPr lang="nl-NL" sz="800" dirty="0">
                <a:solidFill>
                  <a:schemeClr val="accent6">
                    <a:lumMod val="10000"/>
                  </a:schemeClr>
                </a:solidFill>
                <a:highlight>
                  <a:srgbClr val="F5F5F5"/>
                </a:highlight>
              </a:rPr>
              <a:t>De vetgedrukte onderdelen zijn opgenomen in de visualisati</a:t>
            </a:r>
            <a:r>
              <a:rPr lang="nl-NL" sz="800" dirty="0">
                <a:solidFill>
                  <a:srgbClr val="173395"/>
                </a:solidFill>
                <a:highlight>
                  <a:srgbClr val="F5F5F5"/>
                </a:highlight>
              </a:rPr>
              <a:t>e. Op de volgende sheets zijn de onderdelen van het zorgproces toegelicht</a:t>
            </a:r>
            <a:endParaRPr lang="nl-NL" dirty="0">
              <a:ea typeface="Calibri" panose="020F0502020204030204"/>
              <a:cs typeface="Calibri" panose="020F050202020403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nl-NL" sz="800" dirty="0">
                <a:solidFill>
                  <a:srgbClr val="333333"/>
                </a:solidFill>
              </a:rPr>
              <a:t>De palliatieve fase start bij de diagnose van een levensbedreigende aandoening of toenemende kwetsbaarheid; vanaf dat moment verschuift de focus van zorg naar kwaliteit van leven en sterven. Dit kan een korte, maar ook een jarenlange periode zijn — afhankelijk van het ziekteproces kan ziektegerichte palliatie naast symptoomgerichte palliatie worden geboden.</a:t>
            </a:r>
            <a:endParaRPr lang="nl-NL" sz="800" dirty="0">
              <a:solidFill>
                <a:srgbClr val="444444"/>
              </a:solidFill>
            </a:endParaRPr>
          </a:p>
          <a:p>
            <a:endParaRPr lang="nl-NL" dirty="0">
              <a:solidFill>
                <a:srgbClr val="444444"/>
              </a:solidFill>
            </a:endParaRPr>
          </a:p>
          <a:p>
            <a:r>
              <a:rPr lang="nl-NL" sz="800" dirty="0">
                <a:solidFill>
                  <a:srgbClr val="333333"/>
                </a:solidFill>
              </a:rPr>
              <a:t>Bij sommige aandoeningen is het moment lastig te bepalen. Dan kan de surprise question helpen: "Zou het mij verbazen als deze patiënt in het komende jaar komt te overlijden?" Is het antwoord "nee"? Dan is dat een sterke indicatie om te markeren. De surprise question is bedoeld als reflectie-instrument voor de zorgprofessional zelf, niet om letterlijk met de patiënt of de naasten te bespreken.</a:t>
            </a:r>
            <a:endParaRPr lang="nl-NL" sz="800" dirty="0">
              <a:solidFill>
                <a:srgbClr val="444444"/>
              </a:solidFill>
            </a:endParaRPr>
          </a:p>
          <a:p>
            <a:endParaRPr lang="nl-NL" dirty="0">
              <a:solidFill>
                <a:srgbClr val="444444"/>
              </a:solidFill>
            </a:endParaRPr>
          </a:p>
          <a:p>
            <a:r>
              <a:rPr lang="nl-NL" sz="800" dirty="0">
                <a:solidFill>
                  <a:srgbClr val="333333"/>
                </a:solidFill>
              </a:rPr>
              <a:t>Het markeren van de palliatieve fase is de verantwoordelijkheid van de hoofdbehandelaar en wordt vastgelegd in het patiëntendossier; overige betrokken zorgprofessionals worden hierover geïnformeerd.</a:t>
            </a:r>
            <a:endParaRPr lang="nl-NL" sz="800" dirty="0">
              <a:solidFill>
                <a:srgbClr val="444444"/>
              </a:solidFill>
            </a:endParaRPr>
          </a:p>
          <a:p>
            <a:endParaRPr lang="nl-NL" dirty="0">
              <a:solidFill>
                <a:srgbClr val="444444"/>
              </a:solidFill>
            </a:endParaRPr>
          </a:p>
          <a:p>
            <a:r>
              <a:rPr lang="nl-NL" sz="800" dirty="0"/>
              <a:t>Een l</a:t>
            </a:r>
            <a:r>
              <a:rPr lang="nl-NL" sz="800" b="1" dirty="0"/>
              <a:t>evensbedreigende aandoening </a:t>
            </a:r>
            <a:r>
              <a:rPr lang="nl-NL" sz="800" dirty="0"/>
              <a:t>wordt gedefinieerd door een hoog risico op overlijden, een negatieve invloed op kwaliteit van leven en dagelijks functioneren en een hoge belasting door symptomen, behandelingen en/of stress. Een levensbedreigende aandoening zal op afzienbare termijn leiden tot het overlijden. Het onderscheidt zich hiermee van een ongeneeslijke aandoening.</a:t>
            </a:r>
            <a:endParaRPr lang="nl-NL" sz="800" dirty="0">
              <a:solidFill>
                <a:srgbClr val="444444"/>
              </a:solidFill>
            </a:endParaRPr>
          </a:p>
          <a:p>
            <a:endParaRPr lang="nl-NL" dirty="0">
              <a:solidFill>
                <a:srgbClr val="444444"/>
              </a:solidFill>
            </a:endParaRPr>
          </a:p>
          <a:p>
            <a:r>
              <a:rPr lang="nl-NL" sz="800" b="1" dirty="0"/>
              <a:t>Toenemende kwetsbaarheid</a:t>
            </a:r>
            <a:r>
              <a:rPr lang="nl-NL" sz="800" dirty="0"/>
              <a:t> is een proces van het opeenstapelen van fysieke, spirituele, psychische en/of sociale problemen bij het functioneren. Deze kwetsbaarheid vergroot de kans op negatieve </a:t>
            </a:r>
            <a:endParaRPr lang="nl-NL" sz="800" dirty="0">
              <a:solidFill>
                <a:srgbClr val="444444"/>
              </a:solidFill>
            </a:endParaRPr>
          </a:p>
          <a:p>
            <a:r>
              <a:rPr lang="nl-NL" sz="800" dirty="0"/>
              <a:t>gezondheidsuitkomsten, zoals functiebeperkingen, ziekenhuisopname en overlijden</a:t>
            </a:r>
            <a:endParaRPr lang="nl-NL" sz="800" dirty="0">
              <a:solidFill>
                <a:srgbClr val="444444"/>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sz="800" b="1" dirty="0"/>
              <a:t>Proactieve zorgplanning</a:t>
            </a:r>
            <a:r>
              <a:rPr lang="nl-NL" sz="800" dirty="0"/>
              <a:t> is een continu en dynamisch proces van gesprekken over levensdoelen, keuzes en welke zorg daarbij nu en in de toekomst past. De hoofdbehandelaar of centrale zorgverlener stelt dit tijdig aan de orde — bij voorkeur terwijl er nog rust en overzicht zijn — al vroeg in het ziektetraject; ook de patiënt of naasten kunnen dit zelf aankaarten.</a:t>
            </a:r>
          </a:p>
          <a:p>
            <a:pPr rtl="0"/>
            <a:endParaRPr lang="nl-NL" dirty="0"/>
          </a:p>
          <a:p>
            <a:pPr rtl="0"/>
            <a:r>
              <a:rPr lang="nl-NL" sz="800" i="1" dirty="0"/>
              <a:t>Momenten die vragen om (actualiseren van) proactieve zorgplanning:</a:t>
            </a:r>
            <a:endParaRPr lang="nl-NL" sz="800" dirty="0"/>
          </a:p>
          <a:p>
            <a:pPr marL="171450" lvl="0" indent="-171450" rtl="0">
              <a:buFont typeface="Arial"/>
              <a:buChar char="•"/>
            </a:pPr>
            <a:r>
              <a:rPr lang="nl-NL" sz="800" dirty="0"/>
              <a:t>op aangeven van patiënt, naasten, zorgprofessionals of vrijwilligers</a:t>
            </a:r>
            <a:endParaRPr lang="nl-NL" sz="800" dirty="0">
              <a:ea typeface="Calibri" panose="020F0502020204030204"/>
              <a:cs typeface="Calibri" panose="020F0502020204030204"/>
            </a:endParaRPr>
          </a:p>
          <a:p>
            <a:pPr marL="171450" lvl="0" indent="-171450" rtl="0">
              <a:buFont typeface="Arial"/>
              <a:buChar char="•"/>
            </a:pPr>
            <a:r>
              <a:rPr lang="nl-NL" sz="800" dirty="0"/>
              <a:t>bij progressie van ziekte of kwetsbaarheid</a:t>
            </a:r>
            <a:endParaRPr lang="nl-NL" sz="800" dirty="0">
              <a:ea typeface="Calibri" panose="020F0502020204030204"/>
              <a:cs typeface="Calibri" panose="020F0502020204030204"/>
            </a:endParaRPr>
          </a:p>
          <a:p>
            <a:pPr marL="171450" lvl="0" indent="-171450" rtl="0">
              <a:buFont typeface="Arial"/>
              <a:buChar char="•"/>
            </a:pPr>
            <a:r>
              <a:rPr lang="nl-NL" sz="800" dirty="0"/>
              <a:t>in een vroeg stadium van ziekten met cognitieve stoornissen tot gevolg, zoals dementie</a:t>
            </a:r>
            <a:endParaRPr lang="nl-NL" sz="800" dirty="0">
              <a:ea typeface="Calibri" panose="020F0502020204030204"/>
              <a:cs typeface="Calibri" panose="020F0502020204030204"/>
            </a:endParaRPr>
          </a:p>
          <a:p>
            <a:pPr marL="171450" lvl="0" indent="-171450" rtl="0">
              <a:buFont typeface="Arial"/>
              <a:buChar char="•"/>
            </a:pPr>
            <a:r>
              <a:rPr lang="nl-NL" sz="800" dirty="0"/>
              <a:t>bij overgang van ziektegerichte naar symptoomgerichte behandeling</a:t>
            </a:r>
            <a:endParaRPr lang="nl-NL" sz="800" dirty="0">
              <a:ea typeface="Calibri" panose="020F0502020204030204"/>
              <a:cs typeface="Calibri" panose="020F0502020204030204"/>
            </a:endParaRPr>
          </a:p>
          <a:p>
            <a:pPr marL="171450" lvl="0" indent="-171450" rtl="0">
              <a:buFont typeface="Arial"/>
              <a:buChar char="•"/>
            </a:pPr>
            <a:r>
              <a:rPr lang="nl-NL" sz="800" dirty="0"/>
              <a:t>bij meerdere ziekenhuisopnames in een relatief korte periode</a:t>
            </a:r>
            <a:endParaRPr lang="nl-NL" sz="800" dirty="0">
              <a:ea typeface="Calibri" panose="020F0502020204030204"/>
              <a:cs typeface="Calibri" panose="020F0502020204030204"/>
            </a:endParaRPr>
          </a:p>
          <a:p>
            <a:pPr marL="171450" lvl="0" indent="-171450" rtl="0">
              <a:buFont typeface="Arial"/>
              <a:buChar char="•"/>
            </a:pPr>
            <a:r>
              <a:rPr lang="nl-NL" sz="800" dirty="0"/>
              <a:t>als de voordelen van ziektegerichte behandeling minder gaan opwegen tegen de nadelen</a:t>
            </a:r>
            <a:endParaRPr lang="nl-NL" sz="800" dirty="0">
              <a:ea typeface="Calibri" panose="020F0502020204030204"/>
              <a:cs typeface="Calibri" panose="020F0502020204030204"/>
            </a:endParaRPr>
          </a:p>
          <a:p>
            <a:pPr marL="171450" lvl="0" indent="-171450" rtl="0">
              <a:buFont typeface="Arial"/>
              <a:buChar char="•"/>
            </a:pPr>
            <a:r>
              <a:rPr lang="nl-NL" sz="800" dirty="0"/>
              <a:t>bij verwachte functionele of cognitieve achteruitgang</a:t>
            </a:r>
            <a:endParaRPr lang="nl-NL" sz="800" dirty="0">
              <a:ea typeface="Calibri" panose="020F0502020204030204"/>
              <a:cs typeface="Calibri" panose="020F0502020204030204"/>
            </a:endParaRPr>
          </a:p>
          <a:p>
            <a:pPr marL="171450" lvl="0" indent="-171450" rtl="0">
              <a:buFont typeface="Arial"/>
              <a:buChar char="•"/>
            </a:pPr>
            <a:r>
              <a:rPr lang="nl-NL" sz="800" dirty="0"/>
              <a:t>bij opname in een verpleeghuis of hospice</a:t>
            </a:r>
            <a:endParaRPr lang="nl-NL" sz="800" dirty="0">
              <a:ea typeface="Calibri" panose="020F0502020204030204"/>
              <a:cs typeface="Calibri" panose="020F0502020204030204"/>
            </a:endParaRPr>
          </a:p>
          <a:p>
            <a:pPr marL="171450" lvl="0" indent="-171450" rtl="0">
              <a:buFont typeface="Arial"/>
              <a:buChar char="•"/>
            </a:pPr>
            <a:r>
              <a:rPr lang="nl-NL" sz="800" dirty="0"/>
              <a:t>bij ernstig fysiek, psychisch of spiritueel lijden</a:t>
            </a:r>
            <a:endParaRPr lang="nl-NL" sz="800" dirty="0">
              <a:ea typeface="Calibri" panose="020F0502020204030204"/>
              <a:cs typeface="Calibri" panose="020F0502020204030204"/>
            </a:endParaRPr>
          </a:p>
          <a:p>
            <a:pPr rtl="0"/>
            <a:endParaRPr lang="nl-NL" dirty="0"/>
          </a:p>
          <a:p>
            <a:pPr rtl="0"/>
            <a:r>
              <a:rPr lang="nl-NL" sz="800" dirty="0"/>
              <a:t>Het </a:t>
            </a:r>
            <a:r>
              <a:rPr lang="nl-NL" sz="800" b="1" dirty="0"/>
              <a:t>proactief zorgplan</a:t>
            </a:r>
            <a:r>
              <a:rPr lang="nl-NL" sz="800" dirty="0"/>
              <a:t> legt de gemaakte afspraken vast tussen patiënt, naasten, professionals en vrijwilligers — fysiek of digitaal aanwezig, gedeeld, geactualiseerd en gemonitord, ook 's nachts, in het weekend, bij crisis en in de stervensfase. De </a:t>
            </a:r>
            <a:r>
              <a:rPr lang="nl-NL" sz="800" b="1" dirty="0"/>
              <a:t>centrale zorgverlener</a:t>
            </a:r>
            <a:r>
              <a:rPr lang="nl-NL" sz="800" dirty="0"/>
              <a:t> beheert het plan en is hét aanspreekpunt.</a:t>
            </a:r>
            <a:endParaRPr lang="nl-NL" sz="800" dirty="0">
              <a:ea typeface="Calibri"/>
              <a:cs typeface="Calibri"/>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Een patiënt met een </a:t>
            </a:r>
            <a:r>
              <a:rPr lang="nl-NL" b="1" dirty="0"/>
              <a:t>levensbedreigende aandoening</a:t>
            </a:r>
            <a:r>
              <a:rPr lang="nl-NL" dirty="0"/>
              <a:t> of </a:t>
            </a:r>
            <a:r>
              <a:rPr lang="nl-NL" b="1" dirty="0"/>
              <a:t>toenemende kwetsbaarheid</a:t>
            </a:r>
            <a:r>
              <a:rPr lang="nl-NL" dirty="0"/>
              <a:t> moet, naast het ziek-zijn zelf, ook de regie zien te houden over een zorgsysteem met veel verschillende betrokkenen, </a:t>
            </a:r>
            <a:r>
              <a:rPr lang="nl-NL" dirty="0" err="1"/>
              <a:t>zorgsettings</a:t>
            </a:r>
            <a:r>
              <a:rPr lang="nl-NL" dirty="0"/>
              <a:t> en behandelinterventies. Dat vraagt om </a:t>
            </a:r>
            <a:r>
              <a:rPr lang="nl-NL" b="1" dirty="0"/>
              <a:t>coördinatie en continuïteit</a:t>
            </a:r>
            <a:r>
              <a:rPr lang="nl-NL" dirty="0"/>
              <a:t>, en om vooruit plannen en organiseren.</a:t>
            </a:r>
          </a:p>
          <a:p>
            <a:pPr rtl="0"/>
            <a:r>
              <a:rPr lang="nl-NL" i="1" dirty="0"/>
              <a:t>(Let op voor presentator: het kader gebruikt hier zelf de term "complex en gefragmenteerd zorgsysteem" om deze uitdaging te duiden. Op de dia is bewust gekozen voor een positievere </a:t>
            </a:r>
            <a:r>
              <a:rPr lang="nl-NL" i="1" dirty="0" err="1"/>
              <a:t>framing</a:t>
            </a:r>
            <a:r>
              <a:rPr lang="nl-NL" i="1" dirty="0"/>
              <a:t>, gericht op de oplossing.)</a:t>
            </a:r>
            <a:endParaRPr lang="nl-NL" dirty="0"/>
          </a:p>
          <a:p>
            <a:pPr rtl="0"/>
            <a:endParaRPr lang="nl-NL" b="1" dirty="0"/>
          </a:p>
          <a:p>
            <a:pPr rtl="0"/>
            <a:r>
              <a:rPr lang="nl-NL" b="1" dirty="0"/>
              <a:t>Continuïteit van zorg</a:t>
            </a:r>
            <a:r>
              <a:rPr lang="nl-NL" dirty="0"/>
              <a:t> is een ononderbroken samenhang van alle elementen waaruit het zorgproces is opgebouwd, en omvat drie niveaus: </a:t>
            </a:r>
            <a:r>
              <a:rPr lang="nl-NL" b="1" dirty="0"/>
              <a:t>persoonlijke continuïteit</a:t>
            </a:r>
            <a:r>
              <a:rPr lang="nl-NL" dirty="0"/>
              <a:t> (een vaste zorgprofessional die de patiënt kent en volgt), </a:t>
            </a:r>
            <a:r>
              <a:rPr lang="nl-NL" b="1" dirty="0"/>
              <a:t>team-continuïteit</a:t>
            </a:r>
            <a:r>
              <a:rPr lang="nl-NL" dirty="0"/>
              <a:t> (afstemming binnen één zorgsetting) en </a:t>
            </a:r>
            <a:r>
              <a:rPr lang="nl-NL" b="1" dirty="0"/>
              <a:t>transmurale continuïteit</a:t>
            </a:r>
            <a:r>
              <a:rPr lang="nl-NL" dirty="0"/>
              <a:t> (afstemming tussen verschillende </a:t>
            </a:r>
            <a:r>
              <a:rPr lang="nl-NL" dirty="0" err="1"/>
              <a:t>zorgsettings</a:t>
            </a:r>
            <a:r>
              <a:rPr lang="nl-NL" dirty="0"/>
              <a:t>).</a:t>
            </a:r>
          </a:p>
          <a:p>
            <a:pPr rtl="0"/>
            <a:endParaRPr lang="nl-NL" dirty="0"/>
          </a:p>
          <a:p>
            <a:pPr rtl="0"/>
            <a:r>
              <a:rPr lang="nl-NL" dirty="0"/>
              <a:t>Rondom de patiënt en de naasten wordt hiervoor een </a:t>
            </a:r>
            <a:r>
              <a:rPr lang="nl-NL" b="1" dirty="0"/>
              <a:t>multidisciplinair en/of transmuraal team</a:t>
            </a:r>
            <a:r>
              <a:rPr lang="nl-NL" dirty="0"/>
              <a:t> gevormd, op de hoogte van beschikbare voorzieningen en expertise in de regio, dat zorgt voor naadloze transfers.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171450"/>
            <a:r>
              <a:rPr lang="nl-NL" sz="650" b="1" dirty="0">
                <a:solidFill>
                  <a:srgbClr val="173395"/>
                </a:solidFill>
                <a:highlight>
                  <a:srgbClr val="FFFFFF"/>
                </a:highlight>
              </a:rPr>
              <a:t>Toelichting Consultatieteam palliatieve zorg in je regio:</a:t>
            </a:r>
            <a:endParaRPr lang="nl-NL" sz="650" b="1" dirty="0">
              <a:solidFill>
                <a:srgbClr val="000000"/>
              </a:solidFill>
              <a:ea typeface="Calibri"/>
              <a:cs typeface="Calibri"/>
            </a:endParaRPr>
          </a:p>
          <a:p>
            <a:pPr marL="171450"/>
            <a:endParaRPr lang="nl-NL" sz="650" b="1" dirty="0">
              <a:solidFill>
                <a:srgbClr val="173395"/>
              </a:solidFill>
              <a:highlight>
                <a:srgbClr val="FFFFFF"/>
              </a:highlight>
            </a:endParaRPr>
          </a:p>
          <a:p>
            <a:pPr marL="265430" lvl="1"/>
            <a:r>
              <a:rPr lang="nl-NL" sz="650" dirty="0">
                <a:solidFill>
                  <a:srgbClr val="173395"/>
                </a:solidFill>
                <a:highlight>
                  <a:srgbClr val="FFFFFF"/>
                </a:highlight>
              </a:rPr>
              <a:t>Er is een landelijk dekkend systeem van 36 consultatieteams dat 7*24 uur per dag telefonische bereikbaar is. De consulenten zijn artsen en verpleegkundigen. Door hun opleiding en praktijkervaring zijn zij gespecialiseerd in palliatieve zorg. Ze werken in het ziekenhuis, verpleeghuis, hospice of in de thuiszorg. Ze voldoen aan criteria met betrekking tot hun opleiding, ervaring, competenties en beschikbaarheid. </a:t>
            </a:r>
            <a:endParaRPr lang="nl-NL" sz="650" dirty="0">
              <a:solidFill>
                <a:srgbClr val="173395"/>
              </a:solidFill>
              <a:highlight>
                <a:srgbClr val="FFFFFF"/>
              </a:highlight>
              <a:ea typeface="Calibri"/>
              <a:cs typeface="Calibri"/>
            </a:endParaRPr>
          </a:p>
          <a:p>
            <a:pPr marL="265430" lvl="1"/>
            <a:endParaRPr lang="nl-NL" sz="650" dirty="0">
              <a:solidFill>
                <a:srgbClr val="173395"/>
              </a:solidFill>
              <a:highlight>
                <a:srgbClr val="FFFFFF"/>
              </a:highlight>
            </a:endParaRPr>
          </a:p>
          <a:p>
            <a:pPr marL="265430" lvl="1"/>
            <a:r>
              <a:rPr lang="nl-NL" sz="650" b="1" dirty="0">
                <a:solidFill>
                  <a:srgbClr val="173395"/>
                </a:solidFill>
                <a:highlight>
                  <a:srgbClr val="FFFFFF"/>
                </a:highlight>
              </a:rPr>
              <a:t>Het doel van consultatie is om de zorgprofessional te ondersteunen bij het bieden van optimale palliatieve zorg aan patiënt en diens naasten.</a:t>
            </a:r>
            <a:r>
              <a:rPr lang="nl-NL" sz="650" dirty="0">
                <a:solidFill>
                  <a:srgbClr val="173395"/>
                </a:solidFill>
                <a:highlight>
                  <a:srgbClr val="FFFFFF"/>
                </a:highlight>
              </a:rPr>
              <a:t> De consulent helpt bij het analyseren van de situatie volgens de methode van palliatief redeneren, waarbij alle vier dimensies van palliatieve zorg (fysiek, psychisch, sociaal en zingeving) worden meegenomen. Je ontvangt een advies dat is gebaseerd op actuele richtlijnen en wetenschappelijke inzichten, waarbij ook rekening wordt gehouden met de specifieke situatie van jouw patiënt. </a:t>
            </a:r>
            <a:endParaRPr lang="nl-NL" sz="650" dirty="0">
              <a:ea typeface="Calibri" panose="020F0502020204030204"/>
              <a:cs typeface="Calibri" panose="020F0502020204030204"/>
            </a:endParaRPr>
          </a:p>
          <a:p>
            <a:pPr marL="265430" lvl="1"/>
            <a:endParaRPr lang="nl-NL" sz="650" dirty="0">
              <a:solidFill>
                <a:srgbClr val="173395"/>
              </a:solidFill>
              <a:highlight>
                <a:srgbClr val="FFFFFF"/>
              </a:highlight>
            </a:endParaRPr>
          </a:p>
          <a:p>
            <a:pPr marL="265430" lvl="1"/>
            <a:r>
              <a:rPr lang="nl-NL" sz="650" dirty="0">
                <a:solidFill>
                  <a:srgbClr val="173395"/>
                </a:solidFill>
                <a:highlight>
                  <a:srgbClr val="FFFFFF"/>
                </a:highlight>
              </a:rPr>
              <a:t>Denk aan consultatie als:  </a:t>
            </a:r>
            <a:endParaRPr lang="nl-NL" sz="650" dirty="0">
              <a:ea typeface="Calibri" panose="020F0502020204030204"/>
              <a:cs typeface="Calibri" panose="020F0502020204030204"/>
            </a:endParaRPr>
          </a:p>
          <a:p>
            <a:pPr marL="359410" lvl="2">
              <a:buFont typeface="Wingdings"/>
              <a:buChar char="§"/>
            </a:pPr>
            <a:r>
              <a:rPr lang="nl-NL" sz="650" dirty="0">
                <a:solidFill>
                  <a:srgbClr val="173395"/>
                </a:solidFill>
                <a:highlight>
                  <a:srgbClr val="FFFFFF"/>
                </a:highlight>
              </a:rPr>
              <a:t>symptomen ondanks behandeling volgens richtlijnen onvoldoende verbeteren.</a:t>
            </a:r>
            <a:endParaRPr lang="nl-NL" sz="650" b="1" dirty="0">
              <a:solidFill>
                <a:srgbClr val="173395"/>
              </a:solidFill>
              <a:highlight>
                <a:srgbClr val="FFFFFF"/>
              </a:highlight>
              <a:ea typeface="Calibri"/>
              <a:cs typeface="Calibri"/>
            </a:endParaRPr>
          </a:p>
          <a:p>
            <a:pPr marL="359410" lvl="2">
              <a:buFont typeface="Wingdings"/>
              <a:buChar char="§"/>
            </a:pPr>
            <a:r>
              <a:rPr lang="nl-NL" sz="650" dirty="0">
                <a:solidFill>
                  <a:srgbClr val="173395"/>
                </a:solidFill>
                <a:highlight>
                  <a:srgbClr val="FFFFFF"/>
                </a:highlight>
              </a:rPr>
              <a:t>je te maken hebt met symptomen die weinig voorkomen. </a:t>
            </a:r>
            <a:endParaRPr lang="nl-NL" sz="650" dirty="0">
              <a:ea typeface="Calibri" panose="020F0502020204030204"/>
              <a:cs typeface="Calibri" panose="020F0502020204030204"/>
            </a:endParaRPr>
          </a:p>
          <a:p>
            <a:pPr marL="359410" lvl="2">
              <a:buFont typeface="Wingdings"/>
              <a:buChar char="§"/>
            </a:pPr>
            <a:r>
              <a:rPr lang="nl-NL" sz="650" dirty="0">
                <a:solidFill>
                  <a:srgbClr val="173395"/>
                </a:solidFill>
                <a:highlight>
                  <a:srgbClr val="FFFFFF"/>
                </a:highlight>
              </a:rPr>
              <a:t>De patiënt problemen heeft op meerdere dimensies tegelijk (bijvoorbeeld pijn én psychische onrust).</a:t>
            </a:r>
            <a:endParaRPr lang="nl-NL" sz="650" dirty="0">
              <a:ea typeface="Calibri" panose="020F0502020204030204"/>
              <a:cs typeface="Calibri" panose="020F0502020204030204"/>
            </a:endParaRPr>
          </a:p>
          <a:p>
            <a:pPr marL="359410" lvl="2">
              <a:buFont typeface="Wingdings"/>
              <a:buChar char="§"/>
            </a:pPr>
            <a:r>
              <a:rPr lang="nl-NL" sz="650" dirty="0">
                <a:solidFill>
                  <a:srgbClr val="173395"/>
                </a:solidFill>
                <a:highlight>
                  <a:srgbClr val="FFFFFF"/>
                </a:highlight>
              </a:rPr>
              <a:t>Er complexe behandel- of ethische beslissingen rond het levenseinde spelen (zoals stoppen met eten en drinken of proportionaliteit van behandeling).</a:t>
            </a:r>
            <a:endParaRPr lang="nl-NL" sz="650" dirty="0">
              <a:ea typeface="Calibri" panose="020F0502020204030204"/>
              <a:cs typeface="Calibri" panose="020F0502020204030204"/>
            </a:endParaRPr>
          </a:p>
          <a:p>
            <a:pPr marL="359410" lvl="2">
              <a:buFont typeface="Wingdings"/>
              <a:buChar char="§"/>
            </a:pPr>
            <a:r>
              <a:rPr lang="nl-NL" sz="650" dirty="0">
                <a:solidFill>
                  <a:srgbClr val="173395"/>
                </a:solidFill>
                <a:highlight>
                  <a:srgbClr val="FFFFFF"/>
                </a:highlight>
              </a:rPr>
              <a:t>Je moeizame communicatie, weerstand of culturele barrières ervaart.</a:t>
            </a:r>
            <a:endParaRPr lang="nl-NL" sz="650" dirty="0">
              <a:ea typeface="Calibri" panose="020F0502020204030204"/>
              <a:cs typeface="Calibri" panose="020F0502020204030204"/>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Mantelzorgers spelen een belangrijke rol in het bieden van ondersteuning en zorg aan de patiënt, thuis of in een instelling. Zij vervullen daarbij verschillende rollen — als </a:t>
            </a:r>
            <a:r>
              <a:rPr lang="nl-NL" b="1" dirty="0"/>
              <a:t>naaste</a:t>
            </a:r>
            <a:r>
              <a:rPr lang="nl-NL" dirty="0"/>
              <a:t> (diegenen die ten aanzien van zorg, emotionele betrokkenheid en kennis de patiënt het meest nabij zijn), </a:t>
            </a:r>
            <a:r>
              <a:rPr lang="nl-NL" b="1" dirty="0"/>
              <a:t>schaduwpatiënt</a:t>
            </a:r>
            <a:r>
              <a:rPr lang="nl-NL" dirty="0"/>
              <a:t> (een mantelzorger die door spanningen of overbelasting zelf patiënt kan worden), zorgprofessional, verzorger en expert over het leven van de patiënt — die per situatie kunnen wisselen. Dit geven kan voldoening geven, maar is vaak fysiek en psychisch belastend.</a:t>
            </a:r>
          </a:p>
          <a:p>
            <a:pPr rtl="0"/>
            <a:r>
              <a:rPr lang="nl-NL" dirty="0"/>
              <a:t>Rol en verantwoordelijkheden worden door patiënt en naasten samen met de professional benoemd en vastgelegd in het </a:t>
            </a:r>
            <a:r>
              <a:rPr lang="nl-NL" b="1" dirty="0"/>
              <a:t>proactief zorgplan</a:t>
            </a:r>
            <a:r>
              <a:rPr lang="nl-NL" dirty="0"/>
              <a:t>, en gedurende het ziekteproces geëvalueerd. De mantelzorger wordt geïnformeerd over de situatie van de patiënt en hoe hij kan ondersteunen, afgestemd op eigen behoeften — bijvoorbeeld thuiszorg, vrijwilligers of </a:t>
            </a:r>
            <a:r>
              <a:rPr lang="nl-NL" b="1" dirty="0"/>
              <a:t>respijtzorg</a:t>
            </a:r>
            <a:r>
              <a:rPr lang="nl-NL" dirty="0"/>
              <a:t>. De professional besteedt apart aandacht aan de </a:t>
            </a:r>
            <a:r>
              <a:rPr lang="nl-NL" b="1" dirty="0"/>
              <a:t>draagkracht/draaglast</a:t>
            </a:r>
            <a:r>
              <a:rPr lang="nl-NL" dirty="0"/>
              <a:t> van de mantelzorger, om overbelasting te voorkomen of te verminderen. Tot slot wordt de mantelzorger gestimuleerd tot zelfzorgactiviteiten, om stress te verminderen en zodat hij in staat blijft bij te dragen aan de zorg.</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Patiënten in de stervensfase worden tijdig herkend: signalen zijn onder meer dat de patiënt niet meer uit bed komt, </a:t>
            </a:r>
            <a:r>
              <a:rPr lang="nl-NL" dirty="0" err="1"/>
              <a:t>subcomateus</a:t>
            </a:r>
            <a:r>
              <a:rPr lang="nl-NL" dirty="0"/>
              <a:t> is, of nog maar slokjes kan drinken of geen tabletten meer kan innemen — het (multidisciplinair gevormde) oordeel is hierbij doorslaggevend. De zorgprofessional bespreekt de </a:t>
            </a:r>
            <a:r>
              <a:rPr lang="nl-NL" b="1" dirty="0"/>
              <a:t>waarden, wensen en behoeften</a:t>
            </a:r>
            <a:r>
              <a:rPr lang="nl-NL" dirty="0"/>
              <a:t> van de patiënt: zorgen, angsten, hoop en verwachtingen, eerlijk en in een open sfeer, aansluitend bij cultuur, leeftijd, spiritualiteit en sociale situatie.</a:t>
            </a:r>
          </a:p>
          <a:p>
            <a:pPr rtl="0"/>
            <a:r>
              <a:rPr lang="nl-NL" dirty="0"/>
              <a:t>Afspraken over symptoombestrijding worden vastgelegd in het </a:t>
            </a:r>
            <a:r>
              <a:rPr lang="nl-NL" b="1" dirty="0"/>
              <a:t>proactief zorgplan</a:t>
            </a:r>
            <a:r>
              <a:rPr lang="nl-NL" dirty="0"/>
              <a:t> of het </a:t>
            </a:r>
            <a:r>
              <a:rPr lang="nl-NL" b="1" dirty="0" err="1"/>
              <a:t>Zorgpad</a:t>
            </a:r>
            <a:r>
              <a:rPr lang="nl-NL" b="1" dirty="0"/>
              <a:t> Stervensfase</a:t>
            </a:r>
            <a:r>
              <a:rPr lang="nl-NL" dirty="0"/>
              <a:t>, en regelmatig geëvalueerd. Naasten worden geïnformeerd over wat hen te wachten staat en hoe zij de patiënt kunnen begeleiden; er wordt gesproken over het aanstaande verlies en </a:t>
            </a:r>
            <a:r>
              <a:rPr lang="nl-NL" b="1" dirty="0"/>
              <a:t>(</a:t>
            </a:r>
            <a:r>
              <a:rPr lang="nl-NL" b="1" dirty="0" err="1"/>
              <a:t>anticipatoire</a:t>
            </a:r>
            <a:r>
              <a:rPr lang="nl-NL" b="1" dirty="0"/>
              <a:t>) rouw</a:t>
            </a:r>
            <a:r>
              <a:rPr lang="nl-NL" dirty="0"/>
              <a:t>, en zij worden al in deze fase ondersteund bij het afscheid nemen. De hoofdbehandelaar informeert zo snel mogelijk alle betrokken zorgprofessionals over de stervensfase of het overlijden, bij voorkeur eerst telefonisch.</a:t>
            </a:r>
          </a:p>
          <a:p>
            <a:pPr rtl="0"/>
            <a:r>
              <a:rPr lang="nl-NL" dirty="0"/>
              <a:t>Na het overlijden is de zorg respectvol en sluit aan bij waardigheid, cultuur en levensbeschouwelijke overtuigingen. Naasten krijgen ruimte om afscheid te nemen op hun eigen manier, bijvoorbeeld door zelf de laatste zorg te geven of levensbeschouwelijke of cultuurspecifieke </a:t>
            </a:r>
            <a:r>
              <a:rPr lang="nl-NL" b="1" dirty="0"/>
              <a:t>rituelen</a:t>
            </a:r>
            <a:r>
              <a:rPr lang="nl-NL" dirty="0"/>
              <a:t> uit te voeren.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Met de patiënt en de naasten wordt gesproken over het aanstaande verlies, het belang van goed afscheid nemen, </a:t>
            </a:r>
            <a:r>
              <a:rPr lang="nl-NL" b="1" dirty="0"/>
              <a:t>(</a:t>
            </a:r>
            <a:r>
              <a:rPr lang="nl-NL" b="1" dirty="0" err="1"/>
              <a:t>anticipatoire</a:t>
            </a:r>
            <a:r>
              <a:rPr lang="nl-NL" b="1" dirty="0"/>
              <a:t>) rouw</a:t>
            </a:r>
            <a:r>
              <a:rPr lang="nl-NL" dirty="0"/>
              <a:t> en welke reacties daarbij kunnen voorkomen, en welke ondersteuning mogelijk is (zoals lotgenotencontact of professionele begeleiding). De professional heeft aandacht voor hoe nabestaanden reageren, beoordeelt risicofactoren voor </a:t>
            </a:r>
            <a:r>
              <a:rPr lang="nl-NL" b="1" dirty="0"/>
              <a:t>complexe rouw</a:t>
            </a:r>
            <a:r>
              <a:rPr lang="nl-NL" dirty="0"/>
              <a:t>, en biedt enkele weken na het overlijden een nazorggesprek aan — bij tekenen van complexe rouw volgt een advies om contact op te nemen met de huisarts.</a:t>
            </a:r>
          </a:p>
          <a:p>
            <a:pPr rtl="0"/>
            <a:r>
              <a:rPr lang="nl-NL" dirty="0"/>
              <a:t>Ook zorgprofessionals en vrijwilligers ondervinden verlies en rouw: zij ondersteunen elkaar op basis van een goede onderlinge relatie en de geldende protocollen en richtlijnen. Bij (dreigende) complexe rouw zijn experts beschikbaar voor verwijzing, zoals een geestelijk verzorger, maatschappelijk werker, psycholoog, psychiater of rouwtherapeut. Vanuit team en organisatie is er structureel aandacht en ondersteuning voor gevoelens van verlies en rouw bij zorgprofessionals en vrijwilligers zelf, bijvoorbeeld via deskundigheidsbevordering, supervisie of intervisie.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Zowel de zorgprofessional als de vrijwilliger is gekwalificeerd voor de zorg die ze verlenen, en houdt de kennis actueel met bij- en nascholing. De </a:t>
            </a:r>
            <a:r>
              <a:rPr lang="nl-NL" b="1" dirty="0"/>
              <a:t>culturele achtergrond</a:t>
            </a:r>
            <a:r>
              <a:rPr lang="nl-NL" dirty="0"/>
              <a:t> van patiënt, naasten en gemeenschap wordt gedurende het hele zorgtraject herkend, erkend, verkend en gerespecteerd.</a:t>
            </a:r>
          </a:p>
          <a:p>
            <a:pPr rtl="0"/>
            <a:r>
              <a:rPr lang="nl-NL" dirty="0"/>
              <a:t>Zorgprofessional en vrijwilligers herkennen, erkennen en verkennen </a:t>
            </a:r>
            <a:r>
              <a:rPr lang="nl-NL" b="1" dirty="0"/>
              <a:t>ethische kwesties</a:t>
            </a:r>
            <a:r>
              <a:rPr lang="nl-NL" dirty="0"/>
              <a:t> die zich kunnen voordoen; loopt een vraagstuk vast, dan kan </a:t>
            </a:r>
            <a:r>
              <a:rPr lang="nl-NL" b="1" dirty="0"/>
              <a:t>moreel beraad</a:t>
            </a:r>
            <a:r>
              <a:rPr lang="nl-NL" dirty="0"/>
              <a:t> helpen — een begeleid gesprek met collega's. Geldende wet- en regelgeving, erkende </a:t>
            </a:r>
            <a:r>
              <a:rPr lang="nl-NL" b="1" dirty="0"/>
              <a:t>zorgstandaarden</a:t>
            </a:r>
            <a:r>
              <a:rPr lang="nl-NL" dirty="0"/>
              <a:t> en professionele richtlijnen vormen de kaders waarbinnen zorg wordt geboden, afgestemd op de waarden, wensen en behoeften van de patiënt of diens wettelijk vertegenwoordiger en de naasten.</a:t>
            </a: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rtl="0"/>
            <a:r>
              <a:rPr lang="nl-NL" dirty="0"/>
              <a:t>Organisaties in de regio werken effectief en efficiënt samen om te voorzien in de wensen en behoeften van patiënten met een </a:t>
            </a:r>
            <a:r>
              <a:rPr lang="nl-NL" b="1" dirty="0"/>
              <a:t>levensbedreigende aandoening</a:t>
            </a:r>
            <a:r>
              <a:rPr lang="nl-NL" dirty="0"/>
              <a:t> of </a:t>
            </a:r>
            <a:r>
              <a:rPr lang="nl-NL" b="1" dirty="0"/>
              <a:t>toenemende kwetsbaarheid</a:t>
            </a:r>
            <a:r>
              <a:rPr lang="nl-NL" dirty="0"/>
              <a:t> en hun naasten. Overstijgt de problematiek de deskundigheid of ervaring van de betrokken zorgprofessional, bijvoorbeeld bij </a:t>
            </a:r>
            <a:r>
              <a:rPr lang="nl-NL" b="1" dirty="0"/>
              <a:t>complexe casuïstiek</a:t>
            </a:r>
            <a:r>
              <a:rPr lang="nl-NL" dirty="0"/>
              <a:t>? Dan is er 24 uur per dag, 7 dagen per week de mogelijkheid tot specialistische consultatie.</a:t>
            </a:r>
          </a:p>
          <a:p>
            <a:pPr rtl="0"/>
            <a:r>
              <a:rPr lang="nl-NL" dirty="0"/>
              <a:t>Aanbieders van palliatieve zorg streven naar de beste kwaliteit van zorg: zowel in ervaren kwaliteit voor patiënten, naasten, zorgprofessionals en vrijwilligers, als in de organisatie van zorg zelf.</a:t>
            </a:r>
          </a:p>
          <a:p>
            <a:pPr rtl="0"/>
            <a:endParaRPr lang="nl-NL" i="1" dirty="0"/>
          </a:p>
          <a:p>
            <a:pPr rtl="0"/>
            <a:r>
              <a:rPr lang="nl-NL" i="1" dirty="0"/>
              <a:t>Aandachtspunt voor presentator: in de praktijk is kwaliteit van palliatieve zorg nu vaak nog afhankelijk van toeval — welke regio, welke organisatie, welke zorgprofessional iemand treft. Dit hoofdstuk beoogt dat structureel te borgen in plaats van aan toeval over te laten. Dat besef is voor veel professionals nog geen vanzelfsprekendheid.</a:t>
            </a:r>
            <a:endParaRPr lang="nl-NL"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800" dirty="0">
                <a:ea typeface="Calibri"/>
                <a:cs typeface="Calibri"/>
              </a:rPr>
              <a:t>Zie toelichting op alle wijzigingen via QR code op sheet 23</a:t>
            </a:r>
            <a:endParaRPr lang="nl-NL" dirty="0"/>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1200" dirty="0">
                <a:ea typeface="Calibri"/>
                <a:cs typeface="Calibri"/>
              </a:rPr>
              <a:t>Zie toelichting op alle wijzigingen via QR code op sheet 23</a:t>
            </a:r>
            <a:endParaRPr lang="nl-NL"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755900" y="512763"/>
            <a:ext cx="36322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sz="800" dirty="0">
                <a:highlight>
                  <a:srgbClr val="F5F5F5"/>
                </a:highlight>
              </a:rPr>
              <a:t>Zie voor een inhoudelijke toelichting op alle wijzigingen de QR code op sheet 23</a:t>
            </a:r>
            <a:endParaRPr lang="nl-NL" sz="800"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‹nr.›</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‹nr.›</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jpe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slide" Target="slide22.xml"/><Relationship Id="rId13" Type="http://schemas.openxmlformats.org/officeDocument/2006/relationships/slide" Target="slide12.xml"/><Relationship Id="rId3" Type="http://schemas.openxmlformats.org/officeDocument/2006/relationships/slide" Target="slide4.xml"/><Relationship Id="rId7" Type="http://schemas.openxmlformats.org/officeDocument/2006/relationships/slide" Target="slide9.xml"/><Relationship Id="rId12" Type="http://schemas.openxmlformats.org/officeDocument/2006/relationships/slide" Target="slide11.xml"/><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slide" Target="slide8.xml"/><Relationship Id="rId11" Type="http://schemas.openxmlformats.org/officeDocument/2006/relationships/slide" Target="slide10.xml"/><Relationship Id="rId5" Type="http://schemas.openxmlformats.org/officeDocument/2006/relationships/slide" Target="slide7.xml"/><Relationship Id="rId15" Type="http://schemas.openxmlformats.org/officeDocument/2006/relationships/slide" Target="slide21.xml"/><Relationship Id="rId10" Type="http://schemas.openxmlformats.org/officeDocument/2006/relationships/slide" Target="slide26.xml"/><Relationship Id="rId4" Type="http://schemas.openxmlformats.org/officeDocument/2006/relationships/slide" Target="slide5.xml"/><Relationship Id="rId9" Type="http://schemas.openxmlformats.org/officeDocument/2006/relationships/slide" Target="slide23.xml"/><Relationship Id="rId14" Type="http://schemas.openxmlformats.org/officeDocument/2006/relationships/slide" Target="slide20.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3.png"/><Relationship Id="rId7" Type="http://schemas.openxmlformats.org/officeDocument/2006/relationships/image" Target="../media/image14.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13.svg"/><Relationship Id="rId5" Type="http://schemas.openxmlformats.org/officeDocument/2006/relationships/image" Target="../media/image4.jpeg"/><Relationship Id="rId10" Type="http://schemas.openxmlformats.org/officeDocument/2006/relationships/image" Target="../media/image17.png"/><Relationship Id="rId4" Type="http://schemas.openxmlformats.org/officeDocument/2006/relationships/image" Target="../media/image11.svg"/><Relationship Id="rId9"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hyperlink" Target="https://palliaweb.nl/zorgpraktijk/consultatie" TargetMode="External"/><Relationship Id="rId4" Type="http://schemas.openxmlformats.org/officeDocument/2006/relationships/image" Target="../media/image11.svg"/></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3.png"/><Relationship Id="rId7" Type="http://schemas.openxmlformats.org/officeDocument/2006/relationships/image" Target="../media/image24.jpe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9.jpeg"/><Relationship Id="rId5" Type="http://schemas.openxmlformats.org/officeDocument/2006/relationships/image" Target="../media/image23.png"/><Relationship Id="rId4" Type="http://schemas.openxmlformats.org/officeDocument/2006/relationships/image" Target="../media/image11.svg"/><Relationship Id="rId9" Type="http://schemas.openxmlformats.org/officeDocument/2006/relationships/image" Target="../media/image26.jpeg"/></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1.sv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28.png"/><Relationship Id="rId4"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4.jpeg"/><Relationship Id="rId4" Type="http://schemas.openxmlformats.org/officeDocument/2006/relationships/image" Target="../media/image29.png"/></Relationships>
</file>

<file path=ppt/slides/_rels/slide1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11.sv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11.svg"/><Relationship Id="rId4" Type="http://schemas.openxmlformats.org/officeDocument/2006/relationships/image" Target="../media/image32.sv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1.svg"/><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3.png"/><Relationship Id="rId7"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5.png"/><Relationship Id="rId5" Type="http://schemas.openxmlformats.org/officeDocument/2006/relationships/image" Target="../media/image34.png"/><Relationship Id="rId10" Type="http://schemas.openxmlformats.org/officeDocument/2006/relationships/image" Target="../media/image11.svg"/><Relationship Id="rId4" Type="http://schemas.openxmlformats.org/officeDocument/2006/relationships/image" Target="../media/image4.jpeg"/><Relationship Id="rId9" Type="http://schemas.openxmlformats.org/officeDocument/2006/relationships/image" Target="../media/image38.svg"/></Relationships>
</file>

<file path=ppt/slides/_rels/slide18.xml.rels><?xml version="1.0" encoding="UTF-8" standalone="yes"?>
<Relationships xmlns="http://schemas.openxmlformats.org/package/2006/relationships"><Relationship Id="rId8" Type="http://schemas.openxmlformats.org/officeDocument/2006/relationships/image" Target="../media/image43.svg"/><Relationship Id="rId13" Type="http://schemas.openxmlformats.org/officeDocument/2006/relationships/image" Target="../media/image48.svg"/><Relationship Id="rId3" Type="http://schemas.openxmlformats.org/officeDocument/2006/relationships/image" Target="../media/image39.png"/><Relationship Id="rId7" Type="http://schemas.openxmlformats.org/officeDocument/2006/relationships/image" Target="../media/image42.svg"/><Relationship Id="rId12" Type="http://schemas.openxmlformats.org/officeDocument/2006/relationships/image" Target="../media/image47.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41.svg"/><Relationship Id="rId11" Type="http://schemas.openxmlformats.org/officeDocument/2006/relationships/image" Target="../media/image46.svg"/><Relationship Id="rId5" Type="http://schemas.openxmlformats.org/officeDocument/2006/relationships/image" Target="../media/image40.svg"/><Relationship Id="rId10" Type="http://schemas.openxmlformats.org/officeDocument/2006/relationships/image" Target="../media/image45.svg"/><Relationship Id="rId4" Type="http://schemas.openxmlformats.org/officeDocument/2006/relationships/image" Target="../media/image3.png"/><Relationship Id="rId9" Type="http://schemas.openxmlformats.org/officeDocument/2006/relationships/image" Target="../media/image44.svg"/><Relationship Id="rId14" Type="http://schemas.openxmlformats.org/officeDocument/2006/relationships/image" Target="../media/image11.svg"/></Relationships>
</file>

<file path=ppt/slides/_rels/slide19.xml.rels><?xml version="1.0" encoding="UTF-8" standalone="yes"?>
<Relationships xmlns="http://schemas.openxmlformats.org/package/2006/relationships"><Relationship Id="rId8" Type="http://schemas.openxmlformats.org/officeDocument/2006/relationships/image" Target="../media/image41.svg"/><Relationship Id="rId13" Type="http://schemas.openxmlformats.org/officeDocument/2006/relationships/image" Target="../media/image54.svg"/><Relationship Id="rId3" Type="http://schemas.openxmlformats.org/officeDocument/2006/relationships/image" Target="../media/image3.png"/><Relationship Id="rId7" Type="http://schemas.openxmlformats.org/officeDocument/2006/relationships/image" Target="../media/image50.svg"/><Relationship Id="rId12" Type="http://schemas.openxmlformats.org/officeDocument/2006/relationships/image" Target="../media/image53.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40.svg"/><Relationship Id="rId11" Type="http://schemas.openxmlformats.org/officeDocument/2006/relationships/image" Target="../media/image52.svg"/><Relationship Id="rId5" Type="http://schemas.openxmlformats.org/officeDocument/2006/relationships/image" Target="../media/image49.png"/><Relationship Id="rId10" Type="http://schemas.openxmlformats.org/officeDocument/2006/relationships/image" Target="../media/image51.svg"/><Relationship Id="rId4" Type="http://schemas.openxmlformats.org/officeDocument/2006/relationships/image" Target="../media/image11.svg"/><Relationship Id="rId9" Type="http://schemas.openxmlformats.org/officeDocument/2006/relationships/image" Target="../media/image42.sv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55.svg"/><Relationship Id="rId5" Type="http://schemas.openxmlformats.org/officeDocument/2006/relationships/image" Target="../media/image11.svg"/><Relationship Id="rId4" Type="http://schemas.openxmlformats.org/officeDocument/2006/relationships/image" Target="../media/image4.jpeg"/></Relationships>
</file>

<file path=ppt/slides/_rels/slide21.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58.png"/><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61.sv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4.jpe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61.svg"/><Relationship Id="rId5" Type="http://schemas.openxmlformats.org/officeDocument/2006/relationships/image" Target="../media/image63.jpeg"/><Relationship Id="rId4" Type="http://schemas.openxmlformats.org/officeDocument/2006/relationships/image" Target="../media/image62.jpe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11.svg"/><Relationship Id="rId5" Type="http://schemas.openxmlformats.org/officeDocument/2006/relationships/image" Target="../media/image64.jpeg"/><Relationship Id="rId4" Type="http://schemas.openxmlformats.org/officeDocument/2006/relationships/image" Target="../media/image32.svg"/></Relationships>
</file>

<file path=ppt/slides/_rels/slide2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0692000" cy="7560000"/>
          </a:xfrm>
          <a:custGeom>
            <a:avLst/>
            <a:gdLst/>
            <a:ahLst/>
            <a:cxnLst/>
            <a:rect l="l" t="t" r="r" b="b"/>
            <a:pathLst>
              <a:path w="10692000" h="7560000">
                <a:moveTo>
                  <a:pt x="0" y="0"/>
                </a:moveTo>
                <a:lnTo>
                  <a:pt x="10692000" y="0"/>
                </a:lnTo>
                <a:lnTo>
                  <a:pt x="10692000" y="7560000"/>
                </a:lnTo>
                <a:lnTo>
                  <a:pt x="0" y="7560000"/>
                </a:lnTo>
                <a:lnTo>
                  <a:pt x="0" y="0"/>
                </a:lnTo>
                <a:close/>
              </a:path>
            </a:pathLst>
          </a:custGeom>
          <a:blipFill>
            <a:blip r:embed="rId2"/>
            <a:stretch>
              <a:fillRect l="-14365" t="-2141" r="-14365" b="-2141"/>
            </a:stretch>
          </a:blipFill>
        </p:spPr>
        <p:txBody>
          <a:bodyPr/>
          <a:lstStyle/>
          <a:p>
            <a:endParaRPr lang="nl-NL"/>
          </a:p>
        </p:txBody>
      </p:sp>
      <p:sp>
        <p:nvSpPr>
          <p:cNvPr id="3" name="Freeform 3"/>
          <p:cNvSpPr/>
          <p:nvPr/>
        </p:nvSpPr>
        <p:spPr>
          <a:xfrm>
            <a:off x="-3873500" y="1521250"/>
            <a:ext cx="13246872" cy="7616951"/>
          </a:xfrm>
          <a:custGeom>
            <a:avLst/>
            <a:gdLst/>
            <a:ahLst/>
            <a:cxnLst/>
            <a:rect l="l" t="t" r="r" b="b"/>
            <a:pathLst>
              <a:path w="13246872" h="7616951">
                <a:moveTo>
                  <a:pt x="0" y="0"/>
                </a:moveTo>
                <a:lnTo>
                  <a:pt x="13246872" y="0"/>
                </a:lnTo>
                <a:lnTo>
                  <a:pt x="13246872" y="7616951"/>
                </a:lnTo>
                <a:lnTo>
                  <a:pt x="0" y="7616951"/>
                </a:lnTo>
                <a:lnTo>
                  <a:pt x="0" y="0"/>
                </a:lnTo>
                <a:close/>
              </a:path>
            </a:pathLst>
          </a:custGeom>
          <a:blipFill>
            <a:blip r:embed="rId3">
              <a:alphaModFix amt="56000"/>
            </a:blip>
            <a:stretch>
              <a:fillRect/>
            </a:stretch>
          </a:blipFill>
        </p:spPr>
        <p:txBody>
          <a:bodyPr/>
          <a:lstStyle/>
          <a:p>
            <a:endParaRPr lang="nl-NL" dirty="0"/>
          </a:p>
        </p:txBody>
      </p:sp>
      <p:grpSp>
        <p:nvGrpSpPr>
          <p:cNvPr id="4" name="Group 4"/>
          <p:cNvGrpSpPr/>
          <p:nvPr/>
        </p:nvGrpSpPr>
        <p:grpSpPr>
          <a:xfrm>
            <a:off x="-17539" y="-4811"/>
            <a:ext cx="10709539" cy="7569622"/>
            <a:chOff x="0" y="0"/>
            <a:chExt cx="14279385" cy="10092830"/>
          </a:xfrm>
        </p:grpSpPr>
        <p:sp>
          <p:nvSpPr>
            <p:cNvPr id="5" name="Freeform 5"/>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4"/>
              <a:stretch>
                <a:fillRect l="-25630"/>
              </a:stretch>
            </a:blipFill>
          </p:spPr>
          <p:txBody>
            <a:bodyPr/>
            <a:lstStyle/>
            <a:p>
              <a:endParaRPr lang="nl-NL"/>
            </a:p>
          </p:txBody>
        </p:sp>
      </p:grpSp>
      <p:grpSp>
        <p:nvGrpSpPr>
          <p:cNvPr id="6" name="Group 6"/>
          <p:cNvGrpSpPr/>
          <p:nvPr/>
        </p:nvGrpSpPr>
        <p:grpSpPr>
          <a:xfrm>
            <a:off x="0" y="1"/>
            <a:ext cx="663959" cy="126968"/>
            <a:chOff x="0" y="0"/>
            <a:chExt cx="885279" cy="169291"/>
          </a:xfrm>
        </p:grpSpPr>
        <p:sp>
          <p:nvSpPr>
            <p:cNvPr id="7" name="Freeform 7"/>
            <p:cNvSpPr/>
            <p:nvPr/>
          </p:nvSpPr>
          <p:spPr>
            <a:xfrm>
              <a:off x="0" y="0"/>
              <a:ext cx="885317" cy="169291"/>
            </a:xfrm>
            <a:custGeom>
              <a:avLst/>
              <a:gdLst/>
              <a:ahLst/>
              <a:cxnLst/>
              <a:rect l="l" t="t" r="r" b="b"/>
              <a:pathLst>
                <a:path w="885317" h="169291">
                  <a:moveTo>
                    <a:pt x="0" y="0"/>
                  </a:moveTo>
                  <a:lnTo>
                    <a:pt x="885317" y="0"/>
                  </a:lnTo>
                  <a:lnTo>
                    <a:pt x="885317" y="169291"/>
                  </a:lnTo>
                  <a:lnTo>
                    <a:pt x="0" y="169291"/>
                  </a:lnTo>
                  <a:close/>
                </a:path>
              </a:pathLst>
            </a:custGeom>
            <a:solidFill>
              <a:srgbClr val="183395"/>
            </a:solidFill>
          </p:spPr>
          <p:txBody>
            <a:bodyPr/>
            <a:lstStyle/>
            <a:p>
              <a:endParaRPr lang="nl-NL"/>
            </a:p>
          </p:txBody>
        </p:sp>
      </p:grpSp>
      <p:grpSp>
        <p:nvGrpSpPr>
          <p:cNvPr id="8" name="Group 8"/>
          <p:cNvGrpSpPr/>
          <p:nvPr/>
        </p:nvGrpSpPr>
        <p:grpSpPr>
          <a:xfrm>
            <a:off x="1" y="-9622"/>
            <a:ext cx="6670649" cy="7569622"/>
            <a:chOff x="0" y="0"/>
            <a:chExt cx="8894198" cy="10092830"/>
          </a:xfrm>
        </p:grpSpPr>
        <p:sp>
          <p:nvSpPr>
            <p:cNvPr id="9" name="Freeform 9"/>
            <p:cNvSpPr/>
            <p:nvPr/>
          </p:nvSpPr>
          <p:spPr>
            <a:xfrm>
              <a:off x="0" y="0"/>
              <a:ext cx="8894190" cy="10092817"/>
            </a:xfrm>
            <a:custGeom>
              <a:avLst/>
              <a:gdLst/>
              <a:ahLst/>
              <a:cxnLst/>
              <a:rect l="l" t="t" r="r" b="b"/>
              <a:pathLst>
                <a:path w="8894190" h="10092817">
                  <a:moveTo>
                    <a:pt x="0" y="0"/>
                  </a:moveTo>
                  <a:lnTo>
                    <a:pt x="8894190" y="0"/>
                  </a:lnTo>
                  <a:lnTo>
                    <a:pt x="8894190" y="10092817"/>
                  </a:lnTo>
                  <a:lnTo>
                    <a:pt x="0" y="10092817"/>
                  </a:lnTo>
                  <a:lnTo>
                    <a:pt x="0" y="0"/>
                  </a:lnTo>
                  <a:close/>
                </a:path>
              </a:pathLst>
            </a:custGeom>
            <a:blipFill>
              <a:blip r:embed="rId4"/>
              <a:stretch>
                <a:fillRect r="-101696"/>
              </a:stretch>
            </a:blipFill>
          </p:spPr>
          <p:txBody>
            <a:bodyPr/>
            <a:lstStyle/>
            <a:p>
              <a:endParaRPr lang="nl-NL"/>
            </a:p>
          </p:txBody>
        </p:sp>
      </p:grpSp>
      <p:grpSp>
        <p:nvGrpSpPr>
          <p:cNvPr id="10" name="Group 10"/>
          <p:cNvGrpSpPr/>
          <p:nvPr/>
        </p:nvGrpSpPr>
        <p:grpSpPr>
          <a:xfrm>
            <a:off x="756000" y="3272080"/>
            <a:ext cx="9522838" cy="4115291"/>
            <a:chOff x="0" y="0"/>
            <a:chExt cx="12697117" cy="5487055"/>
          </a:xfrm>
        </p:grpSpPr>
        <p:sp>
          <p:nvSpPr>
            <p:cNvPr id="11" name="Freeform 11"/>
            <p:cNvSpPr/>
            <p:nvPr/>
          </p:nvSpPr>
          <p:spPr>
            <a:xfrm>
              <a:off x="0" y="0"/>
              <a:ext cx="12697116" cy="5487058"/>
            </a:xfrm>
            <a:custGeom>
              <a:avLst/>
              <a:gdLst/>
              <a:ahLst/>
              <a:cxnLst/>
              <a:rect l="l" t="t" r="r" b="b"/>
              <a:pathLst>
                <a:path w="12697116" h="5487058">
                  <a:moveTo>
                    <a:pt x="0" y="0"/>
                  </a:moveTo>
                  <a:lnTo>
                    <a:pt x="12697116" y="0"/>
                  </a:lnTo>
                  <a:lnTo>
                    <a:pt x="12697116" y="5487058"/>
                  </a:lnTo>
                  <a:lnTo>
                    <a:pt x="0" y="5487058"/>
                  </a:lnTo>
                  <a:close/>
                </a:path>
              </a:pathLst>
            </a:custGeom>
            <a:blipFill>
              <a:blip r:embed="rId5">
                <a:alphaModFix amt="0"/>
              </a:blip>
              <a:stretch>
                <a:fillRect t="-19126" b="28948"/>
              </a:stretch>
            </a:blipFill>
          </p:spPr>
          <p:txBody>
            <a:bodyPr/>
            <a:lstStyle/>
            <a:p>
              <a:endParaRPr lang="nl-NL">
                <a:effectLst>
                  <a:outerShdw blurRad="50800" dist="38100" algn="l" rotWithShape="0">
                    <a:prstClr val="black">
                      <a:alpha val="40000"/>
                    </a:prstClr>
                  </a:outerShdw>
                </a:effectLst>
              </a:endParaRPr>
            </a:p>
          </p:txBody>
        </p:sp>
        <p:sp>
          <p:nvSpPr>
            <p:cNvPr id="12" name="TextBox 12"/>
            <p:cNvSpPr txBox="1"/>
            <p:nvPr/>
          </p:nvSpPr>
          <p:spPr>
            <a:xfrm>
              <a:off x="0" y="-19050"/>
              <a:ext cx="12697117" cy="5506105"/>
            </a:xfrm>
            <a:prstGeom prst="rect">
              <a:avLst/>
            </a:prstGeom>
          </p:spPr>
          <p:txBody>
            <a:bodyPr lIns="0" tIns="0" rIns="0" bIns="0" rtlCol="0" anchor="b"/>
            <a:lstStyle/>
            <a:p>
              <a:pPr algn="l">
                <a:lnSpc>
                  <a:spcPts val="3785"/>
                </a:lnSpc>
              </a:pPr>
              <a:endParaRPr dirty="0">
                <a:effectLst>
                  <a:outerShdw blurRad="50800" dist="38100" algn="l" rotWithShape="0">
                    <a:prstClr val="black">
                      <a:alpha val="40000"/>
                    </a:prstClr>
                  </a:outerShdw>
                </a:effectLst>
              </a:endParaRPr>
            </a:p>
            <a:p>
              <a:pPr algn="l">
                <a:lnSpc>
                  <a:spcPts val="3785"/>
                </a:lnSpc>
              </a:pPr>
              <a:endParaRPr dirty="0">
                <a:effectLst>
                  <a:outerShdw blurRad="50800" dist="38100" algn="l" rotWithShape="0">
                    <a:prstClr val="black">
                      <a:alpha val="40000"/>
                    </a:prstClr>
                  </a:outerShdw>
                </a:effectLst>
              </a:endParaRPr>
            </a:p>
            <a:p>
              <a:pPr algn="l">
                <a:lnSpc>
                  <a:spcPts val="3785"/>
                </a:lnSpc>
              </a:pPr>
              <a:r>
                <a:rPr lang="en-US" sz="3154" b="1" dirty="0" err="1">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Basispresentatie</a:t>
              </a:r>
              <a:r>
                <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 </a:t>
              </a:r>
            </a:p>
            <a:p>
              <a:pPr algn="l">
                <a:lnSpc>
                  <a:spcPts val="3785"/>
                </a:lnSpc>
              </a:pPr>
              <a:r>
                <a:rPr lang="en-US" sz="3154" b="1" dirty="0" err="1">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Kwaliteitskader</a:t>
              </a:r>
              <a:r>
                <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 </a:t>
              </a:r>
              <a:r>
                <a:rPr lang="en-US" sz="3154" b="1" dirty="0" err="1">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palliatieve</a:t>
              </a:r>
              <a:r>
                <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 </a:t>
              </a:r>
              <a:r>
                <a:rPr lang="en-US" sz="3154" b="1" dirty="0" err="1">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zorg</a:t>
              </a:r>
              <a:r>
                <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 </a:t>
              </a:r>
            </a:p>
            <a:p>
              <a:pPr algn="l">
                <a:lnSpc>
                  <a:spcPts val="3785"/>
                </a:lnSpc>
              </a:pPr>
              <a:r>
                <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rPr>
                <a:t>Nederland</a:t>
              </a:r>
            </a:p>
            <a:p>
              <a:pPr algn="l">
                <a:lnSpc>
                  <a:spcPts val="3785"/>
                </a:lnSpc>
              </a:pPr>
              <a:endPar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endParaRPr>
            </a:p>
            <a:p>
              <a:pPr algn="l">
                <a:lnSpc>
                  <a:spcPts val="3785"/>
                </a:lnSpc>
              </a:pPr>
              <a:endPar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endParaRPr>
            </a:p>
            <a:p>
              <a:pPr algn="l">
                <a:lnSpc>
                  <a:spcPts val="3785"/>
                </a:lnSpc>
              </a:pPr>
              <a:endParaRPr lang="en-US" sz="3154" b="1" dirty="0">
                <a:solidFill>
                  <a:srgbClr val="FFFFFF"/>
                </a:solidFill>
                <a:effectLst>
                  <a:outerShdw blurRad="50800" dist="38100" algn="l" rotWithShape="0">
                    <a:prstClr val="black">
                      <a:alpha val="40000"/>
                    </a:prstClr>
                  </a:outerShdw>
                </a:effectLst>
                <a:latin typeface="Poppins Bold"/>
                <a:ea typeface="Poppins Bold"/>
                <a:cs typeface="Poppins Bold"/>
                <a:sym typeface="Poppins Bold"/>
              </a:endParaRPr>
            </a:p>
          </p:txBody>
        </p:sp>
      </p:grpSp>
      <p:sp>
        <p:nvSpPr>
          <p:cNvPr id="13" name="Freeform 13"/>
          <p:cNvSpPr/>
          <p:nvPr/>
        </p:nvSpPr>
        <p:spPr>
          <a:xfrm>
            <a:off x="613677" y="6483324"/>
            <a:ext cx="1014287" cy="494056"/>
          </a:xfrm>
          <a:custGeom>
            <a:avLst/>
            <a:gdLst/>
            <a:ahLst/>
            <a:cxnLst/>
            <a:rect l="l" t="t" r="r" b="b"/>
            <a:pathLst>
              <a:path w="1014287" h="494056">
                <a:moveTo>
                  <a:pt x="0" y="0"/>
                </a:moveTo>
                <a:lnTo>
                  <a:pt x="1014287" y="0"/>
                </a:lnTo>
                <a:lnTo>
                  <a:pt x="1014287" y="494056"/>
                </a:lnTo>
                <a:lnTo>
                  <a:pt x="0" y="494056"/>
                </a:lnTo>
                <a:lnTo>
                  <a:pt x="0" y="0"/>
                </a:lnTo>
                <a:close/>
              </a:path>
            </a:pathLst>
          </a:custGeom>
          <a:blipFill>
            <a:blip r:embed="rId6"/>
            <a:stretch>
              <a:fillRect/>
            </a:stretch>
          </a:blipFill>
        </p:spPr>
        <p:txBody>
          <a:bodyPr/>
          <a:lstStyle/>
          <a:p>
            <a:endParaRPr lang="nl-NL"/>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117366">
            <a:off x="8786161" y="5296568"/>
            <a:ext cx="1890664" cy="921471"/>
            <a:chOff x="0" y="0"/>
            <a:chExt cx="505055" cy="246154"/>
          </a:xfrm>
        </p:grpSpPr>
        <p:sp>
          <p:nvSpPr>
            <p:cNvPr id="3" name="Freeform 3"/>
            <p:cNvSpPr/>
            <p:nvPr/>
          </p:nvSpPr>
          <p:spPr>
            <a:xfrm>
              <a:off x="0" y="0"/>
              <a:ext cx="505055" cy="246154"/>
            </a:xfrm>
            <a:custGeom>
              <a:avLst/>
              <a:gdLst/>
              <a:ahLst/>
              <a:cxnLst/>
              <a:rect l="l" t="t" r="r" b="b"/>
              <a:pathLst>
                <a:path w="505055" h="246154">
                  <a:moveTo>
                    <a:pt x="69612" y="0"/>
                  </a:moveTo>
                  <a:lnTo>
                    <a:pt x="435443" y="0"/>
                  </a:lnTo>
                  <a:cubicBezTo>
                    <a:pt x="453906" y="0"/>
                    <a:pt x="471612" y="7334"/>
                    <a:pt x="484667" y="20389"/>
                  </a:cubicBezTo>
                  <a:cubicBezTo>
                    <a:pt x="497721" y="33444"/>
                    <a:pt x="505055" y="51150"/>
                    <a:pt x="505055" y="69612"/>
                  </a:cubicBezTo>
                  <a:lnTo>
                    <a:pt x="505055" y="176542"/>
                  </a:lnTo>
                  <a:cubicBezTo>
                    <a:pt x="505055" y="195004"/>
                    <a:pt x="497721" y="212710"/>
                    <a:pt x="484667" y="225765"/>
                  </a:cubicBezTo>
                  <a:cubicBezTo>
                    <a:pt x="471612" y="238820"/>
                    <a:pt x="453906" y="246154"/>
                    <a:pt x="435443" y="246154"/>
                  </a:cubicBezTo>
                  <a:lnTo>
                    <a:pt x="69612" y="246154"/>
                  </a:lnTo>
                  <a:cubicBezTo>
                    <a:pt x="51150" y="246154"/>
                    <a:pt x="33444" y="238820"/>
                    <a:pt x="20389" y="225765"/>
                  </a:cubicBezTo>
                  <a:cubicBezTo>
                    <a:pt x="7334" y="212710"/>
                    <a:pt x="0" y="195004"/>
                    <a:pt x="0" y="176542"/>
                  </a:cubicBezTo>
                  <a:lnTo>
                    <a:pt x="0" y="69612"/>
                  </a:lnTo>
                  <a:cubicBezTo>
                    <a:pt x="0" y="51150"/>
                    <a:pt x="7334" y="33444"/>
                    <a:pt x="20389" y="20389"/>
                  </a:cubicBezTo>
                  <a:cubicBezTo>
                    <a:pt x="33444" y="7334"/>
                    <a:pt x="51150" y="0"/>
                    <a:pt x="69612" y="0"/>
                  </a:cubicBezTo>
                  <a:close/>
                </a:path>
              </a:pathLst>
            </a:custGeom>
            <a:blipFill>
              <a:blip r:embed="rId2"/>
              <a:stretch>
                <a:fillRect t="-20658" b="-20658"/>
              </a:stretch>
            </a:blipFill>
          </p:spPr>
          <p:txBody>
            <a:bodyPr/>
            <a:lstStyle/>
            <a:p>
              <a:endParaRPr lang="nl-NL"/>
            </a:p>
          </p:txBody>
        </p:sp>
      </p:grpSp>
      <p:sp>
        <p:nvSpPr>
          <p:cNvPr id="23" name="Freeform 22">
            <a:extLst>
              <a:ext uri="{FF2B5EF4-FFF2-40B4-BE49-F238E27FC236}">
                <a16:creationId xmlns:a16="http://schemas.microsoft.com/office/drawing/2014/main" id="{E6BC8764-3FEE-D24F-889F-86F242530B4A}"/>
              </a:ext>
            </a:extLst>
          </p:cNvPr>
          <p:cNvSpPr/>
          <p:nvPr/>
        </p:nvSpPr>
        <p:spPr>
          <a:xfrm>
            <a:off x="-17539" y="-4811"/>
            <a:ext cx="10709529" cy="7569612"/>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dirty="0"/>
          </a:p>
        </p:txBody>
      </p:sp>
      <p:grpSp>
        <p:nvGrpSpPr>
          <p:cNvPr id="4" name="Group 4"/>
          <p:cNvGrpSpPr/>
          <p:nvPr/>
        </p:nvGrpSpPr>
        <p:grpSpPr>
          <a:xfrm rot="74691">
            <a:off x="757004" y="5297124"/>
            <a:ext cx="2503525" cy="926944"/>
            <a:chOff x="0" y="0"/>
            <a:chExt cx="668770" cy="247616"/>
          </a:xfrm>
        </p:grpSpPr>
        <p:sp>
          <p:nvSpPr>
            <p:cNvPr id="5" name="Freeform 5"/>
            <p:cNvSpPr/>
            <p:nvPr/>
          </p:nvSpPr>
          <p:spPr>
            <a:xfrm>
              <a:off x="0" y="0"/>
              <a:ext cx="668770" cy="247616"/>
            </a:xfrm>
            <a:custGeom>
              <a:avLst/>
              <a:gdLst/>
              <a:ahLst/>
              <a:cxnLst/>
              <a:rect l="l" t="t" r="r" b="b"/>
              <a:pathLst>
                <a:path w="668770" h="247616">
                  <a:moveTo>
                    <a:pt x="52571" y="0"/>
                  </a:moveTo>
                  <a:lnTo>
                    <a:pt x="616199" y="0"/>
                  </a:lnTo>
                  <a:cubicBezTo>
                    <a:pt x="645233" y="0"/>
                    <a:pt x="668770" y="23537"/>
                    <a:pt x="668770" y="52571"/>
                  </a:cubicBezTo>
                  <a:lnTo>
                    <a:pt x="668770" y="195045"/>
                  </a:lnTo>
                  <a:cubicBezTo>
                    <a:pt x="668770" y="208988"/>
                    <a:pt x="663231" y="222359"/>
                    <a:pt x="653372" y="232218"/>
                  </a:cubicBezTo>
                  <a:cubicBezTo>
                    <a:pt x="643513" y="242077"/>
                    <a:pt x="630142" y="247616"/>
                    <a:pt x="616199" y="247616"/>
                  </a:cubicBezTo>
                  <a:lnTo>
                    <a:pt x="52571" y="247616"/>
                  </a:lnTo>
                  <a:cubicBezTo>
                    <a:pt x="23537" y="247616"/>
                    <a:pt x="0" y="224079"/>
                    <a:pt x="0" y="195045"/>
                  </a:cubicBezTo>
                  <a:lnTo>
                    <a:pt x="0" y="52571"/>
                  </a:lnTo>
                  <a:cubicBezTo>
                    <a:pt x="0" y="38628"/>
                    <a:pt x="5539" y="25257"/>
                    <a:pt x="15398" y="15398"/>
                  </a:cubicBezTo>
                  <a:cubicBezTo>
                    <a:pt x="25257" y="5539"/>
                    <a:pt x="38628" y="0"/>
                    <a:pt x="52571" y="0"/>
                  </a:cubicBezTo>
                  <a:close/>
                </a:path>
              </a:pathLst>
            </a:custGeom>
            <a:blipFill>
              <a:blip r:embed="rId4"/>
              <a:stretch>
                <a:fillRect t="-41828" b="-41828"/>
              </a:stretch>
            </a:blipFill>
          </p:spPr>
          <p:txBody>
            <a:bodyPr/>
            <a:lstStyle/>
            <a:p>
              <a:endParaRPr lang="nl-NL"/>
            </a:p>
          </p:txBody>
        </p:sp>
      </p:grpSp>
      <p:grpSp>
        <p:nvGrpSpPr>
          <p:cNvPr id="6" name="Group 6"/>
          <p:cNvGrpSpPr/>
          <p:nvPr/>
        </p:nvGrpSpPr>
        <p:grpSpPr>
          <a:xfrm rot="-102156">
            <a:off x="3439958" y="5307026"/>
            <a:ext cx="2503525" cy="926944"/>
            <a:chOff x="0" y="0"/>
            <a:chExt cx="668770" cy="247616"/>
          </a:xfrm>
        </p:grpSpPr>
        <p:sp>
          <p:nvSpPr>
            <p:cNvPr id="7" name="Freeform 7"/>
            <p:cNvSpPr/>
            <p:nvPr/>
          </p:nvSpPr>
          <p:spPr>
            <a:xfrm>
              <a:off x="0" y="0"/>
              <a:ext cx="668770" cy="247616"/>
            </a:xfrm>
            <a:custGeom>
              <a:avLst/>
              <a:gdLst/>
              <a:ahLst/>
              <a:cxnLst/>
              <a:rect l="l" t="t" r="r" b="b"/>
              <a:pathLst>
                <a:path w="668770" h="247616">
                  <a:moveTo>
                    <a:pt x="52571" y="0"/>
                  </a:moveTo>
                  <a:lnTo>
                    <a:pt x="616199" y="0"/>
                  </a:lnTo>
                  <a:cubicBezTo>
                    <a:pt x="645233" y="0"/>
                    <a:pt x="668770" y="23537"/>
                    <a:pt x="668770" y="52571"/>
                  </a:cubicBezTo>
                  <a:lnTo>
                    <a:pt x="668770" y="195045"/>
                  </a:lnTo>
                  <a:cubicBezTo>
                    <a:pt x="668770" y="208988"/>
                    <a:pt x="663231" y="222359"/>
                    <a:pt x="653372" y="232218"/>
                  </a:cubicBezTo>
                  <a:cubicBezTo>
                    <a:pt x="643513" y="242077"/>
                    <a:pt x="630142" y="247616"/>
                    <a:pt x="616199" y="247616"/>
                  </a:cubicBezTo>
                  <a:lnTo>
                    <a:pt x="52571" y="247616"/>
                  </a:lnTo>
                  <a:cubicBezTo>
                    <a:pt x="23537" y="247616"/>
                    <a:pt x="0" y="224079"/>
                    <a:pt x="0" y="195045"/>
                  </a:cubicBezTo>
                  <a:lnTo>
                    <a:pt x="0" y="52571"/>
                  </a:lnTo>
                  <a:cubicBezTo>
                    <a:pt x="0" y="38628"/>
                    <a:pt x="5539" y="25257"/>
                    <a:pt x="15398" y="15398"/>
                  </a:cubicBezTo>
                  <a:cubicBezTo>
                    <a:pt x="25257" y="5539"/>
                    <a:pt x="38628" y="0"/>
                    <a:pt x="52571" y="0"/>
                  </a:cubicBezTo>
                  <a:close/>
                </a:path>
              </a:pathLst>
            </a:custGeom>
            <a:blipFill>
              <a:blip r:embed="rId5"/>
              <a:stretch>
                <a:fillRect t="-39802" b="-39802"/>
              </a:stretch>
            </a:blipFill>
          </p:spPr>
          <p:txBody>
            <a:bodyPr/>
            <a:lstStyle/>
            <a:p>
              <a:endParaRPr lang="nl-NL"/>
            </a:p>
          </p:txBody>
        </p:sp>
      </p:grpSp>
      <p:grpSp>
        <p:nvGrpSpPr>
          <p:cNvPr id="8" name="Group 8"/>
          <p:cNvGrpSpPr/>
          <p:nvPr/>
        </p:nvGrpSpPr>
        <p:grpSpPr>
          <a:xfrm>
            <a:off x="6109101" y="5297124"/>
            <a:ext cx="2503525" cy="926944"/>
            <a:chOff x="0" y="0"/>
            <a:chExt cx="668770" cy="247616"/>
          </a:xfrm>
        </p:grpSpPr>
        <p:sp>
          <p:nvSpPr>
            <p:cNvPr id="9" name="Freeform 9"/>
            <p:cNvSpPr/>
            <p:nvPr/>
          </p:nvSpPr>
          <p:spPr>
            <a:xfrm>
              <a:off x="0" y="0"/>
              <a:ext cx="668770" cy="247616"/>
            </a:xfrm>
            <a:custGeom>
              <a:avLst/>
              <a:gdLst/>
              <a:ahLst/>
              <a:cxnLst/>
              <a:rect l="l" t="t" r="r" b="b"/>
              <a:pathLst>
                <a:path w="668770" h="247616">
                  <a:moveTo>
                    <a:pt x="52571" y="0"/>
                  </a:moveTo>
                  <a:lnTo>
                    <a:pt x="616199" y="0"/>
                  </a:lnTo>
                  <a:cubicBezTo>
                    <a:pt x="645233" y="0"/>
                    <a:pt x="668770" y="23537"/>
                    <a:pt x="668770" y="52571"/>
                  </a:cubicBezTo>
                  <a:lnTo>
                    <a:pt x="668770" y="195045"/>
                  </a:lnTo>
                  <a:cubicBezTo>
                    <a:pt x="668770" y="208988"/>
                    <a:pt x="663231" y="222359"/>
                    <a:pt x="653372" y="232218"/>
                  </a:cubicBezTo>
                  <a:cubicBezTo>
                    <a:pt x="643513" y="242077"/>
                    <a:pt x="630142" y="247616"/>
                    <a:pt x="616199" y="247616"/>
                  </a:cubicBezTo>
                  <a:lnTo>
                    <a:pt x="52571" y="247616"/>
                  </a:lnTo>
                  <a:cubicBezTo>
                    <a:pt x="23537" y="247616"/>
                    <a:pt x="0" y="224079"/>
                    <a:pt x="0" y="195045"/>
                  </a:cubicBezTo>
                  <a:lnTo>
                    <a:pt x="0" y="52571"/>
                  </a:lnTo>
                  <a:cubicBezTo>
                    <a:pt x="0" y="38628"/>
                    <a:pt x="5539" y="25257"/>
                    <a:pt x="15398" y="15398"/>
                  </a:cubicBezTo>
                  <a:cubicBezTo>
                    <a:pt x="25257" y="5539"/>
                    <a:pt x="38628" y="0"/>
                    <a:pt x="52571" y="0"/>
                  </a:cubicBezTo>
                  <a:close/>
                </a:path>
              </a:pathLst>
            </a:custGeom>
            <a:blipFill>
              <a:blip r:embed="rId6"/>
              <a:stretch>
                <a:fillRect t="-9418" b="-9418"/>
              </a:stretch>
            </a:blipFill>
          </p:spPr>
          <p:txBody>
            <a:bodyPr/>
            <a:lstStyle/>
            <a:p>
              <a:endParaRPr lang="nl-NL"/>
            </a:p>
          </p:txBody>
        </p:sp>
      </p:grpSp>
      <p:grpSp>
        <p:nvGrpSpPr>
          <p:cNvPr id="11" name="Group 11"/>
          <p:cNvGrpSpPr/>
          <p:nvPr/>
        </p:nvGrpSpPr>
        <p:grpSpPr>
          <a:xfrm>
            <a:off x="644311" y="732307"/>
            <a:ext cx="3558124" cy="503717"/>
            <a:chOff x="0" y="0"/>
            <a:chExt cx="1275151" cy="180521"/>
          </a:xfrm>
        </p:grpSpPr>
        <p:sp>
          <p:nvSpPr>
            <p:cNvPr id="12" name="Freeform 12"/>
            <p:cNvSpPr/>
            <p:nvPr/>
          </p:nvSpPr>
          <p:spPr>
            <a:xfrm>
              <a:off x="0" y="0"/>
              <a:ext cx="1275151" cy="180521"/>
            </a:xfrm>
            <a:custGeom>
              <a:avLst/>
              <a:gdLst/>
              <a:ahLst/>
              <a:cxnLst/>
              <a:rect l="l" t="t" r="r" b="b"/>
              <a:pathLst>
                <a:path w="1275151" h="180521">
                  <a:moveTo>
                    <a:pt x="17407" y="0"/>
                  </a:moveTo>
                  <a:lnTo>
                    <a:pt x="1257745" y="0"/>
                  </a:lnTo>
                  <a:cubicBezTo>
                    <a:pt x="1262361" y="0"/>
                    <a:pt x="1266789" y="1834"/>
                    <a:pt x="1270053" y="5098"/>
                  </a:cubicBezTo>
                  <a:cubicBezTo>
                    <a:pt x="1273317" y="8363"/>
                    <a:pt x="1275151" y="12790"/>
                    <a:pt x="1275151" y="17407"/>
                  </a:cubicBezTo>
                  <a:lnTo>
                    <a:pt x="1275151" y="163114"/>
                  </a:lnTo>
                  <a:cubicBezTo>
                    <a:pt x="1275151" y="167730"/>
                    <a:pt x="1273317" y="172158"/>
                    <a:pt x="1270053" y="175422"/>
                  </a:cubicBezTo>
                  <a:cubicBezTo>
                    <a:pt x="1266789" y="178687"/>
                    <a:pt x="1262361" y="180521"/>
                    <a:pt x="1257745" y="180521"/>
                  </a:cubicBezTo>
                  <a:lnTo>
                    <a:pt x="17407" y="180521"/>
                  </a:lnTo>
                  <a:cubicBezTo>
                    <a:pt x="12790" y="180521"/>
                    <a:pt x="8363" y="178687"/>
                    <a:pt x="5098" y="175422"/>
                  </a:cubicBezTo>
                  <a:cubicBezTo>
                    <a:pt x="1834" y="172158"/>
                    <a:pt x="0" y="167730"/>
                    <a:pt x="0" y="163114"/>
                  </a:cubicBezTo>
                  <a:lnTo>
                    <a:pt x="0" y="17407"/>
                  </a:lnTo>
                  <a:cubicBezTo>
                    <a:pt x="0" y="12790"/>
                    <a:pt x="1834" y="8363"/>
                    <a:pt x="5098" y="5098"/>
                  </a:cubicBezTo>
                  <a:cubicBezTo>
                    <a:pt x="8363" y="1834"/>
                    <a:pt x="12790" y="0"/>
                    <a:pt x="17407" y="0"/>
                  </a:cubicBezTo>
                  <a:close/>
                </a:path>
              </a:pathLst>
            </a:custGeom>
            <a:solidFill>
              <a:srgbClr val="AF1881"/>
            </a:solidFill>
          </p:spPr>
          <p:txBody>
            <a:bodyPr/>
            <a:lstStyle/>
            <a:p>
              <a:endParaRPr lang="nl-NL"/>
            </a:p>
          </p:txBody>
        </p:sp>
        <p:sp>
          <p:nvSpPr>
            <p:cNvPr id="13" name="TextBox 13"/>
            <p:cNvSpPr txBox="1"/>
            <p:nvPr/>
          </p:nvSpPr>
          <p:spPr>
            <a:xfrm>
              <a:off x="0" y="-19050"/>
              <a:ext cx="1275151" cy="199571"/>
            </a:xfrm>
            <a:prstGeom prst="rect">
              <a:avLst/>
            </a:prstGeom>
          </p:spPr>
          <p:txBody>
            <a:bodyPr lIns="50800" tIns="50800" rIns="50800" bIns="50800" rtlCol="0" anchor="ctr"/>
            <a:lstStyle/>
            <a:p>
              <a:pPr algn="ctr">
                <a:lnSpc>
                  <a:spcPts val="1353"/>
                </a:lnSpc>
              </a:pPr>
              <a:endParaRPr/>
            </a:p>
          </p:txBody>
        </p:sp>
      </p:grpSp>
      <p:grpSp>
        <p:nvGrpSpPr>
          <p:cNvPr id="14" name="Group 14"/>
          <p:cNvGrpSpPr/>
          <p:nvPr/>
        </p:nvGrpSpPr>
        <p:grpSpPr>
          <a:xfrm>
            <a:off x="644311" y="1286632"/>
            <a:ext cx="3424637" cy="474299"/>
            <a:chOff x="0" y="0"/>
            <a:chExt cx="1227313" cy="169978"/>
          </a:xfrm>
        </p:grpSpPr>
        <p:sp>
          <p:nvSpPr>
            <p:cNvPr id="15" name="Freeform 15"/>
            <p:cNvSpPr/>
            <p:nvPr/>
          </p:nvSpPr>
          <p:spPr>
            <a:xfrm>
              <a:off x="0" y="0"/>
              <a:ext cx="1227313" cy="169978"/>
            </a:xfrm>
            <a:custGeom>
              <a:avLst/>
              <a:gdLst/>
              <a:ahLst/>
              <a:cxnLst/>
              <a:rect l="l" t="t" r="r" b="b"/>
              <a:pathLst>
                <a:path w="1227313" h="169978">
                  <a:moveTo>
                    <a:pt x="22607" y="0"/>
                  </a:moveTo>
                  <a:lnTo>
                    <a:pt x="1204706" y="0"/>
                  </a:lnTo>
                  <a:cubicBezTo>
                    <a:pt x="1217191" y="0"/>
                    <a:pt x="1227313" y="10121"/>
                    <a:pt x="1227313" y="22607"/>
                  </a:cubicBezTo>
                  <a:lnTo>
                    <a:pt x="1227313" y="147372"/>
                  </a:lnTo>
                  <a:cubicBezTo>
                    <a:pt x="1227313" y="159857"/>
                    <a:pt x="1217191" y="169978"/>
                    <a:pt x="1204706" y="169978"/>
                  </a:cubicBezTo>
                  <a:lnTo>
                    <a:pt x="22607" y="169978"/>
                  </a:lnTo>
                  <a:cubicBezTo>
                    <a:pt x="10121" y="169978"/>
                    <a:pt x="0" y="159857"/>
                    <a:pt x="0" y="147372"/>
                  </a:cubicBezTo>
                  <a:lnTo>
                    <a:pt x="0" y="22607"/>
                  </a:lnTo>
                  <a:cubicBezTo>
                    <a:pt x="0" y="10121"/>
                    <a:pt x="10121" y="0"/>
                    <a:pt x="22607" y="0"/>
                  </a:cubicBezTo>
                  <a:close/>
                </a:path>
              </a:pathLst>
            </a:custGeom>
            <a:solidFill>
              <a:srgbClr val="AF1881"/>
            </a:solidFill>
          </p:spPr>
          <p:txBody>
            <a:bodyPr/>
            <a:lstStyle/>
            <a:p>
              <a:endParaRPr lang="nl-NL"/>
            </a:p>
          </p:txBody>
        </p:sp>
        <p:sp>
          <p:nvSpPr>
            <p:cNvPr id="16" name="TextBox 16"/>
            <p:cNvSpPr txBox="1"/>
            <p:nvPr/>
          </p:nvSpPr>
          <p:spPr>
            <a:xfrm>
              <a:off x="0" y="-19050"/>
              <a:ext cx="1227313" cy="189028"/>
            </a:xfrm>
            <a:prstGeom prst="rect">
              <a:avLst/>
            </a:prstGeom>
          </p:spPr>
          <p:txBody>
            <a:bodyPr lIns="50800" tIns="50800" rIns="50800" bIns="50800" rtlCol="0" anchor="ctr"/>
            <a:lstStyle/>
            <a:p>
              <a:pPr algn="ctr">
                <a:lnSpc>
                  <a:spcPts val="1353"/>
                </a:lnSpc>
              </a:pPr>
              <a:endParaRPr/>
            </a:p>
          </p:txBody>
        </p:sp>
      </p:grpSp>
      <p:sp>
        <p:nvSpPr>
          <p:cNvPr id="17" name="TextBox 17"/>
          <p:cNvSpPr txBox="1"/>
          <p:nvPr/>
        </p:nvSpPr>
        <p:spPr>
          <a:xfrm>
            <a:off x="747231" y="1977958"/>
            <a:ext cx="4468208" cy="2977483"/>
          </a:xfrm>
          <a:prstGeom prst="rect">
            <a:avLst/>
          </a:prstGeom>
        </p:spPr>
        <p:txBody>
          <a:bodyPr lIns="0" tIns="0" rIns="0" bIns="0" rtlCol="0" anchor="t">
            <a:spAutoFit/>
          </a:bodyPr>
          <a:lstStyle/>
          <a:p>
            <a:pPr algn="l">
              <a:lnSpc>
                <a:spcPts val="1982"/>
              </a:lnSpc>
            </a:pPr>
            <a:r>
              <a:rPr lang="en-US" sz="1502" dirty="0">
                <a:solidFill>
                  <a:srgbClr val="173395"/>
                </a:solidFill>
                <a:latin typeface="Poppins"/>
                <a:ea typeface="Poppins"/>
                <a:cs typeface="Poppins"/>
                <a:sym typeface="Poppins"/>
              </a:rPr>
              <a:t>De </a:t>
            </a:r>
            <a:r>
              <a:rPr lang="en-US" sz="1502" dirty="0" err="1">
                <a:solidFill>
                  <a:srgbClr val="173395"/>
                </a:solidFill>
                <a:latin typeface="Poppins"/>
                <a:ea typeface="Poppins"/>
                <a:cs typeface="Poppins"/>
                <a:sym typeface="Poppins"/>
              </a:rPr>
              <a:t>presentatie</a:t>
            </a:r>
            <a:r>
              <a:rPr lang="en-US" sz="1502" dirty="0">
                <a:solidFill>
                  <a:srgbClr val="173395"/>
                </a:solidFill>
                <a:latin typeface="Poppins"/>
                <a:ea typeface="Poppins"/>
                <a:cs typeface="Poppins"/>
                <a:sym typeface="Poppins"/>
              </a:rPr>
              <a:t> is </a:t>
            </a:r>
            <a:r>
              <a:rPr lang="en-US" sz="1502" dirty="0" err="1">
                <a:solidFill>
                  <a:srgbClr val="173395"/>
                </a:solidFill>
                <a:latin typeface="Poppins"/>
                <a:ea typeface="Poppins"/>
                <a:cs typeface="Poppins"/>
                <a:sym typeface="Poppins"/>
              </a:rPr>
              <a:t>opgebouwd</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uit</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verschillende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inhoudelijke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blokken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rond</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specifieke</a:t>
            </a:r>
            <a:r>
              <a:rPr lang="en-US" sz="1502" dirty="0">
                <a:solidFill>
                  <a:srgbClr val="173395"/>
                </a:solidFill>
                <a:latin typeface="Poppins"/>
                <a:ea typeface="Poppins"/>
                <a:cs typeface="Poppins"/>
                <a:sym typeface="Poppins"/>
              </a:rPr>
              <a:t> thema’s. </a:t>
            </a:r>
            <a:r>
              <a:rPr lang="en-US" sz="1502" dirty="0" err="1">
                <a:solidFill>
                  <a:srgbClr val="173395"/>
                </a:solidFill>
                <a:latin typeface="Poppins"/>
                <a:ea typeface="Poppins"/>
                <a:cs typeface="Poppins"/>
                <a:sym typeface="Poppins"/>
              </a:rPr>
              <a:t>Hierdoor</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kunnen</a:t>
            </a:r>
            <a:r>
              <a:rPr lang="en-US" sz="1502" dirty="0">
                <a:solidFill>
                  <a:srgbClr val="173395"/>
                </a:solidFill>
                <a:latin typeface="Poppins"/>
                <a:ea typeface="Poppins"/>
                <a:cs typeface="Poppins"/>
                <a:sym typeface="Poppins"/>
              </a:rPr>
              <a:t> de </a:t>
            </a:r>
            <a:r>
              <a:rPr lang="en-US" sz="1502" dirty="0" err="1">
                <a:solidFill>
                  <a:srgbClr val="173395"/>
                </a:solidFill>
                <a:latin typeface="Poppins"/>
                <a:ea typeface="Poppins"/>
                <a:cs typeface="Poppins"/>
                <a:sym typeface="Poppins"/>
              </a:rPr>
              <a:t>afzonderlijke</a:t>
            </a:r>
            <a:r>
              <a:rPr lang="en-US" sz="1502" dirty="0">
                <a:solidFill>
                  <a:srgbClr val="173395"/>
                </a:solidFill>
                <a:latin typeface="Poppins"/>
                <a:ea typeface="Poppins"/>
                <a:cs typeface="Poppins"/>
                <a:sym typeface="Poppins"/>
              </a:rPr>
              <a:t> sheets, of </a:t>
            </a:r>
            <a:r>
              <a:rPr lang="en-US" sz="1502" dirty="0" err="1">
                <a:solidFill>
                  <a:srgbClr val="173395"/>
                </a:solidFill>
                <a:latin typeface="Poppins"/>
                <a:ea typeface="Poppins"/>
                <a:cs typeface="Poppins"/>
                <a:sym typeface="Poppins"/>
              </a:rPr>
              <a:t>een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selectie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daarvan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los</a:t>
            </a:r>
            <a:r>
              <a:rPr lang="en-US" sz="1502" dirty="0">
                <a:solidFill>
                  <a:srgbClr val="173395"/>
                </a:solidFill>
                <a:latin typeface="Poppins"/>
                <a:ea typeface="Poppins"/>
                <a:cs typeface="Poppins"/>
                <a:sym typeface="Poppins"/>
              </a:rPr>
              <a:t> van </a:t>
            </a:r>
            <a:r>
              <a:rPr lang="en-US" sz="1502" dirty="0" err="1">
                <a:solidFill>
                  <a:srgbClr val="173395"/>
                </a:solidFill>
                <a:latin typeface="Poppins"/>
                <a:ea typeface="Poppins"/>
                <a:cs typeface="Poppins"/>
                <a:sym typeface="Poppins"/>
              </a:rPr>
              <a:t>elkaar</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worden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gebruikt</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afhankelijk</a:t>
            </a:r>
            <a:r>
              <a:rPr lang="en-US" sz="1502" dirty="0">
                <a:solidFill>
                  <a:srgbClr val="173395"/>
                </a:solidFill>
                <a:latin typeface="Poppins"/>
                <a:ea typeface="Poppins"/>
                <a:cs typeface="Poppins"/>
                <a:sym typeface="Poppins"/>
              </a:rPr>
              <a:t> van het </a:t>
            </a:r>
            <a:r>
              <a:rPr lang="en-US" sz="1502" dirty="0" err="1">
                <a:solidFill>
                  <a:srgbClr val="173395"/>
                </a:solidFill>
                <a:latin typeface="Poppins"/>
                <a:ea typeface="Poppins"/>
                <a:cs typeface="Poppins"/>
                <a:sym typeface="Poppins"/>
              </a:rPr>
              <a:t>doel</a:t>
            </a:r>
            <a:r>
              <a:rPr lang="en-US" sz="1502" dirty="0">
                <a:solidFill>
                  <a:srgbClr val="173395"/>
                </a:solidFill>
                <a:latin typeface="Poppins"/>
                <a:ea typeface="Poppins"/>
                <a:cs typeface="Poppins"/>
                <a:sym typeface="Poppins"/>
              </a:rPr>
              <a:t>, de </a:t>
            </a:r>
            <a:r>
              <a:rPr lang="en-US" sz="1502" dirty="0" err="1">
                <a:solidFill>
                  <a:srgbClr val="173395"/>
                </a:solidFill>
                <a:latin typeface="Poppins"/>
                <a:ea typeface="Poppins"/>
                <a:cs typeface="Poppins"/>
                <a:sym typeface="Poppins"/>
              </a:rPr>
              <a:t>doelgroep</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en</a:t>
            </a:r>
            <a:r>
              <a:rPr lang="en-US" sz="1502" dirty="0">
                <a:solidFill>
                  <a:srgbClr val="173395"/>
                </a:solidFill>
                <a:latin typeface="Poppins"/>
                <a:ea typeface="Poppins"/>
                <a:cs typeface="Poppins"/>
                <a:sym typeface="Poppins"/>
              </a:rPr>
              <a:t> de context. </a:t>
            </a:r>
          </a:p>
          <a:p>
            <a:pPr algn="l">
              <a:lnSpc>
                <a:spcPts val="1982"/>
              </a:lnSpc>
            </a:pPr>
            <a:endParaRPr lang="en-US" sz="1502" dirty="0">
              <a:solidFill>
                <a:srgbClr val="173395"/>
              </a:solidFill>
              <a:latin typeface="Poppins"/>
              <a:ea typeface="Poppins"/>
              <a:cs typeface="Poppins"/>
              <a:sym typeface="Poppins"/>
            </a:endParaRPr>
          </a:p>
          <a:p>
            <a:pPr algn="l">
              <a:lnSpc>
                <a:spcPts val="1982"/>
              </a:lnSpc>
            </a:pPr>
            <a:r>
              <a:rPr lang="en-US" sz="1502" dirty="0">
                <a:solidFill>
                  <a:srgbClr val="173395"/>
                </a:solidFill>
                <a:latin typeface="Poppins"/>
                <a:ea typeface="Poppins"/>
                <a:cs typeface="Poppins"/>
                <a:sym typeface="Poppins"/>
              </a:rPr>
              <a:t>De sheets </a:t>
            </a:r>
            <a:r>
              <a:rPr lang="en-US" sz="1502" dirty="0" err="1">
                <a:solidFill>
                  <a:srgbClr val="173395"/>
                </a:solidFill>
                <a:latin typeface="Poppins"/>
                <a:ea typeface="Poppins"/>
                <a:cs typeface="Poppins"/>
                <a:sym typeface="Poppins"/>
              </a:rPr>
              <a:t>zijn</a:t>
            </a:r>
            <a:r>
              <a:rPr lang="en-US" sz="1502" dirty="0">
                <a:solidFill>
                  <a:srgbClr val="173395"/>
                </a:solidFill>
                <a:latin typeface="Poppins"/>
                <a:ea typeface="Poppins"/>
                <a:cs typeface="Poppins"/>
                <a:sym typeface="Poppins"/>
              </a:rPr>
              <a:t> zo </a:t>
            </a:r>
            <a:r>
              <a:rPr lang="en-US" sz="1502" dirty="0" err="1">
                <a:solidFill>
                  <a:srgbClr val="173395"/>
                </a:solidFill>
                <a:latin typeface="Poppins"/>
                <a:ea typeface="Poppins"/>
                <a:cs typeface="Poppins"/>
                <a:sym typeface="Poppins"/>
              </a:rPr>
              <a:t>vormgegeven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dat</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zij</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zelfstandig</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leesbaar</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zijn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kunnen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worden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ingezet</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voor</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presentaties</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overleggen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bijeenkomsten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informatiepakketten</a:t>
            </a:r>
            <a:r>
              <a:rPr lang="en-US" sz="1502" dirty="0">
                <a:solidFill>
                  <a:srgbClr val="173395"/>
                </a:solidFill>
                <a:latin typeface="Poppins"/>
                <a:ea typeface="Poppins"/>
                <a:cs typeface="Poppins"/>
                <a:sym typeface="Poppins"/>
              </a:rPr>
              <a:t> of </a:t>
            </a:r>
            <a:r>
              <a:rPr lang="en-US" sz="1502" dirty="0" err="1">
                <a:solidFill>
                  <a:srgbClr val="173395"/>
                </a:solidFill>
                <a:latin typeface="Poppins"/>
                <a:ea typeface="Poppins"/>
                <a:cs typeface="Poppins"/>
                <a:sym typeface="Poppins"/>
              </a:rPr>
              <a:t>andere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communicatieve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doeleinden</a:t>
            </a:r>
            <a:r>
              <a:rPr lang="en-US" sz="1502" dirty="0">
                <a:solidFill>
                  <a:srgbClr val="173395"/>
                </a:solidFill>
                <a:latin typeface="Poppins"/>
                <a:ea typeface="Poppins"/>
                <a:cs typeface="Poppins"/>
                <a:sym typeface="Poppins"/>
              </a:rPr>
              <a:t>.</a:t>
            </a:r>
          </a:p>
        </p:txBody>
      </p:sp>
      <p:sp>
        <p:nvSpPr>
          <p:cNvPr id="18" name="TextBox 18"/>
          <p:cNvSpPr txBox="1"/>
          <p:nvPr/>
        </p:nvSpPr>
        <p:spPr>
          <a:xfrm>
            <a:off x="747230" y="696302"/>
            <a:ext cx="5592874" cy="1074348"/>
          </a:xfrm>
          <a:prstGeom prst="rect">
            <a:avLst/>
          </a:prstGeom>
        </p:spPr>
        <p:txBody>
          <a:bodyPr lIns="0" tIns="0" rIns="0" bIns="0" rtlCol="0" anchor="t">
            <a:spAutoFit/>
          </a:bodyPr>
          <a:lstStyle/>
          <a:p>
            <a:pPr algn="l">
              <a:lnSpc>
                <a:spcPts val="4202"/>
              </a:lnSpc>
            </a:pPr>
            <a:r>
              <a:rPr lang="en-US" sz="2801" b="1" dirty="0">
                <a:solidFill>
                  <a:srgbClr val="FFFFFF"/>
                </a:solidFill>
                <a:latin typeface="Poppins Bold"/>
                <a:ea typeface="Poppins Bold"/>
                <a:cs typeface="Poppins Bold"/>
                <a:sym typeface="Poppins Bold"/>
              </a:rPr>
              <a:t>Zo </a:t>
            </a:r>
            <a:r>
              <a:rPr lang="en-US" sz="2801" b="1" dirty="0" err="1">
                <a:solidFill>
                  <a:srgbClr val="FFFFFF"/>
                </a:solidFill>
                <a:latin typeface="Poppins Bold"/>
                <a:ea typeface="Poppins Bold"/>
                <a:cs typeface="Poppins Bold"/>
                <a:sym typeface="Poppins Bold"/>
              </a:rPr>
              <a:t>gebruik</a:t>
            </a:r>
            <a:r>
              <a:rPr lang="en-US" sz="2801" b="1" dirty="0">
                <a:solidFill>
                  <a:srgbClr val="FFFFFF"/>
                </a:solidFill>
                <a:latin typeface="Poppins Bold"/>
                <a:ea typeface="Poppins Bold"/>
                <a:cs typeface="Poppins Bold"/>
                <a:sym typeface="Poppins Bold"/>
              </a:rPr>
              <a:t> je </a:t>
            </a:r>
            <a:r>
              <a:rPr lang="en-US" sz="2801" b="1" dirty="0" err="1">
                <a:solidFill>
                  <a:srgbClr val="FFFFFF"/>
                </a:solidFill>
                <a:latin typeface="Poppins Bold"/>
                <a:ea typeface="Poppins Bold"/>
                <a:cs typeface="Poppins Bold"/>
                <a:sym typeface="Poppins Bold"/>
              </a:rPr>
              <a:t>deze</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basispresentatie</a:t>
            </a:r>
            <a:endParaRPr lang="en-US" sz="2801" b="1" dirty="0">
              <a:solidFill>
                <a:srgbClr val="FFFFFF"/>
              </a:solidFill>
              <a:latin typeface="Poppins Bold"/>
              <a:ea typeface="Poppins Bold"/>
              <a:cs typeface="Poppins Bold"/>
              <a:sym typeface="Poppins Bold"/>
            </a:endParaRPr>
          </a:p>
        </p:txBody>
      </p:sp>
      <p:sp>
        <p:nvSpPr>
          <p:cNvPr id="19" name="TextBox 19"/>
          <p:cNvSpPr txBox="1"/>
          <p:nvPr/>
        </p:nvSpPr>
        <p:spPr>
          <a:xfrm>
            <a:off x="5467792" y="1958694"/>
            <a:ext cx="4468208" cy="1986883"/>
          </a:xfrm>
          <a:prstGeom prst="rect">
            <a:avLst/>
          </a:prstGeom>
        </p:spPr>
        <p:txBody>
          <a:bodyPr lIns="0" tIns="0" rIns="0" bIns="0" rtlCol="0" anchor="t">
            <a:spAutoFit/>
          </a:bodyPr>
          <a:lstStyle/>
          <a:p>
            <a:pPr algn="l">
              <a:lnSpc>
                <a:spcPts val="1982"/>
              </a:lnSpc>
            </a:pPr>
            <a:r>
              <a:rPr lang="en-US" sz="1502" dirty="0" err="1">
                <a:solidFill>
                  <a:srgbClr val="173395"/>
                </a:solidFill>
                <a:latin typeface="Poppins"/>
                <a:ea typeface="Poppins"/>
                <a:cs typeface="Poppins"/>
                <a:sym typeface="Poppins"/>
              </a:rPr>
              <a:t>Gebruikers</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kunnen</a:t>
            </a:r>
            <a:r>
              <a:rPr lang="en-US" sz="1502" dirty="0">
                <a:solidFill>
                  <a:srgbClr val="173395"/>
                </a:solidFill>
                <a:latin typeface="Poppins"/>
                <a:ea typeface="Poppins"/>
                <a:cs typeface="Poppins"/>
                <a:sym typeface="Poppins"/>
              </a:rPr>
              <a:t> de </a:t>
            </a:r>
            <a:r>
              <a:rPr lang="en-US" sz="1502" dirty="0" err="1">
                <a:solidFill>
                  <a:srgbClr val="173395"/>
                </a:solidFill>
                <a:latin typeface="Poppins"/>
                <a:ea typeface="Poppins"/>
                <a:cs typeface="Poppins"/>
                <a:sym typeface="Poppins"/>
              </a:rPr>
              <a:t>relevante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onderdelen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selecteren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combineren</a:t>
            </a:r>
            <a:r>
              <a:rPr lang="en-US" sz="1502" dirty="0">
                <a:solidFill>
                  <a:srgbClr val="173395"/>
                </a:solidFill>
                <a:latin typeface="Poppins"/>
                <a:ea typeface="Poppins"/>
                <a:cs typeface="Poppins"/>
                <a:sym typeface="Poppins"/>
              </a:rPr>
              <a:t> tot </a:t>
            </a:r>
            <a:r>
              <a:rPr lang="en-US" sz="1502" dirty="0" err="1">
                <a:solidFill>
                  <a:srgbClr val="173395"/>
                </a:solidFill>
                <a:latin typeface="Poppins"/>
                <a:ea typeface="Poppins"/>
                <a:cs typeface="Poppins"/>
                <a:sym typeface="Poppins"/>
              </a:rPr>
              <a:t>een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presentatie</a:t>
            </a:r>
            <a:r>
              <a:rPr lang="en-US" sz="1502" dirty="0">
                <a:solidFill>
                  <a:srgbClr val="173395"/>
                </a:solidFill>
                <a:latin typeface="Poppins"/>
                <a:ea typeface="Poppins"/>
                <a:cs typeface="Poppins"/>
                <a:sym typeface="Poppins"/>
              </a:rPr>
              <a:t> op </a:t>
            </a:r>
            <a:r>
              <a:rPr lang="en-US" sz="1502" dirty="0" err="1">
                <a:solidFill>
                  <a:srgbClr val="173395"/>
                </a:solidFill>
                <a:latin typeface="Poppins"/>
                <a:ea typeface="Poppins"/>
                <a:cs typeface="Poppins"/>
                <a:sym typeface="Poppins"/>
              </a:rPr>
              <a:t>maat</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zonder</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dat</a:t>
            </a:r>
            <a:r>
              <a:rPr lang="en-US" sz="1502" dirty="0">
                <a:solidFill>
                  <a:srgbClr val="173395"/>
                </a:solidFill>
                <a:latin typeface="Poppins"/>
                <a:ea typeface="Poppins"/>
                <a:cs typeface="Poppins"/>
                <a:sym typeface="Poppins"/>
              </a:rPr>
              <a:t> de </a:t>
            </a:r>
            <a:r>
              <a:rPr lang="en-US" sz="1502" dirty="0" err="1">
                <a:solidFill>
                  <a:srgbClr val="173395"/>
                </a:solidFill>
                <a:latin typeface="Poppins"/>
                <a:ea typeface="Poppins"/>
                <a:cs typeface="Poppins"/>
                <a:sym typeface="Poppins"/>
              </a:rPr>
              <a:t>volledige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presentatie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hoeft</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te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worden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gebruikt</a:t>
            </a:r>
            <a:r>
              <a:rPr lang="en-US" sz="1502" dirty="0">
                <a:solidFill>
                  <a:srgbClr val="173395"/>
                </a:solidFill>
                <a:latin typeface="Poppins"/>
                <a:ea typeface="Poppins"/>
                <a:cs typeface="Poppins"/>
                <a:sym typeface="Poppins"/>
              </a:rPr>
              <a:t>.</a:t>
            </a:r>
          </a:p>
          <a:p>
            <a:pPr algn="l">
              <a:lnSpc>
                <a:spcPts val="1982"/>
              </a:lnSpc>
            </a:pPr>
            <a:endParaRPr lang="en-US" sz="1502" dirty="0">
              <a:solidFill>
                <a:srgbClr val="173395"/>
              </a:solidFill>
              <a:latin typeface="Poppins"/>
              <a:ea typeface="Poppins"/>
              <a:cs typeface="Poppins"/>
              <a:sym typeface="Poppins"/>
            </a:endParaRPr>
          </a:p>
          <a:p>
            <a:pPr algn="l">
              <a:lnSpc>
                <a:spcPts val="1982"/>
              </a:lnSpc>
            </a:pPr>
            <a:r>
              <a:rPr lang="en-US" sz="1502" dirty="0">
                <a:solidFill>
                  <a:srgbClr val="173395"/>
                </a:solidFill>
                <a:latin typeface="Poppins"/>
                <a:ea typeface="Poppins"/>
                <a:cs typeface="Poppins"/>
                <a:sym typeface="Poppins"/>
              </a:rPr>
              <a:t>Bij </a:t>
            </a:r>
            <a:r>
              <a:rPr lang="en-US" sz="1502" dirty="0" err="1">
                <a:solidFill>
                  <a:srgbClr val="173395"/>
                </a:solidFill>
                <a:latin typeface="Poppins"/>
                <a:ea typeface="Poppins"/>
                <a:cs typeface="Poppins"/>
                <a:sym typeface="Poppins"/>
              </a:rPr>
              <a:t>veel</a:t>
            </a:r>
            <a:r>
              <a:rPr lang="en-US" sz="1502" dirty="0">
                <a:solidFill>
                  <a:srgbClr val="173395"/>
                </a:solidFill>
                <a:latin typeface="Poppins"/>
                <a:ea typeface="Poppins"/>
                <a:cs typeface="Poppins"/>
                <a:sym typeface="Poppins"/>
              </a:rPr>
              <a:t> sheets </a:t>
            </a:r>
            <a:r>
              <a:rPr lang="en-US" sz="1502" dirty="0" err="1">
                <a:solidFill>
                  <a:srgbClr val="173395"/>
                </a:solidFill>
                <a:latin typeface="Poppins"/>
                <a:ea typeface="Poppins"/>
                <a:cs typeface="Poppins"/>
                <a:sym typeface="Poppins"/>
              </a:rPr>
              <a:t>zijn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sprekersnotities</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toegevoegd</a:t>
            </a:r>
            <a:r>
              <a:rPr lang="en-US" sz="1502" dirty="0">
                <a:solidFill>
                  <a:srgbClr val="173395"/>
                </a:solidFill>
                <a:latin typeface="Poppins"/>
                <a:ea typeface="Poppins"/>
                <a:cs typeface="Poppins"/>
                <a:sym typeface="Poppins"/>
              </a:rPr>
              <a:t> die </a:t>
            </a:r>
            <a:r>
              <a:rPr lang="en-US" sz="1502" dirty="0" err="1">
                <a:solidFill>
                  <a:srgbClr val="173395"/>
                </a:solidFill>
                <a:latin typeface="Poppins"/>
                <a:ea typeface="Poppins"/>
                <a:cs typeface="Poppins"/>
                <a:sym typeface="Poppins"/>
              </a:rPr>
              <a:t>kunnen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worden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gebruikt</a:t>
            </a:r>
            <a:r>
              <a:rPr lang="en-US" sz="1502" dirty="0">
                <a:solidFill>
                  <a:srgbClr val="173395"/>
                </a:solidFill>
                <a:latin typeface="Poppins"/>
                <a:ea typeface="Poppins"/>
                <a:cs typeface="Poppins"/>
                <a:sym typeface="Poppins"/>
              </a:rPr>
              <a:t> om </a:t>
            </a:r>
            <a:r>
              <a:rPr lang="en-US" sz="1502" dirty="0" err="1">
                <a:solidFill>
                  <a:srgbClr val="173395"/>
                </a:solidFill>
                <a:latin typeface="Poppins"/>
                <a:ea typeface="Poppins"/>
                <a:cs typeface="Poppins"/>
                <a:sym typeface="Poppins"/>
              </a:rPr>
              <a:t>een</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toelichting</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bij</a:t>
            </a:r>
            <a:r>
              <a:rPr lang="en-US" sz="1502" dirty="0">
                <a:solidFill>
                  <a:srgbClr val="173395"/>
                </a:solidFill>
                <a:latin typeface="Poppins"/>
                <a:ea typeface="Poppins"/>
                <a:cs typeface="Poppins"/>
                <a:sym typeface="Poppins"/>
              </a:rPr>
              <a:t> de sheets </a:t>
            </a:r>
            <a:r>
              <a:rPr lang="en-US" sz="1502" dirty="0" err="1">
                <a:solidFill>
                  <a:srgbClr val="173395"/>
                </a:solidFill>
                <a:latin typeface="Poppins"/>
                <a:ea typeface="Poppins"/>
                <a:cs typeface="Poppins"/>
                <a:sym typeface="Poppins"/>
              </a:rPr>
              <a:t>te</a:t>
            </a:r>
            <a:r>
              <a:rPr lang="en-US" sz="1502" dirty="0">
                <a:solidFill>
                  <a:srgbClr val="173395"/>
                </a:solidFill>
                <a:latin typeface="Poppins"/>
                <a:ea typeface="Poppins"/>
                <a:cs typeface="Poppins"/>
                <a:sym typeface="Poppins"/>
              </a:rPr>
              <a:t> </a:t>
            </a:r>
            <a:r>
              <a:rPr lang="en-US" sz="1502" dirty="0" err="1">
                <a:solidFill>
                  <a:srgbClr val="173395"/>
                </a:solidFill>
                <a:latin typeface="Poppins"/>
                <a:ea typeface="Poppins"/>
                <a:cs typeface="Poppins"/>
                <a:sym typeface="Poppins"/>
              </a:rPr>
              <a:t>geven</a:t>
            </a:r>
            <a:r>
              <a:rPr lang="en-US" sz="1502" dirty="0">
                <a:solidFill>
                  <a:srgbClr val="173395"/>
                </a:solidFill>
                <a:latin typeface="Poppins"/>
                <a:ea typeface="Poppins"/>
                <a:cs typeface="Poppins"/>
                <a:sym typeface="Poppins"/>
              </a:rPr>
              <a:t>.</a:t>
            </a:r>
          </a:p>
        </p:txBody>
      </p:sp>
      <p:sp>
        <p:nvSpPr>
          <p:cNvPr id="20" name="AutoShape 20"/>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3">
            <a:extLst>
              <a:ext uri="{FF2B5EF4-FFF2-40B4-BE49-F238E27FC236}">
                <a16:creationId xmlns:a16="http://schemas.microsoft.com/office/drawing/2014/main" id="{8EFC3D4F-FC50-3B21-7087-B68D75344F67}"/>
              </a:ext>
            </a:extLst>
          </p:cNvPr>
          <p:cNvSpPr/>
          <p:nvPr/>
        </p:nvSpPr>
        <p:spPr>
          <a:xfrm>
            <a:off x="-17539" y="-4811"/>
            <a:ext cx="10709529" cy="7569612"/>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2"/>
            <a:stretch>
              <a:fillRect l="-25630"/>
            </a:stretch>
          </a:blipFill>
        </p:spPr>
        <p:txBody>
          <a:bodyPr/>
          <a:lstStyle/>
          <a:p>
            <a:endParaRPr lang="nl-NL"/>
          </a:p>
        </p:txBody>
      </p:sp>
      <p:sp>
        <p:nvSpPr>
          <p:cNvPr id="4" name="AutoShape 4"/>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5" name="TextBox 5"/>
          <p:cNvSpPr txBox="1"/>
          <p:nvPr/>
        </p:nvSpPr>
        <p:spPr>
          <a:xfrm>
            <a:off x="782532" y="2450580"/>
            <a:ext cx="4365661" cy="542925"/>
          </a:xfrm>
          <a:prstGeom prst="rect">
            <a:avLst/>
          </a:prstGeom>
        </p:spPr>
        <p:txBody>
          <a:bodyPr lIns="0" tIns="0" rIns="0" bIns="0" rtlCol="0" anchor="t">
            <a:spAutoFit/>
          </a:bodyPr>
          <a:lstStyle/>
          <a:p>
            <a:pPr marL="0" lvl="1" indent="0" algn="l">
              <a:lnSpc>
                <a:spcPts val="2100"/>
              </a:lnSpc>
              <a:spcBef>
                <a:spcPct val="0"/>
              </a:spcBef>
            </a:pPr>
            <a:r>
              <a:rPr lang="en-US" sz="1500" u="sng" dirty="0">
                <a:solidFill>
                  <a:srgbClr val="173295"/>
                </a:solidFill>
                <a:latin typeface="Poppins"/>
                <a:ea typeface="Poppins"/>
                <a:cs typeface="Poppins"/>
                <a:sym typeface="Poppins"/>
                <a:hlinkClick r:id="rId3" action="ppaction://hlinksldjump">
                  <a:extLst>
                    <a:ext uri="{A12FA001-AC4F-418D-AE19-62706E023703}">
                      <ahyp:hlinkClr xmlns:ahyp="http://schemas.microsoft.com/office/drawing/2018/hyperlinkcolor" val="tx"/>
                    </a:ext>
                  </a:extLst>
                </a:hlinkClick>
              </a:rPr>
              <a:t>1. Doel van het Kwaliteitskader palliatieve zorg Nederland (sheet 4)</a:t>
            </a:r>
          </a:p>
        </p:txBody>
      </p:sp>
      <p:sp>
        <p:nvSpPr>
          <p:cNvPr id="6" name="AutoShape 6"/>
          <p:cNvSpPr/>
          <p:nvPr/>
        </p:nvSpPr>
        <p:spPr>
          <a:xfrm>
            <a:off x="772290" y="2417359"/>
            <a:ext cx="4375894" cy="6737"/>
          </a:xfrm>
          <a:prstGeom prst="line">
            <a:avLst/>
          </a:prstGeom>
          <a:ln w="9525" cap="flat">
            <a:solidFill>
              <a:srgbClr val="173395"/>
            </a:solidFill>
            <a:prstDash val="solid"/>
            <a:headEnd type="none" w="sm" len="sm"/>
            <a:tailEnd type="none" w="sm" len="sm"/>
          </a:ln>
        </p:spPr>
        <p:txBody>
          <a:bodyPr/>
          <a:lstStyle/>
          <a:p>
            <a:endParaRPr lang="nl-NL"/>
          </a:p>
        </p:txBody>
      </p:sp>
      <p:sp>
        <p:nvSpPr>
          <p:cNvPr id="7" name="TextBox 7"/>
          <p:cNvSpPr txBox="1"/>
          <p:nvPr/>
        </p:nvSpPr>
        <p:spPr>
          <a:xfrm>
            <a:off x="793178" y="3241632"/>
            <a:ext cx="4365661" cy="256673"/>
          </a:xfrm>
          <a:prstGeom prst="rect">
            <a:avLst/>
          </a:prstGeom>
        </p:spPr>
        <p:txBody>
          <a:bodyPr lIns="0" tIns="0" rIns="0" bIns="0" rtlCol="0" anchor="t">
            <a:spAutoFit/>
          </a:bodyPr>
          <a:lstStyle/>
          <a:p>
            <a:pPr marL="0" lvl="1" indent="0" algn="l">
              <a:lnSpc>
                <a:spcPts val="2100"/>
              </a:lnSpc>
              <a:spcBef>
                <a:spcPct val="0"/>
              </a:spcBef>
            </a:pPr>
            <a:r>
              <a:rPr lang="en-US" sz="1500" u="sng" dirty="0">
                <a:solidFill>
                  <a:srgbClr val="173295"/>
                </a:solidFill>
                <a:latin typeface="Poppins"/>
                <a:ea typeface="Poppins"/>
                <a:cs typeface="Poppins"/>
                <a:sym typeface="Poppins"/>
                <a:hlinkClick r:id="rId4" action="ppaction://hlinksldjump">
                  <a:extLst>
                    <a:ext uri="{A12FA001-AC4F-418D-AE19-62706E023703}">
                      <ahyp:hlinkClr xmlns:ahyp="http://schemas.microsoft.com/office/drawing/2018/hyperlinkcolor" val="tx"/>
                    </a:ext>
                  </a:extLst>
                </a:hlinkClick>
              </a:rPr>
              <a:t>2. Wat is palliatieve zorg? (sheet 5-6)</a:t>
            </a:r>
          </a:p>
        </p:txBody>
      </p:sp>
      <p:sp>
        <p:nvSpPr>
          <p:cNvPr id="8" name="AutoShape 8"/>
          <p:cNvSpPr/>
          <p:nvPr/>
        </p:nvSpPr>
        <p:spPr>
          <a:xfrm>
            <a:off x="772290" y="3122595"/>
            <a:ext cx="4375894" cy="0"/>
          </a:xfrm>
          <a:prstGeom prst="line">
            <a:avLst/>
          </a:prstGeom>
          <a:ln w="9525" cap="flat">
            <a:solidFill>
              <a:srgbClr val="173395"/>
            </a:solidFill>
            <a:prstDash val="solid"/>
            <a:headEnd type="none" w="sm" len="sm"/>
            <a:tailEnd type="none" w="sm" len="sm"/>
          </a:ln>
        </p:spPr>
        <p:txBody>
          <a:bodyPr/>
          <a:lstStyle/>
          <a:p>
            <a:endParaRPr lang="nl-NL"/>
          </a:p>
        </p:txBody>
      </p:sp>
      <p:sp>
        <p:nvSpPr>
          <p:cNvPr id="9" name="TextBox 9"/>
          <p:cNvSpPr txBox="1"/>
          <p:nvPr/>
        </p:nvSpPr>
        <p:spPr>
          <a:xfrm>
            <a:off x="793178" y="3803606"/>
            <a:ext cx="4675128" cy="256673"/>
          </a:xfrm>
          <a:prstGeom prst="rect">
            <a:avLst/>
          </a:prstGeom>
        </p:spPr>
        <p:txBody>
          <a:bodyPr wrap="square" lIns="0" tIns="0" rIns="0" bIns="0" rtlCol="0" anchor="t">
            <a:spAutoFit/>
          </a:bodyPr>
          <a:lstStyle/>
          <a:p>
            <a:pPr marL="0" lvl="1" indent="0" algn="l">
              <a:lnSpc>
                <a:spcPts val="2100"/>
              </a:lnSpc>
              <a:spcBef>
                <a:spcPct val="0"/>
              </a:spcBef>
            </a:pPr>
            <a:r>
              <a:rPr lang="en-US" sz="1500" u="sng" dirty="0">
                <a:solidFill>
                  <a:srgbClr val="173295"/>
                </a:solidFill>
                <a:latin typeface="Poppins"/>
                <a:ea typeface="Poppins"/>
                <a:cs typeface="Poppins"/>
                <a:sym typeface="Poppins"/>
                <a:hlinkClick r:id="rId5" action="ppaction://hlinksldjump">
                  <a:extLst>
                    <a:ext uri="{A12FA001-AC4F-418D-AE19-62706E023703}">
                      <ahyp:hlinkClr xmlns:ahyp="http://schemas.microsoft.com/office/drawing/2018/hyperlinkcolor" val="tx"/>
                    </a:ext>
                  </a:extLst>
                </a:hlinkClick>
              </a:rPr>
              <a:t>3. Wanneer start de palliatieve fase? (sheet 7)</a:t>
            </a:r>
          </a:p>
        </p:txBody>
      </p:sp>
      <p:sp>
        <p:nvSpPr>
          <p:cNvPr id="10" name="AutoShape 10"/>
          <p:cNvSpPr/>
          <p:nvPr/>
        </p:nvSpPr>
        <p:spPr>
          <a:xfrm>
            <a:off x="772290" y="3684544"/>
            <a:ext cx="4375894" cy="0"/>
          </a:xfrm>
          <a:prstGeom prst="line">
            <a:avLst/>
          </a:prstGeom>
          <a:ln w="9525" cap="flat">
            <a:solidFill>
              <a:srgbClr val="173395"/>
            </a:solidFill>
            <a:prstDash val="solid"/>
            <a:headEnd type="none" w="sm" len="sm"/>
            <a:tailEnd type="none" w="sm" len="sm"/>
          </a:ln>
        </p:spPr>
        <p:txBody>
          <a:bodyPr/>
          <a:lstStyle/>
          <a:p>
            <a:endParaRPr lang="nl-NL"/>
          </a:p>
        </p:txBody>
      </p:sp>
      <p:sp>
        <p:nvSpPr>
          <p:cNvPr id="11" name="TextBox 11"/>
          <p:cNvSpPr txBox="1"/>
          <p:nvPr/>
        </p:nvSpPr>
        <p:spPr>
          <a:xfrm>
            <a:off x="793185" y="4372318"/>
            <a:ext cx="4365661" cy="256673"/>
          </a:xfrm>
          <a:prstGeom prst="rect">
            <a:avLst/>
          </a:prstGeom>
        </p:spPr>
        <p:txBody>
          <a:bodyPr lIns="0" tIns="0" rIns="0" bIns="0" rtlCol="0" anchor="t">
            <a:spAutoFit/>
          </a:bodyPr>
          <a:lstStyle/>
          <a:p>
            <a:pPr marL="0" lvl="1" indent="0" algn="l">
              <a:lnSpc>
                <a:spcPts val="2100"/>
              </a:lnSpc>
              <a:spcBef>
                <a:spcPct val="0"/>
              </a:spcBef>
            </a:pPr>
            <a:r>
              <a:rPr lang="en-US" sz="1500" u="sng" dirty="0">
                <a:solidFill>
                  <a:srgbClr val="173295"/>
                </a:solidFill>
                <a:latin typeface="Poppins"/>
                <a:ea typeface="Poppins"/>
                <a:cs typeface="Poppins"/>
                <a:sym typeface="Poppins"/>
                <a:hlinkClick r:id="rId6" action="ppaction://hlinksldjump">
                  <a:extLst>
                    <a:ext uri="{A12FA001-AC4F-418D-AE19-62706E023703}">
                      <ahyp:hlinkClr xmlns:ahyp="http://schemas.microsoft.com/office/drawing/2018/hyperlinkcolor" val="tx"/>
                    </a:ext>
                  </a:extLst>
                </a:hlinkClick>
              </a:rPr>
              <a:t>4. Wie verleent palliatieve zorg? (sheet 8)</a:t>
            </a:r>
          </a:p>
        </p:txBody>
      </p:sp>
      <p:sp>
        <p:nvSpPr>
          <p:cNvPr id="12" name="AutoShape 12"/>
          <p:cNvSpPr/>
          <p:nvPr/>
        </p:nvSpPr>
        <p:spPr>
          <a:xfrm>
            <a:off x="756007" y="4246518"/>
            <a:ext cx="4375885" cy="6737"/>
          </a:xfrm>
          <a:prstGeom prst="line">
            <a:avLst/>
          </a:prstGeom>
          <a:ln w="9525" cap="flat">
            <a:solidFill>
              <a:srgbClr val="173395"/>
            </a:solidFill>
            <a:prstDash val="solid"/>
            <a:headEnd type="none" w="sm" len="sm"/>
            <a:tailEnd type="none" w="sm" len="sm"/>
          </a:ln>
        </p:spPr>
        <p:txBody>
          <a:bodyPr/>
          <a:lstStyle/>
          <a:p>
            <a:endParaRPr lang="nl-NL"/>
          </a:p>
        </p:txBody>
      </p:sp>
      <p:sp>
        <p:nvSpPr>
          <p:cNvPr id="13" name="AutoShape 13"/>
          <p:cNvSpPr/>
          <p:nvPr/>
        </p:nvSpPr>
        <p:spPr>
          <a:xfrm>
            <a:off x="756015" y="4829192"/>
            <a:ext cx="4375885" cy="6737"/>
          </a:xfrm>
          <a:prstGeom prst="line">
            <a:avLst/>
          </a:prstGeom>
          <a:ln w="9525" cap="flat">
            <a:solidFill>
              <a:srgbClr val="173395"/>
            </a:solidFill>
            <a:prstDash val="solid"/>
            <a:headEnd type="none" w="sm" len="sm"/>
            <a:tailEnd type="none" w="sm" len="sm"/>
          </a:ln>
        </p:spPr>
        <p:txBody>
          <a:bodyPr/>
          <a:lstStyle/>
          <a:p>
            <a:endParaRPr lang="nl-NL"/>
          </a:p>
        </p:txBody>
      </p:sp>
      <p:sp>
        <p:nvSpPr>
          <p:cNvPr id="14" name="TextBox 14"/>
          <p:cNvSpPr txBox="1"/>
          <p:nvPr/>
        </p:nvSpPr>
        <p:spPr>
          <a:xfrm>
            <a:off x="804014" y="4859742"/>
            <a:ext cx="4403911" cy="542925"/>
          </a:xfrm>
          <a:prstGeom prst="rect">
            <a:avLst/>
          </a:prstGeom>
        </p:spPr>
        <p:txBody>
          <a:bodyPr lIns="0" tIns="0" rIns="0" bIns="0" rtlCol="0" anchor="t">
            <a:spAutoFit/>
          </a:bodyPr>
          <a:lstStyle/>
          <a:p>
            <a:pPr algn="l">
              <a:lnSpc>
                <a:spcPts val="2100"/>
              </a:lnSpc>
            </a:pPr>
            <a:r>
              <a:rPr lang="en-US" sz="1500" u="sng" dirty="0">
                <a:solidFill>
                  <a:srgbClr val="173295"/>
                </a:solidFill>
                <a:latin typeface="Poppins"/>
                <a:ea typeface="Poppins"/>
                <a:cs typeface="Poppins"/>
                <a:sym typeface="Poppins"/>
                <a:hlinkClick r:id="rId7" action="ppaction://hlinksldjump">
                  <a:extLst>
                    <a:ext uri="{A12FA001-AC4F-418D-AE19-62706E023703}">
                      <ahyp:hlinkClr xmlns:ahyp="http://schemas.microsoft.com/office/drawing/2018/hyperlinkcolor" val="tx"/>
                    </a:ext>
                  </a:extLst>
                </a:hlinkClick>
              </a:rPr>
              <a:t>5. Visualisatie van het kwaliteitskader</a:t>
            </a:r>
          </a:p>
          <a:p>
            <a:pPr algn="l">
              <a:lnSpc>
                <a:spcPts val="2100"/>
              </a:lnSpc>
              <a:spcBef>
                <a:spcPct val="0"/>
              </a:spcBef>
            </a:pPr>
            <a:r>
              <a:rPr lang="en-US" sz="1500" u="sng" dirty="0">
                <a:solidFill>
                  <a:srgbClr val="173295"/>
                </a:solidFill>
                <a:latin typeface="Poppins"/>
                <a:ea typeface="Poppins"/>
                <a:cs typeface="Poppins"/>
                <a:sym typeface="Poppins"/>
                <a:hlinkClick r:id="rId7" action="ppaction://hlinksldjump">
                  <a:extLst>
                    <a:ext uri="{A12FA001-AC4F-418D-AE19-62706E023703}">
                      <ahyp:hlinkClr xmlns:ahyp="http://schemas.microsoft.com/office/drawing/2018/hyperlinkcolor" val="tx"/>
                    </a:ext>
                  </a:extLst>
                </a:hlinkClick>
              </a:rPr>
              <a:t>(sheet 9)</a:t>
            </a:r>
          </a:p>
        </p:txBody>
      </p:sp>
      <p:sp>
        <p:nvSpPr>
          <p:cNvPr id="15" name="AutoShape 15"/>
          <p:cNvSpPr/>
          <p:nvPr/>
        </p:nvSpPr>
        <p:spPr>
          <a:xfrm>
            <a:off x="5479142" y="2422121"/>
            <a:ext cx="4435268" cy="6737"/>
          </a:xfrm>
          <a:prstGeom prst="line">
            <a:avLst/>
          </a:prstGeom>
          <a:ln w="9525" cap="flat">
            <a:solidFill>
              <a:srgbClr val="173395"/>
            </a:solidFill>
            <a:prstDash val="solid"/>
            <a:headEnd type="none" w="sm" len="sm"/>
            <a:tailEnd type="none" w="sm" len="sm"/>
          </a:ln>
        </p:spPr>
        <p:txBody>
          <a:bodyPr/>
          <a:lstStyle/>
          <a:p>
            <a:endParaRPr lang="nl-NL"/>
          </a:p>
        </p:txBody>
      </p:sp>
      <p:sp>
        <p:nvSpPr>
          <p:cNvPr id="16" name="TextBox 16"/>
          <p:cNvSpPr txBox="1"/>
          <p:nvPr/>
        </p:nvSpPr>
        <p:spPr>
          <a:xfrm>
            <a:off x="5479142" y="4364442"/>
            <a:ext cx="4379819" cy="542925"/>
          </a:xfrm>
          <a:prstGeom prst="rect">
            <a:avLst/>
          </a:prstGeom>
        </p:spPr>
        <p:txBody>
          <a:bodyPr lIns="0" tIns="0" rIns="0" bIns="0" rtlCol="0" anchor="t">
            <a:spAutoFit/>
          </a:bodyPr>
          <a:lstStyle/>
          <a:p>
            <a:pPr marL="0" lvl="1" indent="0" algn="l">
              <a:lnSpc>
                <a:spcPts val="2100"/>
              </a:lnSpc>
              <a:spcBef>
                <a:spcPct val="0"/>
              </a:spcBef>
            </a:pPr>
            <a:r>
              <a:rPr lang="en-US" sz="1500" u="sng" dirty="0">
                <a:solidFill>
                  <a:srgbClr val="173295"/>
                </a:solidFill>
                <a:latin typeface="Poppins"/>
                <a:ea typeface="Poppins"/>
                <a:cs typeface="Poppins"/>
                <a:sym typeface="Poppins"/>
                <a:hlinkClick r:id="rId8" action="ppaction://hlinksldjump">
                  <a:extLst>
                    <a:ext uri="{A12FA001-AC4F-418D-AE19-62706E023703}">
                      <ahyp:hlinkClr xmlns:ahyp="http://schemas.microsoft.com/office/drawing/2018/hyperlinkcolor" val="tx"/>
                    </a:ext>
                  </a:extLst>
                </a:hlinkClick>
              </a:rPr>
              <a:t>8. Welke partijen ondersteunen het kwaliteitskader (sheet 22)</a:t>
            </a:r>
          </a:p>
        </p:txBody>
      </p:sp>
      <p:sp>
        <p:nvSpPr>
          <p:cNvPr id="17" name="TextBox 17"/>
          <p:cNvSpPr txBox="1"/>
          <p:nvPr/>
        </p:nvSpPr>
        <p:spPr>
          <a:xfrm>
            <a:off x="5523776" y="5164542"/>
            <a:ext cx="4379819" cy="256673"/>
          </a:xfrm>
          <a:prstGeom prst="rect">
            <a:avLst/>
          </a:prstGeom>
        </p:spPr>
        <p:txBody>
          <a:bodyPr lIns="0" tIns="0" rIns="0" bIns="0" rtlCol="0" anchor="t">
            <a:spAutoFit/>
          </a:bodyPr>
          <a:lstStyle/>
          <a:p>
            <a:pPr marL="0" lvl="1" indent="0" algn="l">
              <a:lnSpc>
                <a:spcPts val="2100"/>
              </a:lnSpc>
              <a:spcBef>
                <a:spcPct val="0"/>
              </a:spcBef>
            </a:pPr>
            <a:r>
              <a:rPr lang="en-US" sz="1500" u="sng" dirty="0">
                <a:solidFill>
                  <a:srgbClr val="173295"/>
                </a:solidFill>
                <a:latin typeface="Poppins"/>
                <a:ea typeface="Poppins"/>
                <a:cs typeface="Poppins"/>
                <a:sym typeface="Poppins"/>
                <a:hlinkClick r:id="rId9" action="ppaction://hlinksldjump">
                  <a:extLst>
                    <a:ext uri="{A12FA001-AC4F-418D-AE19-62706E023703}">
                      <ahyp:hlinkClr xmlns:ahyp="http://schemas.microsoft.com/office/drawing/2018/hyperlinkcolor" val="tx"/>
                    </a:ext>
                  </a:extLst>
                </a:hlinkClick>
              </a:rPr>
              <a:t>9. Wijzigingen in het kwaliteitsakder (23-25)</a:t>
            </a:r>
          </a:p>
        </p:txBody>
      </p:sp>
      <p:sp>
        <p:nvSpPr>
          <p:cNvPr id="18" name="AutoShape 18"/>
          <p:cNvSpPr/>
          <p:nvPr/>
        </p:nvSpPr>
        <p:spPr>
          <a:xfrm>
            <a:off x="5468335" y="4285987"/>
            <a:ext cx="4435260" cy="6737"/>
          </a:xfrm>
          <a:prstGeom prst="line">
            <a:avLst/>
          </a:prstGeom>
          <a:ln w="9525" cap="flat">
            <a:solidFill>
              <a:srgbClr val="173395"/>
            </a:solidFill>
            <a:prstDash val="solid"/>
            <a:headEnd type="none" w="sm" len="sm"/>
            <a:tailEnd type="none" w="sm" len="sm"/>
          </a:ln>
        </p:spPr>
        <p:txBody>
          <a:bodyPr/>
          <a:lstStyle/>
          <a:p>
            <a:endParaRPr lang="nl-NL"/>
          </a:p>
        </p:txBody>
      </p:sp>
      <p:sp>
        <p:nvSpPr>
          <p:cNvPr id="19" name="TextBox 19"/>
          <p:cNvSpPr txBox="1"/>
          <p:nvPr/>
        </p:nvSpPr>
        <p:spPr>
          <a:xfrm>
            <a:off x="5523776" y="5650597"/>
            <a:ext cx="4468028" cy="256673"/>
          </a:xfrm>
          <a:prstGeom prst="rect">
            <a:avLst/>
          </a:prstGeom>
        </p:spPr>
        <p:txBody>
          <a:bodyPr lIns="0" tIns="0" rIns="0" bIns="0" rtlCol="0" anchor="t">
            <a:spAutoFit/>
          </a:bodyPr>
          <a:lstStyle/>
          <a:p>
            <a:pPr marL="0" lvl="1" indent="0" algn="l">
              <a:lnSpc>
                <a:spcPts val="2100"/>
              </a:lnSpc>
              <a:spcBef>
                <a:spcPct val="0"/>
              </a:spcBef>
            </a:pPr>
            <a:r>
              <a:rPr lang="en-US" sz="1500" u="sng" dirty="0">
                <a:solidFill>
                  <a:srgbClr val="173295"/>
                </a:solidFill>
                <a:latin typeface="Poppins"/>
                <a:ea typeface="Poppins"/>
                <a:cs typeface="Poppins"/>
                <a:sym typeface="Poppins"/>
                <a:hlinkClick r:id="rId10" action="ppaction://hlinksldjump">
                  <a:extLst>
                    <a:ext uri="{A12FA001-AC4F-418D-AE19-62706E023703}">
                      <ahyp:hlinkClr xmlns:ahyp="http://schemas.microsoft.com/office/drawing/2018/hyperlinkcolor" val="tx"/>
                    </a:ext>
                  </a:extLst>
                </a:hlinkClick>
              </a:rPr>
              <a:t>10. Toolbox communicatie en gebruik (26-27)</a:t>
            </a:r>
          </a:p>
        </p:txBody>
      </p:sp>
      <p:sp>
        <p:nvSpPr>
          <p:cNvPr id="20" name="AutoShape 20"/>
          <p:cNvSpPr/>
          <p:nvPr/>
        </p:nvSpPr>
        <p:spPr>
          <a:xfrm>
            <a:off x="5468318" y="5569354"/>
            <a:ext cx="4435260" cy="0"/>
          </a:xfrm>
          <a:prstGeom prst="line">
            <a:avLst/>
          </a:prstGeom>
          <a:ln w="9525" cap="flat">
            <a:solidFill>
              <a:srgbClr val="173395"/>
            </a:solidFill>
            <a:prstDash val="solid"/>
            <a:headEnd type="none" w="sm" len="sm"/>
            <a:tailEnd type="none" w="sm" len="sm"/>
          </a:ln>
        </p:spPr>
        <p:txBody>
          <a:bodyPr/>
          <a:lstStyle/>
          <a:p>
            <a:endParaRPr lang="nl-NL"/>
          </a:p>
        </p:txBody>
      </p:sp>
      <p:grpSp>
        <p:nvGrpSpPr>
          <p:cNvPr id="21" name="Group 21"/>
          <p:cNvGrpSpPr/>
          <p:nvPr/>
        </p:nvGrpSpPr>
        <p:grpSpPr>
          <a:xfrm>
            <a:off x="644311" y="732307"/>
            <a:ext cx="3104271" cy="503717"/>
            <a:chOff x="0" y="0"/>
            <a:chExt cx="1112501" cy="180521"/>
          </a:xfrm>
        </p:grpSpPr>
        <p:sp>
          <p:nvSpPr>
            <p:cNvPr id="22" name="Freeform 22"/>
            <p:cNvSpPr/>
            <p:nvPr/>
          </p:nvSpPr>
          <p:spPr>
            <a:xfrm>
              <a:off x="0" y="0"/>
              <a:ext cx="1112501" cy="180521"/>
            </a:xfrm>
            <a:custGeom>
              <a:avLst/>
              <a:gdLst/>
              <a:ahLst/>
              <a:cxnLst/>
              <a:rect l="l" t="t" r="r" b="b"/>
              <a:pathLst>
                <a:path w="1112501" h="180521">
                  <a:moveTo>
                    <a:pt x="19952" y="0"/>
                  </a:moveTo>
                  <a:lnTo>
                    <a:pt x="1092549" y="0"/>
                  </a:lnTo>
                  <a:cubicBezTo>
                    <a:pt x="1103568" y="0"/>
                    <a:pt x="1112501" y="8933"/>
                    <a:pt x="1112501" y="19952"/>
                  </a:cubicBezTo>
                  <a:lnTo>
                    <a:pt x="1112501" y="160569"/>
                  </a:lnTo>
                  <a:cubicBezTo>
                    <a:pt x="1112501" y="165861"/>
                    <a:pt x="1110399" y="170935"/>
                    <a:pt x="1106657" y="174677"/>
                  </a:cubicBezTo>
                  <a:cubicBezTo>
                    <a:pt x="1102915" y="178419"/>
                    <a:pt x="1097841" y="180521"/>
                    <a:pt x="1092549" y="180521"/>
                  </a:cubicBezTo>
                  <a:lnTo>
                    <a:pt x="19952" y="180521"/>
                  </a:lnTo>
                  <a:cubicBezTo>
                    <a:pt x="14660" y="180521"/>
                    <a:pt x="9585" y="178419"/>
                    <a:pt x="5844" y="174677"/>
                  </a:cubicBezTo>
                  <a:cubicBezTo>
                    <a:pt x="2102" y="170935"/>
                    <a:pt x="0" y="165861"/>
                    <a:pt x="0" y="160569"/>
                  </a:cubicBezTo>
                  <a:lnTo>
                    <a:pt x="0" y="19952"/>
                  </a:lnTo>
                  <a:cubicBezTo>
                    <a:pt x="0" y="8933"/>
                    <a:pt x="8933" y="0"/>
                    <a:pt x="19952" y="0"/>
                  </a:cubicBezTo>
                  <a:close/>
                </a:path>
              </a:pathLst>
            </a:custGeom>
            <a:solidFill>
              <a:srgbClr val="AF1881"/>
            </a:solidFill>
          </p:spPr>
          <p:txBody>
            <a:bodyPr/>
            <a:lstStyle/>
            <a:p>
              <a:endParaRPr lang="nl-NL"/>
            </a:p>
          </p:txBody>
        </p:sp>
        <p:sp>
          <p:nvSpPr>
            <p:cNvPr id="23" name="TextBox 23"/>
            <p:cNvSpPr txBox="1"/>
            <p:nvPr/>
          </p:nvSpPr>
          <p:spPr>
            <a:xfrm>
              <a:off x="0" y="-19050"/>
              <a:ext cx="1112501" cy="199571"/>
            </a:xfrm>
            <a:prstGeom prst="rect">
              <a:avLst/>
            </a:prstGeom>
          </p:spPr>
          <p:txBody>
            <a:bodyPr lIns="50800" tIns="50800" rIns="50800" bIns="50800" rtlCol="0" anchor="ctr"/>
            <a:lstStyle/>
            <a:p>
              <a:pPr algn="ctr">
                <a:lnSpc>
                  <a:spcPts val="1353"/>
                </a:lnSpc>
              </a:pPr>
              <a:endParaRPr/>
            </a:p>
          </p:txBody>
        </p:sp>
      </p:grpSp>
      <p:sp>
        <p:nvSpPr>
          <p:cNvPr id="24" name="TextBox 24"/>
          <p:cNvSpPr txBox="1"/>
          <p:nvPr/>
        </p:nvSpPr>
        <p:spPr>
          <a:xfrm>
            <a:off x="751833" y="694726"/>
            <a:ext cx="2992582" cy="540948"/>
          </a:xfrm>
          <a:prstGeom prst="rect">
            <a:avLst/>
          </a:prstGeom>
        </p:spPr>
        <p:txBody>
          <a:bodyPr lIns="0" tIns="0" rIns="0" bIns="0" rtlCol="0" anchor="t">
            <a:spAutoFit/>
          </a:bodyPr>
          <a:lstStyle/>
          <a:p>
            <a:pPr algn="l">
              <a:lnSpc>
                <a:spcPts val="4202"/>
              </a:lnSpc>
            </a:pPr>
            <a:r>
              <a:rPr lang="en-US" sz="2801" b="1" dirty="0" err="1">
                <a:solidFill>
                  <a:srgbClr val="FFFFFF"/>
                </a:solidFill>
                <a:latin typeface="Poppins Bold"/>
                <a:ea typeface="Poppins Bold"/>
                <a:cs typeface="Poppins Bold"/>
                <a:sym typeface="Poppins Bold"/>
              </a:rPr>
              <a:t>Inhoudsopgave</a:t>
            </a:r>
            <a:endParaRPr lang="en-US" sz="2801" b="1" dirty="0">
              <a:solidFill>
                <a:srgbClr val="FFFFFF"/>
              </a:solidFill>
              <a:latin typeface="Poppins Bold"/>
              <a:ea typeface="Poppins Bold"/>
              <a:cs typeface="Poppins Bold"/>
              <a:sym typeface="Poppins Bold"/>
            </a:endParaRPr>
          </a:p>
        </p:txBody>
      </p:sp>
      <p:sp>
        <p:nvSpPr>
          <p:cNvPr id="25" name="TextBox 25"/>
          <p:cNvSpPr txBox="1"/>
          <p:nvPr/>
        </p:nvSpPr>
        <p:spPr>
          <a:xfrm>
            <a:off x="5468336" y="2508207"/>
            <a:ext cx="4675128" cy="1609725"/>
          </a:xfrm>
          <a:prstGeom prst="rect">
            <a:avLst/>
          </a:prstGeom>
        </p:spPr>
        <p:txBody>
          <a:bodyPr lIns="0" tIns="0" rIns="0" bIns="0" rtlCol="0" anchor="t">
            <a:spAutoFit/>
          </a:bodyPr>
          <a:lstStyle/>
          <a:p>
            <a:pPr algn="l">
              <a:lnSpc>
                <a:spcPts val="2100"/>
              </a:lnSpc>
              <a:spcBef>
                <a:spcPct val="0"/>
              </a:spcBef>
            </a:pPr>
            <a:r>
              <a:rPr lang="en-US" sz="1500" u="sng" dirty="0">
                <a:solidFill>
                  <a:srgbClr val="173295"/>
                </a:solidFill>
                <a:latin typeface="Poppins"/>
                <a:ea typeface="Poppins"/>
                <a:cs typeface="Poppins"/>
                <a:sym typeface="Poppins"/>
                <a:hlinkClick r:id="rId11" action="ppaction://hlinksldjump">
                  <a:extLst>
                    <a:ext uri="{A12FA001-AC4F-418D-AE19-62706E023703}">
                      <ahyp:hlinkClr xmlns:ahyp="http://schemas.microsoft.com/office/drawing/2018/hyperlinkcolor" val="tx"/>
                    </a:ext>
                  </a:extLst>
                </a:hlinkClick>
              </a:rPr>
              <a:t>7.    Hoofdstukken in het kwaliteitskader (sheet 10)</a:t>
            </a:r>
          </a:p>
          <a:p>
            <a:pPr marL="647706" lvl="2" indent="-215902" algn="l">
              <a:lnSpc>
                <a:spcPts val="2100"/>
              </a:lnSpc>
              <a:spcBef>
                <a:spcPct val="0"/>
              </a:spcBef>
              <a:buFont typeface="Arial"/>
              <a:buChar char="⚬"/>
            </a:pPr>
            <a:r>
              <a:rPr lang="en-US" sz="1500" u="sng" dirty="0">
                <a:solidFill>
                  <a:srgbClr val="173295"/>
                </a:solidFill>
                <a:latin typeface="Poppins"/>
                <a:ea typeface="Poppins"/>
                <a:cs typeface="Poppins"/>
                <a:sym typeface="Poppins"/>
                <a:hlinkClick r:id="rId12" action="ppaction://hlinksldjump">
                  <a:extLst>
                    <a:ext uri="{A12FA001-AC4F-418D-AE19-62706E023703}">
                      <ahyp:hlinkClr xmlns:ahyp="http://schemas.microsoft.com/office/drawing/2018/hyperlinkcolor" val="tx"/>
                    </a:ext>
                  </a:extLst>
                </a:hlinkClick>
              </a:rPr>
              <a:t>4 dimensies (sheet 11) </a:t>
            </a:r>
          </a:p>
          <a:p>
            <a:pPr marL="647706" lvl="2" indent="-215902" algn="l">
              <a:lnSpc>
                <a:spcPts val="2100"/>
              </a:lnSpc>
              <a:spcBef>
                <a:spcPct val="0"/>
              </a:spcBef>
              <a:buFont typeface="Arial"/>
              <a:buChar char="⚬"/>
            </a:pPr>
            <a:r>
              <a:rPr lang="en-US" sz="1500" u="sng" dirty="0">
                <a:solidFill>
                  <a:srgbClr val="173295"/>
                </a:solidFill>
                <a:latin typeface="Poppins"/>
                <a:ea typeface="Poppins"/>
                <a:cs typeface="Poppins"/>
                <a:sym typeface="Poppins"/>
                <a:hlinkClick r:id="rId13" action="ppaction://hlinksldjump">
                  <a:extLst>
                    <a:ext uri="{A12FA001-AC4F-418D-AE19-62706E023703}">
                      <ahyp:hlinkClr xmlns:ahyp="http://schemas.microsoft.com/office/drawing/2018/hyperlinkcolor" val="tx"/>
                    </a:ext>
                  </a:extLst>
                </a:hlinkClick>
              </a:rPr>
              <a:t>Zorgproces (sheet 12-19)</a:t>
            </a:r>
          </a:p>
          <a:p>
            <a:pPr marL="647706" lvl="2" indent="-215902" algn="l">
              <a:lnSpc>
                <a:spcPts val="2100"/>
              </a:lnSpc>
              <a:spcBef>
                <a:spcPct val="0"/>
              </a:spcBef>
              <a:buFont typeface="Arial"/>
              <a:buChar char="⚬"/>
            </a:pPr>
            <a:r>
              <a:rPr lang="en-US" sz="1500" u="sng" dirty="0">
                <a:solidFill>
                  <a:srgbClr val="173295"/>
                </a:solidFill>
                <a:latin typeface="Poppins"/>
                <a:ea typeface="Poppins"/>
                <a:cs typeface="Poppins"/>
                <a:sym typeface="Poppins"/>
                <a:hlinkClick r:id="rId14" action="ppaction://hlinksldjump">
                  <a:extLst>
                    <a:ext uri="{A12FA001-AC4F-418D-AE19-62706E023703}">
                      <ahyp:hlinkClr xmlns:ahyp="http://schemas.microsoft.com/office/drawing/2018/hyperlinkcolor" val="tx"/>
                    </a:ext>
                  </a:extLst>
                </a:hlinkClick>
              </a:rPr>
              <a:t>Competenties (sheet 20)</a:t>
            </a:r>
          </a:p>
          <a:p>
            <a:pPr marL="647706" lvl="2" indent="-215902" algn="l">
              <a:lnSpc>
                <a:spcPts val="2100"/>
              </a:lnSpc>
              <a:spcBef>
                <a:spcPct val="0"/>
              </a:spcBef>
              <a:buFont typeface="Arial"/>
              <a:buChar char="⚬"/>
            </a:pPr>
            <a:r>
              <a:rPr lang="en-US" sz="1500" u="sng" dirty="0">
                <a:solidFill>
                  <a:srgbClr val="173295"/>
                </a:solidFill>
                <a:latin typeface="Poppins"/>
                <a:ea typeface="Poppins"/>
                <a:cs typeface="Poppins"/>
                <a:sym typeface="Poppins"/>
                <a:hlinkClick r:id="rId15" action="ppaction://hlinksldjump">
                  <a:extLst>
                    <a:ext uri="{A12FA001-AC4F-418D-AE19-62706E023703}">
                      <ahyp:hlinkClr xmlns:ahyp="http://schemas.microsoft.com/office/drawing/2018/hyperlinkcolor" val="tx"/>
                    </a:ext>
                  </a:extLst>
                </a:hlinkClick>
              </a:rPr>
              <a:t>Organisatie en kwaliteit (sheet 21)</a:t>
            </a:r>
          </a:p>
        </p:txBody>
      </p:sp>
      <p:sp>
        <p:nvSpPr>
          <p:cNvPr id="26" name="AutoShape 26"/>
          <p:cNvSpPr/>
          <p:nvPr/>
        </p:nvSpPr>
        <p:spPr>
          <a:xfrm>
            <a:off x="5479150" y="5026429"/>
            <a:ext cx="4435260" cy="0"/>
          </a:xfrm>
          <a:prstGeom prst="line">
            <a:avLst/>
          </a:prstGeom>
          <a:ln w="9525" cap="flat">
            <a:solidFill>
              <a:srgbClr val="173395"/>
            </a:solidFill>
            <a:prstDash val="solid"/>
            <a:headEnd type="none" w="sm" len="sm"/>
            <a:tailEnd type="none" w="sm" len="sm"/>
          </a:ln>
        </p:spPr>
        <p:txBody>
          <a:bodyPr/>
          <a:lstStyle/>
          <a:p>
            <a:endParaRPr lang="nl-NL"/>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4811"/>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2"/>
              <a:stretch>
                <a:fillRect l="-25630"/>
              </a:stretch>
            </a:blipFill>
          </p:spPr>
          <p:txBody>
            <a:bodyPr/>
            <a:lstStyle/>
            <a:p>
              <a:endParaRPr lang="nl-NL"/>
            </a:p>
          </p:txBody>
        </p:sp>
      </p:grpSp>
      <p:sp>
        <p:nvSpPr>
          <p:cNvPr id="4" name="TextBox 4"/>
          <p:cNvSpPr txBox="1"/>
          <p:nvPr/>
        </p:nvSpPr>
        <p:spPr>
          <a:xfrm>
            <a:off x="756000" y="1948883"/>
            <a:ext cx="4338008" cy="2988564"/>
          </a:xfrm>
          <a:prstGeom prst="rect">
            <a:avLst/>
          </a:prstGeom>
        </p:spPr>
        <p:txBody>
          <a:bodyPr lIns="0" tIns="0" rIns="0" bIns="0" rtlCol="0" anchor="t">
            <a:spAutoFit/>
          </a:bodyPr>
          <a:lstStyle/>
          <a:p>
            <a:pPr algn="l">
              <a:lnSpc>
                <a:spcPts val="1848"/>
              </a:lnSpc>
            </a:pPr>
            <a:r>
              <a:rPr lang="en-US" sz="1400" dirty="0">
                <a:solidFill>
                  <a:srgbClr val="173395"/>
                </a:solidFill>
                <a:latin typeface="Poppins"/>
                <a:ea typeface="Poppins"/>
                <a:cs typeface="Poppins"/>
                <a:sym typeface="Poppins"/>
              </a:rPr>
              <a:t>Het </a:t>
            </a:r>
            <a:r>
              <a:rPr lang="en-US" sz="1400" dirty="0" err="1">
                <a:solidFill>
                  <a:srgbClr val="173395"/>
                </a:solidFill>
                <a:latin typeface="Poppins"/>
                <a:ea typeface="Poppins"/>
                <a:cs typeface="Poppins"/>
                <a:sym typeface="Poppins"/>
              </a:rPr>
              <a:t>kwaliteitskader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geeft</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een</a:t>
            </a:r>
            <a:r>
              <a:rPr lang="en-US" sz="1400" dirty="0">
                <a:solidFill>
                  <a:srgbClr val="173395"/>
                </a:solidFill>
                <a:latin typeface="Poppins"/>
                <a:ea typeface="Poppins"/>
                <a:cs typeface="Poppins"/>
                <a:sym typeface="Poppins"/>
              </a:rPr>
              <a:t> </a:t>
            </a:r>
            <a:r>
              <a:rPr lang="en-US" sz="1400" b="1" dirty="0" err="1">
                <a:solidFill>
                  <a:srgbClr val="173395"/>
                </a:solidFill>
                <a:latin typeface="Poppins Bold"/>
                <a:ea typeface="Poppins Bold"/>
                <a:cs typeface="Poppins Bold"/>
                <a:sym typeface="Poppins Bold"/>
              </a:rPr>
              <a:t>eenduidig</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beeld</a:t>
            </a:r>
            <a:r>
              <a:rPr lang="en-US" sz="1400" b="1" dirty="0">
                <a:solidFill>
                  <a:srgbClr val="173395"/>
                </a:solidFill>
                <a:latin typeface="Poppins Bold"/>
                <a:ea typeface="Poppins Bold"/>
                <a:cs typeface="Poppins Bold"/>
                <a:sym typeface="Poppins Bold"/>
              </a:rPr>
              <a:t> </a:t>
            </a:r>
            <a:r>
              <a:rPr lang="en-US" sz="1400" dirty="0">
                <a:solidFill>
                  <a:srgbClr val="173395"/>
                </a:solidFill>
                <a:latin typeface="Poppins"/>
                <a:ea typeface="Poppins"/>
                <a:cs typeface="Poppins"/>
                <a:sym typeface="Poppins"/>
              </a:rPr>
              <a:t>van wat </a:t>
            </a:r>
            <a:r>
              <a:rPr lang="en-US" sz="1400" dirty="0" err="1">
                <a:solidFill>
                  <a:srgbClr val="173395"/>
                </a:solidFill>
                <a:latin typeface="Poppins"/>
                <a:ea typeface="Poppins"/>
                <a:cs typeface="Poppins"/>
                <a:sym typeface="Poppins"/>
              </a:rPr>
              <a:t>onder</a:t>
            </a:r>
            <a:r>
              <a:rPr lang="en-US" sz="1400" dirty="0">
                <a:solidFill>
                  <a:srgbClr val="173395"/>
                </a:solidFill>
                <a:latin typeface="Poppins"/>
                <a:ea typeface="Poppins"/>
                <a:cs typeface="Poppins"/>
                <a:sym typeface="Poppins"/>
              </a:rPr>
              <a:t> </a:t>
            </a:r>
            <a:r>
              <a:rPr lang="en-US" sz="1400" b="1" dirty="0" err="1">
                <a:solidFill>
                  <a:srgbClr val="173395"/>
                </a:solidFill>
                <a:latin typeface="Poppins Bold"/>
                <a:ea typeface="Poppins Bold"/>
                <a:cs typeface="Poppins Bold"/>
                <a:sym typeface="Poppins Bold"/>
              </a:rPr>
              <a:t>goede</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palliatieve</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wordt</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verstaan</a:t>
            </a:r>
            <a:r>
              <a:rPr lang="en-US" sz="1400" dirty="0">
                <a:solidFill>
                  <a:srgbClr val="173395"/>
                </a:solidFill>
                <a:latin typeface="Poppins"/>
                <a:ea typeface="Poppins"/>
                <a:cs typeface="Poppins"/>
                <a:sym typeface="Poppins"/>
              </a:rPr>
              <a:t>. </a:t>
            </a:r>
          </a:p>
          <a:p>
            <a:pPr algn="l">
              <a:lnSpc>
                <a:spcPts val="1848"/>
              </a:lnSpc>
            </a:pPr>
            <a:endParaRPr lang="en-US" sz="1400" dirty="0">
              <a:solidFill>
                <a:srgbClr val="173395"/>
              </a:solidFill>
              <a:latin typeface="Poppins"/>
              <a:ea typeface="Poppins"/>
              <a:cs typeface="Poppins"/>
              <a:sym typeface="Poppins"/>
            </a:endParaRPr>
          </a:p>
          <a:p>
            <a:pPr algn="l">
              <a:lnSpc>
                <a:spcPts val="1848"/>
              </a:lnSpc>
            </a:pPr>
            <a:r>
              <a:rPr lang="en-US" sz="1400" dirty="0">
                <a:solidFill>
                  <a:srgbClr val="173395"/>
                </a:solidFill>
                <a:latin typeface="Poppins"/>
                <a:ea typeface="Poppins"/>
                <a:cs typeface="Poppins"/>
                <a:sym typeface="Poppins"/>
              </a:rPr>
              <a:t>De focus </a:t>
            </a:r>
            <a:r>
              <a:rPr lang="en-US" sz="1400" dirty="0" err="1">
                <a:solidFill>
                  <a:srgbClr val="173395"/>
                </a:solidFill>
                <a:latin typeface="Poppins"/>
                <a:ea typeface="Poppins"/>
                <a:cs typeface="Poppins"/>
                <a:sym typeface="Poppins"/>
              </a:rPr>
              <a:t>ligt</a:t>
            </a:r>
            <a:r>
              <a:rPr lang="en-US" sz="1400" dirty="0">
                <a:solidFill>
                  <a:srgbClr val="173395"/>
                </a:solidFill>
                <a:latin typeface="Poppins"/>
                <a:ea typeface="Poppins"/>
                <a:cs typeface="Poppins"/>
                <a:sym typeface="Poppins"/>
              </a:rPr>
              <a:t> op het </a:t>
            </a:r>
            <a:r>
              <a:rPr lang="en-US" sz="1400" dirty="0" err="1">
                <a:solidFill>
                  <a:srgbClr val="173395"/>
                </a:solidFill>
                <a:latin typeface="Poppins"/>
                <a:ea typeface="Poppins"/>
                <a:cs typeface="Poppins"/>
                <a:sym typeface="Poppins"/>
              </a:rPr>
              <a:t>verlenen</a:t>
            </a:r>
            <a:r>
              <a:rPr lang="en-US" sz="1400" dirty="0">
                <a:solidFill>
                  <a:srgbClr val="173395"/>
                </a:solidFill>
                <a:latin typeface="Poppins"/>
                <a:ea typeface="Poppins"/>
                <a:cs typeface="Poppins"/>
                <a:sym typeface="Poppins"/>
              </a:rPr>
              <a:t> van </a:t>
            </a:r>
            <a:r>
              <a:rPr lang="en-US" sz="1400" dirty="0" err="1">
                <a:solidFill>
                  <a:srgbClr val="173395"/>
                </a:solidFill>
                <a:latin typeface="Poppins"/>
                <a:ea typeface="Poppins"/>
                <a:cs typeface="Poppins"/>
                <a:sym typeface="Poppins"/>
              </a:rPr>
              <a:t>palliatieve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waarbij</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ondersteuning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vanuit</a:t>
            </a:r>
            <a:r>
              <a:rPr lang="en-US" sz="1400" dirty="0">
                <a:solidFill>
                  <a:srgbClr val="173395"/>
                </a:solidFill>
                <a:latin typeface="Poppins"/>
                <a:ea typeface="Poppins"/>
                <a:cs typeface="Poppins"/>
                <a:sym typeface="Poppins"/>
              </a:rPr>
              <a:t> het </a:t>
            </a:r>
            <a:r>
              <a:rPr lang="en-US" sz="1400" dirty="0" err="1">
                <a:solidFill>
                  <a:srgbClr val="173395"/>
                </a:solidFill>
                <a:latin typeface="Poppins"/>
                <a:ea typeface="Poppins"/>
                <a:cs typeface="Poppins"/>
                <a:sym typeface="Poppins"/>
              </a:rPr>
              <a:t>sociaal</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domein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onontbeerlijk</a:t>
            </a:r>
            <a:r>
              <a:rPr lang="en-US" sz="1400" dirty="0">
                <a:solidFill>
                  <a:srgbClr val="173395"/>
                </a:solidFill>
                <a:latin typeface="Poppins"/>
                <a:ea typeface="Poppins"/>
                <a:cs typeface="Poppins"/>
                <a:sym typeface="Poppins"/>
              </a:rPr>
              <a:t> is. </a:t>
            </a:r>
          </a:p>
          <a:p>
            <a:pPr algn="l">
              <a:lnSpc>
                <a:spcPts val="1848"/>
              </a:lnSpc>
            </a:pPr>
            <a:endParaRPr lang="en-US" sz="1400" dirty="0">
              <a:solidFill>
                <a:srgbClr val="173395"/>
              </a:solidFill>
              <a:latin typeface="Poppins"/>
              <a:ea typeface="Poppins"/>
              <a:cs typeface="Poppins"/>
              <a:sym typeface="Poppins"/>
            </a:endParaRPr>
          </a:p>
          <a:p>
            <a:pPr algn="l">
              <a:lnSpc>
                <a:spcPts val="1848"/>
              </a:lnSpc>
            </a:pPr>
            <a:r>
              <a:rPr lang="en-US" sz="1400" dirty="0">
                <a:solidFill>
                  <a:srgbClr val="173395"/>
                </a:solidFill>
                <a:latin typeface="Poppins"/>
                <a:ea typeface="Poppins"/>
                <a:cs typeface="Poppins"/>
                <a:sym typeface="Poppins"/>
              </a:rPr>
              <a:t>Het </a:t>
            </a:r>
            <a:r>
              <a:rPr lang="en-US" sz="1400" dirty="0" err="1">
                <a:solidFill>
                  <a:srgbClr val="173395"/>
                </a:solidFill>
                <a:latin typeface="Poppins"/>
                <a:ea typeface="Poppins"/>
                <a:cs typeface="Poppins"/>
                <a:sym typeface="Poppins"/>
              </a:rPr>
              <a:t>kwaliteitskader</a:t>
            </a:r>
            <a:r>
              <a:rPr lang="en-US" sz="1400" dirty="0">
                <a:solidFill>
                  <a:srgbClr val="173395"/>
                </a:solidFill>
                <a:latin typeface="Poppins"/>
                <a:ea typeface="Poppins"/>
                <a:cs typeface="Poppins"/>
                <a:sym typeface="Poppins"/>
              </a:rPr>
              <a:t> is </a:t>
            </a:r>
            <a:r>
              <a:rPr lang="en-US" sz="1400" dirty="0" err="1">
                <a:solidFill>
                  <a:srgbClr val="173395"/>
                </a:solidFill>
                <a:latin typeface="Poppins"/>
                <a:ea typeface="Poppins"/>
                <a:cs typeface="Poppins"/>
                <a:sym typeface="Poppins"/>
              </a:rPr>
              <a:t>bedoeld</a:t>
            </a:r>
            <a:r>
              <a:rPr lang="en-US" sz="1400" dirty="0">
                <a:solidFill>
                  <a:srgbClr val="173395"/>
                </a:solidFill>
                <a:latin typeface="Poppins"/>
                <a:ea typeface="Poppins"/>
                <a:cs typeface="Poppins"/>
                <a:sym typeface="Poppins"/>
              </a:rPr>
              <a:t> </a:t>
            </a:r>
            <a:r>
              <a:rPr lang="en-US" sz="1400" b="1" dirty="0" err="1">
                <a:solidFill>
                  <a:srgbClr val="173395"/>
                </a:solidFill>
                <a:latin typeface="Poppins Bold"/>
                <a:ea typeface="Poppins Bold"/>
                <a:cs typeface="Poppins Bold"/>
                <a:sym typeface="Poppins Bold"/>
              </a:rPr>
              <a:t>voor</a:t>
            </a:r>
            <a:r>
              <a:rPr lang="en-US" sz="1400" b="1" dirty="0">
                <a:solidFill>
                  <a:srgbClr val="173395"/>
                </a:solidFill>
                <a:latin typeface="Poppins Bold"/>
                <a:ea typeface="Poppins Bold"/>
                <a:cs typeface="Poppins Bold"/>
                <a:sym typeface="Poppins Bold"/>
              </a:rPr>
              <a:t> alle </a:t>
            </a:r>
            <a:r>
              <a:rPr lang="en-US" sz="1400" b="1" dirty="0" err="1">
                <a:solidFill>
                  <a:srgbClr val="173395"/>
                </a:solidFill>
                <a:latin typeface="Poppins Bold"/>
                <a:ea typeface="Poppins Bold"/>
                <a:cs typeface="Poppins Bold"/>
                <a:sym typeface="Poppins Bold"/>
              </a:rPr>
              <a:t>zorgprofessionals</a:t>
            </a:r>
            <a:r>
              <a:rPr lang="en-US" sz="1400" b="1" dirty="0">
                <a:solidFill>
                  <a:srgbClr val="173395"/>
                </a:solidFill>
                <a:latin typeface="Poppins Bold"/>
                <a:ea typeface="Poppins Bold"/>
                <a:cs typeface="Poppins Bold"/>
                <a:sym typeface="Poppins Bold"/>
              </a:rPr>
              <a:t>, professionals in het </a:t>
            </a:r>
            <a:r>
              <a:rPr lang="en-US" sz="1400" b="1" dirty="0" err="1">
                <a:solidFill>
                  <a:srgbClr val="173395"/>
                </a:solidFill>
                <a:latin typeface="Poppins Bold"/>
                <a:ea typeface="Poppins Bold"/>
                <a:cs typeface="Poppins Bold"/>
                <a:sym typeface="Poppins Bold"/>
              </a:rPr>
              <a:t>sociaal</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domein</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vrijwilligers</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en</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organisaties</a:t>
            </a:r>
            <a:r>
              <a:rPr lang="en-US" sz="1400" b="1" dirty="0">
                <a:solidFill>
                  <a:srgbClr val="173395"/>
                </a:solidFill>
                <a:latin typeface="Poppins Bold"/>
                <a:ea typeface="Poppins Bold"/>
                <a:cs typeface="Poppins Bold"/>
                <a:sym typeface="Poppins Bold"/>
              </a:rPr>
              <a:t> </a:t>
            </a:r>
            <a:r>
              <a:rPr lang="en-US" sz="1400" dirty="0">
                <a:solidFill>
                  <a:srgbClr val="173395"/>
                </a:solidFill>
                <a:latin typeface="Poppins"/>
                <a:ea typeface="Poppins"/>
                <a:cs typeface="Poppins"/>
                <a:sym typeface="Poppins"/>
              </a:rPr>
              <a:t>die </a:t>
            </a:r>
            <a:r>
              <a:rPr lang="en-US" sz="1400" dirty="0" err="1">
                <a:solidFill>
                  <a:srgbClr val="173395"/>
                </a:solidFill>
                <a:latin typeface="Poppins"/>
                <a:ea typeface="Poppins"/>
                <a:cs typeface="Poppins"/>
                <a:sym typeface="Poppins"/>
              </a:rPr>
              <a:t>betrokken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zijn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bij</a:t>
            </a:r>
            <a:r>
              <a:rPr lang="en-US" sz="1400" dirty="0">
                <a:solidFill>
                  <a:srgbClr val="173395"/>
                </a:solidFill>
                <a:latin typeface="Poppins"/>
                <a:ea typeface="Poppins"/>
                <a:cs typeface="Poppins"/>
                <a:sym typeface="Poppins"/>
              </a:rPr>
              <a:t> de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ondersteuning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voor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patiënten</a:t>
            </a:r>
            <a:r>
              <a:rPr lang="en-US" sz="1400" dirty="0">
                <a:solidFill>
                  <a:srgbClr val="173395"/>
                </a:solidFill>
                <a:latin typeface="Poppins"/>
                <a:ea typeface="Poppins"/>
                <a:cs typeface="Poppins"/>
                <a:sym typeface="Poppins"/>
              </a:rPr>
              <a:t> in de </a:t>
            </a:r>
            <a:r>
              <a:rPr lang="en-US" sz="1400" dirty="0" err="1">
                <a:solidFill>
                  <a:srgbClr val="173395"/>
                </a:solidFill>
                <a:latin typeface="Poppins"/>
                <a:ea typeface="Poppins"/>
                <a:cs typeface="Poppins"/>
                <a:sym typeface="Poppins"/>
              </a:rPr>
              <a:t>palliatieve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fase</a:t>
            </a:r>
            <a:r>
              <a:rPr lang="en-US" sz="1400" dirty="0">
                <a:solidFill>
                  <a:srgbClr val="173395"/>
                </a:solidFill>
                <a:latin typeface="Poppins"/>
                <a:ea typeface="Poppins"/>
                <a:cs typeface="Poppins"/>
                <a:sym typeface="Poppins"/>
              </a:rPr>
              <a:t>. </a:t>
            </a:r>
          </a:p>
        </p:txBody>
      </p:sp>
      <p:sp>
        <p:nvSpPr>
          <p:cNvPr id="5" name="AutoShape 5"/>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6" name="TextBox 6"/>
          <p:cNvSpPr txBox="1"/>
          <p:nvPr/>
        </p:nvSpPr>
        <p:spPr>
          <a:xfrm>
            <a:off x="5346000" y="1948883"/>
            <a:ext cx="4590000" cy="4588764"/>
          </a:xfrm>
          <a:prstGeom prst="rect">
            <a:avLst/>
          </a:prstGeom>
        </p:spPr>
        <p:txBody>
          <a:bodyPr lIns="0" tIns="0" rIns="0" bIns="0" rtlCol="0" anchor="t">
            <a:spAutoFit/>
          </a:bodyPr>
          <a:lstStyle/>
          <a:p>
            <a:pPr algn="l">
              <a:lnSpc>
                <a:spcPts val="1848"/>
              </a:lnSpc>
            </a:pPr>
            <a:r>
              <a:rPr lang="en-US" sz="1400" b="1" dirty="0">
                <a:solidFill>
                  <a:srgbClr val="173395"/>
                </a:solidFill>
                <a:latin typeface="Poppins Bold"/>
                <a:ea typeface="Poppins Bold"/>
                <a:cs typeface="Poppins Bold"/>
                <a:sym typeface="Poppins Bold"/>
              </a:rPr>
              <a:t>Voor professionals </a:t>
            </a:r>
            <a:r>
              <a:rPr lang="en-US" sz="1400" b="1" dirty="0" err="1">
                <a:solidFill>
                  <a:srgbClr val="173395"/>
                </a:solidFill>
                <a:latin typeface="Poppins Bold"/>
                <a:ea typeface="Poppins Bold"/>
                <a:cs typeface="Poppins Bold"/>
                <a:sym typeface="Poppins Bold"/>
              </a:rPr>
              <a:t>en</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vrijwilligers</a:t>
            </a:r>
            <a:endParaRPr lang="en-US" sz="1400" b="1" dirty="0">
              <a:solidFill>
                <a:srgbClr val="173395"/>
              </a:solidFill>
              <a:latin typeface="Poppins Bold"/>
              <a:ea typeface="Poppins Bold"/>
              <a:cs typeface="Poppins Bold"/>
              <a:sym typeface="Poppins Bold"/>
            </a:endParaRPr>
          </a:p>
          <a:p>
            <a:pPr marL="169161" lvl="1" indent="-84581" algn="l">
              <a:lnSpc>
                <a:spcPts val="1848"/>
              </a:lnSpc>
              <a:buFont typeface="Arial"/>
              <a:buChar char="•"/>
            </a:pPr>
            <a:r>
              <a:rPr lang="en-US" sz="1400" dirty="0" err="1">
                <a:solidFill>
                  <a:srgbClr val="173395"/>
                </a:solidFill>
                <a:latin typeface="Poppins"/>
                <a:ea typeface="Poppins"/>
                <a:cs typeface="Poppins"/>
                <a:sym typeface="Poppins"/>
              </a:rPr>
              <a:t>Ondersteunt</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bij</a:t>
            </a:r>
            <a:r>
              <a:rPr lang="en-US" sz="1400" dirty="0">
                <a:solidFill>
                  <a:srgbClr val="173395"/>
                </a:solidFill>
                <a:latin typeface="Poppins"/>
                <a:ea typeface="Poppins"/>
                <a:cs typeface="Poppins"/>
                <a:sym typeface="Poppins"/>
              </a:rPr>
              <a:t> het </a:t>
            </a:r>
            <a:r>
              <a:rPr lang="en-US" sz="1400" dirty="0" err="1">
                <a:solidFill>
                  <a:srgbClr val="173395"/>
                </a:solidFill>
                <a:latin typeface="Poppins"/>
                <a:ea typeface="Poppins"/>
                <a:cs typeface="Poppins"/>
                <a:sym typeface="Poppins"/>
              </a:rPr>
              <a:t>leveren</a:t>
            </a:r>
            <a:r>
              <a:rPr lang="en-US" sz="1400" dirty="0">
                <a:solidFill>
                  <a:srgbClr val="173395"/>
                </a:solidFill>
                <a:latin typeface="Poppins"/>
                <a:ea typeface="Poppins"/>
                <a:cs typeface="Poppins"/>
                <a:sym typeface="Poppins"/>
              </a:rPr>
              <a:t> van </a:t>
            </a:r>
            <a:r>
              <a:rPr lang="en-US" sz="1400" dirty="0" err="1">
                <a:solidFill>
                  <a:srgbClr val="173395"/>
                </a:solidFill>
                <a:latin typeface="Poppins"/>
                <a:ea typeface="Poppins"/>
                <a:cs typeface="Poppins"/>
                <a:sym typeface="Poppins"/>
              </a:rPr>
              <a:t>passende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persoonsgerichte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gebaseerd</a:t>
            </a:r>
            <a:r>
              <a:rPr lang="en-US" sz="1400" dirty="0">
                <a:solidFill>
                  <a:srgbClr val="173395"/>
                </a:solidFill>
                <a:latin typeface="Poppins"/>
                <a:ea typeface="Poppins"/>
                <a:cs typeface="Poppins"/>
                <a:sym typeface="Poppins"/>
              </a:rPr>
              <a:t> op de </a:t>
            </a:r>
            <a:r>
              <a:rPr lang="en-US" sz="1400" dirty="0" err="1">
                <a:solidFill>
                  <a:srgbClr val="173395"/>
                </a:solidFill>
                <a:latin typeface="Poppins"/>
                <a:ea typeface="Poppins"/>
                <a:cs typeface="Poppins"/>
                <a:sym typeface="Poppins"/>
              </a:rPr>
              <a:t>waarden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wensen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behoeften</a:t>
            </a:r>
            <a:r>
              <a:rPr lang="en-US" sz="1400" dirty="0">
                <a:solidFill>
                  <a:srgbClr val="173395"/>
                </a:solidFill>
                <a:latin typeface="Poppins"/>
                <a:ea typeface="Poppins"/>
                <a:cs typeface="Poppins"/>
                <a:sym typeface="Poppins"/>
              </a:rPr>
              <a:t> van </a:t>
            </a:r>
            <a:r>
              <a:rPr lang="en-US" sz="1400" dirty="0" err="1">
                <a:solidFill>
                  <a:srgbClr val="173395"/>
                </a:solidFill>
                <a:latin typeface="Poppins"/>
                <a:ea typeface="Poppins"/>
                <a:cs typeface="Poppins"/>
                <a:sym typeface="Poppins"/>
              </a:rPr>
              <a:t>patiënten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naasten</a:t>
            </a:r>
            <a:r>
              <a:rPr lang="en-US" sz="1400" dirty="0">
                <a:solidFill>
                  <a:srgbClr val="173395"/>
                </a:solidFill>
                <a:latin typeface="Poppins"/>
                <a:ea typeface="Poppins"/>
                <a:cs typeface="Poppins"/>
                <a:sym typeface="Poppins"/>
              </a:rPr>
              <a:t>.</a:t>
            </a:r>
          </a:p>
          <a:p>
            <a:pPr marL="169161" lvl="1" indent="-84581" algn="l">
              <a:lnSpc>
                <a:spcPts val="1848"/>
              </a:lnSpc>
              <a:buFont typeface="Arial"/>
              <a:buChar char="•"/>
            </a:pPr>
            <a:r>
              <a:rPr lang="en-US" sz="1400" dirty="0" err="1">
                <a:solidFill>
                  <a:srgbClr val="173395"/>
                </a:solidFill>
                <a:latin typeface="Poppins"/>
                <a:ea typeface="Poppins"/>
                <a:cs typeface="Poppins"/>
                <a:sym typeface="Poppins"/>
              </a:rPr>
              <a:t>Geeft</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uitleg</a:t>
            </a:r>
            <a:r>
              <a:rPr lang="en-US" sz="1400" dirty="0">
                <a:solidFill>
                  <a:srgbClr val="173395"/>
                </a:solidFill>
                <a:latin typeface="Poppins"/>
                <a:ea typeface="Poppins"/>
                <a:cs typeface="Poppins"/>
                <a:sym typeface="Poppins"/>
              </a:rPr>
              <a:t> over </a:t>
            </a:r>
            <a:r>
              <a:rPr lang="en-US" sz="1400" dirty="0" err="1">
                <a:solidFill>
                  <a:srgbClr val="173395"/>
                </a:solidFill>
                <a:latin typeface="Poppins"/>
                <a:ea typeface="Poppins"/>
                <a:cs typeface="Poppins"/>
                <a:sym typeface="Poppins"/>
              </a:rPr>
              <a:t>multidimensionale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stappen</a:t>
            </a:r>
            <a:r>
              <a:rPr lang="en-US" sz="1400" dirty="0">
                <a:solidFill>
                  <a:srgbClr val="173395"/>
                </a:solidFill>
                <a:latin typeface="Poppins"/>
                <a:ea typeface="Poppins"/>
                <a:cs typeface="Poppins"/>
                <a:sym typeface="Poppins"/>
              </a:rPr>
              <a:t> in het </a:t>
            </a:r>
            <a:r>
              <a:rPr lang="en-US" sz="1400" dirty="0" err="1">
                <a:solidFill>
                  <a:srgbClr val="173395"/>
                </a:solidFill>
                <a:latin typeface="Poppins"/>
                <a:ea typeface="Poppins"/>
                <a:cs typeface="Poppins"/>
                <a:sym typeface="Poppins"/>
              </a:rPr>
              <a:t>zorgproces</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benodigde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deskundigheid</a:t>
            </a:r>
            <a:r>
              <a:rPr lang="en-US" sz="1400" dirty="0">
                <a:solidFill>
                  <a:srgbClr val="173395"/>
                </a:solidFill>
                <a:latin typeface="Poppins"/>
                <a:ea typeface="Poppins"/>
                <a:cs typeface="Poppins"/>
                <a:sym typeface="Poppins"/>
              </a:rPr>
              <a:t>.</a:t>
            </a:r>
          </a:p>
          <a:p>
            <a:pPr marL="169161" lvl="1" indent="-84581" algn="l">
              <a:lnSpc>
                <a:spcPts val="1848"/>
              </a:lnSpc>
              <a:buFont typeface="Arial"/>
              <a:buChar char="•"/>
            </a:pPr>
            <a:r>
              <a:rPr lang="en-US" sz="1400" dirty="0" err="1">
                <a:solidFill>
                  <a:srgbClr val="173395"/>
                </a:solidFill>
                <a:latin typeface="Poppins"/>
                <a:ea typeface="Poppins"/>
                <a:cs typeface="Poppins"/>
                <a:sym typeface="Poppins"/>
              </a:rPr>
              <a:t>Geeft</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richting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aan</a:t>
            </a:r>
            <a:r>
              <a:rPr lang="en-US" sz="1400" dirty="0">
                <a:solidFill>
                  <a:srgbClr val="173395"/>
                </a:solidFill>
                <a:latin typeface="Poppins"/>
                <a:ea typeface="Poppins"/>
                <a:cs typeface="Poppins"/>
                <a:sym typeface="Poppins"/>
              </a:rPr>
              <a:t> de </a:t>
            </a:r>
            <a:r>
              <a:rPr lang="en-US" sz="1400" dirty="0" err="1">
                <a:solidFill>
                  <a:srgbClr val="173395"/>
                </a:solidFill>
                <a:latin typeface="Poppins"/>
                <a:ea typeface="Poppins"/>
                <a:cs typeface="Poppins"/>
                <a:sym typeface="Poppins"/>
              </a:rPr>
              <a:t>dagelijkse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praktijk</a:t>
            </a:r>
            <a:r>
              <a:rPr lang="en-US" sz="1400" dirty="0">
                <a:solidFill>
                  <a:srgbClr val="173395"/>
                </a:solidFill>
                <a:latin typeface="Poppins"/>
                <a:ea typeface="Poppins"/>
                <a:cs typeface="Poppins"/>
                <a:sym typeface="Poppins"/>
              </a:rPr>
              <a:t> via </a:t>
            </a:r>
            <a:r>
              <a:rPr lang="en-US" sz="1400" dirty="0" err="1">
                <a:solidFill>
                  <a:srgbClr val="173395"/>
                </a:solidFill>
                <a:latin typeface="Poppins"/>
                <a:ea typeface="Poppins"/>
                <a:cs typeface="Poppins"/>
                <a:sym typeface="Poppins"/>
              </a:rPr>
              <a:t>richtlijnen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waar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mogelijk</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meetinstrumenten</a:t>
            </a:r>
            <a:r>
              <a:rPr lang="en-US" sz="1400" dirty="0">
                <a:solidFill>
                  <a:srgbClr val="173395"/>
                </a:solidFill>
                <a:latin typeface="Poppins"/>
                <a:ea typeface="Poppins"/>
                <a:cs typeface="Poppins"/>
                <a:sym typeface="Poppins"/>
              </a:rPr>
              <a:t>.</a:t>
            </a:r>
          </a:p>
          <a:p>
            <a:pPr algn="l">
              <a:lnSpc>
                <a:spcPts val="1848"/>
              </a:lnSpc>
            </a:pPr>
            <a:endParaRPr lang="en-US" sz="1400" dirty="0">
              <a:solidFill>
                <a:srgbClr val="173395"/>
              </a:solidFill>
              <a:latin typeface="Poppins"/>
              <a:ea typeface="Poppins"/>
              <a:cs typeface="Poppins"/>
              <a:sym typeface="Poppins"/>
            </a:endParaRPr>
          </a:p>
          <a:p>
            <a:pPr algn="l">
              <a:lnSpc>
                <a:spcPts val="1848"/>
              </a:lnSpc>
            </a:pPr>
            <a:r>
              <a:rPr lang="en-US" sz="1400" b="1" dirty="0">
                <a:solidFill>
                  <a:srgbClr val="173395"/>
                </a:solidFill>
                <a:latin typeface="Poppins Bold"/>
                <a:ea typeface="Poppins Bold"/>
                <a:cs typeface="Poppins Bold"/>
                <a:sym typeface="Poppins Bold"/>
              </a:rPr>
              <a:t>Voor </a:t>
            </a:r>
            <a:r>
              <a:rPr lang="en-US" sz="1400" b="1" dirty="0" err="1">
                <a:solidFill>
                  <a:srgbClr val="173395"/>
                </a:solidFill>
                <a:latin typeface="Poppins Bold"/>
                <a:ea typeface="Poppins Bold"/>
                <a:cs typeface="Poppins Bold"/>
                <a:sym typeface="Poppins Bold"/>
              </a:rPr>
              <a:t>organisaties</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en</a:t>
            </a:r>
            <a:r>
              <a:rPr lang="en-US" sz="1400" b="1" dirty="0">
                <a:solidFill>
                  <a:srgbClr val="173395"/>
                </a:solidFill>
                <a:latin typeface="Poppins Bold"/>
                <a:ea typeface="Poppins Bold"/>
                <a:cs typeface="Poppins Bold"/>
                <a:sym typeface="Poppins Bold"/>
              </a:rPr>
              <a:t> </a:t>
            </a:r>
            <a:r>
              <a:rPr lang="en-US" sz="1400" b="1" dirty="0" err="1">
                <a:solidFill>
                  <a:srgbClr val="173395"/>
                </a:solidFill>
                <a:latin typeface="Poppins Bold"/>
                <a:ea typeface="Poppins Bold"/>
                <a:cs typeface="Poppins Bold"/>
                <a:sym typeface="Poppins Bold"/>
              </a:rPr>
              <a:t>netwerken</a:t>
            </a:r>
            <a:endParaRPr lang="en-US" sz="1400" b="1" dirty="0">
              <a:solidFill>
                <a:srgbClr val="173395"/>
              </a:solidFill>
              <a:latin typeface="Poppins Bold"/>
              <a:ea typeface="Poppins Bold"/>
              <a:cs typeface="Poppins Bold"/>
              <a:sym typeface="Poppins Bold"/>
            </a:endParaRPr>
          </a:p>
          <a:p>
            <a:pPr marL="169088" lvl="1" indent="-84544" algn="l">
              <a:lnSpc>
                <a:spcPts val="1848"/>
              </a:lnSpc>
              <a:buFont typeface="Arial"/>
              <a:buChar char="•"/>
            </a:pPr>
            <a:r>
              <a:rPr lang="en-US" sz="1400" dirty="0" err="1">
                <a:solidFill>
                  <a:srgbClr val="173395"/>
                </a:solidFill>
                <a:latin typeface="Poppins"/>
                <a:ea typeface="Poppins"/>
                <a:cs typeface="Poppins"/>
                <a:sym typeface="Poppins"/>
              </a:rPr>
              <a:t>Biedt</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kader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voor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visieontwikkeling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kwaliteitsbeleid</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kwaliteitsverbetering</a:t>
            </a:r>
            <a:r>
              <a:rPr lang="en-US" sz="1400" dirty="0">
                <a:solidFill>
                  <a:srgbClr val="173395"/>
                </a:solidFill>
                <a:latin typeface="Poppins"/>
                <a:ea typeface="Poppins"/>
                <a:cs typeface="Poppins"/>
                <a:sym typeface="Poppins"/>
              </a:rPr>
              <a:t>.</a:t>
            </a:r>
          </a:p>
          <a:p>
            <a:pPr marL="169161" lvl="1" indent="-84581" algn="l">
              <a:lnSpc>
                <a:spcPts val="1848"/>
              </a:lnSpc>
              <a:buFont typeface="Arial"/>
              <a:buChar char="•"/>
            </a:pPr>
            <a:r>
              <a:rPr lang="en-US" sz="1400" dirty="0" err="1">
                <a:solidFill>
                  <a:srgbClr val="173395"/>
                </a:solidFill>
                <a:latin typeface="Poppins"/>
                <a:ea typeface="Poppins"/>
                <a:cs typeface="Poppins"/>
                <a:sym typeface="Poppins"/>
              </a:rPr>
              <a:t>Ondersteunt</a:t>
            </a:r>
            <a:r>
              <a:rPr lang="en-US" sz="1400" dirty="0">
                <a:solidFill>
                  <a:srgbClr val="173395"/>
                </a:solidFill>
                <a:latin typeface="Poppins"/>
                <a:ea typeface="Poppins"/>
                <a:cs typeface="Poppins"/>
                <a:sym typeface="Poppins"/>
              </a:rPr>
              <a:t> de </a:t>
            </a:r>
            <a:r>
              <a:rPr lang="en-US" sz="1400" dirty="0" err="1">
                <a:solidFill>
                  <a:srgbClr val="173395"/>
                </a:solidFill>
                <a:latin typeface="Poppins"/>
                <a:ea typeface="Poppins"/>
                <a:cs typeface="Poppins"/>
                <a:sym typeface="Poppins"/>
              </a:rPr>
              <a:t>organisatie</a:t>
            </a:r>
            <a:r>
              <a:rPr lang="en-US" sz="1400" dirty="0">
                <a:solidFill>
                  <a:srgbClr val="173395"/>
                </a:solidFill>
                <a:latin typeface="Poppins"/>
                <a:ea typeface="Poppins"/>
                <a:cs typeface="Poppins"/>
                <a:sym typeface="Poppins"/>
              </a:rPr>
              <a:t> van </a:t>
            </a:r>
            <a:r>
              <a:rPr lang="en-US" sz="1400" dirty="0" err="1">
                <a:solidFill>
                  <a:srgbClr val="173395"/>
                </a:solidFill>
                <a:latin typeface="Poppins"/>
                <a:ea typeface="Poppins"/>
                <a:cs typeface="Poppins"/>
                <a:sym typeface="Poppins"/>
              </a:rPr>
              <a:t>palliatieve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binnen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organisaties</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binnen</a:t>
            </a:r>
            <a:r>
              <a:rPr lang="en-US" sz="1400" dirty="0">
                <a:solidFill>
                  <a:srgbClr val="173395"/>
                </a:solidFill>
                <a:latin typeface="Poppins"/>
                <a:ea typeface="Poppins"/>
                <a:cs typeface="Poppins"/>
                <a:sym typeface="Poppins"/>
              </a:rPr>
              <a:t> regio's </a:t>
            </a:r>
            <a:r>
              <a:rPr lang="en-US" sz="1400" dirty="0" err="1">
                <a:solidFill>
                  <a:srgbClr val="173395"/>
                </a:solidFill>
                <a:latin typeface="Poppins"/>
                <a:ea typeface="Poppins"/>
                <a:cs typeface="Poppins"/>
                <a:sym typeface="Poppins"/>
              </a:rPr>
              <a:t>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tussen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zorgsectoren</a:t>
            </a:r>
            <a:r>
              <a:rPr lang="en-US" sz="1400" dirty="0">
                <a:solidFill>
                  <a:srgbClr val="173395"/>
                </a:solidFill>
                <a:latin typeface="Poppins"/>
                <a:ea typeface="Poppins"/>
                <a:cs typeface="Poppins"/>
                <a:sym typeface="Poppins"/>
              </a:rPr>
              <a:t>.</a:t>
            </a:r>
          </a:p>
          <a:p>
            <a:pPr marL="169088" lvl="1" indent="-84544" algn="l">
              <a:lnSpc>
                <a:spcPts val="1848"/>
              </a:lnSpc>
              <a:buFont typeface="Arial"/>
              <a:buChar char="•"/>
            </a:pPr>
            <a:r>
              <a:rPr lang="en-US" sz="1400" dirty="0" err="1">
                <a:solidFill>
                  <a:srgbClr val="173395"/>
                </a:solidFill>
                <a:latin typeface="Poppins"/>
                <a:ea typeface="Poppins"/>
                <a:cs typeface="Poppins"/>
                <a:sym typeface="Poppins"/>
              </a:rPr>
              <a:t>Biedt</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kader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voor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afspraken</a:t>
            </a:r>
            <a:r>
              <a:rPr lang="en-US" sz="1400" dirty="0">
                <a:solidFill>
                  <a:srgbClr val="173395"/>
                </a:solidFill>
                <a:latin typeface="Poppins"/>
                <a:ea typeface="Poppins"/>
                <a:cs typeface="Poppins"/>
                <a:sym typeface="Poppins"/>
              </a:rPr>
              <a:t> over </a:t>
            </a:r>
            <a:r>
              <a:rPr lang="en-US" sz="1400" dirty="0" err="1">
                <a:solidFill>
                  <a:srgbClr val="173395"/>
                </a:solidFill>
                <a:latin typeface="Poppins"/>
                <a:ea typeface="Poppins"/>
                <a:cs typeface="Poppins"/>
                <a:sym typeface="Poppins"/>
              </a:rPr>
              <a:t>transmurale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samenwerking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rondom</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patiënten</a:t>
            </a:r>
            <a:r>
              <a:rPr lang="en-US" sz="1400" dirty="0">
                <a:solidFill>
                  <a:srgbClr val="173395"/>
                </a:solidFill>
                <a:latin typeface="Poppins"/>
                <a:ea typeface="Poppins"/>
                <a:cs typeface="Poppins"/>
                <a:sym typeface="Poppins"/>
              </a:rPr>
              <a:t> in de </a:t>
            </a:r>
            <a:r>
              <a:rPr lang="en-US" sz="1400" dirty="0" err="1">
                <a:solidFill>
                  <a:srgbClr val="173395"/>
                </a:solidFill>
                <a:latin typeface="Poppins"/>
                <a:ea typeface="Poppins"/>
                <a:cs typeface="Poppins"/>
                <a:sym typeface="Poppins"/>
              </a:rPr>
              <a:t>palliatieve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fase</a:t>
            </a:r>
            <a:r>
              <a:rPr lang="en-US" sz="1400" dirty="0">
                <a:solidFill>
                  <a:srgbClr val="173395"/>
                </a:solidFill>
                <a:latin typeface="Poppins"/>
                <a:ea typeface="Poppins"/>
                <a:cs typeface="Poppins"/>
                <a:sym typeface="Poppins"/>
              </a:rPr>
              <a:t>.</a:t>
            </a:r>
          </a:p>
        </p:txBody>
      </p:sp>
      <p:grpSp>
        <p:nvGrpSpPr>
          <p:cNvPr id="7" name="Group 7"/>
          <p:cNvGrpSpPr/>
          <p:nvPr/>
        </p:nvGrpSpPr>
        <p:grpSpPr>
          <a:xfrm>
            <a:off x="644311" y="732307"/>
            <a:ext cx="4086852" cy="503717"/>
            <a:chOff x="0" y="0"/>
            <a:chExt cx="1464635" cy="180521"/>
          </a:xfrm>
        </p:grpSpPr>
        <p:sp>
          <p:nvSpPr>
            <p:cNvPr id="8" name="Freeform 8"/>
            <p:cNvSpPr/>
            <p:nvPr/>
          </p:nvSpPr>
          <p:spPr>
            <a:xfrm>
              <a:off x="0" y="0"/>
              <a:ext cx="1464636" cy="180521"/>
            </a:xfrm>
            <a:custGeom>
              <a:avLst/>
              <a:gdLst/>
              <a:ahLst/>
              <a:cxnLst/>
              <a:rect l="l" t="t" r="r" b="b"/>
              <a:pathLst>
                <a:path w="1464636" h="180521">
                  <a:moveTo>
                    <a:pt x="15155" y="0"/>
                  </a:moveTo>
                  <a:lnTo>
                    <a:pt x="1449481" y="0"/>
                  </a:lnTo>
                  <a:cubicBezTo>
                    <a:pt x="1453500" y="0"/>
                    <a:pt x="1457355" y="1597"/>
                    <a:pt x="1460197" y="4439"/>
                  </a:cubicBezTo>
                  <a:cubicBezTo>
                    <a:pt x="1463039" y="7281"/>
                    <a:pt x="1464636" y="11135"/>
                    <a:pt x="1464636" y="15155"/>
                  </a:cubicBezTo>
                  <a:lnTo>
                    <a:pt x="1464636" y="165366"/>
                  </a:lnTo>
                  <a:cubicBezTo>
                    <a:pt x="1464636" y="169385"/>
                    <a:pt x="1463039" y="173240"/>
                    <a:pt x="1460197" y="176082"/>
                  </a:cubicBezTo>
                  <a:cubicBezTo>
                    <a:pt x="1457355" y="178924"/>
                    <a:pt x="1453500" y="180521"/>
                    <a:pt x="1449481" y="180521"/>
                  </a:cubicBezTo>
                  <a:lnTo>
                    <a:pt x="15155" y="180521"/>
                  </a:lnTo>
                  <a:cubicBezTo>
                    <a:pt x="11135" y="180521"/>
                    <a:pt x="7281" y="178924"/>
                    <a:pt x="4439" y="176082"/>
                  </a:cubicBezTo>
                  <a:cubicBezTo>
                    <a:pt x="1597" y="173240"/>
                    <a:pt x="0" y="169385"/>
                    <a:pt x="0" y="165366"/>
                  </a:cubicBezTo>
                  <a:lnTo>
                    <a:pt x="0" y="15155"/>
                  </a:lnTo>
                  <a:cubicBezTo>
                    <a:pt x="0" y="11135"/>
                    <a:pt x="1597" y="7281"/>
                    <a:pt x="4439" y="4439"/>
                  </a:cubicBezTo>
                  <a:cubicBezTo>
                    <a:pt x="7281" y="1597"/>
                    <a:pt x="11135" y="0"/>
                    <a:pt x="15155" y="0"/>
                  </a:cubicBezTo>
                  <a:close/>
                </a:path>
              </a:pathLst>
            </a:custGeom>
            <a:solidFill>
              <a:srgbClr val="AF1881"/>
            </a:solidFill>
          </p:spPr>
          <p:txBody>
            <a:bodyPr/>
            <a:lstStyle/>
            <a:p>
              <a:endParaRPr lang="nl-NL"/>
            </a:p>
          </p:txBody>
        </p:sp>
        <p:sp>
          <p:nvSpPr>
            <p:cNvPr id="9" name="TextBox 9"/>
            <p:cNvSpPr txBox="1"/>
            <p:nvPr/>
          </p:nvSpPr>
          <p:spPr>
            <a:xfrm>
              <a:off x="0" y="-19050"/>
              <a:ext cx="1464635" cy="199571"/>
            </a:xfrm>
            <a:prstGeom prst="rect">
              <a:avLst/>
            </a:prstGeom>
          </p:spPr>
          <p:txBody>
            <a:bodyPr lIns="50800" tIns="50800" rIns="50800" bIns="50800" rtlCol="0" anchor="ctr"/>
            <a:lstStyle/>
            <a:p>
              <a:pPr algn="ctr">
                <a:lnSpc>
                  <a:spcPts val="1353"/>
                </a:lnSpc>
              </a:pPr>
              <a:endParaRPr/>
            </a:p>
          </p:txBody>
        </p:sp>
      </p:grpSp>
      <p:grpSp>
        <p:nvGrpSpPr>
          <p:cNvPr id="10" name="Group 10"/>
          <p:cNvGrpSpPr/>
          <p:nvPr/>
        </p:nvGrpSpPr>
        <p:grpSpPr>
          <a:xfrm>
            <a:off x="644311" y="1283665"/>
            <a:ext cx="5113300" cy="503717"/>
            <a:chOff x="0" y="0"/>
            <a:chExt cx="1832491" cy="180521"/>
          </a:xfrm>
        </p:grpSpPr>
        <p:sp>
          <p:nvSpPr>
            <p:cNvPr id="11" name="Freeform 11"/>
            <p:cNvSpPr/>
            <p:nvPr/>
          </p:nvSpPr>
          <p:spPr>
            <a:xfrm>
              <a:off x="0" y="0"/>
              <a:ext cx="1832491" cy="180521"/>
            </a:xfrm>
            <a:custGeom>
              <a:avLst/>
              <a:gdLst/>
              <a:ahLst/>
              <a:cxnLst/>
              <a:rect l="l" t="t" r="r" b="b"/>
              <a:pathLst>
                <a:path w="1832491" h="180521">
                  <a:moveTo>
                    <a:pt x="12113" y="0"/>
                  </a:moveTo>
                  <a:lnTo>
                    <a:pt x="1820379" y="0"/>
                  </a:lnTo>
                  <a:cubicBezTo>
                    <a:pt x="1827068" y="0"/>
                    <a:pt x="1832491" y="5423"/>
                    <a:pt x="1832491" y="12113"/>
                  </a:cubicBezTo>
                  <a:lnTo>
                    <a:pt x="1832491" y="168408"/>
                  </a:lnTo>
                  <a:cubicBezTo>
                    <a:pt x="1832491" y="175098"/>
                    <a:pt x="1827068" y="180521"/>
                    <a:pt x="1820379" y="180521"/>
                  </a:cubicBezTo>
                  <a:lnTo>
                    <a:pt x="12113" y="180521"/>
                  </a:lnTo>
                  <a:cubicBezTo>
                    <a:pt x="8900" y="180521"/>
                    <a:pt x="5819" y="179245"/>
                    <a:pt x="3548" y="176973"/>
                  </a:cubicBezTo>
                  <a:cubicBezTo>
                    <a:pt x="1276" y="174701"/>
                    <a:pt x="0" y="171621"/>
                    <a:pt x="0" y="168408"/>
                  </a:cubicBezTo>
                  <a:lnTo>
                    <a:pt x="0" y="12113"/>
                  </a:lnTo>
                  <a:cubicBezTo>
                    <a:pt x="0" y="5423"/>
                    <a:pt x="5423" y="0"/>
                    <a:pt x="12113" y="0"/>
                  </a:cubicBezTo>
                  <a:close/>
                </a:path>
              </a:pathLst>
            </a:custGeom>
            <a:solidFill>
              <a:srgbClr val="AF1881"/>
            </a:solidFill>
          </p:spPr>
          <p:txBody>
            <a:bodyPr/>
            <a:lstStyle/>
            <a:p>
              <a:endParaRPr lang="nl-NL"/>
            </a:p>
          </p:txBody>
        </p:sp>
        <p:sp>
          <p:nvSpPr>
            <p:cNvPr id="12" name="TextBox 12"/>
            <p:cNvSpPr txBox="1"/>
            <p:nvPr/>
          </p:nvSpPr>
          <p:spPr>
            <a:xfrm>
              <a:off x="0" y="-19050"/>
              <a:ext cx="1832491" cy="199571"/>
            </a:xfrm>
            <a:prstGeom prst="rect">
              <a:avLst/>
            </a:prstGeom>
          </p:spPr>
          <p:txBody>
            <a:bodyPr lIns="50800" tIns="50800" rIns="50800" bIns="50800" rtlCol="0" anchor="ctr"/>
            <a:lstStyle/>
            <a:p>
              <a:pPr algn="ctr">
                <a:lnSpc>
                  <a:spcPts val="1353"/>
                </a:lnSpc>
              </a:pPr>
              <a:endParaRPr/>
            </a:p>
          </p:txBody>
        </p:sp>
      </p:grpSp>
      <p:sp>
        <p:nvSpPr>
          <p:cNvPr id="13" name="TextBox 13"/>
          <p:cNvSpPr txBox="1"/>
          <p:nvPr/>
        </p:nvSpPr>
        <p:spPr>
          <a:xfrm>
            <a:off x="765387" y="660519"/>
            <a:ext cx="4900345" cy="1139980"/>
          </a:xfrm>
          <a:prstGeom prst="rect">
            <a:avLst/>
          </a:prstGeom>
        </p:spPr>
        <p:txBody>
          <a:bodyPr lIns="0" tIns="0" rIns="0" bIns="0" rtlCol="0" anchor="t">
            <a:spAutoFit/>
          </a:bodyPr>
          <a:lstStyle/>
          <a:p>
            <a:pPr algn="l">
              <a:lnSpc>
                <a:spcPts val="4511"/>
              </a:lnSpc>
            </a:pPr>
            <a:r>
              <a:rPr lang="en-US" sz="2801" b="1" dirty="0">
                <a:solidFill>
                  <a:srgbClr val="FFFFFF"/>
                </a:solidFill>
                <a:latin typeface="Poppins Bold"/>
                <a:ea typeface="Poppins Bold"/>
                <a:cs typeface="Poppins Bold"/>
                <a:sym typeface="Poppins Bold"/>
              </a:rPr>
              <a:t>Doel </a:t>
            </a:r>
            <a:r>
              <a:rPr lang="en-US" sz="2801" b="1" dirty="0" err="1">
                <a:solidFill>
                  <a:srgbClr val="FFFFFF"/>
                </a:solidFill>
                <a:latin typeface="Poppins Bold"/>
                <a:ea typeface="Poppins Bold"/>
                <a:cs typeface="Poppins Bold"/>
                <a:sym typeface="Poppins Bold"/>
              </a:rPr>
              <a:t>Kwaliteitskader</a:t>
            </a:r>
            <a:endParaRPr lang="en-US" sz="2801" b="1" dirty="0">
              <a:solidFill>
                <a:srgbClr val="FFFFFF"/>
              </a:solidFill>
              <a:latin typeface="Poppins Bold"/>
              <a:ea typeface="Poppins Bold"/>
              <a:cs typeface="Poppins Bold"/>
              <a:sym typeface="Poppins Bold"/>
            </a:endParaRPr>
          </a:p>
          <a:p>
            <a:pPr algn="l">
              <a:lnSpc>
                <a:spcPts val="4511"/>
              </a:lnSpc>
            </a:pPr>
            <a:r>
              <a:rPr lang="en-US" sz="2801" b="1" dirty="0" err="1">
                <a:solidFill>
                  <a:srgbClr val="FFFFFF"/>
                </a:solidFill>
                <a:latin typeface="Poppins Bold"/>
                <a:ea typeface="Poppins Bold"/>
                <a:cs typeface="Poppins Bold"/>
                <a:sym typeface="Poppins Bold"/>
              </a:rPr>
              <a:t>palliatieve</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zorg</a:t>
            </a:r>
            <a:r>
              <a:rPr lang="en-US" sz="2801" b="1" dirty="0">
                <a:solidFill>
                  <a:srgbClr val="FFFFFF"/>
                </a:solidFill>
                <a:latin typeface="Poppins Bold"/>
                <a:ea typeface="Poppins Bold"/>
                <a:cs typeface="Poppins Bold"/>
                <a:sym typeface="Poppins Bold"/>
              </a:rPr>
              <a:t> Nederland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Group 2">
            <a:extLst>
              <a:ext uri="{FF2B5EF4-FFF2-40B4-BE49-F238E27FC236}">
                <a16:creationId xmlns:a16="http://schemas.microsoft.com/office/drawing/2014/main" id="{C3AD097C-9F87-50FA-E5F9-3BCB63BAE0A4}"/>
              </a:ext>
            </a:extLst>
          </p:cNvPr>
          <p:cNvGrpSpPr/>
          <p:nvPr/>
        </p:nvGrpSpPr>
        <p:grpSpPr>
          <a:xfrm>
            <a:off x="7412" y="-6561"/>
            <a:ext cx="10709539" cy="7569622"/>
            <a:chOff x="0" y="0"/>
            <a:chExt cx="14279385" cy="10092830"/>
          </a:xfrm>
        </p:grpSpPr>
        <p:sp>
          <p:nvSpPr>
            <p:cNvPr id="18" name="Freeform 3">
              <a:extLst>
                <a:ext uri="{FF2B5EF4-FFF2-40B4-BE49-F238E27FC236}">
                  <a16:creationId xmlns:a16="http://schemas.microsoft.com/office/drawing/2014/main" id="{D23733CA-4CF3-DF45-6A65-E26629270241}"/>
                </a:ext>
              </a:extLst>
            </p:cNvPr>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grpSp>
        <p:nvGrpSpPr>
          <p:cNvPr id="4" name="Group 4"/>
          <p:cNvGrpSpPr/>
          <p:nvPr/>
        </p:nvGrpSpPr>
        <p:grpSpPr>
          <a:xfrm>
            <a:off x="644311" y="1283665"/>
            <a:ext cx="4392438" cy="503717"/>
            <a:chOff x="0" y="0"/>
            <a:chExt cx="1632775" cy="180521"/>
          </a:xfrm>
        </p:grpSpPr>
        <p:sp>
          <p:nvSpPr>
            <p:cNvPr id="5" name="Freeform 5"/>
            <p:cNvSpPr/>
            <p:nvPr/>
          </p:nvSpPr>
          <p:spPr>
            <a:xfrm>
              <a:off x="0" y="0"/>
              <a:ext cx="1632775" cy="180521"/>
            </a:xfrm>
            <a:custGeom>
              <a:avLst/>
              <a:gdLst/>
              <a:ahLst/>
              <a:cxnLst/>
              <a:rect l="l" t="t" r="r" b="b"/>
              <a:pathLst>
                <a:path w="1632775" h="180521">
                  <a:moveTo>
                    <a:pt x="13594" y="0"/>
                  </a:moveTo>
                  <a:lnTo>
                    <a:pt x="1619181" y="0"/>
                  </a:lnTo>
                  <a:cubicBezTo>
                    <a:pt x="1626689" y="0"/>
                    <a:pt x="1632775" y="6086"/>
                    <a:pt x="1632775" y="13594"/>
                  </a:cubicBezTo>
                  <a:lnTo>
                    <a:pt x="1632775" y="166926"/>
                  </a:lnTo>
                  <a:cubicBezTo>
                    <a:pt x="1632775" y="174434"/>
                    <a:pt x="1626689" y="180521"/>
                    <a:pt x="1619181" y="180521"/>
                  </a:cubicBezTo>
                  <a:lnTo>
                    <a:pt x="13594" y="180521"/>
                  </a:lnTo>
                  <a:cubicBezTo>
                    <a:pt x="9989" y="180521"/>
                    <a:pt x="6531" y="179088"/>
                    <a:pt x="3982" y="176539"/>
                  </a:cubicBezTo>
                  <a:cubicBezTo>
                    <a:pt x="1432" y="173990"/>
                    <a:pt x="0" y="170532"/>
                    <a:pt x="0" y="166926"/>
                  </a:cubicBezTo>
                  <a:lnTo>
                    <a:pt x="0" y="13594"/>
                  </a:lnTo>
                  <a:cubicBezTo>
                    <a:pt x="0" y="9989"/>
                    <a:pt x="1432" y="6531"/>
                    <a:pt x="3982" y="3982"/>
                  </a:cubicBezTo>
                  <a:cubicBezTo>
                    <a:pt x="6531" y="1432"/>
                    <a:pt x="9989" y="0"/>
                    <a:pt x="13594" y="0"/>
                  </a:cubicBezTo>
                  <a:close/>
                </a:path>
              </a:pathLst>
            </a:custGeom>
            <a:solidFill>
              <a:srgbClr val="AF1881"/>
            </a:solidFill>
          </p:spPr>
          <p:txBody>
            <a:bodyPr/>
            <a:lstStyle/>
            <a:p>
              <a:endParaRPr lang="nl-NL"/>
            </a:p>
          </p:txBody>
        </p:sp>
        <p:sp>
          <p:nvSpPr>
            <p:cNvPr id="6" name="TextBox 6"/>
            <p:cNvSpPr txBox="1"/>
            <p:nvPr/>
          </p:nvSpPr>
          <p:spPr>
            <a:xfrm>
              <a:off x="0" y="-19050"/>
              <a:ext cx="1632775" cy="199571"/>
            </a:xfrm>
            <a:prstGeom prst="rect">
              <a:avLst/>
            </a:prstGeom>
          </p:spPr>
          <p:txBody>
            <a:bodyPr lIns="50800" tIns="50800" rIns="50800" bIns="50800" rtlCol="0" anchor="ctr"/>
            <a:lstStyle/>
            <a:p>
              <a:pPr algn="ctr">
                <a:lnSpc>
                  <a:spcPts val="1353"/>
                </a:lnSpc>
              </a:pPr>
              <a:endParaRPr/>
            </a:p>
          </p:txBody>
        </p:sp>
      </p:grpSp>
      <p:sp>
        <p:nvSpPr>
          <p:cNvPr id="7" name="TextBox 7"/>
          <p:cNvSpPr txBox="1"/>
          <p:nvPr/>
        </p:nvSpPr>
        <p:spPr>
          <a:xfrm>
            <a:off x="735003" y="1930209"/>
            <a:ext cx="4301751" cy="2732913"/>
          </a:xfrm>
          <a:prstGeom prst="rect">
            <a:avLst/>
          </a:prstGeom>
        </p:spPr>
        <p:txBody>
          <a:bodyPr lIns="0" tIns="0" rIns="0" bIns="0" rtlCol="0" anchor="t">
            <a:spAutoFit/>
          </a:bodyPr>
          <a:lstStyle/>
          <a:p>
            <a:pPr algn="l">
              <a:lnSpc>
                <a:spcPts val="1715"/>
              </a:lnSpc>
            </a:pPr>
            <a:r>
              <a:rPr lang="en-US" sz="1299" b="1" dirty="0" err="1">
                <a:solidFill>
                  <a:srgbClr val="173395"/>
                </a:solidFill>
                <a:latin typeface="Poppins Bold"/>
                <a:ea typeface="Poppins Bold"/>
                <a:cs typeface="Poppins Bold"/>
                <a:sym typeface="Poppins Bold"/>
              </a:rPr>
              <a:t>Definitie</a:t>
            </a:r>
            <a:r>
              <a:rPr lang="en-US" sz="1299" b="1" dirty="0">
                <a:solidFill>
                  <a:srgbClr val="173395"/>
                </a:solidFill>
                <a:latin typeface="Poppins Bold"/>
                <a:ea typeface="Poppins Bold"/>
                <a:cs typeface="Poppins Bold"/>
                <a:sym typeface="Poppins Bold"/>
              </a:rPr>
              <a:t> </a:t>
            </a:r>
            <a:r>
              <a:rPr lang="en-US" sz="1299" b="1" dirty="0" err="1">
                <a:solidFill>
                  <a:srgbClr val="173395"/>
                </a:solidFill>
                <a:latin typeface="Poppins Bold"/>
                <a:ea typeface="Poppins Bold"/>
                <a:cs typeface="Poppins Bold"/>
                <a:sym typeface="Poppins Bold"/>
              </a:rPr>
              <a:t>Palliatieve</a:t>
            </a:r>
            <a:r>
              <a:rPr lang="en-US" sz="1299" b="1" dirty="0">
                <a:solidFill>
                  <a:srgbClr val="173395"/>
                </a:solidFill>
                <a:latin typeface="Poppins Bold"/>
                <a:ea typeface="Poppins Bold"/>
                <a:cs typeface="Poppins Bold"/>
                <a:sym typeface="Poppins Bold"/>
              </a:rPr>
              <a:t> </a:t>
            </a:r>
            <a:r>
              <a:rPr lang="en-US" sz="1299" b="1" dirty="0" err="1">
                <a:solidFill>
                  <a:srgbClr val="173395"/>
                </a:solidFill>
                <a:latin typeface="Poppins Bold"/>
                <a:ea typeface="Poppins Bold"/>
                <a:cs typeface="Poppins Bold"/>
                <a:sym typeface="Poppins Bold"/>
              </a:rPr>
              <a:t>zorg</a:t>
            </a:r>
            <a:r>
              <a:rPr lang="en-US" sz="1299" b="1" dirty="0">
                <a:solidFill>
                  <a:srgbClr val="173395"/>
                </a:solidFill>
                <a:latin typeface="Poppins Bold"/>
                <a:ea typeface="Poppins Bold"/>
                <a:cs typeface="Poppins Bold"/>
                <a:sym typeface="Poppins Bold"/>
              </a:rPr>
              <a:t>:</a:t>
            </a:r>
          </a:p>
          <a:p>
            <a:pPr algn="l">
              <a:lnSpc>
                <a:spcPts val="1715"/>
              </a:lnSpc>
            </a:pPr>
            <a:r>
              <a:rPr lang="en-US" sz="1299" dirty="0" err="1">
                <a:solidFill>
                  <a:srgbClr val="173395"/>
                </a:solidFill>
                <a:latin typeface="Poppins"/>
                <a:ea typeface="Poppins"/>
                <a:cs typeface="Poppins"/>
                <a:sym typeface="Poppins"/>
              </a:rPr>
              <a:t>Palliatieve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is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die de </a:t>
            </a:r>
            <a:r>
              <a:rPr lang="en-US" sz="1299" dirty="0" err="1">
                <a:solidFill>
                  <a:srgbClr val="173395"/>
                </a:solidFill>
                <a:latin typeface="Poppins"/>
                <a:ea typeface="Poppins"/>
                <a:cs typeface="Poppins"/>
                <a:sym typeface="Poppins"/>
              </a:rPr>
              <a:t>kwaliteit</a:t>
            </a:r>
            <a:r>
              <a:rPr lang="en-US" sz="1299" dirty="0">
                <a:solidFill>
                  <a:srgbClr val="173395"/>
                </a:solidFill>
                <a:latin typeface="Poppins"/>
                <a:ea typeface="Poppins"/>
                <a:cs typeface="Poppins"/>
                <a:sym typeface="Poppins"/>
              </a:rPr>
              <a:t> van het </a:t>
            </a:r>
            <a:r>
              <a:rPr lang="en-US" sz="1299" dirty="0" err="1">
                <a:solidFill>
                  <a:srgbClr val="173395"/>
                </a:solidFill>
                <a:latin typeface="Poppins"/>
                <a:ea typeface="Poppins"/>
                <a:cs typeface="Poppins"/>
                <a:sym typeface="Poppins"/>
              </a:rPr>
              <a:t>leven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verbetert</a:t>
            </a:r>
            <a:r>
              <a:rPr lang="en-US" sz="1299" dirty="0">
                <a:solidFill>
                  <a:srgbClr val="173395"/>
                </a:solidFill>
                <a:latin typeface="Poppins"/>
                <a:ea typeface="Poppins"/>
                <a:cs typeface="Poppins"/>
                <a:sym typeface="Poppins"/>
              </a:rPr>
              <a:t> van </a:t>
            </a:r>
            <a:r>
              <a:rPr lang="en-US" sz="1299" dirty="0" err="1">
                <a:solidFill>
                  <a:srgbClr val="173395"/>
                </a:solidFill>
                <a:latin typeface="Poppins"/>
                <a:ea typeface="Poppins"/>
                <a:cs typeface="Poppins"/>
                <a:sym typeface="Poppins"/>
              </a:rPr>
              <a:t>patiënten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diens</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naasten</a:t>
            </a:r>
            <a:r>
              <a:rPr lang="en-US" sz="1299" dirty="0">
                <a:solidFill>
                  <a:srgbClr val="173395"/>
                </a:solidFill>
                <a:latin typeface="Poppins"/>
                <a:ea typeface="Poppins"/>
                <a:cs typeface="Poppins"/>
                <a:sym typeface="Poppins"/>
              </a:rPr>
              <a:t> die </a:t>
            </a:r>
            <a:r>
              <a:rPr lang="en-US" sz="1299" dirty="0" err="1">
                <a:solidFill>
                  <a:srgbClr val="173395"/>
                </a:solidFill>
                <a:latin typeface="Poppins"/>
                <a:ea typeface="Poppins"/>
                <a:cs typeface="Poppins"/>
                <a:sym typeface="Poppins"/>
              </a:rPr>
              <a:t>te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maken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hebben</a:t>
            </a:r>
            <a:r>
              <a:rPr lang="en-US" sz="1299" dirty="0">
                <a:solidFill>
                  <a:srgbClr val="173395"/>
                </a:solidFill>
                <a:latin typeface="Poppins"/>
                <a:ea typeface="Poppins"/>
                <a:cs typeface="Poppins"/>
                <a:sym typeface="Poppins"/>
              </a:rPr>
              <a:t> met </a:t>
            </a:r>
            <a:r>
              <a:rPr lang="en-US" sz="1299" dirty="0" err="1">
                <a:solidFill>
                  <a:srgbClr val="173395"/>
                </a:solidFill>
                <a:latin typeface="Poppins"/>
                <a:ea typeface="Poppins"/>
                <a:cs typeface="Poppins"/>
                <a:sym typeface="Poppins"/>
              </a:rPr>
              <a:t>een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levensbedreigende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aandoening</a:t>
            </a:r>
            <a:r>
              <a:rPr lang="en-US" sz="1299" dirty="0">
                <a:solidFill>
                  <a:srgbClr val="173395"/>
                </a:solidFill>
                <a:latin typeface="Poppins"/>
                <a:ea typeface="Poppins"/>
                <a:cs typeface="Poppins"/>
                <a:sym typeface="Poppins"/>
              </a:rPr>
              <a:t> of </a:t>
            </a:r>
            <a:r>
              <a:rPr lang="en-US" sz="1299" dirty="0" err="1">
                <a:solidFill>
                  <a:srgbClr val="173395"/>
                </a:solidFill>
                <a:latin typeface="Poppins"/>
                <a:ea typeface="Poppins"/>
                <a:cs typeface="Poppins"/>
                <a:sym typeface="Poppins"/>
              </a:rPr>
              <a:t>toenemende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kwetsbaarheid</a:t>
            </a:r>
            <a:r>
              <a:rPr lang="en-US" sz="1299" dirty="0">
                <a:solidFill>
                  <a:srgbClr val="173395"/>
                </a:solidFill>
                <a:latin typeface="Poppins"/>
                <a:ea typeface="Poppins"/>
                <a:cs typeface="Poppins"/>
                <a:sym typeface="Poppins"/>
              </a:rPr>
              <a:t>, door het </a:t>
            </a:r>
            <a:r>
              <a:rPr lang="en-US" sz="1299" dirty="0" err="1">
                <a:solidFill>
                  <a:srgbClr val="173395"/>
                </a:solidFill>
                <a:latin typeface="Poppins"/>
                <a:ea typeface="Poppins"/>
                <a:cs typeface="Poppins"/>
                <a:sym typeface="Poppins"/>
              </a:rPr>
              <a:t>voorkomen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verlichten</a:t>
            </a:r>
            <a:r>
              <a:rPr lang="en-US" sz="1299" dirty="0">
                <a:solidFill>
                  <a:srgbClr val="173395"/>
                </a:solidFill>
                <a:latin typeface="Poppins"/>
                <a:ea typeface="Poppins"/>
                <a:cs typeface="Poppins"/>
                <a:sym typeface="Poppins"/>
              </a:rPr>
              <a:t> van </a:t>
            </a:r>
            <a:r>
              <a:rPr lang="en-US" sz="1299" dirty="0" err="1">
                <a:solidFill>
                  <a:srgbClr val="173395"/>
                </a:solidFill>
                <a:latin typeface="Poppins"/>
                <a:ea typeface="Poppins"/>
                <a:cs typeface="Poppins"/>
                <a:sym typeface="Poppins"/>
              </a:rPr>
              <a:t>lijden</a:t>
            </a:r>
            <a:r>
              <a:rPr lang="en-US" sz="1299" dirty="0">
                <a:solidFill>
                  <a:srgbClr val="173395"/>
                </a:solidFill>
                <a:latin typeface="Poppins"/>
                <a:ea typeface="Poppins"/>
                <a:cs typeface="Poppins"/>
                <a:sym typeface="Poppins"/>
              </a:rPr>
              <a:t>, door </a:t>
            </a:r>
            <a:r>
              <a:rPr lang="en-US" sz="1299" dirty="0" err="1">
                <a:solidFill>
                  <a:srgbClr val="173395"/>
                </a:solidFill>
                <a:latin typeface="Poppins"/>
                <a:ea typeface="Poppins"/>
                <a:cs typeface="Poppins"/>
                <a:sym typeface="Poppins"/>
              </a:rPr>
              <a:t>middel</a:t>
            </a:r>
            <a:r>
              <a:rPr lang="en-US" sz="1299" dirty="0">
                <a:solidFill>
                  <a:srgbClr val="173395"/>
                </a:solidFill>
                <a:latin typeface="Poppins"/>
                <a:ea typeface="Poppins"/>
                <a:cs typeface="Poppins"/>
                <a:sym typeface="Poppins"/>
              </a:rPr>
              <a:t> van </a:t>
            </a:r>
            <a:r>
              <a:rPr lang="en-US" sz="1299" dirty="0" err="1">
                <a:solidFill>
                  <a:srgbClr val="173395"/>
                </a:solidFill>
                <a:latin typeface="Poppins"/>
                <a:ea typeface="Poppins"/>
                <a:cs typeface="Poppins"/>
                <a:sym typeface="Poppins"/>
              </a:rPr>
              <a:t>vroegtijdige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signalering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zorgvuldige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beoordeling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behandeling</a:t>
            </a:r>
            <a:r>
              <a:rPr lang="en-US" sz="1299" dirty="0">
                <a:solidFill>
                  <a:srgbClr val="173395"/>
                </a:solidFill>
                <a:latin typeface="Poppins"/>
                <a:ea typeface="Poppins"/>
                <a:cs typeface="Poppins"/>
                <a:sym typeface="Poppins"/>
              </a:rPr>
              <a:t> van </a:t>
            </a:r>
            <a:r>
              <a:rPr lang="en-US" sz="1299" dirty="0" err="1">
                <a:solidFill>
                  <a:srgbClr val="173395"/>
                </a:solidFill>
                <a:latin typeface="Poppins"/>
                <a:ea typeface="Poppins"/>
                <a:cs typeface="Poppins"/>
                <a:sym typeface="Poppins"/>
              </a:rPr>
              <a:t>problemen</a:t>
            </a:r>
            <a:r>
              <a:rPr lang="en-US" sz="1299" dirty="0">
                <a:solidFill>
                  <a:srgbClr val="173395"/>
                </a:solidFill>
                <a:latin typeface="Poppins"/>
                <a:ea typeface="Poppins"/>
                <a:cs typeface="Poppins"/>
                <a:sym typeface="Poppins"/>
              </a:rPr>
              <a:t> van </a:t>
            </a:r>
            <a:r>
              <a:rPr lang="en-US" sz="1299" dirty="0" err="1">
                <a:solidFill>
                  <a:srgbClr val="173395"/>
                </a:solidFill>
                <a:latin typeface="Poppins"/>
                <a:ea typeface="Poppins"/>
                <a:cs typeface="Poppins"/>
                <a:sym typeface="Poppins"/>
              </a:rPr>
              <a:t>fysieke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psychische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sociale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spirituele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aard</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Gedurende</a:t>
            </a:r>
            <a:r>
              <a:rPr lang="en-US" sz="1299" dirty="0">
                <a:solidFill>
                  <a:srgbClr val="173395"/>
                </a:solidFill>
                <a:latin typeface="Poppins"/>
                <a:ea typeface="Poppins"/>
                <a:cs typeface="Poppins"/>
                <a:sym typeface="Poppins"/>
              </a:rPr>
              <a:t> het </a:t>
            </a:r>
            <a:r>
              <a:rPr lang="en-US" sz="1299" dirty="0" err="1">
                <a:solidFill>
                  <a:srgbClr val="173395"/>
                </a:solidFill>
                <a:latin typeface="Poppins"/>
                <a:ea typeface="Poppins"/>
                <a:cs typeface="Poppins"/>
                <a:sym typeface="Poppins"/>
              </a:rPr>
              <a:t>beloop</a:t>
            </a:r>
            <a:r>
              <a:rPr lang="en-US" sz="1299" dirty="0">
                <a:solidFill>
                  <a:srgbClr val="173395"/>
                </a:solidFill>
                <a:latin typeface="Poppins"/>
                <a:ea typeface="Poppins"/>
                <a:cs typeface="Poppins"/>
                <a:sym typeface="Poppins"/>
              </a:rPr>
              <a:t> van de </a:t>
            </a:r>
            <a:r>
              <a:rPr lang="en-US" sz="1299" dirty="0" err="1">
                <a:solidFill>
                  <a:srgbClr val="173395"/>
                </a:solidFill>
                <a:latin typeface="Poppins"/>
                <a:ea typeface="Poppins"/>
                <a:cs typeface="Poppins"/>
                <a:sym typeface="Poppins"/>
              </a:rPr>
              <a:t>ziekte</a:t>
            </a:r>
            <a:r>
              <a:rPr lang="en-US" sz="1299" dirty="0">
                <a:solidFill>
                  <a:srgbClr val="173395"/>
                </a:solidFill>
                <a:latin typeface="Poppins"/>
                <a:ea typeface="Poppins"/>
                <a:cs typeface="Poppins"/>
                <a:sym typeface="Poppins"/>
              </a:rPr>
              <a:t> of </a:t>
            </a:r>
            <a:r>
              <a:rPr lang="en-US" sz="1299" dirty="0" err="1">
                <a:solidFill>
                  <a:srgbClr val="173395"/>
                </a:solidFill>
                <a:latin typeface="Poppins"/>
                <a:ea typeface="Poppins"/>
                <a:cs typeface="Poppins"/>
                <a:sym typeface="Poppins"/>
              </a:rPr>
              <a:t>kwetsbaarheid</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heeft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palliatieve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oog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voor</a:t>
            </a:r>
            <a:r>
              <a:rPr lang="en-US" sz="1299" dirty="0">
                <a:solidFill>
                  <a:srgbClr val="173395"/>
                </a:solidFill>
                <a:latin typeface="Poppins"/>
                <a:ea typeface="Poppins"/>
                <a:cs typeface="Poppins"/>
                <a:sym typeface="Poppins"/>
              </a:rPr>
              <a:t> het </a:t>
            </a:r>
            <a:r>
              <a:rPr lang="en-US" sz="1299" dirty="0" err="1">
                <a:solidFill>
                  <a:srgbClr val="173395"/>
                </a:solidFill>
                <a:latin typeface="Poppins"/>
                <a:ea typeface="Poppins"/>
                <a:cs typeface="Poppins"/>
                <a:sym typeface="Poppins"/>
              </a:rPr>
              <a:t>behoud</a:t>
            </a:r>
            <a:r>
              <a:rPr lang="en-US" sz="1299" dirty="0">
                <a:solidFill>
                  <a:srgbClr val="173395"/>
                </a:solidFill>
                <a:latin typeface="Poppins"/>
                <a:ea typeface="Poppins"/>
                <a:cs typeface="Poppins"/>
                <a:sym typeface="Poppins"/>
              </a:rPr>
              <a:t> van </a:t>
            </a:r>
            <a:r>
              <a:rPr lang="en-US" sz="1299" dirty="0" err="1">
                <a:solidFill>
                  <a:srgbClr val="173395"/>
                </a:solidFill>
                <a:latin typeface="Poppins"/>
                <a:ea typeface="Poppins"/>
                <a:cs typeface="Poppins"/>
                <a:sym typeface="Poppins"/>
              </a:rPr>
              <a:t>autonomie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toegang</a:t>
            </a:r>
            <a:r>
              <a:rPr lang="en-US" sz="1299" dirty="0">
                <a:solidFill>
                  <a:srgbClr val="173395"/>
                </a:solidFill>
                <a:latin typeface="Poppins"/>
                <a:ea typeface="Poppins"/>
                <a:cs typeface="Poppins"/>
                <a:sym typeface="Poppins"/>
              </a:rPr>
              <a:t> tot </a:t>
            </a:r>
            <a:r>
              <a:rPr lang="en-US" sz="1299" dirty="0" err="1">
                <a:solidFill>
                  <a:srgbClr val="173395"/>
                </a:solidFill>
                <a:latin typeface="Poppins"/>
                <a:ea typeface="Poppins"/>
                <a:cs typeface="Poppins"/>
                <a:sym typeface="Poppins"/>
              </a:rPr>
              <a:t>informatie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keuzemogelijkheden</a:t>
            </a:r>
            <a:r>
              <a:rPr lang="en-US" sz="1299" dirty="0">
                <a:solidFill>
                  <a:srgbClr val="173395"/>
                </a:solidFill>
                <a:latin typeface="Poppins"/>
                <a:ea typeface="Poppins"/>
                <a:cs typeface="Poppins"/>
                <a:sym typeface="Poppins"/>
              </a:rPr>
              <a:t>.</a:t>
            </a:r>
          </a:p>
        </p:txBody>
      </p:sp>
      <p:grpSp>
        <p:nvGrpSpPr>
          <p:cNvPr id="8" name="Group 8"/>
          <p:cNvGrpSpPr/>
          <p:nvPr/>
        </p:nvGrpSpPr>
        <p:grpSpPr>
          <a:xfrm>
            <a:off x="659037" y="5038427"/>
            <a:ext cx="4377716" cy="1938868"/>
            <a:chOff x="0" y="0"/>
            <a:chExt cx="5828131" cy="2581250"/>
          </a:xfrm>
        </p:grpSpPr>
        <p:sp>
          <p:nvSpPr>
            <p:cNvPr id="9" name="Freeform 9" descr="Afbeelding met tekst, schermopname, Lettertype, lijn  Door AI gegenereerde inhoud is mogelijk onjuist."/>
            <p:cNvSpPr/>
            <p:nvPr/>
          </p:nvSpPr>
          <p:spPr>
            <a:xfrm>
              <a:off x="0" y="0"/>
              <a:ext cx="5828131" cy="2581275"/>
            </a:xfrm>
            <a:custGeom>
              <a:avLst/>
              <a:gdLst/>
              <a:ahLst/>
              <a:cxnLst/>
              <a:rect l="l" t="t" r="r" b="b"/>
              <a:pathLst>
                <a:path w="5828131" h="2581275">
                  <a:moveTo>
                    <a:pt x="0" y="0"/>
                  </a:moveTo>
                  <a:lnTo>
                    <a:pt x="5828131" y="0"/>
                  </a:lnTo>
                  <a:lnTo>
                    <a:pt x="5828131" y="2581275"/>
                  </a:lnTo>
                  <a:lnTo>
                    <a:pt x="0" y="2581275"/>
                  </a:lnTo>
                  <a:lnTo>
                    <a:pt x="0" y="0"/>
                  </a:lnTo>
                  <a:close/>
                </a:path>
              </a:pathLst>
            </a:custGeom>
            <a:blipFill>
              <a:blip r:embed="rId4"/>
              <a:stretch>
                <a:fillRect l="-3385" r="-1201"/>
              </a:stretch>
            </a:blipFill>
          </p:spPr>
          <p:txBody>
            <a:bodyPr/>
            <a:lstStyle/>
            <a:p>
              <a:endParaRPr lang="nl-NL"/>
            </a:p>
          </p:txBody>
        </p:sp>
      </p:grpSp>
      <p:sp>
        <p:nvSpPr>
          <p:cNvPr id="10" name="Freeform 10"/>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1" name="AutoShape 11"/>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12" name="TextBox 12"/>
          <p:cNvSpPr txBox="1"/>
          <p:nvPr/>
        </p:nvSpPr>
        <p:spPr>
          <a:xfrm>
            <a:off x="5362182" y="1930209"/>
            <a:ext cx="4573818" cy="3361563"/>
          </a:xfrm>
          <a:prstGeom prst="rect">
            <a:avLst/>
          </a:prstGeom>
        </p:spPr>
        <p:txBody>
          <a:bodyPr lIns="0" tIns="0" rIns="0" bIns="0" rtlCol="0" anchor="t">
            <a:spAutoFit/>
          </a:bodyPr>
          <a:lstStyle/>
          <a:p>
            <a:pPr algn="l">
              <a:lnSpc>
                <a:spcPts val="1715"/>
              </a:lnSpc>
            </a:pPr>
            <a:r>
              <a:rPr lang="en-US" sz="1299" b="1" dirty="0" err="1">
                <a:solidFill>
                  <a:srgbClr val="173395"/>
                </a:solidFill>
                <a:latin typeface="Poppins Bold"/>
                <a:ea typeface="Poppins Bold"/>
                <a:cs typeface="Poppins Bold"/>
                <a:sym typeface="Poppins Bold"/>
              </a:rPr>
              <a:t>Kenmerken</a:t>
            </a:r>
            <a:r>
              <a:rPr lang="en-US" sz="1299" b="1" dirty="0">
                <a:solidFill>
                  <a:srgbClr val="173395"/>
                </a:solidFill>
                <a:latin typeface="Poppins Bold"/>
                <a:ea typeface="Poppins Bold"/>
                <a:cs typeface="Poppins Bold"/>
                <a:sym typeface="Poppins Bold"/>
              </a:rPr>
              <a:t> </a:t>
            </a:r>
            <a:r>
              <a:rPr lang="en-US" sz="1299" b="1" dirty="0" err="1">
                <a:solidFill>
                  <a:srgbClr val="173395"/>
                </a:solidFill>
                <a:latin typeface="Poppins Bold"/>
                <a:ea typeface="Poppins Bold"/>
                <a:cs typeface="Poppins Bold"/>
                <a:sym typeface="Poppins Bold"/>
              </a:rPr>
              <a:t>palliatieve</a:t>
            </a:r>
            <a:r>
              <a:rPr lang="en-US" sz="1299" b="1" dirty="0">
                <a:solidFill>
                  <a:srgbClr val="173395"/>
                </a:solidFill>
                <a:latin typeface="Poppins Bold"/>
                <a:ea typeface="Poppins Bold"/>
                <a:cs typeface="Poppins Bold"/>
                <a:sym typeface="Poppins Bold"/>
              </a:rPr>
              <a:t> </a:t>
            </a:r>
            <a:r>
              <a:rPr lang="en-US" sz="1299" b="1" dirty="0" err="1">
                <a:solidFill>
                  <a:srgbClr val="173395"/>
                </a:solidFill>
                <a:latin typeface="Poppins Bold"/>
                <a:ea typeface="Poppins Bold"/>
                <a:cs typeface="Poppins Bold"/>
                <a:sym typeface="Poppins Bold"/>
              </a:rPr>
              <a:t>zorg</a:t>
            </a:r>
            <a:r>
              <a:rPr lang="en-US" sz="1299" b="1" dirty="0">
                <a:solidFill>
                  <a:srgbClr val="173395"/>
                </a:solidFill>
                <a:latin typeface="Poppins Bold"/>
                <a:ea typeface="Poppins Bold"/>
                <a:cs typeface="Poppins Bold"/>
                <a:sym typeface="Poppins Bold"/>
              </a:rPr>
              <a:t>:</a:t>
            </a:r>
          </a:p>
          <a:p>
            <a:pPr marL="157078" lvl="1" indent="-78539" algn="l">
              <a:lnSpc>
                <a:spcPts val="1715"/>
              </a:lnSpc>
              <a:buFont typeface="Arial"/>
              <a:buChar char="•"/>
            </a:pPr>
            <a:r>
              <a:rPr lang="en-US" sz="1299" dirty="0">
                <a:solidFill>
                  <a:srgbClr val="173395"/>
                </a:solidFill>
                <a:latin typeface="Poppins"/>
                <a:ea typeface="Poppins"/>
                <a:cs typeface="Poppins"/>
                <a:sym typeface="Poppins"/>
              </a:rPr>
              <a:t>de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kan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gelijktijdig</a:t>
            </a:r>
            <a:r>
              <a:rPr lang="en-US" sz="1299" dirty="0">
                <a:solidFill>
                  <a:srgbClr val="173395"/>
                </a:solidFill>
                <a:latin typeface="Poppins"/>
                <a:ea typeface="Poppins"/>
                <a:cs typeface="Poppins"/>
                <a:sym typeface="Poppins"/>
              </a:rPr>
              <a:t> met </a:t>
            </a:r>
            <a:r>
              <a:rPr lang="en-US" sz="1299" dirty="0" err="1">
                <a:solidFill>
                  <a:srgbClr val="173395"/>
                </a:solidFill>
                <a:latin typeface="Poppins"/>
                <a:ea typeface="Poppins"/>
                <a:cs typeface="Poppins"/>
                <a:sym typeface="Poppins"/>
              </a:rPr>
              <a:t>ziektegerichte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behandeling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worden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verleend</a:t>
            </a:r>
            <a:endParaRPr lang="en-US" sz="1299" dirty="0">
              <a:solidFill>
                <a:srgbClr val="173395"/>
              </a:solidFill>
              <a:latin typeface="Poppins"/>
              <a:ea typeface="Poppins"/>
              <a:cs typeface="Poppins"/>
              <a:sym typeface="Poppins"/>
            </a:endParaRPr>
          </a:p>
          <a:p>
            <a:pPr marL="157078" lvl="1" indent="-78539" algn="l">
              <a:lnSpc>
                <a:spcPts val="1715"/>
              </a:lnSpc>
              <a:buFont typeface="Arial"/>
              <a:buChar char="•"/>
            </a:pPr>
            <a:r>
              <a:rPr lang="en-US" sz="1299" dirty="0">
                <a:solidFill>
                  <a:srgbClr val="173395"/>
                </a:solidFill>
                <a:latin typeface="Poppins"/>
                <a:ea typeface="Poppins"/>
                <a:cs typeface="Poppins"/>
                <a:sym typeface="Poppins"/>
              </a:rPr>
              <a:t>de </a:t>
            </a:r>
            <a:r>
              <a:rPr lang="en-US" sz="1299" dirty="0" err="1">
                <a:solidFill>
                  <a:srgbClr val="173395"/>
                </a:solidFill>
                <a:latin typeface="Poppins"/>
                <a:ea typeface="Poppins"/>
                <a:cs typeface="Poppins"/>
                <a:sym typeface="Poppins"/>
              </a:rPr>
              <a:t>bij</a:t>
            </a:r>
            <a:r>
              <a:rPr lang="en-US" sz="1299" dirty="0">
                <a:solidFill>
                  <a:srgbClr val="173395"/>
                </a:solidFill>
                <a:latin typeface="Poppins"/>
                <a:ea typeface="Poppins"/>
                <a:cs typeface="Poppins"/>
                <a:sym typeface="Poppins"/>
              </a:rPr>
              <a:t> de </a:t>
            </a:r>
            <a:r>
              <a:rPr lang="en-US" sz="1299" dirty="0" err="1">
                <a:solidFill>
                  <a:srgbClr val="173395"/>
                </a:solidFill>
                <a:latin typeface="Poppins"/>
                <a:ea typeface="Poppins"/>
                <a:cs typeface="Poppins"/>
                <a:sym typeface="Poppins"/>
              </a:rPr>
              <a:t>patiënt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betrokken</a:t>
            </a:r>
            <a:r>
              <a:rPr lang="en-US" sz="1299" dirty="0">
                <a:solidFill>
                  <a:srgbClr val="173395"/>
                </a:solidFill>
                <a:latin typeface="Poppins"/>
                <a:ea typeface="Poppins"/>
                <a:cs typeface="Poppins"/>
                <a:sym typeface="Poppins"/>
              </a:rPr>
              <a:t> professionals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vrijwilligers</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werken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samen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als</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interdisciplinair</a:t>
            </a:r>
            <a:r>
              <a:rPr lang="en-US" sz="1299" dirty="0">
                <a:solidFill>
                  <a:srgbClr val="173395"/>
                </a:solidFill>
                <a:latin typeface="Poppins"/>
                <a:ea typeface="Poppins"/>
                <a:cs typeface="Poppins"/>
                <a:sym typeface="Poppins"/>
              </a:rPr>
              <a:t> team</a:t>
            </a:r>
          </a:p>
          <a:p>
            <a:pPr marL="157078" lvl="1" indent="-78539" algn="l">
              <a:lnSpc>
                <a:spcPts val="1715"/>
              </a:lnSpc>
              <a:buFont typeface="Arial"/>
              <a:buChar char="•"/>
            </a:pPr>
            <a:r>
              <a:rPr lang="en-US" sz="1299" dirty="0">
                <a:solidFill>
                  <a:srgbClr val="173395"/>
                </a:solidFill>
                <a:latin typeface="Poppins"/>
                <a:ea typeface="Poppins"/>
                <a:cs typeface="Poppins"/>
                <a:sym typeface="Poppins"/>
              </a:rPr>
              <a:t>in </a:t>
            </a:r>
            <a:r>
              <a:rPr lang="en-US" sz="1299" dirty="0" err="1">
                <a:solidFill>
                  <a:srgbClr val="173395"/>
                </a:solidFill>
                <a:latin typeface="Poppins"/>
                <a:ea typeface="Poppins"/>
                <a:cs typeface="Poppins"/>
                <a:sym typeface="Poppins"/>
              </a:rPr>
              <a:t>nauwe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samenwerking</a:t>
            </a:r>
            <a:r>
              <a:rPr lang="en-US" sz="1299" dirty="0">
                <a:solidFill>
                  <a:srgbClr val="173395"/>
                </a:solidFill>
                <a:latin typeface="Poppins"/>
                <a:ea typeface="Poppins"/>
                <a:cs typeface="Poppins"/>
                <a:sym typeface="Poppins"/>
              </a:rPr>
              <a:t> met de </a:t>
            </a:r>
            <a:r>
              <a:rPr lang="en-US" sz="1299" dirty="0" err="1">
                <a:solidFill>
                  <a:srgbClr val="173395"/>
                </a:solidFill>
                <a:latin typeface="Poppins"/>
                <a:ea typeface="Poppins"/>
                <a:cs typeface="Poppins"/>
                <a:sym typeface="Poppins"/>
              </a:rPr>
              <a:t>patiënt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de </a:t>
            </a:r>
            <a:r>
              <a:rPr lang="en-US" sz="1299" dirty="0" err="1">
                <a:solidFill>
                  <a:srgbClr val="173395"/>
                </a:solidFill>
                <a:latin typeface="Poppins"/>
                <a:ea typeface="Poppins"/>
                <a:cs typeface="Poppins"/>
                <a:sym typeface="Poppins"/>
              </a:rPr>
              <a:t>naasten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stemmen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ondersteuning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zoveel</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mogelijk</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af</a:t>
            </a:r>
            <a:r>
              <a:rPr lang="en-US" sz="1299" dirty="0">
                <a:solidFill>
                  <a:srgbClr val="173395"/>
                </a:solidFill>
                <a:latin typeface="Poppins"/>
                <a:ea typeface="Poppins"/>
                <a:cs typeface="Poppins"/>
                <a:sym typeface="Poppins"/>
              </a:rPr>
              <a:t> op door de </a:t>
            </a:r>
            <a:r>
              <a:rPr lang="en-US" sz="1299" dirty="0" err="1">
                <a:solidFill>
                  <a:srgbClr val="173395"/>
                </a:solidFill>
                <a:latin typeface="Poppins"/>
                <a:ea typeface="Poppins"/>
                <a:cs typeface="Poppins"/>
                <a:sym typeface="Poppins"/>
              </a:rPr>
              <a:t>patiënt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gestelde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waarden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wensen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behoeften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Waar</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nodig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worden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zorgprofessionals</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ondersteund</a:t>
            </a:r>
            <a:r>
              <a:rPr lang="en-US" sz="1299" dirty="0">
                <a:solidFill>
                  <a:srgbClr val="173395"/>
                </a:solidFill>
                <a:latin typeface="Poppins"/>
                <a:ea typeface="Poppins"/>
                <a:cs typeface="Poppins"/>
                <a:sym typeface="Poppins"/>
              </a:rPr>
              <a:t> door in </a:t>
            </a:r>
            <a:r>
              <a:rPr lang="en-US" sz="1299" dirty="0" err="1">
                <a:solidFill>
                  <a:srgbClr val="173395"/>
                </a:solidFill>
                <a:latin typeface="Poppins"/>
                <a:ea typeface="Poppins"/>
                <a:cs typeface="Poppins"/>
                <a:sym typeface="Poppins"/>
              </a:rPr>
              <a:t>palliatieve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gespecialiseerde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zorgprofessionals</a:t>
            </a:r>
            <a:endParaRPr lang="en-US" sz="1299" dirty="0">
              <a:solidFill>
                <a:srgbClr val="173395"/>
              </a:solidFill>
              <a:latin typeface="Poppins"/>
              <a:ea typeface="Poppins"/>
              <a:cs typeface="Poppins"/>
              <a:sym typeface="Poppins"/>
            </a:endParaRPr>
          </a:p>
          <a:p>
            <a:pPr marL="157010" lvl="1" indent="-78505" algn="l">
              <a:lnSpc>
                <a:spcPts val="1715"/>
              </a:lnSpc>
              <a:buFont typeface="Arial"/>
              <a:buChar char="•"/>
            </a:pPr>
            <a:r>
              <a:rPr lang="en-US" sz="1299" dirty="0">
                <a:solidFill>
                  <a:srgbClr val="173395"/>
                </a:solidFill>
                <a:latin typeface="Poppins"/>
                <a:ea typeface="Poppins"/>
                <a:cs typeface="Poppins"/>
                <a:sym typeface="Poppins"/>
              </a:rPr>
              <a:t>de </a:t>
            </a:r>
            <a:r>
              <a:rPr lang="en-US" sz="1299" dirty="0" err="1">
                <a:solidFill>
                  <a:srgbClr val="173395"/>
                </a:solidFill>
                <a:latin typeface="Poppins"/>
                <a:ea typeface="Poppins"/>
                <a:cs typeface="Poppins"/>
                <a:sym typeface="Poppins"/>
              </a:rPr>
              <a:t>wensen</a:t>
            </a:r>
            <a:r>
              <a:rPr lang="en-US" sz="1299" dirty="0">
                <a:solidFill>
                  <a:srgbClr val="173395"/>
                </a:solidFill>
                <a:latin typeface="Poppins"/>
                <a:ea typeface="Poppins"/>
                <a:cs typeface="Poppins"/>
                <a:sym typeface="Poppins"/>
              </a:rPr>
              <a:t> van de </a:t>
            </a:r>
            <a:r>
              <a:rPr lang="en-US" sz="1299" dirty="0" err="1">
                <a:solidFill>
                  <a:srgbClr val="173395"/>
                </a:solidFill>
                <a:latin typeface="Poppins"/>
                <a:ea typeface="Poppins"/>
                <a:cs typeface="Poppins"/>
                <a:sym typeface="Poppins"/>
              </a:rPr>
              <a:t>patiënt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de </a:t>
            </a:r>
            <a:r>
              <a:rPr lang="en-US" sz="1299" dirty="0" err="1">
                <a:solidFill>
                  <a:srgbClr val="173395"/>
                </a:solidFill>
                <a:latin typeface="Poppins"/>
                <a:ea typeface="Poppins"/>
                <a:cs typeface="Poppins"/>
                <a:sym typeface="Poppins"/>
              </a:rPr>
              <a:t>naasten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omtrent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waardigheid</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worden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gedurende</a:t>
            </a:r>
            <a:r>
              <a:rPr lang="en-US" sz="1299" dirty="0">
                <a:solidFill>
                  <a:srgbClr val="173395"/>
                </a:solidFill>
                <a:latin typeface="Poppins"/>
                <a:ea typeface="Poppins"/>
                <a:cs typeface="Poppins"/>
                <a:sym typeface="Poppins"/>
              </a:rPr>
              <a:t> het </a:t>
            </a:r>
            <a:r>
              <a:rPr lang="en-US" sz="1299" dirty="0" err="1">
                <a:solidFill>
                  <a:srgbClr val="173395"/>
                </a:solidFill>
                <a:latin typeface="Poppins"/>
                <a:ea typeface="Poppins"/>
                <a:cs typeface="Poppins"/>
                <a:sym typeface="Poppins"/>
              </a:rPr>
              <a:t>beloop</a:t>
            </a:r>
            <a:r>
              <a:rPr lang="en-US" sz="1299" dirty="0">
                <a:solidFill>
                  <a:srgbClr val="173395"/>
                </a:solidFill>
                <a:latin typeface="Poppins"/>
                <a:ea typeface="Poppins"/>
                <a:cs typeface="Poppins"/>
                <a:sym typeface="Poppins"/>
              </a:rPr>
              <a:t> van de </a:t>
            </a:r>
            <a:r>
              <a:rPr lang="en-US" sz="1299" dirty="0" err="1">
                <a:solidFill>
                  <a:srgbClr val="173395"/>
                </a:solidFill>
                <a:latin typeface="Poppins"/>
                <a:ea typeface="Poppins"/>
                <a:cs typeface="Poppins"/>
                <a:sym typeface="Poppins"/>
              </a:rPr>
              <a:t>ziekte</a:t>
            </a:r>
            <a:r>
              <a:rPr lang="en-US" sz="1299" dirty="0">
                <a:solidFill>
                  <a:srgbClr val="173395"/>
                </a:solidFill>
                <a:latin typeface="Poppins"/>
                <a:ea typeface="Poppins"/>
                <a:cs typeface="Poppins"/>
                <a:sym typeface="Poppins"/>
              </a:rPr>
              <a:t> of </a:t>
            </a:r>
            <a:r>
              <a:rPr lang="en-US" sz="1299" dirty="0" err="1">
                <a:solidFill>
                  <a:srgbClr val="173395"/>
                </a:solidFill>
                <a:latin typeface="Poppins"/>
                <a:ea typeface="Poppins"/>
                <a:cs typeface="Poppins"/>
                <a:sym typeface="Poppins"/>
              </a:rPr>
              <a:t>kwetsbaarheid</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tijdens</a:t>
            </a:r>
            <a:r>
              <a:rPr lang="en-US" sz="1299" dirty="0">
                <a:solidFill>
                  <a:srgbClr val="173395"/>
                </a:solidFill>
                <a:latin typeface="Poppins"/>
                <a:ea typeface="Poppins"/>
                <a:cs typeface="Poppins"/>
                <a:sym typeface="Poppins"/>
              </a:rPr>
              <a:t> het </a:t>
            </a:r>
            <a:r>
              <a:rPr lang="en-US" sz="1299" dirty="0" err="1">
                <a:solidFill>
                  <a:srgbClr val="173395"/>
                </a:solidFill>
                <a:latin typeface="Poppins"/>
                <a:ea typeface="Poppins"/>
                <a:cs typeface="Poppins"/>
                <a:sym typeface="Poppins"/>
              </a:rPr>
              <a:t>stervensproces</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na</a:t>
            </a:r>
            <a:r>
              <a:rPr lang="en-US" sz="1299" dirty="0">
                <a:solidFill>
                  <a:srgbClr val="173395"/>
                </a:solidFill>
                <a:latin typeface="Poppins"/>
                <a:ea typeface="Poppins"/>
                <a:cs typeface="Poppins"/>
                <a:sym typeface="Poppins"/>
              </a:rPr>
              <a:t> de </a:t>
            </a:r>
            <a:r>
              <a:rPr lang="en-US" sz="1299" dirty="0" err="1">
                <a:solidFill>
                  <a:srgbClr val="173395"/>
                </a:solidFill>
                <a:latin typeface="Poppins"/>
                <a:ea typeface="Poppins"/>
                <a:cs typeface="Poppins"/>
                <a:sym typeface="Poppins"/>
              </a:rPr>
              <a:t>dood</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erkend</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gesteund</a:t>
            </a:r>
            <a:endParaRPr lang="en-US" sz="1299" dirty="0">
              <a:solidFill>
                <a:srgbClr val="173395"/>
              </a:solidFill>
              <a:latin typeface="Poppins"/>
              <a:ea typeface="Poppins"/>
              <a:cs typeface="Poppins"/>
              <a:sym typeface="Poppins"/>
            </a:endParaRPr>
          </a:p>
        </p:txBody>
      </p:sp>
      <p:grpSp>
        <p:nvGrpSpPr>
          <p:cNvPr id="13" name="Group 13"/>
          <p:cNvGrpSpPr/>
          <p:nvPr/>
        </p:nvGrpSpPr>
        <p:grpSpPr>
          <a:xfrm>
            <a:off x="644311" y="732307"/>
            <a:ext cx="4392443" cy="503717"/>
            <a:chOff x="0" y="0"/>
            <a:chExt cx="1574152" cy="180521"/>
          </a:xfrm>
        </p:grpSpPr>
        <p:sp>
          <p:nvSpPr>
            <p:cNvPr id="14" name="Freeform 14"/>
            <p:cNvSpPr/>
            <p:nvPr/>
          </p:nvSpPr>
          <p:spPr>
            <a:xfrm>
              <a:off x="0" y="0"/>
              <a:ext cx="1574152" cy="180521"/>
            </a:xfrm>
            <a:custGeom>
              <a:avLst/>
              <a:gdLst/>
              <a:ahLst/>
              <a:cxnLst/>
              <a:rect l="l" t="t" r="r" b="b"/>
              <a:pathLst>
                <a:path w="1574152" h="180521">
                  <a:moveTo>
                    <a:pt x="14100" y="0"/>
                  </a:moveTo>
                  <a:lnTo>
                    <a:pt x="1560052" y="0"/>
                  </a:lnTo>
                  <a:cubicBezTo>
                    <a:pt x="1563792" y="0"/>
                    <a:pt x="1567378" y="1486"/>
                    <a:pt x="1570022" y="4130"/>
                  </a:cubicBezTo>
                  <a:cubicBezTo>
                    <a:pt x="1572667" y="6774"/>
                    <a:pt x="1574152" y="10361"/>
                    <a:pt x="1574152" y="14100"/>
                  </a:cubicBezTo>
                  <a:lnTo>
                    <a:pt x="1574152" y="166420"/>
                  </a:lnTo>
                  <a:cubicBezTo>
                    <a:pt x="1574152" y="174208"/>
                    <a:pt x="1567839" y="180521"/>
                    <a:pt x="1560052" y="180521"/>
                  </a:cubicBezTo>
                  <a:lnTo>
                    <a:pt x="14100" y="180521"/>
                  </a:lnTo>
                  <a:cubicBezTo>
                    <a:pt x="10361" y="180521"/>
                    <a:pt x="6774" y="179035"/>
                    <a:pt x="4130" y="176391"/>
                  </a:cubicBezTo>
                  <a:cubicBezTo>
                    <a:pt x="1486" y="173746"/>
                    <a:pt x="0" y="170160"/>
                    <a:pt x="0" y="166420"/>
                  </a:cubicBezTo>
                  <a:lnTo>
                    <a:pt x="0" y="14100"/>
                  </a:lnTo>
                  <a:cubicBezTo>
                    <a:pt x="0" y="6313"/>
                    <a:pt x="6313" y="0"/>
                    <a:pt x="14100" y="0"/>
                  </a:cubicBezTo>
                  <a:close/>
                </a:path>
              </a:pathLst>
            </a:custGeom>
            <a:solidFill>
              <a:srgbClr val="AF1881"/>
            </a:solidFill>
          </p:spPr>
          <p:txBody>
            <a:bodyPr/>
            <a:lstStyle/>
            <a:p>
              <a:endParaRPr lang="nl-NL"/>
            </a:p>
          </p:txBody>
        </p:sp>
        <p:sp>
          <p:nvSpPr>
            <p:cNvPr id="15" name="TextBox 15"/>
            <p:cNvSpPr txBox="1"/>
            <p:nvPr/>
          </p:nvSpPr>
          <p:spPr>
            <a:xfrm>
              <a:off x="0" y="-19050"/>
              <a:ext cx="1574152" cy="199571"/>
            </a:xfrm>
            <a:prstGeom prst="rect">
              <a:avLst/>
            </a:prstGeom>
          </p:spPr>
          <p:txBody>
            <a:bodyPr lIns="50800" tIns="50800" rIns="50800" bIns="50800" rtlCol="0" anchor="ctr"/>
            <a:lstStyle/>
            <a:p>
              <a:pPr algn="ctr">
                <a:lnSpc>
                  <a:spcPts val="1353"/>
                </a:lnSpc>
              </a:pPr>
              <a:endParaRPr/>
            </a:p>
          </p:txBody>
        </p:sp>
      </p:grpSp>
      <p:sp>
        <p:nvSpPr>
          <p:cNvPr id="16" name="TextBox 16"/>
          <p:cNvSpPr txBox="1"/>
          <p:nvPr/>
        </p:nvSpPr>
        <p:spPr>
          <a:xfrm>
            <a:off x="755999" y="679151"/>
            <a:ext cx="4280754" cy="1139980"/>
          </a:xfrm>
          <a:prstGeom prst="rect">
            <a:avLst/>
          </a:prstGeom>
        </p:spPr>
        <p:txBody>
          <a:bodyPr lIns="0" tIns="0" rIns="0" bIns="0" rtlCol="0" anchor="t">
            <a:spAutoFit/>
          </a:bodyPr>
          <a:lstStyle/>
          <a:p>
            <a:pPr algn="l">
              <a:lnSpc>
                <a:spcPts val="4511"/>
              </a:lnSpc>
            </a:pPr>
            <a:r>
              <a:rPr lang="en-US" sz="2801" b="1" dirty="0">
                <a:solidFill>
                  <a:srgbClr val="FFFFFF"/>
                </a:solidFill>
                <a:latin typeface="Poppins Bold"/>
                <a:ea typeface="Poppins Bold"/>
                <a:cs typeface="Poppins Bold"/>
                <a:sym typeface="Poppins Bold"/>
              </a:rPr>
              <a:t>Wat is </a:t>
            </a:r>
            <a:r>
              <a:rPr lang="en-US" sz="2801" b="1" dirty="0" err="1">
                <a:solidFill>
                  <a:srgbClr val="FFFFFF"/>
                </a:solidFill>
                <a:latin typeface="Poppins Bold"/>
                <a:ea typeface="Poppins Bold"/>
                <a:cs typeface="Poppins Bold"/>
                <a:sym typeface="Poppins Bold"/>
              </a:rPr>
              <a:t>palliatieve</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zorg</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Definitie</a:t>
            </a:r>
            <a:r>
              <a:rPr lang="en-US" sz="2801" b="1" dirty="0">
                <a:solidFill>
                  <a:srgbClr val="FFFFFF"/>
                </a:solidFill>
                <a:latin typeface="Poppins Bold"/>
                <a:ea typeface="Poppins Bold"/>
                <a:cs typeface="Poppins Bold"/>
                <a:sym typeface="Poppins Bold"/>
              </a:rPr>
              <a:t> &amp; </a:t>
            </a:r>
            <a:r>
              <a:rPr lang="en-US" sz="2801" b="1" dirty="0" err="1">
                <a:solidFill>
                  <a:srgbClr val="FFFFFF"/>
                </a:solidFill>
                <a:latin typeface="Poppins Bold"/>
                <a:ea typeface="Poppins Bold"/>
                <a:cs typeface="Poppins Bold"/>
                <a:sym typeface="Poppins Bold"/>
              </a:rPr>
              <a:t>Kenmerken</a:t>
            </a:r>
            <a:r>
              <a:rPr lang="en-US" sz="2801" b="1" dirty="0">
                <a:solidFill>
                  <a:srgbClr val="FFFFFF"/>
                </a:solidFill>
                <a:latin typeface="Poppins Bold"/>
                <a:ea typeface="Poppins Bold"/>
                <a:cs typeface="Poppins Bold"/>
                <a:sym typeface="Poppins Bold"/>
              </a:rPr>
              <a: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2">
            <a:extLst>
              <a:ext uri="{FF2B5EF4-FFF2-40B4-BE49-F238E27FC236}">
                <a16:creationId xmlns:a16="http://schemas.microsoft.com/office/drawing/2014/main" id="{A8A5A377-3A57-B1AF-2690-C7660694491F}"/>
              </a:ext>
            </a:extLst>
          </p:cNvPr>
          <p:cNvGrpSpPr/>
          <p:nvPr/>
        </p:nvGrpSpPr>
        <p:grpSpPr>
          <a:xfrm>
            <a:off x="-17539" y="-4811"/>
            <a:ext cx="10709539" cy="7569622"/>
            <a:chOff x="0" y="0"/>
            <a:chExt cx="14279385" cy="10092830"/>
          </a:xfrm>
        </p:grpSpPr>
        <p:sp>
          <p:nvSpPr>
            <p:cNvPr id="20" name="Freeform 3">
              <a:extLst>
                <a:ext uri="{FF2B5EF4-FFF2-40B4-BE49-F238E27FC236}">
                  <a16:creationId xmlns:a16="http://schemas.microsoft.com/office/drawing/2014/main" id="{47B31DA0-9B61-3146-9077-474CC83B5AC9}"/>
                </a:ext>
              </a:extLst>
            </p:cNvPr>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grpSp>
        <p:nvGrpSpPr>
          <p:cNvPr id="2" name="Group 2"/>
          <p:cNvGrpSpPr/>
          <p:nvPr/>
        </p:nvGrpSpPr>
        <p:grpSpPr>
          <a:xfrm>
            <a:off x="644311" y="1283665"/>
            <a:ext cx="4923522" cy="503717"/>
            <a:chOff x="0" y="0"/>
            <a:chExt cx="1764479" cy="180521"/>
          </a:xfrm>
        </p:grpSpPr>
        <p:sp>
          <p:nvSpPr>
            <p:cNvPr id="3" name="Freeform 3"/>
            <p:cNvSpPr/>
            <p:nvPr/>
          </p:nvSpPr>
          <p:spPr>
            <a:xfrm>
              <a:off x="0" y="0"/>
              <a:ext cx="1764479" cy="180521"/>
            </a:xfrm>
            <a:custGeom>
              <a:avLst/>
              <a:gdLst/>
              <a:ahLst/>
              <a:cxnLst/>
              <a:rect l="l" t="t" r="r" b="b"/>
              <a:pathLst>
                <a:path w="1764479" h="180521">
                  <a:moveTo>
                    <a:pt x="12579" y="0"/>
                  </a:moveTo>
                  <a:lnTo>
                    <a:pt x="1751900" y="0"/>
                  </a:lnTo>
                  <a:cubicBezTo>
                    <a:pt x="1755236" y="0"/>
                    <a:pt x="1758436" y="1325"/>
                    <a:pt x="1760795" y="3684"/>
                  </a:cubicBezTo>
                  <a:cubicBezTo>
                    <a:pt x="1763154" y="6044"/>
                    <a:pt x="1764479" y="9243"/>
                    <a:pt x="1764479" y="12579"/>
                  </a:cubicBezTo>
                  <a:lnTo>
                    <a:pt x="1764479" y="167941"/>
                  </a:lnTo>
                  <a:cubicBezTo>
                    <a:pt x="1764479" y="171277"/>
                    <a:pt x="1763154" y="174477"/>
                    <a:pt x="1760795" y="176836"/>
                  </a:cubicBezTo>
                  <a:cubicBezTo>
                    <a:pt x="1758436" y="179195"/>
                    <a:pt x="1755236" y="180521"/>
                    <a:pt x="1751900" y="180521"/>
                  </a:cubicBezTo>
                  <a:lnTo>
                    <a:pt x="12579" y="180521"/>
                  </a:lnTo>
                  <a:cubicBezTo>
                    <a:pt x="9243" y="180521"/>
                    <a:pt x="6044" y="179195"/>
                    <a:pt x="3684" y="176836"/>
                  </a:cubicBezTo>
                  <a:cubicBezTo>
                    <a:pt x="1325" y="174477"/>
                    <a:pt x="0" y="171277"/>
                    <a:pt x="0" y="167941"/>
                  </a:cubicBezTo>
                  <a:lnTo>
                    <a:pt x="0" y="12579"/>
                  </a:lnTo>
                  <a:cubicBezTo>
                    <a:pt x="0" y="9243"/>
                    <a:pt x="1325" y="6044"/>
                    <a:pt x="3684" y="3684"/>
                  </a:cubicBezTo>
                  <a:cubicBezTo>
                    <a:pt x="6044" y="1325"/>
                    <a:pt x="9243" y="0"/>
                    <a:pt x="12579" y="0"/>
                  </a:cubicBezTo>
                  <a:close/>
                </a:path>
              </a:pathLst>
            </a:custGeom>
            <a:solidFill>
              <a:srgbClr val="AF1881"/>
            </a:solidFill>
          </p:spPr>
          <p:txBody>
            <a:bodyPr/>
            <a:lstStyle/>
            <a:p>
              <a:endParaRPr lang="nl-NL"/>
            </a:p>
          </p:txBody>
        </p:sp>
        <p:sp>
          <p:nvSpPr>
            <p:cNvPr id="4" name="TextBox 4"/>
            <p:cNvSpPr txBox="1"/>
            <p:nvPr/>
          </p:nvSpPr>
          <p:spPr>
            <a:xfrm>
              <a:off x="0" y="-19050"/>
              <a:ext cx="1764479" cy="199571"/>
            </a:xfrm>
            <a:prstGeom prst="rect">
              <a:avLst/>
            </a:prstGeom>
          </p:spPr>
          <p:txBody>
            <a:bodyPr lIns="50800" tIns="50800" rIns="50800" bIns="50800" rtlCol="0" anchor="ctr"/>
            <a:lstStyle/>
            <a:p>
              <a:pPr algn="ctr">
                <a:lnSpc>
                  <a:spcPts val="1353"/>
                </a:lnSpc>
              </a:pPr>
              <a:endParaRPr/>
            </a:p>
          </p:txBody>
        </p:sp>
      </p:grpSp>
      <p:sp>
        <p:nvSpPr>
          <p:cNvPr id="7" name="TextBox 7"/>
          <p:cNvSpPr txBox="1"/>
          <p:nvPr/>
        </p:nvSpPr>
        <p:spPr>
          <a:xfrm>
            <a:off x="720509" y="1964789"/>
            <a:ext cx="4291829" cy="846963"/>
          </a:xfrm>
          <a:prstGeom prst="rect">
            <a:avLst/>
          </a:prstGeom>
        </p:spPr>
        <p:txBody>
          <a:bodyPr lIns="0" tIns="0" rIns="0" bIns="0" rtlCol="0" anchor="t">
            <a:spAutoFit/>
          </a:bodyPr>
          <a:lstStyle/>
          <a:p>
            <a:pPr algn="l">
              <a:lnSpc>
                <a:spcPts val="1715"/>
              </a:lnSpc>
            </a:pPr>
            <a:r>
              <a:rPr lang="en-US" sz="1299">
                <a:solidFill>
                  <a:srgbClr val="173395"/>
                </a:solidFill>
                <a:latin typeface="Poppins"/>
                <a:ea typeface="Poppins"/>
                <a:cs typeface="Poppins"/>
                <a:sym typeface="Poppins"/>
              </a:rPr>
              <a:t>Kernwaarden beschrijven wat wezenlijk is voor goede zorg in de palliatieve fase. De principes vormen de bijbehorende leidraad voor de houding en het handelen.</a:t>
            </a:r>
          </a:p>
        </p:txBody>
      </p:sp>
      <p:grpSp>
        <p:nvGrpSpPr>
          <p:cNvPr id="8" name="Group 8"/>
          <p:cNvGrpSpPr/>
          <p:nvPr/>
        </p:nvGrpSpPr>
        <p:grpSpPr>
          <a:xfrm>
            <a:off x="756000" y="3689481"/>
            <a:ext cx="4220848" cy="2684621"/>
            <a:chOff x="0" y="0"/>
            <a:chExt cx="6064158" cy="3857037"/>
          </a:xfrm>
        </p:grpSpPr>
        <p:sp>
          <p:nvSpPr>
            <p:cNvPr id="9" name="Freeform 9"/>
            <p:cNvSpPr/>
            <p:nvPr/>
          </p:nvSpPr>
          <p:spPr>
            <a:xfrm>
              <a:off x="0" y="0"/>
              <a:ext cx="6064196" cy="3857037"/>
            </a:xfrm>
            <a:custGeom>
              <a:avLst/>
              <a:gdLst/>
              <a:ahLst/>
              <a:cxnLst/>
              <a:rect l="l" t="t" r="r" b="b"/>
              <a:pathLst>
                <a:path w="6064196" h="3857037">
                  <a:moveTo>
                    <a:pt x="399811" y="0"/>
                  </a:moveTo>
                  <a:lnTo>
                    <a:pt x="5664385" y="0"/>
                  </a:lnTo>
                  <a:cubicBezTo>
                    <a:pt x="5885194" y="0"/>
                    <a:pt x="6064196" y="179001"/>
                    <a:pt x="6064196" y="399811"/>
                  </a:cubicBezTo>
                  <a:lnTo>
                    <a:pt x="6064196" y="3457226"/>
                  </a:lnTo>
                  <a:cubicBezTo>
                    <a:pt x="6064196" y="3678036"/>
                    <a:pt x="5885194" y="3857037"/>
                    <a:pt x="5664385" y="3857037"/>
                  </a:cubicBezTo>
                  <a:lnTo>
                    <a:pt x="399811" y="3857037"/>
                  </a:lnTo>
                  <a:cubicBezTo>
                    <a:pt x="179001" y="3857037"/>
                    <a:pt x="0" y="3678036"/>
                    <a:pt x="0" y="3457226"/>
                  </a:cubicBezTo>
                  <a:lnTo>
                    <a:pt x="0" y="399811"/>
                  </a:lnTo>
                  <a:cubicBezTo>
                    <a:pt x="0" y="179001"/>
                    <a:pt x="179001" y="0"/>
                    <a:pt x="399811" y="0"/>
                  </a:cubicBezTo>
                  <a:close/>
                </a:path>
              </a:pathLst>
            </a:custGeom>
            <a:blipFill>
              <a:blip r:embed="rId4"/>
              <a:stretch>
                <a:fillRect l="-2451" r="-2450" b="-24317"/>
              </a:stretch>
            </a:blipFill>
          </p:spPr>
          <p:txBody>
            <a:bodyPr/>
            <a:lstStyle/>
            <a:p>
              <a:endParaRPr lang="nl-NL"/>
            </a:p>
          </p:txBody>
        </p:sp>
      </p:grpSp>
      <p:sp>
        <p:nvSpPr>
          <p:cNvPr id="10" name="AutoShape 10"/>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11" name="Freeform 11"/>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2" name="TextBox 12"/>
          <p:cNvSpPr txBox="1"/>
          <p:nvPr/>
        </p:nvSpPr>
        <p:spPr>
          <a:xfrm>
            <a:off x="5439477" y="1964789"/>
            <a:ext cx="4503866" cy="1739515"/>
          </a:xfrm>
          <a:prstGeom prst="rect">
            <a:avLst/>
          </a:prstGeom>
        </p:spPr>
        <p:txBody>
          <a:bodyPr lIns="0" tIns="0" rIns="0" bIns="0" rtlCol="0" anchor="t">
            <a:spAutoFit/>
          </a:bodyPr>
          <a:lstStyle/>
          <a:p>
            <a:pPr algn="l">
              <a:lnSpc>
                <a:spcPts val="1715"/>
              </a:lnSpc>
            </a:pPr>
            <a:r>
              <a:rPr lang="en-US" sz="1299" b="1" dirty="0" err="1">
                <a:solidFill>
                  <a:srgbClr val="173395"/>
                </a:solidFill>
                <a:latin typeface="Poppins Bold"/>
                <a:ea typeface="Poppins Bold"/>
                <a:cs typeface="Poppins Bold"/>
                <a:sym typeface="Poppins Bold"/>
              </a:rPr>
              <a:t>Kernwaarden</a:t>
            </a:r>
            <a:r>
              <a:rPr lang="en-US" sz="1299" b="1" dirty="0">
                <a:solidFill>
                  <a:srgbClr val="173395"/>
                </a:solidFill>
                <a:latin typeface="Poppins Bold"/>
                <a:ea typeface="Poppins Bold"/>
                <a:cs typeface="Poppins Bold"/>
                <a:sym typeface="Poppins Bold"/>
              </a:rPr>
              <a:t>: </a:t>
            </a: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Ieder</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mens</a:t>
            </a:r>
            <a:r>
              <a:rPr lang="en-US" sz="1299" dirty="0">
                <a:solidFill>
                  <a:srgbClr val="173395"/>
                </a:solidFill>
                <a:latin typeface="Poppins"/>
                <a:ea typeface="Poppins"/>
                <a:cs typeface="Poppins"/>
                <a:sym typeface="Poppins"/>
              </a:rPr>
              <a:t> is </a:t>
            </a:r>
            <a:r>
              <a:rPr lang="en-US" sz="1299" dirty="0" err="1">
                <a:solidFill>
                  <a:srgbClr val="173395"/>
                </a:solidFill>
                <a:latin typeface="Poppins"/>
                <a:ea typeface="Poppins"/>
                <a:cs typeface="Poppins"/>
                <a:sym typeface="Poppins"/>
              </a:rPr>
              <a:t>uniek</a:t>
            </a:r>
            <a:endParaRPr lang="en-US" sz="1299" dirty="0">
              <a:solidFill>
                <a:srgbClr val="173395"/>
              </a:solidFill>
              <a:latin typeface="Poppins"/>
              <a:ea typeface="Poppins"/>
              <a:cs typeface="Poppins"/>
              <a:sym typeface="Poppins"/>
            </a:endParaRP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Relatie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gebaseerd</a:t>
            </a:r>
            <a:r>
              <a:rPr lang="en-US" sz="1299" dirty="0">
                <a:solidFill>
                  <a:srgbClr val="173395"/>
                </a:solidFill>
                <a:latin typeface="Poppins"/>
                <a:ea typeface="Poppins"/>
                <a:cs typeface="Poppins"/>
                <a:sym typeface="Poppins"/>
              </a:rPr>
              <a:t> op </a:t>
            </a:r>
            <a:r>
              <a:rPr lang="en-US" sz="1299" dirty="0" err="1">
                <a:solidFill>
                  <a:srgbClr val="173395"/>
                </a:solidFill>
                <a:latin typeface="Poppins"/>
                <a:ea typeface="Poppins"/>
                <a:cs typeface="Poppins"/>
                <a:sym typeface="Poppins"/>
              </a:rPr>
              <a:t>wederzijds</a:t>
            </a:r>
            <a:r>
              <a:rPr lang="en-US" sz="1299" dirty="0">
                <a:solidFill>
                  <a:srgbClr val="173395"/>
                </a:solidFill>
                <a:latin typeface="Poppins"/>
                <a:ea typeface="Poppins"/>
                <a:cs typeface="Poppins"/>
                <a:sym typeface="Poppins"/>
              </a:rPr>
              <a:t> respect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integriteit</a:t>
            </a:r>
            <a:endParaRPr lang="en-US" sz="1299" dirty="0">
              <a:solidFill>
                <a:srgbClr val="173395"/>
              </a:solidFill>
              <a:latin typeface="Poppins"/>
              <a:ea typeface="Poppins"/>
              <a:cs typeface="Poppins"/>
              <a:sym typeface="Poppins"/>
            </a:endParaRPr>
          </a:p>
          <a:p>
            <a:pPr marL="342900" indent="-342900" algn="l">
              <a:lnSpc>
                <a:spcPts val="1715"/>
              </a:lnSpc>
              <a:buFont typeface="+mj-lt"/>
              <a:buAutoNum type="arabicPeriod"/>
            </a:pPr>
            <a:r>
              <a:rPr lang="en-US" sz="1299" dirty="0">
                <a:solidFill>
                  <a:srgbClr val="173395"/>
                </a:solidFill>
                <a:latin typeface="Poppins"/>
                <a:ea typeface="Poppins"/>
                <a:cs typeface="Poppins"/>
                <a:sym typeface="Poppins"/>
              </a:rPr>
              <a:t>Zorg </a:t>
            </a:r>
            <a:r>
              <a:rPr lang="en-US" sz="1299" dirty="0" err="1">
                <a:solidFill>
                  <a:srgbClr val="173395"/>
                </a:solidFill>
                <a:latin typeface="Poppins"/>
                <a:ea typeface="Poppins"/>
                <a:cs typeface="Poppins"/>
                <a:sym typeface="Poppins"/>
              </a:rPr>
              <a:t>afgestemd</a:t>
            </a:r>
            <a:r>
              <a:rPr lang="en-US" sz="1299" dirty="0">
                <a:solidFill>
                  <a:srgbClr val="173395"/>
                </a:solidFill>
                <a:latin typeface="Poppins"/>
                <a:ea typeface="Poppins"/>
                <a:cs typeface="Poppins"/>
                <a:sym typeface="Poppins"/>
              </a:rPr>
              <a:t> op </a:t>
            </a:r>
            <a:r>
              <a:rPr lang="en-US" sz="1299" dirty="0" err="1">
                <a:solidFill>
                  <a:srgbClr val="173395"/>
                </a:solidFill>
                <a:latin typeface="Poppins"/>
                <a:ea typeface="Poppins"/>
                <a:cs typeface="Poppins"/>
                <a:sym typeface="Poppins"/>
              </a:rPr>
              <a:t>persoonlijke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culturele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levensbeschouwelijke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normen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waarden</a:t>
            </a:r>
            <a:endParaRPr lang="en-US" sz="1299" dirty="0">
              <a:solidFill>
                <a:srgbClr val="173395"/>
              </a:solidFill>
              <a:latin typeface="Poppins"/>
              <a:ea typeface="Poppins"/>
              <a:cs typeface="Poppins"/>
              <a:sym typeface="Poppins"/>
            </a:endParaRP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Aandacht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voor</a:t>
            </a:r>
            <a:r>
              <a:rPr lang="en-US" sz="1299" dirty="0">
                <a:solidFill>
                  <a:srgbClr val="173395"/>
                </a:solidFill>
                <a:latin typeface="Poppins"/>
                <a:ea typeface="Poppins"/>
                <a:cs typeface="Poppins"/>
                <a:sym typeface="Poppins"/>
              </a:rPr>
              <a:t> de impact van de </a:t>
            </a:r>
            <a:r>
              <a:rPr lang="en-US" sz="1299" dirty="0" err="1">
                <a:solidFill>
                  <a:srgbClr val="173395"/>
                </a:solidFill>
                <a:latin typeface="Poppins"/>
                <a:ea typeface="Poppins"/>
                <a:cs typeface="Poppins"/>
                <a:sym typeface="Poppins"/>
              </a:rPr>
              <a:t>naderende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dood</a:t>
            </a:r>
            <a:endParaRPr lang="en-US" sz="1299" dirty="0">
              <a:solidFill>
                <a:srgbClr val="173395"/>
              </a:solidFill>
              <a:latin typeface="Poppins"/>
              <a:ea typeface="Poppins"/>
              <a:cs typeface="Poppins"/>
              <a:sym typeface="Poppins"/>
            </a:endParaRPr>
          </a:p>
        </p:txBody>
      </p:sp>
      <p:grpSp>
        <p:nvGrpSpPr>
          <p:cNvPr id="13" name="Group 13"/>
          <p:cNvGrpSpPr/>
          <p:nvPr/>
        </p:nvGrpSpPr>
        <p:grpSpPr>
          <a:xfrm>
            <a:off x="644311" y="732307"/>
            <a:ext cx="4452267" cy="503717"/>
            <a:chOff x="0" y="0"/>
            <a:chExt cx="1595592" cy="180521"/>
          </a:xfrm>
        </p:grpSpPr>
        <p:sp>
          <p:nvSpPr>
            <p:cNvPr id="14" name="Freeform 14"/>
            <p:cNvSpPr/>
            <p:nvPr/>
          </p:nvSpPr>
          <p:spPr>
            <a:xfrm>
              <a:off x="0" y="0"/>
              <a:ext cx="1595592" cy="180521"/>
            </a:xfrm>
            <a:custGeom>
              <a:avLst/>
              <a:gdLst/>
              <a:ahLst/>
              <a:cxnLst/>
              <a:rect l="l" t="t" r="r" b="b"/>
              <a:pathLst>
                <a:path w="1595592" h="180521">
                  <a:moveTo>
                    <a:pt x="13911" y="0"/>
                  </a:moveTo>
                  <a:lnTo>
                    <a:pt x="1581681" y="0"/>
                  </a:lnTo>
                  <a:cubicBezTo>
                    <a:pt x="1585370" y="0"/>
                    <a:pt x="1588909" y="1466"/>
                    <a:pt x="1591517" y="4074"/>
                  </a:cubicBezTo>
                  <a:cubicBezTo>
                    <a:pt x="1594126" y="6683"/>
                    <a:pt x="1595592" y="10222"/>
                    <a:pt x="1595592" y="13911"/>
                  </a:cubicBezTo>
                  <a:lnTo>
                    <a:pt x="1595592" y="166610"/>
                  </a:lnTo>
                  <a:cubicBezTo>
                    <a:pt x="1595592" y="170299"/>
                    <a:pt x="1594126" y="173837"/>
                    <a:pt x="1591517" y="176446"/>
                  </a:cubicBezTo>
                  <a:cubicBezTo>
                    <a:pt x="1588909" y="179055"/>
                    <a:pt x="1585370" y="180521"/>
                    <a:pt x="1581681" y="180521"/>
                  </a:cubicBezTo>
                  <a:lnTo>
                    <a:pt x="13911" y="180521"/>
                  </a:lnTo>
                  <a:cubicBezTo>
                    <a:pt x="10222" y="180521"/>
                    <a:pt x="6683" y="179055"/>
                    <a:pt x="4074" y="176446"/>
                  </a:cubicBezTo>
                  <a:cubicBezTo>
                    <a:pt x="1466" y="173837"/>
                    <a:pt x="0" y="170299"/>
                    <a:pt x="0" y="166610"/>
                  </a:cubicBezTo>
                  <a:lnTo>
                    <a:pt x="0" y="13911"/>
                  </a:lnTo>
                  <a:cubicBezTo>
                    <a:pt x="0" y="10222"/>
                    <a:pt x="1466" y="6683"/>
                    <a:pt x="4074" y="4074"/>
                  </a:cubicBezTo>
                  <a:cubicBezTo>
                    <a:pt x="6683" y="1466"/>
                    <a:pt x="10222" y="0"/>
                    <a:pt x="13911" y="0"/>
                  </a:cubicBezTo>
                  <a:close/>
                </a:path>
              </a:pathLst>
            </a:custGeom>
            <a:solidFill>
              <a:srgbClr val="AF1881"/>
            </a:solidFill>
          </p:spPr>
          <p:txBody>
            <a:bodyPr/>
            <a:lstStyle/>
            <a:p>
              <a:endParaRPr lang="nl-NL"/>
            </a:p>
          </p:txBody>
        </p:sp>
        <p:sp>
          <p:nvSpPr>
            <p:cNvPr id="15" name="TextBox 15"/>
            <p:cNvSpPr txBox="1"/>
            <p:nvPr/>
          </p:nvSpPr>
          <p:spPr>
            <a:xfrm>
              <a:off x="0" y="-19050"/>
              <a:ext cx="1595592" cy="199571"/>
            </a:xfrm>
            <a:prstGeom prst="rect">
              <a:avLst/>
            </a:prstGeom>
          </p:spPr>
          <p:txBody>
            <a:bodyPr lIns="50800" tIns="50800" rIns="50800" bIns="50800" rtlCol="0" anchor="ctr"/>
            <a:lstStyle/>
            <a:p>
              <a:pPr algn="ctr">
                <a:lnSpc>
                  <a:spcPts val="1353"/>
                </a:lnSpc>
              </a:pPr>
              <a:endParaRPr/>
            </a:p>
          </p:txBody>
        </p:sp>
      </p:grpSp>
      <p:sp>
        <p:nvSpPr>
          <p:cNvPr id="16" name="TextBox 16"/>
          <p:cNvSpPr txBox="1"/>
          <p:nvPr/>
        </p:nvSpPr>
        <p:spPr>
          <a:xfrm>
            <a:off x="756000" y="679151"/>
            <a:ext cx="4811833" cy="1139980"/>
          </a:xfrm>
          <a:prstGeom prst="rect">
            <a:avLst/>
          </a:prstGeom>
        </p:spPr>
        <p:txBody>
          <a:bodyPr lIns="0" tIns="0" rIns="0" bIns="0" rtlCol="0" anchor="t">
            <a:spAutoFit/>
          </a:bodyPr>
          <a:lstStyle/>
          <a:p>
            <a:pPr algn="l">
              <a:lnSpc>
                <a:spcPts val="4511"/>
              </a:lnSpc>
            </a:pPr>
            <a:r>
              <a:rPr lang="en-US" sz="2801" b="1" dirty="0">
                <a:solidFill>
                  <a:srgbClr val="FFFFFF"/>
                </a:solidFill>
                <a:latin typeface="Poppins Bold"/>
                <a:ea typeface="Poppins Bold"/>
                <a:cs typeface="Poppins Bold"/>
                <a:sym typeface="Poppins Bold"/>
              </a:rPr>
              <a:t>Wat is </a:t>
            </a:r>
            <a:r>
              <a:rPr lang="en-US" sz="2801" b="1" dirty="0" err="1">
                <a:solidFill>
                  <a:srgbClr val="FFFFFF"/>
                </a:solidFill>
                <a:latin typeface="Poppins Bold"/>
                <a:ea typeface="Poppins Bold"/>
                <a:cs typeface="Poppins Bold"/>
                <a:sym typeface="Poppins Bold"/>
              </a:rPr>
              <a:t>palliatieve</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zorg</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Kernwaarden</a:t>
            </a:r>
            <a:r>
              <a:rPr lang="en-US" sz="2801" b="1" dirty="0">
                <a:solidFill>
                  <a:srgbClr val="FFFFFF"/>
                </a:solidFill>
                <a:latin typeface="Poppins Bold"/>
                <a:ea typeface="Poppins Bold"/>
                <a:cs typeface="Poppins Bold"/>
                <a:sym typeface="Poppins Bold"/>
              </a:rPr>
              <a:t> &amp; Principes</a:t>
            </a:r>
          </a:p>
        </p:txBody>
      </p:sp>
      <p:sp>
        <p:nvSpPr>
          <p:cNvPr id="18" name="TextBox 12">
            <a:extLst>
              <a:ext uri="{FF2B5EF4-FFF2-40B4-BE49-F238E27FC236}">
                <a16:creationId xmlns:a16="http://schemas.microsoft.com/office/drawing/2014/main" id="{8C9DC2C3-9CDC-B107-65DE-CF7C28B21BE6}"/>
              </a:ext>
            </a:extLst>
          </p:cNvPr>
          <p:cNvSpPr txBox="1"/>
          <p:nvPr/>
        </p:nvSpPr>
        <p:spPr>
          <a:xfrm>
            <a:off x="5439477" y="3849962"/>
            <a:ext cx="4503866" cy="3047566"/>
          </a:xfrm>
          <a:prstGeom prst="rect">
            <a:avLst/>
          </a:prstGeom>
        </p:spPr>
        <p:txBody>
          <a:bodyPr lIns="0" tIns="0" rIns="0" bIns="0" rtlCol="0" anchor="t">
            <a:spAutoFit/>
          </a:bodyPr>
          <a:lstStyle/>
          <a:p>
            <a:pPr algn="l">
              <a:lnSpc>
                <a:spcPts val="1715"/>
              </a:lnSpc>
            </a:pPr>
            <a:r>
              <a:rPr lang="en-US" sz="1299" b="1" dirty="0">
                <a:solidFill>
                  <a:srgbClr val="173395"/>
                </a:solidFill>
                <a:latin typeface="Poppins Bold"/>
                <a:ea typeface="Poppins Bold"/>
                <a:cs typeface="Poppins Bold"/>
                <a:sym typeface="Poppins Bold"/>
              </a:rPr>
              <a:t>Principes:</a:t>
            </a: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Patiënt</a:t>
            </a:r>
            <a:r>
              <a:rPr lang="en-US" sz="1299" dirty="0">
                <a:solidFill>
                  <a:srgbClr val="173395"/>
                </a:solidFill>
                <a:latin typeface="Poppins"/>
                <a:ea typeface="Poppins"/>
                <a:cs typeface="Poppins"/>
                <a:sym typeface="Poppins"/>
              </a:rPr>
              <a:t> (of </a:t>
            </a:r>
            <a:r>
              <a:rPr lang="en-US" sz="1299" dirty="0" err="1">
                <a:solidFill>
                  <a:srgbClr val="173395"/>
                </a:solidFill>
                <a:latin typeface="Poppins"/>
                <a:ea typeface="Poppins"/>
                <a:cs typeface="Poppins"/>
                <a:sym typeface="Poppins"/>
              </a:rPr>
              <a:t>vertegenwoordiger</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heeft</a:t>
            </a:r>
            <a:r>
              <a:rPr lang="en-US" sz="1299" dirty="0">
                <a:solidFill>
                  <a:srgbClr val="173395"/>
                </a:solidFill>
                <a:latin typeface="Poppins"/>
                <a:ea typeface="Poppins"/>
                <a:cs typeface="Poppins"/>
                <a:sym typeface="Poppins"/>
              </a:rPr>
              <a:t> regie</a:t>
            </a: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Veilige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zonder</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oordeel</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dwang</a:t>
            </a:r>
            <a:r>
              <a:rPr lang="en-US" sz="1299" dirty="0">
                <a:solidFill>
                  <a:srgbClr val="173395"/>
                </a:solidFill>
                <a:latin typeface="Poppins"/>
                <a:ea typeface="Poppins"/>
                <a:cs typeface="Poppins"/>
                <a:sym typeface="Poppins"/>
              </a:rPr>
              <a:t> of </a:t>
            </a:r>
            <a:r>
              <a:rPr lang="en-US" sz="1299" dirty="0" err="1">
                <a:solidFill>
                  <a:srgbClr val="173395"/>
                </a:solidFill>
                <a:latin typeface="Poppins"/>
                <a:ea typeface="Poppins"/>
                <a:cs typeface="Poppins"/>
                <a:sym typeface="Poppins"/>
              </a:rPr>
              <a:t>discriminatie</a:t>
            </a:r>
            <a:endParaRPr lang="en-US" sz="1299" dirty="0">
              <a:solidFill>
                <a:srgbClr val="173395"/>
              </a:solidFill>
              <a:latin typeface="Poppins"/>
              <a:ea typeface="Poppins"/>
              <a:cs typeface="Poppins"/>
              <a:sym typeface="Poppins"/>
            </a:endParaRPr>
          </a:p>
          <a:p>
            <a:pPr marL="342900" indent="-342900" algn="l">
              <a:lnSpc>
                <a:spcPts val="1715"/>
              </a:lnSpc>
              <a:buFont typeface="+mj-lt"/>
              <a:buAutoNum type="arabicPeriod"/>
            </a:pPr>
            <a:r>
              <a:rPr lang="en-US" sz="1299" dirty="0">
                <a:solidFill>
                  <a:srgbClr val="173395"/>
                </a:solidFill>
                <a:latin typeface="Poppins"/>
                <a:ea typeface="Poppins"/>
                <a:cs typeface="Poppins"/>
                <a:sym typeface="Poppins"/>
              </a:rPr>
              <a:t>Privacy, </a:t>
            </a:r>
            <a:r>
              <a:rPr lang="en-US" sz="1299" dirty="0" err="1">
                <a:solidFill>
                  <a:srgbClr val="173395"/>
                </a:solidFill>
                <a:latin typeface="Poppins"/>
                <a:ea typeface="Poppins"/>
                <a:cs typeface="Poppins"/>
                <a:sym typeface="Poppins"/>
              </a:rPr>
              <a:t>continuïteit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onnodige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belasting</a:t>
            </a:r>
            <a:endParaRPr lang="en-US" sz="1299" dirty="0">
              <a:solidFill>
                <a:srgbClr val="173395"/>
              </a:solidFill>
              <a:latin typeface="Poppins"/>
              <a:ea typeface="Poppins"/>
              <a:cs typeface="Poppins"/>
              <a:sym typeface="Poppins"/>
            </a:endParaRPr>
          </a:p>
          <a:p>
            <a:pPr marL="342900" indent="-342900" algn="l">
              <a:lnSpc>
                <a:spcPts val="1715"/>
              </a:lnSpc>
              <a:buFont typeface="+mj-lt"/>
              <a:buAutoNum type="arabicPeriod"/>
            </a:pPr>
            <a:r>
              <a:rPr lang="en-US" sz="1299" dirty="0">
                <a:solidFill>
                  <a:srgbClr val="173395"/>
                </a:solidFill>
                <a:latin typeface="Poppins"/>
                <a:ea typeface="Poppins"/>
                <a:cs typeface="Poppins"/>
                <a:sym typeface="Poppins"/>
              </a:rPr>
              <a:t>Samen </a:t>
            </a:r>
            <a:r>
              <a:rPr lang="en-US" sz="1299" dirty="0" err="1">
                <a:solidFill>
                  <a:srgbClr val="173395"/>
                </a:solidFill>
                <a:latin typeface="Poppins"/>
                <a:ea typeface="Poppins"/>
                <a:cs typeface="Poppins"/>
                <a:sym typeface="Poppins"/>
              </a:rPr>
              <a:t>beslissen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proactieve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zorgplanning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als</a:t>
            </a:r>
            <a:r>
              <a:rPr lang="en-US" sz="1299" dirty="0">
                <a:solidFill>
                  <a:srgbClr val="173395"/>
                </a:solidFill>
                <a:latin typeface="Poppins"/>
                <a:ea typeface="Poppins"/>
                <a:cs typeface="Poppins"/>
                <a:sym typeface="Poppins"/>
              </a:rPr>
              <a:t>     basis</a:t>
            </a: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Multidimensionele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zorg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fysiek</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psychisch</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sociaal</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zingeving</a:t>
            </a:r>
            <a:r>
              <a:rPr lang="en-US" sz="1299" dirty="0">
                <a:solidFill>
                  <a:srgbClr val="173395"/>
                </a:solidFill>
                <a:latin typeface="Poppins"/>
                <a:ea typeface="Poppins"/>
                <a:cs typeface="Poppins"/>
                <a:sym typeface="Poppins"/>
              </a:rPr>
              <a:t>/spirituel</a:t>
            </a: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Interdisciplinair</a:t>
            </a:r>
            <a:r>
              <a:rPr lang="en-US" sz="1299" dirty="0">
                <a:solidFill>
                  <a:srgbClr val="173395"/>
                </a:solidFill>
                <a:latin typeface="Poppins"/>
                <a:ea typeface="Poppins"/>
                <a:cs typeface="Poppins"/>
                <a:sym typeface="Poppins"/>
              </a:rPr>
              <a:t>: professionals, </a:t>
            </a:r>
            <a:r>
              <a:rPr lang="en-US" sz="1299" dirty="0" err="1">
                <a:solidFill>
                  <a:srgbClr val="173395"/>
                </a:solidFill>
                <a:latin typeface="Poppins"/>
                <a:ea typeface="Poppins"/>
                <a:cs typeface="Poppins"/>
                <a:sym typeface="Poppins"/>
              </a:rPr>
              <a:t>vrijwilligers</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waar</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nodig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gespecialiseerdZorg</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volgens</a:t>
            </a:r>
            <a:r>
              <a:rPr lang="en-US" sz="1299" dirty="0">
                <a:solidFill>
                  <a:srgbClr val="173395"/>
                </a:solidFill>
                <a:latin typeface="Poppins"/>
                <a:ea typeface="Poppins"/>
                <a:cs typeface="Poppins"/>
                <a:sym typeface="Poppins"/>
              </a:rPr>
              <a:t> stand van </a:t>
            </a:r>
            <a:r>
              <a:rPr lang="en-US" sz="1299" dirty="0" err="1">
                <a:solidFill>
                  <a:srgbClr val="173395"/>
                </a:solidFill>
                <a:latin typeface="Poppins"/>
                <a:ea typeface="Poppins"/>
                <a:cs typeface="Poppins"/>
                <a:sym typeface="Poppins"/>
              </a:rPr>
              <a:t>wetenschap</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en</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praktijk</a:t>
            </a:r>
            <a:endParaRPr lang="en-US" sz="1299" dirty="0">
              <a:solidFill>
                <a:srgbClr val="173395"/>
              </a:solidFill>
              <a:latin typeface="Poppins"/>
              <a:ea typeface="Poppins"/>
              <a:cs typeface="Poppins"/>
              <a:sym typeface="Poppins"/>
            </a:endParaRPr>
          </a:p>
          <a:p>
            <a:pPr marL="342900" indent="-342900" algn="l">
              <a:lnSpc>
                <a:spcPts val="1715"/>
              </a:lnSpc>
              <a:buFont typeface="+mj-lt"/>
              <a:buAutoNum type="arabicPeriod"/>
            </a:pPr>
            <a:r>
              <a:rPr lang="en-US" sz="1299" dirty="0" err="1">
                <a:solidFill>
                  <a:srgbClr val="173395"/>
                </a:solidFill>
                <a:latin typeface="Poppins"/>
                <a:ea typeface="Poppins"/>
                <a:cs typeface="Poppins"/>
                <a:sym typeface="Poppins"/>
              </a:rPr>
              <a:t>Aandacht</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voor</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persoonlijke</a:t>
            </a:r>
            <a:r>
              <a:rPr lang="en-US" sz="1299" dirty="0">
                <a:solidFill>
                  <a:srgbClr val="173395"/>
                </a:solidFill>
                <a:latin typeface="Poppins"/>
                <a:ea typeface="Poppins"/>
                <a:cs typeface="Poppins"/>
                <a:sym typeface="Poppins"/>
              </a:rPr>
              <a:t> </a:t>
            </a:r>
            <a:r>
              <a:rPr lang="en-US" sz="1299" dirty="0" err="1">
                <a:solidFill>
                  <a:srgbClr val="173395"/>
                </a:solidFill>
                <a:latin typeface="Poppins"/>
                <a:ea typeface="Poppins"/>
                <a:cs typeface="Poppins"/>
                <a:sym typeface="Poppins"/>
              </a:rPr>
              <a:t>balans</a:t>
            </a:r>
            <a:r>
              <a:rPr lang="en-US" sz="1299" dirty="0">
                <a:solidFill>
                  <a:srgbClr val="173395"/>
                </a:solidFill>
                <a:latin typeface="Poppins"/>
                <a:ea typeface="Poppins"/>
                <a:cs typeface="Poppins"/>
                <a:sym typeface="Poppins"/>
              </a:rPr>
              <a:t> van professionals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4811"/>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4" name="Freeform 4"/>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5" name="Group 5"/>
          <p:cNvGrpSpPr/>
          <p:nvPr/>
        </p:nvGrpSpPr>
        <p:grpSpPr>
          <a:xfrm>
            <a:off x="756000" y="2264148"/>
            <a:ext cx="2029497" cy="3149984"/>
            <a:chOff x="0" y="0"/>
            <a:chExt cx="727326" cy="1128883"/>
          </a:xfrm>
        </p:grpSpPr>
        <p:sp>
          <p:nvSpPr>
            <p:cNvPr id="6" name="Freeform 6"/>
            <p:cNvSpPr/>
            <p:nvPr/>
          </p:nvSpPr>
          <p:spPr>
            <a:xfrm>
              <a:off x="0" y="0"/>
              <a:ext cx="727326" cy="1128883"/>
            </a:xfrm>
            <a:custGeom>
              <a:avLst/>
              <a:gdLst/>
              <a:ahLst/>
              <a:cxnLst/>
              <a:rect l="l" t="t" r="r" b="b"/>
              <a:pathLst>
                <a:path w="727326" h="1128883">
                  <a:moveTo>
                    <a:pt x="87738" y="0"/>
                  </a:moveTo>
                  <a:lnTo>
                    <a:pt x="639588" y="0"/>
                  </a:lnTo>
                  <a:cubicBezTo>
                    <a:pt x="662858" y="0"/>
                    <a:pt x="685174" y="9244"/>
                    <a:pt x="701628" y="25698"/>
                  </a:cubicBezTo>
                  <a:cubicBezTo>
                    <a:pt x="718082" y="42152"/>
                    <a:pt x="727326" y="64468"/>
                    <a:pt x="727326" y="87738"/>
                  </a:cubicBezTo>
                  <a:lnTo>
                    <a:pt x="727326" y="1041145"/>
                  </a:lnTo>
                  <a:cubicBezTo>
                    <a:pt x="727326" y="1064415"/>
                    <a:pt x="718082" y="1086731"/>
                    <a:pt x="701628" y="1103185"/>
                  </a:cubicBezTo>
                  <a:cubicBezTo>
                    <a:pt x="685174" y="1119640"/>
                    <a:pt x="662858" y="1128883"/>
                    <a:pt x="639588" y="1128883"/>
                  </a:cubicBezTo>
                  <a:lnTo>
                    <a:pt x="87738" y="1128883"/>
                  </a:lnTo>
                  <a:cubicBezTo>
                    <a:pt x="64468" y="1128883"/>
                    <a:pt x="42152" y="1119640"/>
                    <a:pt x="25698" y="1103185"/>
                  </a:cubicBezTo>
                  <a:cubicBezTo>
                    <a:pt x="9244" y="1086731"/>
                    <a:pt x="0" y="1064415"/>
                    <a:pt x="0" y="1041145"/>
                  </a:cubicBezTo>
                  <a:lnTo>
                    <a:pt x="0" y="87738"/>
                  </a:lnTo>
                  <a:cubicBezTo>
                    <a:pt x="0" y="64468"/>
                    <a:pt x="9244" y="42152"/>
                    <a:pt x="25698" y="25698"/>
                  </a:cubicBezTo>
                  <a:cubicBezTo>
                    <a:pt x="42152" y="9244"/>
                    <a:pt x="64468" y="0"/>
                    <a:pt x="87738" y="0"/>
                  </a:cubicBezTo>
                  <a:close/>
                </a:path>
              </a:pathLst>
            </a:custGeom>
            <a:solidFill>
              <a:srgbClr val="E893D0"/>
            </a:solidFill>
          </p:spPr>
          <p:txBody>
            <a:bodyPr/>
            <a:lstStyle/>
            <a:p>
              <a:endParaRPr lang="nl-NL"/>
            </a:p>
          </p:txBody>
        </p:sp>
        <p:sp>
          <p:nvSpPr>
            <p:cNvPr id="7" name="TextBox 7"/>
            <p:cNvSpPr txBox="1"/>
            <p:nvPr/>
          </p:nvSpPr>
          <p:spPr>
            <a:xfrm>
              <a:off x="0" y="-19050"/>
              <a:ext cx="727326" cy="1147933"/>
            </a:xfrm>
            <a:prstGeom prst="rect">
              <a:avLst/>
            </a:prstGeom>
          </p:spPr>
          <p:txBody>
            <a:bodyPr lIns="50800" tIns="50800" rIns="50800" bIns="50800" rtlCol="0" anchor="ctr"/>
            <a:lstStyle/>
            <a:p>
              <a:pPr algn="ctr">
                <a:lnSpc>
                  <a:spcPts val="1353"/>
                </a:lnSpc>
              </a:pPr>
              <a:endParaRPr/>
            </a:p>
          </p:txBody>
        </p:sp>
      </p:grpSp>
      <p:grpSp>
        <p:nvGrpSpPr>
          <p:cNvPr id="8" name="Group 8"/>
          <p:cNvGrpSpPr/>
          <p:nvPr/>
        </p:nvGrpSpPr>
        <p:grpSpPr>
          <a:xfrm>
            <a:off x="911159" y="2618514"/>
            <a:ext cx="1739447" cy="611276"/>
            <a:chOff x="0" y="0"/>
            <a:chExt cx="3642822" cy="1280160"/>
          </a:xfrm>
        </p:grpSpPr>
        <p:sp>
          <p:nvSpPr>
            <p:cNvPr id="9" name="Freeform 9"/>
            <p:cNvSpPr/>
            <p:nvPr/>
          </p:nvSpPr>
          <p:spPr>
            <a:xfrm>
              <a:off x="0" y="0"/>
              <a:ext cx="3642822" cy="1280160"/>
            </a:xfrm>
            <a:custGeom>
              <a:avLst/>
              <a:gdLst/>
              <a:ahLst/>
              <a:cxnLst/>
              <a:rect l="l" t="t" r="r" b="b"/>
              <a:pathLst>
                <a:path w="3642822" h="1280160">
                  <a:moveTo>
                    <a:pt x="0" y="0"/>
                  </a:moveTo>
                  <a:lnTo>
                    <a:pt x="3642822" y="0"/>
                  </a:lnTo>
                  <a:lnTo>
                    <a:pt x="3642822" y="1280160"/>
                  </a:lnTo>
                  <a:lnTo>
                    <a:pt x="0" y="1280160"/>
                  </a:lnTo>
                  <a:close/>
                </a:path>
              </a:pathLst>
            </a:custGeom>
            <a:blipFill>
              <a:blip r:embed="rId5">
                <a:alphaModFix amt="0"/>
              </a:blip>
              <a:stretch>
                <a:fillRect t="-14578" r="-16470" b="-14578"/>
              </a:stretch>
            </a:blipFill>
          </p:spPr>
          <p:txBody>
            <a:bodyPr/>
            <a:lstStyle/>
            <a:p>
              <a:endParaRPr lang="nl-NL"/>
            </a:p>
          </p:txBody>
        </p:sp>
        <p:sp>
          <p:nvSpPr>
            <p:cNvPr id="10" name="TextBox 10"/>
            <p:cNvSpPr txBox="1"/>
            <p:nvPr/>
          </p:nvSpPr>
          <p:spPr>
            <a:xfrm>
              <a:off x="0" y="-9525"/>
              <a:ext cx="3642822"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Start bij diagnose</a:t>
              </a:r>
            </a:p>
          </p:txBody>
        </p:sp>
      </p:grpSp>
      <p:grpSp>
        <p:nvGrpSpPr>
          <p:cNvPr id="11" name="Group 11"/>
          <p:cNvGrpSpPr/>
          <p:nvPr/>
        </p:nvGrpSpPr>
        <p:grpSpPr>
          <a:xfrm>
            <a:off x="3142879" y="2246896"/>
            <a:ext cx="2029497" cy="3167236"/>
            <a:chOff x="0" y="0"/>
            <a:chExt cx="727326" cy="1135066"/>
          </a:xfrm>
        </p:grpSpPr>
        <p:sp>
          <p:nvSpPr>
            <p:cNvPr id="12" name="Freeform 12"/>
            <p:cNvSpPr/>
            <p:nvPr/>
          </p:nvSpPr>
          <p:spPr>
            <a:xfrm>
              <a:off x="0" y="0"/>
              <a:ext cx="727326" cy="1135066"/>
            </a:xfrm>
            <a:custGeom>
              <a:avLst/>
              <a:gdLst/>
              <a:ahLst/>
              <a:cxnLst/>
              <a:rect l="l" t="t" r="r" b="b"/>
              <a:pathLst>
                <a:path w="727326" h="1135066">
                  <a:moveTo>
                    <a:pt x="87738" y="0"/>
                  </a:moveTo>
                  <a:lnTo>
                    <a:pt x="639588" y="0"/>
                  </a:lnTo>
                  <a:cubicBezTo>
                    <a:pt x="662858" y="0"/>
                    <a:pt x="685174" y="9244"/>
                    <a:pt x="701628" y="25698"/>
                  </a:cubicBezTo>
                  <a:cubicBezTo>
                    <a:pt x="718082" y="42152"/>
                    <a:pt x="727326" y="64468"/>
                    <a:pt x="727326" y="87738"/>
                  </a:cubicBezTo>
                  <a:lnTo>
                    <a:pt x="727326" y="1047328"/>
                  </a:lnTo>
                  <a:cubicBezTo>
                    <a:pt x="727326" y="1070598"/>
                    <a:pt x="718082" y="1092914"/>
                    <a:pt x="701628" y="1109368"/>
                  </a:cubicBezTo>
                  <a:cubicBezTo>
                    <a:pt x="685174" y="1125822"/>
                    <a:pt x="662858" y="1135066"/>
                    <a:pt x="639588" y="1135066"/>
                  </a:cubicBezTo>
                  <a:lnTo>
                    <a:pt x="87738" y="1135066"/>
                  </a:lnTo>
                  <a:cubicBezTo>
                    <a:pt x="64468" y="1135066"/>
                    <a:pt x="42152" y="1125822"/>
                    <a:pt x="25698" y="1109368"/>
                  </a:cubicBezTo>
                  <a:cubicBezTo>
                    <a:pt x="9244" y="1092914"/>
                    <a:pt x="0" y="1070598"/>
                    <a:pt x="0" y="1047328"/>
                  </a:cubicBezTo>
                  <a:lnTo>
                    <a:pt x="0" y="87738"/>
                  </a:lnTo>
                  <a:cubicBezTo>
                    <a:pt x="0" y="64468"/>
                    <a:pt x="9244" y="42152"/>
                    <a:pt x="25698" y="25698"/>
                  </a:cubicBezTo>
                  <a:cubicBezTo>
                    <a:pt x="42152" y="9244"/>
                    <a:pt x="64468" y="0"/>
                    <a:pt x="87738" y="0"/>
                  </a:cubicBezTo>
                  <a:close/>
                </a:path>
              </a:pathLst>
            </a:custGeom>
            <a:solidFill>
              <a:srgbClr val="D34AAD"/>
            </a:solidFill>
          </p:spPr>
          <p:txBody>
            <a:bodyPr/>
            <a:lstStyle/>
            <a:p>
              <a:endParaRPr lang="nl-NL"/>
            </a:p>
          </p:txBody>
        </p:sp>
        <p:sp>
          <p:nvSpPr>
            <p:cNvPr id="13" name="TextBox 13"/>
            <p:cNvSpPr txBox="1"/>
            <p:nvPr/>
          </p:nvSpPr>
          <p:spPr>
            <a:xfrm>
              <a:off x="0" y="-19050"/>
              <a:ext cx="727326" cy="1154116"/>
            </a:xfrm>
            <a:prstGeom prst="rect">
              <a:avLst/>
            </a:prstGeom>
          </p:spPr>
          <p:txBody>
            <a:bodyPr lIns="50800" tIns="50800" rIns="50800" bIns="50800" rtlCol="0" anchor="ctr"/>
            <a:lstStyle/>
            <a:p>
              <a:pPr algn="ctr">
                <a:lnSpc>
                  <a:spcPts val="1353"/>
                </a:lnSpc>
              </a:pPr>
              <a:endParaRPr/>
            </a:p>
          </p:txBody>
        </p:sp>
      </p:grpSp>
      <p:grpSp>
        <p:nvGrpSpPr>
          <p:cNvPr id="14" name="Group 14"/>
          <p:cNvGrpSpPr/>
          <p:nvPr/>
        </p:nvGrpSpPr>
        <p:grpSpPr>
          <a:xfrm>
            <a:off x="3287904" y="2610396"/>
            <a:ext cx="1739447" cy="611276"/>
            <a:chOff x="0" y="0"/>
            <a:chExt cx="3642822" cy="1280160"/>
          </a:xfrm>
        </p:grpSpPr>
        <p:sp>
          <p:nvSpPr>
            <p:cNvPr id="15" name="Freeform 15"/>
            <p:cNvSpPr/>
            <p:nvPr/>
          </p:nvSpPr>
          <p:spPr>
            <a:xfrm>
              <a:off x="0" y="0"/>
              <a:ext cx="3642822" cy="1280160"/>
            </a:xfrm>
            <a:custGeom>
              <a:avLst/>
              <a:gdLst/>
              <a:ahLst/>
              <a:cxnLst/>
              <a:rect l="l" t="t" r="r" b="b"/>
              <a:pathLst>
                <a:path w="3642822" h="1280160">
                  <a:moveTo>
                    <a:pt x="0" y="0"/>
                  </a:moveTo>
                  <a:lnTo>
                    <a:pt x="3642822" y="0"/>
                  </a:lnTo>
                  <a:lnTo>
                    <a:pt x="3642822" y="1280160"/>
                  </a:lnTo>
                  <a:lnTo>
                    <a:pt x="0" y="1280160"/>
                  </a:lnTo>
                  <a:close/>
                </a:path>
              </a:pathLst>
            </a:custGeom>
            <a:blipFill>
              <a:blip r:embed="rId5">
                <a:alphaModFix amt="0"/>
              </a:blip>
              <a:stretch>
                <a:fillRect t="-14578" r="-16470" b="-14578"/>
              </a:stretch>
            </a:blipFill>
          </p:spPr>
          <p:txBody>
            <a:bodyPr/>
            <a:lstStyle/>
            <a:p>
              <a:endParaRPr lang="nl-NL"/>
            </a:p>
          </p:txBody>
        </p:sp>
        <p:sp>
          <p:nvSpPr>
            <p:cNvPr id="16" name="TextBox 16"/>
            <p:cNvSpPr txBox="1"/>
            <p:nvPr/>
          </p:nvSpPr>
          <p:spPr>
            <a:xfrm>
              <a:off x="0" y="-9525"/>
              <a:ext cx="3642822"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Korte of</a:t>
              </a:r>
            </a:p>
            <a:p>
              <a:pPr algn="ctr">
                <a:lnSpc>
                  <a:spcPts val="1439"/>
                </a:lnSpc>
              </a:pPr>
              <a:r>
                <a:rPr lang="en-US" sz="1200" b="1">
                  <a:solidFill>
                    <a:srgbClr val="FFFFFF"/>
                  </a:solidFill>
                  <a:latin typeface="Poppins Bold"/>
                  <a:ea typeface="Poppins Bold"/>
                  <a:cs typeface="Poppins Bold"/>
                  <a:sym typeface="Poppins Bold"/>
                </a:rPr>
                <a:t>jarenlange periode</a:t>
              </a:r>
            </a:p>
          </p:txBody>
        </p:sp>
      </p:grpSp>
      <p:grpSp>
        <p:nvGrpSpPr>
          <p:cNvPr id="17" name="Group 17"/>
          <p:cNvGrpSpPr/>
          <p:nvPr/>
        </p:nvGrpSpPr>
        <p:grpSpPr>
          <a:xfrm>
            <a:off x="5523664" y="2243178"/>
            <a:ext cx="2029497" cy="3167236"/>
            <a:chOff x="0" y="0"/>
            <a:chExt cx="727326" cy="1135066"/>
          </a:xfrm>
        </p:grpSpPr>
        <p:sp>
          <p:nvSpPr>
            <p:cNvPr id="18" name="Freeform 18"/>
            <p:cNvSpPr/>
            <p:nvPr/>
          </p:nvSpPr>
          <p:spPr>
            <a:xfrm>
              <a:off x="0" y="0"/>
              <a:ext cx="727326" cy="1135066"/>
            </a:xfrm>
            <a:custGeom>
              <a:avLst/>
              <a:gdLst/>
              <a:ahLst/>
              <a:cxnLst/>
              <a:rect l="l" t="t" r="r" b="b"/>
              <a:pathLst>
                <a:path w="727326" h="1135066">
                  <a:moveTo>
                    <a:pt x="87738" y="0"/>
                  </a:moveTo>
                  <a:lnTo>
                    <a:pt x="639588" y="0"/>
                  </a:lnTo>
                  <a:cubicBezTo>
                    <a:pt x="662858" y="0"/>
                    <a:pt x="685174" y="9244"/>
                    <a:pt x="701628" y="25698"/>
                  </a:cubicBezTo>
                  <a:cubicBezTo>
                    <a:pt x="718082" y="42152"/>
                    <a:pt x="727326" y="64468"/>
                    <a:pt x="727326" y="87738"/>
                  </a:cubicBezTo>
                  <a:lnTo>
                    <a:pt x="727326" y="1047328"/>
                  </a:lnTo>
                  <a:cubicBezTo>
                    <a:pt x="727326" y="1070598"/>
                    <a:pt x="718082" y="1092914"/>
                    <a:pt x="701628" y="1109368"/>
                  </a:cubicBezTo>
                  <a:cubicBezTo>
                    <a:pt x="685174" y="1125822"/>
                    <a:pt x="662858" y="1135066"/>
                    <a:pt x="639588" y="1135066"/>
                  </a:cubicBezTo>
                  <a:lnTo>
                    <a:pt x="87738" y="1135066"/>
                  </a:lnTo>
                  <a:cubicBezTo>
                    <a:pt x="64468" y="1135066"/>
                    <a:pt x="42152" y="1125822"/>
                    <a:pt x="25698" y="1109368"/>
                  </a:cubicBezTo>
                  <a:cubicBezTo>
                    <a:pt x="9244" y="1092914"/>
                    <a:pt x="0" y="1070598"/>
                    <a:pt x="0" y="1047328"/>
                  </a:cubicBezTo>
                  <a:lnTo>
                    <a:pt x="0" y="87738"/>
                  </a:lnTo>
                  <a:cubicBezTo>
                    <a:pt x="0" y="64468"/>
                    <a:pt x="9244" y="42152"/>
                    <a:pt x="25698" y="25698"/>
                  </a:cubicBezTo>
                  <a:cubicBezTo>
                    <a:pt x="42152" y="9244"/>
                    <a:pt x="64468" y="0"/>
                    <a:pt x="87738" y="0"/>
                  </a:cubicBezTo>
                  <a:close/>
                </a:path>
              </a:pathLst>
            </a:custGeom>
            <a:solidFill>
              <a:srgbClr val="C22699"/>
            </a:solidFill>
          </p:spPr>
          <p:txBody>
            <a:bodyPr/>
            <a:lstStyle/>
            <a:p>
              <a:endParaRPr lang="nl-NL"/>
            </a:p>
          </p:txBody>
        </p:sp>
        <p:sp>
          <p:nvSpPr>
            <p:cNvPr id="19" name="TextBox 19"/>
            <p:cNvSpPr txBox="1"/>
            <p:nvPr/>
          </p:nvSpPr>
          <p:spPr>
            <a:xfrm>
              <a:off x="0" y="-19050"/>
              <a:ext cx="727326" cy="1154116"/>
            </a:xfrm>
            <a:prstGeom prst="rect">
              <a:avLst/>
            </a:prstGeom>
          </p:spPr>
          <p:txBody>
            <a:bodyPr lIns="50800" tIns="50800" rIns="50800" bIns="50800" rtlCol="0" anchor="ctr"/>
            <a:lstStyle/>
            <a:p>
              <a:pPr algn="ctr">
                <a:lnSpc>
                  <a:spcPts val="1353"/>
                </a:lnSpc>
              </a:pPr>
              <a:endParaRPr/>
            </a:p>
          </p:txBody>
        </p:sp>
      </p:grpSp>
      <p:grpSp>
        <p:nvGrpSpPr>
          <p:cNvPr id="20" name="Group 20"/>
          <p:cNvGrpSpPr/>
          <p:nvPr/>
        </p:nvGrpSpPr>
        <p:grpSpPr>
          <a:xfrm>
            <a:off x="5604555" y="2618514"/>
            <a:ext cx="1869770" cy="611276"/>
            <a:chOff x="0" y="0"/>
            <a:chExt cx="3915749" cy="1280160"/>
          </a:xfrm>
        </p:grpSpPr>
        <p:sp>
          <p:nvSpPr>
            <p:cNvPr id="21" name="Freeform 21"/>
            <p:cNvSpPr/>
            <p:nvPr/>
          </p:nvSpPr>
          <p:spPr>
            <a:xfrm>
              <a:off x="0" y="0"/>
              <a:ext cx="3915749" cy="1280160"/>
            </a:xfrm>
            <a:custGeom>
              <a:avLst/>
              <a:gdLst/>
              <a:ahLst/>
              <a:cxnLst/>
              <a:rect l="l" t="t" r="r" b="b"/>
              <a:pathLst>
                <a:path w="3915749" h="1280160">
                  <a:moveTo>
                    <a:pt x="0" y="0"/>
                  </a:moveTo>
                  <a:lnTo>
                    <a:pt x="3915749" y="0"/>
                  </a:lnTo>
                  <a:lnTo>
                    <a:pt x="3915749" y="1280160"/>
                  </a:lnTo>
                  <a:lnTo>
                    <a:pt x="0" y="1280160"/>
                  </a:lnTo>
                  <a:close/>
                </a:path>
              </a:pathLst>
            </a:custGeom>
            <a:blipFill>
              <a:blip r:embed="rId5">
                <a:alphaModFix amt="0"/>
              </a:blip>
              <a:stretch>
                <a:fillRect t="-14578" r="-8352" b="-14578"/>
              </a:stretch>
            </a:blipFill>
          </p:spPr>
          <p:txBody>
            <a:bodyPr/>
            <a:lstStyle/>
            <a:p>
              <a:endParaRPr lang="nl-NL"/>
            </a:p>
          </p:txBody>
        </p:sp>
        <p:sp>
          <p:nvSpPr>
            <p:cNvPr id="22" name="TextBox 22"/>
            <p:cNvSpPr txBox="1"/>
            <p:nvPr/>
          </p:nvSpPr>
          <p:spPr>
            <a:xfrm>
              <a:off x="0" y="-9525"/>
              <a:ext cx="3915749"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Moment soms diffuus,</a:t>
              </a:r>
            </a:p>
            <a:p>
              <a:pPr algn="ctr">
                <a:lnSpc>
                  <a:spcPts val="1439"/>
                </a:lnSpc>
              </a:pPr>
              <a:r>
                <a:rPr lang="en-US" sz="1200" b="1">
                  <a:solidFill>
                    <a:srgbClr val="FFFFFF"/>
                  </a:solidFill>
                  <a:latin typeface="Poppins Bold"/>
                  <a:ea typeface="Poppins Bold"/>
                  <a:cs typeface="Poppins Bold"/>
                  <a:sym typeface="Poppins Bold"/>
                </a:rPr>
                <a:t>lastig te bepalen</a:t>
              </a:r>
            </a:p>
          </p:txBody>
        </p:sp>
      </p:grpSp>
      <p:grpSp>
        <p:nvGrpSpPr>
          <p:cNvPr id="23" name="Group 23"/>
          <p:cNvGrpSpPr/>
          <p:nvPr/>
        </p:nvGrpSpPr>
        <p:grpSpPr>
          <a:xfrm>
            <a:off x="7906503" y="2264148"/>
            <a:ext cx="2029497" cy="3167236"/>
            <a:chOff x="0" y="0"/>
            <a:chExt cx="727326" cy="1135066"/>
          </a:xfrm>
        </p:grpSpPr>
        <p:sp>
          <p:nvSpPr>
            <p:cNvPr id="24" name="Freeform 24"/>
            <p:cNvSpPr/>
            <p:nvPr/>
          </p:nvSpPr>
          <p:spPr>
            <a:xfrm>
              <a:off x="0" y="0"/>
              <a:ext cx="727326" cy="1135066"/>
            </a:xfrm>
            <a:custGeom>
              <a:avLst/>
              <a:gdLst/>
              <a:ahLst/>
              <a:cxnLst/>
              <a:rect l="l" t="t" r="r" b="b"/>
              <a:pathLst>
                <a:path w="727326" h="1135066">
                  <a:moveTo>
                    <a:pt x="87738" y="0"/>
                  </a:moveTo>
                  <a:lnTo>
                    <a:pt x="639588" y="0"/>
                  </a:lnTo>
                  <a:cubicBezTo>
                    <a:pt x="662858" y="0"/>
                    <a:pt x="685174" y="9244"/>
                    <a:pt x="701628" y="25698"/>
                  </a:cubicBezTo>
                  <a:cubicBezTo>
                    <a:pt x="718082" y="42152"/>
                    <a:pt x="727326" y="64468"/>
                    <a:pt x="727326" y="87738"/>
                  </a:cubicBezTo>
                  <a:lnTo>
                    <a:pt x="727326" y="1047328"/>
                  </a:lnTo>
                  <a:cubicBezTo>
                    <a:pt x="727326" y="1070598"/>
                    <a:pt x="718082" y="1092914"/>
                    <a:pt x="701628" y="1109368"/>
                  </a:cubicBezTo>
                  <a:cubicBezTo>
                    <a:pt x="685174" y="1125822"/>
                    <a:pt x="662858" y="1135066"/>
                    <a:pt x="639588" y="1135066"/>
                  </a:cubicBezTo>
                  <a:lnTo>
                    <a:pt x="87738" y="1135066"/>
                  </a:lnTo>
                  <a:cubicBezTo>
                    <a:pt x="64468" y="1135066"/>
                    <a:pt x="42152" y="1125822"/>
                    <a:pt x="25698" y="1109368"/>
                  </a:cubicBezTo>
                  <a:cubicBezTo>
                    <a:pt x="9244" y="1092914"/>
                    <a:pt x="0" y="1070598"/>
                    <a:pt x="0" y="1047328"/>
                  </a:cubicBezTo>
                  <a:lnTo>
                    <a:pt x="0" y="87738"/>
                  </a:lnTo>
                  <a:cubicBezTo>
                    <a:pt x="0" y="64468"/>
                    <a:pt x="9244" y="42152"/>
                    <a:pt x="25698" y="25698"/>
                  </a:cubicBezTo>
                  <a:cubicBezTo>
                    <a:pt x="42152" y="9244"/>
                    <a:pt x="64468" y="0"/>
                    <a:pt x="87738" y="0"/>
                  </a:cubicBezTo>
                  <a:close/>
                </a:path>
              </a:pathLst>
            </a:custGeom>
            <a:solidFill>
              <a:srgbClr val="AF1881"/>
            </a:solidFill>
          </p:spPr>
          <p:txBody>
            <a:bodyPr/>
            <a:lstStyle/>
            <a:p>
              <a:endParaRPr lang="nl-NL"/>
            </a:p>
          </p:txBody>
        </p:sp>
        <p:sp>
          <p:nvSpPr>
            <p:cNvPr id="25" name="TextBox 25"/>
            <p:cNvSpPr txBox="1"/>
            <p:nvPr/>
          </p:nvSpPr>
          <p:spPr>
            <a:xfrm>
              <a:off x="0" y="-19050"/>
              <a:ext cx="727326" cy="1154116"/>
            </a:xfrm>
            <a:prstGeom prst="rect">
              <a:avLst/>
            </a:prstGeom>
          </p:spPr>
          <p:txBody>
            <a:bodyPr lIns="50800" tIns="50800" rIns="50800" bIns="50800" rtlCol="0" anchor="ctr"/>
            <a:lstStyle/>
            <a:p>
              <a:pPr algn="ctr">
                <a:lnSpc>
                  <a:spcPts val="1353"/>
                </a:lnSpc>
              </a:pPr>
              <a:endParaRPr/>
            </a:p>
          </p:txBody>
        </p:sp>
      </p:grpSp>
      <p:grpSp>
        <p:nvGrpSpPr>
          <p:cNvPr id="26" name="Group 26"/>
          <p:cNvGrpSpPr/>
          <p:nvPr/>
        </p:nvGrpSpPr>
        <p:grpSpPr>
          <a:xfrm>
            <a:off x="8041394" y="2618514"/>
            <a:ext cx="1739447" cy="611276"/>
            <a:chOff x="0" y="0"/>
            <a:chExt cx="3642822" cy="1280160"/>
          </a:xfrm>
        </p:grpSpPr>
        <p:sp>
          <p:nvSpPr>
            <p:cNvPr id="27" name="Freeform 27"/>
            <p:cNvSpPr/>
            <p:nvPr/>
          </p:nvSpPr>
          <p:spPr>
            <a:xfrm>
              <a:off x="0" y="0"/>
              <a:ext cx="3642822" cy="1280160"/>
            </a:xfrm>
            <a:custGeom>
              <a:avLst/>
              <a:gdLst/>
              <a:ahLst/>
              <a:cxnLst/>
              <a:rect l="l" t="t" r="r" b="b"/>
              <a:pathLst>
                <a:path w="3642822" h="1280160">
                  <a:moveTo>
                    <a:pt x="0" y="0"/>
                  </a:moveTo>
                  <a:lnTo>
                    <a:pt x="3642822" y="0"/>
                  </a:lnTo>
                  <a:lnTo>
                    <a:pt x="3642822" y="1280160"/>
                  </a:lnTo>
                  <a:lnTo>
                    <a:pt x="0" y="1280160"/>
                  </a:lnTo>
                  <a:close/>
                </a:path>
              </a:pathLst>
            </a:custGeom>
            <a:blipFill>
              <a:blip r:embed="rId5">
                <a:alphaModFix amt="0"/>
              </a:blip>
              <a:stretch>
                <a:fillRect t="-14578" r="-16470" b="-14578"/>
              </a:stretch>
            </a:blipFill>
          </p:spPr>
          <p:txBody>
            <a:bodyPr/>
            <a:lstStyle/>
            <a:p>
              <a:endParaRPr lang="nl-NL"/>
            </a:p>
          </p:txBody>
        </p:sp>
        <p:sp>
          <p:nvSpPr>
            <p:cNvPr id="28" name="TextBox 28"/>
            <p:cNvSpPr txBox="1"/>
            <p:nvPr/>
          </p:nvSpPr>
          <p:spPr>
            <a:xfrm>
              <a:off x="0" y="-9525"/>
              <a:ext cx="3642822"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Markering</a:t>
              </a:r>
            </a:p>
          </p:txBody>
        </p:sp>
      </p:grpSp>
      <p:sp>
        <p:nvSpPr>
          <p:cNvPr id="29" name="Freeform 29"/>
          <p:cNvSpPr/>
          <p:nvPr/>
        </p:nvSpPr>
        <p:spPr>
          <a:xfrm>
            <a:off x="5669841" y="3872606"/>
            <a:ext cx="392973" cy="392973"/>
          </a:xfrm>
          <a:custGeom>
            <a:avLst/>
            <a:gdLst/>
            <a:ahLst/>
            <a:cxnLst/>
            <a:rect l="l" t="t" r="r" b="b"/>
            <a:pathLst>
              <a:path w="392973" h="392973">
                <a:moveTo>
                  <a:pt x="0" y="0"/>
                </a:moveTo>
                <a:lnTo>
                  <a:pt x="392973" y="0"/>
                </a:lnTo>
                <a:lnTo>
                  <a:pt x="392973" y="392973"/>
                </a:lnTo>
                <a:lnTo>
                  <a:pt x="0" y="39297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30" name="AutoShape 30"/>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31" name="Freeform 31"/>
          <p:cNvSpPr/>
          <p:nvPr/>
        </p:nvSpPr>
        <p:spPr>
          <a:xfrm>
            <a:off x="5660316" y="3301106"/>
            <a:ext cx="402498" cy="402498"/>
          </a:xfrm>
          <a:custGeom>
            <a:avLst/>
            <a:gdLst/>
            <a:ahLst/>
            <a:cxnLst/>
            <a:rect l="l" t="t" r="r" b="b"/>
            <a:pathLst>
              <a:path w="402498" h="402498">
                <a:moveTo>
                  <a:pt x="0" y="0"/>
                </a:moveTo>
                <a:lnTo>
                  <a:pt x="402498" y="0"/>
                </a:lnTo>
                <a:lnTo>
                  <a:pt x="402498" y="402498"/>
                </a:lnTo>
                <a:lnTo>
                  <a:pt x="0" y="402498"/>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nl-NL"/>
          </a:p>
        </p:txBody>
      </p:sp>
      <p:sp>
        <p:nvSpPr>
          <p:cNvPr id="32" name="Freeform 32"/>
          <p:cNvSpPr/>
          <p:nvPr/>
        </p:nvSpPr>
        <p:spPr>
          <a:xfrm>
            <a:off x="1008705" y="4091681"/>
            <a:ext cx="1538667" cy="1282223"/>
          </a:xfrm>
          <a:custGeom>
            <a:avLst/>
            <a:gdLst/>
            <a:ahLst/>
            <a:cxnLst/>
            <a:rect l="l" t="t" r="r" b="b"/>
            <a:pathLst>
              <a:path w="1538667" h="1282223">
                <a:moveTo>
                  <a:pt x="0" y="0"/>
                </a:moveTo>
                <a:lnTo>
                  <a:pt x="1538667" y="0"/>
                </a:lnTo>
                <a:lnTo>
                  <a:pt x="1538667" y="1282222"/>
                </a:lnTo>
                <a:lnTo>
                  <a:pt x="0" y="1282222"/>
                </a:lnTo>
                <a:lnTo>
                  <a:pt x="0" y="0"/>
                </a:lnTo>
                <a:close/>
              </a:path>
            </a:pathLst>
          </a:custGeom>
          <a:blipFill>
            <a:blip r:embed="rId8"/>
            <a:stretch>
              <a:fillRect/>
            </a:stretch>
          </a:blipFill>
        </p:spPr>
        <p:txBody>
          <a:bodyPr/>
          <a:lstStyle/>
          <a:p>
            <a:endParaRPr lang="nl-NL"/>
          </a:p>
        </p:txBody>
      </p:sp>
      <p:sp>
        <p:nvSpPr>
          <p:cNvPr id="33" name="Freeform 33"/>
          <p:cNvSpPr/>
          <p:nvPr/>
        </p:nvSpPr>
        <p:spPr>
          <a:xfrm>
            <a:off x="3481605" y="4091681"/>
            <a:ext cx="1442512" cy="1289253"/>
          </a:xfrm>
          <a:custGeom>
            <a:avLst/>
            <a:gdLst/>
            <a:ahLst/>
            <a:cxnLst/>
            <a:rect l="l" t="t" r="r" b="b"/>
            <a:pathLst>
              <a:path w="1442512" h="1289253">
                <a:moveTo>
                  <a:pt x="0" y="0"/>
                </a:moveTo>
                <a:lnTo>
                  <a:pt x="1442512" y="0"/>
                </a:lnTo>
                <a:lnTo>
                  <a:pt x="1442512" y="1289253"/>
                </a:lnTo>
                <a:lnTo>
                  <a:pt x="0" y="1289253"/>
                </a:lnTo>
                <a:lnTo>
                  <a:pt x="0" y="0"/>
                </a:lnTo>
                <a:close/>
              </a:path>
            </a:pathLst>
          </a:custGeom>
          <a:blipFill>
            <a:blip r:embed="rId9"/>
            <a:stretch>
              <a:fillRect b="-4023"/>
            </a:stretch>
          </a:blipFill>
        </p:spPr>
        <p:txBody>
          <a:bodyPr/>
          <a:lstStyle/>
          <a:p>
            <a:endParaRPr lang="nl-NL"/>
          </a:p>
        </p:txBody>
      </p:sp>
      <p:sp>
        <p:nvSpPr>
          <p:cNvPr id="34" name="Freeform 34"/>
          <p:cNvSpPr/>
          <p:nvPr/>
        </p:nvSpPr>
        <p:spPr>
          <a:xfrm>
            <a:off x="8126014" y="4025006"/>
            <a:ext cx="1546540" cy="1326479"/>
          </a:xfrm>
          <a:custGeom>
            <a:avLst/>
            <a:gdLst/>
            <a:ahLst/>
            <a:cxnLst/>
            <a:rect l="l" t="t" r="r" b="b"/>
            <a:pathLst>
              <a:path w="1546540" h="1326479">
                <a:moveTo>
                  <a:pt x="0" y="0"/>
                </a:moveTo>
                <a:lnTo>
                  <a:pt x="1546540" y="0"/>
                </a:lnTo>
                <a:lnTo>
                  <a:pt x="1546540" y="1326479"/>
                </a:lnTo>
                <a:lnTo>
                  <a:pt x="0" y="1326479"/>
                </a:lnTo>
                <a:lnTo>
                  <a:pt x="0" y="0"/>
                </a:lnTo>
                <a:close/>
              </a:path>
            </a:pathLst>
          </a:custGeom>
          <a:blipFill>
            <a:blip r:embed="rId10"/>
            <a:stretch>
              <a:fillRect/>
            </a:stretch>
          </a:blipFill>
        </p:spPr>
        <p:txBody>
          <a:bodyPr/>
          <a:lstStyle/>
          <a:p>
            <a:endParaRPr lang="nl-NL"/>
          </a:p>
        </p:txBody>
      </p:sp>
      <p:sp>
        <p:nvSpPr>
          <p:cNvPr id="35" name="TextBox 35"/>
          <p:cNvSpPr txBox="1"/>
          <p:nvPr/>
        </p:nvSpPr>
        <p:spPr>
          <a:xfrm>
            <a:off x="6146695" y="3301106"/>
            <a:ext cx="1327630" cy="1000125"/>
          </a:xfrm>
          <a:prstGeom prst="rect">
            <a:avLst/>
          </a:prstGeom>
        </p:spPr>
        <p:txBody>
          <a:bodyPr lIns="0" tIns="0" rIns="0" bIns="0" rtlCol="0" anchor="t">
            <a:spAutoFit/>
          </a:bodyPr>
          <a:lstStyle/>
          <a:p>
            <a:pPr algn="l">
              <a:lnSpc>
                <a:spcPts val="1192"/>
              </a:lnSpc>
            </a:pPr>
            <a:r>
              <a:rPr lang="en-US" sz="993">
                <a:solidFill>
                  <a:srgbClr val="FFFFFF"/>
                </a:solidFill>
                <a:latin typeface="Poppins"/>
                <a:ea typeface="Poppins"/>
                <a:cs typeface="Poppins"/>
                <a:sym typeface="Poppins"/>
              </a:rPr>
              <a:t>Surprise question</a:t>
            </a:r>
          </a:p>
          <a:p>
            <a:pPr algn="l">
              <a:lnSpc>
                <a:spcPts val="1192"/>
              </a:lnSpc>
            </a:pPr>
            <a:r>
              <a:rPr lang="en-US" sz="993">
                <a:solidFill>
                  <a:srgbClr val="FFFFFF"/>
                </a:solidFill>
                <a:latin typeface="Poppins"/>
                <a:ea typeface="Poppins"/>
                <a:cs typeface="Poppins"/>
                <a:sym typeface="Poppins"/>
              </a:rPr>
              <a:t>als hulpmiddel bij twijfel</a:t>
            </a:r>
          </a:p>
          <a:p>
            <a:pPr algn="l">
              <a:lnSpc>
                <a:spcPts val="1192"/>
              </a:lnSpc>
            </a:pPr>
            <a:endParaRPr lang="en-US" sz="993">
              <a:solidFill>
                <a:srgbClr val="FFFFFF"/>
              </a:solidFill>
              <a:latin typeface="Poppins"/>
              <a:ea typeface="Poppins"/>
              <a:cs typeface="Poppins"/>
              <a:sym typeface="Poppins"/>
            </a:endParaRPr>
          </a:p>
          <a:p>
            <a:pPr algn="l">
              <a:lnSpc>
                <a:spcPts val="1192"/>
              </a:lnSpc>
            </a:pPr>
            <a:r>
              <a:rPr lang="en-US" sz="993">
                <a:solidFill>
                  <a:srgbClr val="FFFFFF"/>
                </a:solidFill>
                <a:latin typeface="Poppins"/>
                <a:ea typeface="Poppins"/>
                <a:cs typeface="Poppins"/>
                <a:sym typeface="Poppins"/>
              </a:rPr>
              <a:t>Surprise question is reflectie voor de</a:t>
            </a:r>
          </a:p>
          <a:p>
            <a:pPr algn="l">
              <a:lnSpc>
                <a:spcPts val="1192"/>
              </a:lnSpc>
            </a:pPr>
            <a:r>
              <a:rPr lang="en-US" sz="993">
                <a:solidFill>
                  <a:srgbClr val="FFFFFF"/>
                </a:solidFill>
                <a:latin typeface="Poppins"/>
                <a:ea typeface="Poppins"/>
                <a:cs typeface="Poppins"/>
                <a:sym typeface="Poppins"/>
              </a:rPr>
              <a:t>zorgprofessional zelf</a:t>
            </a:r>
          </a:p>
        </p:txBody>
      </p:sp>
      <p:sp>
        <p:nvSpPr>
          <p:cNvPr id="36" name="TextBox 36"/>
          <p:cNvSpPr txBox="1"/>
          <p:nvPr/>
        </p:nvSpPr>
        <p:spPr>
          <a:xfrm>
            <a:off x="873622" y="3291581"/>
            <a:ext cx="1794254" cy="733425"/>
          </a:xfrm>
          <a:prstGeom prst="rect">
            <a:avLst/>
          </a:prstGeom>
        </p:spPr>
        <p:txBody>
          <a:bodyPr lIns="0" tIns="0" rIns="0" bIns="0" rtlCol="0" anchor="t">
            <a:spAutoFit/>
          </a:bodyPr>
          <a:lstStyle/>
          <a:p>
            <a:pPr algn="ctr">
              <a:lnSpc>
                <a:spcPts val="1432"/>
              </a:lnSpc>
            </a:pPr>
            <a:r>
              <a:rPr lang="en-US" sz="1193" dirty="0">
                <a:solidFill>
                  <a:srgbClr val="FFFFFF"/>
                </a:solidFill>
                <a:latin typeface="Poppins"/>
                <a:ea typeface="Poppins"/>
                <a:cs typeface="Poppins"/>
                <a:sym typeface="Poppins"/>
              </a:rPr>
              <a:t>van </a:t>
            </a:r>
            <a:r>
              <a:rPr lang="en-US" sz="1193" dirty="0" err="1">
                <a:solidFill>
                  <a:srgbClr val="FFFFFF"/>
                </a:solidFill>
                <a:latin typeface="Poppins"/>
                <a:ea typeface="Poppins"/>
                <a:cs typeface="Poppins"/>
                <a:sym typeface="Poppins"/>
              </a:rPr>
              <a:t>levensbedreigende</a:t>
            </a:r>
            <a:endParaRPr lang="en-US" sz="1193" dirty="0">
              <a:solidFill>
                <a:srgbClr val="FFFFFF"/>
              </a:solidFill>
              <a:latin typeface="Poppins"/>
              <a:ea typeface="Poppins"/>
              <a:cs typeface="Poppins"/>
              <a:sym typeface="Poppins"/>
            </a:endParaRPr>
          </a:p>
          <a:p>
            <a:pPr algn="ctr">
              <a:lnSpc>
                <a:spcPts val="1432"/>
              </a:lnSpc>
            </a:pPr>
            <a:r>
              <a:rPr lang="en-US" sz="1193" dirty="0" err="1">
                <a:solidFill>
                  <a:srgbClr val="FFFFFF"/>
                </a:solidFill>
                <a:latin typeface="Poppins"/>
                <a:ea typeface="Poppins"/>
                <a:cs typeface="Poppins"/>
                <a:sym typeface="Poppins"/>
              </a:rPr>
              <a:t>aandoening</a:t>
            </a:r>
            <a:r>
              <a:rPr lang="en-US" sz="1193" dirty="0">
                <a:solidFill>
                  <a:srgbClr val="FFFFFF"/>
                </a:solidFill>
                <a:latin typeface="Poppins"/>
                <a:ea typeface="Poppins"/>
                <a:cs typeface="Poppins"/>
                <a:sym typeface="Poppins"/>
              </a:rPr>
              <a:t> of </a:t>
            </a:r>
            <a:r>
              <a:rPr lang="en-US" sz="1193" dirty="0" err="1">
                <a:solidFill>
                  <a:srgbClr val="FFFFFF"/>
                </a:solidFill>
                <a:latin typeface="Poppins"/>
                <a:ea typeface="Poppins"/>
                <a:cs typeface="Poppins"/>
                <a:sym typeface="Poppins"/>
              </a:rPr>
              <a:t>toenemende</a:t>
            </a:r>
            <a:endParaRPr lang="en-US" sz="1193" dirty="0">
              <a:solidFill>
                <a:srgbClr val="FFFFFF"/>
              </a:solidFill>
              <a:latin typeface="Poppins"/>
              <a:ea typeface="Poppins"/>
              <a:cs typeface="Poppins"/>
              <a:sym typeface="Poppins"/>
            </a:endParaRPr>
          </a:p>
          <a:p>
            <a:pPr algn="ctr">
              <a:lnSpc>
                <a:spcPts val="1432"/>
              </a:lnSpc>
            </a:pPr>
            <a:r>
              <a:rPr lang="en-US" sz="1193" dirty="0" err="1">
                <a:solidFill>
                  <a:srgbClr val="FFFFFF"/>
                </a:solidFill>
                <a:latin typeface="Poppins"/>
                <a:ea typeface="Poppins"/>
                <a:cs typeface="Poppins"/>
                <a:sym typeface="Poppins"/>
              </a:rPr>
              <a:t>kwetsbaarheid</a:t>
            </a:r>
            <a:endParaRPr lang="en-US" sz="1193" dirty="0">
              <a:solidFill>
                <a:srgbClr val="FFFFFF"/>
              </a:solidFill>
              <a:latin typeface="Poppins"/>
              <a:ea typeface="Poppins"/>
              <a:cs typeface="Poppins"/>
              <a:sym typeface="Poppins"/>
            </a:endParaRPr>
          </a:p>
        </p:txBody>
      </p:sp>
      <p:sp>
        <p:nvSpPr>
          <p:cNvPr id="37" name="TextBox 37"/>
          <p:cNvSpPr txBox="1"/>
          <p:nvPr/>
        </p:nvSpPr>
        <p:spPr>
          <a:xfrm>
            <a:off x="8056597" y="3291581"/>
            <a:ext cx="1709040" cy="552450"/>
          </a:xfrm>
          <a:prstGeom prst="rect">
            <a:avLst/>
          </a:prstGeom>
        </p:spPr>
        <p:txBody>
          <a:bodyPr lIns="0" tIns="0" rIns="0" bIns="0" rtlCol="0" anchor="t">
            <a:spAutoFit/>
          </a:bodyPr>
          <a:lstStyle/>
          <a:p>
            <a:pPr algn="ctr">
              <a:lnSpc>
                <a:spcPts val="1432"/>
              </a:lnSpc>
            </a:pPr>
            <a:r>
              <a:rPr lang="en-US" sz="1193">
                <a:solidFill>
                  <a:srgbClr val="FFFFFF"/>
                </a:solidFill>
                <a:latin typeface="Poppins"/>
                <a:ea typeface="Poppins"/>
                <a:cs typeface="Poppins"/>
                <a:sym typeface="Poppins"/>
              </a:rPr>
              <a:t>Taak hoofdbehandelaar,</a:t>
            </a:r>
          </a:p>
          <a:p>
            <a:pPr algn="ctr">
              <a:lnSpc>
                <a:spcPts val="1432"/>
              </a:lnSpc>
            </a:pPr>
            <a:r>
              <a:rPr lang="en-US" sz="1193">
                <a:solidFill>
                  <a:srgbClr val="FFFFFF"/>
                </a:solidFill>
                <a:latin typeface="Poppins"/>
                <a:ea typeface="Poppins"/>
                <a:cs typeface="Poppins"/>
                <a:sym typeface="Poppins"/>
              </a:rPr>
              <a:t>vastgelegd in dossier</a:t>
            </a:r>
          </a:p>
        </p:txBody>
      </p:sp>
      <p:grpSp>
        <p:nvGrpSpPr>
          <p:cNvPr id="38" name="Group 38"/>
          <p:cNvGrpSpPr/>
          <p:nvPr/>
        </p:nvGrpSpPr>
        <p:grpSpPr>
          <a:xfrm>
            <a:off x="644311" y="732307"/>
            <a:ext cx="6521303" cy="503717"/>
            <a:chOff x="0" y="0"/>
            <a:chExt cx="2337088" cy="180521"/>
          </a:xfrm>
        </p:grpSpPr>
        <p:sp>
          <p:nvSpPr>
            <p:cNvPr id="39" name="Freeform 39"/>
            <p:cNvSpPr/>
            <p:nvPr/>
          </p:nvSpPr>
          <p:spPr>
            <a:xfrm>
              <a:off x="0" y="0"/>
              <a:ext cx="2337088" cy="180521"/>
            </a:xfrm>
            <a:custGeom>
              <a:avLst/>
              <a:gdLst/>
              <a:ahLst/>
              <a:cxnLst/>
              <a:rect l="l" t="t" r="r" b="b"/>
              <a:pathLst>
                <a:path w="2337088" h="180521">
                  <a:moveTo>
                    <a:pt x="9497" y="0"/>
                  </a:moveTo>
                  <a:lnTo>
                    <a:pt x="2327590" y="0"/>
                  </a:lnTo>
                  <a:cubicBezTo>
                    <a:pt x="2330109" y="0"/>
                    <a:pt x="2332525" y="1001"/>
                    <a:pt x="2334306" y="2782"/>
                  </a:cubicBezTo>
                  <a:cubicBezTo>
                    <a:pt x="2336087" y="4563"/>
                    <a:pt x="2337088" y="6979"/>
                    <a:pt x="2337088" y="9497"/>
                  </a:cubicBezTo>
                  <a:lnTo>
                    <a:pt x="2337088" y="171023"/>
                  </a:lnTo>
                  <a:cubicBezTo>
                    <a:pt x="2337088" y="173542"/>
                    <a:pt x="2336087" y="175958"/>
                    <a:pt x="2334306" y="177739"/>
                  </a:cubicBezTo>
                  <a:cubicBezTo>
                    <a:pt x="2332525" y="179520"/>
                    <a:pt x="2330109" y="180521"/>
                    <a:pt x="2327590" y="180521"/>
                  </a:cubicBezTo>
                  <a:lnTo>
                    <a:pt x="9497" y="180521"/>
                  </a:lnTo>
                  <a:cubicBezTo>
                    <a:pt x="6979" y="180521"/>
                    <a:pt x="4563" y="179520"/>
                    <a:pt x="2782" y="177739"/>
                  </a:cubicBezTo>
                  <a:cubicBezTo>
                    <a:pt x="1001" y="175958"/>
                    <a:pt x="0" y="173542"/>
                    <a:pt x="0" y="171023"/>
                  </a:cubicBezTo>
                  <a:lnTo>
                    <a:pt x="0" y="9497"/>
                  </a:lnTo>
                  <a:cubicBezTo>
                    <a:pt x="0" y="6979"/>
                    <a:pt x="1001" y="4563"/>
                    <a:pt x="2782" y="2782"/>
                  </a:cubicBezTo>
                  <a:cubicBezTo>
                    <a:pt x="4563" y="1001"/>
                    <a:pt x="6979" y="0"/>
                    <a:pt x="9497" y="0"/>
                  </a:cubicBezTo>
                  <a:close/>
                </a:path>
              </a:pathLst>
            </a:custGeom>
            <a:solidFill>
              <a:srgbClr val="AF1881"/>
            </a:solidFill>
          </p:spPr>
          <p:txBody>
            <a:bodyPr/>
            <a:lstStyle/>
            <a:p>
              <a:endParaRPr lang="nl-NL"/>
            </a:p>
          </p:txBody>
        </p:sp>
        <p:sp>
          <p:nvSpPr>
            <p:cNvPr id="40" name="TextBox 40"/>
            <p:cNvSpPr txBox="1"/>
            <p:nvPr/>
          </p:nvSpPr>
          <p:spPr>
            <a:xfrm>
              <a:off x="0" y="-19050"/>
              <a:ext cx="2337088" cy="199571"/>
            </a:xfrm>
            <a:prstGeom prst="rect">
              <a:avLst/>
            </a:prstGeom>
          </p:spPr>
          <p:txBody>
            <a:bodyPr lIns="50800" tIns="50800" rIns="50800" bIns="50800" rtlCol="0" anchor="ctr"/>
            <a:lstStyle/>
            <a:p>
              <a:pPr algn="ctr">
                <a:lnSpc>
                  <a:spcPts val="1353"/>
                </a:lnSpc>
              </a:pPr>
              <a:endParaRPr/>
            </a:p>
          </p:txBody>
        </p:sp>
      </p:grpSp>
      <p:sp>
        <p:nvSpPr>
          <p:cNvPr id="41" name="TextBox 41"/>
          <p:cNvSpPr txBox="1"/>
          <p:nvPr/>
        </p:nvSpPr>
        <p:spPr>
          <a:xfrm>
            <a:off x="756000" y="679151"/>
            <a:ext cx="6544141" cy="568480"/>
          </a:xfrm>
          <a:prstGeom prst="rect">
            <a:avLst/>
          </a:prstGeom>
        </p:spPr>
        <p:txBody>
          <a:bodyPr lIns="0" tIns="0" rIns="0" bIns="0" rtlCol="0" anchor="t">
            <a:spAutoFit/>
          </a:bodyPr>
          <a:lstStyle/>
          <a:p>
            <a:pPr algn="l">
              <a:lnSpc>
                <a:spcPts val="4511"/>
              </a:lnSpc>
            </a:pPr>
            <a:r>
              <a:rPr lang="en-US" sz="2801" b="1" dirty="0" err="1">
                <a:solidFill>
                  <a:srgbClr val="FFFFFF"/>
                </a:solidFill>
                <a:latin typeface="Poppins Bold"/>
                <a:ea typeface="Poppins Bold"/>
                <a:cs typeface="Poppins Bold"/>
                <a:sym typeface="Poppins Bold"/>
              </a:rPr>
              <a:t>Wanneer</a:t>
            </a:r>
            <a:r>
              <a:rPr lang="en-US" sz="2801" b="1" dirty="0">
                <a:solidFill>
                  <a:srgbClr val="FFFFFF"/>
                </a:solidFill>
                <a:latin typeface="Poppins Bold"/>
                <a:ea typeface="Poppins Bold"/>
                <a:cs typeface="Poppins Bold"/>
                <a:sym typeface="Poppins Bold"/>
              </a:rPr>
              <a:t> start de </a:t>
            </a:r>
            <a:r>
              <a:rPr lang="en-US" sz="2801" b="1" dirty="0" err="1">
                <a:solidFill>
                  <a:srgbClr val="FFFFFF"/>
                </a:solidFill>
                <a:latin typeface="Poppins Bold"/>
                <a:ea typeface="Poppins Bold"/>
                <a:cs typeface="Poppins Bold"/>
                <a:sym typeface="Poppins Bold"/>
              </a:rPr>
              <a:t>palliatieve</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fase</a:t>
            </a:r>
            <a:r>
              <a:rPr lang="en-US" sz="2801" b="1" dirty="0">
                <a:solidFill>
                  <a:srgbClr val="FFFFFF"/>
                </a:solidFill>
                <a:latin typeface="Poppins Bold"/>
                <a:ea typeface="Poppins Bold"/>
                <a:cs typeface="Poppins Bold"/>
                <a:sym typeface="Poppins Bold"/>
              </a:rPr>
              <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5894" y="0"/>
            <a:ext cx="10709529" cy="7569612"/>
            <a:chOff x="-251857" y="-668867"/>
            <a:chExt cx="14279372" cy="10092817"/>
          </a:xfrm>
        </p:grpSpPr>
        <p:sp>
          <p:nvSpPr>
            <p:cNvPr id="3" name="Freeform 3"/>
            <p:cNvSpPr/>
            <p:nvPr/>
          </p:nvSpPr>
          <p:spPr>
            <a:xfrm>
              <a:off x="-251857" y="-668867"/>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4" name="AutoShape 4"/>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5" name="Freeform 5"/>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6" name="Group 6"/>
          <p:cNvGrpSpPr/>
          <p:nvPr/>
        </p:nvGrpSpPr>
        <p:grpSpPr>
          <a:xfrm>
            <a:off x="713773" y="1665783"/>
            <a:ext cx="2976908" cy="4606376"/>
            <a:chOff x="0" y="0"/>
            <a:chExt cx="1066857" cy="1650821"/>
          </a:xfrm>
        </p:grpSpPr>
        <p:sp>
          <p:nvSpPr>
            <p:cNvPr id="7" name="Freeform 7"/>
            <p:cNvSpPr/>
            <p:nvPr/>
          </p:nvSpPr>
          <p:spPr>
            <a:xfrm>
              <a:off x="0" y="0"/>
              <a:ext cx="1066857" cy="1650821"/>
            </a:xfrm>
            <a:custGeom>
              <a:avLst/>
              <a:gdLst/>
              <a:ahLst/>
              <a:cxnLst/>
              <a:rect l="l" t="t" r="r" b="b"/>
              <a:pathLst>
                <a:path w="1066857" h="1650821">
                  <a:moveTo>
                    <a:pt x="59815" y="0"/>
                  </a:moveTo>
                  <a:lnTo>
                    <a:pt x="1007042" y="0"/>
                  </a:lnTo>
                  <a:cubicBezTo>
                    <a:pt x="1022905" y="0"/>
                    <a:pt x="1038120" y="6302"/>
                    <a:pt x="1049337" y="17519"/>
                  </a:cubicBezTo>
                  <a:cubicBezTo>
                    <a:pt x="1060555" y="28737"/>
                    <a:pt x="1066857" y="43951"/>
                    <a:pt x="1066857" y="59815"/>
                  </a:cubicBezTo>
                  <a:lnTo>
                    <a:pt x="1066857" y="1591006"/>
                  </a:lnTo>
                  <a:cubicBezTo>
                    <a:pt x="1066857" y="1624041"/>
                    <a:pt x="1040077" y="1650821"/>
                    <a:pt x="1007042" y="1650821"/>
                  </a:cubicBezTo>
                  <a:lnTo>
                    <a:pt x="59815" y="1650821"/>
                  </a:lnTo>
                  <a:cubicBezTo>
                    <a:pt x="26780" y="1650821"/>
                    <a:pt x="0" y="1624041"/>
                    <a:pt x="0" y="1591006"/>
                  </a:cubicBezTo>
                  <a:lnTo>
                    <a:pt x="0" y="59815"/>
                  </a:lnTo>
                  <a:cubicBezTo>
                    <a:pt x="0" y="43951"/>
                    <a:pt x="6302" y="28737"/>
                    <a:pt x="17519" y="17519"/>
                  </a:cubicBezTo>
                  <a:cubicBezTo>
                    <a:pt x="28737" y="6302"/>
                    <a:pt x="43951" y="0"/>
                    <a:pt x="59815" y="0"/>
                  </a:cubicBezTo>
                  <a:close/>
                </a:path>
              </a:pathLst>
            </a:custGeom>
            <a:solidFill>
              <a:srgbClr val="E893D0"/>
            </a:solidFill>
          </p:spPr>
          <p:txBody>
            <a:bodyPr/>
            <a:lstStyle/>
            <a:p>
              <a:endParaRPr lang="nl-NL"/>
            </a:p>
          </p:txBody>
        </p:sp>
        <p:sp>
          <p:nvSpPr>
            <p:cNvPr id="8" name="TextBox 8"/>
            <p:cNvSpPr txBox="1"/>
            <p:nvPr/>
          </p:nvSpPr>
          <p:spPr>
            <a:xfrm>
              <a:off x="0" y="-19050"/>
              <a:ext cx="1066857" cy="1669871"/>
            </a:xfrm>
            <a:prstGeom prst="rect">
              <a:avLst/>
            </a:prstGeom>
          </p:spPr>
          <p:txBody>
            <a:bodyPr lIns="50800" tIns="50800" rIns="50800" bIns="50800" rtlCol="0" anchor="ctr"/>
            <a:lstStyle/>
            <a:p>
              <a:pPr algn="ctr">
                <a:lnSpc>
                  <a:spcPts val="1353"/>
                </a:lnSpc>
              </a:pPr>
              <a:endParaRPr/>
            </a:p>
          </p:txBody>
        </p:sp>
      </p:grpSp>
      <p:grpSp>
        <p:nvGrpSpPr>
          <p:cNvPr id="9" name="Group 9"/>
          <p:cNvGrpSpPr/>
          <p:nvPr/>
        </p:nvGrpSpPr>
        <p:grpSpPr>
          <a:xfrm>
            <a:off x="804072" y="1744659"/>
            <a:ext cx="496641" cy="496641"/>
            <a:chOff x="0" y="0"/>
            <a:chExt cx="976376" cy="976376"/>
          </a:xfrm>
        </p:grpSpPr>
        <p:sp>
          <p:nvSpPr>
            <p:cNvPr id="10" name="Freeform 10"/>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3543A1"/>
            </a:solidFill>
            <a:ln w="9525" cap="sq">
              <a:solidFill>
                <a:srgbClr val="D2E1FF"/>
              </a:solidFill>
              <a:prstDash val="solid"/>
              <a:miter/>
            </a:ln>
          </p:spPr>
          <p:txBody>
            <a:bodyPr/>
            <a:lstStyle/>
            <a:p>
              <a:endParaRPr lang="nl-NL"/>
            </a:p>
          </p:txBody>
        </p:sp>
      </p:grpSp>
      <p:grpSp>
        <p:nvGrpSpPr>
          <p:cNvPr id="11" name="Group 11"/>
          <p:cNvGrpSpPr/>
          <p:nvPr/>
        </p:nvGrpSpPr>
        <p:grpSpPr>
          <a:xfrm>
            <a:off x="3857546" y="1665783"/>
            <a:ext cx="2976908" cy="4606376"/>
            <a:chOff x="0" y="0"/>
            <a:chExt cx="1066857" cy="1650821"/>
          </a:xfrm>
        </p:grpSpPr>
        <p:sp>
          <p:nvSpPr>
            <p:cNvPr id="12" name="Freeform 12"/>
            <p:cNvSpPr/>
            <p:nvPr/>
          </p:nvSpPr>
          <p:spPr>
            <a:xfrm>
              <a:off x="0" y="0"/>
              <a:ext cx="1066857" cy="1650821"/>
            </a:xfrm>
            <a:custGeom>
              <a:avLst/>
              <a:gdLst/>
              <a:ahLst/>
              <a:cxnLst/>
              <a:rect l="l" t="t" r="r" b="b"/>
              <a:pathLst>
                <a:path w="1066857" h="1650821">
                  <a:moveTo>
                    <a:pt x="59815" y="0"/>
                  </a:moveTo>
                  <a:lnTo>
                    <a:pt x="1007042" y="0"/>
                  </a:lnTo>
                  <a:cubicBezTo>
                    <a:pt x="1022905" y="0"/>
                    <a:pt x="1038120" y="6302"/>
                    <a:pt x="1049337" y="17519"/>
                  </a:cubicBezTo>
                  <a:cubicBezTo>
                    <a:pt x="1060555" y="28737"/>
                    <a:pt x="1066857" y="43951"/>
                    <a:pt x="1066857" y="59815"/>
                  </a:cubicBezTo>
                  <a:lnTo>
                    <a:pt x="1066857" y="1591006"/>
                  </a:lnTo>
                  <a:cubicBezTo>
                    <a:pt x="1066857" y="1624041"/>
                    <a:pt x="1040077" y="1650821"/>
                    <a:pt x="1007042" y="1650821"/>
                  </a:cubicBezTo>
                  <a:lnTo>
                    <a:pt x="59815" y="1650821"/>
                  </a:lnTo>
                  <a:cubicBezTo>
                    <a:pt x="26780" y="1650821"/>
                    <a:pt x="0" y="1624041"/>
                    <a:pt x="0" y="1591006"/>
                  </a:cubicBezTo>
                  <a:lnTo>
                    <a:pt x="0" y="59815"/>
                  </a:lnTo>
                  <a:cubicBezTo>
                    <a:pt x="0" y="43951"/>
                    <a:pt x="6302" y="28737"/>
                    <a:pt x="17519" y="17519"/>
                  </a:cubicBezTo>
                  <a:cubicBezTo>
                    <a:pt x="28737" y="6302"/>
                    <a:pt x="43951" y="0"/>
                    <a:pt x="59815" y="0"/>
                  </a:cubicBezTo>
                  <a:close/>
                </a:path>
              </a:pathLst>
            </a:custGeom>
            <a:solidFill>
              <a:srgbClr val="D34AAD"/>
            </a:solidFill>
          </p:spPr>
          <p:txBody>
            <a:bodyPr/>
            <a:lstStyle/>
            <a:p>
              <a:endParaRPr lang="nl-NL"/>
            </a:p>
          </p:txBody>
        </p:sp>
        <p:sp>
          <p:nvSpPr>
            <p:cNvPr id="13" name="TextBox 13"/>
            <p:cNvSpPr txBox="1"/>
            <p:nvPr/>
          </p:nvSpPr>
          <p:spPr>
            <a:xfrm>
              <a:off x="0" y="-19050"/>
              <a:ext cx="1066857" cy="1669871"/>
            </a:xfrm>
            <a:prstGeom prst="rect">
              <a:avLst/>
            </a:prstGeom>
          </p:spPr>
          <p:txBody>
            <a:bodyPr lIns="50800" tIns="50800" rIns="50800" bIns="50800" rtlCol="0" anchor="ctr"/>
            <a:lstStyle/>
            <a:p>
              <a:pPr algn="ctr">
                <a:lnSpc>
                  <a:spcPts val="1353"/>
                </a:lnSpc>
              </a:pPr>
              <a:endParaRPr/>
            </a:p>
          </p:txBody>
        </p:sp>
      </p:grpSp>
      <p:grpSp>
        <p:nvGrpSpPr>
          <p:cNvPr id="14" name="Group 14"/>
          <p:cNvGrpSpPr/>
          <p:nvPr/>
        </p:nvGrpSpPr>
        <p:grpSpPr>
          <a:xfrm>
            <a:off x="3959006" y="1744659"/>
            <a:ext cx="496641" cy="496641"/>
            <a:chOff x="0" y="0"/>
            <a:chExt cx="976376" cy="976376"/>
          </a:xfrm>
        </p:grpSpPr>
        <p:sp>
          <p:nvSpPr>
            <p:cNvPr id="15" name="Freeform 15"/>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3543A1"/>
            </a:solidFill>
            <a:ln w="9525" cap="sq">
              <a:solidFill>
                <a:srgbClr val="88ADEF"/>
              </a:solidFill>
              <a:prstDash val="solid"/>
              <a:miter/>
            </a:ln>
          </p:spPr>
          <p:txBody>
            <a:bodyPr/>
            <a:lstStyle/>
            <a:p>
              <a:endParaRPr lang="nl-NL"/>
            </a:p>
          </p:txBody>
        </p:sp>
      </p:grpSp>
      <p:grpSp>
        <p:nvGrpSpPr>
          <p:cNvPr id="16" name="Group 16"/>
          <p:cNvGrpSpPr/>
          <p:nvPr/>
        </p:nvGrpSpPr>
        <p:grpSpPr>
          <a:xfrm>
            <a:off x="6991439" y="1665783"/>
            <a:ext cx="2976908" cy="4606376"/>
            <a:chOff x="0" y="0"/>
            <a:chExt cx="1066857" cy="1650821"/>
          </a:xfrm>
        </p:grpSpPr>
        <p:sp>
          <p:nvSpPr>
            <p:cNvPr id="17" name="Freeform 17"/>
            <p:cNvSpPr/>
            <p:nvPr/>
          </p:nvSpPr>
          <p:spPr>
            <a:xfrm>
              <a:off x="0" y="0"/>
              <a:ext cx="1066857" cy="1650821"/>
            </a:xfrm>
            <a:custGeom>
              <a:avLst/>
              <a:gdLst/>
              <a:ahLst/>
              <a:cxnLst/>
              <a:rect l="l" t="t" r="r" b="b"/>
              <a:pathLst>
                <a:path w="1066857" h="1650821">
                  <a:moveTo>
                    <a:pt x="59815" y="0"/>
                  </a:moveTo>
                  <a:lnTo>
                    <a:pt x="1007042" y="0"/>
                  </a:lnTo>
                  <a:cubicBezTo>
                    <a:pt x="1022905" y="0"/>
                    <a:pt x="1038120" y="6302"/>
                    <a:pt x="1049337" y="17519"/>
                  </a:cubicBezTo>
                  <a:cubicBezTo>
                    <a:pt x="1060555" y="28737"/>
                    <a:pt x="1066857" y="43951"/>
                    <a:pt x="1066857" y="59815"/>
                  </a:cubicBezTo>
                  <a:lnTo>
                    <a:pt x="1066857" y="1591006"/>
                  </a:lnTo>
                  <a:cubicBezTo>
                    <a:pt x="1066857" y="1624041"/>
                    <a:pt x="1040077" y="1650821"/>
                    <a:pt x="1007042" y="1650821"/>
                  </a:cubicBezTo>
                  <a:lnTo>
                    <a:pt x="59815" y="1650821"/>
                  </a:lnTo>
                  <a:cubicBezTo>
                    <a:pt x="26780" y="1650821"/>
                    <a:pt x="0" y="1624041"/>
                    <a:pt x="0" y="1591006"/>
                  </a:cubicBezTo>
                  <a:lnTo>
                    <a:pt x="0" y="59815"/>
                  </a:lnTo>
                  <a:cubicBezTo>
                    <a:pt x="0" y="43951"/>
                    <a:pt x="6302" y="28737"/>
                    <a:pt x="17519" y="17519"/>
                  </a:cubicBezTo>
                  <a:cubicBezTo>
                    <a:pt x="28737" y="6302"/>
                    <a:pt x="43951" y="0"/>
                    <a:pt x="59815" y="0"/>
                  </a:cubicBezTo>
                  <a:close/>
                </a:path>
              </a:pathLst>
            </a:custGeom>
            <a:solidFill>
              <a:srgbClr val="C22699"/>
            </a:solidFill>
          </p:spPr>
          <p:txBody>
            <a:bodyPr/>
            <a:lstStyle/>
            <a:p>
              <a:endParaRPr lang="nl-NL"/>
            </a:p>
          </p:txBody>
        </p:sp>
        <p:sp>
          <p:nvSpPr>
            <p:cNvPr id="18" name="TextBox 18"/>
            <p:cNvSpPr txBox="1"/>
            <p:nvPr/>
          </p:nvSpPr>
          <p:spPr>
            <a:xfrm>
              <a:off x="0" y="-19050"/>
              <a:ext cx="1066857" cy="1669871"/>
            </a:xfrm>
            <a:prstGeom prst="rect">
              <a:avLst/>
            </a:prstGeom>
          </p:spPr>
          <p:txBody>
            <a:bodyPr lIns="50800" tIns="50800" rIns="50800" bIns="50800" rtlCol="0" anchor="ctr"/>
            <a:lstStyle/>
            <a:p>
              <a:pPr algn="ctr">
                <a:lnSpc>
                  <a:spcPts val="1353"/>
                </a:lnSpc>
              </a:pPr>
              <a:endParaRPr/>
            </a:p>
          </p:txBody>
        </p:sp>
      </p:grpSp>
      <p:grpSp>
        <p:nvGrpSpPr>
          <p:cNvPr id="19" name="Group 19"/>
          <p:cNvGrpSpPr/>
          <p:nvPr/>
        </p:nvGrpSpPr>
        <p:grpSpPr>
          <a:xfrm>
            <a:off x="7097839" y="1744659"/>
            <a:ext cx="496641" cy="496641"/>
            <a:chOff x="0" y="0"/>
            <a:chExt cx="976376" cy="976376"/>
          </a:xfrm>
        </p:grpSpPr>
        <p:sp>
          <p:nvSpPr>
            <p:cNvPr id="20" name="Freeform 20"/>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3543A1"/>
            </a:solidFill>
            <a:ln w="9525" cap="sq">
              <a:solidFill>
                <a:srgbClr val="D2E1FF"/>
              </a:solidFill>
              <a:prstDash val="solid"/>
              <a:miter/>
            </a:ln>
          </p:spPr>
          <p:txBody>
            <a:bodyPr/>
            <a:lstStyle/>
            <a:p>
              <a:endParaRPr lang="nl-NL"/>
            </a:p>
          </p:txBody>
        </p:sp>
      </p:grpSp>
      <p:sp>
        <p:nvSpPr>
          <p:cNvPr id="21" name="TextBox 21"/>
          <p:cNvSpPr txBox="1"/>
          <p:nvPr/>
        </p:nvSpPr>
        <p:spPr>
          <a:xfrm>
            <a:off x="848975" y="2471457"/>
            <a:ext cx="2716383" cy="1000887"/>
          </a:xfrm>
          <a:prstGeom prst="rect">
            <a:avLst/>
          </a:prstGeom>
        </p:spPr>
        <p:txBody>
          <a:bodyPr lIns="0" tIns="0" rIns="0" bIns="0" rtlCol="0" anchor="t">
            <a:spAutoFit/>
          </a:bodyPr>
          <a:lstStyle/>
          <a:p>
            <a:pPr algn="l">
              <a:lnSpc>
                <a:spcPts val="1584"/>
              </a:lnSpc>
            </a:pPr>
            <a:r>
              <a:rPr lang="en-US" sz="1200" b="1">
                <a:solidFill>
                  <a:srgbClr val="FFFFFF"/>
                </a:solidFill>
                <a:latin typeface="Poppins Bold"/>
                <a:ea typeface="Poppins Bold"/>
                <a:cs typeface="Poppins Bold"/>
                <a:sym typeface="Poppins Bold"/>
              </a:rPr>
              <a:t>Alle zorgprofessionals </a:t>
            </a:r>
            <a:r>
              <a:rPr lang="en-US" sz="1200">
                <a:solidFill>
                  <a:srgbClr val="FFFFFF"/>
                </a:solidFill>
                <a:latin typeface="Poppins"/>
                <a:ea typeface="Poppins"/>
                <a:cs typeface="Poppins"/>
                <a:sym typeface="Poppins"/>
              </a:rPr>
              <a:t>die te maken hebben met patiënten met een levensbedreigende aandoening en toenemende kwetsbaarheid.</a:t>
            </a:r>
          </a:p>
        </p:txBody>
      </p:sp>
      <p:sp>
        <p:nvSpPr>
          <p:cNvPr id="22" name="TextBox 22"/>
          <p:cNvSpPr txBox="1"/>
          <p:nvPr/>
        </p:nvSpPr>
        <p:spPr>
          <a:xfrm>
            <a:off x="3993841" y="2459145"/>
            <a:ext cx="2753636" cy="3072636"/>
          </a:xfrm>
          <a:prstGeom prst="rect">
            <a:avLst/>
          </a:prstGeom>
        </p:spPr>
        <p:txBody>
          <a:bodyPr lIns="0" tIns="0" rIns="0" bIns="0" rtlCol="0" anchor="t">
            <a:spAutoFit/>
          </a:bodyPr>
          <a:lstStyle/>
          <a:p>
            <a:pPr algn="l">
              <a:lnSpc>
                <a:spcPts val="1584"/>
              </a:lnSpc>
            </a:pPr>
            <a:r>
              <a:rPr lang="en-US" sz="1200" dirty="0">
                <a:solidFill>
                  <a:srgbClr val="FFFFFF"/>
                </a:solidFill>
                <a:latin typeface="Poppins"/>
                <a:ea typeface="Poppins"/>
                <a:cs typeface="Poppins"/>
                <a:sym typeface="Poppins"/>
              </a:rPr>
              <a:t>Als de </a:t>
            </a:r>
            <a:r>
              <a:rPr lang="en-US" sz="1200" dirty="0" err="1">
                <a:solidFill>
                  <a:srgbClr val="FFFFFF"/>
                </a:solidFill>
                <a:latin typeface="Poppins"/>
                <a:ea typeface="Poppins"/>
                <a:cs typeface="Poppins"/>
                <a:sym typeface="Poppins"/>
              </a:rPr>
              <a:t>problematiek</a:t>
            </a:r>
            <a:r>
              <a:rPr lang="en-US" sz="1200" dirty="0">
                <a:solidFill>
                  <a:srgbClr val="FFFFFF"/>
                </a:solidFill>
                <a:latin typeface="Poppins"/>
                <a:ea typeface="Poppins"/>
                <a:cs typeface="Poppins"/>
                <a:sym typeface="Poppins"/>
              </a:rPr>
              <a:t> van de </a:t>
            </a:r>
            <a:r>
              <a:rPr lang="en-US" sz="1200" dirty="0" err="1">
                <a:solidFill>
                  <a:srgbClr val="FFFFFF"/>
                </a:solidFill>
                <a:latin typeface="Poppins"/>
                <a:ea typeface="Poppins"/>
                <a:cs typeface="Poppins"/>
                <a:sym typeface="Poppins"/>
              </a:rPr>
              <a:t>patiënt</a:t>
            </a:r>
            <a:r>
              <a:rPr lang="en-US" sz="1200" dirty="0">
                <a:solidFill>
                  <a:srgbClr val="FFFFFF"/>
                </a:solidFill>
                <a:latin typeface="Poppins"/>
                <a:ea typeface="Poppins"/>
                <a:cs typeface="Poppins"/>
                <a:sym typeface="Poppins"/>
              </a:rPr>
              <a:t> complex is </a:t>
            </a:r>
            <a:r>
              <a:rPr lang="en-US" sz="1200" dirty="0" err="1">
                <a:solidFill>
                  <a:srgbClr val="FFFFFF"/>
                </a:solidFill>
                <a:latin typeface="Poppins"/>
                <a:ea typeface="Poppins"/>
                <a:cs typeface="Poppins"/>
                <a:sym typeface="Poppins"/>
              </a:rPr>
              <a:t>en</a:t>
            </a:r>
            <a:r>
              <a:rPr lang="en-US" sz="1200" dirty="0">
                <a:solidFill>
                  <a:srgbClr val="FFFFFF"/>
                </a:solidFill>
                <a:latin typeface="Poppins"/>
                <a:ea typeface="Poppins"/>
                <a:cs typeface="Poppins"/>
                <a:sym typeface="Poppins"/>
              </a:rPr>
              <a:t> de </a:t>
            </a:r>
            <a:r>
              <a:rPr lang="en-US" sz="1200" dirty="0" err="1">
                <a:solidFill>
                  <a:srgbClr val="FFFFFF"/>
                </a:solidFill>
                <a:latin typeface="Poppins"/>
                <a:ea typeface="Poppins"/>
                <a:cs typeface="Poppins"/>
                <a:sym typeface="Poppins"/>
              </a:rPr>
              <a:t>deskundigheid</a:t>
            </a:r>
            <a:r>
              <a:rPr lang="en-US" sz="1200" dirty="0">
                <a:solidFill>
                  <a:srgbClr val="FFFFFF"/>
                </a:solidFill>
                <a:latin typeface="Poppins"/>
                <a:ea typeface="Poppins"/>
                <a:cs typeface="Poppins"/>
                <a:sym typeface="Poppins"/>
              </a:rPr>
              <a:t> van de </a:t>
            </a:r>
            <a:r>
              <a:rPr lang="en-US" sz="1200" dirty="0" err="1">
                <a:solidFill>
                  <a:srgbClr val="FFFFFF"/>
                </a:solidFill>
                <a:latin typeface="Poppins"/>
                <a:ea typeface="Poppins"/>
                <a:cs typeface="Poppins"/>
                <a:sym typeface="Poppins"/>
              </a:rPr>
              <a:t>zorgprofessionals</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overstijgt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kan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een</a:t>
            </a:r>
            <a:r>
              <a:rPr lang="en-US" sz="1200" dirty="0">
                <a:solidFill>
                  <a:srgbClr val="FFFFFF"/>
                </a:solidFill>
                <a:latin typeface="Poppins"/>
                <a:ea typeface="Poppins"/>
                <a:cs typeface="Poppins"/>
                <a:sym typeface="Poppins"/>
              </a:rPr>
              <a:t> </a:t>
            </a:r>
            <a:r>
              <a:rPr lang="en-US" sz="1200" b="1" dirty="0">
                <a:solidFill>
                  <a:srgbClr val="FFFFFF"/>
                </a:solidFill>
                <a:latin typeface="Poppins Bold"/>
                <a:ea typeface="Poppins Bold"/>
                <a:cs typeface="Poppins Bold"/>
                <a:sym typeface="Poppins Bold"/>
              </a:rPr>
              <a:t>in </a:t>
            </a:r>
            <a:r>
              <a:rPr lang="en-US" sz="1200" b="1" dirty="0" err="1">
                <a:solidFill>
                  <a:srgbClr val="FFFFFF"/>
                </a:solidFill>
                <a:latin typeface="Poppins Bold"/>
                <a:ea typeface="Poppins Bold"/>
                <a:cs typeface="Poppins Bold"/>
                <a:sym typeface="Poppins Bold"/>
              </a:rPr>
              <a:t>palliatieve</a:t>
            </a:r>
            <a:r>
              <a:rPr lang="en-US" sz="1200" b="1" dirty="0">
                <a:solidFill>
                  <a:srgbClr val="FFFFFF"/>
                </a:solidFill>
                <a:latin typeface="Poppins Bold"/>
                <a:ea typeface="Poppins Bold"/>
                <a:cs typeface="Poppins Bold"/>
                <a:sym typeface="Poppins Bold"/>
              </a:rPr>
              <a:t> </a:t>
            </a:r>
            <a:r>
              <a:rPr lang="en-US" sz="1200" b="1" dirty="0" err="1">
                <a:solidFill>
                  <a:srgbClr val="FFFFFF"/>
                </a:solidFill>
                <a:latin typeface="Poppins Bold"/>
                <a:ea typeface="Poppins Bold"/>
                <a:cs typeface="Poppins Bold"/>
                <a:sym typeface="Poppins Bold"/>
              </a:rPr>
              <a:t>zorg</a:t>
            </a:r>
            <a:r>
              <a:rPr lang="en-US" sz="1200" b="1" dirty="0">
                <a:solidFill>
                  <a:srgbClr val="FFFFFF"/>
                </a:solidFill>
                <a:latin typeface="Poppins Bold"/>
                <a:ea typeface="Poppins Bold"/>
                <a:cs typeface="Poppins Bold"/>
                <a:sym typeface="Poppins Bold"/>
              </a:rPr>
              <a:t> </a:t>
            </a:r>
            <a:r>
              <a:rPr lang="en-US" sz="1200" b="1" dirty="0" err="1">
                <a:solidFill>
                  <a:srgbClr val="FFFFFF"/>
                </a:solidFill>
                <a:latin typeface="Poppins Bold"/>
                <a:ea typeface="Poppins Bold"/>
                <a:cs typeface="Poppins Bold"/>
                <a:sym typeface="Poppins Bold"/>
              </a:rPr>
              <a:t>gespecialiseerde</a:t>
            </a:r>
            <a:r>
              <a:rPr lang="en-US" sz="1200" b="1" dirty="0">
                <a:solidFill>
                  <a:srgbClr val="FFFFFF"/>
                </a:solidFill>
                <a:latin typeface="Poppins Bold"/>
                <a:ea typeface="Poppins Bold"/>
                <a:cs typeface="Poppins Bold"/>
                <a:sym typeface="Poppins Bold"/>
              </a:rPr>
              <a:t> </a:t>
            </a:r>
            <a:r>
              <a:rPr lang="en-US" sz="1200" b="1" dirty="0" err="1">
                <a:solidFill>
                  <a:srgbClr val="FFFFFF"/>
                </a:solidFill>
                <a:latin typeface="Poppins Bold"/>
                <a:ea typeface="Poppins Bold"/>
                <a:cs typeface="Poppins Bold"/>
                <a:sym typeface="Poppins Bold"/>
              </a:rPr>
              <a:t>zorgprofessional</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worden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geconsulteerd</a:t>
            </a:r>
            <a:r>
              <a:rPr lang="en-US" sz="1200" dirty="0">
                <a:solidFill>
                  <a:srgbClr val="FFFFFF"/>
                </a:solidFill>
                <a:latin typeface="Poppins"/>
                <a:ea typeface="Poppins"/>
                <a:cs typeface="Poppins"/>
                <a:sym typeface="Poppins"/>
              </a:rPr>
              <a:t>. Meestal </a:t>
            </a:r>
            <a:r>
              <a:rPr lang="en-US" sz="1200" dirty="0" err="1">
                <a:solidFill>
                  <a:srgbClr val="FFFFFF"/>
                </a:solidFill>
                <a:latin typeface="Poppins"/>
                <a:ea typeface="Poppins"/>
                <a:cs typeface="Poppins"/>
                <a:sym typeface="Poppins"/>
              </a:rPr>
              <a:t>vindt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dit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plaats</a:t>
            </a:r>
            <a:r>
              <a:rPr lang="en-US" sz="1200" dirty="0">
                <a:solidFill>
                  <a:srgbClr val="FFFFFF"/>
                </a:solidFill>
                <a:latin typeface="Poppins"/>
                <a:ea typeface="Poppins"/>
                <a:cs typeface="Poppins"/>
                <a:sym typeface="Poppins"/>
              </a:rPr>
              <a:t> in de </a:t>
            </a:r>
            <a:r>
              <a:rPr lang="en-US" sz="1200" dirty="0" err="1">
                <a:solidFill>
                  <a:srgbClr val="FFFFFF"/>
                </a:solidFill>
                <a:latin typeface="Poppins"/>
                <a:ea typeface="Poppins"/>
                <a:cs typeface="Poppins"/>
                <a:sym typeface="Poppins"/>
              </a:rPr>
              <a:t>vorm</a:t>
            </a:r>
            <a:r>
              <a:rPr lang="en-US" sz="1200" dirty="0">
                <a:solidFill>
                  <a:srgbClr val="FFFFFF"/>
                </a:solidFill>
                <a:latin typeface="Poppins"/>
                <a:ea typeface="Poppins"/>
                <a:cs typeface="Poppins"/>
                <a:sym typeface="Poppins"/>
              </a:rPr>
              <a:t> van </a:t>
            </a:r>
            <a:r>
              <a:rPr lang="en-US" sz="1200" dirty="0" err="1">
                <a:solidFill>
                  <a:srgbClr val="FFFFFF"/>
                </a:solidFill>
                <a:latin typeface="Poppins"/>
                <a:ea typeface="Poppins"/>
                <a:cs typeface="Poppins"/>
                <a:sym typeface="Poppins"/>
              </a:rPr>
              <a:t>intercollegiale</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consultatie</a:t>
            </a:r>
            <a:r>
              <a:rPr lang="en-US" sz="1200" dirty="0">
                <a:solidFill>
                  <a:srgbClr val="FFFFFF"/>
                </a:solidFill>
                <a:latin typeface="Poppins"/>
                <a:ea typeface="Poppins"/>
                <a:cs typeface="Poppins"/>
                <a:sym typeface="Poppins"/>
              </a:rPr>
              <a:t>. Ook </a:t>
            </a:r>
            <a:r>
              <a:rPr lang="en-US" sz="1200" dirty="0" err="1">
                <a:solidFill>
                  <a:srgbClr val="FFFFFF"/>
                </a:solidFill>
                <a:latin typeface="Poppins"/>
                <a:ea typeface="Poppins"/>
                <a:cs typeface="Poppins"/>
                <a:sym typeface="Poppins"/>
              </a:rPr>
              <a:t>kan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dag</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en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nacht</a:t>
            </a:r>
            <a:r>
              <a:rPr lang="en-US" sz="1200" dirty="0">
                <a:solidFill>
                  <a:srgbClr val="FFFFFF"/>
                </a:solidFill>
                <a:latin typeface="Poppins"/>
                <a:ea typeface="Poppins"/>
                <a:cs typeface="Poppins"/>
                <a:sym typeface="Poppins"/>
              </a:rPr>
              <a:t> contact </a:t>
            </a:r>
            <a:r>
              <a:rPr lang="en-US" sz="1200" dirty="0" err="1">
                <a:solidFill>
                  <a:srgbClr val="FFFFFF"/>
                </a:solidFill>
                <a:latin typeface="Poppins"/>
                <a:ea typeface="Poppins"/>
                <a:cs typeface="Poppins"/>
                <a:sym typeface="Poppins"/>
              </a:rPr>
              <a:t>worden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opgenomen</a:t>
            </a:r>
            <a:r>
              <a:rPr lang="en-US" sz="1200" dirty="0">
                <a:solidFill>
                  <a:srgbClr val="FFFFFF"/>
                </a:solidFill>
                <a:latin typeface="Poppins"/>
                <a:ea typeface="Poppins"/>
                <a:cs typeface="Poppins"/>
                <a:sym typeface="Poppins"/>
              </a:rPr>
              <a:t> met het </a:t>
            </a:r>
            <a:r>
              <a:rPr lang="en-US" sz="1200" dirty="0" err="1">
                <a:solidFill>
                  <a:srgbClr val="FFFFFF"/>
                </a:solidFill>
                <a:latin typeface="Poppins"/>
                <a:ea typeface="Poppins"/>
                <a:cs typeface="Poppins"/>
                <a:sym typeface="Poppins"/>
              </a:rPr>
              <a:t>Consultatieteam</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palliatieve</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zorg</a:t>
            </a:r>
            <a:r>
              <a:rPr lang="en-US" sz="1200" dirty="0">
                <a:solidFill>
                  <a:srgbClr val="FFFFFF"/>
                </a:solidFill>
                <a:latin typeface="Poppins"/>
                <a:ea typeface="Poppins"/>
                <a:cs typeface="Poppins"/>
                <a:sym typeface="Poppins"/>
              </a:rPr>
              <a:t> in de regio </a:t>
            </a:r>
          </a:p>
          <a:p>
            <a:pPr algn="l">
              <a:lnSpc>
                <a:spcPts val="1584"/>
              </a:lnSpc>
            </a:pPr>
            <a:endParaRPr lang="en-US" sz="1200" dirty="0">
              <a:solidFill>
                <a:srgbClr val="FFFFFF"/>
              </a:solidFill>
              <a:latin typeface="Poppins"/>
              <a:ea typeface="Poppins"/>
              <a:cs typeface="Poppins"/>
              <a:sym typeface="Poppins"/>
            </a:endParaRPr>
          </a:p>
          <a:p>
            <a:pPr algn="l">
              <a:lnSpc>
                <a:spcPts val="1584"/>
              </a:lnSpc>
            </a:pPr>
            <a:r>
              <a:rPr lang="en-US" sz="1200" u="sng" dirty="0">
                <a:solidFill>
                  <a:schemeClr val="bg1"/>
                </a:solidFill>
                <a:latin typeface="Poppins"/>
                <a:ea typeface="Poppins"/>
                <a:cs typeface="Poppins"/>
                <a:sym typeface="Poppins"/>
                <a:hlinkClick r:id="rId5" tooltip="https://palliaweb.nl/zorgpraktijk/consultatie">
                  <a:extLst>
                    <a:ext uri="{A12FA001-AC4F-418D-AE19-62706E023703}">
                      <ahyp:hlinkClr xmlns:ahyp="http://schemas.microsoft.com/office/drawing/2018/hyperlinkcolor" val="tx"/>
                    </a:ext>
                  </a:extLst>
                </a:hlinkClick>
              </a:rPr>
              <a:t>Consultatie bij complexe casuïstiek - Palliaweb</a:t>
            </a:r>
            <a:endParaRPr lang="en-US" sz="1200" dirty="0">
              <a:solidFill>
                <a:schemeClr val="bg1"/>
              </a:solidFill>
              <a:latin typeface="Poppins"/>
              <a:ea typeface="Poppins"/>
              <a:cs typeface="Poppins"/>
              <a:sym typeface="Poppins"/>
            </a:endParaRPr>
          </a:p>
        </p:txBody>
      </p:sp>
      <p:sp>
        <p:nvSpPr>
          <p:cNvPr id="23" name="TextBox 23"/>
          <p:cNvSpPr txBox="1"/>
          <p:nvPr/>
        </p:nvSpPr>
        <p:spPr>
          <a:xfrm>
            <a:off x="7132129" y="2471457"/>
            <a:ext cx="2716383" cy="3601212"/>
          </a:xfrm>
          <a:prstGeom prst="rect">
            <a:avLst/>
          </a:prstGeom>
        </p:spPr>
        <p:txBody>
          <a:bodyPr lIns="0" tIns="0" rIns="0" bIns="0" rtlCol="0" anchor="t">
            <a:spAutoFit/>
          </a:bodyPr>
          <a:lstStyle/>
          <a:p>
            <a:pPr algn="l">
              <a:lnSpc>
                <a:spcPts val="1584"/>
              </a:lnSpc>
            </a:pPr>
            <a:r>
              <a:rPr lang="en-US" sz="1200" dirty="0" err="1">
                <a:solidFill>
                  <a:srgbClr val="FFFFFF"/>
                </a:solidFill>
                <a:latin typeface="Poppins"/>
                <a:ea typeface="Poppins"/>
                <a:cs typeface="Poppins"/>
                <a:sym typeface="Poppins"/>
              </a:rPr>
              <a:t>Palliatieve</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zorg</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wordt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geleverd</a:t>
            </a:r>
            <a:r>
              <a:rPr lang="en-US" sz="1200" dirty="0">
                <a:solidFill>
                  <a:srgbClr val="FFFFFF"/>
                </a:solidFill>
                <a:latin typeface="Poppins"/>
                <a:ea typeface="Poppins"/>
                <a:cs typeface="Poppins"/>
                <a:sym typeface="Poppins"/>
              </a:rPr>
              <a:t> door </a:t>
            </a:r>
            <a:r>
              <a:rPr lang="en-US" sz="1200" b="1" dirty="0" err="1">
                <a:solidFill>
                  <a:srgbClr val="FFFFFF"/>
                </a:solidFill>
                <a:latin typeface="Poppins Bold"/>
                <a:ea typeface="Poppins Bold"/>
                <a:cs typeface="Poppins Bold"/>
                <a:sym typeface="Poppins Bold"/>
              </a:rPr>
              <a:t>één</a:t>
            </a:r>
            <a:r>
              <a:rPr lang="en-US" sz="1200" b="1" dirty="0">
                <a:solidFill>
                  <a:srgbClr val="FFFFFF"/>
                </a:solidFill>
                <a:latin typeface="Poppins Bold"/>
                <a:ea typeface="Poppins Bold"/>
                <a:cs typeface="Poppins Bold"/>
                <a:sym typeface="Poppins Bold"/>
              </a:rPr>
              <a:t> </a:t>
            </a:r>
            <a:r>
              <a:rPr lang="en-US" sz="1200" b="1" dirty="0" err="1">
                <a:solidFill>
                  <a:srgbClr val="FFFFFF"/>
                </a:solidFill>
                <a:latin typeface="Poppins Bold"/>
                <a:ea typeface="Poppins Bold"/>
                <a:cs typeface="Poppins Bold"/>
                <a:sym typeface="Poppins Bold"/>
              </a:rPr>
              <a:t>interdisciplinair</a:t>
            </a:r>
            <a:r>
              <a:rPr lang="en-US" sz="1200" b="1" dirty="0">
                <a:solidFill>
                  <a:srgbClr val="FFFFFF"/>
                </a:solidFill>
                <a:latin typeface="Poppins Bold"/>
                <a:ea typeface="Poppins Bold"/>
                <a:cs typeface="Poppins Bold"/>
                <a:sym typeface="Poppins Bold"/>
              </a:rPr>
              <a:t> team</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dat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waarborgt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dat</a:t>
            </a:r>
            <a:r>
              <a:rPr lang="en-US" sz="1200" dirty="0">
                <a:solidFill>
                  <a:srgbClr val="FFFFFF"/>
                </a:solidFill>
                <a:latin typeface="Poppins"/>
                <a:ea typeface="Poppins"/>
                <a:cs typeface="Poppins"/>
                <a:sym typeface="Poppins"/>
              </a:rPr>
              <a:t> de </a:t>
            </a:r>
            <a:r>
              <a:rPr lang="en-US" sz="1200" dirty="0" err="1">
                <a:solidFill>
                  <a:srgbClr val="FFFFFF"/>
                </a:solidFill>
                <a:latin typeface="Poppins"/>
                <a:ea typeface="Poppins"/>
                <a:cs typeface="Poppins"/>
                <a:sym typeface="Poppins"/>
              </a:rPr>
              <a:t>zorg</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rondom</a:t>
            </a:r>
            <a:r>
              <a:rPr lang="en-US" sz="1200" dirty="0">
                <a:solidFill>
                  <a:srgbClr val="FFFFFF"/>
                </a:solidFill>
                <a:latin typeface="Poppins"/>
                <a:ea typeface="Poppins"/>
                <a:cs typeface="Poppins"/>
                <a:sym typeface="Poppins"/>
              </a:rPr>
              <a:t> de </a:t>
            </a:r>
            <a:r>
              <a:rPr lang="en-US" sz="1200" dirty="0" err="1">
                <a:solidFill>
                  <a:srgbClr val="FFFFFF"/>
                </a:solidFill>
                <a:latin typeface="Poppins"/>
                <a:ea typeface="Poppins"/>
                <a:cs typeface="Poppins"/>
                <a:sym typeface="Poppins"/>
              </a:rPr>
              <a:t>patiënt</a:t>
            </a:r>
            <a:r>
              <a:rPr lang="en-US" sz="1200" dirty="0">
                <a:solidFill>
                  <a:srgbClr val="FFFFFF"/>
                </a:solidFill>
                <a:latin typeface="Poppins"/>
                <a:ea typeface="Poppins"/>
                <a:cs typeface="Poppins"/>
                <a:sym typeface="Poppins"/>
              </a:rPr>
              <a:t> op </a:t>
            </a:r>
            <a:r>
              <a:rPr lang="en-US" sz="1200" dirty="0" err="1">
                <a:solidFill>
                  <a:srgbClr val="FFFFFF"/>
                </a:solidFill>
                <a:latin typeface="Poppins"/>
                <a:ea typeface="Poppins"/>
                <a:cs typeface="Poppins"/>
                <a:sym typeface="Poppins"/>
              </a:rPr>
              <a:t>ieder</a:t>
            </a:r>
            <a:r>
              <a:rPr lang="en-US" sz="1200" dirty="0">
                <a:solidFill>
                  <a:srgbClr val="FFFFFF"/>
                </a:solidFill>
                <a:latin typeface="Poppins"/>
                <a:ea typeface="Poppins"/>
                <a:cs typeface="Poppins"/>
                <a:sym typeface="Poppins"/>
              </a:rPr>
              <a:t> moment </a:t>
            </a:r>
            <a:r>
              <a:rPr lang="en-US" sz="1200" dirty="0" err="1">
                <a:solidFill>
                  <a:srgbClr val="FFFFFF"/>
                </a:solidFill>
                <a:latin typeface="Poppins"/>
                <a:ea typeface="Poppins"/>
                <a:cs typeface="Poppins"/>
                <a:sym typeface="Poppins"/>
              </a:rPr>
              <a:t>beschikbaar</a:t>
            </a:r>
            <a:r>
              <a:rPr lang="en-US" sz="1200" dirty="0">
                <a:solidFill>
                  <a:srgbClr val="FFFFFF"/>
                </a:solidFill>
                <a:latin typeface="Poppins"/>
                <a:ea typeface="Poppins"/>
                <a:cs typeface="Poppins"/>
                <a:sym typeface="Poppins"/>
              </a:rPr>
              <a:t> is.</a:t>
            </a:r>
          </a:p>
          <a:p>
            <a:pPr algn="l">
              <a:lnSpc>
                <a:spcPts val="1584"/>
              </a:lnSpc>
            </a:pPr>
            <a:endParaRPr lang="en-US" sz="1200" dirty="0">
              <a:solidFill>
                <a:srgbClr val="FFFFFF"/>
              </a:solidFill>
              <a:latin typeface="Poppins"/>
              <a:ea typeface="Poppins"/>
              <a:cs typeface="Poppins"/>
              <a:sym typeface="Poppins"/>
            </a:endParaRPr>
          </a:p>
          <a:p>
            <a:pPr marL="259080" lvl="1" indent="-129540" algn="l">
              <a:lnSpc>
                <a:spcPts val="1584"/>
              </a:lnSpc>
              <a:buFont typeface="Arial"/>
              <a:buChar char="•"/>
            </a:pPr>
            <a:r>
              <a:rPr lang="en-US" sz="1200" dirty="0">
                <a:solidFill>
                  <a:srgbClr val="FFFFFF"/>
                </a:solidFill>
                <a:latin typeface="Poppins"/>
                <a:ea typeface="Poppins"/>
                <a:cs typeface="Poppins"/>
                <a:sym typeface="Poppins"/>
              </a:rPr>
              <a:t>Professionals in het </a:t>
            </a:r>
            <a:r>
              <a:rPr lang="en-US" sz="1200" dirty="0" err="1">
                <a:solidFill>
                  <a:srgbClr val="FFFFFF"/>
                </a:solidFill>
                <a:latin typeface="Poppins"/>
                <a:ea typeface="Poppins"/>
                <a:cs typeface="Poppins"/>
                <a:sym typeface="Poppins"/>
              </a:rPr>
              <a:t>sociaal</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domein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en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vrijwilligers</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zijn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onderdeel</a:t>
            </a:r>
            <a:r>
              <a:rPr lang="en-US" sz="1200" dirty="0">
                <a:solidFill>
                  <a:srgbClr val="FFFFFF"/>
                </a:solidFill>
                <a:latin typeface="Poppins"/>
                <a:ea typeface="Poppins"/>
                <a:cs typeface="Poppins"/>
                <a:sym typeface="Poppins"/>
              </a:rPr>
              <a:t> van </a:t>
            </a:r>
            <a:r>
              <a:rPr lang="en-US" sz="1200" dirty="0" err="1">
                <a:solidFill>
                  <a:srgbClr val="FFFFFF"/>
                </a:solidFill>
                <a:latin typeface="Poppins"/>
                <a:ea typeface="Poppins"/>
                <a:cs typeface="Poppins"/>
                <a:sym typeface="Poppins"/>
              </a:rPr>
              <a:t>dat</a:t>
            </a:r>
            <a:r>
              <a:rPr lang="en-US" sz="1200" dirty="0">
                <a:solidFill>
                  <a:srgbClr val="FFFFFF"/>
                </a:solidFill>
                <a:latin typeface="Poppins"/>
                <a:ea typeface="Poppins"/>
                <a:cs typeface="Poppins"/>
                <a:sym typeface="Poppins"/>
              </a:rPr>
              <a:t> team.</a:t>
            </a:r>
          </a:p>
          <a:p>
            <a:pPr marL="259080" lvl="1" indent="-129540" algn="l">
              <a:lnSpc>
                <a:spcPts val="1584"/>
              </a:lnSpc>
              <a:buFont typeface="Arial"/>
              <a:buChar char="•"/>
            </a:pPr>
            <a:r>
              <a:rPr lang="en-US" sz="1200" dirty="0">
                <a:solidFill>
                  <a:srgbClr val="FFFFFF"/>
                </a:solidFill>
                <a:latin typeface="Poppins"/>
                <a:ea typeface="Poppins"/>
                <a:cs typeface="Poppins"/>
                <a:sym typeface="Poppins"/>
              </a:rPr>
              <a:t>Elke </a:t>
            </a:r>
            <a:r>
              <a:rPr lang="en-US" sz="1200" dirty="0" err="1">
                <a:solidFill>
                  <a:srgbClr val="FFFFFF"/>
                </a:solidFill>
                <a:latin typeface="Poppins"/>
                <a:ea typeface="Poppins"/>
                <a:cs typeface="Poppins"/>
                <a:sym typeface="Poppins"/>
              </a:rPr>
              <a:t>patiënt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heeft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een</a:t>
            </a:r>
            <a:r>
              <a:rPr lang="en-US" sz="1200" dirty="0">
                <a:solidFill>
                  <a:srgbClr val="FFFFFF"/>
                </a:solidFill>
                <a:latin typeface="Poppins"/>
                <a:ea typeface="Poppins"/>
                <a:cs typeface="Poppins"/>
                <a:sym typeface="Poppins"/>
              </a:rPr>
              <a:t> centrale </a:t>
            </a:r>
            <a:r>
              <a:rPr lang="en-US" sz="1200" dirty="0" err="1">
                <a:solidFill>
                  <a:srgbClr val="FFFFFF"/>
                </a:solidFill>
                <a:latin typeface="Poppins"/>
                <a:ea typeface="Poppins"/>
                <a:cs typeface="Poppins"/>
                <a:sym typeface="Poppins"/>
              </a:rPr>
              <a:t>zorgverlener</a:t>
            </a:r>
            <a:r>
              <a:rPr lang="en-US" sz="1200" dirty="0">
                <a:solidFill>
                  <a:srgbClr val="FFFFFF"/>
                </a:solidFill>
                <a:latin typeface="Poppins"/>
                <a:ea typeface="Poppins"/>
                <a:cs typeface="Poppins"/>
                <a:sym typeface="Poppins"/>
              </a:rPr>
              <a:t>. De centrale </a:t>
            </a:r>
            <a:r>
              <a:rPr lang="en-US" sz="1200" dirty="0" err="1">
                <a:solidFill>
                  <a:srgbClr val="FFFFFF"/>
                </a:solidFill>
                <a:latin typeface="Poppins"/>
                <a:ea typeface="Poppins"/>
                <a:cs typeface="Poppins"/>
                <a:sym typeface="Poppins"/>
              </a:rPr>
              <a:t>zorgverlener</a:t>
            </a:r>
            <a:r>
              <a:rPr lang="en-US" sz="1200" dirty="0">
                <a:solidFill>
                  <a:srgbClr val="FFFFFF"/>
                </a:solidFill>
                <a:latin typeface="Poppins"/>
                <a:ea typeface="Poppins"/>
                <a:cs typeface="Poppins"/>
                <a:sym typeface="Poppins"/>
              </a:rPr>
              <a:t> is het </a:t>
            </a:r>
            <a:r>
              <a:rPr lang="en-US" sz="1200" dirty="0" err="1">
                <a:solidFill>
                  <a:srgbClr val="FFFFFF"/>
                </a:solidFill>
                <a:latin typeface="Poppins"/>
                <a:ea typeface="Poppins"/>
                <a:cs typeface="Poppins"/>
                <a:sym typeface="Poppins"/>
              </a:rPr>
              <a:t>vaste</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aanspreekpunt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voor</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patiënt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naasten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en</a:t>
            </a:r>
            <a:r>
              <a:rPr lang="en-US" sz="1200" dirty="0">
                <a:solidFill>
                  <a:srgbClr val="FFFFFF"/>
                </a:solidFill>
                <a:latin typeface="Poppins"/>
                <a:ea typeface="Poppins"/>
                <a:cs typeface="Poppins"/>
                <a:sym typeface="Poppins"/>
              </a:rPr>
              <a:t> team.</a:t>
            </a:r>
          </a:p>
          <a:p>
            <a:pPr marL="259080" lvl="1" indent="-129540" algn="l">
              <a:lnSpc>
                <a:spcPts val="1584"/>
              </a:lnSpc>
              <a:buFont typeface="Arial"/>
              <a:buChar char="•"/>
            </a:pPr>
            <a:r>
              <a:rPr lang="en-US" sz="1200" dirty="0">
                <a:solidFill>
                  <a:srgbClr val="FFFFFF"/>
                </a:solidFill>
                <a:latin typeface="Poppins"/>
                <a:ea typeface="Poppins"/>
                <a:cs typeface="Poppins"/>
                <a:sym typeface="Poppins"/>
              </a:rPr>
              <a:t>Het </a:t>
            </a:r>
            <a:r>
              <a:rPr lang="en-US" sz="1200" dirty="0" err="1">
                <a:solidFill>
                  <a:srgbClr val="FFFFFF"/>
                </a:solidFill>
                <a:latin typeface="Poppins"/>
                <a:ea typeface="Poppins"/>
                <a:cs typeface="Poppins"/>
                <a:sym typeface="Poppins"/>
              </a:rPr>
              <a:t>proactief</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zorgplan</a:t>
            </a:r>
            <a:r>
              <a:rPr lang="en-US" sz="1200" dirty="0">
                <a:solidFill>
                  <a:srgbClr val="FFFFFF"/>
                </a:solidFill>
                <a:latin typeface="Poppins"/>
                <a:ea typeface="Poppins"/>
                <a:cs typeface="Poppins"/>
                <a:sym typeface="Poppins"/>
              </a:rPr>
              <a:t> is het </a:t>
            </a:r>
            <a:r>
              <a:rPr lang="en-US" sz="1200" dirty="0" err="1">
                <a:solidFill>
                  <a:srgbClr val="FFFFFF"/>
                </a:solidFill>
                <a:latin typeface="Poppins"/>
                <a:ea typeface="Poppins"/>
                <a:cs typeface="Poppins"/>
                <a:sym typeface="Poppins"/>
              </a:rPr>
              <a:t>gezamenlijk</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kompas</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voor</a:t>
            </a:r>
            <a:r>
              <a:rPr lang="en-US" sz="1200" dirty="0">
                <a:solidFill>
                  <a:srgbClr val="FFFFFF"/>
                </a:solidFill>
                <a:latin typeface="Poppins"/>
                <a:ea typeface="Poppins"/>
                <a:cs typeface="Poppins"/>
                <a:sym typeface="Poppins"/>
              </a:rPr>
              <a:t> alle </a:t>
            </a:r>
            <a:r>
              <a:rPr lang="en-US" sz="1200" dirty="0" err="1">
                <a:solidFill>
                  <a:srgbClr val="FFFFFF"/>
                </a:solidFill>
                <a:latin typeface="Poppins"/>
                <a:ea typeface="Poppins"/>
                <a:cs typeface="Poppins"/>
                <a:sym typeface="Poppins"/>
              </a:rPr>
              <a:t>betrokkenen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patiënt</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naasten</a:t>
            </a:r>
            <a:r>
              <a:rPr lang="en-US" sz="1200" dirty="0">
                <a:solidFill>
                  <a:srgbClr val="FFFFFF"/>
                </a:solidFill>
                <a:latin typeface="Poppins"/>
                <a:ea typeface="Poppins"/>
                <a:cs typeface="Poppins"/>
                <a:sym typeface="Poppins"/>
              </a:rPr>
              <a:t>, professionals </a:t>
            </a:r>
            <a:r>
              <a:rPr lang="en-US" sz="1200" dirty="0" err="1">
                <a:solidFill>
                  <a:srgbClr val="FFFFFF"/>
                </a:solidFill>
                <a:latin typeface="Poppins"/>
                <a:ea typeface="Poppins"/>
                <a:cs typeface="Poppins"/>
                <a:sym typeface="Poppins"/>
              </a:rPr>
              <a:t>en</a:t>
            </a:r>
            <a:r>
              <a:rPr lang="en-US" sz="1200" dirty="0">
                <a:solidFill>
                  <a:srgbClr val="FFFFFF"/>
                </a:solidFill>
                <a:latin typeface="Poppins"/>
                <a:ea typeface="Poppins"/>
                <a:cs typeface="Poppins"/>
                <a:sym typeface="Poppins"/>
              </a:rPr>
              <a:t> </a:t>
            </a:r>
            <a:r>
              <a:rPr lang="en-US" sz="1200" dirty="0" err="1">
                <a:solidFill>
                  <a:srgbClr val="FFFFFF"/>
                </a:solidFill>
                <a:latin typeface="Poppins"/>
                <a:ea typeface="Poppins"/>
                <a:cs typeface="Poppins"/>
                <a:sym typeface="Poppins"/>
              </a:rPr>
              <a:t>vrijwilligers</a:t>
            </a:r>
            <a:r>
              <a:rPr lang="en-US" sz="1200" dirty="0">
                <a:solidFill>
                  <a:srgbClr val="FFFFFF"/>
                </a:solidFill>
                <a:latin typeface="Poppins"/>
                <a:ea typeface="Poppins"/>
                <a:cs typeface="Poppins"/>
                <a:sym typeface="Poppins"/>
              </a:rPr>
              <a:t>.</a:t>
            </a:r>
          </a:p>
        </p:txBody>
      </p:sp>
      <p:grpSp>
        <p:nvGrpSpPr>
          <p:cNvPr id="24" name="Group 24"/>
          <p:cNvGrpSpPr/>
          <p:nvPr/>
        </p:nvGrpSpPr>
        <p:grpSpPr>
          <a:xfrm>
            <a:off x="644311" y="732307"/>
            <a:ext cx="5669404" cy="503717"/>
            <a:chOff x="0" y="0"/>
            <a:chExt cx="2031786" cy="180521"/>
          </a:xfrm>
        </p:grpSpPr>
        <p:sp>
          <p:nvSpPr>
            <p:cNvPr id="25" name="Freeform 25"/>
            <p:cNvSpPr/>
            <p:nvPr/>
          </p:nvSpPr>
          <p:spPr>
            <a:xfrm>
              <a:off x="0" y="0"/>
              <a:ext cx="2031786" cy="180521"/>
            </a:xfrm>
            <a:custGeom>
              <a:avLst/>
              <a:gdLst/>
              <a:ahLst/>
              <a:cxnLst/>
              <a:rect l="l" t="t" r="r" b="b"/>
              <a:pathLst>
                <a:path w="2031786" h="180521">
                  <a:moveTo>
                    <a:pt x="10924" y="0"/>
                  </a:moveTo>
                  <a:lnTo>
                    <a:pt x="2020862" y="0"/>
                  </a:lnTo>
                  <a:cubicBezTo>
                    <a:pt x="2023759" y="0"/>
                    <a:pt x="2026538" y="1151"/>
                    <a:pt x="2028586" y="3200"/>
                  </a:cubicBezTo>
                  <a:cubicBezTo>
                    <a:pt x="2030635" y="5248"/>
                    <a:pt x="2031786" y="8027"/>
                    <a:pt x="2031786" y="10924"/>
                  </a:cubicBezTo>
                  <a:lnTo>
                    <a:pt x="2031786" y="169596"/>
                  </a:lnTo>
                  <a:cubicBezTo>
                    <a:pt x="2031786" y="175630"/>
                    <a:pt x="2026895" y="180521"/>
                    <a:pt x="2020862" y="180521"/>
                  </a:cubicBezTo>
                  <a:lnTo>
                    <a:pt x="10924" y="180521"/>
                  </a:lnTo>
                  <a:cubicBezTo>
                    <a:pt x="8027" y="180521"/>
                    <a:pt x="5248" y="179370"/>
                    <a:pt x="3200" y="177321"/>
                  </a:cubicBezTo>
                  <a:cubicBezTo>
                    <a:pt x="1151" y="175272"/>
                    <a:pt x="0" y="172494"/>
                    <a:pt x="0" y="169596"/>
                  </a:cubicBezTo>
                  <a:lnTo>
                    <a:pt x="0" y="10924"/>
                  </a:lnTo>
                  <a:cubicBezTo>
                    <a:pt x="0" y="4891"/>
                    <a:pt x="4891" y="0"/>
                    <a:pt x="10924" y="0"/>
                  </a:cubicBezTo>
                  <a:close/>
                </a:path>
              </a:pathLst>
            </a:custGeom>
            <a:solidFill>
              <a:srgbClr val="AF1881"/>
            </a:solidFill>
          </p:spPr>
          <p:txBody>
            <a:bodyPr/>
            <a:lstStyle/>
            <a:p>
              <a:endParaRPr lang="nl-NL"/>
            </a:p>
          </p:txBody>
        </p:sp>
        <p:sp>
          <p:nvSpPr>
            <p:cNvPr id="26" name="TextBox 26"/>
            <p:cNvSpPr txBox="1"/>
            <p:nvPr/>
          </p:nvSpPr>
          <p:spPr>
            <a:xfrm>
              <a:off x="0" y="-19050"/>
              <a:ext cx="2031786" cy="199571"/>
            </a:xfrm>
            <a:prstGeom prst="rect">
              <a:avLst/>
            </a:prstGeom>
          </p:spPr>
          <p:txBody>
            <a:bodyPr lIns="50800" tIns="50800" rIns="50800" bIns="50800" rtlCol="0" anchor="ctr"/>
            <a:lstStyle/>
            <a:p>
              <a:pPr algn="ctr">
                <a:lnSpc>
                  <a:spcPts val="1353"/>
                </a:lnSpc>
              </a:pPr>
              <a:endParaRPr/>
            </a:p>
          </p:txBody>
        </p:sp>
      </p:grpSp>
      <p:sp>
        <p:nvSpPr>
          <p:cNvPr id="27" name="TextBox 27"/>
          <p:cNvSpPr txBox="1"/>
          <p:nvPr/>
        </p:nvSpPr>
        <p:spPr>
          <a:xfrm>
            <a:off x="755513" y="667544"/>
            <a:ext cx="5446999" cy="568480"/>
          </a:xfrm>
          <a:prstGeom prst="rect">
            <a:avLst/>
          </a:prstGeom>
        </p:spPr>
        <p:txBody>
          <a:bodyPr lIns="0" tIns="0" rIns="0" bIns="0" rtlCol="0" anchor="t">
            <a:spAutoFit/>
          </a:bodyPr>
          <a:lstStyle/>
          <a:p>
            <a:pPr algn="l">
              <a:lnSpc>
                <a:spcPts val="4511"/>
              </a:lnSpc>
            </a:pPr>
            <a:r>
              <a:rPr lang="en-US" sz="2801" b="1" dirty="0">
                <a:solidFill>
                  <a:srgbClr val="FFFFFF"/>
                </a:solidFill>
                <a:latin typeface="Poppins Bold"/>
                <a:ea typeface="Poppins Bold"/>
                <a:cs typeface="Poppins Bold"/>
                <a:sym typeface="Poppins Bold"/>
              </a:rPr>
              <a:t>Wie </a:t>
            </a:r>
            <a:r>
              <a:rPr lang="en-US" sz="2801" b="1" dirty="0" err="1">
                <a:solidFill>
                  <a:srgbClr val="FFFFFF"/>
                </a:solidFill>
                <a:latin typeface="Poppins Bold"/>
                <a:ea typeface="Poppins Bold"/>
                <a:cs typeface="Poppins Bold"/>
                <a:sym typeface="Poppins Bold"/>
              </a:rPr>
              <a:t>verleent</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palliatieve</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zorg</a:t>
            </a:r>
            <a:r>
              <a:rPr lang="en-US" sz="2801" b="1" dirty="0">
                <a:solidFill>
                  <a:srgbClr val="FFFFFF"/>
                </a:solidFill>
                <a:latin typeface="Poppins Bold"/>
                <a:ea typeface="Poppins Bold"/>
                <a:cs typeface="Poppins Bold"/>
                <a:sym typeface="Poppins Bold"/>
              </a:rPr>
              <a: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4811"/>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grpSp>
        <p:nvGrpSpPr>
          <p:cNvPr id="4" name="Group 4"/>
          <p:cNvGrpSpPr/>
          <p:nvPr/>
        </p:nvGrpSpPr>
        <p:grpSpPr>
          <a:xfrm>
            <a:off x="4955606" y="1627603"/>
            <a:ext cx="4850210" cy="4850210"/>
            <a:chOff x="0" y="0"/>
            <a:chExt cx="6109462" cy="6109462"/>
          </a:xfrm>
        </p:grpSpPr>
        <p:sp>
          <p:nvSpPr>
            <p:cNvPr id="5" name="Freeform 5"/>
            <p:cNvSpPr/>
            <p:nvPr/>
          </p:nvSpPr>
          <p:spPr>
            <a:xfrm>
              <a:off x="0" y="0"/>
              <a:ext cx="6109462" cy="6109462"/>
            </a:xfrm>
            <a:custGeom>
              <a:avLst/>
              <a:gdLst/>
              <a:ahLst/>
              <a:cxnLst/>
              <a:rect l="l" t="t" r="r" b="b"/>
              <a:pathLst>
                <a:path w="6109462" h="6109462">
                  <a:moveTo>
                    <a:pt x="0" y="0"/>
                  </a:moveTo>
                  <a:lnTo>
                    <a:pt x="6109462" y="0"/>
                  </a:lnTo>
                  <a:lnTo>
                    <a:pt x="6109462" y="6109462"/>
                  </a:lnTo>
                  <a:lnTo>
                    <a:pt x="0" y="6109462"/>
                  </a:lnTo>
                  <a:lnTo>
                    <a:pt x="0" y="0"/>
                  </a:lnTo>
                  <a:close/>
                </a:path>
              </a:pathLst>
            </a:custGeom>
            <a:blipFill>
              <a:blip r:embed="rId4"/>
              <a:stretch>
                <a:fillRect/>
              </a:stretch>
            </a:blipFill>
          </p:spPr>
          <p:txBody>
            <a:bodyPr/>
            <a:lstStyle/>
            <a:p>
              <a:endParaRPr lang="nl-NL"/>
            </a:p>
          </p:txBody>
        </p:sp>
      </p:grpSp>
      <p:sp>
        <p:nvSpPr>
          <p:cNvPr id="6" name="TextBox 6"/>
          <p:cNvSpPr txBox="1"/>
          <p:nvPr/>
        </p:nvSpPr>
        <p:spPr>
          <a:xfrm>
            <a:off x="735524" y="1608553"/>
            <a:ext cx="3894133" cy="1905000"/>
          </a:xfrm>
          <a:prstGeom prst="rect">
            <a:avLst/>
          </a:prstGeom>
        </p:spPr>
        <p:txBody>
          <a:bodyPr lIns="0" tIns="0" rIns="0" bIns="0" rtlCol="0" anchor="t">
            <a:spAutoFit/>
          </a:bodyPr>
          <a:lstStyle/>
          <a:p>
            <a:pPr algn="l">
              <a:lnSpc>
                <a:spcPts val="1681"/>
              </a:lnSpc>
            </a:pPr>
            <a:r>
              <a:rPr lang="en-US" sz="1401" dirty="0">
                <a:solidFill>
                  <a:srgbClr val="173395"/>
                </a:solidFill>
                <a:latin typeface="Poppins"/>
                <a:ea typeface="Poppins"/>
                <a:cs typeface="Poppins"/>
                <a:sym typeface="Poppins"/>
              </a:rPr>
              <a:t>De </a:t>
            </a:r>
            <a:r>
              <a:rPr lang="en-US" sz="1401" dirty="0" err="1">
                <a:solidFill>
                  <a:srgbClr val="173395"/>
                </a:solidFill>
                <a:latin typeface="Poppins"/>
                <a:ea typeface="Poppins"/>
                <a:cs typeface="Poppins"/>
                <a:sym typeface="Poppins"/>
              </a:rPr>
              <a:t>inhoud</a:t>
            </a:r>
            <a:r>
              <a:rPr lang="en-US" sz="1401" dirty="0">
                <a:solidFill>
                  <a:srgbClr val="173395"/>
                </a:solidFill>
                <a:latin typeface="Poppins"/>
                <a:ea typeface="Poppins"/>
                <a:cs typeface="Poppins"/>
                <a:sym typeface="Poppins"/>
              </a:rPr>
              <a:t> van het </a:t>
            </a:r>
            <a:r>
              <a:rPr lang="en-US" sz="1401" dirty="0" err="1">
                <a:solidFill>
                  <a:srgbClr val="173395"/>
                </a:solidFill>
                <a:latin typeface="Poppins"/>
                <a:ea typeface="Poppins"/>
                <a:cs typeface="Poppins"/>
                <a:sym typeface="Poppins"/>
              </a:rPr>
              <a:t>kwaliteitskader</a:t>
            </a:r>
            <a:r>
              <a:rPr lang="en-US" sz="1401" dirty="0">
                <a:solidFill>
                  <a:srgbClr val="173395"/>
                </a:solidFill>
                <a:latin typeface="Poppins"/>
                <a:ea typeface="Poppins"/>
                <a:cs typeface="Poppins"/>
                <a:sym typeface="Poppins"/>
              </a:rPr>
              <a:t> is </a:t>
            </a:r>
            <a:r>
              <a:rPr lang="en-US" sz="1401" dirty="0" err="1">
                <a:solidFill>
                  <a:srgbClr val="173395"/>
                </a:solidFill>
                <a:latin typeface="Poppins"/>
                <a:ea typeface="Poppins"/>
                <a:cs typeface="Poppins"/>
                <a:sym typeface="Poppins"/>
              </a:rPr>
              <a:t>visueel</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weergegeven</a:t>
            </a:r>
            <a:r>
              <a:rPr lang="en-US" sz="1401" dirty="0">
                <a:solidFill>
                  <a:srgbClr val="173395"/>
                </a:solidFill>
                <a:latin typeface="Poppins"/>
                <a:ea typeface="Poppins"/>
                <a:cs typeface="Poppins"/>
                <a:sym typeface="Poppins"/>
              </a:rPr>
              <a:t>. </a:t>
            </a:r>
          </a:p>
          <a:p>
            <a:pPr algn="l">
              <a:lnSpc>
                <a:spcPts val="1681"/>
              </a:lnSpc>
            </a:pPr>
            <a:endParaRPr lang="en-US" sz="1401" dirty="0">
              <a:solidFill>
                <a:srgbClr val="173395"/>
              </a:solidFill>
              <a:latin typeface="Poppins"/>
              <a:ea typeface="Poppins"/>
              <a:cs typeface="Poppins"/>
              <a:sym typeface="Poppins"/>
            </a:endParaRPr>
          </a:p>
          <a:p>
            <a:pPr marL="169340" lvl="1" indent="-84670" algn="l">
              <a:lnSpc>
                <a:spcPts val="1681"/>
              </a:lnSpc>
              <a:buFont typeface="Arial"/>
              <a:buChar char="•"/>
            </a:pPr>
            <a:r>
              <a:rPr lang="en-US" sz="1401" dirty="0">
                <a:solidFill>
                  <a:srgbClr val="173395"/>
                </a:solidFill>
                <a:latin typeface="Poppins"/>
                <a:ea typeface="Poppins"/>
                <a:cs typeface="Poppins"/>
                <a:sym typeface="Poppins"/>
              </a:rPr>
              <a:t>De </a:t>
            </a:r>
            <a:r>
              <a:rPr lang="en-US" sz="1401" dirty="0" err="1">
                <a:solidFill>
                  <a:srgbClr val="173395"/>
                </a:solidFill>
                <a:latin typeface="Poppins"/>
                <a:ea typeface="Poppins"/>
                <a:cs typeface="Poppins"/>
                <a:sym typeface="Poppins"/>
              </a:rPr>
              <a:t>patiënt</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en</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diens</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naasten</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staan</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centraal</a:t>
            </a:r>
            <a:r>
              <a:rPr lang="en-US" sz="1401" dirty="0">
                <a:solidFill>
                  <a:srgbClr val="173395"/>
                </a:solidFill>
                <a:latin typeface="Poppins"/>
                <a:ea typeface="Poppins"/>
                <a:cs typeface="Poppins"/>
                <a:sym typeface="Poppins"/>
              </a:rPr>
              <a:t>.</a:t>
            </a:r>
          </a:p>
          <a:p>
            <a:pPr marL="169267" lvl="1" indent="-84633" algn="l">
              <a:lnSpc>
                <a:spcPts val="1681"/>
              </a:lnSpc>
              <a:buFont typeface="Arial"/>
              <a:buChar char="•"/>
            </a:pPr>
            <a:r>
              <a:rPr lang="en-US" sz="1401" dirty="0" err="1">
                <a:solidFill>
                  <a:srgbClr val="173395"/>
                </a:solidFill>
                <a:latin typeface="Poppins"/>
                <a:ea typeface="Poppins"/>
                <a:cs typeface="Poppins"/>
                <a:sym typeface="Poppins"/>
              </a:rPr>
              <a:t>Daaromheen</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zijn</a:t>
            </a:r>
            <a:r>
              <a:rPr lang="en-US" sz="1401" dirty="0">
                <a:solidFill>
                  <a:srgbClr val="173395"/>
                </a:solidFill>
                <a:latin typeface="Poppins"/>
                <a:ea typeface="Poppins"/>
                <a:cs typeface="Poppins"/>
                <a:sym typeface="Poppins"/>
              </a:rPr>
              <a:t> de </a:t>
            </a:r>
            <a:r>
              <a:rPr lang="en-US" sz="1401" dirty="0" err="1">
                <a:solidFill>
                  <a:srgbClr val="173395"/>
                </a:solidFill>
                <a:latin typeface="Poppins"/>
                <a:ea typeface="Poppins"/>
                <a:cs typeface="Poppins"/>
                <a:sym typeface="Poppins"/>
              </a:rPr>
              <a:t>kernelementen</a:t>
            </a:r>
            <a:r>
              <a:rPr lang="en-US" sz="1401" dirty="0">
                <a:solidFill>
                  <a:srgbClr val="173395"/>
                </a:solidFill>
                <a:latin typeface="Poppins"/>
                <a:ea typeface="Poppins"/>
                <a:cs typeface="Poppins"/>
                <a:sym typeface="Poppins"/>
              </a:rPr>
              <a:t> van het </a:t>
            </a:r>
            <a:r>
              <a:rPr lang="en-US" sz="1401" dirty="0" err="1">
                <a:solidFill>
                  <a:srgbClr val="173395"/>
                </a:solidFill>
                <a:latin typeface="Poppins"/>
                <a:ea typeface="Poppins"/>
                <a:cs typeface="Poppins"/>
                <a:sym typeface="Poppins"/>
              </a:rPr>
              <a:t>zorgproces</a:t>
            </a:r>
            <a:r>
              <a:rPr lang="en-US" sz="1401" dirty="0">
                <a:solidFill>
                  <a:srgbClr val="173395"/>
                </a:solidFill>
                <a:latin typeface="Poppins"/>
                <a:ea typeface="Poppins"/>
                <a:cs typeface="Poppins"/>
                <a:sym typeface="Poppins"/>
              </a:rPr>
              <a:t> in </a:t>
            </a:r>
            <a:r>
              <a:rPr lang="en-US" sz="1401" dirty="0" err="1">
                <a:solidFill>
                  <a:srgbClr val="173395"/>
                </a:solidFill>
                <a:latin typeface="Poppins"/>
                <a:ea typeface="Poppins"/>
                <a:cs typeface="Poppins"/>
                <a:sym typeface="Poppins"/>
              </a:rPr>
              <a:t>een</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cyclus</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weergegeven</a:t>
            </a:r>
            <a:r>
              <a:rPr lang="en-US" sz="1401" dirty="0">
                <a:solidFill>
                  <a:srgbClr val="173395"/>
                </a:solidFill>
                <a:latin typeface="Poppins"/>
                <a:ea typeface="Poppins"/>
                <a:cs typeface="Poppins"/>
                <a:sym typeface="Poppins"/>
              </a:rPr>
              <a:t>.</a:t>
            </a:r>
          </a:p>
          <a:p>
            <a:pPr marL="169267" lvl="1" indent="-84633" algn="l">
              <a:lnSpc>
                <a:spcPts val="1681"/>
              </a:lnSpc>
              <a:buFont typeface="Arial"/>
              <a:buChar char="•"/>
            </a:pPr>
            <a:r>
              <a:rPr lang="en-US" sz="1401" dirty="0">
                <a:solidFill>
                  <a:srgbClr val="173395"/>
                </a:solidFill>
                <a:latin typeface="Poppins"/>
                <a:ea typeface="Poppins"/>
                <a:cs typeface="Poppins"/>
                <a:sym typeface="Poppins"/>
              </a:rPr>
              <a:t>De </a:t>
            </a:r>
            <a:r>
              <a:rPr lang="en-US" sz="1401" dirty="0" err="1">
                <a:solidFill>
                  <a:srgbClr val="173395"/>
                </a:solidFill>
                <a:latin typeface="Poppins"/>
                <a:ea typeface="Poppins"/>
                <a:cs typeface="Poppins"/>
                <a:sym typeface="Poppins"/>
              </a:rPr>
              <a:t>buitenste</a:t>
            </a:r>
            <a:r>
              <a:rPr lang="en-US" sz="1401" dirty="0">
                <a:solidFill>
                  <a:srgbClr val="173395"/>
                </a:solidFill>
                <a:latin typeface="Poppins"/>
                <a:ea typeface="Poppins"/>
                <a:cs typeface="Poppins"/>
                <a:sym typeface="Poppins"/>
              </a:rPr>
              <a:t> ring </a:t>
            </a:r>
            <a:r>
              <a:rPr lang="en-US" sz="1401" dirty="0" err="1">
                <a:solidFill>
                  <a:srgbClr val="173395"/>
                </a:solidFill>
                <a:latin typeface="Poppins"/>
                <a:ea typeface="Poppins"/>
                <a:cs typeface="Poppins"/>
                <a:sym typeface="Poppins"/>
              </a:rPr>
              <a:t>toont</a:t>
            </a:r>
            <a:r>
              <a:rPr lang="en-US" sz="1401" dirty="0">
                <a:solidFill>
                  <a:srgbClr val="173395"/>
                </a:solidFill>
                <a:latin typeface="Poppins"/>
                <a:ea typeface="Poppins"/>
                <a:cs typeface="Poppins"/>
                <a:sym typeface="Poppins"/>
              </a:rPr>
              <a:t> de vier </a:t>
            </a:r>
            <a:r>
              <a:rPr lang="en-US" sz="1401" dirty="0" err="1">
                <a:solidFill>
                  <a:srgbClr val="173395"/>
                </a:solidFill>
                <a:latin typeface="Poppins"/>
                <a:ea typeface="Poppins"/>
                <a:cs typeface="Poppins"/>
                <a:sym typeface="Poppins"/>
              </a:rPr>
              <a:t>dimensies</a:t>
            </a:r>
            <a:r>
              <a:rPr lang="en-US" sz="1401" dirty="0">
                <a:solidFill>
                  <a:srgbClr val="173395"/>
                </a:solidFill>
                <a:latin typeface="Poppins"/>
                <a:ea typeface="Poppins"/>
                <a:cs typeface="Poppins"/>
                <a:sym typeface="Poppins"/>
              </a:rPr>
              <a:t>. </a:t>
            </a:r>
          </a:p>
        </p:txBody>
      </p:sp>
      <p:sp>
        <p:nvSpPr>
          <p:cNvPr id="7" name="Freeform 7"/>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grpSp>
        <p:nvGrpSpPr>
          <p:cNvPr id="9" name="Group 9"/>
          <p:cNvGrpSpPr/>
          <p:nvPr/>
        </p:nvGrpSpPr>
        <p:grpSpPr>
          <a:xfrm>
            <a:off x="644311" y="732307"/>
            <a:ext cx="6878511" cy="503717"/>
            <a:chOff x="0" y="0"/>
            <a:chExt cx="2465103" cy="180521"/>
          </a:xfrm>
        </p:grpSpPr>
        <p:sp>
          <p:nvSpPr>
            <p:cNvPr id="10" name="Freeform 10"/>
            <p:cNvSpPr/>
            <p:nvPr/>
          </p:nvSpPr>
          <p:spPr>
            <a:xfrm>
              <a:off x="0" y="0"/>
              <a:ext cx="2465103" cy="180521"/>
            </a:xfrm>
            <a:custGeom>
              <a:avLst/>
              <a:gdLst/>
              <a:ahLst/>
              <a:cxnLst/>
              <a:rect l="l" t="t" r="r" b="b"/>
              <a:pathLst>
                <a:path w="2465103" h="180521">
                  <a:moveTo>
                    <a:pt x="9004" y="0"/>
                  </a:moveTo>
                  <a:lnTo>
                    <a:pt x="2456099" y="0"/>
                  </a:lnTo>
                  <a:cubicBezTo>
                    <a:pt x="2458487" y="0"/>
                    <a:pt x="2460777" y="949"/>
                    <a:pt x="2462466" y="2637"/>
                  </a:cubicBezTo>
                  <a:cubicBezTo>
                    <a:pt x="2464154" y="4326"/>
                    <a:pt x="2465103" y="6616"/>
                    <a:pt x="2465103" y="9004"/>
                  </a:cubicBezTo>
                  <a:lnTo>
                    <a:pt x="2465103" y="171516"/>
                  </a:lnTo>
                  <a:cubicBezTo>
                    <a:pt x="2465103" y="176489"/>
                    <a:pt x="2461071" y="180521"/>
                    <a:pt x="2456099" y="180521"/>
                  </a:cubicBezTo>
                  <a:lnTo>
                    <a:pt x="9004" y="180521"/>
                  </a:lnTo>
                  <a:cubicBezTo>
                    <a:pt x="6616" y="180521"/>
                    <a:pt x="4326" y="179572"/>
                    <a:pt x="2637" y="177883"/>
                  </a:cubicBezTo>
                  <a:cubicBezTo>
                    <a:pt x="949" y="176195"/>
                    <a:pt x="0" y="173905"/>
                    <a:pt x="0" y="171516"/>
                  </a:cubicBezTo>
                  <a:lnTo>
                    <a:pt x="0" y="9004"/>
                  </a:lnTo>
                  <a:cubicBezTo>
                    <a:pt x="0" y="6616"/>
                    <a:pt x="949" y="4326"/>
                    <a:pt x="2637" y="2637"/>
                  </a:cubicBezTo>
                  <a:cubicBezTo>
                    <a:pt x="4326" y="949"/>
                    <a:pt x="6616" y="0"/>
                    <a:pt x="9004" y="0"/>
                  </a:cubicBezTo>
                  <a:close/>
                </a:path>
              </a:pathLst>
            </a:custGeom>
            <a:solidFill>
              <a:srgbClr val="AF1881"/>
            </a:solidFill>
          </p:spPr>
          <p:txBody>
            <a:bodyPr/>
            <a:lstStyle/>
            <a:p>
              <a:endParaRPr lang="nl-NL"/>
            </a:p>
          </p:txBody>
        </p:sp>
        <p:sp>
          <p:nvSpPr>
            <p:cNvPr id="11" name="TextBox 11"/>
            <p:cNvSpPr txBox="1"/>
            <p:nvPr/>
          </p:nvSpPr>
          <p:spPr>
            <a:xfrm>
              <a:off x="0" y="-19050"/>
              <a:ext cx="2465103" cy="199571"/>
            </a:xfrm>
            <a:prstGeom prst="rect">
              <a:avLst/>
            </a:prstGeom>
          </p:spPr>
          <p:txBody>
            <a:bodyPr lIns="50800" tIns="50800" rIns="50800" bIns="50800" rtlCol="0" anchor="ctr"/>
            <a:lstStyle/>
            <a:p>
              <a:pPr algn="ctr">
                <a:lnSpc>
                  <a:spcPts val="1353"/>
                </a:lnSpc>
              </a:pPr>
              <a:endParaRPr/>
            </a:p>
          </p:txBody>
        </p:sp>
      </p:grpSp>
      <p:sp>
        <p:nvSpPr>
          <p:cNvPr id="12" name="TextBox 12"/>
          <p:cNvSpPr txBox="1"/>
          <p:nvPr/>
        </p:nvSpPr>
        <p:spPr>
          <a:xfrm>
            <a:off x="735524" y="667544"/>
            <a:ext cx="6566557" cy="568480"/>
          </a:xfrm>
          <a:prstGeom prst="rect">
            <a:avLst/>
          </a:prstGeom>
        </p:spPr>
        <p:txBody>
          <a:bodyPr lIns="0" tIns="0" rIns="0" bIns="0" rtlCol="0" anchor="t">
            <a:spAutoFit/>
          </a:bodyPr>
          <a:lstStyle/>
          <a:p>
            <a:pPr algn="l">
              <a:lnSpc>
                <a:spcPts val="4511"/>
              </a:lnSpc>
            </a:pPr>
            <a:r>
              <a:rPr lang="en-US" sz="2801" b="1" dirty="0" err="1">
                <a:solidFill>
                  <a:srgbClr val="FFFFFF"/>
                </a:solidFill>
                <a:latin typeface="Poppins Bold"/>
                <a:ea typeface="Poppins Bold"/>
                <a:cs typeface="Poppins Bold"/>
                <a:sym typeface="Poppins Bold"/>
              </a:rPr>
              <a:t>Visualisatie</a:t>
            </a:r>
            <a:r>
              <a:rPr lang="en-US" sz="2801" b="1" dirty="0">
                <a:solidFill>
                  <a:srgbClr val="FFFFFF"/>
                </a:solidFill>
                <a:latin typeface="Poppins Bold"/>
                <a:ea typeface="Poppins Bold"/>
                <a:cs typeface="Poppins Bold"/>
                <a:sym typeface="Poppins Bold"/>
              </a:rPr>
              <a:t> van het </a:t>
            </a:r>
            <a:r>
              <a:rPr lang="en-US" sz="2801" b="1" dirty="0" err="1">
                <a:solidFill>
                  <a:srgbClr val="FFFFFF"/>
                </a:solidFill>
                <a:latin typeface="Poppins Bold"/>
                <a:ea typeface="Poppins Bold"/>
                <a:cs typeface="Poppins Bold"/>
                <a:sym typeface="Poppins Bold"/>
              </a:rPr>
              <a:t>kwaliteitskader</a:t>
            </a:r>
            <a:endParaRPr lang="en-US" sz="2801" b="1" dirty="0">
              <a:solidFill>
                <a:srgbClr val="FFFFFF"/>
              </a:solidFill>
              <a:latin typeface="Poppins Bold"/>
              <a:ea typeface="Poppins Bold"/>
              <a:cs typeface="Poppins Bold"/>
              <a:sym typeface="Poppins Bold"/>
            </a:endParaRPr>
          </a:p>
        </p:txBody>
      </p:sp>
      <p:sp>
        <p:nvSpPr>
          <p:cNvPr id="13" name="AutoShape 4">
            <a:extLst>
              <a:ext uri="{FF2B5EF4-FFF2-40B4-BE49-F238E27FC236}">
                <a16:creationId xmlns:a16="http://schemas.microsoft.com/office/drawing/2014/main" id="{A474EDA7-E4D4-F438-25F1-0AF10E5DECAE}"/>
              </a:ext>
            </a:extLst>
          </p:cNvPr>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9" name="Group 2">
            <a:extLst>
              <a:ext uri="{FF2B5EF4-FFF2-40B4-BE49-F238E27FC236}">
                <a16:creationId xmlns:a16="http://schemas.microsoft.com/office/drawing/2014/main" id="{D91C6D54-2B86-C824-5DB4-906EDB4DA333}"/>
              </a:ext>
            </a:extLst>
          </p:cNvPr>
          <p:cNvGrpSpPr/>
          <p:nvPr/>
        </p:nvGrpSpPr>
        <p:grpSpPr>
          <a:xfrm>
            <a:off x="-17539" y="-4811"/>
            <a:ext cx="10709539" cy="7569622"/>
            <a:chOff x="0" y="0"/>
            <a:chExt cx="14279385" cy="10092830"/>
          </a:xfrm>
        </p:grpSpPr>
        <p:sp>
          <p:nvSpPr>
            <p:cNvPr id="60" name="Freeform 3">
              <a:extLst>
                <a:ext uri="{FF2B5EF4-FFF2-40B4-BE49-F238E27FC236}">
                  <a16:creationId xmlns:a16="http://schemas.microsoft.com/office/drawing/2014/main" id="{49672C12-6CCB-8398-2062-81DB0E0B0BC5}"/>
                </a:ext>
              </a:extLst>
            </p:cNvPr>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2"/>
              <a:stretch>
                <a:fillRect l="-25630"/>
              </a:stretch>
            </a:blipFill>
          </p:spPr>
          <p:txBody>
            <a:bodyPr/>
            <a:lstStyle/>
            <a:p>
              <a:endParaRPr lang="nl-NL"/>
            </a:p>
          </p:txBody>
        </p:sp>
      </p:grpSp>
      <p:grpSp>
        <p:nvGrpSpPr>
          <p:cNvPr id="56" name="Group 9">
            <a:extLst>
              <a:ext uri="{FF2B5EF4-FFF2-40B4-BE49-F238E27FC236}">
                <a16:creationId xmlns:a16="http://schemas.microsoft.com/office/drawing/2014/main" id="{C7806259-7554-621A-ED84-3C928648D4E4}"/>
              </a:ext>
            </a:extLst>
          </p:cNvPr>
          <p:cNvGrpSpPr/>
          <p:nvPr/>
        </p:nvGrpSpPr>
        <p:grpSpPr>
          <a:xfrm>
            <a:off x="644311" y="732307"/>
            <a:ext cx="6878511" cy="503717"/>
            <a:chOff x="0" y="0"/>
            <a:chExt cx="2465103" cy="180521"/>
          </a:xfrm>
        </p:grpSpPr>
        <p:sp>
          <p:nvSpPr>
            <p:cNvPr id="57" name="Freeform 10">
              <a:extLst>
                <a:ext uri="{FF2B5EF4-FFF2-40B4-BE49-F238E27FC236}">
                  <a16:creationId xmlns:a16="http://schemas.microsoft.com/office/drawing/2014/main" id="{E1A675EE-F6EF-11BD-AF4C-D528CE35B3D9}"/>
                </a:ext>
              </a:extLst>
            </p:cNvPr>
            <p:cNvSpPr/>
            <p:nvPr/>
          </p:nvSpPr>
          <p:spPr>
            <a:xfrm>
              <a:off x="0" y="0"/>
              <a:ext cx="2465103" cy="180521"/>
            </a:xfrm>
            <a:custGeom>
              <a:avLst/>
              <a:gdLst/>
              <a:ahLst/>
              <a:cxnLst/>
              <a:rect l="l" t="t" r="r" b="b"/>
              <a:pathLst>
                <a:path w="2465103" h="180521">
                  <a:moveTo>
                    <a:pt x="9004" y="0"/>
                  </a:moveTo>
                  <a:lnTo>
                    <a:pt x="2456099" y="0"/>
                  </a:lnTo>
                  <a:cubicBezTo>
                    <a:pt x="2458487" y="0"/>
                    <a:pt x="2460777" y="949"/>
                    <a:pt x="2462466" y="2637"/>
                  </a:cubicBezTo>
                  <a:cubicBezTo>
                    <a:pt x="2464154" y="4326"/>
                    <a:pt x="2465103" y="6616"/>
                    <a:pt x="2465103" y="9004"/>
                  </a:cubicBezTo>
                  <a:lnTo>
                    <a:pt x="2465103" y="171516"/>
                  </a:lnTo>
                  <a:cubicBezTo>
                    <a:pt x="2465103" y="176489"/>
                    <a:pt x="2461071" y="180521"/>
                    <a:pt x="2456099" y="180521"/>
                  </a:cubicBezTo>
                  <a:lnTo>
                    <a:pt x="9004" y="180521"/>
                  </a:lnTo>
                  <a:cubicBezTo>
                    <a:pt x="6616" y="180521"/>
                    <a:pt x="4326" y="179572"/>
                    <a:pt x="2637" y="177883"/>
                  </a:cubicBezTo>
                  <a:cubicBezTo>
                    <a:pt x="949" y="176195"/>
                    <a:pt x="0" y="173905"/>
                    <a:pt x="0" y="171516"/>
                  </a:cubicBezTo>
                  <a:lnTo>
                    <a:pt x="0" y="9004"/>
                  </a:lnTo>
                  <a:cubicBezTo>
                    <a:pt x="0" y="6616"/>
                    <a:pt x="949" y="4326"/>
                    <a:pt x="2637" y="2637"/>
                  </a:cubicBezTo>
                  <a:cubicBezTo>
                    <a:pt x="4326" y="949"/>
                    <a:pt x="6616" y="0"/>
                    <a:pt x="9004" y="0"/>
                  </a:cubicBezTo>
                  <a:close/>
                </a:path>
              </a:pathLst>
            </a:custGeom>
            <a:solidFill>
              <a:srgbClr val="AF1881"/>
            </a:solidFill>
          </p:spPr>
          <p:txBody>
            <a:bodyPr/>
            <a:lstStyle/>
            <a:p>
              <a:endParaRPr lang="nl-NL"/>
            </a:p>
          </p:txBody>
        </p:sp>
        <p:sp>
          <p:nvSpPr>
            <p:cNvPr id="58" name="TextBox 11">
              <a:extLst>
                <a:ext uri="{FF2B5EF4-FFF2-40B4-BE49-F238E27FC236}">
                  <a16:creationId xmlns:a16="http://schemas.microsoft.com/office/drawing/2014/main" id="{2135010C-48F1-85E8-2DCA-2AA4A3DF9EDB}"/>
                </a:ext>
              </a:extLst>
            </p:cNvPr>
            <p:cNvSpPr txBox="1"/>
            <p:nvPr/>
          </p:nvSpPr>
          <p:spPr>
            <a:xfrm>
              <a:off x="0" y="-19050"/>
              <a:ext cx="2465103" cy="199571"/>
            </a:xfrm>
            <a:prstGeom prst="rect">
              <a:avLst/>
            </a:prstGeom>
          </p:spPr>
          <p:txBody>
            <a:bodyPr lIns="50800" tIns="50800" rIns="50800" bIns="50800" rtlCol="0" anchor="ctr"/>
            <a:lstStyle/>
            <a:p>
              <a:pPr algn="ctr">
                <a:lnSpc>
                  <a:spcPts val="1353"/>
                </a:lnSpc>
              </a:pPr>
              <a:endParaRPr/>
            </a:p>
          </p:txBody>
        </p:sp>
      </p:grpSp>
      <p:sp>
        <p:nvSpPr>
          <p:cNvPr id="8" name="AutoShape 8"/>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grpSp>
        <p:nvGrpSpPr>
          <p:cNvPr id="9" name="Group 9"/>
          <p:cNvGrpSpPr/>
          <p:nvPr/>
        </p:nvGrpSpPr>
        <p:grpSpPr>
          <a:xfrm>
            <a:off x="780795" y="2618554"/>
            <a:ext cx="4367554" cy="1747663"/>
            <a:chOff x="0" y="0"/>
            <a:chExt cx="1565233" cy="626323"/>
          </a:xfrm>
        </p:grpSpPr>
        <p:sp>
          <p:nvSpPr>
            <p:cNvPr id="10" name="Freeform 10"/>
            <p:cNvSpPr/>
            <p:nvPr/>
          </p:nvSpPr>
          <p:spPr>
            <a:xfrm>
              <a:off x="0" y="0"/>
              <a:ext cx="1565233" cy="626323"/>
            </a:xfrm>
            <a:custGeom>
              <a:avLst/>
              <a:gdLst/>
              <a:ahLst/>
              <a:cxnLst/>
              <a:rect l="l" t="t" r="r" b="b"/>
              <a:pathLst>
                <a:path w="1565233" h="626323">
                  <a:moveTo>
                    <a:pt x="40770" y="0"/>
                  </a:moveTo>
                  <a:lnTo>
                    <a:pt x="1524463" y="0"/>
                  </a:lnTo>
                  <a:cubicBezTo>
                    <a:pt x="1546979" y="0"/>
                    <a:pt x="1565233" y="18253"/>
                    <a:pt x="1565233" y="40770"/>
                  </a:cubicBezTo>
                  <a:lnTo>
                    <a:pt x="1565233" y="585553"/>
                  </a:lnTo>
                  <a:cubicBezTo>
                    <a:pt x="1565233" y="596366"/>
                    <a:pt x="1560937" y="606736"/>
                    <a:pt x="1553291" y="614382"/>
                  </a:cubicBezTo>
                  <a:cubicBezTo>
                    <a:pt x="1545646" y="622028"/>
                    <a:pt x="1535276" y="626323"/>
                    <a:pt x="1524463" y="626323"/>
                  </a:cubicBezTo>
                  <a:lnTo>
                    <a:pt x="40770" y="626323"/>
                  </a:lnTo>
                  <a:cubicBezTo>
                    <a:pt x="29957" y="626323"/>
                    <a:pt x="19587" y="622028"/>
                    <a:pt x="11941" y="614382"/>
                  </a:cubicBezTo>
                  <a:cubicBezTo>
                    <a:pt x="4295" y="606736"/>
                    <a:pt x="0" y="596366"/>
                    <a:pt x="0" y="585553"/>
                  </a:cubicBezTo>
                  <a:lnTo>
                    <a:pt x="0" y="40770"/>
                  </a:lnTo>
                  <a:cubicBezTo>
                    <a:pt x="0" y="29957"/>
                    <a:pt x="4295" y="19587"/>
                    <a:pt x="11941" y="11941"/>
                  </a:cubicBezTo>
                  <a:cubicBezTo>
                    <a:pt x="19587" y="4295"/>
                    <a:pt x="29957" y="0"/>
                    <a:pt x="40770" y="0"/>
                  </a:cubicBezTo>
                  <a:close/>
                </a:path>
              </a:pathLst>
            </a:custGeom>
            <a:solidFill>
              <a:srgbClr val="F1ECE3"/>
            </a:solidFill>
          </p:spPr>
          <p:txBody>
            <a:bodyPr/>
            <a:lstStyle/>
            <a:p>
              <a:endParaRPr lang="nl-NL"/>
            </a:p>
          </p:txBody>
        </p:sp>
        <p:sp>
          <p:nvSpPr>
            <p:cNvPr id="11" name="TextBox 11"/>
            <p:cNvSpPr txBox="1"/>
            <p:nvPr/>
          </p:nvSpPr>
          <p:spPr>
            <a:xfrm>
              <a:off x="0" y="-19050"/>
              <a:ext cx="1565233" cy="645373"/>
            </a:xfrm>
            <a:prstGeom prst="rect">
              <a:avLst/>
            </a:prstGeom>
          </p:spPr>
          <p:txBody>
            <a:bodyPr lIns="50800" tIns="50800" rIns="50800" bIns="50800" rtlCol="0" anchor="ctr"/>
            <a:lstStyle/>
            <a:p>
              <a:pPr algn="ctr">
                <a:lnSpc>
                  <a:spcPts val="1233"/>
                </a:lnSpc>
              </a:pPr>
              <a:endParaRPr/>
            </a:p>
          </p:txBody>
        </p:sp>
      </p:grpSp>
      <p:grpSp>
        <p:nvGrpSpPr>
          <p:cNvPr id="12" name="Group 12"/>
          <p:cNvGrpSpPr/>
          <p:nvPr/>
        </p:nvGrpSpPr>
        <p:grpSpPr>
          <a:xfrm>
            <a:off x="5568446" y="2618554"/>
            <a:ext cx="4367554" cy="1747663"/>
            <a:chOff x="0" y="0"/>
            <a:chExt cx="1565233" cy="626323"/>
          </a:xfrm>
        </p:grpSpPr>
        <p:sp>
          <p:nvSpPr>
            <p:cNvPr id="13" name="Freeform 13"/>
            <p:cNvSpPr/>
            <p:nvPr/>
          </p:nvSpPr>
          <p:spPr>
            <a:xfrm>
              <a:off x="0" y="0"/>
              <a:ext cx="1565233" cy="626323"/>
            </a:xfrm>
            <a:custGeom>
              <a:avLst/>
              <a:gdLst/>
              <a:ahLst/>
              <a:cxnLst/>
              <a:rect l="l" t="t" r="r" b="b"/>
              <a:pathLst>
                <a:path w="1565233" h="626323">
                  <a:moveTo>
                    <a:pt x="40770" y="0"/>
                  </a:moveTo>
                  <a:lnTo>
                    <a:pt x="1524463" y="0"/>
                  </a:lnTo>
                  <a:cubicBezTo>
                    <a:pt x="1546979" y="0"/>
                    <a:pt x="1565233" y="18253"/>
                    <a:pt x="1565233" y="40770"/>
                  </a:cubicBezTo>
                  <a:lnTo>
                    <a:pt x="1565233" y="585553"/>
                  </a:lnTo>
                  <a:cubicBezTo>
                    <a:pt x="1565233" y="596366"/>
                    <a:pt x="1560937" y="606736"/>
                    <a:pt x="1553291" y="614382"/>
                  </a:cubicBezTo>
                  <a:cubicBezTo>
                    <a:pt x="1545646" y="622028"/>
                    <a:pt x="1535276" y="626323"/>
                    <a:pt x="1524463" y="626323"/>
                  </a:cubicBezTo>
                  <a:lnTo>
                    <a:pt x="40770" y="626323"/>
                  </a:lnTo>
                  <a:cubicBezTo>
                    <a:pt x="29957" y="626323"/>
                    <a:pt x="19587" y="622028"/>
                    <a:pt x="11941" y="614382"/>
                  </a:cubicBezTo>
                  <a:cubicBezTo>
                    <a:pt x="4295" y="606736"/>
                    <a:pt x="0" y="596366"/>
                    <a:pt x="0" y="585553"/>
                  </a:cubicBezTo>
                  <a:lnTo>
                    <a:pt x="0" y="40770"/>
                  </a:lnTo>
                  <a:cubicBezTo>
                    <a:pt x="0" y="29957"/>
                    <a:pt x="4295" y="19587"/>
                    <a:pt x="11941" y="11941"/>
                  </a:cubicBezTo>
                  <a:cubicBezTo>
                    <a:pt x="19587" y="4295"/>
                    <a:pt x="29957" y="0"/>
                    <a:pt x="40770" y="0"/>
                  </a:cubicBezTo>
                  <a:close/>
                </a:path>
              </a:pathLst>
            </a:custGeom>
            <a:solidFill>
              <a:srgbClr val="F1ECE3"/>
            </a:solidFill>
          </p:spPr>
          <p:txBody>
            <a:bodyPr/>
            <a:lstStyle/>
            <a:p>
              <a:endParaRPr lang="nl-NL"/>
            </a:p>
          </p:txBody>
        </p:sp>
        <p:sp>
          <p:nvSpPr>
            <p:cNvPr id="14" name="TextBox 14"/>
            <p:cNvSpPr txBox="1"/>
            <p:nvPr/>
          </p:nvSpPr>
          <p:spPr>
            <a:xfrm>
              <a:off x="0" y="-19050"/>
              <a:ext cx="1565233" cy="645373"/>
            </a:xfrm>
            <a:prstGeom prst="rect">
              <a:avLst/>
            </a:prstGeom>
          </p:spPr>
          <p:txBody>
            <a:bodyPr lIns="50800" tIns="50800" rIns="50800" bIns="50800" rtlCol="0" anchor="ctr"/>
            <a:lstStyle/>
            <a:p>
              <a:pPr algn="ctr">
                <a:lnSpc>
                  <a:spcPts val="1233"/>
                </a:lnSpc>
              </a:pPr>
              <a:endParaRPr/>
            </a:p>
          </p:txBody>
        </p:sp>
      </p:grpSp>
      <p:grpSp>
        <p:nvGrpSpPr>
          <p:cNvPr id="15" name="Group 15"/>
          <p:cNvGrpSpPr/>
          <p:nvPr/>
        </p:nvGrpSpPr>
        <p:grpSpPr>
          <a:xfrm>
            <a:off x="780795" y="2494378"/>
            <a:ext cx="4355156" cy="1086729"/>
            <a:chOff x="0" y="0"/>
            <a:chExt cx="5980629" cy="1492328"/>
          </a:xfrm>
        </p:grpSpPr>
        <p:sp>
          <p:nvSpPr>
            <p:cNvPr id="16" name="Freeform 16"/>
            <p:cNvSpPr/>
            <p:nvPr/>
          </p:nvSpPr>
          <p:spPr>
            <a:xfrm>
              <a:off x="0" y="0"/>
              <a:ext cx="5980629" cy="1492328"/>
            </a:xfrm>
            <a:custGeom>
              <a:avLst/>
              <a:gdLst/>
              <a:ahLst/>
              <a:cxnLst/>
              <a:rect l="l" t="t" r="r" b="b"/>
              <a:pathLst>
                <a:path w="5980629" h="1492328">
                  <a:moveTo>
                    <a:pt x="71106" y="0"/>
                  </a:moveTo>
                  <a:lnTo>
                    <a:pt x="5909523" y="0"/>
                  </a:lnTo>
                  <a:cubicBezTo>
                    <a:pt x="5948793" y="0"/>
                    <a:pt x="5980629" y="31835"/>
                    <a:pt x="5980629" y="71106"/>
                  </a:cubicBezTo>
                  <a:lnTo>
                    <a:pt x="5980629" y="1421222"/>
                  </a:lnTo>
                  <a:cubicBezTo>
                    <a:pt x="5980629" y="1460493"/>
                    <a:pt x="5948793" y="1492328"/>
                    <a:pt x="5909523" y="1492328"/>
                  </a:cubicBezTo>
                  <a:lnTo>
                    <a:pt x="71106" y="1492328"/>
                  </a:lnTo>
                  <a:cubicBezTo>
                    <a:pt x="31835" y="1492328"/>
                    <a:pt x="0" y="1460493"/>
                    <a:pt x="0" y="1421222"/>
                  </a:cubicBezTo>
                  <a:lnTo>
                    <a:pt x="0" y="71106"/>
                  </a:lnTo>
                  <a:cubicBezTo>
                    <a:pt x="0" y="31835"/>
                    <a:pt x="31835" y="0"/>
                    <a:pt x="71106" y="0"/>
                  </a:cubicBezTo>
                  <a:close/>
                </a:path>
              </a:pathLst>
            </a:custGeom>
            <a:blipFill>
              <a:blip r:embed="rId3"/>
              <a:stretch>
                <a:fillRect t="-24882" b="-142373"/>
              </a:stretch>
            </a:blipFill>
            <a:ln cap="rnd">
              <a:noFill/>
              <a:prstDash val="solid"/>
              <a:round/>
            </a:ln>
          </p:spPr>
          <p:txBody>
            <a:bodyPr/>
            <a:lstStyle/>
            <a:p>
              <a:endParaRPr lang="nl-NL"/>
            </a:p>
          </p:txBody>
        </p:sp>
      </p:grpSp>
      <p:grpSp>
        <p:nvGrpSpPr>
          <p:cNvPr id="17" name="Group 17"/>
          <p:cNvGrpSpPr/>
          <p:nvPr/>
        </p:nvGrpSpPr>
        <p:grpSpPr>
          <a:xfrm>
            <a:off x="768397" y="3349908"/>
            <a:ext cx="4367554" cy="290838"/>
            <a:chOff x="0" y="0"/>
            <a:chExt cx="1487116" cy="99028"/>
          </a:xfrm>
        </p:grpSpPr>
        <p:sp>
          <p:nvSpPr>
            <p:cNvPr id="18" name="Freeform 18"/>
            <p:cNvSpPr/>
            <p:nvPr/>
          </p:nvSpPr>
          <p:spPr>
            <a:xfrm>
              <a:off x="0" y="0"/>
              <a:ext cx="1487116" cy="99028"/>
            </a:xfrm>
            <a:custGeom>
              <a:avLst/>
              <a:gdLst/>
              <a:ahLst/>
              <a:cxnLst/>
              <a:rect l="l" t="t" r="r" b="b"/>
              <a:pathLst>
                <a:path w="1487116" h="99028">
                  <a:moveTo>
                    <a:pt x="0" y="0"/>
                  </a:moveTo>
                  <a:lnTo>
                    <a:pt x="1487116" y="0"/>
                  </a:lnTo>
                  <a:lnTo>
                    <a:pt x="1487116" y="99028"/>
                  </a:lnTo>
                  <a:lnTo>
                    <a:pt x="0" y="99028"/>
                  </a:lnTo>
                  <a:close/>
                </a:path>
              </a:pathLst>
            </a:custGeom>
            <a:solidFill>
              <a:srgbClr val="F1ECE3"/>
            </a:solidFill>
          </p:spPr>
          <p:txBody>
            <a:bodyPr/>
            <a:lstStyle/>
            <a:p>
              <a:endParaRPr lang="nl-NL"/>
            </a:p>
          </p:txBody>
        </p:sp>
        <p:sp>
          <p:nvSpPr>
            <p:cNvPr id="19" name="TextBox 19"/>
            <p:cNvSpPr txBox="1"/>
            <p:nvPr/>
          </p:nvSpPr>
          <p:spPr>
            <a:xfrm>
              <a:off x="0" y="-47625"/>
              <a:ext cx="1487116" cy="146653"/>
            </a:xfrm>
            <a:prstGeom prst="rect">
              <a:avLst/>
            </a:prstGeom>
          </p:spPr>
          <p:txBody>
            <a:bodyPr lIns="29471" tIns="29471" rIns="29471" bIns="29471" rtlCol="0" anchor="ctr"/>
            <a:lstStyle/>
            <a:p>
              <a:pPr algn="ctr">
                <a:lnSpc>
                  <a:spcPts val="1662"/>
                </a:lnSpc>
              </a:pPr>
              <a:endParaRPr/>
            </a:p>
          </p:txBody>
        </p:sp>
      </p:grpSp>
      <p:sp>
        <p:nvSpPr>
          <p:cNvPr id="20" name="TextBox 20"/>
          <p:cNvSpPr txBox="1"/>
          <p:nvPr/>
        </p:nvSpPr>
        <p:spPr>
          <a:xfrm>
            <a:off x="789923" y="3571998"/>
            <a:ext cx="4358426" cy="296722"/>
          </a:xfrm>
          <a:prstGeom prst="rect">
            <a:avLst/>
          </a:prstGeom>
        </p:spPr>
        <p:txBody>
          <a:bodyPr lIns="0" tIns="0" rIns="0" bIns="0" rtlCol="0" anchor="t">
            <a:spAutoFit/>
          </a:bodyPr>
          <a:lstStyle/>
          <a:p>
            <a:pPr algn="ctr">
              <a:lnSpc>
                <a:spcPts val="2127"/>
              </a:lnSpc>
            </a:pPr>
            <a:r>
              <a:rPr lang="en-US" sz="1969" b="1">
                <a:solidFill>
                  <a:srgbClr val="173395"/>
                </a:solidFill>
                <a:latin typeface="Poppins Bold"/>
                <a:ea typeface="Poppins Bold"/>
                <a:cs typeface="Poppins Bold"/>
                <a:sym typeface="Poppins Bold"/>
              </a:rPr>
              <a:t>Vier dimensies</a:t>
            </a:r>
          </a:p>
        </p:txBody>
      </p:sp>
      <p:grpSp>
        <p:nvGrpSpPr>
          <p:cNvPr id="21" name="Group 21"/>
          <p:cNvGrpSpPr/>
          <p:nvPr/>
        </p:nvGrpSpPr>
        <p:grpSpPr>
          <a:xfrm>
            <a:off x="5568446" y="3349908"/>
            <a:ext cx="4367554" cy="290838"/>
            <a:chOff x="0" y="0"/>
            <a:chExt cx="1487116" cy="99028"/>
          </a:xfrm>
        </p:grpSpPr>
        <p:sp>
          <p:nvSpPr>
            <p:cNvPr id="22" name="Freeform 22"/>
            <p:cNvSpPr/>
            <p:nvPr/>
          </p:nvSpPr>
          <p:spPr>
            <a:xfrm>
              <a:off x="0" y="0"/>
              <a:ext cx="1487116" cy="99028"/>
            </a:xfrm>
            <a:custGeom>
              <a:avLst/>
              <a:gdLst/>
              <a:ahLst/>
              <a:cxnLst/>
              <a:rect l="l" t="t" r="r" b="b"/>
              <a:pathLst>
                <a:path w="1487116" h="99028">
                  <a:moveTo>
                    <a:pt x="0" y="0"/>
                  </a:moveTo>
                  <a:lnTo>
                    <a:pt x="1487116" y="0"/>
                  </a:lnTo>
                  <a:lnTo>
                    <a:pt x="1487116" y="99028"/>
                  </a:lnTo>
                  <a:lnTo>
                    <a:pt x="0" y="99028"/>
                  </a:lnTo>
                  <a:close/>
                </a:path>
              </a:pathLst>
            </a:custGeom>
            <a:solidFill>
              <a:srgbClr val="F1ECE3"/>
            </a:solidFill>
          </p:spPr>
          <p:txBody>
            <a:bodyPr/>
            <a:lstStyle/>
            <a:p>
              <a:endParaRPr lang="nl-NL"/>
            </a:p>
          </p:txBody>
        </p:sp>
        <p:sp>
          <p:nvSpPr>
            <p:cNvPr id="23" name="TextBox 23"/>
            <p:cNvSpPr txBox="1"/>
            <p:nvPr/>
          </p:nvSpPr>
          <p:spPr>
            <a:xfrm>
              <a:off x="0" y="-47625"/>
              <a:ext cx="1487116" cy="146653"/>
            </a:xfrm>
            <a:prstGeom prst="rect">
              <a:avLst/>
            </a:prstGeom>
          </p:spPr>
          <p:txBody>
            <a:bodyPr lIns="29471" tIns="29471" rIns="29471" bIns="29471" rtlCol="0" anchor="ctr"/>
            <a:lstStyle/>
            <a:p>
              <a:pPr algn="ctr">
                <a:lnSpc>
                  <a:spcPts val="1662"/>
                </a:lnSpc>
              </a:pPr>
              <a:endParaRPr/>
            </a:p>
          </p:txBody>
        </p:sp>
      </p:grpSp>
      <p:sp>
        <p:nvSpPr>
          <p:cNvPr id="24" name="TextBox 24"/>
          <p:cNvSpPr txBox="1"/>
          <p:nvPr/>
        </p:nvSpPr>
        <p:spPr>
          <a:xfrm>
            <a:off x="789923" y="1648448"/>
            <a:ext cx="8591624" cy="438150"/>
          </a:xfrm>
          <a:prstGeom prst="rect">
            <a:avLst/>
          </a:prstGeom>
        </p:spPr>
        <p:txBody>
          <a:bodyPr lIns="0" tIns="0" rIns="0" bIns="0" rtlCol="0" anchor="t">
            <a:spAutoFit/>
          </a:bodyPr>
          <a:lstStyle/>
          <a:p>
            <a:pPr algn="l">
              <a:lnSpc>
                <a:spcPts val="1681"/>
              </a:lnSpc>
            </a:pPr>
            <a:r>
              <a:rPr lang="en-US" sz="1401" dirty="0">
                <a:solidFill>
                  <a:srgbClr val="173395"/>
                </a:solidFill>
                <a:latin typeface="Poppins"/>
                <a:ea typeface="Poppins"/>
                <a:cs typeface="Poppins"/>
                <a:sym typeface="Poppins"/>
              </a:rPr>
              <a:t>In de </a:t>
            </a:r>
            <a:r>
              <a:rPr lang="en-US" sz="1401" dirty="0" err="1">
                <a:solidFill>
                  <a:srgbClr val="173395"/>
                </a:solidFill>
                <a:latin typeface="Poppins"/>
                <a:ea typeface="Poppins"/>
                <a:cs typeface="Poppins"/>
                <a:sym typeface="Poppins"/>
              </a:rPr>
              <a:t>volgende</a:t>
            </a:r>
            <a:r>
              <a:rPr lang="en-US" sz="1401" dirty="0">
                <a:solidFill>
                  <a:srgbClr val="173395"/>
                </a:solidFill>
                <a:latin typeface="Poppins"/>
                <a:ea typeface="Poppins"/>
                <a:cs typeface="Poppins"/>
                <a:sym typeface="Poppins"/>
              </a:rPr>
              <a:t> sheets </a:t>
            </a:r>
            <a:r>
              <a:rPr lang="en-US" sz="1401" dirty="0" err="1">
                <a:solidFill>
                  <a:srgbClr val="173395"/>
                </a:solidFill>
                <a:latin typeface="Poppins"/>
                <a:ea typeface="Poppins"/>
                <a:cs typeface="Poppins"/>
                <a:sym typeface="Poppins"/>
              </a:rPr>
              <a:t>zijn</a:t>
            </a:r>
            <a:r>
              <a:rPr lang="en-US" sz="1401" dirty="0">
                <a:solidFill>
                  <a:srgbClr val="173395"/>
                </a:solidFill>
                <a:latin typeface="Poppins"/>
                <a:ea typeface="Poppins"/>
                <a:cs typeface="Poppins"/>
                <a:sym typeface="Poppins"/>
              </a:rPr>
              <a:t> de </a:t>
            </a:r>
            <a:r>
              <a:rPr lang="en-US" sz="1401" dirty="0" err="1">
                <a:solidFill>
                  <a:srgbClr val="173395"/>
                </a:solidFill>
                <a:latin typeface="Poppins"/>
                <a:ea typeface="Poppins"/>
                <a:cs typeface="Poppins"/>
                <a:sym typeface="Poppins"/>
              </a:rPr>
              <a:t>onderstaande</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hoofdstukken</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uit</a:t>
            </a:r>
            <a:r>
              <a:rPr lang="en-US" sz="1401" dirty="0">
                <a:solidFill>
                  <a:srgbClr val="173395"/>
                </a:solidFill>
                <a:latin typeface="Poppins"/>
                <a:ea typeface="Poppins"/>
                <a:cs typeface="Poppins"/>
                <a:sym typeface="Poppins"/>
              </a:rPr>
              <a:t> het </a:t>
            </a:r>
            <a:r>
              <a:rPr lang="en-US" sz="1401" dirty="0" err="1">
                <a:solidFill>
                  <a:srgbClr val="173395"/>
                </a:solidFill>
                <a:latin typeface="Poppins"/>
                <a:ea typeface="Poppins"/>
                <a:cs typeface="Poppins"/>
                <a:sym typeface="Poppins"/>
              </a:rPr>
              <a:t>kwaliteitskader</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uitgewerkt</a:t>
            </a:r>
            <a:r>
              <a:rPr lang="en-US" sz="1401" dirty="0">
                <a:solidFill>
                  <a:srgbClr val="173395"/>
                </a:solidFill>
                <a:latin typeface="Poppins"/>
                <a:ea typeface="Poppins"/>
                <a:cs typeface="Poppins"/>
                <a:sym typeface="Poppins"/>
              </a:rPr>
              <a:t>. Het </a:t>
            </a:r>
            <a:r>
              <a:rPr lang="en-US" sz="1401" dirty="0" err="1">
                <a:solidFill>
                  <a:srgbClr val="173395"/>
                </a:solidFill>
                <a:latin typeface="Poppins"/>
                <a:ea typeface="Poppins"/>
                <a:cs typeface="Poppins"/>
                <a:sym typeface="Poppins"/>
              </a:rPr>
              <a:t>hoofstuk</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zorgproces</a:t>
            </a:r>
            <a:r>
              <a:rPr lang="en-US" sz="1401" dirty="0">
                <a:solidFill>
                  <a:srgbClr val="173395"/>
                </a:solidFill>
                <a:latin typeface="Poppins"/>
                <a:ea typeface="Poppins"/>
                <a:cs typeface="Poppins"/>
                <a:sym typeface="Poppins"/>
              </a:rPr>
              <a:t> is </a:t>
            </a:r>
            <a:r>
              <a:rPr lang="en-US" sz="1401" dirty="0" err="1">
                <a:solidFill>
                  <a:srgbClr val="173395"/>
                </a:solidFill>
                <a:latin typeface="Poppins"/>
                <a:ea typeface="Poppins"/>
                <a:cs typeface="Poppins"/>
                <a:sym typeface="Poppins"/>
              </a:rPr>
              <a:t>uitgewerkt</a:t>
            </a:r>
            <a:r>
              <a:rPr lang="en-US" sz="1401" dirty="0">
                <a:solidFill>
                  <a:srgbClr val="173395"/>
                </a:solidFill>
                <a:latin typeface="Poppins"/>
                <a:ea typeface="Poppins"/>
                <a:cs typeface="Poppins"/>
                <a:sym typeface="Poppins"/>
              </a:rPr>
              <a:t> op </a:t>
            </a:r>
            <a:r>
              <a:rPr lang="en-US" sz="1401" dirty="0" err="1">
                <a:solidFill>
                  <a:srgbClr val="173395"/>
                </a:solidFill>
                <a:latin typeface="Poppins"/>
                <a:ea typeface="Poppins"/>
                <a:cs typeface="Poppins"/>
                <a:sym typeface="Poppins"/>
              </a:rPr>
              <a:t>verschillende</a:t>
            </a:r>
            <a:r>
              <a:rPr lang="en-US" sz="1401" dirty="0">
                <a:solidFill>
                  <a:srgbClr val="173395"/>
                </a:solidFill>
                <a:latin typeface="Poppins"/>
                <a:ea typeface="Poppins"/>
                <a:cs typeface="Poppins"/>
                <a:sym typeface="Poppins"/>
              </a:rPr>
              <a:t> sheets. De </a:t>
            </a:r>
            <a:r>
              <a:rPr lang="en-US" sz="1401" dirty="0" err="1">
                <a:solidFill>
                  <a:srgbClr val="173395"/>
                </a:solidFill>
                <a:latin typeface="Poppins"/>
                <a:ea typeface="Poppins"/>
                <a:cs typeface="Poppins"/>
                <a:sym typeface="Poppins"/>
              </a:rPr>
              <a:t>overige</a:t>
            </a:r>
            <a:r>
              <a:rPr lang="en-US" sz="1401" dirty="0">
                <a:solidFill>
                  <a:srgbClr val="173395"/>
                </a:solidFill>
                <a:latin typeface="Poppins"/>
                <a:ea typeface="Poppins"/>
                <a:cs typeface="Poppins"/>
                <a:sym typeface="Poppins"/>
              </a:rPr>
              <a:t> </a:t>
            </a:r>
            <a:r>
              <a:rPr lang="en-US" sz="1401" dirty="0" err="1">
                <a:solidFill>
                  <a:srgbClr val="173395"/>
                </a:solidFill>
                <a:latin typeface="Poppins"/>
                <a:ea typeface="Poppins"/>
                <a:cs typeface="Poppins"/>
                <a:sym typeface="Poppins"/>
              </a:rPr>
              <a:t>hoofdstukken</a:t>
            </a:r>
            <a:r>
              <a:rPr lang="en-US" sz="1401" dirty="0">
                <a:solidFill>
                  <a:srgbClr val="173395"/>
                </a:solidFill>
                <a:latin typeface="Poppins"/>
                <a:ea typeface="Poppins"/>
                <a:cs typeface="Poppins"/>
                <a:sym typeface="Poppins"/>
              </a:rPr>
              <a:t> op 1 </a:t>
            </a:r>
            <a:r>
              <a:rPr lang="en-US" sz="1401" dirty="0" err="1">
                <a:solidFill>
                  <a:srgbClr val="173395"/>
                </a:solidFill>
                <a:latin typeface="Poppins"/>
                <a:ea typeface="Poppins"/>
                <a:cs typeface="Poppins"/>
                <a:sym typeface="Poppins"/>
              </a:rPr>
              <a:t>sheed</a:t>
            </a:r>
            <a:r>
              <a:rPr lang="en-US" sz="1401" dirty="0">
                <a:solidFill>
                  <a:srgbClr val="173395"/>
                </a:solidFill>
                <a:latin typeface="Poppins"/>
                <a:ea typeface="Poppins"/>
                <a:cs typeface="Poppins"/>
                <a:sym typeface="Poppins"/>
              </a:rPr>
              <a:t>.</a:t>
            </a:r>
          </a:p>
        </p:txBody>
      </p:sp>
      <p:grpSp>
        <p:nvGrpSpPr>
          <p:cNvPr id="25" name="Group 25"/>
          <p:cNvGrpSpPr/>
          <p:nvPr/>
        </p:nvGrpSpPr>
        <p:grpSpPr>
          <a:xfrm>
            <a:off x="768397" y="4782598"/>
            <a:ext cx="4367554" cy="1747663"/>
            <a:chOff x="0" y="0"/>
            <a:chExt cx="1565233" cy="626323"/>
          </a:xfrm>
        </p:grpSpPr>
        <p:sp>
          <p:nvSpPr>
            <p:cNvPr id="26" name="Freeform 26"/>
            <p:cNvSpPr/>
            <p:nvPr/>
          </p:nvSpPr>
          <p:spPr>
            <a:xfrm>
              <a:off x="0" y="0"/>
              <a:ext cx="1565233" cy="626323"/>
            </a:xfrm>
            <a:custGeom>
              <a:avLst/>
              <a:gdLst/>
              <a:ahLst/>
              <a:cxnLst/>
              <a:rect l="l" t="t" r="r" b="b"/>
              <a:pathLst>
                <a:path w="1565233" h="626323">
                  <a:moveTo>
                    <a:pt x="40770" y="0"/>
                  </a:moveTo>
                  <a:lnTo>
                    <a:pt x="1524463" y="0"/>
                  </a:lnTo>
                  <a:cubicBezTo>
                    <a:pt x="1546979" y="0"/>
                    <a:pt x="1565233" y="18253"/>
                    <a:pt x="1565233" y="40770"/>
                  </a:cubicBezTo>
                  <a:lnTo>
                    <a:pt x="1565233" y="585553"/>
                  </a:lnTo>
                  <a:cubicBezTo>
                    <a:pt x="1565233" y="596366"/>
                    <a:pt x="1560937" y="606736"/>
                    <a:pt x="1553291" y="614382"/>
                  </a:cubicBezTo>
                  <a:cubicBezTo>
                    <a:pt x="1545646" y="622028"/>
                    <a:pt x="1535276" y="626323"/>
                    <a:pt x="1524463" y="626323"/>
                  </a:cubicBezTo>
                  <a:lnTo>
                    <a:pt x="40770" y="626323"/>
                  </a:lnTo>
                  <a:cubicBezTo>
                    <a:pt x="29957" y="626323"/>
                    <a:pt x="19587" y="622028"/>
                    <a:pt x="11941" y="614382"/>
                  </a:cubicBezTo>
                  <a:cubicBezTo>
                    <a:pt x="4295" y="606736"/>
                    <a:pt x="0" y="596366"/>
                    <a:pt x="0" y="585553"/>
                  </a:cubicBezTo>
                  <a:lnTo>
                    <a:pt x="0" y="40770"/>
                  </a:lnTo>
                  <a:cubicBezTo>
                    <a:pt x="0" y="29957"/>
                    <a:pt x="4295" y="19587"/>
                    <a:pt x="11941" y="11941"/>
                  </a:cubicBezTo>
                  <a:cubicBezTo>
                    <a:pt x="19587" y="4295"/>
                    <a:pt x="29957" y="0"/>
                    <a:pt x="40770" y="0"/>
                  </a:cubicBezTo>
                  <a:close/>
                </a:path>
              </a:pathLst>
            </a:custGeom>
            <a:solidFill>
              <a:srgbClr val="F1ECE3"/>
            </a:solidFill>
          </p:spPr>
          <p:txBody>
            <a:bodyPr/>
            <a:lstStyle/>
            <a:p>
              <a:endParaRPr lang="nl-NL"/>
            </a:p>
          </p:txBody>
        </p:sp>
        <p:sp>
          <p:nvSpPr>
            <p:cNvPr id="27" name="TextBox 27"/>
            <p:cNvSpPr txBox="1"/>
            <p:nvPr/>
          </p:nvSpPr>
          <p:spPr>
            <a:xfrm>
              <a:off x="0" y="-19050"/>
              <a:ext cx="1565233" cy="645373"/>
            </a:xfrm>
            <a:prstGeom prst="rect">
              <a:avLst/>
            </a:prstGeom>
          </p:spPr>
          <p:txBody>
            <a:bodyPr lIns="50800" tIns="50800" rIns="50800" bIns="50800" rtlCol="0" anchor="ctr"/>
            <a:lstStyle/>
            <a:p>
              <a:pPr algn="ctr">
                <a:lnSpc>
                  <a:spcPts val="1233"/>
                </a:lnSpc>
              </a:pPr>
              <a:endParaRPr/>
            </a:p>
          </p:txBody>
        </p:sp>
      </p:grpSp>
      <p:grpSp>
        <p:nvGrpSpPr>
          <p:cNvPr id="28" name="Group 28"/>
          <p:cNvGrpSpPr/>
          <p:nvPr/>
        </p:nvGrpSpPr>
        <p:grpSpPr>
          <a:xfrm>
            <a:off x="5580844" y="4782598"/>
            <a:ext cx="4355156" cy="1747663"/>
            <a:chOff x="0" y="0"/>
            <a:chExt cx="1560790" cy="626323"/>
          </a:xfrm>
        </p:grpSpPr>
        <p:sp>
          <p:nvSpPr>
            <p:cNvPr id="29" name="Freeform 29"/>
            <p:cNvSpPr/>
            <p:nvPr/>
          </p:nvSpPr>
          <p:spPr>
            <a:xfrm>
              <a:off x="0" y="0"/>
              <a:ext cx="1560790" cy="626323"/>
            </a:xfrm>
            <a:custGeom>
              <a:avLst/>
              <a:gdLst/>
              <a:ahLst/>
              <a:cxnLst/>
              <a:rect l="l" t="t" r="r" b="b"/>
              <a:pathLst>
                <a:path w="1560790" h="626323">
                  <a:moveTo>
                    <a:pt x="40886" y="0"/>
                  </a:moveTo>
                  <a:lnTo>
                    <a:pt x="1519904" y="0"/>
                  </a:lnTo>
                  <a:cubicBezTo>
                    <a:pt x="1530747" y="0"/>
                    <a:pt x="1541147" y="4308"/>
                    <a:pt x="1548815" y="11975"/>
                  </a:cubicBezTo>
                  <a:cubicBezTo>
                    <a:pt x="1556482" y="19643"/>
                    <a:pt x="1560790" y="30042"/>
                    <a:pt x="1560790" y="40886"/>
                  </a:cubicBezTo>
                  <a:lnTo>
                    <a:pt x="1560790" y="585437"/>
                  </a:lnTo>
                  <a:cubicBezTo>
                    <a:pt x="1560790" y="608018"/>
                    <a:pt x="1542485" y="626323"/>
                    <a:pt x="1519904" y="626323"/>
                  </a:cubicBezTo>
                  <a:lnTo>
                    <a:pt x="40886" y="626323"/>
                  </a:lnTo>
                  <a:cubicBezTo>
                    <a:pt x="30042" y="626323"/>
                    <a:pt x="19643" y="622016"/>
                    <a:pt x="11975" y="614348"/>
                  </a:cubicBezTo>
                  <a:cubicBezTo>
                    <a:pt x="4308" y="606680"/>
                    <a:pt x="0" y="596281"/>
                    <a:pt x="0" y="585437"/>
                  </a:cubicBezTo>
                  <a:lnTo>
                    <a:pt x="0" y="40886"/>
                  </a:lnTo>
                  <a:cubicBezTo>
                    <a:pt x="0" y="30042"/>
                    <a:pt x="4308" y="19643"/>
                    <a:pt x="11975" y="11975"/>
                  </a:cubicBezTo>
                  <a:cubicBezTo>
                    <a:pt x="19643" y="4308"/>
                    <a:pt x="30042" y="0"/>
                    <a:pt x="40886" y="0"/>
                  </a:cubicBezTo>
                  <a:close/>
                </a:path>
              </a:pathLst>
            </a:custGeom>
            <a:solidFill>
              <a:srgbClr val="F1ECE3"/>
            </a:solidFill>
          </p:spPr>
          <p:txBody>
            <a:bodyPr/>
            <a:lstStyle/>
            <a:p>
              <a:endParaRPr lang="nl-NL"/>
            </a:p>
          </p:txBody>
        </p:sp>
        <p:sp>
          <p:nvSpPr>
            <p:cNvPr id="30" name="TextBox 30"/>
            <p:cNvSpPr txBox="1"/>
            <p:nvPr/>
          </p:nvSpPr>
          <p:spPr>
            <a:xfrm>
              <a:off x="0" y="-19050"/>
              <a:ext cx="1560790" cy="645373"/>
            </a:xfrm>
            <a:prstGeom prst="rect">
              <a:avLst/>
            </a:prstGeom>
          </p:spPr>
          <p:txBody>
            <a:bodyPr lIns="50800" tIns="50800" rIns="50800" bIns="50800" rtlCol="0" anchor="ctr"/>
            <a:lstStyle/>
            <a:p>
              <a:pPr algn="ctr">
                <a:lnSpc>
                  <a:spcPts val="1233"/>
                </a:lnSpc>
              </a:pPr>
              <a:endParaRPr/>
            </a:p>
          </p:txBody>
        </p:sp>
      </p:grpSp>
      <p:grpSp>
        <p:nvGrpSpPr>
          <p:cNvPr id="31" name="Group 31"/>
          <p:cNvGrpSpPr/>
          <p:nvPr/>
        </p:nvGrpSpPr>
        <p:grpSpPr>
          <a:xfrm>
            <a:off x="768397" y="4658422"/>
            <a:ext cx="4355156" cy="1146368"/>
            <a:chOff x="0" y="0"/>
            <a:chExt cx="5980629" cy="1574226"/>
          </a:xfrm>
        </p:grpSpPr>
        <p:sp>
          <p:nvSpPr>
            <p:cNvPr id="32" name="Freeform 32"/>
            <p:cNvSpPr/>
            <p:nvPr/>
          </p:nvSpPr>
          <p:spPr>
            <a:xfrm>
              <a:off x="0" y="0"/>
              <a:ext cx="5980629" cy="1574226"/>
            </a:xfrm>
            <a:custGeom>
              <a:avLst/>
              <a:gdLst/>
              <a:ahLst/>
              <a:cxnLst/>
              <a:rect l="l" t="t" r="r" b="b"/>
              <a:pathLst>
                <a:path w="5980629" h="1574226">
                  <a:moveTo>
                    <a:pt x="71106" y="0"/>
                  </a:moveTo>
                  <a:lnTo>
                    <a:pt x="5909523" y="0"/>
                  </a:lnTo>
                  <a:cubicBezTo>
                    <a:pt x="5948793" y="0"/>
                    <a:pt x="5980629" y="31835"/>
                    <a:pt x="5980629" y="71106"/>
                  </a:cubicBezTo>
                  <a:lnTo>
                    <a:pt x="5980629" y="1503121"/>
                  </a:lnTo>
                  <a:cubicBezTo>
                    <a:pt x="5980629" y="1542391"/>
                    <a:pt x="5948793" y="1574226"/>
                    <a:pt x="5909523" y="1574226"/>
                  </a:cubicBezTo>
                  <a:lnTo>
                    <a:pt x="71106" y="1574226"/>
                  </a:lnTo>
                  <a:cubicBezTo>
                    <a:pt x="31835" y="1574226"/>
                    <a:pt x="0" y="1542391"/>
                    <a:pt x="0" y="1503121"/>
                  </a:cubicBezTo>
                  <a:lnTo>
                    <a:pt x="0" y="71106"/>
                  </a:lnTo>
                  <a:cubicBezTo>
                    <a:pt x="0" y="31835"/>
                    <a:pt x="31835" y="0"/>
                    <a:pt x="71106" y="0"/>
                  </a:cubicBezTo>
                  <a:close/>
                </a:path>
              </a:pathLst>
            </a:custGeom>
            <a:blipFill>
              <a:blip r:embed="rId4"/>
              <a:stretch>
                <a:fillRect t="-42891" b="-109748"/>
              </a:stretch>
            </a:blipFill>
            <a:ln cap="rnd">
              <a:noFill/>
              <a:prstDash val="solid"/>
              <a:round/>
            </a:ln>
          </p:spPr>
          <p:txBody>
            <a:bodyPr/>
            <a:lstStyle/>
            <a:p>
              <a:endParaRPr lang="nl-NL"/>
            </a:p>
          </p:txBody>
        </p:sp>
      </p:grpSp>
      <p:grpSp>
        <p:nvGrpSpPr>
          <p:cNvPr id="33" name="Group 33"/>
          <p:cNvGrpSpPr/>
          <p:nvPr/>
        </p:nvGrpSpPr>
        <p:grpSpPr>
          <a:xfrm>
            <a:off x="756000" y="5513952"/>
            <a:ext cx="4367554" cy="290838"/>
            <a:chOff x="0" y="0"/>
            <a:chExt cx="1487116" cy="99028"/>
          </a:xfrm>
        </p:grpSpPr>
        <p:sp>
          <p:nvSpPr>
            <p:cNvPr id="34" name="Freeform 34"/>
            <p:cNvSpPr/>
            <p:nvPr/>
          </p:nvSpPr>
          <p:spPr>
            <a:xfrm>
              <a:off x="0" y="0"/>
              <a:ext cx="1487116" cy="99028"/>
            </a:xfrm>
            <a:custGeom>
              <a:avLst/>
              <a:gdLst/>
              <a:ahLst/>
              <a:cxnLst/>
              <a:rect l="l" t="t" r="r" b="b"/>
              <a:pathLst>
                <a:path w="1487116" h="99028">
                  <a:moveTo>
                    <a:pt x="0" y="0"/>
                  </a:moveTo>
                  <a:lnTo>
                    <a:pt x="1487116" y="0"/>
                  </a:lnTo>
                  <a:lnTo>
                    <a:pt x="1487116" y="99028"/>
                  </a:lnTo>
                  <a:lnTo>
                    <a:pt x="0" y="99028"/>
                  </a:lnTo>
                  <a:close/>
                </a:path>
              </a:pathLst>
            </a:custGeom>
            <a:solidFill>
              <a:srgbClr val="F1ECE3"/>
            </a:solidFill>
          </p:spPr>
          <p:txBody>
            <a:bodyPr/>
            <a:lstStyle/>
            <a:p>
              <a:endParaRPr lang="nl-NL"/>
            </a:p>
          </p:txBody>
        </p:sp>
        <p:sp>
          <p:nvSpPr>
            <p:cNvPr id="35" name="TextBox 35"/>
            <p:cNvSpPr txBox="1"/>
            <p:nvPr/>
          </p:nvSpPr>
          <p:spPr>
            <a:xfrm>
              <a:off x="0" y="-47625"/>
              <a:ext cx="1487116" cy="146653"/>
            </a:xfrm>
            <a:prstGeom prst="rect">
              <a:avLst/>
            </a:prstGeom>
          </p:spPr>
          <p:txBody>
            <a:bodyPr lIns="29471" tIns="29471" rIns="29471" bIns="29471" rtlCol="0" anchor="ctr"/>
            <a:lstStyle/>
            <a:p>
              <a:pPr algn="ctr">
                <a:lnSpc>
                  <a:spcPts val="1662"/>
                </a:lnSpc>
              </a:pPr>
              <a:endParaRPr/>
            </a:p>
          </p:txBody>
        </p:sp>
      </p:grpSp>
      <p:sp>
        <p:nvSpPr>
          <p:cNvPr id="36" name="TextBox 36"/>
          <p:cNvSpPr txBox="1"/>
          <p:nvPr/>
        </p:nvSpPr>
        <p:spPr>
          <a:xfrm>
            <a:off x="777525" y="5736042"/>
            <a:ext cx="4358426" cy="296722"/>
          </a:xfrm>
          <a:prstGeom prst="rect">
            <a:avLst/>
          </a:prstGeom>
        </p:spPr>
        <p:txBody>
          <a:bodyPr lIns="0" tIns="0" rIns="0" bIns="0" rtlCol="0" anchor="t">
            <a:spAutoFit/>
          </a:bodyPr>
          <a:lstStyle/>
          <a:p>
            <a:pPr algn="ctr">
              <a:lnSpc>
                <a:spcPts val="2127"/>
              </a:lnSpc>
            </a:pPr>
            <a:r>
              <a:rPr lang="en-US" sz="1969" b="1">
                <a:solidFill>
                  <a:srgbClr val="173395"/>
                </a:solidFill>
                <a:latin typeface="Poppins Bold"/>
                <a:ea typeface="Poppins Bold"/>
                <a:cs typeface="Poppins Bold"/>
                <a:sym typeface="Poppins Bold"/>
              </a:rPr>
              <a:t>Competenties</a:t>
            </a:r>
          </a:p>
        </p:txBody>
      </p:sp>
      <p:grpSp>
        <p:nvGrpSpPr>
          <p:cNvPr id="37" name="Group 37"/>
          <p:cNvGrpSpPr/>
          <p:nvPr/>
        </p:nvGrpSpPr>
        <p:grpSpPr>
          <a:xfrm>
            <a:off x="5580844" y="4655481"/>
            <a:ext cx="4355156" cy="1149310"/>
            <a:chOff x="0" y="0"/>
            <a:chExt cx="5980629" cy="1578266"/>
          </a:xfrm>
        </p:grpSpPr>
        <p:sp>
          <p:nvSpPr>
            <p:cNvPr id="38" name="Freeform 38"/>
            <p:cNvSpPr/>
            <p:nvPr/>
          </p:nvSpPr>
          <p:spPr>
            <a:xfrm>
              <a:off x="0" y="0"/>
              <a:ext cx="5980629" cy="1578266"/>
            </a:xfrm>
            <a:custGeom>
              <a:avLst/>
              <a:gdLst/>
              <a:ahLst/>
              <a:cxnLst/>
              <a:rect l="l" t="t" r="r" b="b"/>
              <a:pathLst>
                <a:path w="5980629" h="1578266">
                  <a:moveTo>
                    <a:pt x="71106" y="0"/>
                  </a:moveTo>
                  <a:lnTo>
                    <a:pt x="5909523" y="0"/>
                  </a:lnTo>
                  <a:cubicBezTo>
                    <a:pt x="5948793" y="0"/>
                    <a:pt x="5980629" y="31835"/>
                    <a:pt x="5980629" y="71106"/>
                  </a:cubicBezTo>
                  <a:lnTo>
                    <a:pt x="5980629" y="1507160"/>
                  </a:lnTo>
                  <a:cubicBezTo>
                    <a:pt x="5980629" y="1546431"/>
                    <a:pt x="5948793" y="1578266"/>
                    <a:pt x="5909523" y="1578266"/>
                  </a:cubicBezTo>
                  <a:lnTo>
                    <a:pt x="71106" y="1578266"/>
                  </a:lnTo>
                  <a:cubicBezTo>
                    <a:pt x="31835" y="1578266"/>
                    <a:pt x="0" y="1546431"/>
                    <a:pt x="0" y="1507160"/>
                  </a:cubicBezTo>
                  <a:lnTo>
                    <a:pt x="0" y="71106"/>
                  </a:lnTo>
                  <a:cubicBezTo>
                    <a:pt x="0" y="31835"/>
                    <a:pt x="31835" y="0"/>
                    <a:pt x="71106" y="0"/>
                  </a:cubicBezTo>
                  <a:close/>
                </a:path>
              </a:pathLst>
            </a:custGeom>
            <a:blipFill>
              <a:blip r:embed="rId5"/>
              <a:stretch>
                <a:fillRect t="-2103" b="-2103"/>
              </a:stretch>
            </a:blipFill>
            <a:ln cap="rnd">
              <a:noFill/>
              <a:prstDash val="solid"/>
              <a:round/>
            </a:ln>
          </p:spPr>
          <p:txBody>
            <a:bodyPr/>
            <a:lstStyle/>
            <a:p>
              <a:endParaRPr lang="nl-NL"/>
            </a:p>
          </p:txBody>
        </p:sp>
      </p:grpSp>
      <p:grpSp>
        <p:nvGrpSpPr>
          <p:cNvPr id="39" name="Group 39"/>
          <p:cNvGrpSpPr/>
          <p:nvPr/>
        </p:nvGrpSpPr>
        <p:grpSpPr>
          <a:xfrm>
            <a:off x="5580844" y="5513952"/>
            <a:ext cx="4348958" cy="290838"/>
            <a:chOff x="0" y="0"/>
            <a:chExt cx="1480784" cy="99028"/>
          </a:xfrm>
        </p:grpSpPr>
        <p:sp>
          <p:nvSpPr>
            <p:cNvPr id="40" name="Freeform 40"/>
            <p:cNvSpPr/>
            <p:nvPr/>
          </p:nvSpPr>
          <p:spPr>
            <a:xfrm>
              <a:off x="0" y="0"/>
              <a:ext cx="1480784" cy="99028"/>
            </a:xfrm>
            <a:custGeom>
              <a:avLst/>
              <a:gdLst/>
              <a:ahLst/>
              <a:cxnLst/>
              <a:rect l="l" t="t" r="r" b="b"/>
              <a:pathLst>
                <a:path w="1480784" h="99028">
                  <a:moveTo>
                    <a:pt x="0" y="0"/>
                  </a:moveTo>
                  <a:lnTo>
                    <a:pt x="1480784" y="0"/>
                  </a:lnTo>
                  <a:lnTo>
                    <a:pt x="1480784" y="99028"/>
                  </a:lnTo>
                  <a:lnTo>
                    <a:pt x="0" y="99028"/>
                  </a:lnTo>
                  <a:close/>
                </a:path>
              </a:pathLst>
            </a:custGeom>
            <a:solidFill>
              <a:srgbClr val="F1ECE3"/>
            </a:solidFill>
          </p:spPr>
          <p:txBody>
            <a:bodyPr/>
            <a:lstStyle/>
            <a:p>
              <a:endParaRPr lang="nl-NL"/>
            </a:p>
          </p:txBody>
        </p:sp>
        <p:sp>
          <p:nvSpPr>
            <p:cNvPr id="41" name="TextBox 41"/>
            <p:cNvSpPr txBox="1"/>
            <p:nvPr/>
          </p:nvSpPr>
          <p:spPr>
            <a:xfrm>
              <a:off x="0" y="-47625"/>
              <a:ext cx="1480784" cy="146653"/>
            </a:xfrm>
            <a:prstGeom prst="rect">
              <a:avLst/>
            </a:prstGeom>
          </p:spPr>
          <p:txBody>
            <a:bodyPr lIns="29471" tIns="29471" rIns="29471" bIns="29471" rtlCol="0" anchor="ctr"/>
            <a:lstStyle/>
            <a:p>
              <a:pPr algn="ctr">
                <a:lnSpc>
                  <a:spcPts val="1662"/>
                </a:lnSpc>
              </a:pPr>
              <a:endParaRPr/>
            </a:p>
          </p:txBody>
        </p:sp>
      </p:grpSp>
      <p:sp>
        <p:nvSpPr>
          <p:cNvPr id="42" name="TextBox 42"/>
          <p:cNvSpPr txBox="1"/>
          <p:nvPr/>
        </p:nvSpPr>
        <p:spPr>
          <a:xfrm>
            <a:off x="5589920" y="5736042"/>
            <a:ext cx="4333683" cy="296722"/>
          </a:xfrm>
          <a:prstGeom prst="rect">
            <a:avLst/>
          </a:prstGeom>
        </p:spPr>
        <p:txBody>
          <a:bodyPr lIns="0" tIns="0" rIns="0" bIns="0" rtlCol="0" anchor="t">
            <a:spAutoFit/>
          </a:bodyPr>
          <a:lstStyle/>
          <a:p>
            <a:pPr algn="ctr">
              <a:lnSpc>
                <a:spcPts val="2127"/>
              </a:lnSpc>
            </a:pPr>
            <a:r>
              <a:rPr lang="en-US" sz="1969" b="1">
                <a:solidFill>
                  <a:srgbClr val="173395"/>
                </a:solidFill>
                <a:latin typeface="Poppins Bold"/>
                <a:ea typeface="Poppins Bold"/>
                <a:cs typeface="Poppins Bold"/>
                <a:sym typeface="Poppins Bold"/>
              </a:rPr>
              <a:t>Organisatie en kwaliteit</a:t>
            </a:r>
          </a:p>
        </p:txBody>
      </p:sp>
      <p:grpSp>
        <p:nvGrpSpPr>
          <p:cNvPr id="43" name="Group 43"/>
          <p:cNvGrpSpPr/>
          <p:nvPr/>
        </p:nvGrpSpPr>
        <p:grpSpPr>
          <a:xfrm>
            <a:off x="5580844" y="2494378"/>
            <a:ext cx="4355156" cy="1086729"/>
            <a:chOff x="0" y="0"/>
            <a:chExt cx="5980629" cy="1492328"/>
          </a:xfrm>
        </p:grpSpPr>
        <p:sp>
          <p:nvSpPr>
            <p:cNvPr id="44" name="Freeform 44"/>
            <p:cNvSpPr/>
            <p:nvPr/>
          </p:nvSpPr>
          <p:spPr>
            <a:xfrm>
              <a:off x="0" y="0"/>
              <a:ext cx="5980629" cy="1492328"/>
            </a:xfrm>
            <a:custGeom>
              <a:avLst/>
              <a:gdLst/>
              <a:ahLst/>
              <a:cxnLst/>
              <a:rect l="l" t="t" r="r" b="b"/>
              <a:pathLst>
                <a:path w="5980629" h="1492328">
                  <a:moveTo>
                    <a:pt x="71106" y="0"/>
                  </a:moveTo>
                  <a:lnTo>
                    <a:pt x="5909523" y="0"/>
                  </a:lnTo>
                  <a:cubicBezTo>
                    <a:pt x="5948793" y="0"/>
                    <a:pt x="5980629" y="31835"/>
                    <a:pt x="5980629" y="71106"/>
                  </a:cubicBezTo>
                  <a:lnTo>
                    <a:pt x="5980629" y="1421222"/>
                  </a:lnTo>
                  <a:cubicBezTo>
                    <a:pt x="5980629" y="1460493"/>
                    <a:pt x="5948793" y="1492328"/>
                    <a:pt x="5909523" y="1492328"/>
                  </a:cubicBezTo>
                  <a:lnTo>
                    <a:pt x="71106" y="1492328"/>
                  </a:lnTo>
                  <a:cubicBezTo>
                    <a:pt x="31835" y="1492328"/>
                    <a:pt x="0" y="1460493"/>
                    <a:pt x="0" y="1421222"/>
                  </a:cubicBezTo>
                  <a:lnTo>
                    <a:pt x="0" y="71106"/>
                  </a:lnTo>
                  <a:cubicBezTo>
                    <a:pt x="0" y="31835"/>
                    <a:pt x="31835" y="0"/>
                    <a:pt x="71106" y="0"/>
                  </a:cubicBezTo>
                  <a:close/>
                </a:path>
              </a:pathLst>
            </a:custGeom>
            <a:blipFill>
              <a:blip r:embed="rId6"/>
              <a:stretch>
                <a:fillRect t="-62212" b="-62212"/>
              </a:stretch>
            </a:blipFill>
            <a:ln cap="rnd">
              <a:noFill/>
              <a:prstDash val="solid"/>
              <a:round/>
            </a:ln>
          </p:spPr>
          <p:txBody>
            <a:bodyPr/>
            <a:lstStyle/>
            <a:p>
              <a:endParaRPr lang="nl-NL"/>
            </a:p>
          </p:txBody>
        </p:sp>
      </p:grpSp>
      <p:grpSp>
        <p:nvGrpSpPr>
          <p:cNvPr id="45" name="Group 45"/>
          <p:cNvGrpSpPr/>
          <p:nvPr/>
        </p:nvGrpSpPr>
        <p:grpSpPr>
          <a:xfrm>
            <a:off x="5580844" y="3349908"/>
            <a:ext cx="4355156" cy="290838"/>
            <a:chOff x="0" y="0"/>
            <a:chExt cx="1482895" cy="99028"/>
          </a:xfrm>
        </p:grpSpPr>
        <p:sp>
          <p:nvSpPr>
            <p:cNvPr id="46" name="Freeform 46"/>
            <p:cNvSpPr/>
            <p:nvPr/>
          </p:nvSpPr>
          <p:spPr>
            <a:xfrm>
              <a:off x="0" y="0"/>
              <a:ext cx="1482895" cy="99028"/>
            </a:xfrm>
            <a:custGeom>
              <a:avLst/>
              <a:gdLst/>
              <a:ahLst/>
              <a:cxnLst/>
              <a:rect l="l" t="t" r="r" b="b"/>
              <a:pathLst>
                <a:path w="1482895" h="99028">
                  <a:moveTo>
                    <a:pt x="0" y="0"/>
                  </a:moveTo>
                  <a:lnTo>
                    <a:pt x="1482895" y="0"/>
                  </a:lnTo>
                  <a:lnTo>
                    <a:pt x="1482895" y="99028"/>
                  </a:lnTo>
                  <a:lnTo>
                    <a:pt x="0" y="99028"/>
                  </a:lnTo>
                  <a:close/>
                </a:path>
              </a:pathLst>
            </a:custGeom>
            <a:solidFill>
              <a:srgbClr val="F1ECE3"/>
            </a:solidFill>
          </p:spPr>
          <p:txBody>
            <a:bodyPr/>
            <a:lstStyle/>
            <a:p>
              <a:endParaRPr lang="nl-NL"/>
            </a:p>
          </p:txBody>
        </p:sp>
        <p:sp>
          <p:nvSpPr>
            <p:cNvPr id="47" name="TextBox 47"/>
            <p:cNvSpPr txBox="1"/>
            <p:nvPr/>
          </p:nvSpPr>
          <p:spPr>
            <a:xfrm>
              <a:off x="0" y="-47625"/>
              <a:ext cx="1482895" cy="146653"/>
            </a:xfrm>
            <a:prstGeom prst="rect">
              <a:avLst/>
            </a:prstGeom>
          </p:spPr>
          <p:txBody>
            <a:bodyPr lIns="29471" tIns="29471" rIns="29471" bIns="29471" rtlCol="0" anchor="ctr"/>
            <a:lstStyle/>
            <a:p>
              <a:pPr algn="ctr">
                <a:lnSpc>
                  <a:spcPts val="1662"/>
                </a:lnSpc>
              </a:pPr>
              <a:endParaRPr/>
            </a:p>
          </p:txBody>
        </p:sp>
      </p:grpSp>
      <p:sp>
        <p:nvSpPr>
          <p:cNvPr id="48" name="TextBox 48"/>
          <p:cNvSpPr txBox="1"/>
          <p:nvPr/>
        </p:nvSpPr>
        <p:spPr>
          <a:xfrm>
            <a:off x="5589933" y="3571998"/>
            <a:ext cx="4339869" cy="296722"/>
          </a:xfrm>
          <a:prstGeom prst="rect">
            <a:avLst/>
          </a:prstGeom>
        </p:spPr>
        <p:txBody>
          <a:bodyPr lIns="0" tIns="0" rIns="0" bIns="0" rtlCol="0" anchor="t">
            <a:spAutoFit/>
          </a:bodyPr>
          <a:lstStyle/>
          <a:p>
            <a:pPr algn="ctr">
              <a:lnSpc>
                <a:spcPts val="2127"/>
              </a:lnSpc>
            </a:pPr>
            <a:r>
              <a:rPr lang="en-US" sz="1969" b="1">
                <a:solidFill>
                  <a:srgbClr val="173395"/>
                </a:solidFill>
                <a:latin typeface="Poppins Bold"/>
                <a:ea typeface="Poppins Bold"/>
                <a:cs typeface="Poppins Bold"/>
                <a:sym typeface="Poppins Bold"/>
              </a:rPr>
              <a:t>Zorgproces</a:t>
            </a:r>
          </a:p>
        </p:txBody>
      </p:sp>
      <p:sp>
        <p:nvSpPr>
          <p:cNvPr id="50" name="TextBox 7">
            <a:extLst>
              <a:ext uri="{FF2B5EF4-FFF2-40B4-BE49-F238E27FC236}">
                <a16:creationId xmlns:a16="http://schemas.microsoft.com/office/drawing/2014/main" id="{84F51BAE-DDDF-16A8-7505-87C9EDB461AC}"/>
              </a:ext>
            </a:extLst>
          </p:cNvPr>
          <p:cNvSpPr txBox="1"/>
          <p:nvPr/>
        </p:nvSpPr>
        <p:spPr>
          <a:xfrm>
            <a:off x="768397" y="672188"/>
            <a:ext cx="7220648" cy="568480"/>
          </a:xfrm>
          <a:prstGeom prst="rect">
            <a:avLst/>
          </a:prstGeom>
        </p:spPr>
        <p:txBody>
          <a:bodyPr lIns="0" tIns="0" rIns="0" bIns="0" rtlCol="0" anchor="t">
            <a:spAutoFit/>
          </a:bodyPr>
          <a:lstStyle/>
          <a:p>
            <a:pPr algn="l">
              <a:lnSpc>
                <a:spcPts val="4511"/>
              </a:lnSpc>
            </a:pPr>
            <a:r>
              <a:rPr lang="en-US" sz="2801" b="1" dirty="0" err="1">
                <a:solidFill>
                  <a:srgbClr val="FFFFFF"/>
                </a:solidFill>
                <a:latin typeface="Poppins Bold"/>
                <a:ea typeface="Poppins Bold"/>
                <a:cs typeface="Poppins Bold"/>
                <a:sym typeface="Poppins Bold"/>
              </a:rPr>
              <a:t>Hoofdstukken</a:t>
            </a:r>
            <a:r>
              <a:rPr lang="en-US" sz="2801" b="1" dirty="0">
                <a:solidFill>
                  <a:srgbClr val="FFFFFF"/>
                </a:solidFill>
                <a:latin typeface="Poppins Bold"/>
                <a:ea typeface="Poppins Bold"/>
                <a:cs typeface="Poppins Bold"/>
                <a:sym typeface="Poppins Bold"/>
              </a:rPr>
              <a:t> in het </a:t>
            </a:r>
            <a:r>
              <a:rPr lang="en-US" sz="2801" b="1" dirty="0" err="1">
                <a:solidFill>
                  <a:srgbClr val="FFFFFF"/>
                </a:solidFill>
                <a:latin typeface="Poppins Bold"/>
                <a:ea typeface="Poppins Bold"/>
                <a:cs typeface="Poppins Bold"/>
                <a:sym typeface="Poppins Bold"/>
              </a:rPr>
              <a:t>kwaliteitskader</a:t>
            </a:r>
            <a:endParaRPr lang="en-US" sz="2801" b="1" dirty="0">
              <a:solidFill>
                <a:srgbClr val="FFFFFF"/>
              </a:solidFill>
              <a:latin typeface="Poppins Bold"/>
              <a:ea typeface="Poppins Bold"/>
              <a:cs typeface="Poppins Bold"/>
              <a:sym typeface="Poppins Bo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56000" y="756000"/>
            <a:ext cx="3062557" cy="503717"/>
            <a:chOff x="0" y="0"/>
            <a:chExt cx="1097551" cy="180521"/>
          </a:xfrm>
        </p:grpSpPr>
        <p:sp>
          <p:nvSpPr>
            <p:cNvPr id="3" name="Freeform 3"/>
            <p:cNvSpPr/>
            <p:nvPr/>
          </p:nvSpPr>
          <p:spPr>
            <a:xfrm>
              <a:off x="0" y="0"/>
              <a:ext cx="1097551" cy="180521"/>
            </a:xfrm>
            <a:custGeom>
              <a:avLst/>
              <a:gdLst/>
              <a:ahLst/>
              <a:cxnLst/>
              <a:rect l="l" t="t" r="r" b="b"/>
              <a:pathLst>
                <a:path w="1097551" h="180521">
                  <a:moveTo>
                    <a:pt x="20223" y="0"/>
                  </a:moveTo>
                  <a:lnTo>
                    <a:pt x="1077328" y="0"/>
                  </a:lnTo>
                  <a:cubicBezTo>
                    <a:pt x="1082691" y="0"/>
                    <a:pt x="1087835" y="2131"/>
                    <a:pt x="1091628" y="5923"/>
                  </a:cubicBezTo>
                  <a:cubicBezTo>
                    <a:pt x="1095421" y="9716"/>
                    <a:pt x="1097551" y="14860"/>
                    <a:pt x="1097551" y="20223"/>
                  </a:cubicBezTo>
                  <a:lnTo>
                    <a:pt x="1097551" y="160297"/>
                  </a:lnTo>
                  <a:cubicBezTo>
                    <a:pt x="1097551" y="171466"/>
                    <a:pt x="1088497" y="180521"/>
                    <a:pt x="1077328" y="180521"/>
                  </a:cubicBezTo>
                  <a:lnTo>
                    <a:pt x="20223" y="180521"/>
                  </a:lnTo>
                  <a:cubicBezTo>
                    <a:pt x="14860" y="180521"/>
                    <a:pt x="9716" y="178390"/>
                    <a:pt x="5923" y="174597"/>
                  </a:cubicBezTo>
                  <a:cubicBezTo>
                    <a:pt x="2131" y="170805"/>
                    <a:pt x="0" y="165661"/>
                    <a:pt x="0" y="160297"/>
                  </a:cubicBezTo>
                  <a:lnTo>
                    <a:pt x="0" y="20223"/>
                  </a:lnTo>
                  <a:cubicBezTo>
                    <a:pt x="0" y="14860"/>
                    <a:pt x="2131" y="9716"/>
                    <a:pt x="5923" y="5923"/>
                  </a:cubicBezTo>
                  <a:cubicBezTo>
                    <a:pt x="9716" y="2131"/>
                    <a:pt x="14860" y="0"/>
                    <a:pt x="20223" y="0"/>
                  </a:cubicBezTo>
                  <a:close/>
                </a:path>
              </a:pathLst>
            </a:custGeom>
            <a:solidFill>
              <a:srgbClr val="AF1881"/>
            </a:solidFill>
          </p:spPr>
          <p:txBody>
            <a:bodyPr/>
            <a:lstStyle/>
            <a:p>
              <a:endParaRPr lang="nl-NL"/>
            </a:p>
          </p:txBody>
        </p:sp>
        <p:sp>
          <p:nvSpPr>
            <p:cNvPr id="4" name="TextBox 4"/>
            <p:cNvSpPr txBox="1"/>
            <p:nvPr/>
          </p:nvSpPr>
          <p:spPr>
            <a:xfrm>
              <a:off x="0" y="-19050"/>
              <a:ext cx="1097551" cy="199571"/>
            </a:xfrm>
            <a:prstGeom prst="rect">
              <a:avLst/>
            </a:prstGeom>
          </p:spPr>
          <p:txBody>
            <a:bodyPr lIns="50800" tIns="50800" rIns="50800" bIns="50800" rtlCol="0" anchor="ctr"/>
            <a:lstStyle/>
            <a:p>
              <a:pPr algn="ctr">
                <a:lnSpc>
                  <a:spcPts val="1353"/>
                </a:lnSpc>
              </a:pPr>
              <a:endParaRPr/>
            </a:p>
          </p:txBody>
        </p:sp>
      </p:grpSp>
      <p:grpSp>
        <p:nvGrpSpPr>
          <p:cNvPr id="5" name="Group 5"/>
          <p:cNvGrpSpPr/>
          <p:nvPr/>
        </p:nvGrpSpPr>
        <p:grpSpPr>
          <a:xfrm>
            <a:off x="-17539" y="0"/>
            <a:ext cx="10709539" cy="7569622"/>
            <a:chOff x="0" y="0"/>
            <a:chExt cx="14279385" cy="10092830"/>
          </a:xfrm>
        </p:grpSpPr>
        <p:sp>
          <p:nvSpPr>
            <p:cNvPr id="6" name="Freeform 6"/>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7" name="Freeform 7"/>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a:p>
        </p:txBody>
      </p:sp>
      <p:sp>
        <p:nvSpPr>
          <p:cNvPr id="8" name="AutoShape 8"/>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9" name="Freeform 9"/>
          <p:cNvSpPr/>
          <p:nvPr/>
        </p:nvSpPr>
        <p:spPr>
          <a:xfrm>
            <a:off x="2193095" y="5741401"/>
            <a:ext cx="7482537" cy="1400203"/>
          </a:xfrm>
          <a:custGeom>
            <a:avLst/>
            <a:gdLst/>
            <a:ahLst/>
            <a:cxnLst/>
            <a:rect l="l" t="t" r="r" b="b"/>
            <a:pathLst>
              <a:path w="7482537" h="1400203">
                <a:moveTo>
                  <a:pt x="0" y="0"/>
                </a:moveTo>
                <a:lnTo>
                  <a:pt x="7482538" y="0"/>
                </a:lnTo>
                <a:lnTo>
                  <a:pt x="7482538" y="1400202"/>
                </a:lnTo>
                <a:lnTo>
                  <a:pt x="0" y="1400202"/>
                </a:lnTo>
                <a:lnTo>
                  <a:pt x="0" y="0"/>
                </a:lnTo>
                <a:close/>
              </a:path>
            </a:pathLst>
          </a:custGeom>
          <a:blipFill>
            <a:blip r:embed="rId5"/>
            <a:stretch>
              <a:fillRect l="-26091" r="-28770" b="-727567"/>
            </a:stretch>
          </a:blipFill>
        </p:spPr>
        <p:txBody>
          <a:bodyPr/>
          <a:lstStyle/>
          <a:p>
            <a:endParaRPr lang="nl-NL"/>
          </a:p>
        </p:txBody>
      </p:sp>
      <p:sp>
        <p:nvSpPr>
          <p:cNvPr id="10" name="TextBox 10"/>
          <p:cNvSpPr txBox="1"/>
          <p:nvPr/>
        </p:nvSpPr>
        <p:spPr>
          <a:xfrm>
            <a:off x="850900" y="836045"/>
            <a:ext cx="9486357" cy="423672"/>
          </a:xfrm>
          <a:prstGeom prst="rect">
            <a:avLst/>
          </a:prstGeom>
        </p:spPr>
        <p:txBody>
          <a:bodyPr lIns="0" tIns="0" rIns="0" bIns="0" rtlCol="0" anchor="t">
            <a:spAutoFit/>
          </a:bodyPr>
          <a:lstStyle/>
          <a:p>
            <a:pPr algn="l">
              <a:lnSpc>
                <a:spcPts val="3023"/>
              </a:lnSpc>
            </a:pPr>
            <a:r>
              <a:rPr lang="en-US" sz="2799" b="1" dirty="0">
                <a:solidFill>
                  <a:srgbClr val="FFFFFF"/>
                </a:solidFill>
                <a:latin typeface="Poppins Bold"/>
                <a:ea typeface="Poppins Bold"/>
                <a:cs typeface="Poppins Bold"/>
                <a:sym typeface="Poppins Bold"/>
              </a:rPr>
              <a:t>Vier </a:t>
            </a:r>
            <a:r>
              <a:rPr lang="en-US" sz="2799" b="1" dirty="0" err="1">
                <a:solidFill>
                  <a:srgbClr val="FFFFFF"/>
                </a:solidFill>
                <a:latin typeface="Poppins Bold"/>
                <a:ea typeface="Poppins Bold"/>
                <a:cs typeface="Poppins Bold"/>
                <a:sym typeface="Poppins Bold"/>
              </a:rPr>
              <a:t>dimensies</a:t>
            </a:r>
            <a:endParaRPr lang="en-US" sz="2799" b="1" dirty="0">
              <a:solidFill>
                <a:srgbClr val="FFFFFF"/>
              </a:solidFill>
              <a:latin typeface="Poppins Bold"/>
              <a:ea typeface="Poppins Bold"/>
              <a:cs typeface="Poppins Bold"/>
              <a:sym typeface="Poppins Bold"/>
            </a:endParaRPr>
          </a:p>
        </p:txBody>
      </p:sp>
      <p:sp>
        <p:nvSpPr>
          <p:cNvPr id="11" name="TextBox 11"/>
          <p:cNvSpPr txBox="1"/>
          <p:nvPr/>
        </p:nvSpPr>
        <p:spPr>
          <a:xfrm>
            <a:off x="782147" y="1732693"/>
            <a:ext cx="4401841" cy="207749"/>
          </a:xfrm>
          <a:prstGeom prst="rect">
            <a:avLst/>
          </a:prstGeom>
        </p:spPr>
        <p:txBody>
          <a:bodyPr lIns="0" tIns="0" rIns="0" bIns="0" rtlCol="0" anchor="t">
            <a:spAutoFit/>
          </a:bodyPr>
          <a:lstStyle/>
          <a:p>
            <a:pPr algn="l">
              <a:lnSpc>
                <a:spcPts val="1584"/>
              </a:lnSpc>
            </a:pPr>
            <a:r>
              <a:rPr lang="en-US" sz="1400" dirty="0" err="1">
                <a:solidFill>
                  <a:srgbClr val="173395"/>
                </a:solidFill>
                <a:latin typeface="Poppins"/>
                <a:ea typeface="Poppins"/>
                <a:cs typeface="Poppins"/>
                <a:sym typeface="Poppins"/>
              </a:rPr>
              <a:t>Palliatieve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is </a:t>
            </a:r>
            <a:r>
              <a:rPr lang="en-US" sz="1400" dirty="0" err="1">
                <a:solidFill>
                  <a:srgbClr val="173395"/>
                </a:solidFill>
                <a:latin typeface="Poppins"/>
                <a:ea typeface="Poppins"/>
                <a:cs typeface="Poppins"/>
                <a:sym typeface="Poppins"/>
              </a:rPr>
              <a:t>multidimensioneel</a:t>
            </a:r>
            <a:r>
              <a:rPr lang="en-US" sz="1400" dirty="0">
                <a:solidFill>
                  <a:srgbClr val="173395"/>
                </a:solidFill>
                <a:latin typeface="Poppins"/>
                <a:ea typeface="Poppins"/>
                <a:cs typeface="Poppins"/>
                <a:sym typeface="Poppins"/>
              </a:rPr>
              <a:t>: </a:t>
            </a:r>
          </a:p>
        </p:txBody>
      </p:sp>
      <p:grpSp>
        <p:nvGrpSpPr>
          <p:cNvPr id="12" name="Group 12"/>
          <p:cNvGrpSpPr/>
          <p:nvPr/>
        </p:nvGrpSpPr>
        <p:grpSpPr>
          <a:xfrm>
            <a:off x="5499179" y="2116551"/>
            <a:ext cx="2086626" cy="1183648"/>
            <a:chOff x="0" y="0"/>
            <a:chExt cx="1432867" cy="812800"/>
          </a:xfrm>
        </p:grpSpPr>
        <p:sp>
          <p:nvSpPr>
            <p:cNvPr id="13" name="Freeform 13"/>
            <p:cNvSpPr/>
            <p:nvPr/>
          </p:nvSpPr>
          <p:spPr>
            <a:xfrm>
              <a:off x="0" y="0"/>
              <a:ext cx="1432867" cy="812800"/>
            </a:xfrm>
            <a:custGeom>
              <a:avLst/>
              <a:gdLst/>
              <a:ahLst/>
              <a:cxnLst/>
              <a:rect l="l" t="t" r="r" b="b"/>
              <a:pathLst>
                <a:path w="1432867" h="812800">
                  <a:moveTo>
                    <a:pt x="63074" y="0"/>
                  </a:moveTo>
                  <a:lnTo>
                    <a:pt x="1369793" y="0"/>
                  </a:lnTo>
                  <a:cubicBezTo>
                    <a:pt x="1386521" y="0"/>
                    <a:pt x="1402564" y="6645"/>
                    <a:pt x="1414393" y="18474"/>
                  </a:cubicBezTo>
                  <a:cubicBezTo>
                    <a:pt x="1426222" y="30303"/>
                    <a:pt x="1432867" y="46346"/>
                    <a:pt x="1432867" y="63074"/>
                  </a:cubicBezTo>
                  <a:lnTo>
                    <a:pt x="1432867" y="749726"/>
                  </a:lnTo>
                  <a:cubicBezTo>
                    <a:pt x="1432867" y="766454"/>
                    <a:pt x="1426222" y="782497"/>
                    <a:pt x="1414393" y="794326"/>
                  </a:cubicBezTo>
                  <a:cubicBezTo>
                    <a:pt x="1402564" y="806155"/>
                    <a:pt x="1386521" y="812800"/>
                    <a:pt x="1369793" y="812800"/>
                  </a:cubicBezTo>
                  <a:lnTo>
                    <a:pt x="63074" y="812800"/>
                  </a:lnTo>
                  <a:cubicBezTo>
                    <a:pt x="46346" y="812800"/>
                    <a:pt x="30303" y="806155"/>
                    <a:pt x="18474" y="794326"/>
                  </a:cubicBezTo>
                  <a:cubicBezTo>
                    <a:pt x="6645" y="782497"/>
                    <a:pt x="0" y="766454"/>
                    <a:pt x="0" y="749726"/>
                  </a:cubicBezTo>
                  <a:lnTo>
                    <a:pt x="0" y="63074"/>
                  </a:lnTo>
                  <a:cubicBezTo>
                    <a:pt x="0" y="46346"/>
                    <a:pt x="6645" y="30303"/>
                    <a:pt x="18474" y="18474"/>
                  </a:cubicBezTo>
                  <a:cubicBezTo>
                    <a:pt x="30303" y="6645"/>
                    <a:pt x="46346" y="0"/>
                    <a:pt x="63074" y="0"/>
                  </a:cubicBezTo>
                  <a:close/>
                </a:path>
              </a:pathLst>
            </a:custGeom>
            <a:blipFill>
              <a:blip r:embed="rId6"/>
              <a:stretch>
                <a:fillRect t="-8780" b="-8780"/>
              </a:stretch>
            </a:blipFill>
          </p:spPr>
          <p:txBody>
            <a:bodyPr/>
            <a:lstStyle/>
            <a:p>
              <a:endParaRPr lang="nl-NL"/>
            </a:p>
          </p:txBody>
        </p:sp>
      </p:grpSp>
      <p:grpSp>
        <p:nvGrpSpPr>
          <p:cNvPr id="14" name="Group 14"/>
          <p:cNvGrpSpPr/>
          <p:nvPr/>
        </p:nvGrpSpPr>
        <p:grpSpPr>
          <a:xfrm>
            <a:off x="756000" y="2116551"/>
            <a:ext cx="2129411" cy="1183648"/>
            <a:chOff x="0" y="0"/>
            <a:chExt cx="1462247" cy="812800"/>
          </a:xfrm>
        </p:grpSpPr>
        <p:sp>
          <p:nvSpPr>
            <p:cNvPr id="15" name="Freeform 15"/>
            <p:cNvSpPr/>
            <p:nvPr/>
          </p:nvSpPr>
          <p:spPr>
            <a:xfrm>
              <a:off x="0" y="0"/>
              <a:ext cx="1462247" cy="812800"/>
            </a:xfrm>
            <a:custGeom>
              <a:avLst/>
              <a:gdLst/>
              <a:ahLst/>
              <a:cxnLst/>
              <a:rect l="l" t="t" r="r" b="b"/>
              <a:pathLst>
                <a:path w="1462247" h="812800">
                  <a:moveTo>
                    <a:pt x="61807" y="0"/>
                  </a:moveTo>
                  <a:lnTo>
                    <a:pt x="1400440" y="0"/>
                  </a:lnTo>
                  <a:cubicBezTo>
                    <a:pt x="1434575" y="0"/>
                    <a:pt x="1462247" y="27672"/>
                    <a:pt x="1462247" y="61807"/>
                  </a:cubicBezTo>
                  <a:lnTo>
                    <a:pt x="1462247" y="750993"/>
                  </a:lnTo>
                  <a:cubicBezTo>
                    <a:pt x="1462247" y="785128"/>
                    <a:pt x="1434575" y="812800"/>
                    <a:pt x="1400440" y="812800"/>
                  </a:cubicBezTo>
                  <a:lnTo>
                    <a:pt x="61807" y="812800"/>
                  </a:lnTo>
                  <a:cubicBezTo>
                    <a:pt x="27672" y="812800"/>
                    <a:pt x="0" y="785128"/>
                    <a:pt x="0" y="750993"/>
                  </a:cubicBezTo>
                  <a:lnTo>
                    <a:pt x="0" y="61807"/>
                  </a:lnTo>
                  <a:cubicBezTo>
                    <a:pt x="0" y="27672"/>
                    <a:pt x="27672" y="0"/>
                    <a:pt x="61807" y="0"/>
                  </a:cubicBezTo>
                  <a:close/>
                </a:path>
              </a:pathLst>
            </a:custGeom>
            <a:blipFill>
              <a:blip r:embed="rId7"/>
              <a:stretch>
                <a:fillRect t="-9986" b="-9986"/>
              </a:stretch>
            </a:blipFill>
          </p:spPr>
          <p:txBody>
            <a:bodyPr/>
            <a:lstStyle/>
            <a:p>
              <a:endParaRPr lang="nl-NL"/>
            </a:p>
          </p:txBody>
        </p:sp>
      </p:grpSp>
      <p:grpSp>
        <p:nvGrpSpPr>
          <p:cNvPr id="16" name="Group 16"/>
          <p:cNvGrpSpPr/>
          <p:nvPr/>
        </p:nvGrpSpPr>
        <p:grpSpPr>
          <a:xfrm>
            <a:off x="3210815" y="2116551"/>
            <a:ext cx="2086626" cy="1183648"/>
            <a:chOff x="0" y="0"/>
            <a:chExt cx="1432867" cy="812800"/>
          </a:xfrm>
        </p:grpSpPr>
        <p:sp>
          <p:nvSpPr>
            <p:cNvPr id="17" name="Freeform 17"/>
            <p:cNvSpPr/>
            <p:nvPr/>
          </p:nvSpPr>
          <p:spPr>
            <a:xfrm>
              <a:off x="0" y="0"/>
              <a:ext cx="1432867" cy="812800"/>
            </a:xfrm>
            <a:custGeom>
              <a:avLst/>
              <a:gdLst/>
              <a:ahLst/>
              <a:cxnLst/>
              <a:rect l="l" t="t" r="r" b="b"/>
              <a:pathLst>
                <a:path w="1432867" h="812800">
                  <a:moveTo>
                    <a:pt x="63074" y="0"/>
                  </a:moveTo>
                  <a:lnTo>
                    <a:pt x="1369793" y="0"/>
                  </a:lnTo>
                  <a:cubicBezTo>
                    <a:pt x="1386521" y="0"/>
                    <a:pt x="1402564" y="6645"/>
                    <a:pt x="1414393" y="18474"/>
                  </a:cubicBezTo>
                  <a:cubicBezTo>
                    <a:pt x="1426222" y="30303"/>
                    <a:pt x="1432867" y="46346"/>
                    <a:pt x="1432867" y="63074"/>
                  </a:cubicBezTo>
                  <a:lnTo>
                    <a:pt x="1432867" y="749726"/>
                  </a:lnTo>
                  <a:cubicBezTo>
                    <a:pt x="1432867" y="766454"/>
                    <a:pt x="1426222" y="782497"/>
                    <a:pt x="1414393" y="794326"/>
                  </a:cubicBezTo>
                  <a:cubicBezTo>
                    <a:pt x="1402564" y="806155"/>
                    <a:pt x="1386521" y="812800"/>
                    <a:pt x="1369793" y="812800"/>
                  </a:cubicBezTo>
                  <a:lnTo>
                    <a:pt x="63074" y="812800"/>
                  </a:lnTo>
                  <a:cubicBezTo>
                    <a:pt x="46346" y="812800"/>
                    <a:pt x="30303" y="806155"/>
                    <a:pt x="18474" y="794326"/>
                  </a:cubicBezTo>
                  <a:cubicBezTo>
                    <a:pt x="6645" y="782497"/>
                    <a:pt x="0" y="766454"/>
                    <a:pt x="0" y="749726"/>
                  </a:cubicBezTo>
                  <a:lnTo>
                    <a:pt x="0" y="63074"/>
                  </a:lnTo>
                  <a:cubicBezTo>
                    <a:pt x="0" y="46346"/>
                    <a:pt x="6645" y="30303"/>
                    <a:pt x="18474" y="18474"/>
                  </a:cubicBezTo>
                  <a:cubicBezTo>
                    <a:pt x="30303" y="6645"/>
                    <a:pt x="46346" y="0"/>
                    <a:pt x="63074" y="0"/>
                  </a:cubicBezTo>
                  <a:close/>
                </a:path>
              </a:pathLst>
            </a:custGeom>
            <a:blipFill>
              <a:blip r:embed="rId8"/>
              <a:stretch>
                <a:fillRect t="-49940" b="-114491"/>
              </a:stretch>
            </a:blipFill>
          </p:spPr>
          <p:txBody>
            <a:bodyPr/>
            <a:lstStyle/>
            <a:p>
              <a:endParaRPr lang="nl-NL"/>
            </a:p>
          </p:txBody>
        </p:sp>
      </p:grpSp>
      <p:grpSp>
        <p:nvGrpSpPr>
          <p:cNvPr id="18" name="Group 18"/>
          <p:cNvGrpSpPr/>
          <p:nvPr/>
        </p:nvGrpSpPr>
        <p:grpSpPr>
          <a:xfrm>
            <a:off x="7911209" y="2116551"/>
            <a:ext cx="2086626" cy="1183648"/>
            <a:chOff x="0" y="0"/>
            <a:chExt cx="1432867" cy="812800"/>
          </a:xfrm>
        </p:grpSpPr>
        <p:sp>
          <p:nvSpPr>
            <p:cNvPr id="19" name="Freeform 19"/>
            <p:cNvSpPr/>
            <p:nvPr/>
          </p:nvSpPr>
          <p:spPr>
            <a:xfrm>
              <a:off x="0" y="0"/>
              <a:ext cx="1432867" cy="812800"/>
            </a:xfrm>
            <a:custGeom>
              <a:avLst/>
              <a:gdLst/>
              <a:ahLst/>
              <a:cxnLst/>
              <a:rect l="l" t="t" r="r" b="b"/>
              <a:pathLst>
                <a:path w="1432867" h="812800">
                  <a:moveTo>
                    <a:pt x="63074" y="0"/>
                  </a:moveTo>
                  <a:lnTo>
                    <a:pt x="1369793" y="0"/>
                  </a:lnTo>
                  <a:cubicBezTo>
                    <a:pt x="1386521" y="0"/>
                    <a:pt x="1402564" y="6645"/>
                    <a:pt x="1414393" y="18474"/>
                  </a:cubicBezTo>
                  <a:cubicBezTo>
                    <a:pt x="1426222" y="30303"/>
                    <a:pt x="1432867" y="46346"/>
                    <a:pt x="1432867" y="63074"/>
                  </a:cubicBezTo>
                  <a:lnTo>
                    <a:pt x="1432867" y="749726"/>
                  </a:lnTo>
                  <a:cubicBezTo>
                    <a:pt x="1432867" y="766454"/>
                    <a:pt x="1426222" y="782497"/>
                    <a:pt x="1414393" y="794326"/>
                  </a:cubicBezTo>
                  <a:cubicBezTo>
                    <a:pt x="1402564" y="806155"/>
                    <a:pt x="1386521" y="812800"/>
                    <a:pt x="1369793" y="812800"/>
                  </a:cubicBezTo>
                  <a:lnTo>
                    <a:pt x="63074" y="812800"/>
                  </a:lnTo>
                  <a:cubicBezTo>
                    <a:pt x="46346" y="812800"/>
                    <a:pt x="30303" y="806155"/>
                    <a:pt x="18474" y="794326"/>
                  </a:cubicBezTo>
                  <a:cubicBezTo>
                    <a:pt x="6645" y="782497"/>
                    <a:pt x="0" y="766454"/>
                    <a:pt x="0" y="749726"/>
                  </a:cubicBezTo>
                  <a:lnTo>
                    <a:pt x="0" y="63074"/>
                  </a:lnTo>
                  <a:cubicBezTo>
                    <a:pt x="0" y="46346"/>
                    <a:pt x="6645" y="30303"/>
                    <a:pt x="18474" y="18474"/>
                  </a:cubicBezTo>
                  <a:cubicBezTo>
                    <a:pt x="30303" y="6645"/>
                    <a:pt x="46346" y="0"/>
                    <a:pt x="63074" y="0"/>
                  </a:cubicBezTo>
                  <a:close/>
                </a:path>
              </a:pathLst>
            </a:custGeom>
            <a:blipFill>
              <a:blip r:embed="rId9"/>
              <a:stretch>
                <a:fillRect b="-17525"/>
              </a:stretch>
            </a:blipFill>
          </p:spPr>
          <p:txBody>
            <a:bodyPr/>
            <a:lstStyle/>
            <a:p>
              <a:endParaRPr lang="nl-NL"/>
            </a:p>
          </p:txBody>
        </p:sp>
      </p:grpSp>
      <p:sp>
        <p:nvSpPr>
          <p:cNvPr id="20" name="TextBox 20"/>
          <p:cNvSpPr txBox="1"/>
          <p:nvPr/>
        </p:nvSpPr>
        <p:spPr>
          <a:xfrm>
            <a:off x="782848" y="3574880"/>
            <a:ext cx="2200921" cy="400812"/>
          </a:xfrm>
          <a:prstGeom prst="rect">
            <a:avLst/>
          </a:prstGeom>
        </p:spPr>
        <p:txBody>
          <a:bodyPr lIns="0" tIns="0" rIns="0" bIns="0" rtlCol="0" anchor="t">
            <a:spAutoFit/>
          </a:bodyPr>
          <a:lstStyle/>
          <a:p>
            <a:pPr algn="l">
              <a:lnSpc>
                <a:spcPts val="1584"/>
              </a:lnSpc>
            </a:pPr>
            <a:r>
              <a:rPr lang="en-US" sz="1200" b="1" dirty="0" err="1">
                <a:solidFill>
                  <a:srgbClr val="173395"/>
                </a:solidFill>
                <a:latin typeface="Poppins Bold"/>
                <a:ea typeface="Poppins Bold"/>
                <a:cs typeface="Poppins Bold"/>
                <a:sym typeface="Poppins Bold"/>
              </a:rPr>
              <a:t>Fysiek</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lichamelijke</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klachten</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signaleren</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en</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behandelen</a:t>
            </a:r>
            <a:endParaRPr lang="en-US" sz="1200" dirty="0">
              <a:solidFill>
                <a:srgbClr val="173395"/>
              </a:solidFill>
              <a:latin typeface="Poppins"/>
              <a:ea typeface="Poppins"/>
              <a:cs typeface="Poppins"/>
              <a:sym typeface="Poppins"/>
            </a:endParaRPr>
          </a:p>
        </p:txBody>
      </p:sp>
      <p:sp>
        <p:nvSpPr>
          <p:cNvPr id="21" name="TextBox 21"/>
          <p:cNvSpPr txBox="1"/>
          <p:nvPr/>
        </p:nvSpPr>
        <p:spPr>
          <a:xfrm>
            <a:off x="3210815" y="3574880"/>
            <a:ext cx="2086626" cy="400812"/>
          </a:xfrm>
          <a:prstGeom prst="rect">
            <a:avLst/>
          </a:prstGeom>
        </p:spPr>
        <p:txBody>
          <a:bodyPr lIns="0" tIns="0" rIns="0" bIns="0" rtlCol="0" anchor="t">
            <a:spAutoFit/>
          </a:bodyPr>
          <a:lstStyle/>
          <a:p>
            <a:pPr algn="l">
              <a:lnSpc>
                <a:spcPts val="1584"/>
              </a:lnSpc>
            </a:pPr>
            <a:r>
              <a:rPr lang="en-US" sz="1200" b="1">
                <a:solidFill>
                  <a:srgbClr val="173395"/>
                </a:solidFill>
                <a:latin typeface="Poppins Bold"/>
                <a:ea typeface="Poppins Bold"/>
                <a:cs typeface="Poppins Bold"/>
                <a:sym typeface="Poppins Bold"/>
              </a:rPr>
              <a:t>Psychisch</a:t>
            </a:r>
            <a:r>
              <a:rPr lang="en-US" sz="1200">
                <a:solidFill>
                  <a:srgbClr val="173395"/>
                </a:solidFill>
                <a:latin typeface="Poppins"/>
                <a:ea typeface="Poppins"/>
                <a:cs typeface="Poppins"/>
                <a:sym typeface="Poppins"/>
              </a:rPr>
              <a:t>: aandacht voor emoties en coping</a:t>
            </a:r>
          </a:p>
        </p:txBody>
      </p:sp>
      <p:sp>
        <p:nvSpPr>
          <p:cNvPr id="22" name="TextBox 22"/>
          <p:cNvSpPr txBox="1"/>
          <p:nvPr/>
        </p:nvSpPr>
        <p:spPr>
          <a:xfrm>
            <a:off x="5499179" y="3526488"/>
            <a:ext cx="2086626" cy="600837"/>
          </a:xfrm>
          <a:prstGeom prst="rect">
            <a:avLst/>
          </a:prstGeom>
        </p:spPr>
        <p:txBody>
          <a:bodyPr lIns="0" tIns="0" rIns="0" bIns="0" rtlCol="0" anchor="t">
            <a:spAutoFit/>
          </a:bodyPr>
          <a:lstStyle/>
          <a:p>
            <a:pPr algn="l">
              <a:lnSpc>
                <a:spcPts val="1584"/>
              </a:lnSpc>
            </a:pPr>
            <a:r>
              <a:rPr lang="en-US" sz="1200" b="1" dirty="0" err="1">
                <a:solidFill>
                  <a:srgbClr val="173395"/>
                </a:solidFill>
                <a:latin typeface="Poppins Bold"/>
                <a:ea typeface="Poppins Bold"/>
                <a:cs typeface="Poppins Bold"/>
                <a:sym typeface="Poppins Bold"/>
              </a:rPr>
              <a:t>Sociaal</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rollen</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netwerk</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en</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leefsituatie</a:t>
            </a:r>
            <a:r>
              <a:rPr lang="en-US" sz="1200" dirty="0">
                <a:solidFill>
                  <a:srgbClr val="173395"/>
                </a:solidFill>
                <a:latin typeface="Poppins"/>
                <a:ea typeface="Poppins"/>
                <a:cs typeface="Poppins"/>
                <a:sym typeface="Poppins"/>
              </a:rPr>
              <a:t> in </a:t>
            </a:r>
            <a:r>
              <a:rPr lang="en-US" sz="1200" dirty="0" err="1">
                <a:solidFill>
                  <a:srgbClr val="173395"/>
                </a:solidFill>
                <a:latin typeface="Poppins"/>
                <a:ea typeface="Poppins"/>
                <a:cs typeface="Poppins"/>
                <a:sym typeface="Poppins"/>
              </a:rPr>
              <a:t>kaart</a:t>
            </a:r>
            <a:r>
              <a:rPr lang="en-US" sz="1200" dirty="0">
                <a:solidFill>
                  <a:srgbClr val="173395"/>
                </a:solidFill>
                <a:latin typeface="Poppins"/>
                <a:ea typeface="Poppins"/>
                <a:cs typeface="Poppins"/>
                <a:sym typeface="Poppins"/>
              </a:rPr>
              <a:t> </a:t>
            </a:r>
            <a:r>
              <a:rPr lang="en-US" sz="1200" dirty="0" err="1">
                <a:solidFill>
                  <a:srgbClr val="173395"/>
                </a:solidFill>
                <a:latin typeface="Poppins"/>
                <a:ea typeface="Poppins"/>
                <a:cs typeface="Poppins"/>
                <a:sym typeface="Poppins"/>
              </a:rPr>
              <a:t>brengen</a:t>
            </a:r>
            <a:endParaRPr lang="en-US" sz="1200" dirty="0">
              <a:solidFill>
                <a:srgbClr val="173395"/>
              </a:solidFill>
              <a:latin typeface="Poppins"/>
              <a:ea typeface="Poppins"/>
              <a:cs typeface="Poppins"/>
              <a:sym typeface="Poppins"/>
            </a:endParaRPr>
          </a:p>
        </p:txBody>
      </p:sp>
      <p:sp>
        <p:nvSpPr>
          <p:cNvPr id="23" name="TextBox 23"/>
          <p:cNvSpPr txBox="1"/>
          <p:nvPr/>
        </p:nvSpPr>
        <p:spPr>
          <a:xfrm>
            <a:off x="7911209" y="3526488"/>
            <a:ext cx="2331148" cy="600837"/>
          </a:xfrm>
          <a:prstGeom prst="rect">
            <a:avLst/>
          </a:prstGeom>
        </p:spPr>
        <p:txBody>
          <a:bodyPr lIns="0" tIns="0" rIns="0" bIns="0" rtlCol="0" anchor="t">
            <a:spAutoFit/>
          </a:bodyPr>
          <a:lstStyle/>
          <a:p>
            <a:pPr algn="l">
              <a:lnSpc>
                <a:spcPts val="1584"/>
              </a:lnSpc>
            </a:pPr>
            <a:r>
              <a:rPr lang="en-US" sz="1200" b="1">
                <a:solidFill>
                  <a:srgbClr val="173395"/>
                </a:solidFill>
                <a:latin typeface="Poppins Bold"/>
                <a:ea typeface="Poppins Bold"/>
                <a:cs typeface="Poppins Bold"/>
                <a:sym typeface="Poppins Bold"/>
              </a:rPr>
              <a:t>Zingeving/spiritueel</a:t>
            </a:r>
            <a:r>
              <a:rPr lang="en-US" sz="1200">
                <a:solidFill>
                  <a:srgbClr val="173395"/>
                </a:solidFill>
                <a:latin typeface="Poppins"/>
                <a:ea typeface="Poppins"/>
                <a:cs typeface="Poppins"/>
                <a:sym typeface="Poppins"/>
              </a:rPr>
              <a:t>: aandacht voor wat waarde-vol is en levensvragen</a:t>
            </a:r>
          </a:p>
        </p:txBody>
      </p:sp>
      <p:sp>
        <p:nvSpPr>
          <p:cNvPr id="24" name="TextBox 24"/>
          <p:cNvSpPr txBox="1"/>
          <p:nvPr/>
        </p:nvSpPr>
        <p:spPr>
          <a:xfrm>
            <a:off x="756000" y="4403550"/>
            <a:ext cx="5962298" cy="618118"/>
          </a:xfrm>
          <a:prstGeom prst="rect">
            <a:avLst/>
          </a:prstGeom>
        </p:spPr>
        <p:txBody>
          <a:bodyPr wrap="square" lIns="0" tIns="0" rIns="0" bIns="0" rtlCol="0" anchor="t">
            <a:spAutoFit/>
          </a:bodyPr>
          <a:lstStyle/>
          <a:p>
            <a:pPr algn="l">
              <a:lnSpc>
                <a:spcPts val="1584"/>
              </a:lnSpc>
            </a:pPr>
            <a:r>
              <a:rPr lang="en-US" sz="1400" dirty="0">
                <a:solidFill>
                  <a:srgbClr val="173395"/>
                </a:solidFill>
                <a:latin typeface="Poppins"/>
                <a:ea typeface="Poppins"/>
                <a:cs typeface="Poppins"/>
                <a:sym typeface="Poppins"/>
              </a:rPr>
              <a:t>De vier </a:t>
            </a:r>
            <a:r>
              <a:rPr lang="en-US" sz="1400" dirty="0" err="1">
                <a:solidFill>
                  <a:srgbClr val="173395"/>
                </a:solidFill>
                <a:latin typeface="Poppins"/>
                <a:ea typeface="Poppins"/>
                <a:cs typeface="Poppins"/>
                <a:sym typeface="Poppins"/>
              </a:rPr>
              <a:t>dimensies</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beïnvloeden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elkaar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voortdurend</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waardoor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alleen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een</a:t>
            </a:r>
            <a:r>
              <a:rPr lang="en-US" sz="1400" dirty="0">
                <a:solidFill>
                  <a:srgbClr val="173395"/>
                </a:solidFill>
                <a:latin typeface="Poppins"/>
                <a:ea typeface="Poppins"/>
                <a:cs typeface="Poppins"/>
                <a:sym typeface="Poppins"/>
              </a:rPr>
              <a:t> brede </a:t>
            </a:r>
            <a:r>
              <a:rPr lang="en-US" sz="1400" dirty="0" err="1">
                <a:solidFill>
                  <a:srgbClr val="173395"/>
                </a:solidFill>
                <a:latin typeface="Poppins"/>
                <a:ea typeface="Poppins"/>
                <a:cs typeface="Poppins"/>
                <a:sym typeface="Poppins"/>
              </a:rPr>
              <a:t>blik</a:t>
            </a:r>
            <a:r>
              <a:rPr lang="en-US" sz="1400" dirty="0">
                <a:solidFill>
                  <a:srgbClr val="173395"/>
                </a:solidFill>
                <a:latin typeface="Poppins"/>
                <a:ea typeface="Poppins"/>
                <a:cs typeface="Poppins"/>
                <a:sym typeface="Poppins"/>
              </a:rPr>
              <a:t> tot </a:t>
            </a:r>
            <a:r>
              <a:rPr lang="en-US" sz="1400" dirty="0" err="1">
                <a:solidFill>
                  <a:srgbClr val="173395"/>
                </a:solidFill>
                <a:latin typeface="Poppins"/>
                <a:ea typeface="Poppins"/>
                <a:cs typeface="Poppins"/>
                <a:sym typeface="Poppins"/>
              </a:rPr>
              <a:t>passende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leidt</a:t>
            </a:r>
            <a:r>
              <a:rPr lang="en-US" sz="1400" dirty="0">
                <a:solidFill>
                  <a:srgbClr val="173395"/>
                </a:solidFill>
                <a:latin typeface="Poppins"/>
                <a:ea typeface="Poppins"/>
                <a:cs typeface="Poppins"/>
                <a:sym typeface="Poppins"/>
              </a:rPr>
              <a:t>. Een </a:t>
            </a:r>
            <a:r>
              <a:rPr lang="en-US" sz="1400" dirty="0" err="1">
                <a:solidFill>
                  <a:srgbClr val="173395"/>
                </a:solidFill>
                <a:latin typeface="Poppins"/>
                <a:ea typeface="Poppins"/>
                <a:cs typeface="Poppins"/>
                <a:sym typeface="Poppins"/>
              </a:rPr>
              <a:t>symptoom</a:t>
            </a:r>
            <a:r>
              <a:rPr lang="en-US" sz="1400" dirty="0">
                <a:solidFill>
                  <a:srgbClr val="173395"/>
                </a:solidFill>
                <a:latin typeface="Poppins"/>
                <a:ea typeface="Poppins"/>
                <a:cs typeface="Poppins"/>
                <a:sym typeface="Poppins"/>
              </a:rPr>
              <a:t> is </a:t>
            </a:r>
            <a:r>
              <a:rPr lang="en-US" sz="1400" dirty="0" err="1">
                <a:solidFill>
                  <a:srgbClr val="173395"/>
                </a:solidFill>
                <a:latin typeface="Poppins"/>
                <a:ea typeface="Poppins"/>
                <a:cs typeface="Poppins"/>
                <a:sym typeface="Poppins"/>
              </a:rPr>
              <a:t>zelden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puur</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fysiek</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pijn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kan</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toenemen</a:t>
            </a:r>
            <a:r>
              <a:rPr lang="en-US" sz="1400" dirty="0">
                <a:solidFill>
                  <a:srgbClr val="173395"/>
                </a:solidFill>
                <a:latin typeface="Poppins"/>
                <a:ea typeface="Poppins"/>
                <a:cs typeface="Poppins"/>
                <a:sym typeface="Poppins"/>
              </a:rPr>
              <a:t> door angst of </a:t>
            </a:r>
            <a:r>
              <a:rPr lang="en-US" sz="1400" dirty="0" err="1">
                <a:solidFill>
                  <a:srgbClr val="173395"/>
                </a:solidFill>
                <a:latin typeface="Poppins"/>
                <a:ea typeface="Poppins"/>
                <a:cs typeface="Poppins"/>
                <a:sym typeface="Poppins"/>
              </a:rPr>
              <a:t>eenzaamheid</a:t>
            </a:r>
            <a:r>
              <a:rPr lang="en-US" sz="1400" dirty="0">
                <a:solidFill>
                  <a:srgbClr val="173395"/>
                </a:solidFill>
                <a:latin typeface="Poppins"/>
                <a:ea typeface="Poppins"/>
                <a:cs typeface="Poppins"/>
                <a:sym typeface="Poppins"/>
              </a:rPr>
              <a:t>.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05593" y="756000"/>
            <a:ext cx="2347406" cy="503717"/>
            <a:chOff x="0" y="0"/>
            <a:chExt cx="841257" cy="180521"/>
          </a:xfrm>
        </p:grpSpPr>
        <p:sp>
          <p:nvSpPr>
            <p:cNvPr id="3" name="Freeform 3"/>
            <p:cNvSpPr/>
            <p:nvPr/>
          </p:nvSpPr>
          <p:spPr>
            <a:xfrm>
              <a:off x="0" y="0"/>
              <a:ext cx="841257" cy="180521"/>
            </a:xfrm>
            <a:custGeom>
              <a:avLst/>
              <a:gdLst/>
              <a:ahLst/>
              <a:cxnLst/>
              <a:rect l="l" t="t" r="r" b="b"/>
              <a:pathLst>
                <a:path w="841257" h="180521">
                  <a:moveTo>
                    <a:pt x="26385" y="0"/>
                  </a:moveTo>
                  <a:lnTo>
                    <a:pt x="814873" y="0"/>
                  </a:lnTo>
                  <a:cubicBezTo>
                    <a:pt x="821870" y="0"/>
                    <a:pt x="828581" y="2780"/>
                    <a:pt x="833529" y="7728"/>
                  </a:cubicBezTo>
                  <a:cubicBezTo>
                    <a:pt x="838478" y="12676"/>
                    <a:pt x="841257" y="19387"/>
                    <a:pt x="841257" y="26385"/>
                  </a:cubicBezTo>
                  <a:lnTo>
                    <a:pt x="841257" y="154136"/>
                  </a:lnTo>
                  <a:cubicBezTo>
                    <a:pt x="841257" y="168708"/>
                    <a:pt x="829445" y="180521"/>
                    <a:pt x="814873" y="180521"/>
                  </a:cubicBezTo>
                  <a:lnTo>
                    <a:pt x="26385" y="180521"/>
                  </a:lnTo>
                  <a:cubicBezTo>
                    <a:pt x="11813" y="180521"/>
                    <a:pt x="0" y="168708"/>
                    <a:pt x="0" y="154136"/>
                  </a:cubicBezTo>
                  <a:lnTo>
                    <a:pt x="0" y="26385"/>
                  </a:lnTo>
                  <a:cubicBezTo>
                    <a:pt x="0" y="11813"/>
                    <a:pt x="11813" y="0"/>
                    <a:pt x="26385" y="0"/>
                  </a:cubicBezTo>
                  <a:close/>
                </a:path>
              </a:pathLst>
            </a:custGeom>
            <a:solidFill>
              <a:srgbClr val="AF1881"/>
            </a:solidFill>
          </p:spPr>
          <p:txBody>
            <a:bodyPr/>
            <a:lstStyle/>
            <a:p>
              <a:endParaRPr lang="nl-NL"/>
            </a:p>
          </p:txBody>
        </p:sp>
        <p:sp>
          <p:nvSpPr>
            <p:cNvPr id="4" name="TextBox 4"/>
            <p:cNvSpPr txBox="1"/>
            <p:nvPr/>
          </p:nvSpPr>
          <p:spPr>
            <a:xfrm>
              <a:off x="0" y="-19050"/>
              <a:ext cx="841257" cy="199571"/>
            </a:xfrm>
            <a:prstGeom prst="rect">
              <a:avLst/>
            </a:prstGeom>
          </p:spPr>
          <p:txBody>
            <a:bodyPr lIns="50800" tIns="50800" rIns="50800" bIns="50800" rtlCol="0" anchor="ctr"/>
            <a:lstStyle/>
            <a:p>
              <a:pPr algn="ctr">
                <a:lnSpc>
                  <a:spcPts val="1353"/>
                </a:lnSpc>
              </a:pPr>
              <a:endParaRPr/>
            </a:p>
          </p:txBody>
        </p:sp>
      </p:grpSp>
      <p:grpSp>
        <p:nvGrpSpPr>
          <p:cNvPr id="5" name="Group 5"/>
          <p:cNvGrpSpPr/>
          <p:nvPr/>
        </p:nvGrpSpPr>
        <p:grpSpPr>
          <a:xfrm>
            <a:off x="-17539" y="-4811"/>
            <a:ext cx="10709539" cy="7569622"/>
            <a:chOff x="0" y="0"/>
            <a:chExt cx="14279385" cy="10092830"/>
          </a:xfrm>
        </p:grpSpPr>
        <p:sp>
          <p:nvSpPr>
            <p:cNvPr id="6" name="Freeform 6"/>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7" name="Freeform 7"/>
          <p:cNvSpPr/>
          <p:nvPr/>
        </p:nvSpPr>
        <p:spPr>
          <a:xfrm>
            <a:off x="2429492" y="2398979"/>
            <a:ext cx="2161530" cy="1369738"/>
          </a:xfrm>
          <a:custGeom>
            <a:avLst/>
            <a:gdLst/>
            <a:ahLst/>
            <a:cxnLst/>
            <a:rect l="l" t="t" r="r" b="b"/>
            <a:pathLst>
              <a:path w="2161530" h="1369738">
                <a:moveTo>
                  <a:pt x="0" y="0"/>
                </a:moveTo>
                <a:lnTo>
                  <a:pt x="2161530" y="0"/>
                </a:lnTo>
                <a:lnTo>
                  <a:pt x="2161530" y="1369738"/>
                </a:lnTo>
                <a:lnTo>
                  <a:pt x="0" y="1369738"/>
                </a:lnTo>
                <a:lnTo>
                  <a:pt x="0" y="0"/>
                </a:lnTo>
                <a:close/>
              </a:path>
            </a:pathLst>
          </a:custGeom>
          <a:blipFill>
            <a:blip r:embed="rId4"/>
            <a:stretch>
              <a:fillRect l="-168674" b="-182656"/>
            </a:stretch>
          </a:blipFill>
        </p:spPr>
        <p:txBody>
          <a:bodyPr/>
          <a:lstStyle/>
          <a:p>
            <a:endParaRPr lang="nl-NL"/>
          </a:p>
        </p:txBody>
      </p:sp>
      <p:grpSp>
        <p:nvGrpSpPr>
          <p:cNvPr id="8" name="Group 8"/>
          <p:cNvGrpSpPr/>
          <p:nvPr/>
        </p:nvGrpSpPr>
        <p:grpSpPr>
          <a:xfrm>
            <a:off x="2626124" y="3561609"/>
            <a:ext cx="1635364" cy="353213"/>
            <a:chOff x="0" y="0"/>
            <a:chExt cx="766340" cy="165518"/>
          </a:xfrm>
        </p:grpSpPr>
        <p:sp>
          <p:nvSpPr>
            <p:cNvPr id="9" name="Freeform 9"/>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E182C5"/>
            </a:solidFill>
          </p:spPr>
          <p:txBody>
            <a:bodyPr/>
            <a:lstStyle/>
            <a:p>
              <a:endParaRPr lang="nl-NL"/>
            </a:p>
          </p:txBody>
        </p:sp>
        <p:sp>
          <p:nvSpPr>
            <p:cNvPr id="10" name="TextBox 10"/>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sp>
        <p:nvSpPr>
          <p:cNvPr id="11" name="TextBox 11"/>
          <p:cNvSpPr txBox="1"/>
          <p:nvPr/>
        </p:nvSpPr>
        <p:spPr>
          <a:xfrm>
            <a:off x="2898509" y="3592526"/>
            <a:ext cx="1133238" cy="291379"/>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Samen </a:t>
            </a:r>
          </a:p>
          <a:p>
            <a:pPr algn="ctr">
              <a:lnSpc>
                <a:spcPts val="1193"/>
              </a:lnSpc>
              <a:spcBef>
                <a:spcPct val="0"/>
              </a:spcBef>
            </a:pPr>
            <a:r>
              <a:rPr lang="en-US" sz="994" b="1">
                <a:solidFill>
                  <a:srgbClr val="FFFFFF"/>
                </a:solidFill>
                <a:latin typeface="Poppins Bold"/>
                <a:ea typeface="Poppins Bold"/>
                <a:cs typeface="Poppins Bold"/>
                <a:sym typeface="Poppins Bold"/>
              </a:rPr>
              <a:t>beslissen</a:t>
            </a:r>
          </a:p>
        </p:txBody>
      </p:sp>
      <p:sp>
        <p:nvSpPr>
          <p:cNvPr id="12" name="Freeform 12"/>
          <p:cNvSpPr/>
          <p:nvPr/>
        </p:nvSpPr>
        <p:spPr>
          <a:xfrm>
            <a:off x="4495364" y="2360562"/>
            <a:ext cx="1750883" cy="1276512"/>
          </a:xfrm>
          <a:custGeom>
            <a:avLst/>
            <a:gdLst/>
            <a:ahLst/>
            <a:cxnLst/>
            <a:rect l="l" t="t" r="r" b="b"/>
            <a:pathLst>
              <a:path w="1750883" h="1276512">
                <a:moveTo>
                  <a:pt x="0" y="0"/>
                </a:moveTo>
                <a:lnTo>
                  <a:pt x="1750883" y="0"/>
                </a:lnTo>
                <a:lnTo>
                  <a:pt x="1750883" y="1276512"/>
                </a:lnTo>
                <a:lnTo>
                  <a:pt x="0" y="1276512"/>
                </a:lnTo>
                <a:lnTo>
                  <a:pt x="0" y="0"/>
                </a:lnTo>
                <a:close/>
              </a:path>
            </a:pathLst>
          </a:custGeom>
          <a:blipFill>
            <a:blip r:embed="rId5"/>
            <a:stretch>
              <a:fillRect l="-114494" r="-117194" b="-203299"/>
            </a:stretch>
          </a:blipFill>
        </p:spPr>
        <p:txBody>
          <a:bodyPr/>
          <a:lstStyle/>
          <a:p>
            <a:endParaRPr lang="nl-NL"/>
          </a:p>
        </p:txBody>
      </p:sp>
      <p:grpSp>
        <p:nvGrpSpPr>
          <p:cNvPr id="13" name="Group 13"/>
          <p:cNvGrpSpPr/>
          <p:nvPr/>
        </p:nvGrpSpPr>
        <p:grpSpPr>
          <a:xfrm>
            <a:off x="4495364" y="3561609"/>
            <a:ext cx="1635364" cy="353213"/>
            <a:chOff x="0" y="0"/>
            <a:chExt cx="766340" cy="165518"/>
          </a:xfrm>
        </p:grpSpPr>
        <p:sp>
          <p:nvSpPr>
            <p:cNvPr id="14" name="Freeform 14"/>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D66EB9"/>
            </a:solidFill>
          </p:spPr>
          <p:txBody>
            <a:bodyPr/>
            <a:lstStyle/>
            <a:p>
              <a:endParaRPr lang="nl-NL"/>
            </a:p>
          </p:txBody>
        </p:sp>
        <p:sp>
          <p:nvSpPr>
            <p:cNvPr id="15" name="TextBox 15"/>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sp>
        <p:nvSpPr>
          <p:cNvPr id="16" name="TextBox 16"/>
          <p:cNvSpPr txBox="1"/>
          <p:nvPr/>
        </p:nvSpPr>
        <p:spPr>
          <a:xfrm>
            <a:off x="4767750" y="3592526"/>
            <a:ext cx="1133238" cy="291379"/>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Proactieve zorgplanning </a:t>
            </a:r>
          </a:p>
        </p:txBody>
      </p:sp>
      <p:sp>
        <p:nvSpPr>
          <p:cNvPr id="17" name="Freeform 17"/>
          <p:cNvSpPr/>
          <p:nvPr/>
        </p:nvSpPr>
        <p:spPr>
          <a:xfrm>
            <a:off x="538956" y="2483075"/>
            <a:ext cx="1823860" cy="1232415"/>
          </a:xfrm>
          <a:custGeom>
            <a:avLst/>
            <a:gdLst/>
            <a:ahLst/>
            <a:cxnLst/>
            <a:rect l="l" t="t" r="r" b="b"/>
            <a:pathLst>
              <a:path w="1823860" h="1232415">
                <a:moveTo>
                  <a:pt x="0" y="0"/>
                </a:moveTo>
                <a:lnTo>
                  <a:pt x="1823861" y="0"/>
                </a:lnTo>
                <a:lnTo>
                  <a:pt x="1823861" y="1232415"/>
                </a:lnTo>
                <a:lnTo>
                  <a:pt x="0" y="1232415"/>
                </a:lnTo>
                <a:lnTo>
                  <a:pt x="0" y="0"/>
                </a:lnTo>
                <a:close/>
              </a:path>
            </a:pathLst>
          </a:custGeom>
          <a:blipFill>
            <a:blip r:embed="rId5"/>
            <a:stretch>
              <a:fillRect l="-5506" r="-188286" b="-189857"/>
            </a:stretch>
          </a:blipFill>
        </p:spPr>
        <p:txBody>
          <a:bodyPr/>
          <a:lstStyle/>
          <a:p>
            <a:endParaRPr lang="nl-NL"/>
          </a:p>
        </p:txBody>
      </p:sp>
      <p:grpSp>
        <p:nvGrpSpPr>
          <p:cNvPr id="18" name="Group 18"/>
          <p:cNvGrpSpPr/>
          <p:nvPr/>
        </p:nvGrpSpPr>
        <p:grpSpPr>
          <a:xfrm>
            <a:off x="1443633" y="2418197"/>
            <a:ext cx="253055" cy="253055"/>
            <a:chOff x="0" y="0"/>
            <a:chExt cx="976376" cy="976376"/>
          </a:xfrm>
        </p:grpSpPr>
        <p:sp>
          <p:nvSpPr>
            <p:cNvPr id="19" name="Freeform 19"/>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E893D0"/>
            </a:solidFill>
            <a:ln w="9525" cap="sq">
              <a:solidFill>
                <a:srgbClr val="F1ECE3"/>
              </a:solidFill>
              <a:prstDash val="solid"/>
              <a:miter/>
            </a:ln>
          </p:spPr>
          <p:txBody>
            <a:bodyPr/>
            <a:lstStyle/>
            <a:p>
              <a:endParaRPr lang="nl-NL"/>
            </a:p>
          </p:txBody>
        </p:sp>
      </p:grpSp>
      <p:grpSp>
        <p:nvGrpSpPr>
          <p:cNvPr id="20" name="Group 20"/>
          <p:cNvGrpSpPr/>
          <p:nvPr/>
        </p:nvGrpSpPr>
        <p:grpSpPr>
          <a:xfrm>
            <a:off x="688316" y="3582450"/>
            <a:ext cx="1635364" cy="353213"/>
            <a:chOff x="0" y="0"/>
            <a:chExt cx="766340" cy="165518"/>
          </a:xfrm>
        </p:grpSpPr>
        <p:sp>
          <p:nvSpPr>
            <p:cNvPr id="21" name="Freeform 21"/>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E893D0"/>
            </a:solidFill>
          </p:spPr>
          <p:txBody>
            <a:bodyPr/>
            <a:lstStyle/>
            <a:p>
              <a:endParaRPr lang="nl-NL"/>
            </a:p>
          </p:txBody>
        </p:sp>
        <p:sp>
          <p:nvSpPr>
            <p:cNvPr id="22" name="TextBox 22"/>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grpSp>
        <p:nvGrpSpPr>
          <p:cNvPr id="23" name="Group 23"/>
          <p:cNvGrpSpPr/>
          <p:nvPr/>
        </p:nvGrpSpPr>
        <p:grpSpPr>
          <a:xfrm>
            <a:off x="1352269" y="2379780"/>
            <a:ext cx="435783" cy="349106"/>
            <a:chOff x="0" y="0"/>
            <a:chExt cx="1193338" cy="955984"/>
          </a:xfrm>
        </p:grpSpPr>
        <p:sp>
          <p:nvSpPr>
            <p:cNvPr id="24" name="Freeform 24"/>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25" name="TextBox 25"/>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1</a:t>
              </a:r>
            </a:p>
          </p:txBody>
        </p:sp>
      </p:grpSp>
      <p:grpSp>
        <p:nvGrpSpPr>
          <p:cNvPr id="26" name="Group 26"/>
          <p:cNvGrpSpPr/>
          <p:nvPr/>
        </p:nvGrpSpPr>
        <p:grpSpPr>
          <a:xfrm>
            <a:off x="3331795" y="2408588"/>
            <a:ext cx="253055" cy="253055"/>
            <a:chOff x="0" y="0"/>
            <a:chExt cx="976376" cy="976376"/>
          </a:xfrm>
        </p:grpSpPr>
        <p:sp>
          <p:nvSpPr>
            <p:cNvPr id="27" name="Freeform 27"/>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E182C5"/>
            </a:solidFill>
            <a:ln w="9525" cap="sq">
              <a:solidFill>
                <a:srgbClr val="F1ECE3"/>
              </a:solidFill>
              <a:prstDash val="solid"/>
              <a:miter/>
            </a:ln>
          </p:spPr>
          <p:txBody>
            <a:bodyPr/>
            <a:lstStyle/>
            <a:p>
              <a:endParaRPr lang="nl-NL"/>
            </a:p>
          </p:txBody>
        </p:sp>
      </p:grpSp>
      <p:grpSp>
        <p:nvGrpSpPr>
          <p:cNvPr id="28" name="Group 28"/>
          <p:cNvGrpSpPr/>
          <p:nvPr/>
        </p:nvGrpSpPr>
        <p:grpSpPr>
          <a:xfrm>
            <a:off x="3240431" y="2370171"/>
            <a:ext cx="435783" cy="349106"/>
            <a:chOff x="0" y="0"/>
            <a:chExt cx="1193338" cy="955984"/>
          </a:xfrm>
        </p:grpSpPr>
        <p:sp>
          <p:nvSpPr>
            <p:cNvPr id="29" name="Freeform 29"/>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30" name="TextBox 30"/>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2</a:t>
              </a:r>
            </a:p>
          </p:txBody>
        </p:sp>
      </p:grpSp>
      <p:sp>
        <p:nvSpPr>
          <p:cNvPr id="31" name="Freeform 31"/>
          <p:cNvSpPr/>
          <p:nvPr/>
        </p:nvSpPr>
        <p:spPr>
          <a:xfrm>
            <a:off x="6210584" y="2523313"/>
            <a:ext cx="1885974" cy="1192177"/>
          </a:xfrm>
          <a:custGeom>
            <a:avLst/>
            <a:gdLst/>
            <a:ahLst/>
            <a:cxnLst/>
            <a:rect l="l" t="t" r="r" b="b"/>
            <a:pathLst>
              <a:path w="1885974" h="1192177">
                <a:moveTo>
                  <a:pt x="0" y="0"/>
                </a:moveTo>
                <a:lnTo>
                  <a:pt x="1885974" y="0"/>
                </a:lnTo>
                <a:lnTo>
                  <a:pt x="1885974" y="1192177"/>
                </a:lnTo>
                <a:lnTo>
                  <a:pt x="0" y="1192177"/>
                </a:lnTo>
                <a:lnTo>
                  <a:pt x="0" y="0"/>
                </a:lnTo>
                <a:close/>
              </a:path>
            </a:pathLst>
          </a:custGeom>
          <a:blipFill>
            <a:blip r:embed="rId4"/>
            <a:stretch>
              <a:fillRect t="-109366" r="-207930" b="-115388"/>
            </a:stretch>
          </a:blipFill>
        </p:spPr>
        <p:txBody>
          <a:bodyPr/>
          <a:lstStyle/>
          <a:p>
            <a:endParaRPr lang="nl-NL"/>
          </a:p>
        </p:txBody>
      </p:sp>
      <p:grpSp>
        <p:nvGrpSpPr>
          <p:cNvPr id="32" name="Group 32"/>
          <p:cNvGrpSpPr/>
          <p:nvPr/>
        </p:nvGrpSpPr>
        <p:grpSpPr>
          <a:xfrm>
            <a:off x="6422675" y="3569801"/>
            <a:ext cx="1635364" cy="353213"/>
            <a:chOff x="0" y="0"/>
            <a:chExt cx="766340" cy="165518"/>
          </a:xfrm>
        </p:grpSpPr>
        <p:sp>
          <p:nvSpPr>
            <p:cNvPr id="33" name="Freeform 33"/>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CE5CAE"/>
            </a:solidFill>
          </p:spPr>
          <p:txBody>
            <a:bodyPr/>
            <a:lstStyle/>
            <a:p>
              <a:endParaRPr lang="nl-NL"/>
            </a:p>
          </p:txBody>
        </p:sp>
        <p:sp>
          <p:nvSpPr>
            <p:cNvPr id="34" name="TextBox 34"/>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grpSp>
        <p:nvGrpSpPr>
          <p:cNvPr id="35" name="Group 35"/>
          <p:cNvGrpSpPr/>
          <p:nvPr/>
        </p:nvGrpSpPr>
        <p:grpSpPr>
          <a:xfrm>
            <a:off x="5187733" y="2398979"/>
            <a:ext cx="253055" cy="253055"/>
            <a:chOff x="0" y="0"/>
            <a:chExt cx="976376" cy="976376"/>
          </a:xfrm>
        </p:grpSpPr>
        <p:sp>
          <p:nvSpPr>
            <p:cNvPr id="36" name="Freeform 36"/>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D76DB8"/>
            </a:solidFill>
            <a:ln w="9525" cap="sq">
              <a:solidFill>
                <a:srgbClr val="F1ECE3"/>
              </a:solidFill>
              <a:prstDash val="solid"/>
              <a:miter/>
            </a:ln>
          </p:spPr>
          <p:txBody>
            <a:bodyPr/>
            <a:lstStyle/>
            <a:p>
              <a:endParaRPr lang="nl-NL"/>
            </a:p>
          </p:txBody>
        </p:sp>
      </p:grpSp>
      <p:grpSp>
        <p:nvGrpSpPr>
          <p:cNvPr id="37" name="Group 37"/>
          <p:cNvGrpSpPr/>
          <p:nvPr/>
        </p:nvGrpSpPr>
        <p:grpSpPr>
          <a:xfrm>
            <a:off x="5096369" y="2360562"/>
            <a:ext cx="435783" cy="349106"/>
            <a:chOff x="0" y="0"/>
            <a:chExt cx="1193338" cy="955984"/>
          </a:xfrm>
        </p:grpSpPr>
        <p:sp>
          <p:nvSpPr>
            <p:cNvPr id="38" name="Freeform 38"/>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39" name="TextBox 39"/>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3</a:t>
              </a:r>
            </a:p>
          </p:txBody>
        </p:sp>
      </p:grpSp>
      <p:grpSp>
        <p:nvGrpSpPr>
          <p:cNvPr id="40" name="Group 40"/>
          <p:cNvGrpSpPr/>
          <p:nvPr/>
        </p:nvGrpSpPr>
        <p:grpSpPr>
          <a:xfrm>
            <a:off x="7152297" y="2408588"/>
            <a:ext cx="253055" cy="253055"/>
            <a:chOff x="0" y="0"/>
            <a:chExt cx="976376" cy="976376"/>
          </a:xfrm>
        </p:grpSpPr>
        <p:sp>
          <p:nvSpPr>
            <p:cNvPr id="41" name="Freeform 41"/>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CE5CAE"/>
            </a:solidFill>
            <a:ln w="9525" cap="sq">
              <a:solidFill>
                <a:srgbClr val="F1ECE3"/>
              </a:solidFill>
              <a:prstDash val="solid"/>
              <a:miter/>
            </a:ln>
          </p:spPr>
          <p:txBody>
            <a:bodyPr/>
            <a:lstStyle/>
            <a:p>
              <a:endParaRPr lang="nl-NL"/>
            </a:p>
          </p:txBody>
        </p:sp>
      </p:grpSp>
      <p:grpSp>
        <p:nvGrpSpPr>
          <p:cNvPr id="42" name="Group 42"/>
          <p:cNvGrpSpPr/>
          <p:nvPr/>
        </p:nvGrpSpPr>
        <p:grpSpPr>
          <a:xfrm>
            <a:off x="7060933" y="2370171"/>
            <a:ext cx="435783" cy="349106"/>
            <a:chOff x="0" y="0"/>
            <a:chExt cx="1193338" cy="955984"/>
          </a:xfrm>
        </p:grpSpPr>
        <p:sp>
          <p:nvSpPr>
            <p:cNvPr id="43" name="Freeform 43"/>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44" name="TextBox 44"/>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4</a:t>
              </a:r>
            </a:p>
          </p:txBody>
        </p:sp>
      </p:grpSp>
      <p:sp>
        <p:nvSpPr>
          <p:cNvPr id="45" name="Freeform 45"/>
          <p:cNvSpPr/>
          <p:nvPr/>
        </p:nvSpPr>
        <p:spPr>
          <a:xfrm>
            <a:off x="8164218" y="2491538"/>
            <a:ext cx="1988825" cy="1195772"/>
          </a:xfrm>
          <a:custGeom>
            <a:avLst/>
            <a:gdLst/>
            <a:ahLst/>
            <a:cxnLst/>
            <a:rect l="l" t="t" r="r" b="b"/>
            <a:pathLst>
              <a:path w="1988825" h="1195772">
                <a:moveTo>
                  <a:pt x="0" y="0"/>
                </a:moveTo>
                <a:lnTo>
                  <a:pt x="1988826" y="0"/>
                </a:lnTo>
                <a:lnTo>
                  <a:pt x="1988826" y="1195773"/>
                </a:lnTo>
                <a:lnTo>
                  <a:pt x="0" y="1195773"/>
                </a:lnTo>
                <a:lnTo>
                  <a:pt x="0" y="0"/>
                </a:lnTo>
                <a:close/>
              </a:path>
            </a:pathLst>
          </a:custGeom>
          <a:blipFill>
            <a:blip r:embed="rId4"/>
            <a:stretch>
              <a:fillRect l="-95360" t="-106884" r="-96644" b="-116894"/>
            </a:stretch>
          </a:blipFill>
        </p:spPr>
        <p:txBody>
          <a:bodyPr/>
          <a:lstStyle/>
          <a:p>
            <a:endParaRPr lang="nl-NL"/>
          </a:p>
        </p:txBody>
      </p:sp>
      <p:grpSp>
        <p:nvGrpSpPr>
          <p:cNvPr id="46" name="Group 46"/>
          <p:cNvGrpSpPr/>
          <p:nvPr/>
        </p:nvGrpSpPr>
        <p:grpSpPr>
          <a:xfrm>
            <a:off x="8340949" y="3569801"/>
            <a:ext cx="1635364" cy="353213"/>
            <a:chOff x="0" y="0"/>
            <a:chExt cx="766340" cy="165518"/>
          </a:xfrm>
        </p:grpSpPr>
        <p:sp>
          <p:nvSpPr>
            <p:cNvPr id="47" name="Freeform 47"/>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CA52A7"/>
            </a:solidFill>
          </p:spPr>
          <p:txBody>
            <a:bodyPr/>
            <a:lstStyle/>
            <a:p>
              <a:endParaRPr lang="nl-NL"/>
            </a:p>
          </p:txBody>
        </p:sp>
        <p:sp>
          <p:nvSpPr>
            <p:cNvPr id="48" name="TextBox 48"/>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sp>
        <p:nvSpPr>
          <p:cNvPr id="49" name="Freeform 49"/>
          <p:cNvSpPr/>
          <p:nvPr/>
        </p:nvSpPr>
        <p:spPr>
          <a:xfrm>
            <a:off x="598396" y="4536941"/>
            <a:ext cx="1943530" cy="1174293"/>
          </a:xfrm>
          <a:custGeom>
            <a:avLst/>
            <a:gdLst/>
            <a:ahLst/>
            <a:cxnLst/>
            <a:rect l="l" t="t" r="r" b="b"/>
            <a:pathLst>
              <a:path w="1943530" h="1174293">
                <a:moveTo>
                  <a:pt x="0" y="0"/>
                </a:moveTo>
                <a:lnTo>
                  <a:pt x="1943530" y="0"/>
                </a:lnTo>
                <a:lnTo>
                  <a:pt x="1943530" y="1174293"/>
                </a:lnTo>
                <a:lnTo>
                  <a:pt x="0" y="1174293"/>
                </a:lnTo>
                <a:lnTo>
                  <a:pt x="0" y="0"/>
                </a:lnTo>
                <a:close/>
              </a:path>
            </a:pathLst>
          </a:custGeom>
          <a:blipFill>
            <a:blip r:embed="rId4"/>
            <a:stretch>
              <a:fillRect l="-198811" t="-112114" b="-117586"/>
            </a:stretch>
          </a:blipFill>
        </p:spPr>
        <p:txBody>
          <a:bodyPr/>
          <a:lstStyle/>
          <a:p>
            <a:endParaRPr lang="nl-NL"/>
          </a:p>
        </p:txBody>
      </p:sp>
      <p:grpSp>
        <p:nvGrpSpPr>
          <p:cNvPr id="50" name="Group 50"/>
          <p:cNvGrpSpPr/>
          <p:nvPr/>
        </p:nvGrpSpPr>
        <p:grpSpPr>
          <a:xfrm>
            <a:off x="689265" y="5534628"/>
            <a:ext cx="1635364" cy="353213"/>
            <a:chOff x="0" y="0"/>
            <a:chExt cx="766340" cy="165518"/>
          </a:xfrm>
        </p:grpSpPr>
        <p:sp>
          <p:nvSpPr>
            <p:cNvPr id="51" name="Freeform 51"/>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C3469F"/>
            </a:solidFill>
          </p:spPr>
          <p:txBody>
            <a:bodyPr/>
            <a:lstStyle/>
            <a:p>
              <a:endParaRPr lang="nl-NL"/>
            </a:p>
          </p:txBody>
        </p:sp>
        <p:sp>
          <p:nvSpPr>
            <p:cNvPr id="52" name="TextBox 52"/>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sp>
        <p:nvSpPr>
          <p:cNvPr id="53" name="Freeform 53"/>
          <p:cNvSpPr/>
          <p:nvPr/>
        </p:nvSpPr>
        <p:spPr>
          <a:xfrm>
            <a:off x="2303307" y="4505618"/>
            <a:ext cx="2053268" cy="1413140"/>
          </a:xfrm>
          <a:custGeom>
            <a:avLst/>
            <a:gdLst/>
            <a:ahLst/>
            <a:cxnLst/>
            <a:rect l="l" t="t" r="r" b="b"/>
            <a:pathLst>
              <a:path w="2053268" h="1413140">
                <a:moveTo>
                  <a:pt x="0" y="0"/>
                </a:moveTo>
                <a:lnTo>
                  <a:pt x="2053267" y="0"/>
                </a:lnTo>
                <a:lnTo>
                  <a:pt x="2053267" y="1413140"/>
                </a:lnTo>
                <a:lnTo>
                  <a:pt x="0" y="1413140"/>
                </a:lnTo>
                <a:lnTo>
                  <a:pt x="0" y="0"/>
                </a:lnTo>
                <a:close/>
              </a:path>
            </a:pathLst>
          </a:custGeom>
          <a:blipFill>
            <a:blip r:embed="rId4"/>
            <a:stretch>
              <a:fillRect t="-173975" r="-182841"/>
            </a:stretch>
          </a:blipFill>
        </p:spPr>
        <p:txBody>
          <a:bodyPr/>
          <a:lstStyle/>
          <a:p>
            <a:endParaRPr lang="nl-NL"/>
          </a:p>
        </p:txBody>
      </p:sp>
      <p:grpSp>
        <p:nvGrpSpPr>
          <p:cNvPr id="54" name="Group 54"/>
          <p:cNvGrpSpPr/>
          <p:nvPr/>
        </p:nvGrpSpPr>
        <p:grpSpPr>
          <a:xfrm>
            <a:off x="2587645" y="5506448"/>
            <a:ext cx="1635364" cy="353213"/>
            <a:chOff x="0" y="0"/>
            <a:chExt cx="766340" cy="165518"/>
          </a:xfrm>
        </p:grpSpPr>
        <p:sp>
          <p:nvSpPr>
            <p:cNvPr id="55" name="Freeform 55"/>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C13E9A"/>
            </a:solidFill>
          </p:spPr>
          <p:txBody>
            <a:bodyPr/>
            <a:lstStyle/>
            <a:p>
              <a:endParaRPr lang="nl-NL"/>
            </a:p>
          </p:txBody>
        </p:sp>
        <p:sp>
          <p:nvSpPr>
            <p:cNvPr id="56" name="TextBox 56"/>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sp>
        <p:nvSpPr>
          <p:cNvPr id="57" name="Freeform 57"/>
          <p:cNvSpPr/>
          <p:nvPr/>
        </p:nvSpPr>
        <p:spPr>
          <a:xfrm>
            <a:off x="4314484" y="4505618"/>
            <a:ext cx="1884969" cy="1413140"/>
          </a:xfrm>
          <a:custGeom>
            <a:avLst/>
            <a:gdLst/>
            <a:ahLst/>
            <a:cxnLst/>
            <a:rect l="l" t="t" r="r" b="b"/>
            <a:pathLst>
              <a:path w="1884969" h="1413140">
                <a:moveTo>
                  <a:pt x="0" y="0"/>
                </a:moveTo>
                <a:lnTo>
                  <a:pt x="1884969" y="0"/>
                </a:lnTo>
                <a:lnTo>
                  <a:pt x="1884969" y="1413140"/>
                </a:lnTo>
                <a:lnTo>
                  <a:pt x="0" y="1413140"/>
                </a:lnTo>
                <a:lnTo>
                  <a:pt x="0" y="0"/>
                </a:lnTo>
                <a:close/>
              </a:path>
            </a:pathLst>
          </a:custGeom>
          <a:blipFill>
            <a:blip r:embed="rId4"/>
            <a:stretch>
              <a:fillRect l="-106584" t="-173975" r="-101510"/>
            </a:stretch>
          </a:blipFill>
        </p:spPr>
        <p:txBody>
          <a:bodyPr/>
          <a:lstStyle/>
          <a:p>
            <a:endParaRPr lang="nl-NL"/>
          </a:p>
        </p:txBody>
      </p:sp>
      <p:grpSp>
        <p:nvGrpSpPr>
          <p:cNvPr id="58" name="Group 58"/>
          <p:cNvGrpSpPr/>
          <p:nvPr/>
        </p:nvGrpSpPr>
        <p:grpSpPr>
          <a:xfrm>
            <a:off x="4524571" y="5503710"/>
            <a:ext cx="1635364" cy="353213"/>
            <a:chOff x="0" y="0"/>
            <a:chExt cx="766340" cy="165518"/>
          </a:xfrm>
        </p:grpSpPr>
        <p:sp>
          <p:nvSpPr>
            <p:cNvPr id="59" name="Freeform 59"/>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B82B8D"/>
            </a:solidFill>
          </p:spPr>
          <p:txBody>
            <a:bodyPr/>
            <a:lstStyle/>
            <a:p>
              <a:endParaRPr lang="nl-NL"/>
            </a:p>
          </p:txBody>
        </p:sp>
        <p:sp>
          <p:nvSpPr>
            <p:cNvPr id="60" name="TextBox 60"/>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sp>
        <p:nvSpPr>
          <p:cNvPr id="61" name="Freeform 61"/>
          <p:cNvSpPr/>
          <p:nvPr/>
        </p:nvSpPr>
        <p:spPr>
          <a:xfrm>
            <a:off x="6336000" y="4489887"/>
            <a:ext cx="1828218" cy="1330236"/>
          </a:xfrm>
          <a:custGeom>
            <a:avLst/>
            <a:gdLst/>
            <a:ahLst/>
            <a:cxnLst/>
            <a:rect l="l" t="t" r="r" b="b"/>
            <a:pathLst>
              <a:path w="1828218" h="1330236">
                <a:moveTo>
                  <a:pt x="0" y="0"/>
                </a:moveTo>
                <a:lnTo>
                  <a:pt x="1828218" y="0"/>
                </a:lnTo>
                <a:lnTo>
                  <a:pt x="1828218" y="1330236"/>
                </a:lnTo>
                <a:lnTo>
                  <a:pt x="0" y="1330236"/>
                </a:lnTo>
                <a:lnTo>
                  <a:pt x="0" y="0"/>
                </a:lnTo>
                <a:close/>
              </a:path>
            </a:pathLst>
          </a:custGeom>
          <a:blipFill>
            <a:blip r:embed="rId5"/>
            <a:stretch>
              <a:fillRect l="-213165" t="-185529" r="-6428" b="-7294"/>
            </a:stretch>
          </a:blipFill>
        </p:spPr>
        <p:txBody>
          <a:bodyPr/>
          <a:lstStyle/>
          <a:p>
            <a:endParaRPr lang="nl-NL"/>
          </a:p>
        </p:txBody>
      </p:sp>
      <p:grpSp>
        <p:nvGrpSpPr>
          <p:cNvPr id="62" name="Group 62"/>
          <p:cNvGrpSpPr/>
          <p:nvPr/>
        </p:nvGrpSpPr>
        <p:grpSpPr>
          <a:xfrm>
            <a:off x="6458456" y="5492700"/>
            <a:ext cx="1635364" cy="353213"/>
            <a:chOff x="0" y="0"/>
            <a:chExt cx="766340" cy="165518"/>
          </a:xfrm>
        </p:grpSpPr>
        <p:sp>
          <p:nvSpPr>
            <p:cNvPr id="63" name="Freeform 63"/>
            <p:cNvSpPr/>
            <p:nvPr/>
          </p:nvSpPr>
          <p:spPr>
            <a:xfrm>
              <a:off x="0" y="0"/>
              <a:ext cx="766340" cy="165518"/>
            </a:xfrm>
            <a:custGeom>
              <a:avLst/>
              <a:gdLst/>
              <a:ahLst/>
              <a:cxnLst/>
              <a:rect l="l" t="t" r="r" b="b"/>
              <a:pathLst>
                <a:path w="766340" h="165518">
                  <a:moveTo>
                    <a:pt x="82759" y="0"/>
                  </a:moveTo>
                  <a:lnTo>
                    <a:pt x="683582" y="0"/>
                  </a:lnTo>
                  <a:cubicBezTo>
                    <a:pt x="705531" y="0"/>
                    <a:pt x="726581" y="8719"/>
                    <a:pt x="742101" y="24240"/>
                  </a:cubicBezTo>
                  <a:cubicBezTo>
                    <a:pt x="757621" y="39760"/>
                    <a:pt x="766340" y="60810"/>
                    <a:pt x="766340" y="82759"/>
                  </a:cubicBezTo>
                  <a:lnTo>
                    <a:pt x="766340" y="82759"/>
                  </a:lnTo>
                  <a:cubicBezTo>
                    <a:pt x="766340" y="104708"/>
                    <a:pt x="757621" y="125758"/>
                    <a:pt x="742101" y="141278"/>
                  </a:cubicBezTo>
                  <a:cubicBezTo>
                    <a:pt x="726581" y="156799"/>
                    <a:pt x="705531" y="165518"/>
                    <a:pt x="683582" y="165518"/>
                  </a:cubicBezTo>
                  <a:lnTo>
                    <a:pt x="82759" y="165518"/>
                  </a:lnTo>
                  <a:cubicBezTo>
                    <a:pt x="60810" y="165518"/>
                    <a:pt x="39760" y="156799"/>
                    <a:pt x="24240" y="141278"/>
                  </a:cubicBezTo>
                  <a:cubicBezTo>
                    <a:pt x="8719" y="125758"/>
                    <a:pt x="0" y="104708"/>
                    <a:pt x="0" y="82759"/>
                  </a:cubicBezTo>
                  <a:lnTo>
                    <a:pt x="0" y="82759"/>
                  </a:lnTo>
                  <a:cubicBezTo>
                    <a:pt x="0" y="60810"/>
                    <a:pt x="8719" y="39760"/>
                    <a:pt x="24240" y="24240"/>
                  </a:cubicBezTo>
                  <a:cubicBezTo>
                    <a:pt x="39760" y="8719"/>
                    <a:pt x="60810" y="0"/>
                    <a:pt x="82759" y="0"/>
                  </a:cubicBezTo>
                  <a:close/>
                </a:path>
              </a:pathLst>
            </a:custGeom>
            <a:solidFill>
              <a:srgbClr val="AF1881"/>
            </a:solidFill>
          </p:spPr>
          <p:txBody>
            <a:bodyPr/>
            <a:lstStyle/>
            <a:p>
              <a:endParaRPr lang="nl-NL"/>
            </a:p>
          </p:txBody>
        </p:sp>
        <p:sp>
          <p:nvSpPr>
            <p:cNvPr id="64" name="TextBox 64"/>
            <p:cNvSpPr txBox="1"/>
            <p:nvPr/>
          </p:nvSpPr>
          <p:spPr>
            <a:xfrm>
              <a:off x="0" y="-19050"/>
              <a:ext cx="766340" cy="184568"/>
            </a:xfrm>
            <a:prstGeom prst="rect">
              <a:avLst/>
            </a:prstGeom>
          </p:spPr>
          <p:txBody>
            <a:bodyPr lIns="50800" tIns="50800" rIns="50800" bIns="50800" rtlCol="0" anchor="ctr"/>
            <a:lstStyle/>
            <a:p>
              <a:pPr algn="ctr">
                <a:lnSpc>
                  <a:spcPts val="1584"/>
                </a:lnSpc>
              </a:pPr>
              <a:endParaRPr/>
            </a:p>
          </p:txBody>
        </p:sp>
      </p:grpSp>
      <p:grpSp>
        <p:nvGrpSpPr>
          <p:cNvPr id="65" name="Group 65"/>
          <p:cNvGrpSpPr/>
          <p:nvPr/>
        </p:nvGrpSpPr>
        <p:grpSpPr>
          <a:xfrm>
            <a:off x="9053426" y="2418197"/>
            <a:ext cx="253055" cy="253055"/>
            <a:chOff x="0" y="0"/>
            <a:chExt cx="976376" cy="976376"/>
          </a:xfrm>
        </p:grpSpPr>
        <p:sp>
          <p:nvSpPr>
            <p:cNvPr id="66" name="Freeform 66"/>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CA52A7"/>
            </a:solidFill>
            <a:ln w="9525" cap="sq">
              <a:solidFill>
                <a:srgbClr val="F1ECE3"/>
              </a:solidFill>
              <a:prstDash val="solid"/>
              <a:miter/>
            </a:ln>
          </p:spPr>
          <p:txBody>
            <a:bodyPr/>
            <a:lstStyle/>
            <a:p>
              <a:endParaRPr lang="nl-NL"/>
            </a:p>
          </p:txBody>
        </p:sp>
      </p:grpSp>
      <p:grpSp>
        <p:nvGrpSpPr>
          <p:cNvPr id="67" name="Group 67"/>
          <p:cNvGrpSpPr/>
          <p:nvPr/>
        </p:nvGrpSpPr>
        <p:grpSpPr>
          <a:xfrm>
            <a:off x="8962062" y="2379780"/>
            <a:ext cx="435783" cy="349106"/>
            <a:chOff x="0" y="0"/>
            <a:chExt cx="1193338" cy="955984"/>
          </a:xfrm>
        </p:grpSpPr>
        <p:sp>
          <p:nvSpPr>
            <p:cNvPr id="68" name="Freeform 68"/>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69" name="TextBox 69"/>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5</a:t>
              </a:r>
            </a:p>
          </p:txBody>
        </p:sp>
      </p:grpSp>
      <p:grpSp>
        <p:nvGrpSpPr>
          <p:cNvPr id="70" name="Group 70"/>
          <p:cNvGrpSpPr/>
          <p:nvPr/>
        </p:nvGrpSpPr>
        <p:grpSpPr>
          <a:xfrm>
            <a:off x="1401742" y="4369482"/>
            <a:ext cx="253055" cy="253055"/>
            <a:chOff x="0" y="0"/>
            <a:chExt cx="976376" cy="976376"/>
          </a:xfrm>
        </p:grpSpPr>
        <p:sp>
          <p:nvSpPr>
            <p:cNvPr id="71" name="Freeform 71"/>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C3469F"/>
            </a:solidFill>
            <a:ln w="9525" cap="sq">
              <a:solidFill>
                <a:srgbClr val="F1ECE3"/>
              </a:solidFill>
              <a:prstDash val="solid"/>
              <a:miter/>
            </a:ln>
          </p:spPr>
          <p:txBody>
            <a:bodyPr/>
            <a:lstStyle/>
            <a:p>
              <a:endParaRPr lang="nl-NL"/>
            </a:p>
          </p:txBody>
        </p:sp>
      </p:grpSp>
      <p:grpSp>
        <p:nvGrpSpPr>
          <p:cNvPr id="72" name="Group 72"/>
          <p:cNvGrpSpPr/>
          <p:nvPr/>
        </p:nvGrpSpPr>
        <p:grpSpPr>
          <a:xfrm>
            <a:off x="1310378" y="4331065"/>
            <a:ext cx="435783" cy="349106"/>
            <a:chOff x="0" y="0"/>
            <a:chExt cx="1193338" cy="955984"/>
          </a:xfrm>
        </p:grpSpPr>
        <p:sp>
          <p:nvSpPr>
            <p:cNvPr id="73" name="Freeform 73"/>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74" name="TextBox 74"/>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6</a:t>
              </a:r>
            </a:p>
          </p:txBody>
        </p:sp>
      </p:grpSp>
      <p:grpSp>
        <p:nvGrpSpPr>
          <p:cNvPr id="75" name="Group 75"/>
          <p:cNvGrpSpPr/>
          <p:nvPr/>
        </p:nvGrpSpPr>
        <p:grpSpPr>
          <a:xfrm>
            <a:off x="3257202" y="4353750"/>
            <a:ext cx="253055" cy="253055"/>
            <a:chOff x="0" y="0"/>
            <a:chExt cx="976376" cy="976376"/>
          </a:xfrm>
        </p:grpSpPr>
        <p:sp>
          <p:nvSpPr>
            <p:cNvPr id="76" name="Freeform 76"/>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C13E9A"/>
            </a:solidFill>
            <a:ln w="9525" cap="sq">
              <a:solidFill>
                <a:srgbClr val="F1ECE3"/>
              </a:solidFill>
              <a:prstDash val="solid"/>
              <a:miter/>
            </a:ln>
          </p:spPr>
          <p:txBody>
            <a:bodyPr/>
            <a:lstStyle/>
            <a:p>
              <a:endParaRPr lang="nl-NL"/>
            </a:p>
          </p:txBody>
        </p:sp>
      </p:grpSp>
      <p:grpSp>
        <p:nvGrpSpPr>
          <p:cNvPr id="77" name="Group 77"/>
          <p:cNvGrpSpPr/>
          <p:nvPr/>
        </p:nvGrpSpPr>
        <p:grpSpPr>
          <a:xfrm>
            <a:off x="3165838" y="4315334"/>
            <a:ext cx="435783" cy="349106"/>
            <a:chOff x="0" y="0"/>
            <a:chExt cx="1193338" cy="955984"/>
          </a:xfrm>
        </p:grpSpPr>
        <p:sp>
          <p:nvSpPr>
            <p:cNvPr id="78" name="Freeform 78"/>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79" name="TextBox 79"/>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7</a:t>
              </a:r>
            </a:p>
          </p:txBody>
        </p:sp>
      </p:grpSp>
      <p:grpSp>
        <p:nvGrpSpPr>
          <p:cNvPr id="80" name="Group 80"/>
          <p:cNvGrpSpPr/>
          <p:nvPr/>
        </p:nvGrpSpPr>
        <p:grpSpPr>
          <a:xfrm>
            <a:off x="5160197" y="4359873"/>
            <a:ext cx="253055" cy="253055"/>
            <a:chOff x="0" y="0"/>
            <a:chExt cx="976376" cy="976376"/>
          </a:xfrm>
        </p:grpSpPr>
        <p:sp>
          <p:nvSpPr>
            <p:cNvPr id="81" name="Freeform 81"/>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B82B8D"/>
            </a:solidFill>
            <a:ln w="9525" cap="sq">
              <a:solidFill>
                <a:srgbClr val="F1ECE3"/>
              </a:solidFill>
              <a:prstDash val="solid"/>
              <a:miter/>
            </a:ln>
          </p:spPr>
          <p:txBody>
            <a:bodyPr/>
            <a:lstStyle/>
            <a:p>
              <a:endParaRPr lang="nl-NL"/>
            </a:p>
          </p:txBody>
        </p:sp>
      </p:grpSp>
      <p:grpSp>
        <p:nvGrpSpPr>
          <p:cNvPr id="82" name="Group 82"/>
          <p:cNvGrpSpPr/>
          <p:nvPr/>
        </p:nvGrpSpPr>
        <p:grpSpPr>
          <a:xfrm>
            <a:off x="7149610" y="4369482"/>
            <a:ext cx="253055" cy="253055"/>
            <a:chOff x="0" y="0"/>
            <a:chExt cx="976376" cy="976376"/>
          </a:xfrm>
        </p:grpSpPr>
        <p:sp>
          <p:nvSpPr>
            <p:cNvPr id="83" name="Freeform 83"/>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84" name="Group 84"/>
          <p:cNvGrpSpPr/>
          <p:nvPr/>
        </p:nvGrpSpPr>
        <p:grpSpPr>
          <a:xfrm>
            <a:off x="5068833" y="4321456"/>
            <a:ext cx="435783" cy="349106"/>
            <a:chOff x="0" y="0"/>
            <a:chExt cx="1193338" cy="955984"/>
          </a:xfrm>
        </p:grpSpPr>
        <p:sp>
          <p:nvSpPr>
            <p:cNvPr id="85" name="Freeform 85"/>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86" name="TextBox 86"/>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8</a:t>
              </a:r>
            </a:p>
          </p:txBody>
        </p:sp>
      </p:grpSp>
      <p:grpSp>
        <p:nvGrpSpPr>
          <p:cNvPr id="87" name="Group 87"/>
          <p:cNvGrpSpPr/>
          <p:nvPr/>
        </p:nvGrpSpPr>
        <p:grpSpPr>
          <a:xfrm>
            <a:off x="7058247" y="4331065"/>
            <a:ext cx="435783" cy="349106"/>
            <a:chOff x="0" y="0"/>
            <a:chExt cx="1193338" cy="955984"/>
          </a:xfrm>
        </p:grpSpPr>
        <p:sp>
          <p:nvSpPr>
            <p:cNvPr id="88" name="Freeform 88"/>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6">
                <a:alphaModFix amt="0"/>
              </a:blip>
              <a:stretch>
                <a:fillRect t="-1546" r="-16470" b="44888"/>
              </a:stretch>
            </a:blipFill>
          </p:spPr>
          <p:txBody>
            <a:bodyPr/>
            <a:lstStyle/>
            <a:p>
              <a:endParaRPr lang="nl-NL"/>
            </a:p>
          </p:txBody>
        </p:sp>
        <p:sp>
          <p:nvSpPr>
            <p:cNvPr id="89" name="TextBox 89"/>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9</a:t>
              </a:r>
            </a:p>
          </p:txBody>
        </p:sp>
      </p:grpSp>
      <p:sp>
        <p:nvSpPr>
          <p:cNvPr id="90" name="AutoShape 90"/>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91" name="Freeform 91"/>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nl-NL"/>
          </a:p>
        </p:txBody>
      </p:sp>
      <p:sp>
        <p:nvSpPr>
          <p:cNvPr id="92" name="TextBox 92"/>
          <p:cNvSpPr txBox="1"/>
          <p:nvPr/>
        </p:nvSpPr>
        <p:spPr>
          <a:xfrm>
            <a:off x="817282" y="795991"/>
            <a:ext cx="9486357" cy="423735"/>
          </a:xfrm>
          <a:prstGeom prst="rect">
            <a:avLst/>
          </a:prstGeom>
        </p:spPr>
        <p:txBody>
          <a:bodyPr lIns="0" tIns="0" rIns="0" bIns="0" rtlCol="0" anchor="t">
            <a:spAutoFit/>
          </a:bodyPr>
          <a:lstStyle/>
          <a:p>
            <a:pPr algn="l">
              <a:lnSpc>
                <a:spcPts val="3028"/>
              </a:lnSpc>
            </a:pPr>
            <a:r>
              <a:rPr lang="en-US" sz="2804" b="1">
                <a:solidFill>
                  <a:srgbClr val="FFFFFF"/>
                </a:solidFill>
                <a:latin typeface="Poppins Bold"/>
                <a:ea typeface="Poppins Bold"/>
                <a:cs typeface="Poppins Bold"/>
                <a:sym typeface="Poppins Bold"/>
              </a:rPr>
              <a:t>Zorgproces</a:t>
            </a:r>
          </a:p>
        </p:txBody>
      </p:sp>
      <p:sp>
        <p:nvSpPr>
          <p:cNvPr id="93" name="TextBox 93"/>
          <p:cNvSpPr txBox="1"/>
          <p:nvPr/>
        </p:nvSpPr>
        <p:spPr>
          <a:xfrm>
            <a:off x="756000" y="1415786"/>
            <a:ext cx="9236849" cy="473964"/>
          </a:xfrm>
          <a:prstGeom prst="rect">
            <a:avLst/>
          </a:prstGeom>
        </p:spPr>
        <p:txBody>
          <a:bodyPr lIns="0" tIns="0" rIns="0" bIns="0" rtlCol="0" anchor="t">
            <a:spAutoFit/>
          </a:bodyPr>
          <a:lstStyle/>
          <a:p>
            <a:pPr algn="l">
              <a:lnSpc>
                <a:spcPts val="1848"/>
              </a:lnSpc>
            </a:pPr>
            <a:r>
              <a:rPr lang="en-US" sz="1400" dirty="0">
                <a:solidFill>
                  <a:srgbClr val="173395"/>
                </a:solidFill>
                <a:latin typeface="Poppins"/>
                <a:ea typeface="Poppins"/>
                <a:cs typeface="Poppins"/>
                <a:sym typeface="Poppins"/>
              </a:rPr>
              <a:t>Het </a:t>
            </a:r>
            <a:r>
              <a:rPr lang="en-US" sz="1400" dirty="0" err="1">
                <a:solidFill>
                  <a:srgbClr val="173395"/>
                </a:solidFill>
                <a:latin typeface="Poppins"/>
                <a:ea typeface="Poppins"/>
                <a:cs typeface="Poppins"/>
                <a:sym typeface="Poppins"/>
              </a:rPr>
              <a:t>zorgproces</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beschrijft</a:t>
            </a:r>
            <a:r>
              <a:rPr lang="en-US" sz="1400" dirty="0">
                <a:solidFill>
                  <a:srgbClr val="173395"/>
                </a:solidFill>
                <a:latin typeface="Poppins"/>
                <a:ea typeface="Poppins"/>
                <a:cs typeface="Poppins"/>
                <a:sym typeface="Poppins"/>
              </a:rPr>
              <a:t> hoe </a:t>
            </a:r>
            <a:r>
              <a:rPr lang="en-US" sz="1400" dirty="0" err="1">
                <a:solidFill>
                  <a:srgbClr val="173395"/>
                </a:solidFill>
                <a:latin typeface="Poppins"/>
                <a:ea typeface="Poppins"/>
                <a:cs typeface="Poppins"/>
                <a:sym typeface="Poppins"/>
              </a:rPr>
              <a:t>palliatieve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er in de </a:t>
            </a:r>
            <a:r>
              <a:rPr lang="en-US" sz="1400" dirty="0" err="1">
                <a:solidFill>
                  <a:srgbClr val="173395"/>
                </a:solidFill>
                <a:latin typeface="Poppins"/>
                <a:ea typeface="Poppins"/>
                <a:cs typeface="Poppins"/>
                <a:sym typeface="Poppins"/>
              </a:rPr>
              <a:t>praktijk</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uitziet</a:t>
            </a:r>
            <a:r>
              <a:rPr lang="en-US" sz="1400" dirty="0">
                <a:solidFill>
                  <a:srgbClr val="173395"/>
                </a:solidFill>
                <a:latin typeface="Poppins"/>
                <a:ea typeface="Poppins"/>
                <a:cs typeface="Poppins"/>
                <a:sym typeface="Poppins"/>
              </a:rPr>
              <a:t>: van het </a:t>
            </a:r>
            <a:r>
              <a:rPr lang="en-US" sz="1400" dirty="0" err="1">
                <a:solidFill>
                  <a:srgbClr val="173395"/>
                </a:solidFill>
                <a:latin typeface="Poppins"/>
                <a:ea typeface="Poppins"/>
                <a:cs typeface="Poppins"/>
                <a:sym typeface="Poppins"/>
              </a:rPr>
              <a:t>herkennen</a:t>
            </a:r>
            <a:r>
              <a:rPr lang="en-US" sz="1400" dirty="0">
                <a:solidFill>
                  <a:srgbClr val="173395"/>
                </a:solidFill>
                <a:latin typeface="Poppins"/>
                <a:ea typeface="Poppins"/>
                <a:cs typeface="Poppins"/>
                <a:sym typeface="Poppins"/>
              </a:rPr>
              <a:t> van de </a:t>
            </a:r>
            <a:r>
              <a:rPr lang="en-US" sz="1400" dirty="0" err="1">
                <a:solidFill>
                  <a:srgbClr val="173395"/>
                </a:solidFill>
                <a:latin typeface="Poppins"/>
                <a:ea typeface="Poppins"/>
                <a:cs typeface="Poppins"/>
                <a:sym typeface="Poppins"/>
              </a:rPr>
              <a:t>palliatieve</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fase</a:t>
            </a:r>
            <a:r>
              <a:rPr lang="en-US" sz="1400" dirty="0">
                <a:solidFill>
                  <a:srgbClr val="173395"/>
                </a:solidFill>
                <a:latin typeface="Poppins"/>
                <a:ea typeface="Poppins"/>
                <a:cs typeface="Poppins"/>
                <a:sym typeface="Poppins"/>
              </a:rPr>
              <a:t> tot de </a:t>
            </a:r>
            <a:r>
              <a:rPr lang="en-US" sz="1400" dirty="0" err="1">
                <a:solidFill>
                  <a:srgbClr val="173395"/>
                </a:solidFill>
                <a:latin typeface="Poppins"/>
                <a:ea typeface="Poppins"/>
                <a:cs typeface="Poppins"/>
                <a:sym typeface="Poppins"/>
              </a:rPr>
              <a:t>zorg</a:t>
            </a:r>
            <a:r>
              <a:rPr lang="en-US" sz="1400" dirty="0">
                <a:solidFill>
                  <a:srgbClr val="173395"/>
                </a:solidFill>
                <a:latin typeface="Poppins"/>
                <a:ea typeface="Poppins"/>
                <a:cs typeface="Poppins"/>
                <a:sym typeface="Poppins"/>
              </a:rPr>
              <a:t> </a:t>
            </a:r>
            <a:r>
              <a:rPr lang="en-US" sz="1400" dirty="0" err="1">
                <a:solidFill>
                  <a:srgbClr val="173395"/>
                </a:solidFill>
                <a:latin typeface="Poppins"/>
                <a:ea typeface="Poppins"/>
                <a:cs typeface="Poppins"/>
                <a:sym typeface="Poppins"/>
              </a:rPr>
              <a:t>na</a:t>
            </a:r>
            <a:r>
              <a:rPr lang="en-US" sz="1400" dirty="0">
                <a:solidFill>
                  <a:srgbClr val="173395"/>
                </a:solidFill>
                <a:latin typeface="Poppins"/>
                <a:ea typeface="Poppins"/>
                <a:cs typeface="Poppins"/>
                <a:sym typeface="Poppins"/>
              </a:rPr>
              <a:t> het </a:t>
            </a:r>
            <a:r>
              <a:rPr lang="en-US" sz="1400" dirty="0" err="1">
                <a:solidFill>
                  <a:srgbClr val="173395"/>
                </a:solidFill>
                <a:latin typeface="Poppins"/>
                <a:ea typeface="Poppins"/>
                <a:cs typeface="Poppins"/>
                <a:sym typeface="Poppins"/>
              </a:rPr>
              <a:t>overlijden</a:t>
            </a:r>
            <a:r>
              <a:rPr lang="en-US" sz="1400" dirty="0">
                <a:solidFill>
                  <a:srgbClr val="173395"/>
                </a:solidFill>
                <a:latin typeface="Poppins"/>
                <a:ea typeface="Poppins"/>
                <a:cs typeface="Poppins"/>
                <a:sym typeface="Poppins"/>
              </a:rPr>
              <a:t>.</a:t>
            </a:r>
          </a:p>
        </p:txBody>
      </p:sp>
      <p:sp>
        <p:nvSpPr>
          <p:cNvPr id="94" name="TextBox 94"/>
          <p:cNvSpPr txBox="1"/>
          <p:nvPr/>
        </p:nvSpPr>
        <p:spPr>
          <a:xfrm>
            <a:off x="960701" y="3613367"/>
            <a:ext cx="1133238" cy="291379"/>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Signaleren en markeren</a:t>
            </a:r>
          </a:p>
        </p:txBody>
      </p:sp>
      <p:sp>
        <p:nvSpPr>
          <p:cNvPr id="95" name="TextBox 95"/>
          <p:cNvSpPr txBox="1"/>
          <p:nvPr/>
        </p:nvSpPr>
        <p:spPr>
          <a:xfrm>
            <a:off x="6606867" y="3600718"/>
            <a:ext cx="1266981" cy="291379"/>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 Proactief </a:t>
            </a:r>
          </a:p>
          <a:p>
            <a:pPr algn="ctr">
              <a:lnSpc>
                <a:spcPts val="1193"/>
              </a:lnSpc>
              <a:spcBef>
                <a:spcPct val="0"/>
              </a:spcBef>
            </a:pPr>
            <a:r>
              <a:rPr lang="en-US" sz="994" b="1">
                <a:solidFill>
                  <a:srgbClr val="FFFFFF"/>
                </a:solidFill>
                <a:latin typeface="Poppins Bold"/>
                <a:ea typeface="Poppins Bold"/>
                <a:cs typeface="Poppins Bold"/>
                <a:sym typeface="Poppins Bold"/>
              </a:rPr>
              <a:t>zorgplan</a:t>
            </a:r>
          </a:p>
        </p:txBody>
      </p:sp>
      <p:sp>
        <p:nvSpPr>
          <p:cNvPr id="96" name="TextBox 96"/>
          <p:cNvSpPr txBox="1"/>
          <p:nvPr/>
        </p:nvSpPr>
        <p:spPr>
          <a:xfrm>
            <a:off x="8613335" y="3600718"/>
            <a:ext cx="1133238" cy="291379"/>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Coordinatie en continuiteit  </a:t>
            </a:r>
          </a:p>
        </p:txBody>
      </p:sp>
      <p:sp>
        <p:nvSpPr>
          <p:cNvPr id="97" name="TextBox 97"/>
          <p:cNvSpPr txBox="1"/>
          <p:nvPr/>
        </p:nvSpPr>
        <p:spPr>
          <a:xfrm>
            <a:off x="961651" y="5565545"/>
            <a:ext cx="1133238" cy="291379"/>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Interdisciplinaire zorg</a:t>
            </a:r>
          </a:p>
        </p:txBody>
      </p:sp>
      <p:sp>
        <p:nvSpPr>
          <p:cNvPr id="98" name="TextBox 98"/>
          <p:cNvSpPr txBox="1"/>
          <p:nvPr/>
        </p:nvSpPr>
        <p:spPr>
          <a:xfrm>
            <a:off x="2849537" y="5610210"/>
            <a:ext cx="1133238" cy="145690"/>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Mantelzorg</a:t>
            </a:r>
          </a:p>
        </p:txBody>
      </p:sp>
      <p:sp>
        <p:nvSpPr>
          <p:cNvPr id="99" name="TextBox 99"/>
          <p:cNvSpPr txBox="1"/>
          <p:nvPr/>
        </p:nvSpPr>
        <p:spPr>
          <a:xfrm>
            <a:off x="4798890" y="5596462"/>
            <a:ext cx="1133238" cy="145690"/>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Stervensfase</a:t>
            </a:r>
          </a:p>
        </p:txBody>
      </p:sp>
      <p:sp>
        <p:nvSpPr>
          <p:cNvPr id="100" name="TextBox 100"/>
          <p:cNvSpPr txBox="1"/>
          <p:nvPr/>
        </p:nvSpPr>
        <p:spPr>
          <a:xfrm>
            <a:off x="6726709" y="5596462"/>
            <a:ext cx="1133238" cy="145690"/>
          </a:xfrm>
          <a:prstGeom prst="rect">
            <a:avLst/>
          </a:prstGeom>
        </p:spPr>
        <p:txBody>
          <a:bodyPr lIns="0" tIns="0" rIns="0" bIns="0" rtlCol="0" anchor="t">
            <a:spAutoFit/>
          </a:bodyPr>
          <a:lstStyle/>
          <a:p>
            <a:pPr algn="ctr">
              <a:lnSpc>
                <a:spcPts val="1193"/>
              </a:lnSpc>
              <a:spcBef>
                <a:spcPct val="0"/>
              </a:spcBef>
            </a:pPr>
            <a:r>
              <a:rPr lang="en-US" sz="994" b="1">
                <a:solidFill>
                  <a:srgbClr val="FFFFFF"/>
                </a:solidFill>
                <a:latin typeface="Poppins Bold"/>
                <a:ea typeface="Poppins Bold"/>
                <a:cs typeface="Poppins Bold"/>
                <a:sym typeface="Poppins Bold"/>
              </a:rPr>
              <a:t>Verlies en rouw</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0"/>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4" name="Freeform 4"/>
          <p:cNvSpPr/>
          <p:nvPr/>
        </p:nvSpPr>
        <p:spPr>
          <a:xfrm>
            <a:off x="5362218" y="2923039"/>
            <a:ext cx="4913188" cy="4231483"/>
          </a:xfrm>
          <a:custGeom>
            <a:avLst/>
            <a:gdLst/>
            <a:ahLst/>
            <a:cxnLst/>
            <a:rect l="l" t="t" r="r" b="b"/>
            <a:pathLst>
              <a:path w="4913188" h="4231483">
                <a:moveTo>
                  <a:pt x="0" y="0"/>
                </a:moveTo>
                <a:lnTo>
                  <a:pt x="4913188" y="0"/>
                </a:lnTo>
                <a:lnTo>
                  <a:pt x="4913188" y="4231483"/>
                </a:lnTo>
                <a:lnTo>
                  <a:pt x="0" y="4231483"/>
                </a:lnTo>
                <a:lnTo>
                  <a:pt x="0" y="0"/>
                </a:lnTo>
                <a:close/>
              </a:path>
            </a:pathLst>
          </a:custGeom>
          <a:blipFill>
            <a:blip r:embed="rId4"/>
            <a:stretch>
              <a:fillRect/>
            </a:stretch>
          </a:blipFill>
        </p:spPr>
        <p:txBody>
          <a:bodyPr/>
          <a:lstStyle/>
          <a:p>
            <a:endParaRPr lang="nl-NL"/>
          </a:p>
        </p:txBody>
      </p:sp>
      <p:grpSp>
        <p:nvGrpSpPr>
          <p:cNvPr id="5" name="Group 5"/>
          <p:cNvGrpSpPr/>
          <p:nvPr/>
        </p:nvGrpSpPr>
        <p:grpSpPr>
          <a:xfrm>
            <a:off x="619039" y="6617688"/>
            <a:ext cx="4740183" cy="135912"/>
            <a:chOff x="0" y="0"/>
            <a:chExt cx="6320244" cy="181216"/>
          </a:xfrm>
        </p:grpSpPr>
        <p:sp>
          <p:nvSpPr>
            <p:cNvPr id="6" name="Freeform 6"/>
            <p:cNvSpPr/>
            <p:nvPr/>
          </p:nvSpPr>
          <p:spPr>
            <a:xfrm>
              <a:off x="0" y="0"/>
              <a:ext cx="6320239" cy="181212"/>
            </a:xfrm>
            <a:custGeom>
              <a:avLst/>
              <a:gdLst/>
              <a:ahLst/>
              <a:cxnLst/>
              <a:rect l="l" t="t" r="r" b="b"/>
              <a:pathLst>
                <a:path w="6320239" h="181212">
                  <a:moveTo>
                    <a:pt x="0" y="0"/>
                  </a:moveTo>
                  <a:lnTo>
                    <a:pt x="6320239" y="0"/>
                  </a:lnTo>
                  <a:lnTo>
                    <a:pt x="6320239" y="181212"/>
                  </a:lnTo>
                  <a:lnTo>
                    <a:pt x="0" y="181212"/>
                  </a:lnTo>
                  <a:close/>
                </a:path>
              </a:pathLst>
            </a:custGeom>
            <a:blipFill>
              <a:blip r:embed="rId5">
                <a:alphaModFix amt="0"/>
              </a:blip>
              <a:stretch>
                <a:fillRect t="-629591" b="-629594"/>
              </a:stretch>
            </a:blipFill>
          </p:spPr>
          <p:txBody>
            <a:bodyPr/>
            <a:lstStyle/>
            <a:p>
              <a:endParaRPr lang="nl-NL"/>
            </a:p>
          </p:txBody>
        </p:sp>
        <p:sp>
          <p:nvSpPr>
            <p:cNvPr id="7" name="TextBox 7"/>
            <p:cNvSpPr txBox="1"/>
            <p:nvPr/>
          </p:nvSpPr>
          <p:spPr>
            <a:xfrm>
              <a:off x="0" y="-9525"/>
              <a:ext cx="6320244" cy="190741"/>
            </a:xfrm>
            <a:prstGeom prst="rect">
              <a:avLst/>
            </a:prstGeom>
          </p:spPr>
          <p:txBody>
            <a:bodyPr lIns="0" tIns="0" rIns="0" bIns="0" rtlCol="0" anchor="ctr"/>
            <a:lstStyle/>
            <a:p>
              <a:pPr algn="l">
                <a:lnSpc>
                  <a:spcPts val="842"/>
                </a:lnSpc>
              </a:pPr>
              <a:r>
                <a:rPr lang="en-US" sz="702">
                  <a:solidFill>
                    <a:srgbClr val="173395"/>
                  </a:solidFill>
                  <a:latin typeface="Poppins"/>
                  <a:ea typeface="Poppins"/>
                  <a:cs typeface="Poppins"/>
                  <a:sym typeface="Poppins"/>
                </a:rPr>
                <a:t>Vertrouwelijk</a:t>
              </a:r>
            </a:p>
          </p:txBody>
        </p:sp>
      </p:grpSp>
      <p:sp>
        <p:nvSpPr>
          <p:cNvPr id="8" name="TextBox 8"/>
          <p:cNvSpPr txBox="1"/>
          <p:nvPr/>
        </p:nvSpPr>
        <p:spPr>
          <a:xfrm>
            <a:off x="619039" y="784146"/>
            <a:ext cx="5048101" cy="477466"/>
          </a:xfrm>
          <a:prstGeom prst="rect">
            <a:avLst/>
          </a:prstGeom>
        </p:spPr>
        <p:txBody>
          <a:bodyPr lIns="0" tIns="0" rIns="0" bIns="0" rtlCol="0" anchor="t">
            <a:spAutoFit/>
          </a:bodyPr>
          <a:lstStyle/>
          <a:p>
            <a:pPr algn="l">
              <a:lnSpc>
                <a:spcPts val="3461"/>
              </a:lnSpc>
            </a:pPr>
            <a:r>
              <a:rPr lang="en-US" sz="3204" b="1">
                <a:solidFill>
                  <a:srgbClr val="173395"/>
                </a:solidFill>
                <a:latin typeface="Poppins Bold"/>
                <a:ea typeface="Poppins Bold"/>
                <a:cs typeface="Poppins Bold"/>
                <a:sym typeface="Poppins Bold"/>
              </a:rPr>
              <a:t>Signaleren en markeren</a:t>
            </a:r>
          </a:p>
        </p:txBody>
      </p:sp>
      <p:sp>
        <p:nvSpPr>
          <p:cNvPr id="9" name="AutoShape 9"/>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grpSp>
        <p:nvGrpSpPr>
          <p:cNvPr id="10" name="Group 10"/>
          <p:cNvGrpSpPr/>
          <p:nvPr/>
        </p:nvGrpSpPr>
        <p:grpSpPr>
          <a:xfrm>
            <a:off x="624402" y="1685437"/>
            <a:ext cx="4589589" cy="1267776"/>
            <a:chOff x="0" y="0"/>
            <a:chExt cx="1644805" cy="454342"/>
          </a:xfrm>
        </p:grpSpPr>
        <p:sp>
          <p:nvSpPr>
            <p:cNvPr id="11" name="Freeform 11"/>
            <p:cNvSpPr/>
            <p:nvPr/>
          </p:nvSpPr>
          <p:spPr>
            <a:xfrm>
              <a:off x="0" y="0"/>
              <a:ext cx="1644805" cy="454342"/>
            </a:xfrm>
            <a:custGeom>
              <a:avLst/>
              <a:gdLst/>
              <a:ahLst/>
              <a:cxnLst/>
              <a:rect l="l" t="t" r="r" b="b"/>
              <a:pathLst>
                <a:path w="1644805" h="454342">
                  <a:moveTo>
                    <a:pt x="38797" y="0"/>
                  </a:moveTo>
                  <a:lnTo>
                    <a:pt x="1606007" y="0"/>
                  </a:lnTo>
                  <a:cubicBezTo>
                    <a:pt x="1616297" y="0"/>
                    <a:pt x="1626165" y="4088"/>
                    <a:pt x="1633441" y="11363"/>
                  </a:cubicBezTo>
                  <a:cubicBezTo>
                    <a:pt x="1640717" y="18639"/>
                    <a:pt x="1644805" y="28508"/>
                    <a:pt x="1644805" y="38797"/>
                  </a:cubicBezTo>
                  <a:lnTo>
                    <a:pt x="1644805" y="415545"/>
                  </a:lnTo>
                  <a:cubicBezTo>
                    <a:pt x="1644805" y="425835"/>
                    <a:pt x="1640717" y="435703"/>
                    <a:pt x="1633441" y="442979"/>
                  </a:cubicBezTo>
                  <a:cubicBezTo>
                    <a:pt x="1626165" y="450255"/>
                    <a:pt x="1616297" y="454342"/>
                    <a:pt x="1606007" y="454342"/>
                  </a:cubicBezTo>
                  <a:lnTo>
                    <a:pt x="38797" y="454342"/>
                  </a:lnTo>
                  <a:cubicBezTo>
                    <a:pt x="28508" y="454342"/>
                    <a:pt x="18639" y="450255"/>
                    <a:pt x="11363" y="442979"/>
                  </a:cubicBezTo>
                  <a:cubicBezTo>
                    <a:pt x="4088" y="435703"/>
                    <a:pt x="0" y="425835"/>
                    <a:pt x="0" y="415545"/>
                  </a:cubicBezTo>
                  <a:lnTo>
                    <a:pt x="0" y="38797"/>
                  </a:lnTo>
                  <a:cubicBezTo>
                    <a:pt x="0" y="28508"/>
                    <a:pt x="4088" y="18639"/>
                    <a:pt x="11363" y="11363"/>
                  </a:cubicBezTo>
                  <a:cubicBezTo>
                    <a:pt x="18639" y="4088"/>
                    <a:pt x="28508" y="0"/>
                    <a:pt x="38797" y="0"/>
                  </a:cubicBezTo>
                  <a:close/>
                </a:path>
              </a:pathLst>
            </a:custGeom>
            <a:solidFill>
              <a:srgbClr val="F6F5EF"/>
            </a:solidFill>
          </p:spPr>
          <p:txBody>
            <a:bodyPr/>
            <a:lstStyle/>
            <a:p>
              <a:endParaRPr lang="nl-NL"/>
            </a:p>
          </p:txBody>
        </p:sp>
        <p:sp>
          <p:nvSpPr>
            <p:cNvPr id="12" name="TextBox 12"/>
            <p:cNvSpPr txBox="1"/>
            <p:nvPr/>
          </p:nvSpPr>
          <p:spPr>
            <a:xfrm>
              <a:off x="0" y="-19050"/>
              <a:ext cx="1644805" cy="473392"/>
            </a:xfrm>
            <a:prstGeom prst="rect">
              <a:avLst/>
            </a:prstGeom>
          </p:spPr>
          <p:txBody>
            <a:bodyPr lIns="50800" tIns="50800" rIns="50800" bIns="50800" rtlCol="0" anchor="ctr"/>
            <a:lstStyle/>
            <a:p>
              <a:pPr algn="ctr">
                <a:lnSpc>
                  <a:spcPts val="1353"/>
                </a:lnSpc>
              </a:pPr>
              <a:endParaRPr/>
            </a:p>
          </p:txBody>
        </p:sp>
      </p:grpSp>
      <p:grpSp>
        <p:nvGrpSpPr>
          <p:cNvPr id="13" name="Group 13"/>
          <p:cNvGrpSpPr/>
          <p:nvPr/>
        </p:nvGrpSpPr>
        <p:grpSpPr>
          <a:xfrm>
            <a:off x="730802" y="1764313"/>
            <a:ext cx="330889" cy="330889"/>
            <a:chOff x="0" y="0"/>
            <a:chExt cx="976376" cy="976376"/>
          </a:xfrm>
        </p:grpSpPr>
        <p:sp>
          <p:nvSpPr>
            <p:cNvPr id="14" name="Freeform 14"/>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C22699"/>
            </a:solidFill>
            <a:ln w="9525" cap="sq">
              <a:solidFill>
                <a:srgbClr val="F1ECE3"/>
              </a:solidFill>
              <a:prstDash val="solid"/>
              <a:miter/>
            </a:ln>
          </p:spPr>
          <p:txBody>
            <a:bodyPr/>
            <a:lstStyle/>
            <a:p>
              <a:endParaRPr lang="nl-NL"/>
            </a:p>
          </p:txBody>
        </p:sp>
      </p:grpSp>
      <p:sp>
        <p:nvSpPr>
          <p:cNvPr id="15" name="TextBox 15"/>
          <p:cNvSpPr txBox="1"/>
          <p:nvPr/>
        </p:nvSpPr>
        <p:spPr>
          <a:xfrm>
            <a:off x="765092" y="2197744"/>
            <a:ext cx="4325702" cy="702564"/>
          </a:xfrm>
          <a:prstGeom prst="rect">
            <a:avLst/>
          </a:prstGeom>
        </p:spPr>
        <p:txBody>
          <a:bodyPr lIns="0" tIns="0" rIns="0" bIns="0" rtlCol="0" anchor="t">
            <a:spAutoFit/>
          </a:bodyPr>
          <a:lstStyle/>
          <a:p>
            <a:pPr algn="l">
              <a:lnSpc>
                <a:spcPts val="1847"/>
              </a:lnSpc>
            </a:pPr>
            <a:r>
              <a:rPr lang="en-US" sz="1399">
                <a:solidFill>
                  <a:srgbClr val="173395"/>
                </a:solidFill>
                <a:latin typeface="Poppins"/>
                <a:ea typeface="Poppins"/>
                <a:cs typeface="Poppins"/>
                <a:sym typeface="Poppins"/>
              </a:rPr>
              <a:t>De palliatieve fase start bij diagnose van levensbedreigende aandoening of toenemende kwetsbaarheid​</a:t>
            </a:r>
          </a:p>
        </p:txBody>
      </p:sp>
      <p:grpSp>
        <p:nvGrpSpPr>
          <p:cNvPr id="16" name="Group 16"/>
          <p:cNvGrpSpPr/>
          <p:nvPr/>
        </p:nvGrpSpPr>
        <p:grpSpPr>
          <a:xfrm>
            <a:off x="624402" y="3096089"/>
            <a:ext cx="4589589" cy="924101"/>
            <a:chOff x="0" y="0"/>
            <a:chExt cx="1644805" cy="331177"/>
          </a:xfrm>
        </p:grpSpPr>
        <p:sp>
          <p:nvSpPr>
            <p:cNvPr id="17" name="Freeform 17"/>
            <p:cNvSpPr/>
            <p:nvPr/>
          </p:nvSpPr>
          <p:spPr>
            <a:xfrm>
              <a:off x="0" y="0"/>
              <a:ext cx="1644805" cy="331177"/>
            </a:xfrm>
            <a:custGeom>
              <a:avLst/>
              <a:gdLst/>
              <a:ahLst/>
              <a:cxnLst/>
              <a:rect l="l" t="t" r="r" b="b"/>
              <a:pathLst>
                <a:path w="1644805" h="331177">
                  <a:moveTo>
                    <a:pt x="38797" y="0"/>
                  </a:moveTo>
                  <a:lnTo>
                    <a:pt x="1606007" y="0"/>
                  </a:lnTo>
                  <a:cubicBezTo>
                    <a:pt x="1616297" y="0"/>
                    <a:pt x="1626165" y="4088"/>
                    <a:pt x="1633441" y="11363"/>
                  </a:cubicBezTo>
                  <a:cubicBezTo>
                    <a:pt x="1640717" y="18639"/>
                    <a:pt x="1644805" y="28508"/>
                    <a:pt x="1644805" y="38797"/>
                  </a:cubicBezTo>
                  <a:lnTo>
                    <a:pt x="1644805" y="292380"/>
                  </a:lnTo>
                  <a:cubicBezTo>
                    <a:pt x="1644805" y="302669"/>
                    <a:pt x="1640717" y="312538"/>
                    <a:pt x="1633441" y="319814"/>
                  </a:cubicBezTo>
                  <a:cubicBezTo>
                    <a:pt x="1626165" y="327090"/>
                    <a:pt x="1616297" y="331177"/>
                    <a:pt x="1606007" y="331177"/>
                  </a:cubicBezTo>
                  <a:lnTo>
                    <a:pt x="38797" y="331177"/>
                  </a:lnTo>
                  <a:cubicBezTo>
                    <a:pt x="28508" y="331177"/>
                    <a:pt x="18639" y="327090"/>
                    <a:pt x="11363" y="319814"/>
                  </a:cubicBezTo>
                  <a:cubicBezTo>
                    <a:pt x="4088" y="312538"/>
                    <a:pt x="0" y="302669"/>
                    <a:pt x="0" y="292380"/>
                  </a:cubicBezTo>
                  <a:lnTo>
                    <a:pt x="0" y="38797"/>
                  </a:lnTo>
                  <a:cubicBezTo>
                    <a:pt x="0" y="28508"/>
                    <a:pt x="4088" y="18639"/>
                    <a:pt x="11363" y="11363"/>
                  </a:cubicBezTo>
                  <a:cubicBezTo>
                    <a:pt x="18639" y="4088"/>
                    <a:pt x="28508" y="0"/>
                    <a:pt x="38797" y="0"/>
                  </a:cubicBezTo>
                  <a:close/>
                </a:path>
              </a:pathLst>
            </a:custGeom>
            <a:solidFill>
              <a:srgbClr val="F6F5EF"/>
            </a:solidFill>
          </p:spPr>
          <p:txBody>
            <a:bodyPr/>
            <a:lstStyle/>
            <a:p>
              <a:endParaRPr lang="nl-NL"/>
            </a:p>
          </p:txBody>
        </p:sp>
        <p:sp>
          <p:nvSpPr>
            <p:cNvPr id="18" name="TextBox 18"/>
            <p:cNvSpPr txBox="1"/>
            <p:nvPr/>
          </p:nvSpPr>
          <p:spPr>
            <a:xfrm>
              <a:off x="0" y="-19050"/>
              <a:ext cx="1644805" cy="350227"/>
            </a:xfrm>
            <a:prstGeom prst="rect">
              <a:avLst/>
            </a:prstGeom>
          </p:spPr>
          <p:txBody>
            <a:bodyPr lIns="50800" tIns="50800" rIns="50800" bIns="50800" rtlCol="0" anchor="ctr"/>
            <a:lstStyle/>
            <a:p>
              <a:pPr algn="ctr">
                <a:lnSpc>
                  <a:spcPts val="1353"/>
                </a:lnSpc>
              </a:pPr>
              <a:endParaRPr/>
            </a:p>
          </p:txBody>
        </p:sp>
      </p:grpSp>
      <p:sp>
        <p:nvSpPr>
          <p:cNvPr id="19" name="TextBox 19"/>
          <p:cNvSpPr txBox="1"/>
          <p:nvPr/>
        </p:nvSpPr>
        <p:spPr>
          <a:xfrm>
            <a:off x="765092" y="3639041"/>
            <a:ext cx="4030493" cy="253365"/>
          </a:xfrm>
          <a:prstGeom prst="rect">
            <a:avLst/>
          </a:prstGeom>
        </p:spPr>
        <p:txBody>
          <a:bodyPr lIns="0" tIns="0" rIns="0" bIns="0" rtlCol="0" anchor="t">
            <a:spAutoFit/>
          </a:bodyPr>
          <a:lstStyle/>
          <a:p>
            <a:pPr algn="l">
              <a:lnSpc>
                <a:spcPts val="1979"/>
              </a:lnSpc>
            </a:pPr>
            <a:r>
              <a:rPr lang="en-US" sz="1499">
                <a:solidFill>
                  <a:srgbClr val="173395"/>
                </a:solidFill>
                <a:latin typeface="Poppins"/>
                <a:ea typeface="Poppins"/>
                <a:cs typeface="Poppins"/>
                <a:sym typeface="Poppins"/>
              </a:rPr>
              <a:t>Korte of jarenlange periode​</a:t>
            </a:r>
          </a:p>
        </p:txBody>
      </p:sp>
      <p:grpSp>
        <p:nvGrpSpPr>
          <p:cNvPr id="20" name="Group 20"/>
          <p:cNvGrpSpPr/>
          <p:nvPr/>
        </p:nvGrpSpPr>
        <p:grpSpPr>
          <a:xfrm>
            <a:off x="637467" y="4163065"/>
            <a:ext cx="4589589" cy="1585566"/>
            <a:chOff x="0" y="0"/>
            <a:chExt cx="1644805" cy="568231"/>
          </a:xfrm>
        </p:grpSpPr>
        <p:sp>
          <p:nvSpPr>
            <p:cNvPr id="21" name="Freeform 21"/>
            <p:cNvSpPr/>
            <p:nvPr/>
          </p:nvSpPr>
          <p:spPr>
            <a:xfrm>
              <a:off x="0" y="0"/>
              <a:ext cx="1644805" cy="568231"/>
            </a:xfrm>
            <a:custGeom>
              <a:avLst/>
              <a:gdLst/>
              <a:ahLst/>
              <a:cxnLst/>
              <a:rect l="l" t="t" r="r" b="b"/>
              <a:pathLst>
                <a:path w="1644805" h="568231">
                  <a:moveTo>
                    <a:pt x="38797" y="0"/>
                  </a:moveTo>
                  <a:lnTo>
                    <a:pt x="1606007" y="0"/>
                  </a:lnTo>
                  <a:cubicBezTo>
                    <a:pt x="1616297" y="0"/>
                    <a:pt x="1626165" y="4088"/>
                    <a:pt x="1633441" y="11363"/>
                  </a:cubicBezTo>
                  <a:cubicBezTo>
                    <a:pt x="1640717" y="18639"/>
                    <a:pt x="1644805" y="28508"/>
                    <a:pt x="1644805" y="38797"/>
                  </a:cubicBezTo>
                  <a:lnTo>
                    <a:pt x="1644805" y="529434"/>
                  </a:lnTo>
                  <a:cubicBezTo>
                    <a:pt x="1644805" y="539723"/>
                    <a:pt x="1640717" y="549592"/>
                    <a:pt x="1633441" y="556868"/>
                  </a:cubicBezTo>
                  <a:cubicBezTo>
                    <a:pt x="1626165" y="564144"/>
                    <a:pt x="1616297" y="568231"/>
                    <a:pt x="1606007" y="568231"/>
                  </a:cubicBezTo>
                  <a:lnTo>
                    <a:pt x="38797" y="568231"/>
                  </a:lnTo>
                  <a:cubicBezTo>
                    <a:pt x="28508" y="568231"/>
                    <a:pt x="18639" y="564144"/>
                    <a:pt x="11363" y="556868"/>
                  </a:cubicBezTo>
                  <a:cubicBezTo>
                    <a:pt x="4088" y="549592"/>
                    <a:pt x="0" y="539723"/>
                    <a:pt x="0" y="529434"/>
                  </a:cubicBezTo>
                  <a:lnTo>
                    <a:pt x="0" y="38797"/>
                  </a:lnTo>
                  <a:cubicBezTo>
                    <a:pt x="0" y="28508"/>
                    <a:pt x="4088" y="18639"/>
                    <a:pt x="11363" y="11363"/>
                  </a:cubicBezTo>
                  <a:cubicBezTo>
                    <a:pt x="18639" y="4088"/>
                    <a:pt x="28508" y="0"/>
                    <a:pt x="38797" y="0"/>
                  </a:cubicBezTo>
                  <a:close/>
                </a:path>
              </a:pathLst>
            </a:custGeom>
            <a:solidFill>
              <a:srgbClr val="F6F5EF"/>
            </a:solidFill>
          </p:spPr>
          <p:txBody>
            <a:bodyPr/>
            <a:lstStyle/>
            <a:p>
              <a:endParaRPr lang="nl-NL"/>
            </a:p>
          </p:txBody>
        </p:sp>
        <p:sp>
          <p:nvSpPr>
            <p:cNvPr id="22" name="TextBox 22"/>
            <p:cNvSpPr txBox="1"/>
            <p:nvPr/>
          </p:nvSpPr>
          <p:spPr>
            <a:xfrm>
              <a:off x="0" y="-19050"/>
              <a:ext cx="1644805" cy="587281"/>
            </a:xfrm>
            <a:prstGeom prst="rect">
              <a:avLst/>
            </a:prstGeom>
          </p:spPr>
          <p:txBody>
            <a:bodyPr lIns="50800" tIns="50800" rIns="50800" bIns="50800" rtlCol="0" anchor="ctr"/>
            <a:lstStyle/>
            <a:p>
              <a:pPr algn="ctr">
                <a:lnSpc>
                  <a:spcPts val="1353"/>
                </a:lnSpc>
              </a:pPr>
              <a:endParaRPr/>
            </a:p>
          </p:txBody>
        </p:sp>
      </p:grpSp>
      <p:sp>
        <p:nvSpPr>
          <p:cNvPr id="23" name="TextBox 23"/>
          <p:cNvSpPr txBox="1"/>
          <p:nvPr/>
        </p:nvSpPr>
        <p:spPr>
          <a:xfrm>
            <a:off x="778157" y="4703062"/>
            <a:ext cx="4461964" cy="931164"/>
          </a:xfrm>
          <a:prstGeom prst="rect">
            <a:avLst/>
          </a:prstGeom>
        </p:spPr>
        <p:txBody>
          <a:bodyPr wrap="square" lIns="0" tIns="0" rIns="0" bIns="0" rtlCol="0" anchor="t">
            <a:spAutoFit/>
          </a:bodyPr>
          <a:lstStyle/>
          <a:p>
            <a:pPr algn="l">
              <a:lnSpc>
                <a:spcPts val="1847"/>
              </a:lnSpc>
            </a:pPr>
            <a:r>
              <a:rPr lang="en-US" sz="1399" dirty="0">
                <a:solidFill>
                  <a:srgbClr val="173395"/>
                </a:solidFill>
                <a:latin typeface="Poppins"/>
                <a:ea typeface="Poppins"/>
                <a:cs typeface="Poppins"/>
                <a:sym typeface="Poppins"/>
              </a:rPr>
              <a:t>Moment </a:t>
            </a:r>
            <a:r>
              <a:rPr lang="en-US" sz="1399" dirty="0" err="1">
                <a:solidFill>
                  <a:srgbClr val="173395"/>
                </a:solidFill>
                <a:latin typeface="Poppins"/>
                <a:ea typeface="Poppins"/>
                <a:cs typeface="Poppins"/>
                <a:sym typeface="Poppins"/>
              </a:rPr>
              <a:t>soms</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diffuus</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lastig</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te</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bepalen</a:t>
            </a:r>
            <a:r>
              <a:rPr lang="en-US" sz="1399" dirty="0">
                <a:solidFill>
                  <a:srgbClr val="173395"/>
                </a:solidFill>
                <a:latin typeface="Poppins"/>
                <a:ea typeface="Poppins"/>
                <a:cs typeface="Poppins"/>
                <a:sym typeface="Poppins"/>
              </a:rPr>
              <a:t>​</a:t>
            </a:r>
          </a:p>
          <a:p>
            <a:pPr marL="604518" lvl="2" indent="-201506" algn="l">
              <a:lnSpc>
                <a:spcPts val="1847"/>
              </a:lnSpc>
              <a:buFont typeface="Arial"/>
              <a:buChar char="⚬"/>
            </a:pPr>
            <a:r>
              <a:rPr lang="en-US" sz="1399" dirty="0">
                <a:solidFill>
                  <a:srgbClr val="173395"/>
                </a:solidFill>
                <a:latin typeface="Poppins"/>
                <a:ea typeface="Poppins"/>
                <a:cs typeface="Poppins"/>
                <a:sym typeface="Poppins"/>
              </a:rPr>
              <a:t>Surprise question </a:t>
            </a:r>
            <a:r>
              <a:rPr lang="en-US" sz="1399" dirty="0" err="1">
                <a:solidFill>
                  <a:srgbClr val="173395"/>
                </a:solidFill>
                <a:latin typeface="Poppins"/>
                <a:ea typeface="Poppins"/>
                <a:cs typeface="Poppins"/>
                <a:sym typeface="Poppins"/>
              </a:rPr>
              <a:t>als</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hulpmiddel</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bij</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twijfel</a:t>
            </a:r>
            <a:r>
              <a:rPr lang="en-US" sz="1399" dirty="0">
                <a:solidFill>
                  <a:srgbClr val="173395"/>
                </a:solidFill>
                <a:latin typeface="Poppins"/>
                <a:ea typeface="Poppins"/>
                <a:cs typeface="Poppins"/>
                <a:sym typeface="Poppins"/>
              </a:rPr>
              <a:t>​</a:t>
            </a:r>
          </a:p>
          <a:p>
            <a:pPr marL="604518" lvl="2" indent="-201506" algn="l">
              <a:lnSpc>
                <a:spcPts val="1847"/>
              </a:lnSpc>
              <a:buFont typeface="Arial"/>
              <a:buChar char="⚬"/>
            </a:pPr>
            <a:r>
              <a:rPr lang="en-US" sz="1399" dirty="0">
                <a:solidFill>
                  <a:srgbClr val="173395"/>
                </a:solidFill>
                <a:latin typeface="Poppins"/>
                <a:ea typeface="Poppins"/>
                <a:cs typeface="Poppins"/>
                <a:sym typeface="Poppins"/>
              </a:rPr>
              <a:t>Surprise question </a:t>
            </a:r>
            <a:r>
              <a:rPr lang="en-US" sz="1399" dirty="0" err="1">
                <a:solidFill>
                  <a:srgbClr val="173395"/>
                </a:solidFill>
                <a:latin typeface="Poppins"/>
                <a:ea typeface="Poppins"/>
                <a:cs typeface="Poppins"/>
                <a:sym typeface="Poppins"/>
              </a:rPr>
              <a:t>alleen</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reflectie</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voor</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zorgprofessional</a:t>
            </a:r>
            <a:r>
              <a:rPr lang="en-US" sz="1399" dirty="0">
                <a:solidFill>
                  <a:srgbClr val="173395"/>
                </a:solidFill>
                <a:latin typeface="Poppins"/>
                <a:ea typeface="Poppins"/>
                <a:cs typeface="Poppins"/>
                <a:sym typeface="Poppins"/>
              </a:rPr>
              <a:t> </a:t>
            </a:r>
            <a:r>
              <a:rPr lang="en-US" sz="1399" dirty="0" err="1">
                <a:solidFill>
                  <a:srgbClr val="173395"/>
                </a:solidFill>
                <a:latin typeface="Poppins"/>
                <a:ea typeface="Poppins"/>
                <a:cs typeface="Poppins"/>
                <a:sym typeface="Poppins"/>
              </a:rPr>
              <a:t>zelf</a:t>
            </a:r>
            <a:r>
              <a:rPr lang="en-US" sz="1399" dirty="0">
                <a:solidFill>
                  <a:srgbClr val="173395"/>
                </a:solidFill>
                <a:latin typeface="Poppins"/>
                <a:ea typeface="Poppins"/>
                <a:cs typeface="Poppins"/>
                <a:sym typeface="Poppins"/>
              </a:rPr>
              <a:t>​</a:t>
            </a:r>
          </a:p>
        </p:txBody>
      </p:sp>
      <p:grpSp>
        <p:nvGrpSpPr>
          <p:cNvPr id="24" name="Group 24"/>
          <p:cNvGrpSpPr/>
          <p:nvPr/>
        </p:nvGrpSpPr>
        <p:grpSpPr>
          <a:xfrm>
            <a:off x="730802" y="3193852"/>
            <a:ext cx="330889" cy="330889"/>
            <a:chOff x="0" y="0"/>
            <a:chExt cx="976376" cy="976376"/>
          </a:xfrm>
        </p:grpSpPr>
        <p:sp>
          <p:nvSpPr>
            <p:cNvPr id="25" name="Freeform 25"/>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26" name="Group 26"/>
          <p:cNvGrpSpPr/>
          <p:nvPr/>
        </p:nvGrpSpPr>
        <p:grpSpPr>
          <a:xfrm>
            <a:off x="743867" y="4267398"/>
            <a:ext cx="330889" cy="330889"/>
            <a:chOff x="0" y="0"/>
            <a:chExt cx="976376" cy="976376"/>
          </a:xfrm>
        </p:grpSpPr>
        <p:sp>
          <p:nvSpPr>
            <p:cNvPr id="27" name="Freeform 27"/>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28" name="Group 28"/>
          <p:cNvGrpSpPr/>
          <p:nvPr/>
        </p:nvGrpSpPr>
        <p:grpSpPr>
          <a:xfrm>
            <a:off x="624402" y="5862931"/>
            <a:ext cx="4589589" cy="1075482"/>
            <a:chOff x="0" y="0"/>
            <a:chExt cx="1644805" cy="385428"/>
          </a:xfrm>
        </p:grpSpPr>
        <p:sp>
          <p:nvSpPr>
            <p:cNvPr id="29" name="Freeform 29"/>
            <p:cNvSpPr/>
            <p:nvPr/>
          </p:nvSpPr>
          <p:spPr>
            <a:xfrm>
              <a:off x="0" y="0"/>
              <a:ext cx="1644805" cy="385428"/>
            </a:xfrm>
            <a:custGeom>
              <a:avLst/>
              <a:gdLst/>
              <a:ahLst/>
              <a:cxnLst/>
              <a:rect l="l" t="t" r="r" b="b"/>
              <a:pathLst>
                <a:path w="1644805" h="385428">
                  <a:moveTo>
                    <a:pt x="38797" y="0"/>
                  </a:moveTo>
                  <a:lnTo>
                    <a:pt x="1606007" y="0"/>
                  </a:lnTo>
                  <a:cubicBezTo>
                    <a:pt x="1616297" y="0"/>
                    <a:pt x="1626165" y="4088"/>
                    <a:pt x="1633441" y="11363"/>
                  </a:cubicBezTo>
                  <a:cubicBezTo>
                    <a:pt x="1640717" y="18639"/>
                    <a:pt x="1644805" y="28508"/>
                    <a:pt x="1644805" y="38797"/>
                  </a:cubicBezTo>
                  <a:lnTo>
                    <a:pt x="1644805" y="346631"/>
                  </a:lnTo>
                  <a:cubicBezTo>
                    <a:pt x="1644805" y="356921"/>
                    <a:pt x="1640717" y="366789"/>
                    <a:pt x="1633441" y="374065"/>
                  </a:cubicBezTo>
                  <a:cubicBezTo>
                    <a:pt x="1626165" y="381341"/>
                    <a:pt x="1616297" y="385428"/>
                    <a:pt x="1606007" y="385428"/>
                  </a:cubicBezTo>
                  <a:lnTo>
                    <a:pt x="38797" y="385428"/>
                  </a:lnTo>
                  <a:cubicBezTo>
                    <a:pt x="28508" y="385428"/>
                    <a:pt x="18639" y="381341"/>
                    <a:pt x="11363" y="374065"/>
                  </a:cubicBezTo>
                  <a:cubicBezTo>
                    <a:pt x="4088" y="366789"/>
                    <a:pt x="0" y="356921"/>
                    <a:pt x="0" y="346631"/>
                  </a:cubicBezTo>
                  <a:lnTo>
                    <a:pt x="0" y="38797"/>
                  </a:lnTo>
                  <a:cubicBezTo>
                    <a:pt x="0" y="28508"/>
                    <a:pt x="4088" y="18639"/>
                    <a:pt x="11363" y="11363"/>
                  </a:cubicBezTo>
                  <a:cubicBezTo>
                    <a:pt x="18639" y="4088"/>
                    <a:pt x="28508" y="0"/>
                    <a:pt x="38797" y="0"/>
                  </a:cubicBezTo>
                  <a:close/>
                </a:path>
              </a:pathLst>
            </a:custGeom>
            <a:solidFill>
              <a:srgbClr val="F6F5EF"/>
            </a:solidFill>
          </p:spPr>
          <p:txBody>
            <a:bodyPr/>
            <a:lstStyle/>
            <a:p>
              <a:endParaRPr lang="nl-NL"/>
            </a:p>
          </p:txBody>
        </p:sp>
        <p:sp>
          <p:nvSpPr>
            <p:cNvPr id="30" name="TextBox 30"/>
            <p:cNvSpPr txBox="1"/>
            <p:nvPr/>
          </p:nvSpPr>
          <p:spPr>
            <a:xfrm>
              <a:off x="0" y="-19050"/>
              <a:ext cx="1644805" cy="404478"/>
            </a:xfrm>
            <a:prstGeom prst="rect">
              <a:avLst/>
            </a:prstGeom>
          </p:spPr>
          <p:txBody>
            <a:bodyPr lIns="50800" tIns="50800" rIns="50800" bIns="50800" rtlCol="0" anchor="ctr"/>
            <a:lstStyle/>
            <a:p>
              <a:pPr algn="ctr">
                <a:lnSpc>
                  <a:spcPts val="1353"/>
                </a:lnSpc>
              </a:pPr>
              <a:endParaRPr/>
            </a:p>
          </p:txBody>
        </p:sp>
      </p:grpSp>
      <p:sp>
        <p:nvSpPr>
          <p:cNvPr id="31" name="TextBox 31"/>
          <p:cNvSpPr txBox="1"/>
          <p:nvPr/>
        </p:nvSpPr>
        <p:spPr>
          <a:xfrm>
            <a:off x="765092" y="6396358"/>
            <a:ext cx="4325702" cy="473964"/>
          </a:xfrm>
          <a:prstGeom prst="rect">
            <a:avLst/>
          </a:prstGeom>
        </p:spPr>
        <p:txBody>
          <a:bodyPr lIns="0" tIns="0" rIns="0" bIns="0" rtlCol="0" anchor="t">
            <a:spAutoFit/>
          </a:bodyPr>
          <a:lstStyle/>
          <a:p>
            <a:pPr algn="l">
              <a:lnSpc>
                <a:spcPts val="1847"/>
              </a:lnSpc>
            </a:pPr>
            <a:r>
              <a:rPr lang="en-US" sz="1399">
                <a:solidFill>
                  <a:srgbClr val="173395"/>
                </a:solidFill>
                <a:latin typeface="Poppins"/>
                <a:ea typeface="Poppins"/>
                <a:cs typeface="Poppins"/>
                <a:sym typeface="Poppins"/>
              </a:rPr>
              <a:t>Markering: taak hoofdbehandelaar, vastgelegd in dossier</a:t>
            </a:r>
          </a:p>
        </p:txBody>
      </p:sp>
      <p:grpSp>
        <p:nvGrpSpPr>
          <p:cNvPr id="32" name="Group 32"/>
          <p:cNvGrpSpPr/>
          <p:nvPr/>
        </p:nvGrpSpPr>
        <p:grpSpPr>
          <a:xfrm>
            <a:off x="730802" y="5960695"/>
            <a:ext cx="330889" cy="330889"/>
            <a:chOff x="0" y="0"/>
            <a:chExt cx="976376" cy="976376"/>
          </a:xfrm>
        </p:grpSpPr>
        <p:sp>
          <p:nvSpPr>
            <p:cNvPr id="33" name="Freeform 33"/>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sp>
        <p:nvSpPr>
          <p:cNvPr id="34" name="Freeform 34"/>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grpSp>
        <p:nvGrpSpPr>
          <p:cNvPr id="35" name="Group 35"/>
          <p:cNvGrpSpPr/>
          <p:nvPr/>
        </p:nvGrpSpPr>
        <p:grpSpPr>
          <a:xfrm>
            <a:off x="611337" y="1714081"/>
            <a:ext cx="569819" cy="456482"/>
            <a:chOff x="0" y="0"/>
            <a:chExt cx="1193338" cy="955984"/>
          </a:xfrm>
        </p:grpSpPr>
        <p:sp>
          <p:nvSpPr>
            <p:cNvPr id="36" name="Freeform 36"/>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5">
                <a:alphaModFix amt="0"/>
              </a:blip>
              <a:stretch>
                <a:fillRect t="-1546" r="-16470" b="44888"/>
              </a:stretch>
            </a:blipFill>
          </p:spPr>
          <p:txBody>
            <a:bodyPr/>
            <a:lstStyle/>
            <a:p>
              <a:endParaRPr lang="nl-NL"/>
            </a:p>
          </p:txBody>
        </p:sp>
        <p:sp>
          <p:nvSpPr>
            <p:cNvPr id="37" name="TextBox 37"/>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1</a:t>
              </a:r>
            </a:p>
          </p:txBody>
        </p:sp>
      </p:grpSp>
      <p:grpSp>
        <p:nvGrpSpPr>
          <p:cNvPr id="38" name="Group 38"/>
          <p:cNvGrpSpPr/>
          <p:nvPr/>
        </p:nvGrpSpPr>
        <p:grpSpPr>
          <a:xfrm>
            <a:off x="611337" y="3152143"/>
            <a:ext cx="569819" cy="456482"/>
            <a:chOff x="0" y="0"/>
            <a:chExt cx="1193338" cy="955984"/>
          </a:xfrm>
        </p:grpSpPr>
        <p:sp>
          <p:nvSpPr>
            <p:cNvPr id="39" name="Freeform 39"/>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5">
                <a:alphaModFix amt="0"/>
              </a:blip>
              <a:stretch>
                <a:fillRect t="-1546" r="-16470" b="44888"/>
              </a:stretch>
            </a:blipFill>
          </p:spPr>
          <p:txBody>
            <a:bodyPr/>
            <a:lstStyle/>
            <a:p>
              <a:endParaRPr lang="nl-NL"/>
            </a:p>
          </p:txBody>
        </p:sp>
        <p:sp>
          <p:nvSpPr>
            <p:cNvPr id="40" name="TextBox 40"/>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2</a:t>
              </a:r>
            </a:p>
          </p:txBody>
        </p:sp>
      </p:grpSp>
      <p:grpSp>
        <p:nvGrpSpPr>
          <p:cNvPr id="41" name="Group 41"/>
          <p:cNvGrpSpPr/>
          <p:nvPr/>
        </p:nvGrpSpPr>
        <p:grpSpPr>
          <a:xfrm>
            <a:off x="624402" y="4220215"/>
            <a:ext cx="569819" cy="456482"/>
            <a:chOff x="0" y="0"/>
            <a:chExt cx="1193338" cy="955984"/>
          </a:xfrm>
        </p:grpSpPr>
        <p:sp>
          <p:nvSpPr>
            <p:cNvPr id="42" name="Freeform 42"/>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5">
                <a:alphaModFix amt="0"/>
              </a:blip>
              <a:stretch>
                <a:fillRect t="-1546" r="-16470" b="44888"/>
              </a:stretch>
            </a:blipFill>
          </p:spPr>
          <p:txBody>
            <a:bodyPr/>
            <a:lstStyle/>
            <a:p>
              <a:endParaRPr lang="nl-NL"/>
            </a:p>
          </p:txBody>
        </p:sp>
        <p:sp>
          <p:nvSpPr>
            <p:cNvPr id="43" name="TextBox 43"/>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3</a:t>
              </a:r>
            </a:p>
          </p:txBody>
        </p:sp>
      </p:grpSp>
      <p:grpSp>
        <p:nvGrpSpPr>
          <p:cNvPr id="44" name="Group 44"/>
          <p:cNvGrpSpPr/>
          <p:nvPr/>
        </p:nvGrpSpPr>
        <p:grpSpPr>
          <a:xfrm>
            <a:off x="611337" y="5913138"/>
            <a:ext cx="569819" cy="456482"/>
            <a:chOff x="0" y="0"/>
            <a:chExt cx="1193338" cy="955984"/>
          </a:xfrm>
        </p:grpSpPr>
        <p:sp>
          <p:nvSpPr>
            <p:cNvPr id="45" name="Freeform 45"/>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5">
                <a:alphaModFix amt="0"/>
              </a:blip>
              <a:stretch>
                <a:fillRect t="-1546" r="-16470" b="44888"/>
              </a:stretch>
            </a:blipFill>
          </p:spPr>
          <p:txBody>
            <a:bodyPr/>
            <a:lstStyle/>
            <a:p>
              <a:endParaRPr lang="nl-NL"/>
            </a:p>
          </p:txBody>
        </p:sp>
        <p:sp>
          <p:nvSpPr>
            <p:cNvPr id="46" name="TextBox 46"/>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4</a:t>
              </a:r>
            </a:p>
          </p:txBody>
        </p:sp>
      </p:grpSp>
      <p:sp>
        <p:nvSpPr>
          <p:cNvPr id="47" name="TextBox 47"/>
          <p:cNvSpPr txBox="1"/>
          <p:nvPr/>
        </p:nvSpPr>
        <p:spPr>
          <a:xfrm>
            <a:off x="637467" y="591387"/>
            <a:ext cx="3472015" cy="164613"/>
          </a:xfrm>
          <a:prstGeom prst="rect">
            <a:avLst/>
          </a:prstGeom>
        </p:spPr>
        <p:txBody>
          <a:bodyPr lIns="0" tIns="0" rIns="0" bIns="0" rtlCol="0" anchor="t">
            <a:spAutoFit/>
          </a:bodyPr>
          <a:lstStyle/>
          <a:p>
            <a:pPr algn="l">
              <a:lnSpc>
                <a:spcPts val="1108"/>
              </a:lnSpc>
            </a:pPr>
            <a:r>
              <a:rPr lang="en-US" sz="1026" b="1">
                <a:solidFill>
                  <a:srgbClr val="173395"/>
                </a:solidFill>
                <a:latin typeface="Poppins Bold"/>
                <a:ea typeface="Poppins Bold"/>
                <a:cs typeface="Poppins Bold"/>
                <a:sym typeface="Poppins Bold"/>
              </a:rPr>
              <a:t>Zorgproces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204788" y="2821840"/>
            <a:ext cx="4726314" cy="4738160"/>
          </a:xfrm>
          <a:custGeom>
            <a:avLst/>
            <a:gdLst/>
            <a:ahLst/>
            <a:cxnLst/>
            <a:rect l="l" t="t" r="r" b="b"/>
            <a:pathLst>
              <a:path w="4726314" h="4738160">
                <a:moveTo>
                  <a:pt x="0" y="0"/>
                </a:moveTo>
                <a:lnTo>
                  <a:pt x="4726314" y="0"/>
                </a:lnTo>
                <a:lnTo>
                  <a:pt x="4726314" y="4738160"/>
                </a:lnTo>
                <a:lnTo>
                  <a:pt x="0" y="4738160"/>
                </a:lnTo>
                <a:lnTo>
                  <a:pt x="0" y="0"/>
                </a:lnTo>
                <a:close/>
              </a:path>
            </a:pathLst>
          </a:custGeom>
          <a:blipFill>
            <a:blip r:embed="rId3"/>
            <a:stretch>
              <a:fillRect/>
            </a:stretch>
          </a:blipFill>
        </p:spPr>
        <p:txBody>
          <a:bodyPr/>
          <a:lstStyle/>
          <a:p>
            <a:endParaRPr lang="nl-NL"/>
          </a:p>
        </p:txBody>
      </p:sp>
      <p:grpSp>
        <p:nvGrpSpPr>
          <p:cNvPr id="3" name="Group 3"/>
          <p:cNvGrpSpPr/>
          <p:nvPr/>
        </p:nvGrpSpPr>
        <p:grpSpPr>
          <a:xfrm>
            <a:off x="-17539" y="0"/>
            <a:ext cx="10709539" cy="7569622"/>
            <a:chOff x="0" y="0"/>
            <a:chExt cx="14279385" cy="10092830"/>
          </a:xfrm>
        </p:grpSpPr>
        <p:sp>
          <p:nvSpPr>
            <p:cNvPr id="4" name="Freeform 4"/>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4"/>
              <a:stretch>
                <a:fillRect l="-25630"/>
              </a:stretch>
            </a:blipFill>
          </p:spPr>
          <p:txBody>
            <a:bodyPr/>
            <a:lstStyle/>
            <a:p>
              <a:endParaRPr lang="nl-NL"/>
            </a:p>
          </p:txBody>
        </p:sp>
      </p:grpSp>
      <p:sp>
        <p:nvSpPr>
          <p:cNvPr id="5" name="TextBox 5"/>
          <p:cNvSpPr txBox="1"/>
          <p:nvPr/>
        </p:nvSpPr>
        <p:spPr>
          <a:xfrm>
            <a:off x="619039" y="1369736"/>
            <a:ext cx="4515891" cy="931164"/>
          </a:xfrm>
          <a:prstGeom prst="rect">
            <a:avLst/>
          </a:prstGeom>
        </p:spPr>
        <p:txBody>
          <a:bodyPr lIns="0" tIns="0" rIns="0" bIns="0" rtlCol="0" anchor="t">
            <a:spAutoFit/>
          </a:bodyPr>
          <a:lstStyle/>
          <a:p>
            <a:pPr algn="l">
              <a:lnSpc>
                <a:spcPts val="1847"/>
              </a:lnSpc>
            </a:pPr>
            <a:r>
              <a:rPr lang="en-US" sz="1399">
                <a:solidFill>
                  <a:srgbClr val="173395"/>
                </a:solidFill>
                <a:latin typeface="Poppins"/>
                <a:ea typeface="Poppins"/>
                <a:cs typeface="Poppins"/>
                <a:sym typeface="Poppins"/>
              </a:rPr>
              <a:t>Drie stappen die op elkaar voortbouwen: </a:t>
            </a:r>
          </a:p>
          <a:p>
            <a:pPr algn="l">
              <a:lnSpc>
                <a:spcPts val="1847"/>
              </a:lnSpc>
            </a:pPr>
            <a:r>
              <a:rPr lang="en-US" sz="1399">
                <a:solidFill>
                  <a:srgbClr val="173395"/>
                </a:solidFill>
                <a:latin typeface="Poppins"/>
                <a:ea typeface="Poppins"/>
                <a:cs typeface="Poppins"/>
                <a:sym typeface="Poppins"/>
              </a:rPr>
              <a:t>samen beslissen is de manier van communiceren, proactieve zorgplanning het continue proces, het proactief zorgplan de vastlegging ervan.</a:t>
            </a:r>
          </a:p>
        </p:txBody>
      </p:sp>
      <p:sp>
        <p:nvSpPr>
          <p:cNvPr id="6" name="AutoShape 6"/>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7" name="Freeform 7"/>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8" name="TextBox 8"/>
          <p:cNvSpPr txBox="1"/>
          <p:nvPr/>
        </p:nvSpPr>
        <p:spPr>
          <a:xfrm>
            <a:off x="619039" y="774621"/>
            <a:ext cx="4718191" cy="423745"/>
          </a:xfrm>
          <a:prstGeom prst="rect">
            <a:avLst/>
          </a:prstGeom>
        </p:spPr>
        <p:txBody>
          <a:bodyPr lIns="0" tIns="0" rIns="0" bIns="0" rtlCol="0" anchor="t">
            <a:spAutoFit/>
          </a:bodyPr>
          <a:lstStyle/>
          <a:p>
            <a:pPr algn="l">
              <a:lnSpc>
                <a:spcPts val="3029"/>
              </a:lnSpc>
            </a:pPr>
            <a:r>
              <a:rPr lang="en-US" sz="2804" b="1">
                <a:solidFill>
                  <a:srgbClr val="34499E"/>
                </a:solidFill>
                <a:latin typeface="Poppins Bold"/>
                <a:ea typeface="Poppins Bold"/>
                <a:cs typeface="Poppins Bold"/>
                <a:sym typeface="Poppins Bold"/>
              </a:rPr>
              <a:t>Proactieve zorgplanning</a:t>
            </a:r>
          </a:p>
        </p:txBody>
      </p:sp>
      <p:grpSp>
        <p:nvGrpSpPr>
          <p:cNvPr id="9" name="Group 9"/>
          <p:cNvGrpSpPr/>
          <p:nvPr/>
        </p:nvGrpSpPr>
        <p:grpSpPr>
          <a:xfrm>
            <a:off x="5571293" y="774621"/>
            <a:ext cx="4364707" cy="1747663"/>
            <a:chOff x="0" y="0"/>
            <a:chExt cx="1564213" cy="626323"/>
          </a:xfrm>
        </p:grpSpPr>
        <p:sp>
          <p:nvSpPr>
            <p:cNvPr id="10" name="Freeform 10"/>
            <p:cNvSpPr/>
            <p:nvPr/>
          </p:nvSpPr>
          <p:spPr>
            <a:xfrm>
              <a:off x="0" y="0"/>
              <a:ext cx="1564213" cy="626323"/>
            </a:xfrm>
            <a:custGeom>
              <a:avLst/>
              <a:gdLst/>
              <a:ahLst/>
              <a:cxnLst/>
              <a:rect l="l" t="t" r="r" b="b"/>
              <a:pathLst>
                <a:path w="1564213" h="626323">
                  <a:moveTo>
                    <a:pt x="40796" y="0"/>
                  </a:moveTo>
                  <a:lnTo>
                    <a:pt x="1523416" y="0"/>
                  </a:lnTo>
                  <a:cubicBezTo>
                    <a:pt x="1534236" y="0"/>
                    <a:pt x="1544613" y="4298"/>
                    <a:pt x="1552264" y="11949"/>
                  </a:cubicBezTo>
                  <a:cubicBezTo>
                    <a:pt x="1559914" y="19600"/>
                    <a:pt x="1564213" y="29976"/>
                    <a:pt x="1564213" y="40796"/>
                  </a:cubicBezTo>
                  <a:lnTo>
                    <a:pt x="1564213" y="585527"/>
                  </a:lnTo>
                  <a:cubicBezTo>
                    <a:pt x="1564213" y="596347"/>
                    <a:pt x="1559914" y="606723"/>
                    <a:pt x="1552264" y="614374"/>
                  </a:cubicBezTo>
                  <a:cubicBezTo>
                    <a:pt x="1544613" y="622025"/>
                    <a:pt x="1534236" y="626323"/>
                    <a:pt x="1523416" y="626323"/>
                  </a:cubicBezTo>
                  <a:lnTo>
                    <a:pt x="40796" y="626323"/>
                  </a:lnTo>
                  <a:cubicBezTo>
                    <a:pt x="29976" y="626323"/>
                    <a:pt x="19600" y="622025"/>
                    <a:pt x="11949" y="614374"/>
                  </a:cubicBezTo>
                  <a:cubicBezTo>
                    <a:pt x="4298" y="606723"/>
                    <a:pt x="0" y="596347"/>
                    <a:pt x="0" y="585527"/>
                  </a:cubicBezTo>
                  <a:lnTo>
                    <a:pt x="0" y="40796"/>
                  </a:lnTo>
                  <a:cubicBezTo>
                    <a:pt x="0" y="29976"/>
                    <a:pt x="4298" y="19600"/>
                    <a:pt x="11949" y="11949"/>
                  </a:cubicBezTo>
                  <a:cubicBezTo>
                    <a:pt x="19600" y="4298"/>
                    <a:pt x="29976" y="0"/>
                    <a:pt x="40796" y="0"/>
                  </a:cubicBezTo>
                  <a:close/>
                </a:path>
              </a:pathLst>
            </a:custGeom>
            <a:solidFill>
              <a:srgbClr val="F6F5EF"/>
            </a:solidFill>
          </p:spPr>
          <p:txBody>
            <a:bodyPr/>
            <a:lstStyle/>
            <a:p>
              <a:endParaRPr lang="nl-NL"/>
            </a:p>
          </p:txBody>
        </p:sp>
        <p:sp>
          <p:nvSpPr>
            <p:cNvPr id="11" name="TextBox 11"/>
            <p:cNvSpPr txBox="1"/>
            <p:nvPr/>
          </p:nvSpPr>
          <p:spPr>
            <a:xfrm>
              <a:off x="0" y="-19050"/>
              <a:ext cx="1564213" cy="645373"/>
            </a:xfrm>
            <a:prstGeom prst="rect">
              <a:avLst/>
            </a:prstGeom>
          </p:spPr>
          <p:txBody>
            <a:bodyPr lIns="50800" tIns="50800" rIns="50800" bIns="50800" rtlCol="0" anchor="ctr"/>
            <a:lstStyle/>
            <a:p>
              <a:pPr algn="ctr">
                <a:lnSpc>
                  <a:spcPts val="1233"/>
                </a:lnSpc>
              </a:pPr>
              <a:endParaRPr/>
            </a:p>
          </p:txBody>
        </p:sp>
      </p:grpSp>
      <p:grpSp>
        <p:nvGrpSpPr>
          <p:cNvPr id="12" name="Group 12"/>
          <p:cNvGrpSpPr/>
          <p:nvPr/>
        </p:nvGrpSpPr>
        <p:grpSpPr>
          <a:xfrm>
            <a:off x="5672480" y="853496"/>
            <a:ext cx="314676" cy="330889"/>
            <a:chOff x="0" y="0"/>
            <a:chExt cx="928535" cy="976376"/>
          </a:xfrm>
        </p:grpSpPr>
        <p:sp>
          <p:nvSpPr>
            <p:cNvPr id="13" name="Freeform 13"/>
            <p:cNvSpPr/>
            <p:nvPr/>
          </p:nvSpPr>
          <p:spPr>
            <a:xfrm>
              <a:off x="0" y="0"/>
              <a:ext cx="928535" cy="976376"/>
            </a:xfrm>
            <a:custGeom>
              <a:avLst/>
              <a:gdLst/>
              <a:ahLst/>
              <a:cxnLst/>
              <a:rect l="l" t="t" r="r" b="b"/>
              <a:pathLst>
                <a:path w="928535" h="976376">
                  <a:moveTo>
                    <a:pt x="0" y="488188"/>
                  </a:moveTo>
                  <a:cubicBezTo>
                    <a:pt x="0" y="218567"/>
                    <a:pt x="207858" y="0"/>
                    <a:pt x="464268" y="0"/>
                  </a:cubicBezTo>
                  <a:cubicBezTo>
                    <a:pt x="720678" y="0"/>
                    <a:pt x="928535" y="218567"/>
                    <a:pt x="928535" y="488188"/>
                  </a:cubicBezTo>
                  <a:cubicBezTo>
                    <a:pt x="928535" y="757809"/>
                    <a:pt x="720678" y="976376"/>
                    <a:pt x="464268" y="976376"/>
                  </a:cubicBezTo>
                  <a:cubicBezTo>
                    <a:pt x="207858" y="976376"/>
                    <a:pt x="0" y="757809"/>
                    <a:pt x="0" y="488188"/>
                  </a:cubicBezTo>
                  <a:close/>
                </a:path>
              </a:pathLst>
            </a:custGeom>
            <a:solidFill>
              <a:srgbClr val="C22699"/>
            </a:solidFill>
            <a:ln w="9525" cap="sq">
              <a:solidFill>
                <a:srgbClr val="F1ECE3"/>
              </a:solidFill>
              <a:prstDash val="solid"/>
              <a:miter/>
            </a:ln>
          </p:spPr>
          <p:txBody>
            <a:bodyPr/>
            <a:lstStyle/>
            <a:p>
              <a:endParaRPr lang="nl-NL"/>
            </a:p>
          </p:txBody>
        </p:sp>
      </p:grpSp>
      <p:sp>
        <p:nvSpPr>
          <p:cNvPr id="14" name="TextBox 14"/>
          <p:cNvSpPr txBox="1"/>
          <p:nvPr/>
        </p:nvSpPr>
        <p:spPr>
          <a:xfrm>
            <a:off x="5705089" y="1296452"/>
            <a:ext cx="4113751" cy="1056513"/>
          </a:xfrm>
          <a:prstGeom prst="rect">
            <a:avLst/>
          </a:prstGeom>
        </p:spPr>
        <p:txBody>
          <a:bodyPr lIns="0" tIns="0" rIns="0" bIns="0" rtlCol="0" anchor="t">
            <a:spAutoFit/>
          </a:bodyPr>
          <a:lstStyle/>
          <a:p>
            <a:pPr marL="280669" lvl="1" indent="-140335" algn="l">
              <a:lnSpc>
                <a:spcPts val="1715"/>
              </a:lnSpc>
              <a:buFont typeface="Arial"/>
              <a:buChar char="•"/>
            </a:pPr>
            <a:r>
              <a:rPr lang="en-US" sz="1299">
                <a:solidFill>
                  <a:srgbClr val="173395"/>
                </a:solidFill>
                <a:latin typeface="Poppins"/>
                <a:ea typeface="Poppins"/>
                <a:cs typeface="Poppins"/>
                <a:sym typeface="Poppins"/>
              </a:rPr>
              <a:t>Methode voor gesprek en besluitvorming met patiënt en naasten</a:t>
            </a:r>
          </a:p>
          <a:p>
            <a:pPr marL="280669" lvl="1" indent="-140335" algn="l">
              <a:lnSpc>
                <a:spcPts val="1715"/>
              </a:lnSpc>
              <a:buFont typeface="Arial"/>
              <a:buChar char="•"/>
            </a:pPr>
            <a:r>
              <a:rPr lang="en-US" sz="1299">
                <a:solidFill>
                  <a:srgbClr val="173395"/>
                </a:solidFill>
                <a:latin typeface="Poppins"/>
                <a:ea typeface="Poppins"/>
                <a:cs typeface="Poppins"/>
                <a:sym typeface="Poppins"/>
              </a:rPr>
              <a:t>Afgestemd op waarden, wensen en behoeften</a:t>
            </a:r>
          </a:p>
          <a:p>
            <a:pPr marL="280669" lvl="1" indent="-140335" algn="l">
              <a:lnSpc>
                <a:spcPts val="1715"/>
              </a:lnSpc>
              <a:buFont typeface="Arial"/>
              <a:buChar char="•"/>
            </a:pPr>
            <a:r>
              <a:rPr lang="en-US" sz="1299">
                <a:solidFill>
                  <a:srgbClr val="173395"/>
                </a:solidFill>
                <a:latin typeface="Poppins"/>
                <a:ea typeface="Poppins"/>
                <a:cs typeface="Poppins"/>
                <a:sym typeface="Poppins"/>
              </a:rPr>
              <a:t>Fundament voor proactieve zorgplanning en proactief zorgplan</a:t>
            </a:r>
          </a:p>
        </p:txBody>
      </p:sp>
      <p:grpSp>
        <p:nvGrpSpPr>
          <p:cNvPr id="15" name="Group 15"/>
          <p:cNvGrpSpPr/>
          <p:nvPr/>
        </p:nvGrpSpPr>
        <p:grpSpPr>
          <a:xfrm>
            <a:off x="5558868" y="803264"/>
            <a:ext cx="541899" cy="456482"/>
            <a:chOff x="0" y="0"/>
            <a:chExt cx="1134867" cy="955984"/>
          </a:xfrm>
        </p:grpSpPr>
        <p:sp>
          <p:nvSpPr>
            <p:cNvPr id="16" name="Freeform 16"/>
            <p:cNvSpPr/>
            <p:nvPr/>
          </p:nvSpPr>
          <p:spPr>
            <a:xfrm>
              <a:off x="0" y="0"/>
              <a:ext cx="1134867" cy="955984"/>
            </a:xfrm>
            <a:custGeom>
              <a:avLst/>
              <a:gdLst/>
              <a:ahLst/>
              <a:cxnLst/>
              <a:rect l="l" t="t" r="r" b="b"/>
              <a:pathLst>
                <a:path w="1134867" h="955984">
                  <a:moveTo>
                    <a:pt x="0" y="0"/>
                  </a:moveTo>
                  <a:lnTo>
                    <a:pt x="1134867" y="0"/>
                  </a:lnTo>
                  <a:lnTo>
                    <a:pt x="1134867" y="955984"/>
                  </a:lnTo>
                  <a:lnTo>
                    <a:pt x="0" y="955984"/>
                  </a:lnTo>
                  <a:close/>
                </a:path>
              </a:pathLst>
            </a:custGeom>
            <a:blipFill>
              <a:blip r:embed="rId6">
                <a:alphaModFix amt="0"/>
              </a:blip>
              <a:stretch>
                <a:fillRect t="-1546" r="-22471" b="44888"/>
              </a:stretch>
            </a:blipFill>
          </p:spPr>
          <p:txBody>
            <a:bodyPr/>
            <a:lstStyle/>
            <a:p>
              <a:endParaRPr lang="nl-NL"/>
            </a:p>
          </p:txBody>
        </p:sp>
        <p:sp>
          <p:nvSpPr>
            <p:cNvPr id="17" name="TextBox 17"/>
            <p:cNvSpPr txBox="1"/>
            <p:nvPr/>
          </p:nvSpPr>
          <p:spPr>
            <a:xfrm>
              <a:off x="0" y="-19050"/>
              <a:ext cx="1134867"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1</a:t>
              </a:r>
            </a:p>
          </p:txBody>
        </p:sp>
      </p:grpSp>
      <p:sp>
        <p:nvSpPr>
          <p:cNvPr id="18" name="TextBox 18"/>
          <p:cNvSpPr txBox="1"/>
          <p:nvPr/>
        </p:nvSpPr>
        <p:spPr>
          <a:xfrm>
            <a:off x="6174550" y="896402"/>
            <a:ext cx="3631267" cy="228600"/>
          </a:xfrm>
          <a:prstGeom prst="rect">
            <a:avLst/>
          </a:prstGeom>
        </p:spPr>
        <p:txBody>
          <a:bodyPr lIns="0" tIns="0" rIns="0" bIns="0" rtlCol="0" anchor="t">
            <a:spAutoFit/>
          </a:bodyPr>
          <a:lstStyle/>
          <a:p>
            <a:pPr algn="l">
              <a:lnSpc>
                <a:spcPts val="1680"/>
              </a:lnSpc>
              <a:spcBef>
                <a:spcPct val="0"/>
              </a:spcBef>
            </a:pPr>
            <a:r>
              <a:rPr lang="en-US" sz="1400" b="1">
                <a:solidFill>
                  <a:srgbClr val="173395"/>
                </a:solidFill>
                <a:latin typeface="Poppins Bold"/>
                <a:ea typeface="Poppins Bold"/>
                <a:cs typeface="Poppins Bold"/>
                <a:sym typeface="Poppins Bold"/>
              </a:rPr>
              <a:t>Samen beslissen</a:t>
            </a:r>
          </a:p>
        </p:txBody>
      </p:sp>
      <p:grpSp>
        <p:nvGrpSpPr>
          <p:cNvPr id="19" name="Group 19"/>
          <p:cNvGrpSpPr/>
          <p:nvPr/>
        </p:nvGrpSpPr>
        <p:grpSpPr>
          <a:xfrm>
            <a:off x="5583682" y="2665159"/>
            <a:ext cx="4352318" cy="1790463"/>
            <a:chOff x="0" y="0"/>
            <a:chExt cx="1559773" cy="641661"/>
          </a:xfrm>
        </p:grpSpPr>
        <p:sp>
          <p:nvSpPr>
            <p:cNvPr id="20" name="Freeform 20"/>
            <p:cNvSpPr/>
            <p:nvPr/>
          </p:nvSpPr>
          <p:spPr>
            <a:xfrm>
              <a:off x="0" y="0"/>
              <a:ext cx="1559773" cy="641661"/>
            </a:xfrm>
            <a:custGeom>
              <a:avLst/>
              <a:gdLst/>
              <a:ahLst/>
              <a:cxnLst/>
              <a:rect l="l" t="t" r="r" b="b"/>
              <a:pathLst>
                <a:path w="1559773" h="641661">
                  <a:moveTo>
                    <a:pt x="40912" y="0"/>
                  </a:moveTo>
                  <a:lnTo>
                    <a:pt x="1518860" y="0"/>
                  </a:lnTo>
                  <a:cubicBezTo>
                    <a:pt x="1541455" y="0"/>
                    <a:pt x="1559773" y="18317"/>
                    <a:pt x="1559773" y="40912"/>
                  </a:cubicBezTo>
                  <a:lnTo>
                    <a:pt x="1559773" y="600749"/>
                  </a:lnTo>
                  <a:cubicBezTo>
                    <a:pt x="1559773" y="611600"/>
                    <a:pt x="1555462" y="622006"/>
                    <a:pt x="1547790" y="629678"/>
                  </a:cubicBezTo>
                  <a:cubicBezTo>
                    <a:pt x="1540117" y="637351"/>
                    <a:pt x="1529711" y="641661"/>
                    <a:pt x="1518860" y="641661"/>
                  </a:cubicBezTo>
                  <a:lnTo>
                    <a:pt x="40912" y="641661"/>
                  </a:lnTo>
                  <a:cubicBezTo>
                    <a:pt x="30062" y="641661"/>
                    <a:pt x="19656" y="637351"/>
                    <a:pt x="11983" y="629678"/>
                  </a:cubicBezTo>
                  <a:cubicBezTo>
                    <a:pt x="4310" y="622006"/>
                    <a:pt x="0" y="611600"/>
                    <a:pt x="0" y="600749"/>
                  </a:cubicBezTo>
                  <a:lnTo>
                    <a:pt x="0" y="40912"/>
                  </a:lnTo>
                  <a:cubicBezTo>
                    <a:pt x="0" y="30062"/>
                    <a:pt x="4310" y="19656"/>
                    <a:pt x="11983" y="11983"/>
                  </a:cubicBezTo>
                  <a:cubicBezTo>
                    <a:pt x="19656" y="4310"/>
                    <a:pt x="30062" y="0"/>
                    <a:pt x="40912" y="0"/>
                  </a:cubicBezTo>
                  <a:close/>
                </a:path>
              </a:pathLst>
            </a:custGeom>
            <a:solidFill>
              <a:srgbClr val="F6F5EF"/>
            </a:solidFill>
          </p:spPr>
          <p:txBody>
            <a:bodyPr/>
            <a:lstStyle/>
            <a:p>
              <a:endParaRPr lang="nl-NL"/>
            </a:p>
          </p:txBody>
        </p:sp>
        <p:sp>
          <p:nvSpPr>
            <p:cNvPr id="21" name="TextBox 21"/>
            <p:cNvSpPr txBox="1"/>
            <p:nvPr/>
          </p:nvSpPr>
          <p:spPr>
            <a:xfrm>
              <a:off x="0" y="-19050"/>
              <a:ext cx="1559773" cy="660711"/>
            </a:xfrm>
            <a:prstGeom prst="rect">
              <a:avLst/>
            </a:prstGeom>
          </p:spPr>
          <p:txBody>
            <a:bodyPr lIns="50800" tIns="50800" rIns="50800" bIns="50800" rtlCol="0" anchor="ctr"/>
            <a:lstStyle/>
            <a:p>
              <a:pPr algn="ctr">
                <a:lnSpc>
                  <a:spcPts val="1233"/>
                </a:lnSpc>
              </a:pPr>
              <a:endParaRPr/>
            </a:p>
          </p:txBody>
        </p:sp>
      </p:grpSp>
      <p:sp>
        <p:nvSpPr>
          <p:cNvPr id="22" name="TextBox 22"/>
          <p:cNvSpPr txBox="1"/>
          <p:nvPr/>
        </p:nvSpPr>
        <p:spPr>
          <a:xfrm>
            <a:off x="5717099" y="3208111"/>
            <a:ext cx="4101741" cy="1056513"/>
          </a:xfrm>
          <a:prstGeom prst="rect">
            <a:avLst/>
          </a:prstGeom>
        </p:spPr>
        <p:txBody>
          <a:bodyPr lIns="0" tIns="0" rIns="0" bIns="0" rtlCol="0" anchor="t">
            <a:spAutoFit/>
          </a:bodyPr>
          <a:lstStyle/>
          <a:p>
            <a:pPr marL="280669" lvl="1" indent="-140335" algn="l">
              <a:lnSpc>
                <a:spcPts val="1715"/>
              </a:lnSpc>
              <a:buFont typeface="Arial"/>
              <a:buChar char="•"/>
            </a:pPr>
            <a:r>
              <a:rPr lang="en-US" sz="1299">
                <a:solidFill>
                  <a:srgbClr val="173395"/>
                </a:solidFill>
                <a:latin typeface="Poppins"/>
                <a:ea typeface="Poppins"/>
                <a:cs typeface="Poppins"/>
                <a:sym typeface="Poppins"/>
              </a:rPr>
              <a:t>Het proces: continu en dynamisch, met samen beslissen als leidraad</a:t>
            </a:r>
          </a:p>
          <a:p>
            <a:pPr marL="280669" lvl="1" indent="-140335" algn="l">
              <a:lnSpc>
                <a:spcPts val="1715"/>
              </a:lnSpc>
              <a:buFont typeface="Arial"/>
              <a:buChar char="•"/>
            </a:pPr>
            <a:r>
              <a:rPr lang="en-US" sz="1299">
                <a:solidFill>
                  <a:srgbClr val="173395"/>
                </a:solidFill>
                <a:latin typeface="Poppins"/>
                <a:ea typeface="Poppins"/>
                <a:cs typeface="Poppins"/>
                <a:sym typeface="Poppins"/>
              </a:rPr>
              <a:t>Op tijd starten, als rust en overzicht er nog zijn</a:t>
            </a:r>
          </a:p>
          <a:p>
            <a:pPr marL="280669" lvl="1" indent="-140335" algn="l">
              <a:lnSpc>
                <a:spcPts val="1715"/>
              </a:lnSpc>
              <a:buFont typeface="Arial"/>
              <a:buChar char="•"/>
            </a:pPr>
            <a:r>
              <a:rPr lang="en-US" sz="1299">
                <a:solidFill>
                  <a:srgbClr val="173395"/>
                </a:solidFill>
                <a:latin typeface="Poppins"/>
                <a:ea typeface="Poppins"/>
                <a:cs typeface="Poppins"/>
                <a:sym typeface="Poppins"/>
              </a:rPr>
              <a:t>Herhaald bij belangrijke momenten in het ziekteproces</a:t>
            </a:r>
          </a:p>
        </p:txBody>
      </p:sp>
      <p:grpSp>
        <p:nvGrpSpPr>
          <p:cNvPr id="23" name="Group 23"/>
          <p:cNvGrpSpPr/>
          <p:nvPr/>
        </p:nvGrpSpPr>
        <p:grpSpPr>
          <a:xfrm>
            <a:off x="5684582" y="2762922"/>
            <a:ext cx="313783" cy="330889"/>
            <a:chOff x="0" y="0"/>
            <a:chExt cx="925900" cy="976376"/>
          </a:xfrm>
        </p:grpSpPr>
        <p:sp>
          <p:nvSpPr>
            <p:cNvPr id="24" name="Freeform 24"/>
            <p:cNvSpPr/>
            <p:nvPr/>
          </p:nvSpPr>
          <p:spPr>
            <a:xfrm>
              <a:off x="0" y="0"/>
              <a:ext cx="925900" cy="976376"/>
            </a:xfrm>
            <a:custGeom>
              <a:avLst/>
              <a:gdLst/>
              <a:ahLst/>
              <a:cxnLst/>
              <a:rect l="l" t="t" r="r" b="b"/>
              <a:pathLst>
                <a:path w="925900" h="976376">
                  <a:moveTo>
                    <a:pt x="0" y="488188"/>
                  </a:moveTo>
                  <a:cubicBezTo>
                    <a:pt x="0" y="218567"/>
                    <a:pt x="207268" y="0"/>
                    <a:pt x="462950" y="0"/>
                  </a:cubicBezTo>
                  <a:cubicBezTo>
                    <a:pt x="718632" y="0"/>
                    <a:pt x="925900" y="218567"/>
                    <a:pt x="925900" y="488188"/>
                  </a:cubicBezTo>
                  <a:cubicBezTo>
                    <a:pt x="925900" y="757809"/>
                    <a:pt x="718632" y="976376"/>
                    <a:pt x="462950" y="976376"/>
                  </a:cubicBezTo>
                  <a:cubicBezTo>
                    <a:pt x="207268"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25" name="Group 25"/>
          <p:cNvGrpSpPr/>
          <p:nvPr/>
        </p:nvGrpSpPr>
        <p:grpSpPr>
          <a:xfrm>
            <a:off x="5571293" y="2721213"/>
            <a:ext cx="540361" cy="456482"/>
            <a:chOff x="0" y="0"/>
            <a:chExt cx="1131646" cy="955984"/>
          </a:xfrm>
        </p:grpSpPr>
        <p:sp>
          <p:nvSpPr>
            <p:cNvPr id="26" name="Freeform 26"/>
            <p:cNvSpPr/>
            <p:nvPr/>
          </p:nvSpPr>
          <p:spPr>
            <a:xfrm>
              <a:off x="0" y="0"/>
              <a:ext cx="1131646" cy="955984"/>
            </a:xfrm>
            <a:custGeom>
              <a:avLst/>
              <a:gdLst/>
              <a:ahLst/>
              <a:cxnLst/>
              <a:rect l="l" t="t" r="r" b="b"/>
              <a:pathLst>
                <a:path w="1131646" h="955984">
                  <a:moveTo>
                    <a:pt x="0" y="0"/>
                  </a:moveTo>
                  <a:lnTo>
                    <a:pt x="1131646" y="0"/>
                  </a:lnTo>
                  <a:lnTo>
                    <a:pt x="1131646" y="955984"/>
                  </a:lnTo>
                  <a:lnTo>
                    <a:pt x="0" y="955984"/>
                  </a:lnTo>
                  <a:close/>
                </a:path>
              </a:pathLst>
            </a:custGeom>
            <a:blipFill>
              <a:blip r:embed="rId6">
                <a:alphaModFix amt="0"/>
              </a:blip>
              <a:stretch>
                <a:fillRect t="-1546" r="-22820" b="44888"/>
              </a:stretch>
            </a:blipFill>
          </p:spPr>
          <p:txBody>
            <a:bodyPr/>
            <a:lstStyle/>
            <a:p>
              <a:endParaRPr lang="nl-NL"/>
            </a:p>
          </p:txBody>
        </p:sp>
        <p:sp>
          <p:nvSpPr>
            <p:cNvPr id="27" name="TextBox 27"/>
            <p:cNvSpPr txBox="1"/>
            <p:nvPr/>
          </p:nvSpPr>
          <p:spPr>
            <a:xfrm>
              <a:off x="0" y="-19050"/>
              <a:ext cx="1131646"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2</a:t>
              </a:r>
            </a:p>
          </p:txBody>
        </p:sp>
      </p:grpSp>
      <p:sp>
        <p:nvSpPr>
          <p:cNvPr id="28" name="TextBox 28"/>
          <p:cNvSpPr txBox="1"/>
          <p:nvPr/>
        </p:nvSpPr>
        <p:spPr>
          <a:xfrm>
            <a:off x="6174550" y="2802790"/>
            <a:ext cx="3631267" cy="228600"/>
          </a:xfrm>
          <a:prstGeom prst="rect">
            <a:avLst/>
          </a:prstGeom>
        </p:spPr>
        <p:txBody>
          <a:bodyPr lIns="0" tIns="0" rIns="0" bIns="0" rtlCol="0" anchor="t">
            <a:spAutoFit/>
          </a:bodyPr>
          <a:lstStyle/>
          <a:p>
            <a:pPr algn="l">
              <a:lnSpc>
                <a:spcPts val="1680"/>
              </a:lnSpc>
              <a:spcBef>
                <a:spcPct val="0"/>
              </a:spcBef>
            </a:pPr>
            <a:r>
              <a:rPr lang="en-US" sz="1400" b="1">
                <a:solidFill>
                  <a:srgbClr val="173395"/>
                </a:solidFill>
                <a:latin typeface="Poppins Bold"/>
                <a:ea typeface="Poppins Bold"/>
                <a:cs typeface="Poppins Bold"/>
                <a:sym typeface="Poppins Bold"/>
              </a:rPr>
              <a:t>Proactieve zorgplanning</a:t>
            </a:r>
          </a:p>
        </p:txBody>
      </p:sp>
      <p:grpSp>
        <p:nvGrpSpPr>
          <p:cNvPr id="29" name="Group 29"/>
          <p:cNvGrpSpPr/>
          <p:nvPr/>
        </p:nvGrpSpPr>
        <p:grpSpPr>
          <a:xfrm>
            <a:off x="5583682" y="4598497"/>
            <a:ext cx="4352318" cy="1700506"/>
            <a:chOff x="0" y="0"/>
            <a:chExt cx="1559773" cy="609423"/>
          </a:xfrm>
        </p:grpSpPr>
        <p:sp>
          <p:nvSpPr>
            <p:cNvPr id="30" name="Freeform 30"/>
            <p:cNvSpPr/>
            <p:nvPr/>
          </p:nvSpPr>
          <p:spPr>
            <a:xfrm>
              <a:off x="0" y="0"/>
              <a:ext cx="1559773" cy="609423"/>
            </a:xfrm>
            <a:custGeom>
              <a:avLst/>
              <a:gdLst/>
              <a:ahLst/>
              <a:cxnLst/>
              <a:rect l="l" t="t" r="r" b="b"/>
              <a:pathLst>
                <a:path w="1559773" h="609423">
                  <a:moveTo>
                    <a:pt x="40912" y="0"/>
                  </a:moveTo>
                  <a:lnTo>
                    <a:pt x="1518860" y="0"/>
                  </a:lnTo>
                  <a:cubicBezTo>
                    <a:pt x="1541455" y="0"/>
                    <a:pt x="1559773" y="18317"/>
                    <a:pt x="1559773" y="40912"/>
                  </a:cubicBezTo>
                  <a:lnTo>
                    <a:pt x="1559773" y="568510"/>
                  </a:lnTo>
                  <a:cubicBezTo>
                    <a:pt x="1559773" y="579361"/>
                    <a:pt x="1555462" y="589767"/>
                    <a:pt x="1547790" y="597440"/>
                  </a:cubicBezTo>
                  <a:cubicBezTo>
                    <a:pt x="1540117" y="605113"/>
                    <a:pt x="1529711" y="609423"/>
                    <a:pt x="1518860" y="609423"/>
                  </a:cubicBezTo>
                  <a:lnTo>
                    <a:pt x="40912" y="609423"/>
                  </a:lnTo>
                  <a:cubicBezTo>
                    <a:pt x="30062" y="609423"/>
                    <a:pt x="19656" y="605113"/>
                    <a:pt x="11983" y="597440"/>
                  </a:cubicBezTo>
                  <a:cubicBezTo>
                    <a:pt x="4310" y="589767"/>
                    <a:pt x="0" y="579361"/>
                    <a:pt x="0" y="568510"/>
                  </a:cubicBezTo>
                  <a:lnTo>
                    <a:pt x="0" y="40912"/>
                  </a:lnTo>
                  <a:cubicBezTo>
                    <a:pt x="0" y="30062"/>
                    <a:pt x="4310" y="19656"/>
                    <a:pt x="11983" y="11983"/>
                  </a:cubicBezTo>
                  <a:cubicBezTo>
                    <a:pt x="19656" y="4310"/>
                    <a:pt x="30062" y="0"/>
                    <a:pt x="40912" y="0"/>
                  </a:cubicBezTo>
                  <a:close/>
                </a:path>
              </a:pathLst>
            </a:custGeom>
            <a:solidFill>
              <a:srgbClr val="F6F5EF"/>
            </a:solidFill>
          </p:spPr>
          <p:txBody>
            <a:bodyPr/>
            <a:lstStyle/>
            <a:p>
              <a:endParaRPr lang="nl-NL"/>
            </a:p>
          </p:txBody>
        </p:sp>
        <p:sp>
          <p:nvSpPr>
            <p:cNvPr id="31" name="TextBox 31"/>
            <p:cNvSpPr txBox="1"/>
            <p:nvPr/>
          </p:nvSpPr>
          <p:spPr>
            <a:xfrm>
              <a:off x="0" y="-19050"/>
              <a:ext cx="1559773" cy="628473"/>
            </a:xfrm>
            <a:prstGeom prst="rect">
              <a:avLst/>
            </a:prstGeom>
          </p:spPr>
          <p:txBody>
            <a:bodyPr lIns="50800" tIns="50800" rIns="50800" bIns="50800" rtlCol="0" anchor="ctr"/>
            <a:lstStyle/>
            <a:p>
              <a:pPr algn="ctr">
                <a:lnSpc>
                  <a:spcPts val="1233"/>
                </a:lnSpc>
              </a:pPr>
              <a:endParaRPr/>
            </a:p>
          </p:txBody>
        </p:sp>
      </p:grpSp>
      <p:sp>
        <p:nvSpPr>
          <p:cNvPr id="32" name="TextBox 32"/>
          <p:cNvSpPr txBox="1"/>
          <p:nvPr/>
        </p:nvSpPr>
        <p:spPr>
          <a:xfrm>
            <a:off x="5717099" y="5141449"/>
            <a:ext cx="4101741" cy="1056513"/>
          </a:xfrm>
          <a:prstGeom prst="rect">
            <a:avLst/>
          </a:prstGeom>
        </p:spPr>
        <p:txBody>
          <a:bodyPr lIns="0" tIns="0" rIns="0" bIns="0" rtlCol="0" anchor="t">
            <a:spAutoFit/>
          </a:bodyPr>
          <a:lstStyle/>
          <a:p>
            <a:pPr marL="280669" lvl="1" indent="-140335" algn="l">
              <a:lnSpc>
                <a:spcPts val="1715"/>
              </a:lnSpc>
              <a:buFont typeface="Arial"/>
              <a:buChar char="•"/>
            </a:pPr>
            <a:r>
              <a:rPr lang="en-US" sz="1299">
                <a:solidFill>
                  <a:srgbClr val="173395"/>
                </a:solidFill>
                <a:latin typeface="Poppins"/>
                <a:ea typeface="Poppins"/>
                <a:cs typeface="Poppins"/>
                <a:sym typeface="Poppins"/>
              </a:rPr>
              <a:t>Legt gemaakte afspraken vast — simpel als het kan, uitgebreid als het moet</a:t>
            </a:r>
          </a:p>
          <a:p>
            <a:pPr marL="280669" lvl="1" indent="-140335" algn="l">
              <a:lnSpc>
                <a:spcPts val="1715"/>
              </a:lnSpc>
              <a:buFont typeface="Arial"/>
              <a:buChar char="•"/>
            </a:pPr>
            <a:r>
              <a:rPr lang="en-US" sz="1299">
                <a:solidFill>
                  <a:srgbClr val="173395"/>
                </a:solidFill>
                <a:latin typeface="Poppins"/>
                <a:ea typeface="Poppins"/>
                <a:cs typeface="Poppins"/>
                <a:sym typeface="Poppins"/>
              </a:rPr>
              <a:t>Altijd beschikbaar: ook 's nachts, in het weekend, bij crisis</a:t>
            </a:r>
          </a:p>
          <a:p>
            <a:pPr marL="280669" lvl="1" indent="-140335" algn="l">
              <a:lnSpc>
                <a:spcPts val="1715"/>
              </a:lnSpc>
              <a:buFont typeface="Arial"/>
              <a:buChar char="•"/>
            </a:pPr>
            <a:r>
              <a:rPr lang="en-US" sz="1299">
                <a:solidFill>
                  <a:srgbClr val="173395"/>
                </a:solidFill>
                <a:latin typeface="Poppins"/>
                <a:ea typeface="Poppins"/>
                <a:cs typeface="Poppins"/>
                <a:sym typeface="Poppins"/>
              </a:rPr>
              <a:t>Centrale zorgverlener beheert het plan</a:t>
            </a:r>
          </a:p>
        </p:txBody>
      </p:sp>
      <p:grpSp>
        <p:nvGrpSpPr>
          <p:cNvPr id="33" name="Group 33"/>
          <p:cNvGrpSpPr/>
          <p:nvPr/>
        </p:nvGrpSpPr>
        <p:grpSpPr>
          <a:xfrm>
            <a:off x="5684582" y="4696260"/>
            <a:ext cx="313783" cy="330889"/>
            <a:chOff x="0" y="0"/>
            <a:chExt cx="925900" cy="976376"/>
          </a:xfrm>
        </p:grpSpPr>
        <p:sp>
          <p:nvSpPr>
            <p:cNvPr id="34" name="Freeform 34"/>
            <p:cNvSpPr/>
            <p:nvPr/>
          </p:nvSpPr>
          <p:spPr>
            <a:xfrm>
              <a:off x="0" y="0"/>
              <a:ext cx="925900" cy="976376"/>
            </a:xfrm>
            <a:custGeom>
              <a:avLst/>
              <a:gdLst/>
              <a:ahLst/>
              <a:cxnLst/>
              <a:rect l="l" t="t" r="r" b="b"/>
              <a:pathLst>
                <a:path w="925900" h="976376">
                  <a:moveTo>
                    <a:pt x="0" y="488188"/>
                  </a:moveTo>
                  <a:cubicBezTo>
                    <a:pt x="0" y="218567"/>
                    <a:pt x="207268" y="0"/>
                    <a:pt x="462950" y="0"/>
                  </a:cubicBezTo>
                  <a:cubicBezTo>
                    <a:pt x="718632" y="0"/>
                    <a:pt x="925900" y="218567"/>
                    <a:pt x="925900" y="488188"/>
                  </a:cubicBezTo>
                  <a:cubicBezTo>
                    <a:pt x="925900" y="757809"/>
                    <a:pt x="718632" y="976376"/>
                    <a:pt x="462950" y="976376"/>
                  </a:cubicBezTo>
                  <a:cubicBezTo>
                    <a:pt x="207268"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35" name="Group 35"/>
          <p:cNvGrpSpPr/>
          <p:nvPr/>
        </p:nvGrpSpPr>
        <p:grpSpPr>
          <a:xfrm>
            <a:off x="5571293" y="4654551"/>
            <a:ext cx="540361" cy="456482"/>
            <a:chOff x="0" y="0"/>
            <a:chExt cx="1131646" cy="955984"/>
          </a:xfrm>
        </p:grpSpPr>
        <p:sp>
          <p:nvSpPr>
            <p:cNvPr id="36" name="Freeform 36"/>
            <p:cNvSpPr/>
            <p:nvPr/>
          </p:nvSpPr>
          <p:spPr>
            <a:xfrm>
              <a:off x="0" y="0"/>
              <a:ext cx="1131646" cy="955984"/>
            </a:xfrm>
            <a:custGeom>
              <a:avLst/>
              <a:gdLst/>
              <a:ahLst/>
              <a:cxnLst/>
              <a:rect l="l" t="t" r="r" b="b"/>
              <a:pathLst>
                <a:path w="1131646" h="955984">
                  <a:moveTo>
                    <a:pt x="0" y="0"/>
                  </a:moveTo>
                  <a:lnTo>
                    <a:pt x="1131646" y="0"/>
                  </a:lnTo>
                  <a:lnTo>
                    <a:pt x="1131646" y="955984"/>
                  </a:lnTo>
                  <a:lnTo>
                    <a:pt x="0" y="955984"/>
                  </a:lnTo>
                  <a:close/>
                </a:path>
              </a:pathLst>
            </a:custGeom>
            <a:blipFill>
              <a:blip r:embed="rId6">
                <a:alphaModFix amt="0"/>
              </a:blip>
              <a:stretch>
                <a:fillRect t="-1546" r="-22820" b="44888"/>
              </a:stretch>
            </a:blipFill>
          </p:spPr>
          <p:txBody>
            <a:bodyPr/>
            <a:lstStyle/>
            <a:p>
              <a:endParaRPr lang="nl-NL"/>
            </a:p>
          </p:txBody>
        </p:sp>
        <p:sp>
          <p:nvSpPr>
            <p:cNvPr id="37" name="TextBox 37"/>
            <p:cNvSpPr txBox="1"/>
            <p:nvPr/>
          </p:nvSpPr>
          <p:spPr>
            <a:xfrm>
              <a:off x="0" y="-19050"/>
              <a:ext cx="1131646"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3</a:t>
              </a:r>
            </a:p>
          </p:txBody>
        </p:sp>
      </p:grpSp>
      <p:sp>
        <p:nvSpPr>
          <p:cNvPr id="38" name="TextBox 38"/>
          <p:cNvSpPr txBox="1"/>
          <p:nvPr/>
        </p:nvSpPr>
        <p:spPr>
          <a:xfrm>
            <a:off x="6174550" y="4737879"/>
            <a:ext cx="3631267" cy="228600"/>
          </a:xfrm>
          <a:prstGeom prst="rect">
            <a:avLst/>
          </a:prstGeom>
        </p:spPr>
        <p:txBody>
          <a:bodyPr lIns="0" tIns="0" rIns="0" bIns="0" rtlCol="0" anchor="t">
            <a:spAutoFit/>
          </a:bodyPr>
          <a:lstStyle/>
          <a:p>
            <a:pPr algn="l">
              <a:lnSpc>
                <a:spcPts val="1680"/>
              </a:lnSpc>
              <a:spcBef>
                <a:spcPct val="0"/>
              </a:spcBef>
            </a:pPr>
            <a:r>
              <a:rPr lang="en-US" sz="1400" b="1">
                <a:solidFill>
                  <a:srgbClr val="173395"/>
                </a:solidFill>
                <a:latin typeface="Poppins Bold"/>
                <a:ea typeface="Poppins Bold"/>
                <a:cs typeface="Poppins Bold"/>
                <a:sym typeface="Poppins Bold"/>
              </a:rPr>
              <a:t>Proactief zorgplan</a:t>
            </a:r>
          </a:p>
        </p:txBody>
      </p:sp>
      <p:sp>
        <p:nvSpPr>
          <p:cNvPr id="39" name="TextBox 39"/>
          <p:cNvSpPr txBox="1"/>
          <p:nvPr/>
        </p:nvSpPr>
        <p:spPr>
          <a:xfrm>
            <a:off x="637467" y="609853"/>
            <a:ext cx="3472015" cy="164613"/>
          </a:xfrm>
          <a:prstGeom prst="rect">
            <a:avLst/>
          </a:prstGeom>
        </p:spPr>
        <p:txBody>
          <a:bodyPr lIns="0" tIns="0" rIns="0" bIns="0" rtlCol="0" anchor="t">
            <a:spAutoFit/>
          </a:bodyPr>
          <a:lstStyle/>
          <a:p>
            <a:pPr algn="l">
              <a:lnSpc>
                <a:spcPts val="1108"/>
              </a:lnSpc>
            </a:pPr>
            <a:r>
              <a:rPr lang="en-US" sz="1026" b="1">
                <a:solidFill>
                  <a:srgbClr val="173395"/>
                </a:solidFill>
                <a:latin typeface="Poppins Bold"/>
                <a:ea typeface="Poppins Bold"/>
                <a:cs typeface="Poppins Bold"/>
                <a:sym typeface="Poppins Bold"/>
              </a:rPr>
              <a:t>Zorgproces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5874462" y="417100"/>
            <a:ext cx="4501425" cy="4478073"/>
          </a:xfrm>
          <a:custGeom>
            <a:avLst/>
            <a:gdLst/>
            <a:ahLst/>
            <a:cxnLst/>
            <a:rect l="l" t="t" r="r" b="b"/>
            <a:pathLst>
              <a:path w="4501425" h="4478073">
                <a:moveTo>
                  <a:pt x="0" y="0"/>
                </a:moveTo>
                <a:lnTo>
                  <a:pt x="4501425" y="0"/>
                </a:lnTo>
                <a:lnTo>
                  <a:pt x="4501425" y="4478073"/>
                </a:lnTo>
                <a:lnTo>
                  <a:pt x="0" y="4478073"/>
                </a:lnTo>
                <a:lnTo>
                  <a:pt x="0" y="0"/>
                </a:lnTo>
                <a:close/>
              </a:path>
            </a:pathLst>
          </a:custGeom>
          <a:blipFill>
            <a:blip r:embed="rId3"/>
            <a:stretch>
              <a:fillRect l="-927" b="-1454"/>
            </a:stretch>
          </a:blipFill>
        </p:spPr>
        <p:txBody>
          <a:bodyPr/>
          <a:lstStyle/>
          <a:p>
            <a:endParaRPr lang="nl-NL"/>
          </a:p>
        </p:txBody>
      </p:sp>
      <p:sp>
        <p:nvSpPr>
          <p:cNvPr id="3" name="Freeform 3"/>
          <p:cNvSpPr/>
          <p:nvPr/>
        </p:nvSpPr>
        <p:spPr>
          <a:xfrm>
            <a:off x="331832" y="417100"/>
            <a:ext cx="10044055" cy="6736709"/>
          </a:xfrm>
          <a:custGeom>
            <a:avLst/>
            <a:gdLst/>
            <a:ahLst/>
            <a:cxnLst/>
            <a:rect l="l" t="t" r="r" b="b"/>
            <a:pathLst>
              <a:path w="10044055" h="6736709">
                <a:moveTo>
                  <a:pt x="0" y="0"/>
                </a:moveTo>
                <a:lnTo>
                  <a:pt x="10044055" y="0"/>
                </a:lnTo>
                <a:lnTo>
                  <a:pt x="10044055" y="6736708"/>
                </a:lnTo>
                <a:lnTo>
                  <a:pt x="0" y="67367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a:p>
        </p:txBody>
      </p:sp>
      <p:sp>
        <p:nvSpPr>
          <p:cNvPr id="4" name="TextBox 4"/>
          <p:cNvSpPr txBox="1"/>
          <p:nvPr/>
        </p:nvSpPr>
        <p:spPr>
          <a:xfrm>
            <a:off x="756000" y="1500882"/>
            <a:ext cx="4892347" cy="815794"/>
          </a:xfrm>
          <a:prstGeom prst="rect">
            <a:avLst/>
          </a:prstGeom>
        </p:spPr>
        <p:txBody>
          <a:bodyPr lIns="0" tIns="0" rIns="0" bIns="0" rtlCol="0" anchor="t">
            <a:spAutoFit/>
          </a:bodyPr>
          <a:lstStyle/>
          <a:p>
            <a:pPr algn="l">
              <a:lnSpc>
                <a:spcPts val="3137"/>
              </a:lnSpc>
            </a:pPr>
            <a:r>
              <a:rPr lang="en-US" sz="2904" b="1">
                <a:solidFill>
                  <a:srgbClr val="173395"/>
                </a:solidFill>
                <a:latin typeface="Poppins Bold"/>
                <a:ea typeface="Poppins Bold"/>
                <a:cs typeface="Poppins Bold"/>
                <a:sym typeface="Poppins Bold"/>
              </a:rPr>
              <a:t>Coördinatie en continuïteit</a:t>
            </a:r>
          </a:p>
        </p:txBody>
      </p:sp>
      <p:sp>
        <p:nvSpPr>
          <p:cNvPr id="5" name="TextBox 5"/>
          <p:cNvSpPr txBox="1"/>
          <p:nvPr/>
        </p:nvSpPr>
        <p:spPr>
          <a:xfrm>
            <a:off x="756000" y="2451745"/>
            <a:ext cx="5118462" cy="702564"/>
          </a:xfrm>
          <a:prstGeom prst="rect">
            <a:avLst/>
          </a:prstGeom>
        </p:spPr>
        <p:txBody>
          <a:bodyPr lIns="0" tIns="0" rIns="0" bIns="0" rtlCol="0" anchor="t">
            <a:spAutoFit/>
          </a:bodyPr>
          <a:lstStyle/>
          <a:p>
            <a:pPr algn="l">
              <a:lnSpc>
                <a:spcPts val="1848"/>
              </a:lnSpc>
            </a:pPr>
            <a:r>
              <a:rPr lang="en-US" sz="1400">
                <a:solidFill>
                  <a:srgbClr val="173395"/>
                </a:solidFill>
                <a:latin typeface="Poppins"/>
                <a:ea typeface="Poppins"/>
                <a:cs typeface="Poppins"/>
                <a:sym typeface="Poppins"/>
              </a:rPr>
              <a:t>Waar de patiënt ook is en wie er ook dienst heeft: de zorg moet ononderbroken doorlopen. Dat vraagt om domeinoverstijgend en transmuraal samenwerken.</a:t>
            </a:r>
          </a:p>
        </p:txBody>
      </p:sp>
      <p:sp>
        <p:nvSpPr>
          <p:cNvPr id="6" name="AutoShape 6"/>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7" name="Freeform 7"/>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grpSp>
        <p:nvGrpSpPr>
          <p:cNvPr id="8" name="Group 8"/>
          <p:cNvGrpSpPr/>
          <p:nvPr/>
        </p:nvGrpSpPr>
        <p:grpSpPr>
          <a:xfrm>
            <a:off x="613677" y="3325759"/>
            <a:ext cx="541899" cy="456482"/>
            <a:chOff x="0" y="0"/>
            <a:chExt cx="722532" cy="608643"/>
          </a:xfrm>
        </p:grpSpPr>
        <p:grpSp>
          <p:nvGrpSpPr>
            <p:cNvPr id="9" name="Group 9"/>
            <p:cNvGrpSpPr/>
            <p:nvPr/>
          </p:nvGrpSpPr>
          <p:grpSpPr>
            <a:xfrm>
              <a:off x="151482" y="63875"/>
              <a:ext cx="419568" cy="441185"/>
              <a:chOff x="0" y="0"/>
              <a:chExt cx="928535" cy="976376"/>
            </a:xfrm>
          </p:grpSpPr>
          <p:sp>
            <p:nvSpPr>
              <p:cNvPr id="10" name="Freeform 10"/>
              <p:cNvSpPr/>
              <p:nvPr/>
            </p:nvSpPr>
            <p:spPr>
              <a:xfrm>
                <a:off x="0" y="0"/>
                <a:ext cx="928535" cy="976376"/>
              </a:xfrm>
              <a:custGeom>
                <a:avLst/>
                <a:gdLst/>
                <a:ahLst/>
                <a:cxnLst/>
                <a:rect l="l" t="t" r="r" b="b"/>
                <a:pathLst>
                  <a:path w="928535" h="976376">
                    <a:moveTo>
                      <a:pt x="0" y="488188"/>
                    </a:moveTo>
                    <a:cubicBezTo>
                      <a:pt x="0" y="218567"/>
                      <a:pt x="207858" y="0"/>
                      <a:pt x="464268" y="0"/>
                    </a:cubicBezTo>
                    <a:cubicBezTo>
                      <a:pt x="720678" y="0"/>
                      <a:pt x="928535" y="218567"/>
                      <a:pt x="928535" y="488188"/>
                    </a:cubicBezTo>
                    <a:cubicBezTo>
                      <a:pt x="928535" y="757809"/>
                      <a:pt x="720678" y="976376"/>
                      <a:pt x="464268" y="976376"/>
                    </a:cubicBezTo>
                    <a:cubicBezTo>
                      <a:pt x="207858" y="976376"/>
                      <a:pt x="0" y="757809"/>
                      <a:pt x="0" y="488188"/>
                    </a:cubicBezTo>
                    <a:close/>
                  </a:path>
                </a:pathLst>
              </a:custGeom>
              <a:solidFill>
                <a:srgbClr val="C22699"/>
              </a:solidFill>
              <a:ln w="9525" cap="sq">
                <a:solidFill>
                  <a:srgbClr val="D2E1FF"/>
                </a:solidFill>
                <a:prstDash val="solid"/>
                <a:miter/>
              </a:ln>
            </p:spPr>
            <p:txBody>
              <a:bodyPr/>
              <a:lstStyle/>
              <a:p>
                <a:endParaRPr lang="nl-NL"/>
              </a:p>
            </p:txBody>
          </p:sp>
        </p:grpSp>
        <p:grpSp>
          <p:nvGrpSpPr>
            <p:cNvPr id="11" name="Group 11"/>
            <p:cNvGrpSpPr/>
            <p:nvPr/>
          </p:nvGrpSpPr>
          <p:grpSpPr>
            <a:xfrm>
              <a:off x="0" y="0"/>
              <a:ext cx="722532" cy="608643"/>
              <a:chOff x="0" y="0"/>
              <a:chExt cx="1134867" cy="955984"/>
            </a:xfrm>
          </p:grpSpPr>
          <p:sp>
            <p:nvSpPr>
              <p:cNvPr id="12" name="Freeform 12"/>
              <p:cNvSpPr/>
              <p:nvPr/>
            </p:nvSpPr>
            <p:spPr>
              <a:xfrm>
                <a:off x="0" y="0"/>
                <a:ext cx="1134867" cy="955984"/>
              </a:xfrm>
              <a:custGeom>
                <a:avLst/>
                <a:gdLst/>
                <a:ahLst/>
                <a:cxnLst/>
                <a:rect l="l" t="t" r="r" b="b"/>
                <a:pathLst>
                  <a:path w="1134867" h="955984">
                    <a:moveTo>
                      <a:pt x="0" y="0"/>
                    </a:moveTo>
                    <a:lnTo>
                      <a:pt x="1134867" y="0"/>
                    </a:lnTo>
                    <a:lnTo>
                      <a:pt x="1134867" y="955984"/>
                    </a:lnTo>
                    <a:lnTo>
                      <a:pt x="0" y="955984"/>
                    </a:lnTo>
                    <a:close/>
                  </a:path>
                </a:pathLst>
              </a:custGeom>
              <a:blipFill>
                <a:blip r:embed="rId6">
                  <a:alphaModFix amt="0"/>
                </a:blip>
                <a:stretch>
                  <a:fillRect t="-1546" r="-22471" b="44888"/>
                </a:stretch>
              </a:blipFill>
            </p:spPr>
            <p:txBody>
              <a:bodyPr/>
              <a:lstStyle/>
              <a:p>
                <a:endParaRPr lang="nl-NL"/>
              </a:p>
            </p:txBody>
          </p:sp>
          <p:sp>
            <p:nvSpPr>
              <p:cNvPr id="13" name="TextBox 13"/>
              <p:cNvSpPr txBox="1"/>
              <p:nvPr/>
            </p:nvSpPr>
            <p:spPr>
              <a:xfrm>
                <a:off x="0" y="-19050"/>
                <a:ext cx="1134867"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1</a:t>
                </a:r>
              </a:p>
            </p:txBody>
          </p:sp>
        </p:grpSp>
      </p:grpSp>
      <p:grpSp>
        <p:nvGrpSpPr>
          <p:cNvPr id="14" name="Group 14"/>
          <p:cNvGrpSpPr/>
          <p:nvPr/>
        </p:nvGrpSpPr>
        <p:grpSpPr>
          <a:xfrm>
            <a:off x="613677" y="3782242"/>
            <a:ext cx="541899" cy="456482"/>
            <a:chOff x="0" y="0"/>
            <a:chExt cx="722532" cy="608643"/>
          </a:xfrm>
        </p:grpSpPr>
        <p:grpSp>
          <p:nvGrpSpPr>
            <p:cNvPr id="15" name="Group 15"/>
            <p:cNvGrpSpPr/>
            <p:nvPr/>
          </p:nvGrpSpPr>
          <p:grpSpPr>
            <a:xfrm>
              <a:off x="151482" y="63875"/>
              <a:ext cx="419568" cy="441185"/>
              <a:chOff x="0" y="0"/>
              <a:chExt cx="928535" cy="976376"/>
            </a:xfrm>
          </p:grpSpPr>
          <p:sp>
            <p:nvSpPr>
              <p:cNvPr id="16" name="Freeform 16"/>
              <p:cNvSpPr/>
              <p:nvPr/>
            </p:nvSpPr>
            <p:spPr>
              <a:xfrm>
                <a:off x="0" y="0"/>
                <a:ext cx="928535" cy="976376"/>
              </a:xfrm>
              <a:custGeom>
                <a:avLst/>
                <a:gdLst/>
                <a:ahLst/>
                <a:cxnLst/>
                <a:rect l="l" t="t" r="r" b="b"/>
                <a:pathLst>
                  <a:path w="928535" h="976376">
                    <a:moveTo>
                      <a:pt x="0" y="488188"/>
                    </a:moveTo>
                    <a:cubicBezTo>
                      <a:pt x="0" y="218567"/>
                      <a:pt x="207858" y="0"/>
                      <a:pt x="464268" y="0"/>
                    </a:cubicBezTo>
                    <a:cubicBezTo>
                      <a:pt x="720678" y="0"/>
                      <a:pt x="928535" y="218567"/>
                      <a:pt x="928535" y="488188"/>
                    </a:cubicBezTo>
                    <a:cubicBezTo>
                      <a:pt x="928535" y="757809"/>
                      <a:pt x="720678" y="976376"/>
                      <a:pt x="464268" y="976376"/>
                    </a:cubicBezTo>
                    <a:cubicBezTo>
                      <a:pt x="207858" y="976376"/>
                      <a:pt x="0" y="757809"/>
                      <a:pt x="0" y="488188"/>
                    </a:cubicBezTo>
                    <a:close/>
                  </a:path>
                </a:pathLst>
              </a:custGeom>
              <a:solidFill>
                <a:srgbClr val="C22699"/>
              </a:solidFill>
              <a:ln w="9525" cap="sq">
                <a:solidFill>
                  <a:srgbClr val="D2E1FF"/>
                </a:solidFill>
                <a:prstDash val="solid"/>
                <a:miter/>
              </a:ln>
            </p:spPr>
            <p:txBody>
              <a:bodyPr/>
              <a:lstStyle/>
              <a:p>
                <a:endParaRPr lang="nl-NL"/>
              </a:p>
            </p:txBody>
          </p:sp>
        </p:grpSp>
        <p:grpSp>
          <p:nvGrpSpPr>
            <p:cNvPr id="17" name="Group 17"/>
            <p:cNvGrpSpPr/>
            <p:nvPr/>
          </p:nvGrpSpPr>
          <p:grpSpPr>
            <a:xfrm>
              <a:off x="0" y="0"/>
              <a:ext cx="722532" cy="608643"/>
              <a:chOff x="0" y="0"/>
              <a:chExt cx="1134867" cy="955984"/>
            </a:xfrm>
          </p:grpSpPr>
          <p:sp>
            <p:nvSpPr>
              <p:cNvPr id="18" name="Freeform 18"/>
              <p:cNvSpPr/>
              <p:nvPr/>
            </p:nvSpPr>
            <p:spPr>
              <a:xfrm>
                <a:off x="0" y="0"/>
                <a:ext cx="1134867" cy="955984"/>
              </a:xfrm>
              <a:custGeom>
                <a:avLst/>
                <a:gdLst/>
                <a:ahLst/>
                <a:cxnLst/>
                <a:rect l="l" t="t" r="r" b="b"/>
                <a:pathLst>
                  <a:path w="1134867" h="955984">
                    <a:moveTo>
                      <a:pt x="0" y="0"/>
                    </a:moveTo>
                    <a:lnTo>
                      <a:pt x="1134867" y="0"/>
                    </a:lnTo>
                    <a:lnTo>
                      <a:pt x="1134867" y="955984"/>
                    </a:lnTo>
                    <a:lnTo>
                      <a:pt x="0" y="955984"/>
                    </a:lnTo>
                    <a:close/>
                  </a:path>
                </a:pathLst>
              </a:custGeom>
              <a:blipFill>
                <a:blip r:embed="rId6">
                  <a:alphaModFix amt="0"/>
                </a:blip>
                <a:stretch>
                  <a:fillRect t="-1546" r="-22471" b="44888"/>
                </a:stretch>
              </a:blipFill>
            </p:spPr>
            <p:txBody>
              <a:bodyPr/>
              <a:lstStyle/>
              <a:p>
                <a:endParaRPr lang="nl-NL"/>
              </a:p>
            </p:txBody>
          </p:sp>
          <p:sp>
            <p:nvSpPr>
              <p:cNvPr id="19" name="TextBox 19"/>
              <p:cNvSpPr txBox="1"/>
              <p:nvPr/>
            </p:nvSpPr>
            <p:spPr>
              <a:xfrm>
                <a:off x="0" y="-19050"/>
                <a:ext cx="1134867"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2</a:t>
                </a:r>
              </a:p>
            </p:txBody>
          </p:sp>
        </p:grpSp>
      </p:grpSp>
      <p:grpSp>
        <p:nvGrpSpPr>
          <p:cNvPr id="20" name="Group 20"/>
          <p:cNvGrpSpPr/>
          <p:nvPr/>
        </p:nvGrpSpPr>
        <p:grpSpPr>
          <a:xfrm>
            <a:off x="613677" y="4238724"/>
            <a:ext cx="541899" cy="456482"/>
            <a:chOff x="0" y="0"/>
            <a:chExt cx="722532" cy="608643"/>
          </a:xfrm>
        </p:grpSpPr>
        <p:grpSp>
          <p:nvGrpSpPr>
            <p:cNvPr id="21" name="Group 21"/>
            <p:cNvGrpSpPr/>
            <p:nvPr/>
          </p:nvGrpSpPr>
          <p:grpSpPr>
            <a:xfrm>
              <a:off x="151482" y="63875"/>
              <a:ext cx="419568" cy="441185"/>
              <a:chOff x="0" y="0"/>
              <a:chExt cx="928535" cy="976376"/>
            </a:xfrm>
          </p:grpSpPr>
          <p:sp>
            <p:nvSpPr>
              <p:cNvPr id="22" name="Freeform 22"/>
              <p:cNvSpPr/>
              <p:nvPr/>
            </p:nvSpPr>
            <p:spPr>
              <a:xfrm>
                <a:off x="0" y="0"/>
                <a:ext cx="928535" cy="976376"/>
              </a:xfrm>
              <a:custGeom>
                <a:avLst/>
                <a:gdLst/>
                <a:ahLst/>
                <a:cxnLst/>
                <a:rect l="l" t="t" r="r" b="b"/>
                <a:pathLst>
                  <a:path w="928535" h="976376">
                    <a:moveTo>
                      <a:pt x="0" y="488188"/>
                    </a:moveTo>
                    <a:cubicBezTo>
                      <a:pt x="0" y="218567"/>
                      <a:pt x="207858" y="0"/>
                      <a:pt x="464268" y="0"/>
                    </a:cubicBezTo>
                    <a:cubicBezTo>
                      <a:pt x="720678" y="0"/>
                      <a:pt x="928535" y="218567"/>
                      <a:pt x="928535" y="488188"/>
                    </a:cubicBezTo>
                    <a:cubicBezTo>
                      <a:pt x="928535" y="757809"/>
                      <a:pt x="720678" y="976376"/>
                      <a:pt x="464268" y="976376"/>
                    </a:cubicBezTo>
                    <a:cubicBezTo>
                      <a:pt x="207858" y="976376"/>
                      <a:pt x="0" y="757809"/>
                      <a:pt x="0" y="488188"/>
                    </a:cubicBezTo>
                    <a:close/>
                  </a:path>
                </a:pathLst>
              </a:custGeom>
              <a:solidFill>
                <a:srgbClr val="C22699"/>
              </a:solidFill>
              <a:ln w="9525" cap="sq">
                <a:solidFill>
                  <a:srgbClr val="D2E1FF"/>
                </a:solidFill>
                <a:prstDash val="solid"/>
                <a:miter/>
              </a:ln>
            </p:spPr>
            <p:txBody>
              <a:bodyPr/>
              <a:lstStyle/>
              <a:p>
                <a:endParaRPr lang="nl-NL"/>
              </a:p>
            </p:txBody>
          </p:sp>
        </p:grpSp>
        <p:grpSp>
          <p:nvGrpSpPr>
            <p:cNvPr id="23" name="Group 23"/>
            <p:cNvGrpSpPr/>
            <p:nvPr/>
          </p:nvGrpSpPr>
          <p:grpSpPr>
            <a:xfrm>
              <a:off x="0" y="0"/>
              <a:ext cx="722532" cy="608643"/>
              <a:chOff x="0" y="0"/>
              <a:chExt cx="1134867" cy="955984"/>
            </a:xfrm>
          </p:grpSpPr>
          <p:sp>
            <p:nvSpPr>
              <p:cNvPr id="24" name="Freeform 24"/>
              <p:cNvSpPr/>
              <p:nvPr/>
            </p:nvSpPr>
            <p:spPr>
              <a:xfrm>
                <a:off x="0" y="0"/>
                <a:ext cx="1134867" cy="955984"/>
              </a:xfrm>
              <a:custGeom>
                <a:avLst/>
                <a:gdLst/>
                <a:ahLst/>
                <a:cxnLst/>
                <a:rect l="l" t="t" r="r" b="b"/>
                <a:pathLst>
                  <a:path w="1134867" h="955984">
                    <a:moveTo>
                      <a:pt x="0" y="0"/>
                    </a:moveTo>
                    <a:lnTo>
                      <a:pt x="1134867" y="0"/>
                    </a:lnTo>
                    <a:lnTo>
                      <a:pt x="1134867" y="955984"/>
                    </a:lnTo>
                    <a:lnTo>
                      <a:pt x="0" y="955984"/>
                    </a:lnTo>
                    <a:close/>
                  </a:path>
                </a:pathLst>
              </a:custGeom>
              <a:blipFill>
                <a:blip r:embed="rId6">
                  <a:alphaModFix amt="0"/>
                </a:blip>
                <a:stretch>
                  <a:fillRect t="-1546" r="-22471" b="44888"/>
                </a:stretch>
              </a:blipFill>
            </p:spPr>
            <p:txBody>
              <a:bodyPr/>
              <a:lstStyle/>
              <a:p>
                <a:endParaRPr lang="nl-NL"/>
              </a:p>
            </p:txBody>
          </p:sp>
          <p:sp>
            <p:nvSpPr>
              <p:cNvPr id="25" name="TextBox 25"/>
              <p:cNvSpPr txBox="1"/>
              <p:nvPr/>
            </p:nvSpPr>
            <p:spPr>
              <a:xfrm>
                <a:off x="0" y="-19050"/>
                <a:ext cx="1134867"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3</a:t>
                </a:r>
              </a:p>
            </p:txBody>
          </p:sp>
        </p:grpSp>
      </p:grpSp>
      <p:sp>
        <p:nvSpPr>
          <p:cNvPr id="26" name="TextBox 26"/>
          <p:cNvSpPr txBox="1"/>
          <p:nvPr/>
        </p:nvSpPr>
        <p:spPr>
          <a:xfrm>
            <a:off x="1155576" y="3348185"/>
            <a:ext cx="4718886" cy="1616964"/>
          </a:xfrm>
          <a:prstGeom prst="rect">
            <a:avLst/>
          </a:prstGeom>
        </p:spPr>
        <p:txBody>
          <a:bodyPr lIns="0" tIns="0" rIns="0" bIns="0" rtlCol="0" anchor="t">
            <a:spAutoFit/>
          </a:bodyPr>
          <a:lstStyle/>
          <a:p>
            <a:pPr algn="l">
              <a:lnSpc>
                <a:spcPts val="1848"/>
              </a:lnSpc>
            </a:pPr>
            <a:r>
              <a:rPr lang="en-US" sz="1400" b="1">
                <a:solidFill>
                  <a:srgbClr val="173395"/>
                </a:solidFill>
                <a:latin typeface="Poppins Bold"/>
                <a:ea typeface="Poppins Bold"/>
                <a:cs typeface="Poppins Bold"/>
                <a:sym typeface="Poppins Bold"/>
              </a:rPr>
              <a:t>Persoonlijke continuïteit</a:t>
            </a:r>
          </a:p>
          <a:p>
            <a:pPr algn="l">
              <a:lnSpc>
                <a:spcPts val="1848"/>
              </a:lnSpc>
            </a:pPr>
            <a:r>
              <a:rPr lang="en-US" sz="1400">
                <a:solidFill>
                  <a:srgbClr val="173395"/>
                </a:solidFill>
                <a:latin typeface="Poppins"/>
                <a:ea typeface="Poppins"/>
                <a:cs typeface="Poppins"/>
                <a:sym typeface="Poppins"/>
              </a:rPr>
              <a:t>Vaste zorgprofessional die de patiënt kent en volgt</a:t>
            </a:r>
          </a:p>
          <a:p>
            <a:pPr algn="l">
              <a:lnSpc>
                <a:spcPts val="1848"/>
              </a:lnSpc>
            </a:pPr>
            <a:r>
              <a:rPr lang="en-US" sz="1400" b="1">
                <a:solidFill>
                  <a:srgbClr val="173395"/>
                </a:solidFill>
                <a:latin typeface="Poppins Bold"/>
                <a:ea typeface="Poppins Bold"/>
                <a:cs typeface="Poppins Bold"/>
                <a:sym typeface="Poppins Bold"/>
              </a:rPr>
              <a:t>Team-continuïteit</a:t>
            </a:r>
          </a:p>
          <a:p>
            <a:pPr algn="l">
              <a:lnSpc>
                <a:spcPts val="1848"/>
              </a:lnSpc>
            </a:pPr>
            <a:r>
              <a:rPr lang="en-US" sz="1400">
                <a:solidFill>
                  <a:srgbClr val="173395"/>
                </a:solidFill>
                <a:latin typeface="Poppins"/>
                <a:ea typeface="Poppins"/>
                <a:cs typeface="Poppins"/>
                <a:sym typeface="Poppins"/>
              </a:rPr>
              <a:t>Afstemming en overdracht binnen één zorgsetting</a:t>
            </a:r>
          </a:p>
          <a:p>
            <a:pPr algn="l">
              <a:lnSpc>
                <a:spcPts val="1848"/>
              </a:lnSpc>
            </a:pPr>
            <a:r>
              <a:rPr lang="en-US" sz="1400" b="1">
                <a:solidFill>
                  <a:srgbClr val="173395"/>
                </a:solidFill>
                <a:latin typeface="Poppins Bold"/>
                <a:ea typeface="Poppins Bold"/>
                <a:cs typeface="Poppins Bold"/>
                <a:sym typeface="Poppins Bold"/>
              </a:rPr>
              <a:t>Transmurale continuïteit</a:t>
            </a:r>
          </a:p>
          <a:p>
            <a:pPr algn="l">
              <a:lnSpc>
                <a:spcPts val="1848"/>
              </a:lnSpc>
            </a:pPr>
            <a:r>
              <a:rPr lang="en-US" sz="1400">
                <a:solidFill>
                  <a:srgbClr val="173395"/>
                </a:solidFill>
                <a:latin typeface="Poppins"/>
                <a:ea typeface="Poppins"/>
                <a:cs typeface="Poppins"/>
                <a:sym typeface="Poppins"/>
              </a:rPr>
              <a:t>Afstemming en overdracht tussen verschillende zorgsettings</a:t>
            </a:r>
          </a:p>
        </p:txBody>
      </p:sp>
      <p:sp>
        <p:nvSpPr>
          <p:cNvPr id="27" name="TextBox 27"/>
          <p:cNvSpPr txBox="1"/>
          <p:nvPr/>
        </p:nvSpPr>
        <p:spPr>
          <a:xfrm>
            <a:off x="756000" y="5098499"/>
            <a:ext cx="5118462" cy="1388364"/>
          </a:xfrm>
          <a:prstGeom prst="rect">
            <a:avLst/>
          </a:prstGeom>
        </p:spPr>
        <p:txBody>
          <a:bodyPr lIns="0" tIns="0" rIns="0" bIns="0" rtlCol="0" anchor="t">
            <a:spAutoFit/>
          </a:bodyPr>
          <a:lstStyle/>
          <a:p>
            <a:pPr algn="l">
              <a:lnSpc>
                <a:spcPts val="1848"/>
              </a:lnSpc>
            </a:pPr>
            <a:r>
              <a:rPr lang="en-US" sz="1400">
                <a:solidFill>
                  <a:srgbClr val="173395"/>
                </a:solidFill>
                <a:latin typeface="Poppins"/>
                <a:ea typeface="Poppins"/>
                <a:cs typeface="Poppins"/>
                <a:sym typeface="Poppins"/>
              </a:rPr>
              <a:t>Dit vraagt om </a:t>
            </a:r>
            <a:r>
              <a:rPr lang="en-US" sz="1400" b="1">
                <a:solidFill>
                  <a:srgbClr val="173395"/>
                </a:solidFill>
                <a:latin typeface="Poppins Bold"/>
                <a:ea typeface="Poppins Bold"/>
                <a:cs typeface="Poppins Bold"/>
                <a:sym typeface="Poppins Bold"/>
              </a:rPr>
              <a:t>interdisciplinaire zorg</a:t>
            </a:r>
            <a:r>
              <a:rPr lang="en-US" sz="1400">
                <a:solidFill>
                  <a:srgbClr val="173395"/>
                </a:solidFill>
                <a:latin typeface="Poppins"/>
                <a:ea typeface="Poppins"/>
                <a:cs typeface="Poppins"/>
                <a:sym typeface="Poppins"/>
              </a:rPr>
              <a:t>: één team dat feilloos samenwerkt, 24/7, ongeacht wie er dienst heeft.</a:t>
            </a:r>
          </a:p>
          <a:p>
            <a:pPr marL="169161" lvl="1" indent="-84581" algn="l">
              <a:lnSpc>
                <a:spcPts val="1848"/>
              </a:lnSpc>
            </a:pPr>
            <a:endParaRPr lang="en-US" sz="1400">
              <a:solidFill>
                <a:srgbClr val="173395"/>
              </a:solidFill>
              <a:latin typeface="Poppins"/>
              <a:ea typeface="Poppins"/>
              <a:cs typeface="Poppins"/>
              <a:sym typeface="Poppins"/>
            </a:endParaRPr>
          </a:p>
          <a:p>
            <a:pPr algn="l">
              <a:lnSpc>
                <a:spcPts val="1848"/>
              </a:lnSpc>
            </a:pPr>
            <a:r>
              <a:rPr lang="en-US" sz="1400">
                <a:solidFill>
                  <a:srgbClr val="173395"/>
                </a:solidFill>
                <a:latin typeface="Poppins"/>
                <a:ea typeface="Poppins"/>
                <a:cs typeface="Poppins"/>
                <a:sym typeface="Poppins"/>
              </a:rPr>
              <a:t>Er is een </a:t>
            </a:r>
            <a:r>
              <a:rPr lang="en-US" sz="1400" b="1">
                <a:solidFill>
                  <a:srgbClr val="173395"/>
                </a:solidFill>
                <a:latin typeface="Poppins Bold"/>
                <a:ea typeface="Poppins Bold"/>
                <a:cs typeface="Poppins Bold"/>
                <a:sym typeface="Poppins Bold"/>
              </a:rPr>
              <a:t>centrale zorgverlener</a:t>
            </a:r>
            <a:r>
              <a:rPr lang="en-US" sz="1400">
                <a:solidFill>
                  <a:srgbClr val="173395"/>
                </a:solidFill>
                <a:latin typeface="Poppins"/>
                <a:ea typeface="Poppins"/>
                <a:cs typeface="Poppins"/>
                <a:sym typeface="Poppins"/>
              </a:rPr>
              <a:t> benoemd die het eerste aanspreekpunt is voor de patiënt en naasten en voor de andere zorgprofessionals.  </a:t>
            </a:r>
          </a:p>
        </p:txBody>
      </p:sp>
      <p:grpSp>
        <p:nvGrpSpPr>
          <p:cNvPr id="28" name="Group 28"/>
          <p:cNvGrpSpPr/>
          <p:nvPr/>
        </p:nvGrpSpPr>
        <p:grpSpPr>
          <a:xfrm>
            <a:off x="-17539" y="0"/>
            <a:ext cx="10709539" cy="7569622"/>
            <a:chOff x="0" y="0"/>
            <a:chExt cx="14279385" cy="10092830"/>
          </a:xfrm>
        </p:grpSpPr>
        <p:sp>
          <p:nvSpPr>
            <p:cNvPr id="29" name="Freeform 29"/>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7"/>
              <a:stretch>
                <a:fillRect l="-25630"/>
              </a:stretch>
            </a:blipFill>
          </p:spPr>
          <p:txBody>
            <a:bodyPr/>
            <a:lstStyle/>
            <a:p>
              <a:endParaRPr lang="nl-NL"/>
            </a:p>
          </p:txBody>
        </p:sp>
      </p:grpSp>
      <p:sp>
        <p:nvSpPr>
          <p:cNvPr id="30" name="TextBox 30"/>
          <p:cNvSpPr txBox="1"/>
          <p:nvPr/>
        </p:nvSpPr>
        <p:spPr>
          <a:xfrm>
            <a:off x="756000" y="1278898"/>
            <a:ext cx="3472015" cy="164613"/>
          </a:xfrm>
          <a:prstGeom prst="rect">
            <a:avLst/>
          </a:prstGeom>
        </p:spPr>
        <p:txBody>
          <a:bodyPr lIns="0" tIns="0" rIns="0" bIns="0" rtlCol="0" anchor="t">
            <a:spAutoFit/>
          </a:bodyPr>
          <a:lstStyle/>
          <a:p>
            <a:pPr algn="l">
              <a:lnSpc>
                <a:spcPts val="1108"/>
              </a:lnSpc>
            </a:pPr>
            <a:r>
              <a:rPr lang="en-US" sz="1026" b="1">
                <a:solidFill>
                  <a:srgbClr val="173395"/>
                </a:solidFill>
                <a:latin typeface="Poppins Bold"/>
                <a:ea typeface="Poppins Bold"/>
                <a:cs typeface="Poppins Bold"/>
                <a:sym typeface="Poppins Bold"/>
              </a:rPr>
              <a:t>Zorgproces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152743" y="152743"/>
            <a:ext cx="4871548" cy="4902337"/>
          </a:xfrm>
          <a:custGeom>
            <a:avLst/>
            <a:gdLst/>
            <a:ahLst/>
            <a:cxnLst/>
            <a:rect l="l" t="t" r="r" b="b"/>
            <a:pathLst>
              <a:path w="4871548" h="4902337">
                <a:moveTo>
                  <a:pt x="0" y="0"/>
                </a:moveTo>
                <a:lnTo>
                  <a:pt x="4871548" y="0"/>
                </a:lnTo>
                <a:lnTo>
                  <a:pt x="4871548" y="4902337"/>
                </a:lnTo>
                <a:lnTo>
                  <a:pt x="0" y="4902337"/>
                </a:lnTo>
                <a:lnTo>
                  <a:pt x="0" y="0"/>
                </a:lnTo>
                <a:close/>
              </a:path>
            </a:pathLst>
          </a:custGeom>
          <a:blipFill>
            <a:blip r:embed="rId3"/>
            <a:stretch>
              <a:fillRect r="-1392"/>
            </a:stretch>
          </a:blipFill>
        </p:spPr>
        <p:txBody>
          <a:bodyPr/>
          <a:lstStyle/>
          <a:p>
            <a:endParaRPr lang="nl-NL"/>
          </a:p>
        </p:txBody>
      </p:sp>
      <p:grpSp>
        <p:nvGrpSpPr>
          <p:cNvPr id="3" name="Group 3"/>
          <p:cNvGrpSpPr/>
          <p:nvPr/>
        </p:nvGrpSpPr>
        <p:grpSpPr>
          <a:xfrm>
            <a:off x="-17539" y="0"/>
            <a:ext cx="10709539" cy="7569622"/>
            <a:chOff x="0" y="0"/>
            <a:chExt cx="14279385" cy="10092830"/>
          </a:xfrm>
        </p:grpSpPr>
        <p:sp>
          <p:nvSpPr>
            <p:cNvPr id="4" name="Freeform 4"/>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4"/>
              <a:stretch>
                <a:fillRect l="-25630"/>
              </a:stretch>
            </a:blipFill>
          </p:spPr>
          <p:txBody>
            <a:bodyPr/>
            <a:lstStyle/>
            <a:p>
              <a:endParaRPr lang="nl-NL"/>
            </a:p>
          </p:txBody>
        </p:sp>
      </p:grpSp>
      <p:sp>
        <p:nvSpPr>
          <p:cNvPr id="5" name="TextBox 5"/>
          <p:cNvSpPr txBox="1"/>
          <p:nvPr/>
        </p:nvSpPr>
        <p:spPr>
          <a:xfrm>
            <a:off x="4953346" y="3723928"/>
            <a:ext cx="4882804" cy="2759964"/>
          </a:xfrm>
          <a:prstGeom prst="rect">
            <a:avLst/>
          </a:prstGeom>
        </p:spPr>
        <p:txBody>
          <a:bodyPr lIns="0" tIns="0" rIns="0" bIns="0" rtlCol="0" anchor="t">
            <a:spAutoFit/>
          </a:bodyPr>
          <a:lstStyle/>
          <a:p>
            <a:pPr algn="l">
              <a:lnSpc>
                <a:spcPts val="1848"/>
              </a:lnSpc>
            </a:pPr>
            <a:r>
              <a:rPr lang="en-US" sz="1400">
                <a:solidFill>
                  <a:srgbClr val="173395"/>
                </a:solidFill>
                <a:latin typeface="Poppins"/>
                <a:ea typeface="Poppins"/>
                <a:cs typeface="Poppins"/>
                <a:sym typeface="Poppins"/>
              </a:rPr>
              <a:t>Zorgprofessionals kunnen bij </a:t>
            </a:r>
            <a:r>
              <a:rPr lang="en-US" sz="1400" b="1">
                <a:solidFill>
                  <a:srgbClr val="173395"/>
                </a:solidFill>
                <a:latin typeface="Poppins Bold"/>
                <a:ea typeface="Poppins Bold"/>
                <a:cs typeface="Poppins Bold"/>
                <a:sym typeface="Poppins Bold"/>
              </a:rPr>
              <a:t>complexe casuïstiek </a:t>
            </a:r>
            <a:r>
              <a:rPr lang="en-US" sz="1400">
                <a:solidFill>
                  <a:srgbClr val="173395"/>
                </a:solidFill>
                <a:latin typeface="Poppins"/>
                <a:ea typeface="Poppins"/>
                <a:cs typeface="Poppins"/>
                <a:sym typeface="Poppins"/>
              </a:rPr>
              <a:t>een in </a:t>
            </a:r>
            <a:r>
              <a:rPr lang="en-US" sz="1400" b="1">
                <a:solidFill>
                  <a:srgbClr val="173395"/>
                </a:solidFill>
                <a:latin typeface="Poppins Bold"/>
                <a:ea typeface="Poppins Bold"/>
                <a:cs typeface="Poppins Bold"/>
                <a:sym typeface="Poppins Bold"/>
              </a:rPr>
              <a:t>palliatieve zorg gespecialiseerde professional </a:t>
            </a:r>
            <a:r>
              <a:rPr lang="en-US" sz="1400">
                <a:solidFill>
                  <a:srgbClr val="173395"/>
                </a:solidFill>
                <a:latin typeface="Poppins"/>
                <a:ea typeface="Poppins"/>
                <a:cs typeface="Poppins"/>
                <a:sym typeface="Poppins"/>
              </a:rPr>
              <a:t>consulteren. </a:t>
            </a:r>
          </a:p>
          <a:p>
            <a:pPr algn="l">
              <a:lnSpc>
                <a:spcPts val="1848"/>
              </a:lnSpc>
            </a:pPr>
            <a:endParaRPr lang="en-US" sz="1400">
              <a:solidFill>
                <a:srgbClr val="173395"/>
              </a:solidFill>
              <a:latin typeface="Poppins"/>
              <a:ea typeface="Poppins"/>
              <a:cs typeface="Poppins"/>
              <a:sym typeface="Poppins"/>
            </a:endParaRPr>
          </a:p>
          <a:p>
            <a:pPr algn="l">
              <a:lnSpc>
                <a:spcPts val="1848"/>
              </a:lnSpc>
            </a:pPr>
            <a:r>
              <a:rPr lang="en-US" sz="1400">
                <a:solidFill>
                  <a:srgbClr val="173395"/>
                </a:solidFill>
                <a:latin typeface="Poppins"/>
                <a:ea typeface="Poppins"/>
                <a:cs typeface="Poppins"/>
                <a:sym typeface="Poppins"/>
              </a:rPr>
              <a:t>Dat kan door:</a:t>
            </a:r>
          </a:p>
          <a:p>
            <a:pPr algn="l">
              <a:lnSpc>
                <a:spcPts val="1848"/>
              </a:lnSpc>
            </a:pPr>
            <a:endParaRPr lang="en-US" sz="1400">
              <a:solidFill>
                <a:srgbClr val="173395"/>
              </a:solidFill>
              <a:latin typeface="Poppins"/>
              <a:ea typeface="Poppins"/>
              <a:cs typeface="Poppins"/>
              <a:sym typeface="Poppins"/>
            </a:endParaRPr>
          </a:p>
          <a:p>
            <a:pPr marL="346072" lvl="2" indent="-115357" algn="l">
              <a:lnSpc>
                <a:spcPts val="1848"/>
              </a:lnSpc>
              <a:buFont typeface="Arial"/>
              <a:buChar char="⚬"/>
            </a:pPr>
            <a:r>
              <a:rPr lang="en-US" sz="1400">
                <a:solidFill>
                  <a:srgbClr val="173395"/>
                </a:solidFill>
                <a:latin typeface="Poppins"/>
                <a:ea typeface="Poppins"/>
                <a:cs typeface="Poppins"/>
                <a:sym typeface="Poppins"/>
              </a:rPr>
              <a:t>intercollegiale consultatie</a:t>
            </a:r>
          </a:p>
          <a:p>
            <a:pPr marL="346072" lvl="2" indent="-115357" algn="l">
              <a:lnSpc>
                <a:spcPts val="1848"/>
              </a:lnSpc>
              <a:buFont typeface="Arial"/>
              <a:buChar char="⚬"/>
            </a:pPr>
            <a:r>
              <a:rPr lang="en-US" sz="1400">
                <a:solidFill>
                  <a:srgbClr val="173395"/>
                </a:solidFill>
                <a:latin typeface="Poppins"/>
                <a:ea typeface="Poppins"/>
                <a:cs typeface="Poppins"/>
                <a:sym typeface="Poppins"/>
              </a:rPr>
              <a:t>contact met het Palliatieve team in het ziekenhuis </a:t>
            </a:r>
          </a:p>
          <a:p>
            <a:pPr marL="346072" lvl="2" indent="-115357" algn="l">
              <a:lnSpc>
                <a:spcPts val="1848"/>
              </a:lnSpc>
              <a:buFont typeface="Arial"/>
              <a:buChar char="⚬"/>
            </a:pPr>
            <a:r>
              <a:rPr lang="en-US" sz="1400">
                <a:solidFill>
                  <a:srgbClr val="173395"/>
                </a:solidFill>
                <a:latin typeface="Poppins"/>
                <a:ea typeface="Poppins"/>
                <a:cs typeface="Poppins"/>
                <a:sym typeface="Poppins"/>
              </a:rPr>
              <a:t>contact met het Consultatieteam palliatieve zorg in je regio (7/24 per dag bereikbaar, 088-6051444)</a:t>
            </a:r>
          </a:p>
          <a:p>
            <a:pPr marL="346072" lvl="2" indent="-115357" algn="l">
              <a:lnSpc>
                <a:spcPts val="1848"/>
              </a:lnSpc>
              <a:buFont typeface="Arial"/>
              <a:buChar char="⚬"/>
            </a:pPr>
            <a:r>
              <a:rPr lang="en-US" sz="1400">
                <a:solidFill>
                  <a:srgbClr val="173395"/>
                </a:solidFill>
                <a:latin typeface="Poppins"/>
                <a:ea typeface="Poppins"/>
                <a:cs typeface="Poppins"/>
                <a:sym typeface="Poppins"/>
              </a:rPr>
              <a:t>multidisciplinair overleg: zoals in  PaTz-groepen en MDO's</a:t>
            </a:r>
          </a:p>
        </p:txBody>
      </p:sp>
      <p:sp>
        <p:nvSpPr>
          <p:cNvPr id="6" name="TextBox 6"/>
          <p:cNvSpPr txBox="1"/>
          <p:nvPr/>
        </p:nvSpPr>
        <p:spPr>
          <a:xfrm>
            <a:off x="4953346" y="2690583"/>
            <a:ext cx="5042886" cy="804745"/>
          </a:xfrm>
          <a:prstGeom prst="rect">
            <a:avLst/>
          </a:prstGeom>
        </p:spPr>
        <p:txBody>
          <a:bodyPr lIns="0" tIns="0" rIns="0" bIns="0" rtlCol="0" anchor="t">
            <a:spAutoFit/>
          </a:bodyPr>
          <a:lstStyle/>
          <a:p>
            <a:pPr algn="l">
              <a:lnSpc>
                <a:spcPts val="3029"/>
              </a:lnSpc>
            </a:pPr>
            <a:r>
              <a:rPr lang="en-US" sz="2804" b="1">
                <a:solidFill>
                  <a:srgbClr val="173395"/>
                </a:solidFill>
                <a:latin typeface="Poppins Bold"/>
                <a:ea typeface="Poppins Bold"/>
                <a:cs typeface="Poppins Bold"/>
                <a:sym typeface="Poppins Bold"/>
              </a:rPr>
              <a:t>Ondersteuning bij complexe casuïstiek </a:t>
            </a:r>
          </a:p>
        </p:txBody>
      </p:sp>
      <p:sp>
        <p:nvSpPr>
          <p:cNvPr id="7" name="AutoShape 7"/>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8" name="Freeform 8"/>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9" name="TextBox 9"/>
          <p:cNvSpPr txBox="1"/>
          <p:nvPr/>
        </p:nvSpPr>
        <p:spPr>
          <a:xfrm>
            <a:off x="4953346" y="2488203"/>
            <a:ext cx="3472015" cy="164613"/>
          </a:xfrm>
          <a:prstGeom prst="rect">
            <a:avLst/>
          </a:prstGeom>
        </p:spPr>
        <p:txBody>
          <a:bodyPr lIns="0" tIns="0" rIns="0" bIns="0" rtlCol="0" anchor="t">
            <a:spAutoFit/>
          </a:bodyPr>
          <a:lstStyle/>
          <a:p>
            <a:pPr algn="l">
              <a:lnSpc>
                <a:spcPts val="1108"/>
              </a:lnSpc>
            </a:pPr>
            <a:r>
              <a:rPr lang="en-US" sz="1026" b="1">
                <a:solidFill>
                  <a:srgbClr val="173395"/>
                </a:solidFill>
                <a:latin typeface="Poppins Bold"/>
                <a:ea typeface="Poppins Bold"/>
                <a:cs typeface="Poppins Bold"/>
                <a:sym typeface="Poppins Bold"/>
              </a:rPr>
              <a:t>Zorgproces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0"/>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grpSp>
        <p:nvGrpSpPr>
          <p:cNvPr id="4" name="Group 4"/>
          <p:cNvGrpSpPr/>
          <p:nvPr/>
        </p:nvGrpSpPr>
        <p:grpSpPr>
          <a:xfrm>
            <a:off x="2963180" y="2630599"/>
            <a:ext cx="2279209" cy="2288316"/>
            <a:chOff x="0" y="0"/>
            <a:chExt cx="816817" cy="820081"/>
          </a:xfrm>
        </p:grpSpPr>
        <p:sp>
          <p:nvSpPr>
            <p:cNvPr id="5" name="Freeform 5"/>
            <p:cNvSpPr/>
            <p:nvPr/>
          </p:nvSpPr>
          <p:spPr>
            <a:xfrm>
              <a:off x="0" y="0"/>
              <a:ext cx="816817" cy="820081"/>
            </a:xfrm>
            <a:custGeom>
              <a:avLst/>
              <a:gdLst/>
              <a:ahLst/>
              <a:cxnLst/>
              <a:rect l="l" t="t" r="r" b="b"/>
              <a:pathLst>
                <a:path w="816817" h="820081">
                  <a:moveTo>
                    <a:pt x="78125" y="0"/>
                  </a:moveTo>
                  <a:lnTo>
                    <a:pt x="738692" y="0"/>
                  </a:lnTo>
                  <a:cubicBezTo>
                    <a:pt x="759412" y="0"/>
                    <a:pt x="779283" y="8231"/>
                    <a:pt x="793935" y="22882"/>
                  </a:cubicBezTo>
                  <a:cubicBezTo>
                    <a:pt x="808586" y="37534"/>
                    <a:pt x="816817" y="57405"/>
                    <a:pt x="816817" y="78125"/>
                  </a:cubicBezTo>
                  <a:lnTo>
                    <a:pt x="816817" y="741955"/>
                  </a:lnTo>
                  <a:cubicBezTo>
                    <a:pt x="816817" y="785103"/>
                    <a:pt x="781839" y="820081"/>
                    <a:pt x="738692" y="820081"/>
                  </a:cubicBezTo>
                  <a:lnTo>
                    <a:pt x="78125" y="820081"/>
                  </a:lnTo>
                  <a:cubicBezTo>
                    <a:pt x="57405" y="820081"/>
                    <a:pt x="37534" y="811850"/>
                    <a:pt x="22882" y="797198"/>
                  </a:cubicBezTo>
                  <a:cubicBezTo>
                    <a:pt x="8231" y="782547"/>
                    <a:pt x="0" y="762675"/>
                    <a:pt x="0" y="741955"/>
                  </a:cubicBezTo>
                  <a:lnTo>
                    <a:pt x="0" y="78125"/>
                  </a:lnTo>
                  <a:cubicBezTo>
                    <a:pt x="0" y="57405"/>
                    <a:pt x="8231" y="37534"/>
                    <a:pt x="22882" y="22882"/>
                  </a:cubicBezTo>
                  <a:cubicBezTo>
                    <a:pt x="37534" y="8231"/>
                    <a:pt x="57405" y="0"/>
                    <a:pt x="78125" y="0"/>
                  </a:cubicBezTo>
                  <a:close/>
                </a:path>
              </a:pathLst>
            </a:custGeom>
            <a:solidFill>
              <a:srgbClr val="D34AAD"/>
            </a:solidFill>
          </p:spPr>
          <p:txBody>
            <a:bodyPr/>
            <a:lstStyle/>
            <a:p>
              <a:endParaRPr lang="nl-NL"/>
            </a:p>
          </p:txBody>
        </p:sp>
        <p:sp>
          <p:nvSpPr>
            <p:cNvPr id="6" name="TextBox 6"/>
            <p:cNvSpPr txBox="1"/>
            <p:nvPr/>
          </p:nvSpPr>
          <p:spPr>
            <a:xfrm>
              <a:off x="0" y="-19050"/>
              <a:ext cx="816817" cy="839131"/>
            </a:xfrm>
            <a:prstGeom prst="rect">
              <a:avLst/>
            </a:prstGeom>
          </p:spPr>
          <p:txBody>
            <a:bodyPr lIns="50800" tIns="50800" rIns="50800" bIns="50800" rtlCol="0" anchor="ctr"/>
            <a:lstStyle/>
            <a:p>
              <a:pPr algn="ctr">
                <a:lnSpc>
                  <a:spcPts val="1353"/>
                </a:lnSpc>
              </a:pPr>
              <a:endParaRPr/>
            </a:p>
          </p:txBody>
        </p:sp>
      </p:grpSp>
      <p:grpSp>
        <p:nvGrpSpPr>
          <p:cNvPr id="7" name="Group 7"/>
          <p:cNvGrpSpPr/>
          <p:nvPr/>
        </p:nvGrpSpPr>
        <p:grpSpPr>
          <a:xfrm>
            <a:off x="5310430" y="2630599"/>
            <a:ext cx="2279209" cy="2288316"/>
            <a:chOff x="0" y="0"/>
            <a:chExt cx="816817" cy="820081"/>
          </a:xfrm>
        </p:grpSpPr>
        <p:sp>
          <p:nvSpPr>
            <p:cNvPr id="8" name="Freeform 8"/>
            <p:cNvSpPr/>
            <p:nvPr/>
          </p:nvSpPr>
          <p:spPr>
            <a:xfrm>
              <a:off x="0" y="0"/>
              <a:ext cx="816817" cy="820081"/>
            </a:xfrm>
            <a:custGeom>
              <a:avLst/>
              <a:gdLst/>
              <a:ahLst/>
              <a:cxnLst/>
              <a:rect l="l" t="t" r="r" b="b"/>
              <a:pathLst>
                <a:path w="816817" h="820081">
                  <a:moveTo>
                    <a:pt x="78125" y="0"/>
                  </a:moveTo>
                  <a:lnTo>
                    <a:pt x="738692" y="0"/>
                  </a:lnTo>
                  <a:cubicBezTo>
                    <a:pt x="759412" y="0"/>
                    <a:pt x="779283" y="8231"/>
                    <a:pt x="793935" y="22882"/>
                  </a:cubicBezTo>
                  <a:cubicBezTo>
                    <a:pt x="808586" y="37534"/>
                    <a:pt x="816817" y="57405"/>
                    <a:pt x="816817" y="78125"/>
                  </a:cubicBezTo>
                  <a:lnTo>
                    <a:pt x="816817" y="741955"/>
                  </a:lnTo>
                  <a:cubicBezTo>
                    <a:pt x="816817" y="785103"/>
                    <a:pt x="781839" y="820081"/>
                    <a:pt x="738692" y="820081"/>
                  </a:cubicBezTo>
                  <a:lnTo>
                    <a:pt x="78125" y="820081"/>
                  </a:lnTo>
                  <a:cubicBezTo>
                    <a:pt x="57405" y="820081"/>
                    <a:pt x="37534" y="811850"/>
                    <a:pt x="22882" y="797198"/>
                  </a:cubicBezTo>
                  <a:cubicBezTo>
                    <a:pt x="8231" y="782547"/>
                    <a:pt x="0" y="762675"/>
                    <a:pt x="0" y="741955"/>
                  </a:cubicBezTo>
                  <a:lnTo>
                    <a:pt x="0" y="78125"/>
                  </a:lnTo>
                  <a:cubicBezTo>
                    <a:pt x="0" y="57405"/>
                    <a:pt x="8231" y="37534"/>
                    <a:pt x="22882" y="22882"/>
                  </a:cubicBezTo>
                  <a:cubicBezTo>
                    <a:pt x="37534" y="8231"/>
                    <a:pt x="57405" y="0"/>
                    <a:pt x="78125" y="0"/>
                  </a:cubicBezTo>
                  <a:close/>
                </a:path>
              </a:pathLst>
            </a:custGeom>
            <a:solidFill>
              <a:srgbClr val="C22699"/>
            </a:solidFill>
          </p:spPr>
          <p:txBody>
            <a:bodyPr/>
            <a:lstStyle/>
            <a:p>
              <a:endParaRPr lang="nl-NL"/>
            </a:p>
          </p:txBody>
        </p:sp>
        <p:sp>
          <p:nvSpPr>
            <p:cNvPr id="9" name="TextBox 9"/>
            <p:cNvSpPr txBox="1"/>
            <p:nvPr/>
          </p:nvSpPr>
          <p:spPr>
            <a:xfrm>
              <a:off x="0" y="-19050"/>
              <a:ext cx="816817" cy="839131"/>
            </a:xfrm>
            <a:prstGeom prst="rect">
              <a:avLst/>
            </a:prstGeom>
          </p:spPr>
          <p:txBody>
            <a:bodyPr lIns="50800" tIns="50800" rIns="50800" bIns="50800" rtlCol="0" anchor="ctr"/>
            <a:lstStyle/>
            <a:p>
              <a:pPr algn="ctr">
                <a:lnSpc>
                  <a:spcPts val="1353"/>
                </a:lnSpc>
              </a:pPr>
              <a:endParaRPr/>
            </a:p>
          </p:txBody>
        </p:sp>
      </p:grpSp>
      <p:grpSp>
        <p:nvGrpSpPr>
          <p:cNvPr id="10" name="Group 10"/>
          <p:cNvGrpSpPr/>
          <p:nvPr/>
        </p:nvGrpSpPr>
        <p:grpSpPr>
          <a:xfrm>
            <a:off x="7656791" y="2641085"/>
            <a:ext cx="2279209" cy="2288316"/>
            <a:chOff x="0" y="0"/>
            <a:chExt cx="816817" cy="820081"/>
          </a:xfrm>
        </p:grpSpPr>
        <p:sp>
          <p:nvSpPr>
            <p:cNvPr id="11" name="Freeform 11"/>
            <p:cNvSpPr/>
            <p:nvPr/>
          </p:nvSpPr>
          <p:spPr>
            <a:xfrm>
              <a:off x="0" y="0"/>
              <a:ext cx="816817" cy="820081"/>
            </a:xfrm>
            <a:custGeom>
              <a:avLst/>
              <a:gdLst/>
              <a:ahLst/>
              <a:cxnLst/>
              <a:rect l="l" t="t" r="r" b="b"/>
              <a:pathLst>
                <a:path w="816817" h="820081">
                  <a:moveTo>
                    <a:pt x="78125" y="0"/>
                  </a:moveTo>
                  <a:lnTo>
                    <a:pt x="738692" y="0"/>
                  </a:lnTo>
                  <a:cubicBezTo>
                    <a:pt x="759412" y="0"/>
                    <a:pt x="779283" y="8231"/>
                    <a:pt x="793935" y="22882"/>
                  </a:cubicBezTo>
                  <a:cubicBezTo>
                    <a:pt x="808586" y="37534"/>
                    <a:pt x="816817" y="57405"/>
                    <a:pt x="816817" y="78125"/>
                  </a:cubicBezTo>
                  <a:lnTo>
                    <a:pt x="816817" y="741955"/>
                  </a:lnTo>
                  <a:cubicBezTo>
                    <a:pt x="816817" y="785103"/>
                    <a:pt x="781839" y="820081"/>
                    <a:pt x="738692" y="820081"/>
                  </a:cubicBezTo>
                  <a:lnTo>
                    <a:pt x="78125" y="820081"/>
                  </a:lnTo>
                  <a:cubicBezTo>
                    <a:pt x="57405" y="820081"/>
                    <a:pt x="37534" y="811850"/>
                    <a:pt x="22882" y="797198"/>
                  </a:cubicBezTo>
                  <a:cubicBezTo>
                    <a:pt x="8231" y="782547"/>
                    <a:pt x="0" y="762675"/>
                    <a:pt x="0" y="741955"/>
                  </a:cubicBezTo>
                  <a:lnTo>
                    <a:pt x="0" y="78125"/>
                  </a:lnTo>
                  <a:cubicBezTo>
                    <a:pt x="0" y="57405"/>
                    <a:pt x="8231" y="37534"/>
                    <a:pt x="22882" y="22882"/>
                  </a:cubicBezTo>
                  <a:cubicBezTo>
                    <a:pt x="37534" y="8231"/>
                    <a:pt x="57405" y="0"/>
                    <a:pt x="78125" y="0"/>
                  </a:cubicBezTo>
                  <a:close/>
                </a:path>
              </a:pathLst>
            </a:custGeom>
            <a:solidFill>
              <a:srgbClr val="AF1881"/>
            </a:solidFill>
          </p:spPr>
          <p:txBody>
            <a:bodyPr/>
            <a:lstStyle/>
            <a:p>
              <a:endParaRPr lang="nl-NL"/>
            </a:p>
          </p:txBody>
        </p:sp>
        <p:sp>
          <p:nvSpPr>
            <p:cNvPr id="12" name="TextBox 12"/>
            <p:cNvSpPr txBox="1"/>
            <p:nvPr/>
          </p:nvSpPr>
          <p:spPr>
            <a:xfrm>
              <a:off x="0" y="-19050"/>
              <a:ext cx="816817" cy="839131"/>
            </a:xfrm>
            <a:prstGeom prst="rect">
              <a:avLst/>
            </a:prstGeom>
          </p:spPr>
          <p:txBody>
            <a:bodyPr lIns="50800" tIns="50800" rIns="50800" bIns="50800" rtlCol="0" anchor="ctr"/>
            <a:lstStyle/>
            <a:p>
              <a:pPr algn="ctr">
                <a:lnSpc>
                  <a:spcPts val="1353"/>
                </a:lnSpc>
              </a:pPr>
              <a:endParaRPr/>
            </a:p>
          </p:txBody>
        </p:sp>
      </p:grpSp>
      <p:sp>
        <p:nvSpPr>
          <p:cNvPr id="13" name="TextBox 13"/>
          <p:cNvSpPr txBox="1"/>
          <p:nvPr/>
        </p:nvSpPr>
        <p:spPr>
          <a:xfrm>
            <a:off x="619039" y="1429814"/>
            <a:ext cx="9316961" cy="702564"/>
          </a:xfrm>
          <a:prstGeom prst="rect">
            <a:avLst/>
          </a:prstGeom>
        </p:spPr>
        <p:txBody>
          <a:bodyPr lIns="0" tIns="0" rIns="0" bIns="0" rtlCol="0" anchor="t">
            <a:spAutoFit/>
          </a:bodyPr>
          <a:lstStyle/>
          <a:p>
            <a:pPr algn="l">
              <a:lnSpc>
                <a:spcPts val="1848"/>
              </a:lnSpc>
            </a:pPr>
            <a:r>
              <a:rPr lang="en-US" sz="1400">
                <a:solidFill>
                  <a:srgbClr val="173395"/>
                </a:solidFill>
                <a:latin typeface="Poppins"/>
                <a:ea typeface="Poppins"/>
                <a:cs typeface="Poppins"/>
                <a:sym typeface="Poppins"/>
              </a:rPr>
              <a:t>Mantelzorgers ondersteunen de patiënt, thuis of in een instelling, en vervullen daarbij verschillende rollen: naaste, schaduwpatiënt, zorgprofessional, verzorger en expert over het leven van de patiënt. Dat kan voldoening geven, maar is vaak fysiek en psychisch belastend.</a:t>
            </a:r>
          </a:p>
        </p:txBody>
      </p:sp>
      <p:grpSp>
        <p:nvGrpSpPr>
          <p:cNvPr id="14" name="Group 14"/>
          <p:cNvGrpSpPr/>
          <p:nvPr/>
        </p:nvGrpSpPr>
        <p:grpSpPr>
          <a:xfrm>
            <a:off x="619039" y="2641085"/>
            <a:ext cx="2279209" cy="2288316"/>
            <a:chOff x="0" y="0"/>
            <a:chExt cx="816817" cy="820081"/>
          </a:xfrm>
        </p:grpSpPr>
        <p:sp>
          <p:nvSpPr>
            <p:cNvPr id="15" name="Freeform 15"/>
            <p:cNvSpPr/>
            <p:nvPr/>
          </p:nvSpPr>
          <p:spPr>
            <a:xfrm>
              <a:off x="0" y="0"/>
              <a:ext cx="816817" cy="820081"/>
            </a:xfrm>
            <a:custGeom>
              <a:avLst/>
              <a:gdLst/>
              <a:ahLst/>
              <a:cxnLst/>
              <a:rect l="l" t="t" r="r" b="b"/>
              <a:pathLst>
                <a:path w="816817" h="820081">
                  <a:moveTo>
                    <a:pt x="78125" y="0"/>
                  </a:moveTo>
                  <a:lnTo>
                    <a:pt x="738692" y="0"/>
                  </a:lnTo>
                  <a:cubicBezTo>
                    <a:pt x="759412" y="0"/>
                    <a:pt x="779283" y="8231"/>
                    <a:pt x="793935" y="22882"/>
                  </a:cubicBezTo>
                  <a:cubicBezTo>
                    <a:pt x="808586" y="37534"/>
                    <a:pt x="816817" y="57405"/>
                    <a:pt x="816817" y="78125"/>
                  </a:cubicBezTo>
                  <a:lnTo>
                    <a:pt x="816817" y="741955"/>
                  </a:lnTo>
                  <a:cubicBezTo>
                    <a:pt x="816817" y="785103"/>
                    <a:pt x="781839" y="820081"/>
                    <a:pt x="738692" y="820081"/>
                  </a:cubicBezTo>
                  <a:lnTo>
                    <a:pt x="78125" y="820081"/>
                  </a:lnTo>
                  <a:cubicBezTo>
                    <a:pt x="57405" y="820081"/>
                    <a:pt x="37534" y="811850"/>
                    <a:pt x="22882" y="797198"/>
                  </a:cubicBezTo>
                  <a:cubicBezTo>
                    <a:pt x="8231" y="782547"/>
                    <a:pt x="0" y="762675"/>
                    <a:pt x="0" y="741955"/>
                  </a:cubicBezTo>
                  <a:lnTo>
                    <a:pt x="0" y="78125"/>
                  </a:lnTo>
                  <a:cubicBezTo>
                    <a:pt x="0" y="57405"/>
                    <a:pt x="8231" y="37534"/>
                    <a:pt x="22882" y="22882"/>
                  </a:cubicBezTo>
                  <a:cubicBezTo>
                    <a:pt x="37534" y="8231"/>
                    <a:pt x="57405" y="0"/>
                    <a:pt x="78125" y="0"/>
                  </a:cubicBezTo>
                  <a:close/>
                </a:path>
              </a:pathLst>
            </a:custGeom>
            <a:solidFill>
              <a:srgbClr val="E893D0"/>
            </a:solidFill>
          </p:spPr>
          <p:txBody>
            <a:bodyPr/>
            <a:lstStyle/>
            <a:p>
              <a:endParaRPr lang="nl-NL"/>
            </a:p>
          </p:txBody>
        </p:sp>
        <p:sp>
          <p:nvSpPr>
            <p:cNvPr id="16" name="TextBox 16"/>
            <p:cNvSpPr txBox="1"/>
            <p:nvPr/>
          </p:nvSpPr>
          <p:spPr>
            <a:xfrm>
              <a:off x="0" y="-19050"/>
              <a:ext cx="816817" cy="839131"/>
            </a:xfrm>
            <a:prstGeom prst="rect">
              <a:avLst/>
            </a:prstGeom>
          </p:spPr>
          <p:txBody>
            <a:bodyPr lIns="50800" tIns="50800" rIns="50800" bIns="50800" rtlCol="0" anchor="ctr"/>
            <a:lstStyle/>
            <a:p>
              <a:pPr algn="ctr">
                <a:lnSpc>
                  <a:spcPts val="1353"/>
                </a:lnSpc>
              </a:pPr>
              <a:endParaRPr/>
            </a:p>
          </p:txBody>
        </p:sp>
      </p:grpSp>
      <p:grpSp>
        <p:nvGrpSpPr>
          <p:cNvPr id="17" name="Group 17"/>
          <p:cNvGrpSpPr/>
          <p:nvPr/>
        </p:nvGrpSpPr>
        <p:grpSpPr>
          <a:xfrm>
            <a:off x="822808" y="3539863"/>
            <a:ext cx="1874338" cy="611276"/>
            <a:chOff x="0" y="0"/>
            <a:chExt cx="3925316" cy="1280160"/>
          </a:xfrm>
        </p:grpSpPr>
        <p:sp>
          <p:nvSpPr>
            <p:cNvPr id="18" name="Freeform 18"/>
            <p:cNvSpPr/>
            <p:nvPr/>
          </p:nvSpPr>
          <p:spPr>
            <a:xfrm>
              <a:off x="0" y="0"/>
              <a:ext cx="3925315" cy="1280160"/>
            </a:xfrm>
            <a:custGeom>
              <a:avLst/>
              <a:gdLst/>
              <a:ahLst/>
              <a:cxnLst/>
              <a:rect l="l" t="t" r="r" b="b"/>
              <a:pathLst>
                <a:path w="3925315" h="1280160">
                  <a:moveTo>
                    <a:pt x="0" y="0"/>
                  </a:moveTo>
                  <a:lnTo>
                    <a:pt x="3925315" y="0"/>
                  </a:lnTo>
                  <a:lnTo>
                    <a:pt x="3925315" y="1280160"/>
                  </a:lnTo>
                  <a:lnTo>
                    <a:pt x="0" y="1280160"/>
                  </a:lnTo>
                  <a:close/>
                </a:path>
              </a:pathLst>
            </a:custGeom>
            <a:blipFill>
              <a:blip r:embed="rId4">
                <a:alphaModFix amt="0"/>
              </a:blip>
              <a:stretch>
                <a:fillRect t="-14578" r="-8088" b="-14578"/>
              </a:stretch>
            </a:blipFill>
          </p:spPr>
          <p:txBody>
            <a:bodyPr/>
            <a:lstStyle/>
            <a:p>
              <a:endParaRPr lang="nl-NL"/>
            </a:p>
          </p:txBody>
        </p:sp>
        <p:sp>
          <p:nvSpPr>
            <p:cNvPr id="19" name="TextBox 19"/>
            <p:cNvSpPr txBox="1"/>
            <p:nvPr/>
          </p:nvSpPr>
          <p:spPr>
            <a:xfrm>
              <a:off x="0" y="-9525"/>
              <a:ext cx="3925316"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Rol en verantwoordelijkheden</a:t>
              </a:r>
            </a:p>
          </p:txBody>
        </p:sp>
      </p:grpSp>
      <p:grpSp>
        <p:nvGrpSpPr>
          <p:cNvPr id="20" name="Group 20"/>
          <p:cNvGrpSpPr/>
          <p:nvPr/>
        </p:nvGrpSpPr>
        <p:grpSpPr>
          <a:xfrm>
            <a:off x="3057824" y="3539863"/>
            <a:ext cx="2043583" cy="611276"/>
            <a:chOff x="0" y="0"/>
            <a:chExt cx="4279755" cy="1280160"/>
          </a:xfrm>
        </p:grpSpPr>
        <p:sp>
          <p:nvSpPr>
            <p:cNvPr id="21" name="Freeform 21"/>
            <p:cNvSpPr/>
            <p:nvPr/>
          </p:nvSpPr>
          <p:spPr>
            <a:xfrm>
              <a:off x="0" y="0"/>
              <a:ext cx="4279755" cy="1280160"/>
            </a:xfrm>
            <a:custGeom>
              <a:avLst/>
              <a:gdLst/>
              <a:ahLst/>
              <a:cxnLst/>
              <a:rect l="l" t="t" r="r" b="b"/>
              <a:pathLst>
                <a:path w="4279755" h="1280160">
                  <a:moveTo>
                    <a:pt x="0" y="0"/>
                  </a:moveTo>
                  <a:lnTo>
                    <a:pt x="4279755" y="0"/>
                  </a:lnTo>
                  <a:lnTo>
                    <a:pt x="4279755" y="1280160"/>
                  </a:lnTo>
                  <a:lnTo>
                    <a:pt x="0" y="1280160"/>
                  </a:lnTo>
                  <a:close/>
                </a:path>
              </a:pathLst>
            </a:custGeom>
            <a:blipFill>
              <a:blip r:embed="rId4">
                <a:alphaModFix amt="0"/>
              </a:blip>
              <a:stretch>
                <a:fillRect t="-14578" r="863" b="-14578"/>
              </a:stretch>
            </a:blipFill>
          </p:spPr>
          <p:txBody>
            <a:bodyPr/>
            <a:lstStyle/>
            <a:p>
              <a:endParaRPr lang="nl-NL"/>
            </a:p>
          </p:txBody>
        </p:sp>
        <p:sp>
          <p:nvSpPr>
            <p:cNvPr id="22" name="TextBox 22"/>
            <p:cNvSpPr txBox="1"/>
            <p:nvPr/>
          </p:nvSpPr>
          <p:spPr>
            <a:xfrm>
              <a:off x="0" y="-9525"/>
              <a:ext cx="4279755"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Geïnformeerd en toegerust</a:t>
              </a:r>
            </a:p>
          </p:txBody>
        </p:sp>
      </p:grpSp>
      <p:grpSp>
        <p:nvGrpSpPr>
          <p:cNvPr id="23" name="Group 23"/>
          <p:cNvGrpSpPr/>
          <p:nvPr/>
        </p:nvGrpSpPr>
        <p:grpSpPr>
          <a:xfrm>
            <a:off x="5402801" y="3539863"/>
            <a:ext cx="2010858" cy="611276"/>
            <a:chOff x="0" y="0"/>
            <a:chExt cx="4211221" cy="1280160"/>
          </a:xfrm>
        </p:grpSpPr>
        <p:sp>
          <p:nvSpPr>
            <p:cNvPr id="24" name="Freeform 24"/>
            <p:cNvSpPr/>
            <p:nvPr/>
          </p:nvSpPr>
          <p:spPr>
            <a:xfrm>
              <a:off x="0" y="0"/>
              <a:ext cx="4211221" cy="1280160"/>
            </a:xfrm>
            <a:custGeom>
              <a:avLst/>
              <a:gdLst/>
              <a:ahLst/>
              <a:cxnLst/>
              <a:rect l="l" t="t" r="r" b="b"/>
              <a:pathLst>
                <a:path w="4211221" h="1280160">
                  <a:moveTo>
                    <a:pt x="0" y="0"/>
                  </a:moveTo>
                  <a:lnTo>
                    <a:pt x="4211221" y="0"/>
                  </a:lnTo>
                  <a:lnTo>
                    <a:pt x="4211221" y="1280160"/>
                  </a:lnTo>
                  <a:lnTo>
                    <a:pt x="0" y="1280160"/>
                  </a:lnTo>
                  <a:close/>
                </a:path>
              </a:pathLst>
            </a:custGeom>
            <a:blipFill>
              <a:blip r:embed="rId4">
                <a:alphaModFix amt="0"/>
              </a:blip>
              <a:stretch>
                <a:fillRect t="-14578" r="-750" b="-14578"/>
              </a:stretch>
            </a:blipFill>
          </p:spPr>
          <p:txBody>
            <a:bodyPr/>
            <a:lstStyle/>
            <a:p>
              <a:endParaRPr lang="nl-NL"/>
            </a:p>
          </p:txBody>
        </p:sp>
        <p:sp>
          <p:nvSpPr>
            <p:cNvPr id="25" name="TextBox 25"/>
            <p:cNvSpPr txBox="1"/>
            <p:nvPr/>
          </p:nvSpPr>
          <p:spPr>
            <a:xfrm>
              <a:off x="0" y="-9525"/>
              <a:ext cx="4211221"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Draagkracht en draaglast</a:t>
              </a:r>
            </a:p>
          </p:txBody>
        </p:sp>
      </p:grpSp>
      <p:grpSp>
        <p:nvGrpSpPr>
          <p:cNvPr id="26" name="Group 26"/>
          <p:cNvGrpSpPr/>
          <p:nvPr/>
        </p:nvGrpSpPr>
        <p:grpSpPr>
          <a:xfrm>
            <a:off x="8644207" y="1981057"/>
            <a:ext cx="569819" cy="456482"/>
            <a:chOff x="0" y="0"/>
            <a:chExt cx="1193338" cy="955984"/>
          </a:xfrm>
        </p:grpSpPr>
        <p:sp>
          <p:nvSpPr>
            <p:cNvPr id="27" name="Freeform 27"/>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4">
                <a:alphaModFix amt="0"/>
              </a:blip>
              <a:stretch>
                <a:fillRect t="-1546" r="-16470" b="44888"/>
              </a:stretch>
            </a:blipFill>
          </p:spPr>
          <p:txBody>
            <a:bodyPr/>
            <a:lstStyle/>
            <a:p>
              <a:endParaRPr lang="nl-NL"/>
            </a:p>
          </p:txBody>
        </p:sp>
        <p:sp>
          <p:nvSpPr>
            <p:cNvPr id="28" name="TextBox 28"/>
            <p:cNvSpPr txBox="1"/>
            <p:nvPr/>
          </p:nvSpPr>
          <p:spPr>
            <a:xfrm>
              <a:off x="0" y="-28575"/>
              <a:ext cx="1193338" cy="984559"/>
            </a:xfrm>
            <a:prstGeom prst="rect">
              <a:avLst/>
            </a:prstGeom>
          </p:spPr>
          <p:txBody>
            <a:bodyPr lIns="0" tIns="0" rIns="0" bIns="0" rtlCol="0" anchor="ctr"/>
            <a:lstStyle/>
            <a:p>
              <a:pPr algn="ctr">
                <a:lnSpc>
                  <a:spcPts val="2177"/>
                </a:lnSpc>
              </a:pPr>
              <a:r>
                <a:rPr lang="en-US" sz="1814" b="1">
                  <a:solidFill>
                    <a:srgbClr val="FFFFFF"/>
                  </a:solidFill>
                  <a:latin typeface="Codec Pro Bold"/>
                  <a:ea typeface="Codec Pro Bold"/>
                  <a:cs typeface="Codec Pro Bold"/>
                  <a:sym typeface="Codec Pro Bold"/>
                </a:rPr>
                <a:t>4</a:t>
              </a:r>
            </a:p>
          </p:txBody>
        </p:sp>
      </p:grpSp>
      <p:grpSp>
        <p:nvGrpSpPr>
          <p:cNvPr id="29" name="Group 29"/>
          <p:cNvGrpSpPr/>
          <p:nvPr/>
        </p:nvGrpSpPr>
        <p:grpSpPr>
          <a:xfrm>
            <a:off x="7926672" y="3539863"/>
            <a:ext cx="1739447" cy="611276"/>
            <a:chOff x="0" y="0"/>
            <a:chExt cx="3642822" cy="1280160"/>
          </a:xfrm>
        </p:grpSpPr>
        <p:sp>
          <p:nvSpPr>
            <p:cNvPr id="30" name="Freeform 30"/>
            <p:cNvSpPr/>
            <p:nvPr/>
          </p:nvSpPr>
          <p:spPr>
            <a:xfrm>
              <a:off x="0" y="0"/>
              <a:ext cx="3642822" cy="1280160"/>
            </a:xfrm>
            <a:custGeom>
              <a:avLst/>
              <a:gdLst/>
              <a:ahLst/>
              <a:cxnLst/>
              <a:rect l="l" t="t" r="r" b="b"/>
              <a:pathLst>
                <a:path w="3642822" h="1280160">
                  <a:moveTo>
                    <a:pt x="0" y="0"/>
                  </a:moveTo>
                  <a:lnTo>
                    <a:pt x="3642822" y="0"/>
                  </a:lnTo>
                  <a:lnTo>
                    <a:pt x="3642822" y="1280160"/>
                  </a:lnTo>
                  <a:lnTo>
                    <a:pt x="0" y="1280160"/>
                  </a:lnTo>
                  <a:close/>
                </a:path>
              </a:pathLst>
            </a:custGeom>
            <a:blipFill>
              <a:blip r:embed="rId4">
                <a:alphaModFix amt="0"/>
              </a:blip>
              <a:stretch>
                <a:fillRect t="-14578" r="-16470" b="-14578"/>
              </a:stretch>
            </a:blipFill>
          </p:spPr>
          <p:txBody>
            <a:bodyPr/>
            <a:lstStyle/>
            <a:p>
              <a:endParaRPr lang="nl-NL"/>
            </a:p>
          </p:txBody>
        </p:sp>
        <p:sp>
          <p:nvSpPr>
            <p:cNvPr id="31" name="TextBox 31"/>
            <p:cNvSpPr txBox="1"/>
            <p:nvPr/>
          </p:nvSpPr>
          <p:spPr>
            <a:xfrm>
              <a:off x="0" y="-9525"/>
              <a:ext cx="3642822"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Zelfzorg</a:t>
              </a:r>
            </a:p>
          </p:txBody>
        </p:sp>
      </p:grpSp>
      <p:sp>
        <p:nvSpPr>
          <p:cNvPr id="32" name="Freeform 32"/>
          <p:cNvSpPr/>
          <p:nvPr/>
        </p:nvSpPr>
        <p:spPr>
          <a:xfrm>
            <a:off x="1134019" y="2754665"/>
            <a:ext cx="1305285" cy="852061"/>
          </a:xfrm>
          <a:custGeom>
            <a:avLst/>
            <a:gdLst/>
            <a:ahLst/>
            <a:cxnLst/>
            <a:rect l="l" t="t" r="r" b="b"/>
            <a:pathLst>
              <a:path w="1305285" h="852061">
                <a:moveTo>
                  <a:pt x="0" y="0"/>
                </a:moveTo>
                <a:lnTo>
                  <a:pt x="1305286" y="0"/>
                </a:lnTo>
                <a:lnTo>
                  <a:pt x="1305286" y="852061"/>
                </a:lnTo>
                <a:lnTo>
                  <a:pt x="0" y="852061"/>
                </a:lnTo>
                <a:lnTo>
                  <a:pt x="0" y="0"/>
                </a:lnTo>
                <a:close/>
              </a:path>
            </a:pathLst>
          </a:custGeom>
          <a:blipFill>
            <a:blip r:embed="rId5"/>
            <a:stretch>
              <a:fillRect/>
            </a:stretch>
          </a:blipFill>
        </p:spPr>
        <p:txBody>
          <a:bodyPr/>
          <a:lstStyle/>
          <a:p>
            <a:endParaRPr lang="nl-NL"/>
          </a:p>
        </p:txBody>
      </p:sp>
      <p:sp>
        <p:nvSpPr>
          <p:cNvPr id="33" name="Freeform 33"/>
          <p:cNvSpPr/>
          <p:nvPr/>
        </p:nvSpPr>
        <p:spPr>
          <a:xfrm>
            <a:off x="3461777" y="2723541"/>
            <a:ext cx="1324778" cy="883185"/>
          </a:xfrm>
          <a:custGeom>
            <a:avLst/>
            <a:gdLst/>
            <a:ahLst/>
            <a:cxnLst/>
            <a:rect l="l" t="t" r="r" b="b"/>
            <a:pathLst>
              <a:path w="1324778" h="883185">
                <a:moveTo>
                  <a:pt x="0" y="0"/>
                </a:moveTo>
                <a:lnTo>
                  <a:pt x="1324778" y="0"/>
                </a:lnTo>
                <a:lnTo>
                  <a:pt x="1324778" y="883185"/>
                </a:lnTo>
                <a:lnTo>
                  <a:pt x="0" y="883185"/>
                </a:lnTo>
                <a:lnTo>
                  <a:pt x="0" y="0"/>
                </a:lnTo>
                <a:close/>
              </a:path>
            </a:pathLst>
          </a:custGeom>
          <a:blipFill>
            <a:blip r:embed="rId6"/>
            <a:stretch>
              <a:fillRect/>
            </a:stretch>
          </a:blipFill>
        </p:spPr>
        <p:txBody>
          <a:bodyPr/>
          <a:lstStyle/>
          <a:p>
            <a:endParaRPr lang="nl-NL"/>
          </a:p>
        </p:txBody>
      </p:sp>
      <p:sp>
        <p:nvSpPr>
          <p:cNvPr id="34" name="Freeform 34"/>
          <p:cNvSpPr/>
          <p:nvPr/>
        </p:nvSpPr>
        <p:spPr>
          <a:xfrm>
            <a:off x="5861514" y="2723541"/>
            <a:ext cx="1269381" cy="869203"/>
          </a:xfrm>
          <a:custGeom>
            <a:avLst/>
            <a:gdLst/>
            <a:ahLst/>
            <a:cxnLst/>
            <a:rect l="l" t="t" r="r" b="b"/>
            <a:pathLst>
              <a:path w="1269381" h="869203">
                <a:moveTo>
                  <a:pt x="0" y="0"/>
                </a:moveTo>
                <a:lnTo>
                  <a:pt x="1269381" y="0"/>
                </a:lnTo>
                <a:lnTo>
                  <a:pt x="1269381" y="869204"/>
                </a:lnTo>
                <a:lnTo>
                  <a:pt x="0" y="869204"/>
                </a:lnTo>
                <a:lnTo>
                  <a:pt x="0" y="0"/>
                </a:lnTo>
                <a:close/>
              </a:path>
            </a:pathLst>
          </a:custGeom>
          <a:blipFill>
            <a:blip r:embed="rId7"/>
            <a:stretch>
              <a:fillRect/>
            </a:stretch>
          </a:blipFill>
        </p:spPr>
        <p:txBody>
          <a:bodyPr/>
          <a:lstStyle/>
          <a:p>
            <a:endParaRPr lang="nl-NL"/>
          </a:p>
        </p:txBody>
      </p:sp>
      <p:sp>
        <p:nvSpPr>
          <p:cNvPr id="35" name="Freeform 35"/>
          <p:cNvSpPr/>
          <p:nvPr/>
        </p:nvSpPr>
        <p:spPr>
          <a:xfrm>
            <a:off x="8164414" y="2754665"/>
            <a:ext cx="1263962" cy="896142"/>
          </a:xfrm>
          <a:custGeom>
            <a:avLst/>
            <a:gdLst/>
            <a:ahLst/>
            <a:cxnLst/>
            <a:rect l="l" t="t" r="r" b="b"/>
            <a:pathLst>
              <a:path w="1263962" h="896142">
                <a:moveTo>
                  <a:pt x="0" y="0"/>
                </a:moveTo>
                <a:lnTo>
                  <a:pt x="1263962" y="0"/>
                </a:lnTo>
                <a:lnTo>
                  <a:pt x="1263962" y="896142"/>
                </a:lnTo>
                <a:lnTo>
                  <a:pt x="0" y="896142"/>
                </a:lnTo>
                <a:lnTo>
                  <a:pt x="0" y="0"/>
                </a:lnTo>
                <a:close/>
              </a:path>
            </a:pathLst>
          </a:custGeom>
          <a:blipFill>
            <a:blip r:embed="rId8"/>
            <a:stretch>
              <a:fillRect/>
            </a:stretch>
          </a:blipFill>
        </p:spPr>
        <p:txBody>
          <a:bodyPr/>
          <a:lstStyle/>
          <a:p>
            <a:endParaRPr lang="nl-NL"/>
          </a:p>
        </p:txBody>
      </p:sp>
      <p:grpSp>
        <p:nvGrpSpPr>
          <p:cNvPr id="36" name="Group 36"/>
          <p:cNvGrpSpPr/>
          <p:nvPr/>
        </p:nvGrpSpPr>
        <p:grpSpPr>
          <a:xfrm>
            <a:off x="609938" y="5118941"/>
            <a:ext cx="9326062" cy="1037552"/>
            <a:chOff x="0" y="0"/>
            <a:chExt cx="3342250" cy="371835"/>
          </a:xfrm>
        </p:grpSpPr>
        <p:sp>
          <p:nvSpPr>
            <p:cNvPr id="37" name="Freeform 37"/>
            <p:cNvSpPr/>
            <p:nvPr/>
          </p:nvSpPr>
          <p:spPr>
            <a:xfrm>
              <a:off x="0" y="0"/>
              <a:ext cx="3342250" cy="371835"/>
            </a:xfrm>
            <a:custGeom>
              <a:avLst/>
              <a:gdLst/>
              <a:ahLst/>
              <a:cxnLst/>
              <a:rect l="l" t="t" r="r" b="b"/>
              <a:pathLst>
                <a:path w="3342250" h="371835">
                  <a:moveTo>
                    <a:pt x="19093" y="0"/>
                  </a:moveTo>
                  <a:lnTo>
                    <a:pt x="3323157" y="0"/>
                  </a:lnTo>
                  <a:cubicBezTo>
                    <a:pt x="3333702" y="0"/>
                    <a:pt x="3342250" y="8548"/>
                    <a:pt x="3342250" y="19093"/>
                  </a:cubicBezTo>
                  <a:lnTo>
                    <a:pt x="3342250" y="352742"/>
                  </a:lnTo>
                  <a:cubicBezTo>
                    <a:pt x="3342250" y="357806"/>
                    <a:pt x="3340239" y="362662"/>
                    <a:pt x="3336658" y="366243"/>
                  </a:cubicBezTo>
                  <a:cubicBezTo>
                    <a:pt x="3333077" y="369824"/>
                    <a:pt x="3328221" y="371835"/>
                    <a:pt x="3323157" y="371835"/>
                  </a:cubicBezTo>
                  <a:lnTo>
                    <a:pt x="19093" y="371835"/>
                  </a:lnTo>
                  <a:cubicBezTo>
                    <a:pt x="14029" y="371835"/>
                    <a:pt x="9173" y="369824"/>
                    <a:pt x="5592" y="366243"/>
                  </a:cubicBezTo>
                  <a:cubicBezTo>
                    <a:pt x="2012" y="362662"/>
                    <a:pt x="0" y="357806"/>
                    <a:pt x="0" y="352742"/>
                  </a:cubicBezTo>
                  <a:lnTo>
                    <a:pt x="0" y="19093"/>
                  </a:lnTo>
                  <a:cubicBezTo>
                    <a:pt x="0" y="14029"/>
                    <a:pt x="2012" y="9173"/>
                    <a:pt x="5592" y="5592"/>
                  </a:cubicBezTo>
                  <a:cubicBezTo>
                    <a:pt x="9173" y="2012"/>
                    <a:pt x="14029" y="0"/>
                    <a:pt x="19093" y="0"/>
                  </a:cubicBezTo>
                  <a:close/>
                </a:path>
              </a:pathLst>
            </a:custGeom>
            <a:solidFill>
              <a:srgbClr val="F1ECE3"/>
            </a:solidFill>
          </p:spPr>
          <p:txBody>
            <a:bodyPr/>
            <a:lstStyle/>
            <a:p>
              <a:endParaRPr lang="nl-NL"/>
            </a:p>
          </p:txBody>
        </p:sp>
        <p:sp>
          <p:nvSpPr>
            <p:cNvPr id="38" name="TextBox 38"/>
            <p:cNvSpPr txBox="1"/>
            <p:nvPr/>
          </p:nvSpPr>
          <p:spPr>
            <a:xfrm>
              <a:off x="0" y="-19050"/>
              <a:ext cx="3342250" cy="390885"/>
            </a:xfrm>
            <a:prstGeom prst="rect">
              <a:avLst/>
            </a:prstGeom>
          </p:spPr>
          <p:txBody>
            <a:bodyPr lIns="50800" tIns="50800" rIns="50800" bIns="50800" rtlCol="0" anchor="ctr"/>
            <a:lstStyle/>
            <a:p>
              <a:pPr algn="ctr">
                <a:lnSpc>
                  <a:spcPts val="1353"/>
                </a:lnSpc>
              </a:pPr>
              <a:endParaRPr/>
            </a:p>
          </p:txBody>
        </p:sp>
      </p:grpSp>
      <p:sp>
        <p:nvSpPr>
          <p:cNvPr id="39" name="AutoShape 39"/>
          <p:cNvSpPr/>
          <p:nvPr/>
        </p:nvSpPr>
        <p:spPr>
          <a:xfrm>
            <a:off x="2801580" y="5434226"/>
            <a:ext cx="0" cy="476250"/>
          </a:xfrm>
          <a:prstGeom prst="line">
            <a:avLst/>
          </a:prstGeom>
          <a:ln w="19050" cap="flat">
            <a:solidFill>
              <a:srgbClr val="E893D0"/>
            </a:solidFill>
            <a:prstDash val="solid"/>
            <a:headEnd type="none" w="sm" len="sm"/>
            <a:tailEnd type="none" w="sm" len="sm"/>
          </a:ln>
        </p:spPr>
        <p:txBody>
          <a:bodyPr/>
          <a:lstStyle/>
          <a:p>
            <a:endParaRPr lang="nl-NL"/>
          </a:p>
        </p:txBody>
      </p:sp>
      <p:sp>
        <p:nvSpPr>
          <p:cNvPr id="40" name="Freeform 40"/>
          <p:cNvSpPr/>
          <p:nvPr/>
        </p:nvSpPr>
        <p:spPr>
          <a:xfrm>
            <a:off x="1758644" y="5552047"/>
            <a:ext cx="805929" cy="604447"/>
          </a:xfrm>
          <a:custGeom>
            <a:avLst/>
            <a:gdLst/>
            <a:ahLst/>
            <a:cxnLst/>
            <a:rect l="l" t="t" r="r" b="b"/>
            <a:pathLst>
              <a:path w="805929" h="604447">
                <a:moveTo>
                  <a:pt x="0" y="0"/>
                </a:moveTo>
                <a:lnTo>
                  <a:pt x="805929" y="0"/>
                </a:lnTo>
                <a:lnTo>
                  <a:pt x="805929" y="604446"/>
                </a:lnTo>
                <a:lnTo>
                  <a:pt x="0" y="604446"/>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nl-NL"/>
          </a:p>
        </p:txBody>
      </p:sp>
      <p:grpSp>
        <p:nvGrpSpPr>
          <p:cNvPr id="41" name="Group 41"/>
          <p:cNvGrpSpPr/>
          <p:nvPr/>
        </p:nvGrpSpPr>
        <p:grpSpPr>
          <a:xfrm>
            <a:off x="2054934" y="5301257"/>
            <a:ext cx="213349" cy="193954"/>
            <a:chOff x="0" y="0"/>
            <a:chExt cx="698500" cy="635000"/>
          </a:xfrm>
        </p:grpSpPr>
        <p:sp>
          <p:nvSpPr>
            <p:cNvPr id="42" name="Freeform 42"/>
            <p:cNvSpPr/>
            <p:nvPr/>
          </p:nvSpPr>
          <p:spPr>
            <a:xfrm>
              <a:off x="0" y="0"/>
              <a:ext cx="698500" cy="635000"/>
            </a:xfrm>
            <a:custGeom>
              <a:avLst/>
              <a:gdLst/>
              <a:ahLst/>
              <a:cxnLst/>
              <a:rect l="l" t="t" r="r" b="b"/>
              <a:pathLst>
                <a:path w="698500" h="635000">
                  <a:moveTo>
                    <a:pt x="689206" y="134181"/>
                  </a:moveTo>
                  <a:cubicBezTo>
                    <a:pt x="667111" y="59151"/>
                    <a:pt x="595785" y="2"/>
                    <a:pt x="511444" y="0"/>
                  </a:cubicBezTo>
                  <a:cubicBezTo>
                    <a:pt x="440633" y="0"/>
                    <a:pt x="379113" y="39955"/>
                    <a:pt x="348013" y="98637"/>
                  </a:cubicBezTo>
                  <a:cubicBezTo>
                    <a:pt x="316913" y="39956"/>
                    <a:pt x="255402" y="2"/>
                    <a:pt x="184593" y="0"/>
                  </a:cubicBezTo>
                  <a:cubicBezTo>
                    <a:pt x="96370" y="0"/>
                    <a:pt x="19208" y="59151"/>
                    <a:pt x="4058" y="145002"/>
                  </a:cubicBezTo>
                  <a:cubicBezTo>
                    <a:pt x="-34360" y="362701"/>
                    <a:pt x="209136" y="533104"/>
                    <a:pt x="348562" y="635000"/>
                  </a:cubicBezTo>
                  <a:cubicBezTo>
                    <a:pt x="477469" y="540791"/>
                    <a:pt x="752380" y="348699"/>
                    <a:pt x="689206" y="134181"/>
                  </a:cubicBezTo>
                  <a:close/>
                </a:path>
              </a:pathLst>
            </a:custGeom>
            <a:solidFill>
              <a:srgbClr val="AF1881"/>
            </a:solidFill>
          </p:spPr>
          <p:txBody>
            <a:bodyPr/>
            <a:lstStyle/>
            <a:p>
              <a:endParaRPr lang="nl-NL"/>
            </a:p>
          </p:txBody>
        </p:sp>
        <p:sp>
          <p:nvSpPr>
            <p:cNvPr id="43" name="TextBox 43"/>
            <p:cNvSpPr txBox="1"/>
            <p:nvPr/>
          </p:nvSpPr>
          <p:spPr>
            <a:xfrm>
              <a:off x="57150" y="82550"/>
              <a:ext cx="584200" cy="450850"/>
            </a:xfrm>
            <a:prstGeom prst="rect">
              <a:avLst/>
            </a:prstGeom>
          </p:spPr>
          <p:txBody>
            <a:bodyPr lIns="50800" tIns="50800" rIns="50800" bIns="50800" rtlCol="0" anchor="ctr"/>
            <a:lstStyle/>
            <a:p>
              <a:pPr algn="ctr">
                <a:lnSpc>
                  <a:spcPts val="1353"/>
                </a:lnSpc>
              </a:pPr>
              <a:endParaRPr/>
            </a:p>
          </p:txBody>
        </p:sp>
      </p:grpSp>
      <p:sp>
        <p:nvSpPr>
          <p:cNvPr id="44" name="TextBox 44"/>
          <p:cNvSpPr txBox="1"/>
          <p:nvPr/>
        </p:nvSpPr>
        <p:spPr>
          <a:xfrm>
            <a:off x="619039" y="774621"/>
            <a:ext cx="2279202" cy="396199"/>
          </a:xfrm>
          <a:prstGeom prst="rect">
            <a:avLst/>
          </a:prstGeom>
        </p:spPr>
        <p:txBody>
          <a:bodyPr wrap="square" lIns="0" tIns="0" rIns="0" bIns="0" rtlCol="0" anchor="t">
            <a:spAutoFit/>
          </a:bodyPr>
          <a:lstStyle/>
          <a:p>
            <a:pPr algn="l">
              <a:lnSpc>
                <a:spcPts val="3023"/>
              </a:lnSpc>
            </a:pPr>
            <a:r>
              <a:rPr lang="en-US" sz="2799" b="1" dirty="0" err="1">
                <a:solidFill>
                  <a:srgbClr val="173395"/>
                </a:solidFill>
                <a:latin typeface="Poppins Bold"/>
                <a:ea typeface="Poppins Bold"/>
                <a:cs typeface="Poppins Bold"/>
                <a:sym typeface="Poppins Bold"/>
              </a:rPr>
              <a:t>Mantelzorg</a:t>
            </a:r>
            <a:endParaRPr lang="en-US" sz="2799" b="1" dirty="0">
              <a:solidFill>
                <a:srgbClr val="173395"/>
              </a:solidFill>
              <a:latin typeface="Poppins Bold"/>
              <a:ea typeface="Poppins Bold"/>
              <a:cs typeface="Poppins Bold"/>
              <a:sym typeface="Poppins Bold"/>
            </a:endParaRPr>
          </a:p>
        </p:txBody>
      </p:sp>
      <p:sp>
        <p:nvSpPr>
          <p:cNvPr id="45" name="TextBox 45"/>
          <p:cNvSpPr txBox="1"/>
          <p:nvPr/>
        </p:nvSpPr>
        <p:spPr>
          <a:xfrm>
            <a:off x="5424560" y="4194207"/>
            <a:ext cx="1989100" cy="371475"/>
          </a:xfrm>
          <a:prstGeom prst="rect">
            <a:avLst/>
          </a:prstGeom>
        </p:spPr>
        <p:txBody>
          <a:bodyPr lIns="0" tIns="0" rIns="0" bIns="0" rtlCol="0" anchor="t">
            <a:spAutoFit/>
          </a:bodyPr>
          <a:lstStyle/>
          <a:p>
            <a:pPr algn="ctr">
              <a:lnSpc>
                <a:spcPts val="1439"/>
              </a:lnSpc>
            </a:pPr>
            <a:r>
              <a:rPr lang="en-US" sz="1200">
                <a:solidFill>
                  <a:srgbClr val="FFFFFF"/>
                </a:solidFill>
                <a:latin typeface="Poppins"/>
                <a:ea typeface="Poppins"/>
                <a:cs typeface="Poppins"/>
                <a:sym typeface="Poppins"/>
              </a:rPr>
              <a:t>aandacht ter voorkoming van overbelasting</a:t>
            </a:r>
          </a:p>
        </p:txBody>
      </p:sp>
      <p:sp>
        <p:nvSpPr>
          <p:cNvPr id="46" name="TextBox 46"/>
          <p:cNvSpPr txBox="1"/>
          <p:nvPr/>
        </p:nvSpPr>
        <p:spPr>
          <a:xfrm>
            <a:off x="862850" y="4147412"/>
            <a:ext cx="1794254" cy="552450"/>
          </a:xfrm>
          <a:prstGeom prst="rect">
            <a:avLst/>
          </a:prstGeom>
        </p:spPr>
        <p:txBody>
          <a:bodyPr lIns="0" tIns="0" rIns="0" bIns="0" rtlCol="0" anchor="t">
            <a:spAutoFit/>
          </a:bodyPr>
          <a:lstStyle/>
          <a:p>
            <a:pPr algn="ctr">
              <a:lnSpc>
                <a:spcPts val="1432"/>
              </a:lnSpc>
            </a:pPr>
            <a:r>
              <a:rPr lang="en-US" sz="1193">
                <a:solidFill>
                  <a:srgbClr val="FFFFFF"/>
                </a:solidFill>
                <a:latin typeface="Poppins"/>
                <a:ea typeface="Poppins"/>
                <a:cs typeface="Poppins"/>
                <a:sym typeface="Poppins"/>
              </a:rPr>
              <a:t>samen vastgesteld, vastgelegd in het proactief zorgplan</a:t>
            </a:r>
          </a:p>
        </p:txBody>
      </p:sp>
      <p:sp>
        <p:nvSpPr>
          <p:cNvPr id="47" name="TextBox 47"/>
          <p:cNvSpPr txBox="1"/>
          <p:nvPr/>
        </p:nvSpPr>
        <p:spPr>
          <a:xfrm>
            <a:off x="7884725" y="4194207"/>
            <a:ext cx="1823340" cy="371475"/>
          </a:xfrm>
          <a:prstGeom prst="rect">
            <a:avLst/>
          </a:prstGeom>
        </p:spPr>
        <p:txBody>
          <a:bodyPr lIns="0" tIns="0" rIns="0" bIns="0" rtlCol="0" anchor="t">
            <a:spAutoFit/>
          </a:bodyPr>
          <a:lstStyle/>
          <a:p>
            <a:pPr algn="ctr">
              <a:lnSpc>
                <a:spcPts val="1432"/>
              </a:lnSpc>
            </a:pPr>
            <a:r>
              <a:rPr lang="en-US" sz="1193">
                <a:solidFill>
                  <a:srgbClr val="FFFFFF"/>
                </a:solidFill>
                <a:latin typeface="Poppins"/>
                <a:ea typeface="Poppins"/>
                <a:cs typeface="Poppins"/>
                <a:sym typeface="Poppins"/>
              </a:rPr>
              <a:t>de mantelzorger wordt gestimuleerd hiertoe</a:t>
            </a:r>
          </a:p>
        </p:txBody>
      </p:sp>
      <p:sp>
        <p:nvSpPr>
          <p:cNvPr id="48" name="TextBox 48"/>
          <p:cNvSpPr txBox="1"/>
          <p:nvPr/>
        </p:nvSpPr>
        <p:spPr>
          <a:xfrm>
            <a:off x="3057824" y="4194207"/>
            <a:ext cx="2043583" cy="371475"/>
          </a:xfrm>
          <a:prstGeom prst="rect">
            <a:avLst/>
          </a:prstGeom>
        </p:spPr>
        <p:txBody>
          <a:bodyPr lIns="0" tIns="0" rIns="0" bIns="0" rtlCol="0" anchor="t">
            <a:spAutoFit/>
          </a:bodyPr>
          <a:lstStyle/>
          <a:p>
            <a:pPr algn="ctr">
              <a:lnSpc>
                <a:spcPts val="1432"/>
              </a:lnSpc>
            </a:pPr>
            <a:r>
              <a:rPr lang="en-US" sz="1193">
                <a:solidFill>
                  <a:srgbClr val="FFFFFF"/>
                </a:solidFill>
                <a:latin typeface="Poppins"/>
                <a:ea typeface="Poppins"/>
                <a:cs typeface="Poppins"/>
                <a:sym typeface="Poppins"/>
              </a:rPr>
              <a:t>om de patiënt te ondersteunen</a:t>
            </a:r>
          </a:p>
        </p:txBody>
      </p:sp>
      <p:sp>
        <p:nvSpPr>
          <p:cNvPr id="49" name="TextBox 49"/>
          <p:cNvSpPr txBox="1"/>
          <p:nvPr/>
        </p:nvSpPr>
        <p:spPr>
          <a:xfrm>
            <a:off x="2963180" y="5415176"/>
            <a:ext cx="6394872" cy="495300"/>
          </a:xfrm>
          <a:prstGeom prst="rect">
            <a:avLst/>
          </a:prstGeom>
        </p:spPr>
        <p:txBody>
          <a:bodyPr lIns="0" tIns="0" rIns="0" bIns="0" rtlCol="0" anchor="t">
            <a:spAutoFit/>
          </a:bodyPr>
          <a:lstStyle/>
          <a:p>
            <a:pPr algn="l">
              <a:lnSpc>
                <a:spcPts val="1919"/>
              </a:lnSpc>
              <a:spcBef>
                <a:spcPct val="0"/>
              </a:spcBef>
            </a:pPr>
            <a:r>
              <a:rPr lang="en-US" sz="1599" b="1">
                <a:solidFill>
                  <a:srgbClr val="173395"/>
                </a:solidFill>
                <a:latin typeface="Poppins Bold"/>
                <a:ea typeface="Poppins Bold"/>
                <a:cs typeface="Poppins Bold"/>
                <a:sym typeface="Poppins Bold"/>
              </a:rPr>
              <a:t>Goede ondersteuning van de mantelzorger komt uiteindelijk ook de patiënt ten goede.</a:t>
            </a:r>
          </a:p>
        </p:txBody>
      </p:sp>
      <p:sp>
        <p:nvSpPr>
          <p:cNvPr id="50" name="AutoShape 50"/>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51" name="Freeform 51"/>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nl-NL"/>
          </a:p>
        </p:txBody>
      </p:sp>
      <p:sp>
        <p:nvSpPr>
          <p:cNvPr id="52" name="TextBox 52"/>
          <p:cNvSpPr txBox="1"/>
          <p:nvPr/>
        </p:nvSpPr>
        <p:spPr>
          <a:xfrm>
            <a:off x="637467" y="609853"/>
            <a:ext cx="3472015" cy="164613"/>
          </a:xfrm>
          <a:prstGeom prst="rect">
            <a:avLst/>
          </a:prstGeom>
        </p:spPr>
        <p:txBody>
          <a:bodyPr lIns="0" tIns="0" rIns="0" bIns="0" rtlCol="0" anchor="t">
            <a:spAutoFit/>
          </a:bodyPr>
          <a:lstStyle/>
          <a:p>
            <a:pPr algn="l">
              <a:lnSpc>
                <a:spcPts val="1108"/>
              </a:lnSpc>
            </a:pPr>
            <a:r>
              <a:rPr lang="en-US" sz="1026" b="1">
                <a:solidFill>
                  <a:srgbClr val="173395"/>
                </a:solidFill>
                <a:latin typeface="Poppins Bold"/>
                <a:ea typeface="Poppins Bold"/>
                <a:cs typeface="Poppins Bold"/>
                <a:sym typeface="Poppins Bold"/>
              </a:rPr>
              <a:t>Zorgproces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638953" y="2125420"/>
            <a:ext cx="4243375" cy="2334178"/>
            <a:chOff x="0" y="0"/>
            <a:chExt cx="1520730" cy="836517"/>
          </a:xfrm>
        </p:grpSpPr>
        <p:sp>
          <p:nvSpPr>
            <p:cNvPr id="3" name="Freeform 3"/>
            <p:cNvSpPr/>
            <p:nvPr/>
          </p:nvSpPr>
          <p:spPr>
            <a:xfrm>
              <a:off x="0" y="0"/>
              <a:ext cx="1520730" cy="836517"/>
            </a:xfrm>
            <a:custGeom>
              <a:avLst/>
              <a:gdLst/>
              <a:ahLst/>
              <a:cxnLst/>
              <a:rect l="l" t="t" r="r" b="b"/>
              <a:pathLst>
                <a:path w="1520730" h="836517">
                  <a:moveTo>
                    <a:pt x="41963" y="0"/>
                  </a:moveTo>
                  <a:lnTo>
                    <a:pt x="1478767" y="0"/>
                  </a:lnTo>
                  <a:cubicBezTo>
                    <a:pt x="1489896" y="0"/>
                    <a:pt x="1500570" y="4421"/>
                    <a:pt x="1508439" y="12291"/>
                  </a:cubicBezTo>
                  <a:cubicBezTo>
                    <a:pt x="1516309" y="20160"/>
                    <a:pt x="1520730" y="30834"/>
                    <a:pt x="1520730" y="41963"/>
                  </a:cubicBezTo>
                  <a:lnTo>
                    <a:pt x="1520730" y="794554"/>
                  </a:lnTo>
                  <a:cubicBezTo>
                    <a:pt x="1520730" y="805683"/>
                    <a:pt x="1516309" y="816357"/>
                    <a:pt x="1508439" y="824226"/>
                  </a:cubicBezTo>
                  <a:cubicBezTo>
                    <a:pt x="1500570" y="832096"/>
                    <a:pt x="1489896" y="836517"/>
                    <a:pt x="1478767" y="836517"/>
                  </a:cubicBezTo>
                  <a:lnTo>
                    <a:pt x="41963" y="836517"/>
                  </a:lnTo>
                  <a:cubicBezTo>
                    <a:pt x="30834" y="836517"/>
                    <a:pt x="20160" y="832096"/>
                    <a:pt x="12291" y="824226"/>
                  </a:cubicBezTo>
                  <a:cubicBezTo>
                    <a:pt x="4421" y="816357"/>
                    <a:pt x="0" y="805683"/>
                    <a:pt x="0" y="794554"/>
                  </a:cubicBezTo>
                  <a:lnTo>
                    <a:pt x="0" y="41963"/>
                  </a:lnTo>
                  <a:cubicBezTo>
                    <a:pt x="0" y="30834"/>
                    <a:pt x="4421" y="20160"/>
                    <a:pt x="12291" y="12291"/>
                  </a:cubicBezTo>
                  <a:cubicBezTo>
                    <a:pt x="20160" y="4421"/>
                    <a:pt x="30834" y="0"/>
                    <a:pt x="41963" y="0"/>
                  </a:cubicBezTo>
                  <a:close/>
                </a:path>
              </a:pathLst>
            </a:custGeom>
            <a:solidFill>
              <a:srgbClr val="D34AAD"/>
            </a:solidFill>
          </p:spPr>
          <p:txBody>
            <a:bodyPr/>
            <a:lstStyle/>
            <a:p>
              <a:endParaRPr lang="nl-NL"/>
            </a:p>
          </p:txBody>
        </p:sp>
        <p:sp>
          <p:nvSpPr>
            <p:cNvPr id="4" name="TextBox 4"/>
            <p:cNvSpPr txBox="1"/>
            <p:nvPr/>
          </p:nvSpPr>
          <p:spPr>
            <a:xfrm>
              <a:off x="0" y="-19050"/>
              <a:ext cx="1520730" cy="855567"/>
            </a:xfrm>
            <a:prstGeom prst="rect">
              <a:avLst/>
            </a:prstGeom>
          </p:spPr>
          <p:txBody>
            <a:bodyPr lIns="50800" tIns="50800" rIns="50800" bIns="50800" rtlCol="0" anchor="ctr"/>
            <a:lstStyle/>
            <a:p>
              <a:pPr algn="ctr">
                <a:lnSpc>
                  <a:spcPts val="1353"/>
                </a:lnSpc>
              </a:pPr>
              <a:endParaRPr/>
            </a:p>
          </p:txBody>
        </p:sp>
      </p:grpSp>
      <p:sp>
        <p:nvSpPr>
          <p:cNvPr id="5" name="Freeform 5"/>
          <p:cNvSpPr/>
          <p:nvPr/>
        </p:nvSpPr>
        <p:spPr>
          <a:xfrm>
            <a:off x="5530621" y="4096847"/>
            <a:ext cx="5008636" cy="3297504"/>
          </a:xfrm>
          <a:custGeom>
            <a:avLst/>
            <a:gdLst/>
            <a:ahLst/>
            <a:cxnLst/>
            <a:rect l="l" t="t" r="r" b="b"/>
            <a:pathLst>
              <a:path w="5008636" h="3297504">
                <a:moveTo>
                  <a:pt x="0" y="0"/>
                </a:moveTo>
                <a:lnTo>
                  <a:pt x="5008636" y="0"/>
                </a:lnTo>
                <a:lnTo>
                  <a:pt x="5008636" y="3297504"/>
                </a:lnTo>
                <a:lnTo>
                  <a:pt x="0" y="3297504"/>
                </a:lnTo>
                <a:lnTo>
                  <a:pt x="0" y="0"/>
                </a:lnTo>
                <a:close/>
              </a:path>
            </a:pathLst>
          </a:custGeom>
          <a:blipFill>
            <a:blip r:embed="rId3"/>
            <a:stretch>
              <a:fillRect t="-630" b="-630"/>
            </a:stretch>
          </a:blipFill>
        </p:spPr>
        <p:txBody>
          <a:bodyPr/>
          <a:lstStyle/>
          <a:p>
            <a:endParaRPr lang="nl-NL"/>
          </a:p>
        </p:txBody>
      </p:sp>
      <p:grpSp>
        <p:nvGrpSpPr>
          <p:cNvPr id="6" name="Group 6"/>
          <p:cNvGrpSpPr/>
          <p:nvPr/>
        </p:nvGrpSpPr>
        <p:grpSpPr>
          <a:xfrm>
            <a:off x="-17539" y="0"/>
            <a:ext cx="10709539" cy="7569622"/>
            <a:chOff x="0" y="0"/>
            <a:chExt cx="14279385" cy="10092830"/>
          </a:xfrm>
        </p:grpSpPr>
        <p:sp>
          <p:nvSpPr>
            <p:cNvPr id="7" name="Freeform 7"/>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4"/>
              <a:stretch>
                <a:fillRect l="-25630"/>
              </a:stretch>
            </a:blipFill>
          </p:spPr>
          <p:txBody>
            <a:bodyPr/>
            <a:lstStyle/>
            <a:p>
              <a:endParaRPr lang="nl-NL"/>
            </a:p>
          </p:txBody>
        </p:sp>
      </p:grpSp>
      <p:grpSp>
        <p:nvGrpSpPr>
          <p:cNvPr id="8" name="Group 8"/>
          <p:cNvGrpSpPr/>
          <p:nvPr/>
        </p:nvGrpSpPr>
        <p:grpSpPr>
          <a:xfrm>
            <a:off x="713773" y="2115197"/>
            <a:ext cx="4658480" cy="4576845"/>
            <a:chOff x="0" y="0"/>
            <a:chExt cx="1669494" cy="1640238"/>
          </a:xfrm>
        </p:grpSpPr>
        <p:sp>
          <p:nvSpPr>
            <p:cNvPr id="9" name="Freeform 9"/>
            <p:cNvSpPr/>
            <p:nvPr/>
          </p:nvSpPr>
          <p:spPr>
            <a:xfrm>
              <a:off x="0" y="0"/>
              <a:ext cx="1669494" cy="1640238"/>
            </a:xfrm>
            <a:custGeom>
              <a:avLst/>
              <a:gdLst/>
              <a:ahLst/>
              <a:cxnLst/>
              <a:rect l="l" t="t" r="r" b="b"/>
              <a:pathLst>
                <a:path w="1669494" h="1640238">
                  <a:moveTo>
                    <a:pt x="38224" y="0"/>
                  </a:moveTo>
                  <a:lnTo>
                    <a:pt x="1631271" y="0"/>
                  </a:lnTo>
                  <a:cubicBezTo>
                    <a:pt x="1652381" y="0"/>
                    <a:pt x="1669494" y="17113"/>
                    <a:pt x="1669494" y="38224"/>
                  </a:cubicBezTo>
                  <a:lnTo>
                    <a:pt x="1669494" y="1602014"/>
                  </a:lnTo>
                  <a:cubicBezTo>
                    <a:pt x="1669494" y="1623125"/>
                    <a:pt x="1652381" y="1640238"/>
                    <a:pt x="1631271" y="1640238"/>
                  </a:cubicBezTo>
                  <a:lnTo>
                    <a:pt x="38224" y="1640238"/>
                  </a:lnTo>
                  <a:cubicBezTo>
                    <a:pt x="17113" y="1640238"/>
                    <a:pt x="0" y="1623125"/>
                    <a:pt x="0" y="1602014"/>
                  </a:cubicBezTo>
                  <a:lnTo>
                    <a:pt x="0" y="38224"/>
                  </a:lnTo>
                  <a:cubicBezTo>
                    <a:pt x="0" y="17113"/>
                    <a:pt x="17113" y="0"/>
                    <a:pt x="38224" y="0"/>
                  </a:cubicBezTo>
                  <a:close/>
                </a:path>
              </a:pathLst>
            </a:custGeom>
            <a:solidFill>
              <a:srgbClr val="E893D0"/>
            </a:solidFill>
          </p:spPr>
          <p:txBody>
            <a:bodyPr/>
            <a:lstStyle/>
            <a:p>
              <a:endParaRPr lang="nl-NL"/>
            </a:p>
          </p:txBody>
        </p:sp>
        <p:sp>
          <p:nvSpPr>
            <p:cNvPr id="10" name="TextBox 10"/>
            <p:cNvSpPr txBox="1"/>
            <p:nvPr/>
          </p:nvSpPr>
          <p:spPr>
            <a:xfrm>
              <a:off x="0" y="-19050"/>
              <a:ext cx="1669494" cy="1659288"/>
            </a:xfrm>
            <a:prstGeom prst="rect">
              <a:avLst/>
            </a:prstGeom>
          </p:spPr>
          <p:txBody>
            <a:bodyPr lIns="50800" tIns="50800" rIns="50800" bIns="50800" rtlCol="0" anchor="ctr"/>
            <a:lstStyle/>
            <a:p>
              <a:pPr algn="ctr">
                <a:lnSpc>
                  <a:spcPts val="1353"/>
                </a:lnSpc>
              </a:pPr>
              <a:endParaRPr/>
            </a:p>
          </p:txBody>
        </p:sp>
      </p:grpSp>
      <p:sp>
        <p:nvSpPr>
          <p:cNvPr id="11" name="Freeform 11"/>
          <p:cNvSpPr/>
          <p:nvPr/>
        </p:nvSpPr>
        <p:spPr>
          <a:xfrm>
            <a:off x="859364" y="2871640"/>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2" name="Freeform 12"/>
          <p:cNvSpPr/>
          <p:nvPr/>
        </p:nvSpPr>
        <p:spPr>
          <a:xfrm>
            <a:off x="859364" y="4632026"/>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3" name="Freeform 13"/>
          <p:cNvSpPr/>
          <p:nvPr/>
        </p:nvSpPr>
        <p:spPr>
          <a:xfrm>
            <a:off x="951672" y="3608289"/>
            <a:ext cx="349118" cy="319443"/>
          </a:xfrm>
          <a:custGeom>
            <a:avLst/>
            <a:gdLst/>
            <a:ahLst/>
            <a:cxnLst/>
            <a:rect l="l" t="t" r="r" b="b"/>
            <a:pathLst>
              <a:path w="349118" h="319443">
                <a:moveTo>
                  <a:pt x="0" y="0"/>
                </a:moveTo>
                <a:lnTo>
                  <a:pt x="349118" y="0"/>
                </a:lnTo>
                <a:lnTo>
                  <a:pt x="349118" y="319443"/>
                </a:lnTo>
                <a:lnTo>
                  <a:pt x="0" y="31944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14" name="Freeform 14"/>
          <p:cNvSpPr/>
          <p:nvPr/>
        </p:nvSpPr>
        <p:spPr>
          <a:xfrm>
            <a:off x="5784544" y="2840492"/>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5" name="Freeform 15"/>
          <p:cNvSpPr/>
          <p:nvPr/>
        </p:nvSpPr>
        <p:spPr>
          <a:xfrm>
            <a:off x="5876853" y="3577141"/>
            <a:ext cx="349118" cy="319443"/>
          </a:xfrm>
          <a:custGeom>
            <a:avLst/>
            <a:gdLst/>
            <a:ahLst/>
            <a:cxnLst/>
            <a:rect l="l" t="t" r="r" b="b"/>
            <a:pathLst>
              <a:path w="349118" h="319443">
                <a:moveTo>
                  <a:pt x="0" y="0"/>
                </a:moveTo>
                <a:lnTo>
                  <a:pt x="349117" y="0"/>
                </a:lnTo>
                <a:lnTo>
                  <a:pt x="349117" y="319442"/>
                </a:lnTo>
                <a:lnTo>
                  <a:pt x="0" y="31944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16" name="Freeform 16"/>
          <p:cNvSpPr/>
          <p:nvPr/>
        </p:nvSpPr>
        <p:spPr>
          <a:xfrm>
            <a:off x="5784544" y="3475040"/>
            <a:ext cx="531722" cy="531722"/>
          </a:xfrm>
          <a:custGeom>
            <a:avLst/>
            <a:gdLst/>
            <a:ahLst/>
            <a:cxnLst/>
            <a:rect l="l" t="t" r="r" b="b"/>
            <a:pathLst>
              <a:path w="531722" h="531722">
                <a:moveTo>
                  <a:pt x="0" y="0"/>
                </a:moveTo>
                <a:lnTo>
                  <a:pt x="531722" y="0"/>
                </a:lnTo>
                <a:lnTo>
                  <a:pt x="531722" y="531722"/>
                </a:lnTo>
                <a:lnTo>
                  <a:pt x="0" y="53172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nl-NL"/>
          </a:p>
        </p:txBody>
      </p:sp>
      <p:sp>
        <p:nvSpPr>
          <p:cNvPr id="17" name="Freeform 17"/>
          <p:cNvSpPr/>
          <p:nvPr/>
        </p:nvSpPr>
        <p:spPr>
          <a:xfrm>
            <a:off x="5792624" y="3475040"/>
            <a:ext cx="517574" cy="517574"/>
          </a:xfrm>
          <a:custGeom>
            <a:avLst/>
            <a:gdLst/>
            <a:ahLst/>
            <a:cxnLst/>
            <a:rect l="l" t="t" r="r" b="b"/>
            <a:pathLst>
              <a:path w="517574" h="517574">
                <a:moveTo>
                  <a:pt x="0" y="0"/>
                </a:moveTo>
                <a:lnTo>
                  <a:pt x="517575" y="0"/>
                </a:lnTo>
                <a:lnTo>
                  <a:pt x="517575" y="517574"/>
                </a:lnTo>
                <a:lnTo>
                  <a:pt x="0" y="5175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18" name="Freeform 18"/>
          <p:cNvSpPr/>
          <p:nvPr/>
        </p:nvSpPr>
        <p:spPr>
          <a:xfrm>
            <a:off x="5882912" y="3597358"/>
            <a:ext cx="375815" cy="319443"/>
          </a:xfrm>
          <a:custGeom>
            <a:avLst/>
            <a:gdLst/>
            <a:ahLst/>
            <a:cxnLst/>
            <a:rect l="l" t="t" r="r" b="b"/>
            <a:pathLst>
              <a:path w="375815" h="319443">
                <a:moveTo>
                  <a:pt x="0" y="0"/>
                </a:moveTo>
                <a:lnTo>
                  <a:pt x="375815" y="0"/>
                </a:lnTo>
                <a:lnTo>
                  <a:pt x="375815" y="319443"/>
                </a:lnTo>
                <a:lnTo>
                  <a:pt x="0" y="31944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nl-NL"/>
          </a:p>
        </p:txBody>
      </p:sp>
      <p:sp>
        <p:nvSpPr>
          <p:cNvPr id="19" name="Freeform 19"/>
          <p:cNvSpPr/>
          <p:nvPr/>
        </p:nvSpPr>
        <p:spPr>
          <a:xfrm>
            <a:off x="5879353" y="2946779"/>
            <a:ext cx="327956" cy="304999"/>
          </a:xfrm>
          <a:custGeom>
            <a:avLst/>
            <a:gdLst/>
            <a:ahLst/>
            <a:cxnLst/>
            <a:rect l="l" t="t" r="r" b="b"/>
            <a:pathLst>
              <a:path w="327956" h="304999">
                <a:moveTo>
                  <a:pt x="0" y="0"/>
                </a:moveTo>
                <a:lnTo>
                  <a:pt x="327956" y="0"/>
                </a:lnTo>
                <a:lnTo>
                  <a:pt x="327956" y="304999"/>
                </a:lnTo>
                <a:lnTo>
                  <a:pt x="0" y="304999"/>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nl-NL"/>
          </a:p>
        </p:txBody>
      </p:sp>
      <p:sp>
        <p:nvSpPr>
          <p:cNvPr id="20" name="Freeform 20"/>
          <p:cNvSpPr/>
          <p:nvPr/>
        </p:nvSpPr>
        <p:spPr>
          <a:xfrm>
            <a:off x="951672" y="2973718"/>
            <a:ext cx="313419" cy="313419"/>
          </a:xfrm>
          <a:custGeom>
            <a:avLst/>
            <a:gdLst/>
            <a:ahLst/>
            <a:cxnLst/>
            <a:rect l="l" t="t" r="r" b="b"/>
            <a:pathLst>
              <a:path w="313419" h="313419">
                <a:moveTo>
                  <a:pt x="0" y="0"/>
                </a:moveTo>
                <a:lnTo>
                  <a:pt x="313420" y="0"/>
                </a:lnTo>
                <a:lnTo>
                  <a:pt x="313420" y="313419"/>
                </a:lnTo>
                <a:lnTo>
                  <a:pt x="0" y="31341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nl-NL"/>
          </a:p>
        </p:txBody>
      </p:sp>
      <p:sp>
        <p:nvSpPr>
          <p:cNvPr id="21" name="Freeform 21"/>
          <p:cNvSpPr/>
          <p:nvPr/>
        </p:nvSpPr>
        <p:spPr>
          <a:xfrm>
            <a:off x="863745" y="3504851"/>
            <a:ext cx="517574" cy="517574"/>
          </a:xfrm>
          <a:custGeom>
            <a:avLst/>
            <a:gdLst/>
            <a:ahLst/>
            <a:cxnLst/>
            <a:rect l="l" t="t" r="r" b="b"/>
            <a:pathLst>
              <a:path w="517574" h="517574">
                <a:moveTo>
                  <a:pt x="0" y="0"/>
                </a:moveTo>
                <a:lnTo>
                  <a:pt x="517574" y="0"/>
                </a:lnTo>
                <a:lnTo>
                  <a:pt x="517574" y="517575"/>
                </a:lnTo>
                <a:lnTo>
                  <a:pt x="0" y="51757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grpSp>
        <p:nvGrpSpPr>
          <p:cNvPr id="22" name="Group 22"/>
          <p:cNvGrpSpPr/>
          <p:nvPr/>
        </p:nvGrpSpPr>
        <p:grpSpPr>
          <a:xfrm>
            <a:off x="978443" y="3656582"/>
            <a:ext cx="295576" cy="247209"/>
            <a:chOff x="0" y="0"/>
            <a:chExt cx="698500" cy="584200"/>
          </a:xfrm>
        </p:grpSpPr>
        <p:sp>
          <p:nvSpPr>
            <p:cNvPr id="23" name="Freeform 23"/>
            <p:cNvSpPr/>
            <p:nvPr/>
          </p:nvSpPr>
          <p:spPr>
            <a:xfrm>
              <a:off x="0" y="0"/>
              <a:ext cx="698500" cy="584200"/>
            </a:xfrm>
            <a:custGeom>
              <a:avLst/>
              <a:gdLst/>
              <a:ahLst/>
              <a:cxnLst/>
              <a:rect l="l" t="t" r="r" b="b"/>
              <a:pathLst>
                <a:path w="698500" h="584200">
                  <a:moveTo>
                    <a:pt x="698500" y="176714"/>
                  </a:moveTo>
                  <a:cubicBezTo>
                    <a:pt x="693867" y="67967"/>
                    <a:pt x="617595" y="0"/>
                    <a:pt x="517807" y="0"/>
                  </a:cubicBezTo>
                  <a:cubicBezTo>
                    <a:pt x="442018" y="2"/>
                    <a:pt x="371789" y="45644"/>
                    <a:pt x="342391" y="110355"/>
                  </a:cubicBezTo>
                  <a:cubicBezTo>
                    <a:pt x="314122" y="45646"/>
                    <a:pt x="246606" y="0"/>
                    <a:pt x="173732" y="0"/>
                  </a:cubicBezTo>
                  <a:cubicBezTo>
                    <a:pt x="77783" y="0"/>
                    <a:pt x="4455" y="67967"/>
                    <a:pt x="0" y="176714"/>
                  </a:cubicBezTo>
                  <a:cubicBezTo>
                    <a:pt x="0" y="402599"/>
                    <a:pt x="173168" y="513406"/>
                    <a:pt x="342391" y="584200"/>
                  </a:cubicBezTo>
                  <a:cubicBezTo>
                    <a:pt x="518403" y="513408"/>
                    <a:pt x="698500" y="402626"/>
                    <a:pt x="698500" y="176714"/>
                  </a:cubicBezTo>
                  <a:close/>
                </a:path>
              </a:pathLst>
            </a:custGeom>
            <a:solidFill>
              <a:srgbClr val="E893D0"/>
            </a:solidFill>
          </p:spPr>
          <p:txBody>
            <a:bodyPr/>
            <a:lstStyle/>
            <a:p>
              <a:endParaRPr lang="nl-NL"/>
            </a:p>
          </p:txBody>
        </p:sp>
        <p:sp>
          <p:nvSpPr>
            <p:cNvPr id="24" name="TextBox 24"/>
            <p:cNvSpPr txBox="1"/>
            <p:nvPr/>
          </p:nvSpPr>
          <p:spPr>
            <a:xfrm>
              <a:off x="63500" y="98425"/>
              <a:ext cx="571500" cy="409575"/>
            </a:xfrm>
            <a:prstGeom prst="rect">
              <a:avLst/>
            </a:prstGeom>
          </p:spPr>
          <p:txBody>
            <a:bodyPr lIns="50800" tIns="50800" rIns="50800" bIns="50800" rtlCol="0" anchor="ctr"/>
            <a:lstStyle/>
            <a:p>
              <a:pPr algn="ctr">
                <a:lnSpc>
                  <a:spcPts val="1560"/>
                </a:lnSpc>
              </a:pPr>
              <a:endParaRPr/>
            </a:p>
          </p:txBody>
        </p:sp>
      </p:grpSp>
      <p:sp>
        <p:nvSpPr>
          <p:cNvPr id="25" name="Freeform 25"/>
          <p:cNvSpPr/>
          <p:nvPr/>
        </p:nvSpPr>
        <p:spPr>
          <a:xfrm>
            <a:off x="867444" y="5330575"/>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26" name="Freeform 26"/>
          <p:cNvSpPr/>
          <p:nvPr/>
        </p:nvSpPr>
        <p:spPr>
          <a:xfrm>
            <a:off x="874552" y="5982192"/>
            <a:ext cx="517574" cy="517574"/>
          </a:xfrm>
          <a:custGeom>
            <a:avLst/>
            <a:gdLst/>
            <a:ahLst/>
            <a:cxnLst/>
            <a:rect l="l" t="t" r="r" b="b"/>
            <a:pathLst>
              <a:path w="517574" h="517574">
                <a:moveTo>
                  <a:pt x="0" y="0"/>
                </a:moveTo>
                <a:lnTo>
                  <a:pt x="517574" y="0"/>
                </a:lnTo>
                <a:lnTo>
                  <a:pt x="517574" y="517575"/>
                </a:lnTo>
                <a:lnTo>
                  <a:pt x="0" y="51757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27" name="Freeform 27"/>
          <p:cNvSpPr/>
          <p:nvPr/>
        </p:nvSpPr>
        <p:spPr>
          <a:xfrm>
            <a:off x="951672" y="5453112"/>
            <a:ext cx="363333" cy="272499"/>
          </a:xfrm>
          <a:custGeom>
            <a:avLst/>
            <a:gdLst/>
            <a:ahLst/>
            <a:cxnLst/>
            <a:rect l="l" t="t" r="r" b="b"/>
            <a:pathLst>
              <a:path w="363333" h="272499">
                <a:moveTo>
                  <a:pt x="0" y="0"/>
                </a:moveTo>
                <a:lnTo>
                  <a:pt x="363333" y="0"/>
                </a:lnTo>
                <a:lnTo>
                  <a:pt x="363333" y="272500"/>
                </a:lnTo>
                <a:lnTo>
                  <a:pt x="0" y="27250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nl-NL"/>
          </a:p>
        </p:txBody>
      </p:sp>
      <p:sp>
        <p:nvSpPr>
          <p:cNvPr id="28" name="Freeform 28"/>
          <p:cNvSpPr/>
          <p:nvPr/>
        </p:nvSpPr>
        <p:spPr>
          <a:xfrm>
            <a:off x="958427" y="6102297"/>
            <a:ext cx="342425" cy="277364"/>
          </a:xfrm>
          <a:custGeom>
            <a:avLst/>
            <a:gdLst/>
            <a:ahLst/>
            <a:cxnLst/>
            <a:rect l="l" t="t" r="r" b="b"/>
            <a:pathLst>
              <a:path w="342425" h="277364">
                <a:moveTo>
                  <a:pt x="0" y="0"/>
                </a:moveTo>
                <a:lnTo>
                  <a:pt x="342425" y="0"/>
                </a:lnTo>
                <a:lnTo>
                  <a:pt x="342425" y="277365"/>
                </a:lnTo>
                <a:lnTo>
                  <a:pt x="0" y="277365"/>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nl-NL"/>
          </a:p>
        </p:txBody>
      </p:sp>
      <p:sp>
        <p:nvSpPr>
          <p:cNvPr id="29" name="Freeform 29"/>
          <p:cNvSpPr/>
          <p:nvPr/>
        </p:nvSpPr>
        <p:spPr>
          <a:xfrm>
            <a:off x="994285" y="4736628"/>
            <a:ext cx="228193" cy="308370"/>
          </a:xfrm>
          <a:custGeom>
            <a:avLst/>
            <a:gdLst/>
            <a:ahLst/>
            <a:cxnLst/>
            <a:rect l="l" t="t" r="r" b="b"/>
            <a:pathLst>
              <a:path w="228193" h="308370">
                <a:moveTo>
                  <a:pt x="0" y="0"/>
                </a:moveTo>
                <a:lnTo>
                  <a:pt x="228194" y="0"/>
                </a:lnTo>
                <a:lnTo>
                  <a:pt x="228194" y="308369"/>
                </a:lnTo>
                <a:lnTo>
                  <a:pt x="0" y="308369"/>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nl-NL"/>
          </a:p>
        </p:txBody>
      </p:sp>
      <p:sp>
        <p:nvSpPr>
          <p:cNvPr id="30" name="TextBox 30"/>
          <p:cNvSpPr txBox="1"/>
          <p:nvPr/>
        </p:nvSpPr>
        <p:spPr>
          <a:xfrm>
            <a:off x="637467" y="771631"/>
            <a:ext cx="3545358" cy="423672"/>
          </a:xfrm>
          <a:prstGeom prst="rect">
            <a:avLst/>
          </a:prstGeom>
        </p:spPr>
        <p:txBody>
          <a:bodyPr lIns="0" tIns="0" rIns="0" bIns="0" rtlCol="0" anchor="t">
            <a:spAutoFit/>
          </a:bodyPr>
          <a:lstStyle/>
          <a:p>
            <a:pPr algn="l">
              <a:lnSpc>
                <a:spcPts val="3023"/>
              </a:lnSpc>
            </a:pPr>
            <a:r>
              <a:rPr lang="en-US" sz="2799" b="1">
                <a:solidFill>
                  <a:srgbClr val="173395"/>
                </a:solidFill>
                <a:latin typeface="Poppins Bold"/>
                <a:ea typeface="Poppins Bold"/>
                <a:cs typeface="Poppins Bold"/>
                <a:sym typeface="Poppins Bold"/>
              </a:rPr>
              <a:t>Stervensfase</a:t>
            </a:r>
          </a:p>
        </p:txBody>
      </p:sp>
      <p:sp>
        <p:nvSpPr>
          <p:cNvPr id="31" name="TextBox 31"/>
          <p:cNvSpPr txBox="1"/>
          <p:nvPr/>
        </p:nvSpPr>
        <p:spPr>
          <a:xfrm>
            <a:off x="637467" y="1307858"/>
            <a:ext cx="9168350" cy="473964"/>
          </a:xfrm>
          <a:prstGeom prst="rect">
            <a:avLst/>
          </a:prstGeom>
        </p:spPr>
        <p:txBody>
          <a:bodyPr lIns="0" tIns="0" rIns="0" bIns="0" rtlCol="0" anchor="t">
            <a:spAutoFit/>
          </a:bodyPr>
          <a:lstStyle/>
          <a:p>
            <a:pPr algn="l">
              <a:lnSpc>
                <a:spcPts val="1848"/>
              </a:lnSpc>
            </a:pPr>
            <a:r>
              <a:rPr lang="en-US" sz="1400">
                <a:solidFill>
                  <a:srgbClr val="173395"/>
                </a:solidFill>
                <a:latin typeface="Poppins"/>
                <a:ea typeface="Poppins"/>
                <a:cs typeface="Poppins"/>
                <a:sym typeface="Poppins"/>
              </a:rPr>
              <a:t>Zorg voor de patiënt in de stervensfase is intensieve zorg: tijdig herkennen, goed bespreken, en oog voor waardigheid, ook na het overlijden.</a:t>
            </a:r>
          </a:p>
        </p:txBody>
      </p:sp>
      <p:sp>
        <p:nvSpPr>
          <p:cNvPr id="32" name="TextBox 32"/>
          <p:cNvSpPr txBox="1"/>
          <p:nvPr/>
        </p:nvSpPr>
        <p:spPr>
          <a:xfrm>
            <a:off x="1593303" y="2935168"/>
            <a:ext cx="3680573" cy="3905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Tijdig herkennen aan de hand van signalen én een multidisciplinair oordeel</a:t>
            </a:r>
          </a:p>
        </p:txBody>
      </p:sp>
      <p:sp>
        <p:nvSpPr>
          <p:cNvPr id="33" name="TextBox 33"/>
          <p:cNvSpPr txBox="1"/>
          <p:nvPr/>
        </p:nvSpPr>
        <p:spPr>
          <a:xfrm>
            <a:off x="1585743" y="3531047"/>
            <a:ext cx="3700073" cy="962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Aandacht voor waarden, wensen en behoeften; zorgen, angsten, hoop en verwachtingen eerlijk bespreken, aansluitend bij cultuur, leeftijd, spiritualiteit en sociale situatie</a:t>
            </a:r>
          </a:p>
        </p:txBody>
      </p:sp>
      <p:sp>
        <p:nvSpPr>
          <p:cNvPr id="34" name="TextBox 34"/>
          <p:cNvSpPr txBox="1"/>
          <p:nvPr/>
        </p:nvSpPr>
        <p:spPr>
          <a:xfrm>
            <a:off x="1593303" y="4648136"/>
            <a:ext cx="3555030" cy="581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Proactief symptoommanagement, vastgelegd in proactief zorgplan of Zorgpad Stervensfase</a:t>
            </a:r>
          </a:p>
        </p:txBody>
      </p:sp>
      <p:sp>
        <p:nvSpPr>
          <p:cNvPr id="35" name="TextBox 35"/>
          <p:cNvSpPr txBox="1"/>
          <p:nvPr/>
        </p:nvSpPr>
        <p:spPr>
          <a:xfrm>
            <a:off x="6487134" y="2851184"/>
            <a:ext cx="3102450" cy="581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Respectvolle zorg, passend bij waardigheid, cultuur en levensbeschouwing</a:t>
            </a:r>
          </a:p>
        </p:txBody>
      </p:sp>
      <p:sp>
        <p:nvSpPr>
          <p:cNvPr id="36" name="TextBox 36"/>
          <p:cNvSpPr txBox="1"/>
          <p:nvPr/>
        </p:nvSpPr>
        <p:spPr>
          <a:xfrm>
            <a:off x="6487134" y="3636126"/>
            <a:ext cx="3102450" cy="200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Ruimte voor afscheid en rituelen</a:t>
            </a:r>
          </a:p>
        </p:txBody>
      </p:sp>
      <p:sp>
        <p:nvSpPr>
          <p:cNvPr id="37" name="TextBox 37"/>
          <p:cNvSpPr txBox="1"/>
          <p:nvPr/>
        </p:nvSpPr>
        <p:spPr>
          <a:xfrm>
            <a:off x="1597040" y="5384225"/>
            <a:ext cx="3555030" cy="581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Naasten begeleiden, uitleg over het stervensproces, ondersteuning bij afscheid en rouw</a:t>
            </a:r>
          </a:p>
        </p:txBody>
      </p:sp>
      <p:sp>
        <p:nvSpPr>
          <p:cNvPr id="38" name="TextBox 38"/>
          <p:cNvSpPr txBox="1"/>
          <p:nvPr/>
        </p:nvSpPr>
        <p:spPr>
          <a:xfrm>
            <a:off x="1597040" y="6136204"/>
            <a:ext cx="3555030" cy="200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Betrokken zorgprofessionals informeren</a:t>
            </a:r>
          </a:p>
        </p:txBody>
      </p:sp>
      <p:sp>
        <p:nvSpPr>
          <p:cNvPr id="39" name="Freeform 39"/>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nl-NL"/>
          </a:p>
        </p:txBody>
      </p:sp>
      <p:sp>
        <p:nvSpPr>
          <p:cNvPr id="40" name="TextBox 40"/>
          <p:cNvSpPr txBox="1"/>
          <p:nvPr/>
        </p:nvSpPr>
        <p:spPr>
          <a:xfrm>
            <a:off x="1129640" y="2432948"/>
            <a:ext cx="3030885" cy="257175"/>
          </a:xfrm>
          <a:prstGeom prst="rect">
            <a:avLst/>
          </a:prstGeom>
        </p:spPr>
        <p:txBody>
          <a:bodyPr lIns="0" tIns="0" rIns="0" bIns="0" rtlCol="0" anchor="t">
            <a:spAutoFit/>
          </a:bodyPr>
          <a:lstStyle/>
          <a:p>
            <a:pPr algn="l">
              <a:lnSpc>
                <a:spcPts val="1919"/>
              </a:lnSpc>
              <a:spcBef>
                <a:spcPct val="0"/>
              </a:spcBef>
            </a:pPr>
            <a:r>
              <a:rPr lang="en-US" sz="1599" b="1">
                <a:solidFill>
                  <a:srgbClr val="FDFDFE"/>
                </a:solidFill>
                <a:latin typeface="Poppins Bold"/>
                <a:ea typeface="Poppins Bold"/>
                <a:cs typeface="Poppins Bold"/>
                <a:sym typeface="Poppins Bold"/>
              </a:rPr>
              <a:t>Vóór het overlijden</a:t>
            </a:r>
          </a:p>
        </p:txBody>
      </p:sp>
      <p:sp>
        <p:nvSpPr>
          <p:cNvPr id="41" name="TextBox 41"/>
          <p:cNvSpPr txBox="1"/>
          <p:nvPr/>
        </p:nvSpPr>
        <p:spPr>
          <a:xfrm>
            <a:off x="6070819" y="2354174"/>
            <a:ext cx="3030885" cy="257175"/>
          </a:xfrm>
          <a:prstGeom prst="rect">
            <a:avLst/>
          </a:prstGeom>
        </p:spPr>
        <p:txBody>
          <a:bodyPr lIns="0" tIns="0" rIns="0" bIns="0" rtlCol="0" anchor="t">
            <a:spAutoFit/>
          </a:bodyPr>
          <a:lstStyle/>
          <a:p>
            <a:pPr algn="l">
              <a:lnSpc>
                <a:spcPts val="1919"/>
              </a:lnSpc>
              <a:spcBef>
                <a:spcPct val="0"/>
              </a:spcBef>
            </a:pPr>
            <a:r>
              <a:rPr lang="en-US" sz="1599" b="1">
                <a:solidFill>
                  <a:srgbClr val="FDFDFE"/>
                </a:solidFill>
                <a:latin typeface="Poppins Bold"/>
                <a:ea typeface="Poppins Bold"/>
                <a:cs typeface="Poppins Bold"/>
                <a:sym typeface="Poppins Bold"/>
              </a:rPr>
              <a:t>Na het overlijden</a:t>
            </a:r>
          </a:p>
        </p:txBody>
      </p:sp>
      <p:sp>
        <p:nvSpPr>
          <p:cNvPr id="42" name="AutoShape 42"/>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43" name="TextBox 43"/>
          <p:cNvSpPr txBox="1"/>
          <p:nvPr/>
        </p:nvSpPr>
        <p:spPr>
          <a:xfrm>
            <a:off x="637467" y="591387"/>
            <a:ext cx="3472015" cy="164613"/>
          </a:xfrm>
          <a:prstGeom prst="rect">
            <a:avLst/>
          </a:prstGeom>
        </p:spPr>
        <p:txBody>
          <a:bodyPr lIns="0" tIns="0" rIns="0" bIns="0" rtlCol="0" anchor="t">
            <a:spAutoFit/>
          </a:bodyPr>
          <a:lstStyle/>
          <a:p>
            <a:pPr algn="l">
              <a:lnSpc>
                <a:spcPts val="1108"/>
              </a:lnSpc>
            </a:pPr>
            <a:r>
              <a:rPr lang="en-US" sz="1026" b="1">
                <a:solidFill>
                  <a:srgbClr val="173395"/>
                </a:solidFill>
                <a:latin typeface="Poppins Bold"/>
                <a:ea typeface="Poppins Bold"/>
                <a:cs typeface="Poppins Bold"/>
                <a:sym typeface="Poppins Bold"/>
              </a:rPr>
              <a:t>Zorgproces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0"/>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4" name="Freeform 4"/>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5" name="Group 5"/>
          <p:cNvGrpSpPr/>
          <p:nvPr/>
        </p:nvGrpSpPr>
        <p:grpSpPr>
          <a:xfrm>
            <a:off x="619039" y="2641085"/>
            <a:ext cx="4483934" cy="3071566"/>
            <a:chOff x="0" y="0"/>
            <a:chExt cx="1606941" cy="1100780"/>
          </a:xfrm>
        </p:grpSpPr>
        <p:sp>
          <p:nvSpPr>
            <p:cNvPr id="6" name="Freeform 6"/>
            <p:cNvSpPr/>
            <p:nvPr/>
          </p:nvSpPr>
          <p:spPr>
            <a:xfrm>
              <a:off x="0" y="0"/>
              <a:ext cx="1606941" cy="1100780"/>
            </a:xfrm>
            <a:custGeom>
              <a:avLst/>
              <a:gdLst/>
              <a:ahLst/>
              <a:cxnLst/>
              <a:rect l="l" t="t" r="r" b="b"/>
              <a:pathLst>
                <a:path w="1606941" h="1100780">
                  <a:moveTo>
                    <a:pt x="39712" y="0"/>
                  </a:moveTo>
                  <a:lnTo>
                    <a:pt x="1567229" y="0"/>
                  </a:lnTo>
                  <a:cubicBezTo>
                    <a:pt x="1577761" y="0"/>
                    <a:pt x="1587862" y="4184"/>
                    <a:pt x="1595310" y="11631"/>
                  </a:cubicBezTo>
                  <a:cubicBezTo>
                    <a:pt x="1602757" y="19079"/>
                    <a:pt x="1606941" y="29179"/>
                    <a:pt x="1606941" y="39712"/>
                  </a:cubicBezTo>
                  <a:lnTo>
                    <a:pt x="1606941" y="1061068"/>
                  </a:lnTo>
                  <a:cubicBezTo>
                    <a:pt x="1606941" y="1071600"/>
                    <a:pt x="1602757" y="1081701"/>
                    <a:pt x="1595310" y="1089149"/>
                  </a:cubicBezTo>
                  <a:cubicBezTo>
                    <a:pt x="1587862" y="1096596"/>
                    <a:pt x="1577761" y="1100780"/>
                    <a:pt x="1567229" y="1100780"/>
                  </a:cubicBezTo>
                  <a:lnTo>
                    <a:pt x="39712" y="1100780"/>
                  </a:lnTo>
                  <a:cubicBezTo>
                    <a:pt x="17779" y="1100780"/>
                    <a:pt x="0" y="1083000"/>
                    <a:pt x="0" y="1061068"/>
                  </a:cubicBezTo>
                  <a:lnTo>
                    <a:pt x="0" y="39712"/>
                  </a:lnTo>
                  <a:cubicBezTo>
                    <a:pt x="0" y="29179"/>
                    <a:pt x="4184" y="19079"/>
                    <a:pt x="11631" y="11631"/>
                  </a:cubicBezTo>
                  <a:cubicBezTo>
                    <a:pt x="19079" y="4184"/>
                    <a:pt x="29179" y="0"/>
                    <a:pt x="39712" y="0"/>
                  </a:cubicBezTo>
                  <a:close/>
                </a:path>
              </a:pathLst>
            </a:custGeom>
            <a:solidFill>
              <a:srgbClr val="E893D0"/>
            </a:solidFill>
          </p:spPr>
          <p:txBody>
            <a:bodyPr/>
            <a:lstStyle/>
            <a:p>
              <a:endParaRPr lang="nl-NL"/>
            </a:p>
          </p:txBody>
        </p:sp>
        <p:sp>
          <p:nvSpPr>
            <p:cNvPr id="7" name="TextBox 7"/>
            <p:cNvSpPr txBox="1"/>
            <p:nvPr/>
          </p:nvSpPr>
          <p:spPr>
            <a:xfrm>
              <a:off x="0" y="-19050"/>
              <a:ext cx="1606941" cy="1119830"/>
            </a:xfrm>
            <a:prstGeom prst="rect">
              <a:avLst/>
            </a:prstGeom>
          </p:spPr>
          <p:txBody>
            <a:bodyPr lIns="50800" tIns="50800" rIns="50800" bIns="50800" rtlCol="0" anchor="ctr"/>
            <a:lstStyle/>
            <a:p>
              <a:pPr algn="ctr">
                <a:lnSpc>
                  <a:spcPts val="1680"/>
                </a:lnSpc>
              </a:pPr>
              <a:endParaRPr/>
            </a:p>
          </p:txBody>
        </p:sp>
      </p:grpSp>
      <p:grpSp>
        <p:nvGrpSpPr>
          <p:cNvPr id="8" name="Group 8"/>
          <p:cNvGrpSpPr/>
          <p:nvPr/>
        </p:nvGrpSpPr>
        <p:grpSpPr>
          <a:xfrm>
            <a:off x="5371156" y="2641085"/>
            <a:ext cx="4564844" cy="3071566"/>
            <a:chOff x="0" y="0"/>
            <a:chExt cx="1635937" cy="1100780"/>
          </a:xfrm>
        </p:grpSpPr>
        <p:sp>
          <p:nvSpPr>
            <p:cNvPr id="9" name="Freeform 9"/>
            <p:cNvSpPr/>
            <p:nvPr/>
          </p:nvSpPr>
          <p:spPr>
            <a:xfrm>
              <a:off x="0" y="0"/>
              <a:ext cx="1635937" cy="1100780"/>
            </a:xfrm>
            <a:custGeom>
              <a:avLst/>
              <a:gdLst/>
              <a:ahLst/>
              <a:cxnLst/>
              <a:rect l="l" t="t" r="r" b="b"/>
              <a:pathLst>
                <a:path w="1635937" h="1100780">
                  <a:moveTo>
                    <a:pt x="39008" y="0"/>
                  </a:moveTo>
                  <a:lnTo>
                    <a:pt x="1596929" y="0"/>
                  </a:lnTo>
                  <a:cubicBezTo>
                    <a:pt x="1607275" y="0"/>
                    <a:pt x="1617197" y="4110"/>
                    <a:pt x="1624512" y="11425"/>
                  </a:cubicBezTo>
                  <a:cubicBezTo>
                    <a:pt x="1631827" y="18740"/>
                    <a:pt x="1635937" y="28662"/>
                    <a:pt x="1635937" y="39008"/>
                  </a:cubicBezTo>
                  <a:lnTo>
                    <a:pt x="1635937" y="1061772"/>
                  </a:lnTo>
                  <a:cubicBezTo>
                    <a:pt x="1635937" y="1072118"/>
                    <a:pt x="1631827" y="1082039"/>
                    <a:pt x="1624512" y="1089355"/>
                  </a:cubicBezTo>
                  <a:cubicBezTo>
                    <a:pt x="1617197" y="1096670"/>
                    <a:pt x="1607275" y="1100780"/>
                    <a:pt x="1596929" y="1100780"/>
                  </a:cubicBezTo>
                  <a:lnTo>
                    <a:pt x="39008" y="1100780"/>
                  </a:lnTo>
                  <a:cubicBezTo>
                    <a:pt x="17464" y="1100780"/>
                    <a:pt x="0" y="1083315"/>
                    <a:pt x="0" y="1061772"/>
                  </a:cubicBezTo>
                  <a:lnTo>
                    <a:pt x="0" y="39008"/>
                  </a:lnTo>
                  <a:cubicBezTo>
                    <a:pt x="0" y="28662"/>
                    <a:pt x="4110" y="18740"/>
                    <a:pt x="11425" y="11425"/>
                  </a:cubicBezTo>
                  <a:cubicBezTo>
                    <a:pt x="18740" y="4110"/>
                    <a:pt x="28662" y="0"/>
                    <a:pt x="39008" y="0"/>
                  </a:cubicBezTo>
                  <a:close/>
                </a:path>
              </a:pathLst>
            </a:custGeom>
            <a:solidFill>
              <a:srgbClr val="D34AAD"/>
            </a:solidFill>
          </p:spPr>
          <p:txBody>
            <a:bodyPr/>
            <a:lstStyle/>
            <a:p>
              <a:endParaRPr lang="nl-NL"/>
            </a:p>
          </p:txBody>
        </p:sp>
        <p:sp>
          <p:nvSpPr>
            <p:cNvPr id="10" name="TextBox 10"/>
            <p:cNvSpPr txBox="1"/>
            <p:nvPr/>
          </p:nvSpPr>
          <p:spPr>
            <a:xfrm>
              <a:off x="0" y="-19050"/>
              <a:ext cx="1635937" cy="1119830"/>
            </a:xfrm>
            <a:prstGeom prst="rect">
              <a:avLst/>
            </a:prstGeom>
          </p:spPr>
          <p:txBody>
            <a:bodyPr lIns="50800" tIns="50800" rIns="50800" bIns="50800" rtlCol="0" anchor="ctr"/>
            <a:lstStyle/>
            <a:p>
              <a:pPr algn="ctr">
                <a:lnSpc>
                  <a:spcPts val="1680"/>
                </a:lnSpc>
              </a:pPr>
              <a:endParaRPr/>
            </a:p>
          </p:txBody>
        </p:sp>
      </p:grpSp>
      <p:sp>
        <p:nvSpPr>
          <p:cNvPr id="11" name="Freeform 11"/>
          <p:cNvSpPr/>
          <p:nvPr/>
        </p:nvSpPr>
        <p:spPr>
          <a:xfrm>
            <a:off x="3086904" y="4462618"/>
            <a:ext cx="2259096" cy="1501579"/>
          </a:xfrm>
          <a:custGeom>
            <a:avLst/>
            <a:gdLst/>
            <a:ahLst/>
            <a:cxnLst/>
            <a:rect l="l" t="t" r="r" b="b"/>
            <a:pathLst>
              <a:path w="2259096" h="1501579">
                <a:moveTo>
                  <a:pt x="0" y="0"/>
                </a:moveTo>
                <a:lnTo>
                  <a:pt x="2259096" y="0"/>
                </a:lnTo>
                <a:lnTo>
                  <a:pt x="2259096" y="1501579"/>
                </a:lnTo>
                <a:lnTo>
                  <a:pt x="0" y="1501579"/>
                </a:lnTo>
                <a:lnTo>
                  <a:pt x="0" y="0"/>
                </a:lnTo>
                <a:close/>
              </a:path>
            </a:pathLst>
          </a:custGeom>
          <a:blipFill>
            <a:blip r:embed="rId5"/>
            <a:stretch>
              <a:fillRect r="-99529"/>
            </a:stretch>
          </a:blipFill>
        </p:spPr>
        <p:txBody>
          <a:bodyPr/>
          <a:lstStyle/>
          <a:p>
            <a:endParaRPr lang="nl-NL"/>
          </a:p>
        </p:txBody>
      </p:sp>
      <p:sp>
        <p:nvSpPr>
          <p:cNvPr id="12" name="Freeform 12"/>
          <p:cNvSpPr/>
          <p:nvPr/>
        </p:nvSpPr>
        <p:spPr>
          <a:xfrm>
            <a:off x="8141370" y="4640302"/>
            <a:ext cx="2097157" cy="1397231"/>
          </a:xfrm>
          <a:custGeom>
            <a:avLst/>
            <a:gdLst/>
            <a:ahLst/>
            <a:cxnLst/>
            <a:rect l="l" t="t" r="r" b="b"/>
            <a:pathLst>
              <a:path w="2097157" h="1397231">
                <a:moveTo>
                  <a:pt x="0" y="0"/>
                </a:moveTo>
                <a:lnTo>
                  <a:pt x="2097157" y="0"/>
                </a:lnTo>
                <a:lnTo>
                  <a:pt x="2097157" y="1397231"/>
                </a:lnTo>
                <a:lnTo>
                  <a:pt x="0" y="1397231"/>
                </a:lnTo>
                <a:lnTo>
                  <a:pt x="0" y="0"/>
                </a:lnTo>
                <a:close/>
              </a:path>
            </a:pathLst>
          </a:custGeom>
          <a:blipFill>
            <a:blip r:embed="rId5"/>
            <a:stretch>
              <a:fillRect l="-100000"/>
            </a:stretch>
          </a:blipFill>
        </p:spPr>
        <p:txBody>
          <a:bodyPr/>
          <a:lstStyle/>
          <a:p>
            <a:endParaRPr lang="nl-NL"/>
          </a:p>
        </p:txBody>
      </p:sp>
      <p:sp>
        <p:nvSpPr>
          <p:cNvPr id="13" name="Freeform 13"/>
          <p:cNvSpPr/>
          <p:nvPr/>
        </p:nvSpPr>
        <p:spPr>
          <a:xfrm>
            <a:off x="718566" y="3474032"/>
            <a:ext cx="517574" cy="517574"/>
          </a:xfrm>
          <a:custGeom>
            <a:avLst/>
            <a:gdLst/>
            <a:ahLst/>
            <a:cxnLst/>
            <a:rect l="l" t="t" r="r" b="b"/>
            <a:pathLst>
              <a:path w="517574" h="517574">
                <a:moveTo>
                  <a:pt x="0" y="0"/>
                </a:moveTo>
                <a:lnTo>
                  <a:pt x="517574" y="0"/>
                </a:lnTo>
                <a:lnTo>
                  <a:pt x="517574" y="517575"/>
                </a:lnTo>
                <a:lnTo>
                  <a:pt x="0" y="51757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14" name="Freeform 14"/>
          <p:cNvSpPr/>
          <p:nvPr/>
        </p:nvSpPr>
        <p:spPr>
          <a:xfrm>
            <a:off x="718566" y="4740455"/>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15" name="Freeform 15"/>
          <p:cNvSpPr/>
          <p:nvPr/>
        </p:nvSpPr>
        <p:spPr>
          <a:xfrm>
            <a:off x="810875" y="3573924"/>
            <a:ext cx="332957" cy="301326"/>
          </a:xfrm>
          <a:custGeom>
            <a:avLst/>
            <a:gdLst/>
            <a:ahLst/>
            <a:cxnLst/>
            <a:rect l="l" t="t" r="r" b="b"/>
            <a:pathLst>
              <a:path w="332957" h="301326">
                <a:moveTo>
                  <a:pt x="0" y="0"/>
                </a:moveTo>
                <a:lnTo>
                  <a:pt x="332957" y="0"/>
                </a:lnTo>
                <a:lnTo>
                  <a:pt x="332957" y="301326"/>
                </a:lnTo>
                <a:lnTo>
                  <a:pt x="0" y="301326"/>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nl-NL"/>
          </a:p>
        </p:txBody>
      </p:sp>
      <p:sp>
        <p:nvSpPr>
          <p:cNvPr id="16" name="Freeform 16"/>
          <p:cNvSpPr/>
          <p:nvPr/>
        </p:nvSpPr>
        <p:spPr>
          <a:xfrm>
            <a:off x="810875" y="4210682"/>
            <a:ext cx="349118" cy="319443"/>
          </a:xfrm>
          <a:custGeom>
            <a:avLst/>
            <a:gdLst/>
            <a:ahLst/>
            <a:cxnLst/>
            <a:rect l="l" t="t" r="r" b="b"/>
            <a:pathLst>
              <a:path w="349118" h="319443">
                <a:moveTo>
                  <a:pt x="0" y="0"/>
                </a:moveTo>
                <a:lnTo>
                  <a:pt x="349118" y="0"/>
                </a:lnTo>
                <a:lnTo>
                  <a:pt x="349118" y="319442"/>
                </a:lnTo>
                <a:lnTo>
                  <a:pt x="0" y="31944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nl-NL"/>
          </a:p>
        </p:txBody>
      </p:sp>
      <p:sp>
        <p:nvSpPr>
          <p:cNvPr id="17" name="Freeform 17"/>
          <p:cNvSpPr/>
          <p:nvPr/>
        </p:nvSpPr>
        <p:spPr>
          <a:xfrm>
            <a:off x="718566" y="4108581"/>
            <a:ext cx="531722" cy="531722"/>
          </a:xfrm>
          <a:custGeom>
            <a:avLst/>
            <a:gdLst/>
            <a:ahLst/>
            <a:cxnLst/>
            <a:rect l="l" t="t" r="r" b="b"/>
            <a:pathLst>
              <a:path w="531722" h="531722">
                <a:moveTo>
                  <a:pt x="0" y="0"/>
                </a:moveTo>
                <a:lnTo>
                  <a:pt x="531722" y="0"/>
                </a:lnTo>
                <a:lnTo>
                  <a:pt x="531722" y="531721"/>
                </a:lnTo>
                <a:lnTo>
                  <a:pt x="0" y="531721"/>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nl-NL"/>
          </a:p>
        </p:txBody>
      </p:sp>
      <p:sp>
        <p:nvSpPr>
          <p:cNvPr id="18" name="Freeform 18"/>
          <p:cNvSpPr/>
          <p:nvPr/>
        </p:nvSpPr>
        <p:spPr>
          <a:xfrm>
            <a:off x="840709" y="4868902"/>
            <a:ext cx="273289" cy="273289"/>
          </a:xfrm>
          <a:custGeom>
            <a:avLst/>
            <a:gdLst/>
            <a:ahLst/>
            <a:cxnLst/>
            <a:rect l="l" t="t" r="r" b="b"/>
            <a:pathLst>
              <a:path w="273289" h="273289">
                <a:moveTo>
                  <a:pt x="0" y="0"/>
                </a:moveTo>
                <a:lnTo>
                  <a:pt x="273289" y="0"/>
                </a:lnTo>
                <a:lnTo>
                  <a:pt x="273289" y="273289"/>
                </a:lnTo>
                <a:lnTo>
                  <a:pt x="0" y="273289"/>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nl-NL"/>
          </a:p>
        </p:txBody>
      </p:sp>
      <p:sp>
        <p:nvSpPr>
          <p:cNvPr id="19" name="AutoShape 19"/>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20" name="Freeform 20"/>
          <p:cNvSpPr/>
          <p:nvPr/>
        </p:nvSpPr>
        <p:spPr>
          <a:xfrm>
            <a:off x="5470683" y="3602620"/>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21" name="Freeform 21"/>
          <p:cNvSpPr/>
          <p:nvPr/>
        </p:nvSpPr>
        <p:spPr>
          <a:xfrm>
            <a:off x="5470683" y="4869042"/>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22" name="Freeform 22"/>
          <p:cNvSpPr/>
          <p:nvPr/>
        </p:nvSpPr>
        <p:spPr>
          <a:xfrm>
            <a:off x="5470683" y="4203831"/>
            <a:ext cx="517574" cy="517574"/>
          </a:xfrm>
          <a:custGeom>
            <a:avLst/>
            <a:gdLst/>
            <a:ahLst/>
            <a:cxnLst/>
            <a:rect l="l" t="t" r="r" b="b"/>
            <a:pathLst>
              <a:path w="517574" h="517574">
                <a:moveTo>
                  <a:pt x="0" y="0"/>
                </a:moveTo>
                <a:lnTo>
                  <a:pt x="517574" y="0"/>
                </a:lnTo>
                <a:lnTo>
                  <a:pt x="517574" y="517574"/>
                </a:lnTo>
                <a:lnTo>
                  <a:pt x="0" y="517574"/>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23" name="Freeform 23"/>
          <p:cNvSpPr/>
          <p:nvPr/>
        </p:nvSpPr>
        <p:spPr>
          <a:xfrm>
            <a:off x="5546185" y="3719107"/>
            <a:ext cx="363333" cy="272499"/>
          </a:xfrm>
          <a:custGeom>
            <a:avLst/>
            <a:gdLst/>
            <a:ahLst/>
            <a:cxnLst/>
            <a:rect l="l" t="t" r="r" b="b"/>
            <a:pathLst>
              <a:path w="363333" h="272499">
                <a:moveTo>
                  <a:pt x="0" y="0"/>
                </a:moveTo>
                <a:lnTo>
                  <a:pt x="363333" y="0"/>
                </a:lnTo>
                <a:lnTo>
                  <a:pt x="363333" y="272500"/>
                </a:lnTo>
                <a:lnTo>
                  <a:pt x="0" y="272500"/>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nl-NL"/>
          </a:p>
        </p:txBody>
      </p:sp>
      <p:sp>
        <p:nvSpPr>
          <p:cNvPr id="24" name="Freeform 24"/>
          <p:cNvSpPr/>
          <p:nvPr/>
        </p:nvSpPr>
        <p:spPr>
          <a:xfrm>
            <a:off x="5552832" y="4281559"/>
            <a:ext cx="356686" cy="362118"/>
          </a:xfrm>
          <a:custGeom>
            <a:avLst/>
            <a:gdLst/>
            <a:ahLst/>
            <a:cxnLst/>
            <a:rect l="l" t="t" r="r" b="b"/>
            <a:pathLst>
              <a:path w="356686" h="362118">
                <a:moveTo>
                  <a:pt x="0" y="0"/>
                </a:moveTo>
                <a:lnTo>
                  <a:pt x="356686" y="0"/>
                </a:lnTo>
                <a:lnTo>
                  <a:pt x="356686" y="362117"/>
                </a:lnTo>
                <a:lnTo>
                  <a:pt x="0" y="362117"/>
                </a:lnTo>
                <a:lnTo>
                  <a:pt x="0"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nl-NL"/>
          </a:p>
        </p:txBody>
      </p:sp>
      <p:sp>
        <p:nvSpPr>
          <p:cNvPr id="25" name="TextBox 25"/>
          <p:cNvSpPr txBox="1"/>
          <p:nvPr/>
        </p:nvSpPr>
        <p:spPr>
          <a:xfrm>
            <a:off x="637467" y="794305"/>
            <a:ext cx="4167516" cy="477466"/>
          </a:xfrm>
          <a:prstGeom prst="rect">
            <a:avLst/>
          </a:prstGeom>
        </p:spPr>
        <p:txBody>
          <a:bodyPr lIns="0" tIns="0" rIns="0" bIns="0" rtlCol="0" anchor="t">
            <a:spAutoFit/>
          </a:bodyPr>
          <a:lstStyle/>
          <a:p>
            <a:pPr algn="l">
              <a:lnSpc>
                <a:spcPts val="3461"/>
              </a:lnSpc>
            </a:pPr>
            <a:r>
              <a:rPr lang="en-US" sz="3204" b="1">
                <a:solidFill>
                  <a:srgbClr val="173395"/>
                </a:solidFill>
                <a:latin typeface="Poppins Bold"/>
                <a:ea typeface="Poppins Bold"/>
                <a:cs typeface="Poppins Bold"/>
                <a:sym typeface="Poppins Bold"/>
              </a:rPr>
              <a:t>Verlies en rouw</a:t>
            </a:r>
          </a:p>
        </p:txBody>
      </p:sp>
      <p:sp>
        <p:nvSpPr>
          <p:cNvPr id="26" name="TextBox 26"/>
          <p:cNvSpPr txBox="1"/>
          <p:nvPr/>
        </p:nvSpPr>
        <p:spPr>
          <a:xfrm>
            <a:off x="1354822" y="3484725"/>
            <a:ext cx="3257954" cy="3905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Bespreken van het aanstaande verlies en mogelijke ondersteuning</a:t>
            </a:r>
          </a:p>
        </p:txBody>
      </p:sp>
      <p:sp>
        <p:nvSpPr>
          <p:cNvPr id="27" name="TextBox 27"/>
          <p:cNvSpPr txBox="1"/>
          <p:nvPr/>
        </p:nvSpPr>
        <p:spPr>
          <a:xfrm>
            <a:off x="680691" y="1395596"/>
            <a:ext cx="8994941" cy="473964"/>
          </a:xfrm>
          <a:prstGeom prst="rect">
            <a:avLst/>
          </a:prstGeom>
        </p:spPr>
        <p:txBody>
          <a:bodyPr lIns="0" tIns="0" rIns="0" bIns="0" rtlCol="0" anchor="t">
            <a:spAutoFit/>
          </a:bodyPr>
          <a:lstStyle/>
          <a:p>
            <a:pPr algn="l">
              <a:lnSpc>
                <a:spcPts val="1848"/>
              </a:lnSpc>
            </a:pPr>
            <a:r>
              <a:rPr lang="en-US" sz="1400">
                <a:solidFill>
                  <a:srgbClr val="173395"/>
                </a:solidFill>
                <a:latin typeface="Poppins"/>
                <a:ea typeface="Poppins"/>
                <a:cs typeface="Poppins"/>
                <a:sym typeface="Poppins"/>
              </a:rPr>
              <a:t>Rouw begint vaak al tijdens het ziekteproces, niet pas na het overlijden — en rouw raakt niet alleen naasten, maar ook zorgprofessionals en vrijwilligers zelf.</a:t>
            </a:r>
          </a:p>
        </p:txBody>
      </p:sp>
      <p:sp>
        <p:nvSpPr>
          <p:cNvPr id="28" name="TextBox 28"/>
          <p:cNvSpPr txBox="1"/>
          <p:nvPr/>
        </p:nvSpPr>
        <p:spPr>
          <a:xfrm>
            <a:off x="977353" y="2978703"/>
            <a:ext cx="3030885" cy="257175"/>
          </a:xfrm>
          <a:prstGeom prst="rect">
            <a:avLst/>
          </a:prstGeom>
        </p:spPr>
        <p:txBody>
          <a:bodyPr lIns="0" tIns="0" rIns="0" bIns="0" rtlCol="0" anchor="t">
            <a:spAutoFit/>
          </a:bodyPr>
          <a:lstStyle/>
          <a:p>
            <a:pPr algn="l">
              <a:lnSpc>
                <a:spcPts val="1919"/>
              </a:lnSpc>
              <a:spcBef>
                <a:spcPct val="0"/>
              </a:spcBef>
            </a:pPr>
            <a:r>
              <a:rPr lang="en-US" sz="1599" b="1">
                <a:solidFill>
                  <a:srgbClr val="FDFDFE"/>
                </a:solidFill>
                <a:latin typeface="Poppins Bold"/>
                <a:ea typeface="Poppins Bold"/>
                <a:cs typeface="Poppins Bold"/>
                <a:sym typeface="Poppins Bold"/>
              </a:rPr>
              <a:t>Voor de patiënt en naasten</a:t>
            </a:r>
          </a:p>
        </p:txBody>
      </p:sp>
      <p:sp>
        <p:nvSpPr>
          <p:cNvPr id="29" name="TextBox 29"/>
          <p:cNvSpPr txBox="1"/>
          <p:nvPr/>
        </p:nvSpPr>
        <p:spPr>
          <a:xfrm>
            <a:off x="1354822" y="4167343"/>
            <a:ext cx="3029773" cy="3905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Professional signaleert reacties en let op risico op complexe rouw</a:t>
            </a:r>
          </a:p>
        </p:txBody>
      </p:sp>
      <p:sp>
        <p:nvSpPr>
          <p:cNvPr id="30" name="TextBox 30"/>
          <p:cNvSpPr txBox="1"/>
          <p:nvPr/>
        </p:nvSpPr>
        <p:spPr>
          <a:xfrm>
            <a:off x="1354822" y="4799217"/>
            <a:ext cx="2356628" cy="3905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Nazorggesprek enkele weken na overlijden</a:t>
            </a:r>
          </a:p>
        </p:txBody>
      </p:sp>
      <p:sp>
        <p:nvSpPr>
          <p:cNvPr id="31" name="TextBox 31"/>
          <p:cNvSpPr txBox="1"/>
          <p:nvPr/>
        </p:nvSpPr>
        <p:spPr>
          <a:xfrm>
            <a:off x="6106939" y="3601082"/>
            <a:ext cx="3398925" cy="3905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Onderlinge ondersteuning bij verlies en rouw</a:t>
            </a:r>
          </a:p>
        </p:txBody>
      </p:sp>
      <p:sp>
        <p:nvSpPr>
          <p:cNvPr id="32" name="TextBox 32"/>
          <p:cNvSpPr txBox="1"/>
          <p:nvPr/>
        </p:nvSpPr>
        <p:spPr>
          <a:xfrm>
            <a:off x="5729470" y="2869165"/>
            <a:ext cx="3030885" cy="495300"/>
          </a:xfrm>
          <a:prstGeom prst="rect">
            <a:avLst/>
          </a:prstGeom>
        </p:spPr>
        <p:txBody>
          <a:bodyPr lIns="0" tIns="0" rIns="0" bIns="0" rtlCol="0" anchor="t">
            <a:spAutoFit/>
          </a:bodyPr>
          <a:lstStyle/>
          <a:p>
            <a:pPr algn="l">
              <a:lnSpc>
                <a:spcPts val="1919"/>
              </a:lnSpc>
              <a:spcBef>
                <a:spcPct val="0"/>
              </a:spcBef>
            </a:pPr>
            <a:r>
              <a:rPr lang="en-US" sz="1599" b="1">
                <a:solidFill>
                  <a:srgbClr val="FDFDFE"/>
                </a:solidFill>
                <a:latin typeface="Poppins Bold"/>
                <a:ea typeface="Poppins Bold"/>
                <a:cs typeface="Poppins Bold"/>
                <a:sym typeface="Poppins Bold"/>
              </a:rPr>
              <a:t>Voor zorgprofessionals en vrijwilligers</a:t>
            </a:r>
          </a:p>
        </p:txBody>
      </p:sp>
      <p:sp>
        <p:nvSpPr>
          <p:cNvPr id="33" name="TextBox 33"/>
          <p:cNvSpPr txBox="1"/>
          <p:nvPr/>
        </p:nvSpPr>
        <p:spPr>
          <a:xfrm>
            <a:off x="6106939" y="4167343"/>
            <a:ext cx="3398925" cy="3905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Experts beschikbaar voor verwijzing bij complexe rouw</a:t>
            </a:r>
          </a:p>
        </p:txBody>
      </p:sp>
      <p:sp>
        <p:nvSpPr>
          <p:cNvPr id="34" name="TextBox 34"/>
          <p:cNvSpPr txBox="1"/>
          <p:nvPr/>
        </p:nvSpPr>
        <p:spPr>
          <a:xfrm>
            <a:off x="6106939" y="4757893"/>
            <a:ext cx="2350739" cy="581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Structurele aandacht vanuit team en organisatie voor zelfzorg</a:t>
            </a:r>
          </a:p>
        </p:txBody>
      </p:sp>
      <p:sp>
        <p:nvSpPr>
          <p:cNvPr id="35" name="Freeform 35"/>
          <p:cNvSpPr/>
          <p:nvPr/>
        </p:nvSpPr>
        <p:spPr>
          <a:xfrm>
            <a:off x="5559838" y="4959530"/>
            <a:ext cx="333262" cy="333262"/>
          </a:xfrm>
          <a:custGeom>
            <a:avLst/>
            <a:gdLst/>
            <a:ahLst/>
            <a:cxnLst/>
            <a:rect l="l" t="t" r="r" b="b"/>
            <a:pathLst>
              <a:path w="333262" h="333262">
                <a:moveTo>
                  <a:pt x="0" y="0"/>
                </a:moveTo>
                <a:lnTo>
                  <a:pt x="333263" y="0"/>
                </a:lnTo>
                <a:lnTo>
                  <a:pt x="333263" y="333262"/>
                </a:lnTo>
                <a:lnTo>
                  <a:pt x="0" y="333262"/>
                </a:lnTo>
                <a:lnTo>
                  <a:pt x="0" y="0"/>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nl-NL"/>
          </a:p>
        </p:txBody>
      </p:sp>
      <p:sp>
        <p:nvSpPr>
          <p:cNvPr id="36" name="TextBox 36"/>
          <p:cNvSpPr txBox="1"/>
          <p:nvPr/>
        </p:nvSpPr>
        <p:spPr>
          <a:xfrm>
            <a:off x="637467" y="591387"/>
            <a:ext cx="3472015" cy="164613"/>
          </a:xfrm>
          <a:prstGeom prst="rect">
            <a:avLst/>
          </a:prstGeom>
        </p:spPr>
        <p:txBody>
          <a:bodyPr lIns="0" tIns="0" rIns="0" bIns="0" rtlCol="0" anchor="t">
            <a:spAutoFit/>
          </a:bodyPr>
          <a:lstStyle/>
          <a:p>
            <a:pPr algn="l">
              <a:lnSpc>
                <a:spcPts val="1108"/>
              </a:lnSpc>
            </a:pPr>
            <a:r>
              <a:rPr lang="en-US" sz="1026" b="1">
                <a:solidFill>
                  <a:srgbClr val="173395"/>
                </a:solidFill>
                <a:latin typeface="Poppins Bold"/>
                <a:ea typeface="Poppins Bold"/>
                <a:cs typeface="Poppins Bold"/>
                <a:sym typeface="Poppins Bold"/>
              </a:rPr>
              <a:t>Zorgproces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reeform 51">
            <a:extLst>
              <a:ext uri="{FF2B5EF4-FFF2-40B4-BE49-F238E27FC236}">
                <a16:creationId xmlns:a16="http://schemas.microsoft.com/office/drawing/2014/main" id="{3B3F423E-9322-4AF8-6F9A-E6C568172271}"/>
              </a:ext>
            </a:extLst>
          </p:cNvPr>
          <p:cNvSpPr/>
          <p:nvPr/>
        </p:nvSpPr>
        <p:spPr>
          <a:xfrm>
            <a:off x="-17539" y="0"/>
            <a:ext cx="10709529" cy="7569612"/>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nvGrpSpPr>
          <p:cNvPr id="2" name="Group 2"/>
          <p:cNvGrpSpPr/>
          <p:nvPr/>
        </p:nvGrpSpPr>
        <p:grpSpPr>
          <a:xfrm>
            <a:off x="2963180" y="2321821"/>
            <a:ext cx="2279209" cy="2663106"/>
            <a:chOff x="0" y="0"/>
            <a:chExt cx="816817" cy="954397"/>
          </a:xfrm>
        </p:grpSpPr>
        <p:sp>
          <p:nvSpPr>
            <p:cNvPr id="3" name="Freeform 3"/>
            <p:cNvSpPr/>
            <p:nvPr/>
          </p:nvSpPr>
          <p:spPr>
            <a:xfrm>
              <a:off x="0" y="0"/>
              <a:ext cx="816817" cy="954397"/>
            </a:xfrm>
            <a:custGeom>
              <a:avLst/>
              <a:gdLst/>
              <a:ahLst/>
              <a:cxnLst/>
              <a:rect l="l" t="t" r="r" b="b"/>
              <a:pathLst>
                <a:path w="816817" h="954397">
                  <a:moveTo>
                    <a:pt x="78125" y="0"/>
                  </a:moveTo>
                  <a:lnTo>
                    <a:pt x="738692" y="0"/>
                  </a:lnTo>
                  <a:cubicBezTo>
                    <a:pt x="759412" y="0"/>
                    <a:pt x="779283" y="8231"/>
                    <a:pt x="793935" y="22882"/>
                  </a:cubicBezTo>
                  <a:cubicBezTo>
                    <a:pt x="808586" y="37534"/>
                    <a:pt x="816817" y="57405"/>
                    <a:pt x="816817" y="78125"/>
                  </a:cubicBezTo>
                  <a:lnTo>
                    <a:pt x="816817" y="876272"/>
                  </a:lnTo>
                  <a:cubicBezTo>
                    <a:pt x="816817" y="896992"/>
                    <a:pt x="808586" y="916863"/>
                    <a:pt x="793935" y="931515"/>
                  </a:cubicBezTo>
                  <a:cubicBezTo>
                    <a:pt x="779283" y="946166"/>
                    <a:pt x="759412" y="954397"/>
                    <a:pt x="738692" y="954397"/>
                  </a:cubicBezTo>
                  <a:lnTo>
                    <a:pt x="78125" y="954397"/>
                  </a:lnTo>
                  <a:cubicBezTo>
                    <a:pt x="57405" y="954397"/>
                    <a:pt x="37534" y="946166"/>
                    <a:pt x="22882" y="931515"/>
                  </a:cubicBezTo>
                  <a:cubicBezTo>
                    <a:pt x="8231" y="916863"/>
                    <a:pt x="0" y="896992"/>
                    <a:pt x="0" y="876272"/>
                  </a:cubicBezTo>
                  <a:lnTo>
                    <a:pt x="0" y="78125"/>
                  </a:lnTo>
                  <a:cubicBezTo>
                    <a:pt x="0" y="57405"/>
                    <a:pt x="8231" y="37534"/>
                    <a:pt x="22882" y="22882"/>
                  </a:cubicBezTo>
                  <a:cubicBezTo>
                    <a:pt x="37534" y="8231"/>
                    <a:pt x="57405" y="0"/>
                    <a:pt x="78125" y="0"/>
                  </a:cubicBezTo>
                  <a:close/>
                </a:path>
              </a:pathLst>
            </a:custGeom>
            <a:solidFill>
              <a:srgbClr val="D34AAD"/>
            </a:solidFill>
          </p:spPr>
          <p:txBody>
            <a:bodyPr/>
            <a:lstStyle/>
            <a:p>
              <a:endParaRPr lang="nl-NL"/>
            </a:p>
          </p:txBody>
        </p:sp>
        <p:sp>
          <p:nvSpPr>
            <p:cNvPr id="4" name="TextBox 4"/>
            <p:cNvSpPr txBox="1"/>
            <p:nvPr/>
          </p:nvSpPr>
          <p:spPr>
            <a:xfrm>
              <a:off x="0" y="-19050"/>
              <a:ext cx="816817" cy="973447"/>
            </a:xfrm>
            <a:prstGeom prst="rect">
              <a:avLst/>
            </a:prstGeom>
          </p:spPr>
          <p:txBody>
            <a:bodyPr lIns="50800" tIns="50800" rIns="50800" bIns="50800" rtlCol="0" anchor="ctr"/>
            <a:lstStyle/>
            <a:p>
              <a:pPr algn="ctr">
                <a:lnSpc>
                  <a:spcPts val="1353"/>
                </a:lnSpc>
              </a:pPr>
              <a:endParaRPr/>
            </a:p>
          </p:txBody>
        </p:sp>
      </p:grpSp>
      <p:grpSp>
        <p:nvGrpSpPr>
          <p:cNvPr id="5" name="Group 5"/>
          <p:cNvGrpSpPr/>
          <p:nvPr/>
        </p:nvGrpSpPr>
        <p:grpSpPr>
          <a:xfrm>
            <a:off x="5310430" y="2321821"/>
            <a:ext cx="2279209" cy="2663106"/>
            <a:chOff x="0" y="0"/>
            <a:chExt cx="816817" cy="954397"/>
          </a:xfrm>
        </p:grpSpPr>
        <p:sp>
          <p:nvSpPr>
            <p:cNvPr id="6" name="Freeform 6"/>
            <p:cNvSpPr/>
            <p:nvPr/>
          </p:nvSpPr>
          <p:spPr>
            <a:xfrm>
              <a:off x="0" y="0"/>
              <a:ext cx="816817" cy="954397"/>
            </a:xfrm>
            <a:custGeom>
              <a:avLst/>
              <a:gdLst/>
              <a:ahLst/>
              <a:cxnLst/>
              <a:rect l="l" t="t" r="r" b="b"/>
              <a:pathLst>
                <a:path w="816817" h="954397">
                  <a:moveTo>
                    <a:pt x="78125" y="0"/>
                  </a:moveTo>
                  <a:lnTo>
                    <a:pt x="738692" y="0"/>
                  </a:lnTo>
                  <a:cubicBezTo>
                    <a:pt x="759412" y="0"/>
                    <a:pt x="779283" y="8231"/>
                    <a:pt x="793935" y="22882"/>
                  </a:cubicBezTo>
                  <a:cubicBezTo>
                    <a:pt x="808586" y="37534"/>
                    <a:pt x="816817" y="57405"/>
                    <a:pt x="816817" y="78125"/>
                  </a:cubicBezTo>
                  <a:lnTo>
                    <a:pt x="816817" y="876272"/>
                  </a:lnTo>
                  <a:cubicBezTo>
                    <a:pt x="816817" y="896992"/>
                    <a:pt x="808586" y="916863"/>
                    <a:pt x="793935" y="931515"/>
                  </a:cubicBezTo>
                  <a:cubicBezTo>
                    <a:pt x="779283" y="946166"/>
                    <a:pt x="759412" y="954397"/>
                    <a:pt x="738692" y="954397"/>
                  </a:cubicBezTo>
                  <a:lnTo>
                    <a:pt x="78125" y="954397"/>
                  </a:lnTo>
                  <a:cubicBezTo>
                    <a:pt x="57405" y="954397"/>
                    <a:pt x="37534" y="946166"/>
                    <a:pt x="22882" y="931515"/>
                  </a:cubicBezTo>
                  <a:cubicBezTo>
                    <a:pt x="8231" y="916863"/>
                    <a:pt x="0" y="896992"/>
                    <a:pt x="0" y="876272"/>
                  </a:cubicBezTo>
                  <a:lnTo>
                    <a:pt x="0" y="78125"/>
                  </a:lnTo>
                  <a:cubicBezTo>
                    <a:pt x="0" y="57405"/>
                    <a:pt x="8231" y="37534"/>
                    <a:pt x="22882" y="22882"/>
                  </a:cubicBezTo>
                  <a:cubicBezTo>
                    <a:pt x="37534" y="8231"/>
                    <a:pt x="57405" y="0"/>
                    <a:pt x="78125" y="0"/>
                  </a:cubicBezTo>
                  <a:close/>
                </a:path>
              </a:pathLst>
            </a:custGeom>
            <a:solidFill>
              <a:srgbClr val="C22699"/>
            </a:solidFill>
          </p:spPr>
          <p:txBody>
            <a:bodyPr/>
            <a:lstStyle/>
            <a:p>
              <a:endParaRPr lang="nl-NL"/>
            </a:p>
          </p:txBody>
        </p:sp>
        <p:sp>
          <p:nvSpPr>
            <p:cNvPr id="7" name="TextBox 7"/>
            <p:cNvSpPr txBox="1"/>
            <p:nvPr/>
          </p:nvSpPr>
          <p:spPr>
            <a:xfrm>
              <a:off x="0" y="-19050"/>
              <a:ext cx="816817" cy="973447"/>
            </a:xfrm>
            <a:prstGeom prst="rect">
              <a:avLst/>
            </a:prstGeom>
          </p:spPr>
          <p:txBody>
            <a:bodyPr lIns="50800" tIns="50800" rIns="50800" bIns="50800" rtlCol="0" anchor="ctr"/>
            <a:lstStyle/>
            <a:p>
              <a:pPr algn="ctr">
                <a:lnSpc>
                  <a:spcPts val="1353"/>
                </a:lnSpc>
              </a:pPr>
              <a:endParaRPr/>
            </a:p>
          </p:txBody>
        </p:sp>
      </p:grpSp>
      <p:grpSp>
        <p:nvGrpSpPr>
          <p:cNvPr id="8" name="Group 8"/>
          <p:cNvGrpSpPr/>
          <p:nvPr/>
        </p:nvGrpSpPr>
        <p:grpSpPr>
          <a:xfrm>
            <a:off x="7656791" y="2332307"/>
            <a:ext cx="2279209" cy="2652620"/>
            <a:chOff x="0" y="0"/>
            <a:chExt cx="816817" cy="950639"/>
          </a:xfrm>
        </p:grpSpPr>
        <p:sp>
          <p:nvSpPr>
            <p:cNvPr id="9" name="Freeform 9"/>
            <p:cNvSpPr/>
            <p:nvPr/>
          </p:nvSpPr>
          <p:spPr>
            <a:xfrm>
              <a:off x="0" y="0"/>
              <a:ext cx="816817" cy="950639"/>
            </a:xfrm>
            <a:custGeom>
              <a:avLst/>
              <a:gdLst/>
              <a:ahLst/>
              <a:cxnLst/>
              <a:rect l="l" t="t" r="r" b="b"/>
              <a:pathLst>
                <a:path w="816817" h="950639">
                  <a:moveTo>
                    <a:pt x="78125" y="0"/>
                  </a:moveTo>
                  <a:lnTo>
                    <a:pt x="738692" y="0"/>
                  </a:lnTo>
                  <a:cubicBezTo>
                    <a:pt x="759412" y="0"/>
                    <a:pt x="779283" y="8231"/>
                    <a:pt x="793935" y="22882"/>
                  </a:cubicBezTo>
                  <a:cubicBezTo>
                    <a:pt x="808586" y="37534"/>
                    <a:pt x="816817" y="57405"/>
                    <a:pt x="816817" y="78125"/>
                  </a:cubicBezTo>
                  <a:lnTo>
                    <a:pt x="816817" y="872514"/>
                  </a:lnTo>
                  <a:cubicBezTo>
                    <a:pt x="816817" y="893234"/>
                    <a:pt x="808586" y="913106"/>
                    <a:pt x="793935" y="927757"/>
                  </a:cubicBezTo>
                  <a:cubicBezTo>
                    <a:pt x="779283" y="942408"/>
                    <a:pt x="759412" y="950639"/>
                    <a:pt x="738692" y="950639"/>
                  </a:cubicBezTo>
                  <a:lnTo>
                    <a:pt x="78125" y="950639"/>
                  </a:lnTo>
                  <a:cubicBezTo>
                    <a:pt x="34978" y="950639"/>
                    <a:pt x="0" y="915661"/>
                    <a:pt x="0" y="872514"/>
                  </a:cubicBezTo>
                  <a:lnTo>
                    <a:pt x="0" y="78125"/>
                  </a:lnTo>
                  <a:cubicBezTo>
                    <a:pt x="0" y="57405"/>
                    <a:pt x="8231" y="37534"/>
                    <a:pt x="22882" y="22882"/>
                  </a:cubicBezTo>
                  <a:cubicBezTo>
                    <a:pt x="37534" y="8231"/>
                    <a:pt x="57405" y="0"/>
                    <a:pt x="78125" y="0"/>
                  </a:cubicBezTo>
                  <a:close/>
                </a:path>
              </a:pathLst>
            </a:custGeom>
            <a:solidFill>
              <a:srgbClr val="AF1881"/>
            </a:solidFill>
          </p:spPr>
          <p:txBody>
            <a:bodyPr/>
            <a:lstStyle/>
            <a:p>
              <a:endParaRPr lang="nl-NL"/>
            </a:p>
          </p:txBody>
        </p:sp>
        <p:sp>
          <p:nvSpPr>
            <p:cNvPr id="10" name="TextBox 10"/>
            <p:cNvSpPr txBox="1"/>
            <p:nvPr/>
          </p:nvSpPr>
          <p:spPr>
            <a:xfrm>
              <a:off x="0" y="-19050"/>
              <a:ext cx="816817" cy="969689"/>
            </a:xfrm>
            <a:prstGeom prst="rect">
              <a:avLst/>
            </a:prstGeom>
          </p:spPr>
          <p:txBody>
            <a:bodyPr lIns="50800" tIns="50800" rIns="50800" bIns="50800" rtlCol="0" anchor="ctr"/>
            <a:lstStyle/>
            <a:p>
              <a:pPr algn="ctr">
                <a:lnSpc>
                  <a:spcPts val="1353"/>
                </a:lnSpc>
              </a:pPr>
              <a:endParaRPr/>
            </a:p>
          </p:txBody>
        </p:sp>
      </p:grpSp>
      <p:grpSp>
        <p:nvGrpSpPr>
          <p:cNvPr id="11" name="Group 11"/>
          <p:cNvGrpSpPr/>
          <p:nvPr/>
        </p:nvGrpSpPr>
        <p:grpSpPr>
          <a:xfrm>
            <a:off x="619039" y="2332307"/>
            <a:ext cx="2279209" cy="2652620"/>
            <a:chOff x="0" y="0"/>
            <a:chExt cx="816817" cy="950639"/>
          </a:xfrm>
        </p:grpSpPr>
        <p:sp>
          <p:nvSpPr>
            <p:cNvPr id="12" name="Freeform 12"/>
            <p:cNvSpPr/>
            <p:nvPr/>
          </p:nvSpPr>
          <p:spPr>
            <a:xfrm>
              <a:off x="0" y="0"/>
              <a:ext cx="816817" cy="950639"/>
            </a:xfrm>
            <a:custGeom>
              <a:avLst/>
              <a:gdLst/>
              <a:ahLst/>
              <a:cxnLst/>
              <a:rect l="l" t="t" r="r" b="b"/>
              <a:pathLst>
                <a:path w="816817" h="950639">
                  <a:moveTo>
                    <a:pt x="78125" y="0"/>
                  </a:moveTo>
                  <a:lnTo>
                    <a:pt x="738692" y="0"/>
                  </a:lnTo>
                  <a:cubicBezTo>
                    <a:pt x="759412" y="0"/>
                    <a:pt x="779283" y="8231"/>
                    <a:pt x="793935" y="22882"/>
                  </a:cubicBezTo>
                  <a:cubicBezTo>
                    <a:pt x="808586" y="37534"/>
                    <a:pt x="816817" y="57405"/>
                    <a:pt x="816817" y="78125"/>
                  </a:cubicBezTo>
                  <a:lnTo>
                    <a:pt x="816817" y="872514"/>
                  </a:lnTo>
                  <a:cubicBezTo>
                    <a:pt x="816817" y="893234"/>
                    <a:pt x="808586" y="913106"/>
                    <a:pt x="793935" y="927757"/>
                  </a:cubicBezTo>
                  <a:cubicBezTo>
                    <a:pt x="779283" y="942408"/>
                    <a:pt x="759412" y="950639"/>
                    <a:pt x="738692" y="950639"/>
                  </a:cubicBezTo>
                  <a:lnTo>
                    <a:pt x="78125" y="950639"/>
                  </a:lnTo>
                  <a:cubicBezTo>
                    <a:pt x="34978" y="950639"/>
                    <a:pt x="0" y="915661"/>
                    <a:pt x="0" y="872514"/>
                  </a:cubicBezTo>
                  <a:lnTo>
                    <a:pt x="0" y="78125"/>
                  </a:lnTo>
                  <a:cubicBezTo>
                    <a:pt x="0" y="57405"/>
                    <a:pt x="8231" y="37534"/>
                    <a:pt x="22882" y="22882"/>
                  </a:cubicBezTo>
                  <a:cubicBezTo>
                    <a:pt x="37534" y="8231"/>
                    <a:pt x="57405" y="0"/>
                    <a:pt x="78125" y="0"/>
                  </a:cubicBezTo>
                  <a:close/>
                </a:path>
              </a:pathLst>
            </a:custGeom>
            <a:solidFill>
              <a:srgbClr val="E893D0"/>
            </a:solidFill>
          </p:spPr>
          <p:txBody>
            <a:bodyPr/>
            <a:lstStyle/>
            <a:p>
              <a:endParaRPr lang="nl-NL"/>
            </a:p>
          </p:txBody>
        </p:sp>
        <p:sp>
          <p:nvSpPr>
            <p:cNvPr id="13" name="TextBox 13"/>
            <p:cNvSpPr txBox="1"/>
            <p:nvPr/>
          </p:nvSpPr>
          <p:spPr>
            <a:xfrm>
              <a:off x="0" y="-19050"/>
              <a:ext cx="816817" cy="969689"/>
            </a:xfrm>
            <a:prstGeom prst="rect">
              <a:avLst/>
            </a:prstGeom>
          </p:spPr>
          <p:txBody>
            <a:bodyPr lIns="50800" tIns="50800" rIns="50800" bIns="50800" rtlCol="0" anchor="ctr"/>
            <a:lstStyle/>
            <a:p>
              <a:pPr algn="ctr">
                <a:lnSpc>
                  <a:spcPts val="1353"/>
                </a:lnSpc>
              </a:pPr>
              <a:endParaRPr/>
            </a:p>
          </p:txBody>
        </p:sp>
      </p:grpSp>
      <p:grpSp>
        <p:nvGrpSpPr>
          <p:cNvPr id="14" name="Group 14"/>
          <p:cNvGrpSpPr/>
          <p:nvPr/>
        </p:nvGrpSpPr>
        <p:grpSpPr>
          <a:xfrm>
            <a:off x="822808" y="3231085"/>
            <a:ext cx="1874338" cy="611276"/>
            <a:chOff x="0" y="0"/>
            <a:chExt cx="3925316" cy="1280160"/>
          </a:xfrm>
        </p:grpSpPr>
        <p:sp>
          <p:nvSpPr>
            <p:cNvPr id="15" name="Freeform 15"/>
            <p:cNvSpPr/>
            <p:nvPr/>
          </p:nvSpPr>
          <p:spPr>
            <a:xfrm>
              <a:off x="0" y="0"/>
              <a:ext cx="3925315" cy="1280160"/>
            </a:xfrm>
            <a:custGeom>
              <a:avLst/>
              <a:gdLst/>
              <a:ahLst/>
              <a:cxnLst/>
              <a:rect l="l" t="t" r="r" b="b"/>
              <a:pathLst>
                <a:path w="3925315" h="1280160">
                  <a:moveTo>
                    <a:pt x="0" y="0"/>
                  </a:moveTo>
                  <a:lnTo>
                    <a:pt x="3925315" y="0"/>
                  </a:lnTo>
                  <a:lnTo>
                    <a:pt x="3925315" y="1280160"/>
                  </a:lnTo>
                  <a:lnTo>
                    <a:pt x="0" y="1280160"/>
                  </a:lnTo>
                  <a:close/>
                </a:path>
              </a:pathLst>
            </a:custGeom>
            <a:blipFill>
              <a:blip r:embed="rId4">
                <a:alphaModFix amt="0"/>
              </a:blip>
              <a:stretch>
                <a:fillRect t="-14578" r="-8088" b="-14578"/>
              </a:stretch>
            </a:blipFill>
          </p:spPr>
          <p:txBody>
            <a:bodyPr/>
            <a:lstStyle/>
            <a:p>
              <a:endParaRPr lang="nl-NL"/>
            </a:p>
          </p:txBody>
        </p:sp>
        <p:sp>
          <p:nvSpPr>
            <p:cNvPr id="16" name="TextBox 16"/>
            <p:cNvSpPr txBox="1"/>
            <p:nvPr/>
          </p:nvSpPr>
          <p:spPr>
            <a:xfrm>
              <a:off x="0" y="-9525"/>
              <a:ext cx="3925316"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Deskundigheid</a:t>
              </a:r>
            </a:p>
          </p:txBody>
        </p:sp>
      </p:grpSp>
      <p:grpSp>
        <p:nvGrpSpPr>
          <p:cNvPr id="17" name="Group 17"/>
          <p:cNvGrpSpPr/>
          <p:nvPr/>
        </p:nvGrpSpPr>
        <p:grpSpPr>
          <a:xfrm>
            <a:off x="3057824" y="3231085"/>
            <a:ext cx="2043583" cy="611276"/>
            <a:chOff x="0" y="0"/>
            <a:chExt cx="4279755" cy="1280160"/>
          </a:xfrm>
        </p:grpSpPr>
        <p:sp>
          <p:nvSpPr>
            <p:cNvPr id="18" name="Freeform 18"/>
            <p:cNvSpPr/>
            <p:nvPr/>
          </p:nvSpPr>
          <p:spPr>
            <a:xfrm>
              <a:off x="0" y="0"/>
              <a:ext cx="4279755" cy="1280160"/>
            </a:xfrm>
            <a:custGeom>
              <a:avLst/>
              <a:gdLst/>
              <a:ahLst/>
              <a:cxnLst/>
              <a:rect l="l" t="t" r="r" b="b"/>
              <a:pathLst>
                <a:path w="4279755" h="1280160">
                  <a:moveTo>
                    <a:pt x="0" y="0"/>
                  </a:moveTo>
                  <a:lnTo>
                    <a:pt x="4279755" y="0"/>
                  </a:lnTo>
                  <a:lnTo>
                    <a:pt x="4279755" y="1280160"/>
                  </a:lnTo>
                  <a:lnTo>
                    <a:pt x="0" y="1280160"/>
                  </a:lnTo>
                  <a:close/>
                </a:path>
              </a:pathLst>
            </a:custGeom>
            <a:blipFill>
              <a:blip r:embed="rId4">
                <a:alphaModFix amt="0"/>
              </a:blip>
              <a:stretch>
                <a:fillRect t="-14578" r="863" b="-14578"/>
              </a:stretch>
            </a:blipFill>
          </p:spPr>
          <p:txBody>
            <a:bodyPr/>
            <a:lstStyle/>
            <a:p>
              <a:endParaRPr lang="nl-NL"/>
            </a:p>
          </p:txBody>
        </p:sp>
        <p:sp>
          <p:nvSpPr>
            <p:cNvPr id="19" name="TextBox 19"/>
            <p:cNvSpPr txBox="1"/>
            <p:nvPr/>
          </p:nvSpPr>
          <p:spPr>
            <a:xfrm>
              <a:off x="0" y="-9525"/>
              <a:ext cx="4279755"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Cultuursensitiviteit</a:t>
              </a:r>
            </a:p>
          </p:txBody>
        </p:sp>
      </p:grpSp>
      <p:grpSp>
        <p:nvGrpSpPr>
          <p:cNvPr id="20" name="Group 20"/>
          <p:cNvGrpSpPr/>
          <p:nvPr/>
        </p:nvGrpSpPr>
        <p:grpSpPr>
          <a:xfrm>
            <a:off x="5402801" y="3231085"/>
            <a:ext cx="2010858" cy="611276"/>
            <a:chOff x="0" y="0"/>
            <a:chExt cx="4211221" cy="1280160"/>
          </a:xfrm>
        </p:grpSpPr>
        <p:sp>
          <p:nvSpPr>
            <p:cNvPr id="21" name="Freeform 21"/>
            <p:cNvSpPr/>
            <p:nvPr/>
          </p:nvSpPr>
          <p:spPr>
            <a:xfrm>
              <a:off x="0" y="0"/>
              <a:ext cx="4211221" cy="1280160"/>
            </a:xfrm>
            <a:custGeom>
              <a:avLst/>
              <a:gdLst/>
              <a:ahLst/>
              <a:cxnLst/>
              <a:rect l="l" t="t" r="r" b="b"/>
              <a:pathLst>
                <a:path w="4211221" h="1280160">
                  <a:moveTo>
                    <a:pt x="0" y="0"/>
                  </a:moveTo>
                  <a:lnTo>
                    <a:pt x="4211221" y="0"/>
                  </a:lnTo>
                  <a:lnTo>
                    <a:pt x="4211221" y="1280160"/>
                  </a:lnTo>
                  <a:lnTo>
                    <a:pt x="0" y="1280160"/>
                  </a:lnTo>
                  <a:close/>
                </a:path>
              </a:pathLst>
            </a:custGeom>
            <a:blipFill>
              <a:blip r:embed="rId4">
                <a:alphaModFix amt="0"/>
              </a:blip>
              <a:stretch>
                <a:fillRect t="-14578" r="-750" b="-14578"/>
              </a:stretch>
            </a:blipFill>
          </p:spPr>
          <p:txBody>
            <a:bodyPr/>
            <a:lstStyle/>
            <a:p>
              <a:endParaRPr lang="nl-NL"/>
            </a:p>
          </p:txBody>
        </p:sp>
        <p:sp>
          <p:nvSpPr>
            <p:cNvPr id="22" name="TextBox 22"/>
            <p:cNvSpPr txBox="1"/>
            <p:nvPr/>
          </p:nvSpPr>
          <p:spPr>
            <a:xfrm>
              <a:off x="0" y="-9525"/>
              <a:ext cx="4211221"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Ethisch handelen</a:t>
              </a:r>
            </a:p>
          </p:txBody>
        </p:sp>
      </p:grpSp>
      <p:grpSp>
        <p:nvGrpSpPr>
          <p:cNvPr id="23" name="Group 23"/>
          <p:cNvGrpSpPr/>
          <p:nvPr/>
        </p:nvGrpSpPr>
        <p:grpSpPr>
          <a:xfrm>
            <a:off x="8644207" y="1981057"/>
            <a:ext cx="569819" cy="456482"/>
            <a:chOff x="0" y="0"/>
            <a:chExt cx="1193338" cy="955984"/>
          </a:xfrm>
        </p:grpSpPr>
        <p:sp>
          <p:nvSpPr>
            <p:cNvPr id="24" name="Freeform 24"/>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4">
                <a:alphaModFix amt="0"/>
              </a:blip>
              <a:stretch>
                <a:fillRect t="-1546" r="-16470" b="44888"/>
              </a:stretch>
            </a:blipFill>
          </p:spPr>
          <p:txBody>
            <a:bodyPr/>
            <a:lstStyle/>
            <a:p>
              <a:endParaRPr lang="nl-NL"/>
            </a:p>
          </p:txBody>
        </p:sp>
        <p:sp>
          <p:nvSpPr>
            <p:cNvPr id="25" name="TextBox 25"/>
            <p:cNvSpPr txBox="1"/>
            <p:nvPr/>
          </p:nvSpPr>
          <p:spPr>
            <a:xfrm>
              <a:off x="0" y="-28575"/>
              <a:ext cx="1193338" cy="984559"/>
            </a:xfrm>
            <a:prstGeom prst="rect">
              <a:avLst/>
            </a:prstGeom>
          </p:spPr>
          <p:txBody>
            <a:bodyPr lIns="0" tIns="0" rIns="0" bIns="0" rtlCol="0" anchor="ctr"/>
            <a:lstStyle/>
            <a:p>
              <a:pPr algn="ctr">
                <a:lnSpc>
                  <a:spcPts val="2177"/>
                </a:lnSpc>
              </a:pPr>
              <a:r>
                <a:rPr lang="en-US" sz="1814" b="1">
                  <a:solidFill>
                    <a:srgbClr val="FFFFFF"/>
                  </a:solidFill>
                  <a:latin typeface="Codec Pro Bold"/>
                  <a:ea typeface="Codec Pro Bold"/>
                  <a:cs typeface="Codec Pro Bold"/>
                  <a:sym typeface="Codec Pro Bold"/>
                </a:rPr>
                <a:t>4</a:t>
              </a:r>
            </a:p>
          </p:txBody>
        </p:sp>
      </p:grpSp>
      <p:grpSp>
        <p:nvGrpSpPr>
          <p:cNvPr id="26" name="Group 26"/>
          <p:cNvGrpSpPr/>
          <p:nvPr/>
        </p:nvGrpSpPr>
        <p:grpSpPr>
          <a:xfrm>
            <a:off x="7926672" y="3231085"/>
            <a:ext cx="1739447" cy="611276"/>
            <a:chOff x="0" y="0"/>
            <a:chExt cx="3642822" cy="1280160"/>
          </a:xfrm>
        </p:grpSpPr>
        <p:sp>
          <p:nvSpPr>
            <p:cNvPr id="27" name="Freeform 27"/>
            <p:cNvSpPr/>
            <p:nvPr/>
          </p:nvSpPr>
          <p:spPr>
            <a:xfrm>
              <a:off x="0" y="0"/>
              <a:ext cx="3642822" cy="1280160"/>
            </a:xfrm>
            <a:custGeom>
              <a:avLst/>
              <a:gdLst/>
              <a:ahLst/>
              <a:cxnLst/>
              <a:rect l="l" t="t" r="r" b="b"/>
              <a:pathLst>
                <a:path w="3642822" h="1280160">
                  <a:moveTo>
                    <a:pt x="0" y="0"/>
                  </a:moveTo>
                  <a:lnTo>
                    <a:pt x="3642822" y="0"/>
                  </a:lnTo>
                  <a:lnTo>
                    <a:pt x="3642822" y="1280160"/>
                  </a:lnTo>
                  <a:lnTo>
                    <a:pt x="0" y="1280160"/>
                  </a:lnTo>
                  <a:close/>
                </a:path>
              </a:pathLst>
            </a:custGeom>
            <a:blipFill>
              <a:blip r:embed="rId4">
                <a:alphaModFix amt="0"/>
              </a:blip>
              <a:stretch>
                <a:fillRect t="-14578" r="-16470" b="-14578"/>
              </a:stretch>
            </a:blipFill>
          </p:spPr>
          <p:txBody>
            <a:bodyPr/>
            <a:lstStyle/>
            <a:p>
              <a:endParaRPr lang="nl-NL"/>
            </a:p>
          </p:txBody>
        </p:sp>
        <p:sp>
          <p:nvSpPr>
            <p:cNvPr id="28" name="TextBox 28"/>
            <p:cNvSpPr txBox="1"/>
            <p:nvPr/>
          </p:nvSpPr>
          <p:spPr>
            <a:xfrm>
              <a:off x="0" y="-9525"/>
              <a:ext cx="3642822" cy="1289685"/>
            </a:xfrm>
            <a:prstGeom prst="rect">
              <a:avLst/>
            </a:prstGeom>
          </p:spPr>
          <p:txBody>
            <a:bodyPr lIns="0" tIns="0" rIns="0" bIns="0" rtlCol="0" anchor="ctr"/>
            <a:lstStyle/>
            <a:p>
              <a:pPr algn="ctr">
                <a:lnSpc>
                  <a:spcPts val="1439"/>
                </a:lnSpc>
              </a:pPr>
              <a:r>
                <a:rPr lang="en-US" sz="1200" b="1">
                  <a:solidFill>
                    <a:srgbClr val="FFFFFF"/>
                  </a:solidFill>
                  <a:latin typeface="Poppins Bold"/>
                  <a:ea typeface="Poppins Bold"/>
                  <a:cs typeface="Poppins Bold"/>
                  <a:sym typeface="Poppins Bold"/>
                </a:rPr>
                <a:t>Juridische kaders</a:t>
              </a:r>
            </a:p>
          </p:txBody>
        </p:sp>
      </p:grpSp>
      <p:grpSp>
        <p:nvGrpSpPr>
          <p:cNvPr id="29" name="Group 29"/>
          <p:cNvGrpSpPr/>
          <p:nvPr/>
        </p:nvGrpSpPr>
        <p:grpSpPr>
          <a:xfrm>
            <a:off x="609938" y="5251627"/>
            <a:ext cx="9326062" cy="1037552"/>
            <a:chOff x="0" y="0"/>
            <a:chExt cx="3342250" cy="371835"/>
          </a:xfrm>
        </p:grpSpPr>
        <p:sp>
          <p:nvSpPr>
            <p:cNvPr id="30" name="Freeform 30"/>
            <p:cNvSpPr/>
            <p:nvPr/>
          </p:nvSpPr>
          <p:spPr>
            <a:xfrm>
              <a:off x="0" y="0"/>
              <a:ext cx="3342250" cy="371835"/>
            </a:xfrm>
            <a:custGeom>
              <a:avLst/>
              <a:gdLst/>
              <a:ahLst/>
              <a:cxnLst/>
              <a:rect l="l" t="t" r="r" b="b"/>
              <a:pathLst>
                <a:path w="3342250" h="371835">
                  <a:moveTo>
                    <a:pt x="19093" y="0"/>
                  </a:moveTo>
                  <a:lnTo>
                    <a:pt x="3323157" y="0"/>
                  </a:lnTo>
                  <a:cubicBezTo>
                    <a:pt x="3333702" y="0"/>
                    <a:pt x="3342250" y="8548"/>
                    <a:pt x="3342250" y="19093"/>
                  </a:cubicBezTo>
                  <a:lnTo>
                    <a:pt x="3342250" y="352742"/>
                  </a:lnTo>
                  <a:cubicBezTo>
                    <a:pt x="3342250" y="357806"/>
                    <a:pt x="3340239" y="362662"/>
                    <a:pt x="3336658" y="366243"/>
                  </a:cubicBezTo>
                  <a:cubicBezTo>
                    <a:pt x="3333077" y="369824"/>
                    <a:pt x="3328221" y="371835"/>
                    <a:pt x="3323157" y="371835"/>
                  </a:cubicBezTo>
                  <a:lnTo>
                    <a:pt x="19093" y="371835"/>
                  </a:lnTo>
                  <a:cubicBezTo>
                    <a:pt x="14029" y="371835"/>
                    <a:pt x="9173" y="369824"/>
                    <a:pt x="5592" y="366243"/>
                  </a:cubicBezTo>
                  <a:cubicBezTo>
                    <a:pt x="2012" y="362662"/>
                    <a:pt x="0" y="357806"/>
                    <a:pt x="0" y="352742"/>
                  </a:cubicBezTo>
                  <a:lnTo>
                    <a:pt x="0" y="19093"/>
                  </a:lnTo>
                  <a:cubicBezTo>
                    <a:pt x="0" y="14029"/>
                    <a:pt x="2012" y="9173"/>
                    <a:pt x="5592" y="5592"/>
                  </a:cubicBezTo>
                  <a:cubicBezTo>
                    <a:pt x="9173" y="2012"/>
                    <a:pt x="14029" y="0"/>
                    <a:pt x="19093" y="0"/>
                  </a:cubicBezTo>
                  <a:close/>
                </a:path>
              </a:pathLst>
            </a:custGeom>
            <a:solidFill>
              <a:srgbClr val="F1ECE3"/>
            </a:solidFill>
          </p:spPr>
          <p:txBody>
            <a:bodyPr/>
            <a:lstStyle/>
            <a:p>
              <a:endParaRPr lang="nl-NL"/>
            </a:p>
          </p:txBody>
        </p:sp>
        <p:sp>
          <p:nvSpPr>
            <p:cNvPr id="31" name="TextBox 31"/>
            <p:cNvSpPr txBox="1"/>
            <p:nvPr/>
          </p:nvSpPr>
          <p:spPr>
            <a:xfrm>
              <a:off x="0" y="-19050"/>
              <a:ext cx="3342250" cy="390885"/>
            </a:xfrm>
            <a:prstGeom prst="rect">
              <a:avLst/>
            </a:prstGeom>
          </p:spPr>
          <p:txBody>
            <a:bodyPr lIns="50800" tIns="50800" rIns="50800" bIns="50800" rtlCol="0" anchor="ctr"/>
            <a:lstStyle/>
            <a:p>
              <a:pPr algn="ctr">
                <a:lnSpc>
                  <a:spcPts val="1353"/>
                </a:lnSpc>
              </a:pPr>
              <a:endParaRPr/>
            </a:p>
          </p:txBody>
        </p:sp>
      </p:grpSp>
      <p:sp>
        <p:nvSpPr>
          <p:cNvPr id="32" name="AutoShape 32"/>
          <p:cNvSpPr/>
          <p:nvPr/>
        </p:nvSpPr>
        <p:spPr>
          <a:xfrm>
            <a:off x="2448830" y="5535445"/>
            <a:ext cx="0" cy="476250"/>
          </a:xfrm>
          <a:prstGeom prst="line">
            <a:avLst/>
          </a:prstGeom>
          <a:ln w="19050" cap="flat">
            <a:solidFill>
              <a:srgbClr val="E893D0"/>
            </a:solidFill>
            <a:prstDash val="solid"/>
            <a:headEnd type="none" w="sm" len="sm"/>
            <a:tailEnd type="none" w="sm" len="sm"/>
          </a:ln>
        </p:spPr>
        <p:txBody>
          <a:bodyPr/>
          <a:lstStyle/>
          <a:p>
            <a:endParaRPr lang="nl-NL"/>
          </a:p>
        </p:txBody>
      </p:sp>
      <p:sp>
        <p:nvSpPr>
          <p:cNvPr id="33" name="AutoShape 33"/>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34" name="Freeform 34"/>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nl-NL"/>
          </a:p>
        </p:txBody>
      </p:sp>
      <p:sp>
        <p:nvSpPr>
          <p:cNvPr id="35" name="Freeform 35"/>
          <p:cNvSpPr/>
          <p:nvPr/>
        </p:nvSpPr>
        <p:spPr>
          <a:xfrm>
            <a:off x="1134019" y="5397649"/>
            <a:ext cx="866870" cy="745508"/>
          </a:xfrm>
          <a:custGeom>
            <a:avLst/>
            <a:gdLst/>
            <a:ahLst/>
            <a:cxnLst/>
            <a:rect l="l" t="t" r="r" b="b"/>
            <a:pathLst>
              <a:path w="866870" h="745508">
                <a:moveTo>
                  <a:pt x="0" y="0"/>
                </a:moveTo>
                <a:lnTo>
                  <a:pt x="866870" y="0"/>
                </a:lnTo>
                <a:lnTo>
                  <a:pt x="866870" y="745508"/>
                </a:lnTo>
                <a:lnTo>
                  <a:pt x="0" y="74550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
        <p:nvSpPr>
          <p:cNvPr id="36" name="Freeform 36"/>
          <p:cNvSpPr/>
          <p:nvPr/>
        </p:nvSpPr>
        <p:spPr>
          <a:xfrm>
            <a:off x="1099127" y="2349039"/>
            <a:ext cx="1174500" cy="1020208"/>
          </a:xfrm>
          <a:custGeom>
            <a:avLst/>
            <a:gdLst/>
            <a:ahLst/>
            <a:cxnLst/>
            <a:rect l="l" t="t" r="r" b="b"/>
            <a:pathLst>
              <a:path w="1174500" h="1020208">
                <a:moveTo>
                  <a:pt x="0" y="0"/>
                </a:moveTo>
                <a:lnTo>
                  <a:pt x="1174501" y="0"/>
                </a:lnTo>
                <a:lnTo>
                  <a:pt x="1174501" y="1020208"/>
                </a:lnTo>
                <a:lnTo>
                  <a:pt x="0" y="1020208"/>
                </a:lnTo>
                <a:lnTo>
                  <a:pt x="0" y="0"/>
                </a:lnTo>
                <a:close/>
              </a:path>
            </a:pathLst>
          </a:custGeom>
          <a:blipFill>
            <a:blip r:embed="rId7"/>
            <a:stretch>
              <a:fillRect t="-13381" r="-194898" b="-112950"/>
            </a:stretch>
          </a:blipFill>
        </p:spPr>
        <p:txBody>
          <a:bodyPr/>
          <a:lstStyle/>
          <a:p>
            <a:endParaRPr lang="nl-NL"/>
          </a:p>
        </p:txBody>
      </p:sp>
      <p:sp>
        <p:nvSpPr>
          <p:cNvPr id="37" name="Freeform 37"/>
          <p:cNvSpPr/>
          <p:nvPr/>
        </p:nvSpPr>
        <p:spPr>
          <a:xfrm>
            <a:off x="3563172" y="2209298"/>
            <a:ext cx="1121989" cy="1132731"/>
          </a:xfrm>
          <a:custGeom>
            <a:avLst/>
            <a:gdLst/>
            <a:ahLst/>
            <a:cxnLst/>
            <a:rect l="l" t="t" r="r" b="b"/>
            <a:pathLst>
              <a:path w="1121989" h="1132731">
                <a:moveTo>
                  <a:pt x="0" y="0"/>
                </a:moveTo>
                <a:lnTo>
                  <a:pt x="1121988" y="0"/>
                </a:lnTo>
                <a:lnTo>
                  <a:pt x="1121988" y="1132731"/>
                </a:lnTo>
                <a:lnTo>
                  <a:pt x="0" y="1132731"/>
                </a:lnTo>
                <a:lnTo>
                  <a:pt x="0" y="0"/>
                </a:lnTo>
                <a:close/>
              </a:path>
            </a:pathLst>
          </a:custGeom>
          <a:blipFill>
            <a:blip r:embed="rId7"/>
            <a:stretch>
              <a:fillRect l="-96542" r="-93172" b="-91311"/>
            </a:stretch>
          </a:blipFill>
        </p:spPr>
        <p:txBody>
          <a:bodyPr/>
          <a:lstStyle/>
          <a:p>
            <a:endParaRPr lang="nl-NL"/>
          </a:p>
        </p:txBody>
      </p:sp>
      <p:sp>
        <p:nvSpPr>
          <p:cNvPr id="38" name="Freeform 38"/>
          <p:cNvSpPr/>
          <p:nvPr/>
        </p:nvSpPr>
        <p:spPr>
          <a:xfrm>
            <a:off x="5820835" y="2376257"/>
            <a:ext cx="1196548" cy="965772"/>
          </a:xfrm>
          <a:custGeom>
            <a:avLst/>
            <a:gdLst/>
            <a:ahLst/>
            <a:cxnLst/>
            <a:rect l="l" t="t" r="r" b="b"/>
            <a:pathLst>
              <a:path w="1196548" h="965772">
                <a:moveTo>
                  <a:pt x="0" y="0"/>
                </a:moveTo>
                <a:lnTo>
                  <a:pt x="1196549" y="0"/>
                </a:lnTo>
                <a:lnTo>
                  <a:pt x="1196549" y="965772"/>
                </a:lnTo>
                <a:lnTo>
                  <a:pt x="0" y="965772"/>
                </a:lnTo>
                <a:lnTo>
                  <a:pt x="0" y="0"/>
                </a:lnTo>
                <a:close/>
              </a:path>
            </a:pathLst>
          </a:custGeom>
          <a:blipFill>
            <a:blip r:embed="rId7"/>
            <a:stretch>
              <a:fillRect l="-192678" t="-20871" b="-120871"/>
            </a:stretch>
          </a:blipFill>
        </p:spPr>
        <p:txBody>
          <a:bodyPr/>
          <a:lstStyle/>
          <a:p>
            <a:endParaRPr lang="nl-NL"/>
          </a:p>
        </p:txBody>
      </p:sp>
      <p:sp>
        <p:nvSpPr>
          <p:cNvPr id="39" name="Freeform 39"/>
          <p:cNvSpPr/>
          <p:nvPr/>
        </p:nvSpPr>
        <p:spPr>
          <a:xfrm>
            <a:off x="8091117" y="2437539"/>
            <a:ext cx="1410557" cy="1067264"/>
          </a:xfrm>
          <a:custGeom>
            <a:avLst/>
            <a:gdLst/>
            <a:ahLst/>
            <a:cxnLst/>
            <a:rect l="l" t="t" r="r" b="b"/>
            <a:pathLst>
              <a:path w="1410557" h="1067264">
                <a:moveTo>
                  <a:pt x="0" y="0"/>
                </a:moveTo>
                <a:lnTo>
                  <a:pt x="1410557" y="0"/>
                </a:lnTo>
                <a:lnTo>
                  <a:pt x="1410557" y="1067264"/>
                </a:lnTo>
                <a:lnTo>
                  <a:pt x="0" y="1067264"/>
                </a:lnTo>
                <a:lnTo>
                  <a:pt x="0" y="0"/>
                </a:lnTo>
                <a:close/>
              </a:path>
            </a:pathLst>
          </a:custGeom>
          <a:blipFill>
            <a:blip r:embed="rId7"/>
            <a:stretch>
              <a:fillRect l="-17886" t="-103596" r="-113182"/>
            </a:stretch>
          </a:blipFill>
        </p:spPr>
        <p:txBody>
          <a:bodyPr/>
          <a:lstStyle/>
          <a:p>
            <a:endParaRPr lang="nl-NL"/>
          </a:p>
        </p:txBody>
      </p:sp>
      <p:sp>
        <p:nvSpPr>
          <p:cNvPr id="40" name="TextBox 40"/>
          <p:cNvSpPr txBox="1"/>
          <p:nvPr/>
        </p:nvSpPr>
        <p:spPr>
          <a:xfrm>
            <a:off x="619039" y="1429814"/>
            <a:ext cx="9316961" cy="473964"/>
          </a:xfrm>
          <a:prstGeom prst="rect">
            <a:avLst/>
          </a:prstGeom>
        </p:spPr>
        <p:txBody>
          <a:bodyPr lIns="0" tIns="0" rIns="0" bIns="0" rtlCol="0" anchor="t">
            <a:spAutoFit/>
          </a:bodyPr>
          <a:lstStyle/>
          <a:p>
            <a:pPr algn="l">
              <a:lnSpc>
                <a:spcPts val="1848"/>
              </a:lnSpc>
            </a:pPr>
            <a:r>
              <a:rPr lang="en-US" sz="1400">
                <a:solidFill>
                  <a:srgbClr val="173395"/>
                </a:solidFill>
                <a:latin typeface="Poppins"/>
                <a:ea typeface="Poppins"/>
                <a:cs typeface="Poppins"/>
                <a:sym typeface="Poppins"/>
              </a:rPr>
              <a:t>Palliatieve zorg vraagt om meer dan vakkennis alleen. Het vraagt ook om gevoel voor cultuur, ethisch besef en kennis van de juridische kaders. Dit geldt voor zorgprofessionals én vrijwilligers.</a:t>
            </a:r>
          </a:p>
        </p:txBody>
      </p:sp>
      <p:sp>
        <p:nvSpPr>
          <p:cNvPr id="41" name="TextBox 41"/>
          <p:cNvSpPr txBox="1"/>
          <p:nvPr/>
        </p:nvSpPr>
        <p:spPr>
          <a:xfrm>
            <a:off x="5424560" y="3838634"/>
            <a:ext cx="1989100" cy="733425"/>
          </a:xfrm>
          <a:prstGeom prst="rect">
            <a:avLst/>
          </a:prstGeom>
        </p:spPr>
        <p:txBody>
          <a:bodyPr lIns="0" tIns="0" rIns="0" bIns="0" rtlCol="0" anchor="t">
            <a:spAutoFit/>
          </a:bodyPr>
          <a:lstStyle/>
          <a:p>
            <a:pPr algn="ctr">
              <a:lnSpc>
                <a:spcPts val="1439"/>
              </a:lnSpc>
            </a:pPr>
            <a:r>
              <a:rPr lang="en-US" sz="1200">
                <a:solidFill>
                  <a:srgbClr val="FFFFFF"/>
                </a:solidFill>
                <a:latin typeface="Poppins"/>
                <a:ea typeface="Poppins"/>
                <a:cs typeface="Poppins"/>
                <a:sym typeface="Poppins"/>
              </a:rPr>
              <a:t>ethische kwesties herkend, erkend en verkend; zo nodig moreel beraad</a:t>
            </a:r>
          </a:p>
        </p:txBody>
      </p:sp>
      <p:sp>
        <p:nvSpPr>
          <p:cNvPr id="42" name="TextBox 42"/>
          <p:cNvSpPr txBox="1"/>
          <p:nvPr/>
        </p:nvSpPr>
        <p:spPr>
          <a:xfrm>
            <a:off x="862850" y="3838634"/>
            <a:ext cx="1794254" cy="733425"/>
          </a:xfrm>
          <a:prstGeom prst="rect">
            <a:avLst/>
          </a:prstGeom>
        </p:spPr>
        <p:txBody>
          <a:bodyPr lIns="0" tIns="0" rIns="0" bIns="0" rtlCol="0" anchor="t">
            <a:spAutoFit/>
          </a:bodyPr>
          <a:lstStyle/>
          <a:p>
            <a:pPr algn="ctr">
              <a:lnSpc>
                <a:spcPts val="1432"/>
              </a:lnSpc>
            </a:pPr>
            <a:r>
              <a:rPr lang="en-US" sz="1193">
                <a:solidFill>
                  <a:srgbClr val="FFFFFF"/>
                </a:solidFill>
                <a:latin typeface="Poppins"/>
                <a:ea typeface="Poppins"/>
                <a:cs typeface="Poppins"/>
                <a:sym typeface="Poppins"/>
              </a:rPr>
              <a:t>gekwalificeerd voor de zorg die je verleent, kennis actueel via bij- en nascholing</a:t>
            </a:r>
          </a:p>
        </p:txBody>
      </p:sp>
      <p:sp>
        <p:nvSpPr>
          <p:cNvPr id="43" name="TextBox 43"/>
          <p:cNvSpPr txBox="1"/>
          <p:nvPr/>
        </p:nvSpPr>
        <p:spPr>
          <a:xfrm>
            <a:off x="7841957" y="3832836"/>
            <a:ext cx="1908876" cy="733425"/>
          </a:xfrm>
          <a:prstGeom prst="rect">
            <a:avLst/>
          </a:prstGeom>
        </p:spPr>
        <p:txBody>
          <a:bodyPr lIns="0" tIns="0" rIns="0" bIns="0" rtlCol="0" anchor="t">
            <a:spAutoFit/>
          </a:bodyPr>
          <a:lstStyle/>
          <a:p>
            <a:pPr algn="ctr">
              <a:lnSpc>
                <a:spcPts val="1432"/>
              </a:lnSpc>
            </a:pPr>
            <a:r>
              <a:rPr lang="en-US" sz="1193">
                <a:solidFill>
                  <a:srgbClr val="FFFFFF"/>
                </a:solidFill>
                <a:latin typeface="Poppins"/>
                <a:ea typeface="Poppins"/>
                <a:cs typeface="Poppins"/>
                <a:sym typeface="Poppins"/>
              </a:rPr>
              <a:t>zorg binnen de kaders van wet- en regelgeving, zorgstandaarden en professionele richtlijnen</a:t>
            </a:r>
          </a:p>
        </p:txBody>
      </p:sp>
      <p:sp>
        <p:nvSpPr>
          <p:cNvPr id="44" name="TextBox 44"/>
          <p:cNvSpPr txBox="1"/>
          <p:nvPr/>
        </p:nvSpPr>
        <p:spPr>
          <a:xfrm>
            <a:off x="3057824" y="3832836"/>
            <a:ext cx="2043583" cy="914400"/>
          </a:xfrm>
          <a:prstGeom prst="rect">
            <a:avLst/>
          </a:prstGeom>
        </p:spPr>
        <p:txBody>
          <a:bodyPr lIns="0" tIns="0" rIns="0" bIns="0" rtlCol="0" anchor="t">
            <a:spAutoFit/>
          </a:bodyPr>
          <a:lstStyle/>
          <a:p>
            <a:pPr algn="ctr">
              <a:lnSpc>
                <a:spcPts val="1432"/>
              </a:lnSpc>
            </a:pPr>
            <a:r>
              <a:rPr lang="en-US" sz="1193">
                <a:solidFill>
                  <a:srgbClr val="FFFFFF"/>
                </a:solidFill>
                <a:latin typeface="Poppins"/>
                <a:ea typeface="Poppins"/>
                <a:cs typeface="Poppins"/>
                <a:sym typeface="Poppins"/>
              </a:rPr>
              <a:t>culturele achtergrond van patiënt, naasten en gemeenschap herkend, erkend, verkend en gerespecteerd</a:t>
            </a:r>
          </a:p>
        </p:txBody>
      </p:sp>
      <p:sp>
        <p:nvSpPr>
          <p:cNvPr id="45" name="TextBox 45"/>
          <p:cNvSpPr txBox="1"/>
          <p:nvPr/>
        </p:nvSpPr>
        <p:spPr>
          <a:xfrm>
            <a:off x="2657104" y="5516395"/>
            <a:ext cx="6844570" cy="495300"/>
          </a:xfrm>
          <a:prstGeom prst="rect">
            <a:avLst/>
          </a:prstGeom>
        </p:spPr>
        <p:txBody>
          <a:bodyPr lIns="0" tIns="0" rIns="0" bIns="0" rtlCol="0" anchor="t">
            <a:spAutoFit/>
          </a:bodyPr>
          <a:lstStyle/>
          <a:p>
            <a:pPr algn="l">
              <a:lnSpc>
                <a:spcPts val="1919"/>
              </a:lnSpc>
              <a:spcBef>
                <a:spcPct val="0"/>
              </a:spcBef>
            </a:pPr>
            <a:r>
              <a:rPr lang="en-US" sz="1599" b="1">
                <a:solidFill>
                  <a:srgbClr val="173395"/>
                </a:solidFill>
                <a:latin typeface="Poppins Bold"/>
                <a:ea typeface="Poppins Bold"/>
                <a:cs typeface="Poppins Bold"/>
                <a:sym typeface="Poppins Bold"/>
              </a:rPr>
              <a:t>Samen vormen deze vier de basis om verantwoord en met vertrouwen te handelen in complexe situaties.</a:t>
            </a:r>
          </a:p>
        </p:txBody>
      </p:sp>
      <p:grpSp>
        <p:nvGrpSpPr>
          <p:cNvPr id="46" name="Group 46"/>
          <p:cNvGrpSpPr/>
          <p:nvPr/>
        </p:nvGrpSpPr>
        <p:grpSpPr>
          <a:xfrm>
            <a:off x="644311" y="732307"/>
            <a:ext cx="2918861" cy="503717"/>
            <a:chOff x="0" y="0"/>
            <a:chExt cx="1046054" cy="180521"/>
          </a:xfrm>
        </p:grpSpPr>
        <p:sp>
          <p:nvSpPr>
            <p:cNvPr id="47" name="Freeform 47"/>
            <p:cNvSpPr/>
            <p:nvPr/>
          </p:nvSpPr>
          <p:spPr>
            <a:xfrm>
              <a:off x="0" y="0"/>
              <a:ext cx="1046054" cy="180521"/>
            </a:xfrm>
            <a:custGeom>
              <a:avLst/>
              <a:gdLst/>
              <a:ahLst/>
              <a:cxnLst/>
              <a:rect l="l" t="t" r="r" b="b"/>
              <a:pathLst>
                <a:path w="1046054" h="180521">
                  <a:moveTo>
                    <a:pt x="21219" y="0"/>
                  </a:moveTo>
                  <a:lnTo>
                    <a:pt x="1024835" y="0"/>
                  </a:lnTo>
                  <a:cubicBezTo>
                    <a:pt x="1036554" y="0"/>
                    <a:pt x="1046054" y="9500"/>
                    <a:pt x="1046054" y="21219"/>
                  </a:cubicBezTo>
                  <a:lnTo>
                    <a:pt x="1046054" y="159302"/>
                  </a:lnTo>
                  <a:cubicBezTo>
                    <a:pt x="1046054" y="171021"/>
                    <a:pt x="1036554" y="180521"/>
                    <a:pt x="1024835" y="180521"/>
                  </a:cubicBezTo>
                  <a:lnTo>
                    <a:pt x="21219" y="180521"/>
                  </a:lnTo>
                  <a:cubicBezTo>
                    <a:pt x="9500" y="180521"/>
                    <a:pt x="0" y="171021"/>
                    <a:pt x="0" y="159302"/>
                  </a:cubicBezTo>
                  <a:lnTo>
                    <a:pt x="0" y="21219"/>
                  </a:lnTo>
                  <a:cubicBezTo>
                    <a:pt x="0" y="9500"/>
                    <a:pt x="9500" y="0"/>
                    <a:pt x="21219" y="0"/>
                  </a:cubicBezTo>
                  <a:close/>
                </a:path>
              </a:pathLst>
            </a:custGeom>
            <a:solidFill>
              <a:srgbClr val="AF1881"/>
            </a:solidFill>
          </p:spPr>
          <p:txBody>
            <a:bodyPr/>
            <a:lstStyle/>
            <a:p>
              <a:endParaRPr lang="nl-NL"/>
            </a:p>
          </p:txBody>
        </p:sp>
        <p:sp>
          <p:nvSpPr>
            <p:cNvPr id="48" name="TextBox 48"/>
            <p:cNvSpPr txBox="1"/>
            <p:nvPr/>
          </p:nvSpPr>
          <p:spPr>
            <a:xfrm>
              <a:off x="0" y="-19050"/>
              <a:ext cx="1046054" cy="199571"/>
            </a:xfrm>
            <a:prstGeom prst="rect">
              <a:avLst/>
            </a:prstGeom>
          </p:spPr>
          <p:txBody>
            <a:bodyPr lIns="50800" tIns="50800" rIns="50800" bIns="50800" rtlCol="0" anchor="ctr"/>
            <a:lstStyle/>
            <a:p>
              <a:pPr algn="ctr">
                <a:lnSpc>
                  <a:spcPts val="1353"/>
                </a:lnSpc>
              </a:pPr>
              <a:endParaRPr/>
            </a:p>
          </p:txBody>
        </p:sp>
      </p:grpSp>
      <p:sp>
        <p:nvSpPr>
          <p:cNvPr id="49" name="TextBox 49"/>
          <p:cNvSpPr txBox="1"/>
          <p:nvPr/>
        </p:nvSpPr>
        <p:spPr>
          <a:xfrm>
            <a:off x="756000" y="799483"/>
            <a:ext cx="2807172" cy="423745"/>
          </a:xfrm>
          <a:prstGeom prst="rect">
            <a:avLst/>
          </a:prstGeom>
        </p:spPr>
        <p:txBody>
          <a:bodyPr lIns="0" tIns="0" rIns="0" bIns="0" rtlCol="0" anchor="t">
            <a:spAutoFit/>
          </a:bodyPr>
          <a:lstStyle/>
          <a:p>
            <a:pPr algn="l">
              <a:lnSpc>
                <a:spcPts val="3029"/>
              </a:lnSpc>
            </a:pPr>
            <a:r>
              <a:rPr lang="en-US" sz="2804" b="1" dirty="0" err="1">
                <a:solidFill>
                  <a:srgbClr val="FFFFFF"/>
                </a:solidFill>
                <a:latin typeface="Poppins Bold"/>
                <a:ea typeface="Poppins Bold"/>
                <a:cs typeface="Poppins Bold"/>
                <a:sym typeface="Poppins Bold"/>
              </a:rPr>
              <a:t>Competenties</a:t>
            </a:r>
            <a:endParaRPr lang="en-US" sz="2804" b="1" dirty="0">
              <a:solidFill>
                <a:srgbClr val="FFFFFF"/>
              </a:solidFill>
              <a:latin typeface="Poppins Bold"/>
              <a:ea typeface="Poppins Bold"/>
              <a:cs typeface="Poppins Bold"/>
              <a:sym typeface="Poppins Bold"/>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41801" y="3739544"/>
            <a:ext cx="5147775" cy="1505808"/>
            <a:chOff x="0" y="0"/>
            <a:chExt cx="1844846" cy="539648"/>
          </a:xfrm>
        </p:grpSpPr>
        <p:sp>
          <p:nvSpPr>
            <p:cNvPr id="3" name="Freeform 3"/>
            <p:cNvSpPr/>
            <p:nvPr/>
          </p:nvSpPr>
          <p:spPr>
            <a:xfrm>
              <a:off x="0" y="0"/>
              <a:ext cx="1844847" cy="539648"/>
            </a:xfrm>
            <a:custGeom>
              <a:avLst/>
              <a:gdLst/>
              <a:ahLst/>
              <a:cxnLst/>
              <a:rect l="l" t="t" r="r" b="b"/>
              <a:pathLst>
                <a:path w="1844847" h="539648">
                  <a:moveTo>
                    <a:pt x="34591" y="0"/>
                  </a:moveTo>
                  <a:lnTo>
                    <a:pt x="1810256" y="0"/>
                  </a:lnTo>
                  <a:cubicBezTo>
                    <a:pt x="1829360" y="0"/>
                    <a:pt x="1844847" y="15487"/>
                    <a:pt x="1844847" y="34591"/>
                  </a:cubicBezTo>
                  <a:lnTo>
                    <a:pt x="1844847" y="505057"/>
                  </a:lnTo>
                  <a:cubicBezTo>
                    <a:pt x="1844847" y="524161"/>
                    <a:pt x="1829360" y="539648"/>
                    <a:pt x="1810256" y="539648"/>
                  </a:cubicBezTo>
                  <a:lnTo>
                    <a:pt x="34591" y="539648"/>
                  </a:lnTo>
                  <a:cubicBezTo>
                    <a:pt x="15487" y="539648"/>
                    <a:pt x="0" y="524161"/>
                    <a:pt x="0" y="505057"/>
                  </a:cubicBezTo>
                  <a:lnTo>
                    <a:pt x="0" y="34591"/>
                  </a:lnTo>
                  <a:cubicBezTo>
                    <a:pt x="0" y="15487"/>
                    <a:pt x="15487" y="0"/>
                    <a:pt x="34591" y="0"/>
                  </a:cubicBezTo>
                  <a:close/>
                </a:path>
              </a:pathLst>
            </a:custGeom>
            <a:solidFill>
              <a:srgbClr val="D34AAD"/>
            </a:solidFill>
          </p:spPr>
          <p:txBody>
            <a:bodyPr/>
            <a:lstStyle/>
            <a:p>
              <a:endParaRPr lang="nl-NL"/>
            </a:p>
          </p:txBody>
        </p:sp>
        <p:sp>
          <p:nvSpPr>
            <p:cNvPr id="4" name="TextBox 4"/>
            <p:cNvSpPr txBox="1"/>
            <p:nvPr/>
          </p:nvSpPr>
          <p:spPr>
            <a:xfrm>
              <a:off x="0" y="-19050"/>
              <a:ext cx="1844846" cy="558698"/>
            </a:xfrm>
            <a:prstGeom prst="rect">
              <a:avLst/>
            </a:prstGeom>
          </p:spPr>
          <p:txBody>
            <a:bodyPr lIns="50800" tIns="50800" rIns="50800" bIns="50800" rtlCol="0" anchor="ctr"/>
            <a:lstStyle/>
            <a:p>
              <a:pPr algn="ctr">
                <a:lnSpc>
                  <a:spcPts val="1680"/>
                </a:lnSpc>
              </a:pPr>
              <a:endParaRPr/>
            </a:p>
          </p:txBody>
        </p:sp>
      </p:grpSp>
      <p:sp>
        <p:nvSpPr>
          <p:cNvPr id="5" name="Freeform 5"/>
          <p:cNvSpPr/>
          <p:nvPr/>
        </p:nvSpPr>
        <p:spPr>
          <a:xfrm>
            <a:off x="4901347" y="3082059"/>
            <a:ext cx="5637911" cy="4396536"/>
          </a:xfrm>
          <a:custGeom>
            <a:avLst/>
            <a:gdLst/>
            <a:ahLst/>
            <a:cxnLst/>
            <a:rect l="l" t="t" r="r" b="b"/>
            <a:pathLst>
              <a:path w="5637911" h="4396536">
                <a:moveTo>
                  <a:pt x="0" y="0"/>
                </a:moveTo>
                <a:lnTo>
                  <a:pt x="5637910" y="0"/>
                </a:lnTo>
                <a:lnTo>
                  <a:pt x="5637910" y="4396537"/>
                </a:lnTo>
                <a:lnTo>
                  <a:pt x="0" y="4396537"/>
                </a:lnTo>
                <a:lnTo>
                  <a:pt x="0" y="0"/>
                </a:lnTo>
                <a:close/>
              </a:path>
            </a:pathLst>
          </a:custGeom>
          <a:blipFill>
            <a:blip r:embed="rId3"/>
            <a:stretch>
              <a:fillRect l="-181" r="-16791"/>
            </a:stretch>
          </a:blipFill>
        </p:spPr>
        <p:txBody>
          <a:bodyPr/>
          <a:lstStyle/>
          <a:p>
            <a:endParaRPr lang="nl-NL"/>
          </a:p>
        </p:txBody>
      </p:sp>
      <p:grpSp>
        <p:nvGrpSpPr>
          <p:cNvPr id="6" name="Group 6"/>
          <p:cNvGrpSpPr/>
          <p:nvPr/>
        </p:nvGrpSpPr>
        <p:grpSpPr>
          <a:xfrm>
            <a:off x="644311" y="732307"/>
            <a:ext cx="4692920" cy="503717"/>
            <a:chOff x="0" y="0"/>
            <a:chExt cx="1681837" cy="180521"/>
          </a:xfrm>
        </p:grpSpPr>
        <p:sp>
          <p:nvSpPr>
            <p:cNvPr id="7" name="Freeform 7"/>
            <p:cNvSpPr/>
            <p:nvPr/>
          </p:nvSpPr>
          <p:spPr>
            <a:xfrm>
              <a:off x="0" y="0"/>
              <a:ext cx="1681836" cy="180521"/>
            </a:xfrm>
            <a:custGeom>
              <a:avLst/>
              <a:gdLst/>
              <a:ahLst/>
              <a:cxnLst/>
              <a:rect l="l" t="t" r="r" b="b"/>
              <a:pathLst>
                <a:path w="1681836" h="180521">
                  <a:moveTo>
                    <a:pt x="13198" y="0"/>
                  </a:moveTo>
                  <a:lnTo>
                    <a:pt x="1668639" y="0"/>
                  </a:lnTo>
                  <a:cubicBezTo>
                    <a:pt x="1672139" y="0"/>
                    <a:pt x="1675496" y="1390"/>
                    <a:pt x="1677971" y="3865"/>
                  </a:cubicBezTo>
                  <a:cubicBezTo>
                    <a:pt x="1680446" y="6341"/>
                    <a:pt x="1681836" y="9697"/>
                    <a:pt x="1681836" y="13198"/>
                  </a:cubicBezTo>
                  <a:lnTo>
                    <a:pt x="1681836" y="167323"/>
                  </a:lnTo>
                  <a:cubicBezTo>
                    <a:pt x="1681836" y="174612"/>
                    <a:pt x="1675928" y="180521"/>
                    <a:pt x="1668639" y="180521"/>
                  </a:cubicBezTo>
                  <a:lnTo>
                    <a:pt x="13198" y="180521"/>
                  </a:lnTo>
                  <a:cubicBezTo>
                    <a:pt x="9697" y="180521"/>
                    <a:pt x="6341" y="179130"/>
                    <a:pt x="3865" y="176655"/>
                  </a:cubicBezTo>
                  <a:cubicBezTo>
                    <a:pt x="1390" y="174180"/>
                    <a:pt x="0" y="170823"/>
                    <a:pt x="0" y="167323"/>
                  </a:cubicBezTo>
                  <a:lnTo>
                    <a:pt x="0" y="13198"/>
                  </a:lnTo>
                  <a:cubicBezTo>
                    <a:pt x="0" y="9697"/>
                    <a:pt x="1390" y="6341"/>
                    <a:pt x="3865" y="3865"/>
                  </a:cubicBezTo>
                  <a:cubicBezTo>
                    <a:pt x="6341" y="1390"/>
                    <a:pt x="9697" y="0"/>
                    <a:pt x="13198" y="0"/>
                  </a:cubicBezTo>
                  <a:close/>
                </a:path>
              </a:pathLst>
            </a:custGeom>
            <a:solidFill>
              <a:srgbClr val="AF1881"/>
            </a:solidFill>
          </p:spPr>
          <p:txBody>
            <a:bodyPr/>
            <a:lstStyle/>
            <a:p>
              <a:endParaRPr lang="nl-NL"/>
            </a:p>
          </p:txBody>
        </p:sp>
        <p:sp>
          <p:nvSpPr>
            <p:cNvPr id="8" name="TextBox 8"/>
            <p:cNvSpPr txBox="1"/>
            <p:nvPr/>
          </p:nvSpPr>
          <p:spPr>
            <a:xfrm>
              <a:off x="0" y="-19050"/>
              <a:ext cx="1681837" cy="199571"/>
            </a:xfrm>
            <a:prstGeom prst="rect">
              <a:avLst/>
            </a:prstGeom>
          </p:spPr>
          <p:txBody>
            <a:bodyPr lIns="50800" tIns="50800" rIns="50800" bIns="50800" rtlCol="0" anchor="ctr"/>
            <a:lstStyle/>
            <a:p>
              <a:pPr algn="ctr">
                <a:lnSpc>
                  <a:spcPts val="1353"/>
                </a:lnSpc>
              </a:pPr>
              <a:endParaRPr/>
            </a:p>
          </p:txBody>
        </p:sp>
      </p:grpSp>
      <p:grpSp>
        <p:nvGrpSpPr>
          <p:cNvPr id="9" name="Group 9"/>
          <p:cNvGrpSpPr/>
          <p:nvPr/>
        </p:nvGrpSpPr>
        <p:grpSpPr>
          <a:xfrm>
            <a:off x="-17539" y="0"/>
            <a:ext cx="10709539" cy="7569622"/>
            <a:chOff x="0" y="0"/>
            <a:chExt cx="14279385" cy="10092830"/>
          </a:xfrm>
        </p:grpSpPr>
        <p:sp>
          <p:nvSpPr>
            <p:cNvPr id="10" name="Freeform 10"/>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4"/>
              <a:stretch>
                <a:fillRect l="-25630"/>
              </a:stretch>
            </a:blipFill>
          </p:spPr>
          <p:txBody>
            <a:bodyPr/>
            <a:lstStyle/>
            <a:p>
              <a:endParaRPr lang="nl-NL"/>
            </a:p>
          </p:txBody>
        </p:sp>
      </p:grpSp>
      <p:sp>
        <p:nvSpPr>
          <p:cNvPr id="11" name="TextBox 11"/>
          <p:cNvSpPr txBox="1"/>
          <p:nvPr/>
        </p:nvSpPr>
        <p:spPr>
          <a:xfrm>
            <a:off x="756000" y="1431618"/>
            <a:ext cx="5133576" cy="647700"/>
          </a:xfrm>
          <a:prstGeom prst="rect">
            <a:avLst/>
          </a:prstGeom>
        </p:spPr>
        <p:txBody>
          <a:bodyPr lIns="0" tIns="0" rIns="0" bIns="0" rtlCol="0" anchor="t">
            <a:spAutoFit/>
          </a:bodyPr>
          <a:lstStyle/>
          <a:p>
            <a:pPr algn="l">
              <a:lnSpc>
                <a:spcPts val="1681"/>
              </a:lnSpc>
            </a:pPr>
            <a:r>
              <a:rPr lang="en-US" sz="1401">
                <a:solidFill>
                  <a:srgbClr val="173395"/>
                </a:solidFill>
                <a:latin typeface="Poppins"/>
                <a:ea typeface="Poppins"/>
                <a:cs typeface="Poppins"/>
                <a:sym typeface="Poppins"/>
              </a:rPr>
              <a:t>Goede palliatieve zorg vraagt naast de juiste houding en vaardigheden bij het individu, ook om een organisatie eromheen die dat mogelijk maakt en blijft verbeteren. </a:t>
            </a:r>
          </a:p>
        </p:txBody>
      </p:sp>
      <p:grpSp>
        <p:nvGrpSpPr>
          <p:cNvPr id="12" name="Group 12"/>
          <p:cNvGrpSpPr/>
          <p:nvPr/>
        </p:nvGrpSpPr>
        <p:grpSpPr>
          <a:xfrm>
            <a:off x="741801" y="2244217"/>
            <a:ext cx="5147775" cy="1326233"/>
            <a:chOff x="0" y="0"/>
            <a:chExt cx="1844846" cy="475292"/>
          </a:xfrm>
        </p:grpSpPr>
        <p:sp>
          <p:nvSpPr>
            <p:cNvPr id="13" name="Freeform 13"/>
            <p:cNvSpPr/>
            <p:nvPr/>
          </p:nvSpPr>
          <p:spPr>
            <a:xfrm>
              <a:off x="0" y="0"/>
              <a:ext cx="1844847" cy="475292"/>
            </a:xfrm>
            <a:custGeom>
              <a:avLst/>
              <a:gdLst/>
              <a:ahLst/>
              <a:cxnLst/>
              <a:rect l="l" t="t" r="r" b="b"/>
              <a:pathLst>
                <a:path w="1844847" h="475292">
                  <a:moveTo>
                    <a:pt x="34591" y="0"/>
                  </a:moveTo>
                  <a:lnTo>
                    <a:pt x="1810256" y="0"/>
                  </a:lnTo>
                  <a:cubicBezTo>
                    <a:pt x="1829360" y="0"/>
                    <a:pt x="1844847" y="15487"/>
                    <a:pt x="1844847" y="34591"/>
                  </a:cubicBezTo>
                  <a:lnTo>
                    <a:pt x="1844847" y="440701"/>
                  </a:lnTo>
                  <a:cubicBezTo>
                    <a:pt x="1844847" y="459805"/>
                    <a:pt x="1829360" y="475292"/>
                    <a:pt x="1810256" y="475292"/>
                  </a:cubicBezTo>
                  <a:lnTo>
                    <a:pt x="34591" y="475292"/>
                  </a:lnTo>
                  <a:cubicBezTo>
                    <a:pt x="15487" y="475292"/>
                    <a:pt x="0" y="459805"/>
                    <a:pt x="0" y="440701"/>
                  </a:cubicBezTo>
                  <a:lnTo>
                    <a:pt x="0" y="34591"/>
                  </a:lnTo>
                  <a:cubicBezTo>
                    <a:pt x="0" y="15487"/>
                    <a:pt x="15487" y="0"/>
                    <a:pt x="34591" y="0"/>
                  </a:cubicBezTo>
                  <a:close/>
                </a:path>
              </a:pathLst>
            </a:custGeom>
            <a:solidFill>
              <a:srgbClr val="E893D0"/>
            </a:solidFill>
          </p:spPr>
          <p:txBody>
            <a:bodyPr/>
            <a:lstStyle/>
            <a:p>
              <a:endParaRPr lang="nl-NL"/>
            </a:p>
          </p:txBody>
        </p:sp>
        <p:sp>
          <p:nvSpPr>
            <p:cNvPr id="14" name="TextBox 14"/>
            <p:cNvSpPr txBox="1"/>
            <p:nvPr/>
          </p:nvSpPr>
          <p:spPr>
            <a:xfrm>
              <a:off x="0" y="-19050"/>
              <a:ext cx="1844846" cy="494342"/>
            </a:xfrm>
            <a:prstGeom prst="rect">
              <a:avLst/>
            </a:prstGeom>
          </p:spPr>
          <p:txBody>
            <a:bodyPr lIns="50800" tIns="50800" rIns="50800" bIns="50800" rtlCol="0" anchor="ctr"/>
            <a:lstStyle/>
            <a:p>
              <a:pPr algn="ctr">
                <a:lnSpc>
                  <a:spcPts val="1680"/>
                </a:lnSpc>
              </a:pPr>
              <a:endParaRPr/>
            </a:p>
          </p:txBody>
        </p:sp>
      </p:grpSp>
      <p:sp>
        <p:nvSpPr>
          <p:cNvPr id="15" name="TextBox 15"/>
          <p:cNvSpPr txBox="1"/>
          <p:nvPr/>
        </p:nvSpPr>
        <p:spPr>
          <a:xfrm>
            <a:off x="1920738" y="2739159"/>
            <a:ext cx="3688668" cy="581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organisaties in de regio werken effectief en efficiënt samen om te voorzien in de wensen en behoeften van de patiënt en de naasten</a:t>
            </a:r>
          </a:p>
        </p:txBody>
      </p:sp>
      <p:sp>
        <p:nvSpPr>
          <p:cNvPr id="16" name="TextBox 16"/>
          <p:cNvSpPr txBox="1"/>
          <p:nvPr/>
        </p:nvSpPr>
        <p:spPr>
          <a:xfrm>
            <a:off x="1920738" y="4507305"/>
            <a:ext cx="3577399" cy="581025"/>
          </a:xfrm>
          <a:prstGeom prst="rect">
            <a:avLst/>
          </a:prstGeom>
        </p:spPr>
        <p:txBody>
          <a:bodyPr lIns="0" tIns="0" rIns="0" bIns="0" rtlCol="0" anchor="t">
            <a:spAutoFit/>
          </a:bodyPr>
          <a:lstStyle/>
          <a:p>
            <a:pPr algn="l">
              <a:lnSpc>
                <a:spcPts val="1560"/>
              </a:lnSpc>
            </a:pPr>
            <a:r>
              <a:rPr lang="en-US" sz="1300">
                <a:solidFill>
                  <a:srgbClr val="FFFFFF"/>
                </a:solidFill>
                <a:latin typeface="Poppins"/>
                <a:ea typeface="Poppins"/>
                <a:cs typeface="Poppins"/>
                <a:sym typeface="Poppins"/>
              </a:rPr>
              <a:t>aanbieders van palliatieve zorg streven naar de beste kwaliteit van zorg, in ervaren kwaliteit én in organisatie van zorg</a:t>
            </a:r>
          </a:p>
        </p:txBody>
      </p:sp>
      <p:sp>
        <p:nvSpPr>
          <p:cNvPr id="17" name="Freeform 17"/>
          <p:cNvSpPr/>
          <p:nvPr/>
        </p:nvSpPr>
        <p:spPr>
          <a:xfrm>
            <a:off x="830609" y="3864971"/>
            <a:ext cx="977789" cy="1303719"/>
          </a:xfrm>
          <a:custGeom>
            <a:avLst/>
            <a:gdLst/>
            <a:ahLst/>
            <a:cxnLst/>
            <a:rect l="l" t="t" r="r" b="b"/>
            <a:pathLst>
              <a:path w="977789" h="1303719">
                <a:moveTo>
                  <a:pt x="0" y="0"/>
                </a:moveTo>
                <a:lnTo>
                  <a:pt x="977789" y="0"/>
                </a:lnTo>
                <a:lnTo>
                  <a:pt x="977789" y="1303719"/>
                </a:lnTo>
                <a:lnTo>
                  <a:pt x="0" y="1303719"/>
                </a:lnTo>
                <a:lnTo>
                  <a:pt x="0" y="0"/>
                </a:lnTo>
                <a:close/>
              </a:path>
            </a:pathLst>
          </a:custGeom>
          <a:blipFill>
            <a:blip r:embed="rId5"/>
            <a:stretch>
              <a:fillRect l="-100000"/>
            </a:stretch>
          </a:blipFill>
        </p:spPr>
        <p:txBody>
          <a:bodyPr/>
          <a:lstStyle/>
          <a:p>
            <a:endParaRPr lang="nl-NL"/>
          </a:p>
        </p:txBody>
      </p:sp>
      <p:sp>
        <p:nvSpPr>
          <p:cNvPr id="18" name="TextBox 18"/>
          <p:cNvSpPr txBox="1"/>
          <p:nvPr/>
        </p:nvSpPr>
        <p:spPr>
          <a:xfrm>
            <a:off x="756000" y="812473"/>
            <a:ext cx="5133576" cy="423745"/>
          </a:xfrm>
          <a:prstGeom prst="rect">
            <a:avLst/>
          </a:prstGeom>
        </p:spPr>
        <p:txBody>
          <a:bodyPr lIns="0" tIns="0" rIns="0" bIns="0" rtlCol="0" anchor="t">
            <a:spAutoFit/>
          </a:bodyPr>
          <a:lstStyle/>
          <a:p>
            <a:pPr algn="l">
              <a:lnSpc>
                <a:spcPts val="3029"/>
              </a:lnSpc>
            </a:pPr>
            <a:r>
              <a:rPr lang="en-US" sz="2804" b="1" dirty="0" err="1">
                <a:solidFill>
                  <a:srgbClr val="FFFFFF"/>
                </a:solidFill>
                <a:latin typeface="Poppins Bold"/>
                <a:ea typeface="Poppins Bold"/>
                <a:cs typeface="Poppins Bold"/>
                <a:sym typeface="Poppins Bold"/>
              </a:rPr>
              <a:t>Organisatie</a:t>
            </a:r>
            <a:r>
              <a:rPr lang="en-US" sz="2804" b="1" dirty="0">
                <a:solidFill>
                  <a:srgbClr val="FFFFFF"/>
                </a:solidFill>
                <a:latin typeface="Poppins Bold"/>
                <a:ea typeface="Poppins Bold"/>
                <a:cs typeface="Poppins Bold"/>
                <a:sym typeface="Poppins Bold"/>
              </a:rPr>
              <a:t> </a:t>
            </a:r>
            <a:r>
              <a:rPr lang="en-US" sz="2804" b="1" dirty="0" err="1">
                <a:solidFill>
                  <a:srgbClr val="FFFFFF"/>
                </a:solidFill>
                <a:latin typeface="Poppins Bold"/>
                <a:ea typeface="Poppins Bold"/>
                <a:cs typeface="Poppins Bold"/>
                <a:sym typeface="Poppins Bold"/>
              </a:rPr>
              <a:t>en</a:t>
            </a:r>
            <a:r>
              <a:rPr lang="en-US" sz="2804" b="1" dirty="0">
                <a:solidFill>
                  <a:srgbClr val="FFFFFF"/>
                </a:solidFill>
                <a:latin typeface="Poppins Bold"/>
                <a:ea typeface="Poppins Bold"/>
                <a:cs typeface="Poppins Bold"/>
                <a:sym typeface="Poppins Bold"/>
              </a:rPr>
              <a:t> </a:t>
            </a:r>
            <a:r>
              <a:rPr lang="en-US" sz="2804" b="1" dirty="0" err="1">
                <a:solidFill>
                  <a:srgbClr val="FFFFFF"/>
                </a:solidFill>
                <a:latin typeface="Poppins Bold"/>
                <a:ea typeface="Poppins Bold"/>
                <a:cs typeface="Poppins Bold"/>
                <a:sym typeface="Poppins Bold"/>
              </a:rPr>
              <a:t>kwaliteit</a:t>
            </a:r>
            <a:endParaRPr lang="en-US" sz="2804" b="1" dirty="0">
              <a:solidFill>
                <a:srgbClr val="FFFFFF"/>
              </a:solidFill>
              <a:latin typeface="Poppins Bold"/>
              <a:ea typeface="Poppins Bold"/>
              <a:cs typeface="Poppins Bold"/>
              <a:sym typeface="Poppins Bold"/>
            </a:endParaRPr>
          </a:p>
        </p:txBody>
      </p:sp>
      <p:sp>
        <p:nvSpPr>
          <p:cNvPr id="19" name="TextBox 19"/>
          <p:cNvSpPr txBox="1"/>
          <p:nvPr/>
        </p:nvSpPr>
        <p:spPr>
          <a:xfrm>
            <a:off x="756000" y="5454902"/>
            <a:ext cx="3660506" cy="438150"/>
          </a:xfrm>
          <a:prstGeom prst="rect">
            <a:avLst/>
          </a:prstGeom>
        </p:spPr>
        <p:txBody>
          <a:bodyPr lIns="0" tIns="0" rIns="0" bIns="0" rtlCol="0" anchor="t">
            <a:spAutoFit/>
          </a:bodyPr>
          <a:lstStyle/>
          <a:p>
            <a:pPr algn="l">
              <a:lnSpc>
                <a:spcPts val="1681"/>
              </a:lnSpc>
            </a:pPr>
            <a:r>
              <a:rPr lang="en-US" sz="1401">
                <a:solidFill>
                  <a:srgbClr val="173395"/>
                </a:solidFill>
                <a:latin typeface="Poppins"/>
                <a:ea typeface="Poppins"/>
                <a:cs typeface="Poppins"/>
                <a:sym typeface="Poppins"/>
              </a:rPr>
              <a:t>Zo wordt de kwaliteit van palliatieve zorg structureel geborgd en verbeterd.</a:t>
            </a:r>
          </a:p>
        </p:txBody>
      </p:sp>
      <p:sp>
        <p:nvSpPr>
          <p:cNvPr id="20" name="TextBox 20"/>
          <p:cNvSpPr txBox="1"/>
          <p:nvPr/>
        </p:nvSpPr>
        <p:spPr>
          <a:xfrm>
            <a:off x="1920738" y="2443884"/>
            <a:ext cx="3030885" cy="257175"/>
          </a:xfrm>
          <a:prstGeom prst="rect">
            <a:avLst/>
          </a:prstGeom>
        </p:spPr>
        <p:txBody>
          <a:bodyPr lIns="0" tIns="0" rIns="0" bIns="0" rtlCol="0" anchor="t">
            <a:spAutoFit/>
          </a:bodyPr>
          <a:lstStyle/>
          <a:p>
            <a:pPr algn="l">
              <a:lnSpc>
                <a:spcPts val="1919"/>
              </a:lnSpc>
              <a:spcBef>
                <a:spcPct val="0"/>
              </a:spcBef>
            </a:pPr>
            <a:r>
              <a:rPr lang="en-US" sz="1599" b="1">
                <a:solidFill>
                  <a:srgbClr val="FDFDFE"/>
                </a:solidFill>
                <a:latin typeface="Poppins Bold"/>
                <a:ea typeface="Poppins Bold"/>
                <a:cs typeface="Poppins Bold"/>
                <a:sym typeface="Poppins Bold"/>
              </a:rPr>
              <a:t>Netwerken</a:t>
            </a:r>
          </a:p>
        </p:txBody>
      </p:sp>
      <p:sp>
        <p:nvSpPr>
          <p:cNvPr id="21" name="TextBox 21"/>
          <p:cNvSpPr txBox="1"/>
          <p:nvPr/>
        </p:nvSpPr>
        <p:spPr>
          <a:xfrm>
            <a:off x="1920738" y="3932400"/>
            <a:ext cx="3577399" cy="495300"/>
          </a:xfrm>
          <a:prstGeom prst="rect">
            <a:avLst/>
          </a:prstGeom>
        </p:spPr>
        <p:txBody>
          <a:bodyPr lIns="0" tIns="0" rIns="0" bIns="0" rtlCol="0" anchor="t">
            <a:spAutoFit/>
          </a:bodyPr>
          <a:lstStyle/>
          <a:p>
            <a:pPr algn="l">
              <a:lnSpc>
                <a:spcPts val="1919"/>
              </a:lnSpc>
              <a:spcBef>
                <a:spcPct val="0"/>
              </a:spcBef>
            </a:pPr>
            <a:r>
              <a:rPr lang="en-US" sz="1599" b="1">
                <a:solidFill>
                  <a:srgbClr val="FDFDFE"/>
                </a:solidFill>
                <a:latin typeface="Poppins Bold"/>
                <a:ea typeface="Poppins Bold"/>
                <a:cs typeface="Poppins Bold"/>
                <a:sym typeface="Poppins Bold"/>
              </a:rPr>
              <a:t>Kwaliteitsmanagement en wetenschappelijk onderzoek</a:t>
            </a:r>
          </a:p>
        </p:txBody>
      </p:sp>
      <p:sp>
        <p:nvSpPr>
          <p:cNvPr id="22" name="Freeform 22"/>
          <p:cNvSpPr/>
          <p:nvPr/>
        </p:nvSpPr>
        <p:spPr>
          <a:xfrm>
            <a:off x="830609" y="2306821"/>
            <a:ext cx="977789" cy="1285369"/>
          </a:xfrm>
          <a:custGeom>
            <a:avLst/>
            <a:gdLst/>
            <a:ahLst/>
            <a:cxnLst/>
            <a:rect l="l" t="t" r="r" b="b"/>
            <a:pathLst>
              <a:path w="977789" h="1285369">
                <a:moveTo>
                  <a:pt x="0" y="0"/>
                </a:moveTo>
                <a:lnTo>
                  <a:pt x="977789" y="0"/>
                </a:lnTo>
                <a:lnTo>
                  <a:pt x="977789" y="1285369"/>
                </a:lnTo>
                <a:lnTo>
                  <a:pt x="0" y="1285369"/>
                </a:lnTo>
                <a:lnTo>
                  <a:pt x="0" y="0"/>
                </a:lnTo>
                <a:close/>
              </a:path>
            </a:pathLst>
          </a:custGeom>
          <a:blipFill>
            <a:blip r:embed="rId5"/>
            <a:stretch>
              <a:fillRect r="-97185"/>
            </a:stretch>
          </a:blipFill>
        </p:spPr>
        <p:txBody>
          <a:bodyPr/>
          <a:lstStyle/>
          <a:p>
            <a:endParaRPr lang="nl-NL"/>
          </a:p>
        </p:txBody>
      </p:sp>
      <p:sp>
        <p:nvSpPr>
          <p:cNvPr id="23" name="AutoShape 23"/>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24" name="Freeform 24"/>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644311" y="1808556"/>
            <a:ext cx="2784747" cy="474299"/>
            <a:chOff x="0" y="0"/>
            <a:chExt cx="997990" cy="169978"/>
          </a:xfrm>
        </p:grpSpPr>
        <p:sp>
          <p:nvSpPr>
            <p:cNvPr id="3" name="Freeform 3"/>
            <p:cNvSpPr/>
            <p:nvPr/>
          </p:nvSpPr>
          <p:spPr>
            <a:xfrm>
              <a:off x="0" y="0"/>
              <a:ext cx="997990" cy="169978"/>
            </a:xfrm>
            <a:custGeom>
              <a:avLst/>
              <a:gdLst/>
              <a:ahLst/>
              <a:cxnLst/>
              <a:rect l="l" t="t" r="r" b="b"/>
              <a:pathLst>
                <a:path w="997990" h="169978">
                  <a:moveTo>
                    <a:pt x="27801" y="0"/>
                  </a:moveTo>
                  <a:lnTo>
                    <a:pt x="970189" y="0"/>
                  </a:lnTo>
                  <a:cubicBezTo>
                    <a:pt x="977563" y="0"/>
                    <a:pt x="984634" y="2929"/>
                    <a:pt x="989848" y="8143"/>
                  </a:cubicBezTo>
                  <a:cubicBezTo>
                    <a:pt x="995061" y="13357"/>
                    <a:pt x="997990" y="20428"/>
                    <a:pt x="997990" y="27801"/>
                  </a:cubicBezTo>
                  <a:lnTo>
                    <a:pt x="997990" y="142177"/>
                  </a:lnTo>
                  <a:cubicBezTo>
                    <a:pt x="997990" y="157531"/>
                    <a:pt x="985543" y="169978"/>
                    <a:pt x="970189" y="169978"/>
                  </a:cubicBezTo>
                  <a:lnTo>
                    <a:pt x="27801" y="169978"/>
                  </a:lnTo>
                  <a:cubicBezTo>
                    <a:pt x="20428" y="169978"/>
                    <a:pt x="13357" y="167049"/>
                    <a:pt x="8143" y="161835"/>
                  </a:cubicBezTo>
                  <a:cubicBezTo>
                    <a:pt x="2929" y="156622"/>
                    <a:pt x="0" y="149550"/>
                    <a:pt x="0" y="142177"/>
                  </a:cubicBezTo>
                  <a:lnTo>
                    <a:pt x="0" y="27801"/>
                  </a:lnTo>
                  <a:cubicBezTo>
                    <a:pt x="0" y="20428"/>
                    <a:pt x="2929" y="13357"/>
                    <a:pt x="8143" y="8143"/>
                  </a:cubicBezTo>
                  <a:cubicBezTo>
                    <a:pt x="13357" y="2929"/>
                    <a:pt x="20428" y="0"/>
                    <a:pt x="27801" y="0"/>
                  </a:cubicBezTo>
                  <a:close/>
                </a:path>
              </a:pathLst>
            </a:custGeom>
            <a:solidFill>
              <a:srgbClr val="AF1881"/>
            </a:solidFill>
          </p:spPr>
          <p:txBody>
            <a:bodyPr/>
            <a:lstStyle/>
            <a:p>
              <a:endParaRPr lang="nl-NL"/>
            </a:p>
          </p:txBody>
        </p:sp>
        <p:sp>
          <p:nvSpPr>
            <p:cNvPr id="4" name="TextBox 4"/>
            <p:cNvSpPr txBox="1"/>
            <p:nvPr/>
          </p:nvSpPr>
          <p:spPr>
            <a:xfrm>
              <a:off x="0" y="-19050"/>
              <a:ext cx="997990" cy="189028"/>
            </a:xfrm>
            <a:prstGeom prst="rect">
              <a:avLst/>
            </a:prstGeom>
          </p:spPr>
          <p:txBody>
            <a:bodyPr lIns="50800" tIns="50800" rIns="50800" bIns="50800" rtlCol="0" anchor="ctr"/>
            <a:lstStyle/>
            <a:p>
              <a:pPr algn="ctr">
                <a:lnSpc>
                  <a:spcPts val="1353"/>
                </a:lnSpc>
              </a:pPr>
              <a:endParaRPr/>
            </a:p>
          </p:txBody>
        </p:sp>
      </p:grpSp>
      <p:grpSp>
        <p:nvGrpSpPr>
          <p:cNvPr id="5" name="Group 5"/>
          <p:cNvGrpSpPr/>
          <p:nvPr/>
        </p:nvGrpSpPr>
        <p:grpSpPr>
          <a:xfrm>
            <a:off x="-17539" y="0"/>
            <a:ext cx="10709539" cy="7569622"/>
            <a:chOff x="0" y="0"/>
            <a:chExt cx="14279385" cy="10092830"/>
          </a:xfrm>
        </p:grpSpPr>
        <p:sp>
          <p:nvSpPr>
            <p:cNvPr id="6" name="Freeform 6"/>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2"/>
              <a:stretch>
                <a:fillRect l="-25630"/>
              </a:stretch>
            </a:blipFill>
          </p:spPr>
          <p:txBody>
            <a:bodyPr/>
            <a:lstStyle/>
            <a:p>
              <a:endParaRPr lang="nl-NL"/>
            </a:p>
          </p:txBody>
        </p:sp>
      </p:grpSp>
      <p:grpSp>
        <p:nvGrpSpPr>
          <p:cNvPr id="7" name="Group 7"/>
          <p:cNvGrpSpPr/>
          <p:nvPr/>
        </p:nvGrpSpPr>
        <p:grpSpPr>
          <a:xfrm>
            <a:off x="3679483" y="642323"/>
            <a:ext cx="6456067" cy="6240899"/>
            <a:chOff x="0" y="0"/>
            <a:chExt cx="6701663" cy="6478310"/>
          </a:xfrm>
        </p:grpSpPr>
        <p:sp>
          <p:nvSpPr>
            <p:cNvPr id="8" name="Freeform 8"/>
            <p:cNvSpPr/>
            <p:nvPr/>
          </p:nvSpPr>
          <p:spPr>
            <a:xfrm>
              <a:off x="0" y="0"/>
              <a:ext cx="6701663" cy="6478310"/>
            </a:xfrm>
            <a:custGeom>
              <a:avLst/>
              <a:gdLst/>
              <a:ahLst/>
              <a:cxnLst/>
              <a:rect l="l" t="t" r="r" b="b"/>
              <a:pathLst>
                <a:path w="6701663" h="6478310">
                  <a:moveTo>
                    <a:pt x="0" y="0"/>
                  </a:moveTo>
                  <a:lnTo>
                    <a:pt x="6701663" y="0"/>
                  </a:lnTo>
                  <a:lnTo>
                    <a:pt x="6701663" y="6478310"/>
                  </a:lnTo>
                  <a:lnTo>
                    <a:pt x="0" y="6478310"/>
                  </a:lnTo>
                  <a:lnTo>
                    <a:pt x="0" y="0"/>
                  </a:lnTo>
                  <a:close/>
                </a:path>
              </a:pathLst>
            </a:custGeom>
            <a:blipFill>
              <a:blip r:embed="rId3"/>
              <a:stretch>
                <a:fillRect t="-1723" b="-1723"/>
              </a:stretch>
            </a:blipFill>
          </p:spPr>
          <p:txBody>
            <a:bodyPr/>
            <a:lstStyle/>
            <a:p>
              <a:endParaRPr lang="nl-NL"/>
            </a:p>
          </p:txBody>
        </p:sp>
      </p:grpSp>
      <p:sp>
        <p:nvSpPr>
          <p:cNvPr id="9" name="AutoShape 9"/>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grpSp>
        <p:nvGrpSpPr>
          <p:cNvPr id="10" name="Group 10"/>
          <p:cNvGrpSpPr/>
          <p:nvPr/>
        </p:nvGrpSpPr>
        <p:grpSpPr>
          <a:xfrm>
            <a:off x="644311" y="732307"/>
            <a:ext cx="1719494" cy="503717"/>
            <a:chOff x="0" y="0"/>
            <a:chExt cx="616228" cy="180521"/>
          </a:xfrm>
        </p:grpSpPr>
        <p:sp>
          <p:nvSpPr>
            <p:cNvPr id="11" name="Freeform 11"/>
            <p:cNvSpPr/>
            <p:nvPr/>
          </p:nvSpPr>
          <p:spPr>
            <a:xfrm>
              <a:off x="0" y="0"/>
              <a:ext cx="616228" cy="180521"/>
            </a:xfrm>
            <a:custGeom>
              <a:avLst/>
              <a:gdLst/>
              <a:ahLst/>
              <a:cxnLst/>
              <a:rect l="l" t="t" r="r" b="b"/>
              <a:pathLst>
                <a:path w="616228" h="180521">
                  <a:moveTo>
                    <a:pt x="36020" y="0"/>
                  </a:moveTo>
                  <a:lnTo>
                    <a:pt x="580208" y="0"/>
                  </a:lnTo>
                  <a:cubicBezTo>
                    <a:pt x="600101" y="0"/>
                    <a:pt x="616228" y="16126"/>
                    <a:pt x="616228" y="36020"/>
                  </a:cubicBezTo>
                  <a:lnTo>
                    <a:pt x="616228" y="144501"/>
                  </a:lnTo>
                  <a:cubicBezTo>
                    <a:pt x="616228" y="154054"/>
                    <a:pt x="612433" y="163216"/>
                    <a:pt x="605678" y="169971"/>
                  </a:cubicBezTo>
                  <a:cubicBezTo>
                    <a:pt x="598923" y="176726"/>
                    <a:pt x="589761" y="180521"/>
                    <a:pt x="580208" y="180521"/>
                  </a:cubicBezTo>
                  <a:lnTo>
                    <a:pt x="36020" y="180521"/>
                  </a:lnTo>
                  <a:cubicBezTo>
                    <a:pt x="26467" y="180521"/>
                    <a:pt x="17305" y="176726"/>
                    <a:pt x="10550" y="169971"/>
                  </a:cubicBezTo>
                  <a:cubicBezTo>
                    <a:pt x="3795" y="163216"/>
                    <a:pt x="0" y="154054"/>
                    <a:pt x="0" y="144501"/>
                  </a:cubicBezTo>
                  <a:lnTo>
                    <a:pt x="0" y="36020"/>
                  </a:lnTo>
                  <a:cubicBezTo>
                    <a:pt x="0" y="26467"/>
                    <a:pt x="3795" y="17305"/>
                    <a:pt x="10550" y="10550"/>
                  </a:cubicBezTo>
                  <a:cubicBezTo>
                    <a:pt x="17305" y="3795"/>
                    <a:pt x="26467" y="0"/>
                    <a:pt x="36020" y="0"/>
                  </a:cubicBezTo>
                  <a:close/>
                </a:path>
              </a:pathLst>
            </a:custGeom>
            <a:solidFill>
              <a:srgbClr val="AF1881"/>
            </a:solidFill>
          </p:spPr>
          <p:txBody>
            <a:bodyPr/>
            <a:lstStyle/>
            <a:p>
              <a:endParaRPr lang="nl-NL"/>
            </a:p>
          </p:txBody>
        </p:sp>
        <p:sp>
          <p:nvSpPr>
            <p:cNvPr id="12" name="TextBox 12"/>
            <p:cNvSpPr txBox="1"/>
            <p:nvPr/>
          </p:nvSpPr>
          <p:spPr>
            <a:xfrm>
              <a:off x="0" y="-19050"/>
              <a:ext cx="616228" cy="199571"/>
            </a:xfrm>
            <a:prstGeom prst="rect">
              <a:avLst/>
            </a:prstGeom>
          </p:spPr>
          <p:txBody>
            <a:bodyPr lIns="50800" tIns="50800" rIns="50800" bIns="50800" rtlCol="0" anchor="ctr"/>
            <a:lstStyle/>
            <a:p>
              <a:pPr algn="ctr">
                <a:lnSpc>
                  <a:spcPts val="1353"/>
                </a:lnSpc>
              </a:pPr>
              <a:endParaRPr/>
            </a:p>
          </p:txBody>
        </p:sp>
      </p:grpSp>
      <p:grpSp>
        <p:nvGrpSpPr>
          <p:cNvPr id="13" name="Group 13"/>
          <p:cNvGrpSpPr/>
          <p:nvPr/>
        </p:nvGrpSpPr>
        <p:grpSpPr>
          <a:xfrm>
            <a:off x="644311" y="1286632"/>
            <a:ext cx="2898958" cy="474299"/>
            <a:chOff x="0" y="0"/>
            <a:chExt cx="1038921" cy="169978"/>
          </a:xfrm>
        </p:grpSpPr>
        <p:sp>
          <p:nvSpPr>
            <p:cNvPr id="14" name="Freeform 14"/>
            <p:cNvSpPr/>
            <p:nvPr/>
          </p:nvSpPr>
          <p:spPr>
            <a:xfrm>
              <a:off x="0" y="0"/>
              <a:ext cx="1038921" cy="169978"/>
            </a:xfrm>
            <a:custGeom>
              <a:avLst/>
              <a:gdLst/>
              <a:ahLst/>
              <a:cxnLst/>
              <a:rect l="l" t="t" r="r" b="b"/>
              <a:pathLst>
                <a:path w="1038921" h="169978">
                  <a:moveTo>
                    <a:pt x="26706" y="0"/>
                  </a:moveTo>
                  <a:lnTo>
                    <a:pt x="1012215" y="0"/>
                  </a:lnTo>
                  <a:cubicBezTo>
                    <a:pt x="1019298" y="0"/>
                    <a:pt x="1026091" y="2814"/>
                    <a:pt x="1031099" y="7822"/>
                  </a:cubicBezTo>
                  <a:cubicBezTo>
                    <a:pt x="1036107" y="12830"/>
                    <a:pt x="1038921" y="19623"/>
                    <a:pt x="1038921" y="26706"/>
                  </a:cubicBezTo>
                  <a:lnTo>
                    <a:pt x="1038921" y="143272"/>
                  </a:lnTo>
                  <a:cubicBezTo>
                    <a:pt x="1038921" y="158022"/>
                    <a:pt x="1026965" y="169978"/>
                    <a:pt x="1012215" y="169978"/>
                  </a:cubicBezTo>
                  <a:lnTo>
                    <a:pt x="26706" y="169978"/>
                  </a:lnTo>
                  <a:cubicBezTo>
                    <a:pt x="19623" y="169978"/>
                    <a:pt x="12830" y="167165"/>
                    <a:pt x="7822" y="162156"/>
                  </a:cubicBezTo>
                  <a:cubicBezTo>
                    <a:pt x="2814" y="157148"/>
                    <a:pt x="0" y="150355"/>
                    <a:pt x="0" y="143272"/>
                  </a:cubicBezTo>
                  <a:lnTo>
                    <a:pt x="0" y="26706"/>
                  </a:lnTo>
                  <a:cubicBezTo>
                    <a:pt x="0" y="19623"/>
                    <a:pt x="2814" y="12830"/>
                    <a:pt x="7822" y="7822"/>
                  </a:cubicBezTo>
                  <a:cubicBezTo>
                    <a:pt x="12830" y="2814"/>
                    <a:pt x="19623" y="0"/>
                    <a:pt x="26706" y="0"/>
                  </a:cubicBezTo>
                  <a:close/>
                </a:path>
              </a:pathLst>
            </a:custGeom>
            <a:solidFill>
              <a:srgbClr val="AF1881"/>
            </a:solidFill>
          </p:spPr>
          <p:txBody>
            <a:bodyPr/>
            <a:lstStyle/>
            <a:p>
              <a:endParaRPr lang="nl-NL"/>
            </a:p>
          </p:txBody>
        </p:sp>
        <p:sp>
          <p:nvSpPr>
            <p:cNvPr id="15" name="TextBox 15"/>
            <p:cNvSpPr txBox="1"/>
            <p:nvPr/>
          </p:nvSpPr>
          <p:spPr>
            <a:xfrm>
              <a:off x="0" y="-19050"/>
              <a:ext cx="1038921" cy="189028"/>
            </a:xfrm>
            <a:prstGeom prst="rect">
              <a:avLst/>
            </a:prstGeom>
          </p:spPr>
          <p:txBody>
            <a:bodyPr lIns="50800" tIns="50800" rIns="50800" bIns="50800" rtlCol="0" anchor="ctr"/>
            <a:lstStyle/>
            <a:p>
              <a:pPr algn="ctr">
                <a:lnSpc>
                  <a:spcPts val="1353"/>
                </a:lnSpc>
              </a:pPr>
              <a:endParaRPr/>
            </a:p>
          </p:txBody>
        </p:sp>
      </p:grpSp>
      <p:sp>
        <p:nvSpPr>
          <p:cNvPr id="16" name="TextBox 16"/>
          <p:cNvSpPr txBox="1"/>
          <p:nvPr/>
        </p:nvSpPr>
        <p:spPr>
          <a:xfrm>
            <a:off x="756000" y="703407"/>
            <a:ext cx="2787269" cy="1607748"/>
          </a:xfrm>
          <a:prstGeom prst="rect">
            <a:avLst/>
          </a:prstGeom>
        </p:spPr>
        <p:txBody>
          <a:bodyPr lIns="0" tIns="0" rIns="0" bIns="0" rtlCol="0" anchor="t">
            <a:spAutoFit/>
          </a:bodyPr>
          <a:lstStyle/>
          <a:p>
            <a:pPr algn="l">
              <a:lnSpc>
                <a:spcPts val="4202"/>
              </a:lnSpc>
            </a:pPr>
            <a:r>
              <a:rPr lang="en-US" sz="2801" b="1" dirty="0" err="1">
                <a:solidFill>
                  <a:srgbClr val="FFFFFF"/>
                </a:solidFill>
                <a:latin typeface="Poppins Bold"/>
                <a:ea typeface="Poppins Bold"/>
                <a:cs typeface="Poppins Bold"/>
                <a:sym typeface="Poppins Bold"/>
              </a:rPr>
              <a:t>Partijen</a:t>
            </a:r>
            <a:r>
              <a:rPr lang="en-US" sz="2801" b="1" dirty="0">
                <a:solidFill>
                  <a:srgbClr val="FFFFFF"/>
                </a:solidFill>
                <a:latin typeface="Poppins Bold"/>
                <a:ea typeface="Poppins Bold"/>
                <a:cs typeface="Poppins Bold"/>
                <a:sym typeface="Poppins Bold"/>
              </a:rPr>
              <a:t> </a:t>
            </a:r>
          </a:p>
          <a:p>
            <a:pPr algn="l">
              <a:lnSpc>
                <a:spcPts val="4202"/>
              </a:lnSpc>
            </a:pPr>
            <a:r>
              <a:rPr lang="en-US" sz="2801" b="1" dirty="0" err="1">
                <a:solidFill>
                  <a:srgbClr val="FFFFFF"/>
                </a:solidFill>
                <a:latin typeface="Poppins Bold"/>
                <a:ea typeface="Poppins Bold"/>
                <a:cs typeface="Poppins Bold"/>
                <a:sym typeface="Poppins Bold"/>
              </a:rPr>
              <a:t>geautoriseerd</a:t>
            </a:r>
            <a:endParaRPr lang="en-US" sz="2801" b="1" dirty="0">
              <a:solidFill>
                <a:srgbClr val="FFFFFF"/>
              </a:solidFill>
              <a:latin typeface="Poppins Bold"/>
              <a:ea typeface="Poppins Bold"/>
              <a:cs typeface="Poppins Bold"/>
              <a:sym typeface="Poppins Bold"/>
            </a:endParaRPr>
          </a:p>
          <a:p>
            <a:pPr algn="l">
              <a:lnSpc>
                <a:spcPts val="4202"/>
              </a:lnSpc>
            </a:pPr>
            <a:r>
              <a:rPr lang="en-US" sz="2801" b="1" dirty="0" err="1">
                <a:solidFill>
                  <a:srgbClr val="FFFFFF"/>
                </a:solidFill>
                <a:latin typeface="Poppins Bold"/>
                <a:ea typeface="Poppins Bold"/>
                <a:cs typeface="Poppins Bold"/>
                <a:sym typeface="Poppins Bold"/>
              </a:rPr>
              <a:t>en</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ingestemd</a:t>
            </a:r>
            <a:endParaRPr lang="en-US" sz="2801" b="1" dirty="0">
              <a:solidFill>
                <a:srgbClr val="FFFFFF"/>
              </a:solidFill>
              <a:latin typeface="Poppins Bold"/>
              <a:ea typeface="Poppins Bold"/>
              <a:cs typeface="Poppins Bold"/>
              <a:sym typeface="Poppins Bold"/>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6139" y="6472"/>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2"/>
              <a:stretch>
                <a:fillRect l="-25630"/>
              </a:stretch>
            </a:blipFill>
          </p:spPr>
          <p:txBody>
            <a:bodyPr/>
            <a:lstStyle/>
            <a:p>
              <a:endParaRPr lang="nl-NL"/>
            </a:p>
          </p:txBody>
        </p:sp>
      </p:grpSp>
      <p:sp>
        <p:nvSpPr>
          <p:cNvPr id="4" name="TextBox 4"/>
          <p:cNvSpPr txBox="1"/>
          <p:nvPr/>
        </p:nvSpPr>
        <p:spPr>
          <a:xfrm>
            <a:off x="611038" y="1550708"/>
            <a:ext cx="9485176" cy="4998675"/>
          </a:xfrm>
          <a:prstGeom prst="rect">
            <a:avLst/>
          </a:prstGeom>
        </p:spPr>
        <p:txBody>
          <a:bodyPr lIns="0" tIns="0" rIns="0" bIns="0" rtlCol="0" anchor="t">
            <a:spAutoFit/>
          </a:bodyPr>
          <a:lstStyle/>
          <a:p>
            <a:pPr algn="l">
              <a:lnSpc>
                <a:spcPts val="2643"/>
              </a:lnSpc>
            </a:pPr>
            <a:endParaRPr dirty="0"/>
          </a:p>
          <a:p>
            <a:pPr marL="242018" lvl="1" indent="-121009" algn="l">
              <a:lnSpc>
                <a:spcPts val="2643"/>
              </a:lnSpc>
              <a:buFont typeface="Arial"/>
              <a:buChar char="•"/>
            </a:pPr>
            <a:r>
              <a:rPr lang="en-US" sz="2002" dirty="0">
                <a:solidFill>
                  <a:srgbClr val="173395"/>
                </a:solidFill>
                <a:latin typeface="Poppins"/>
                <a:ea typeface="Poppins"/>
                <a:cs typeface="Poppins"/>
                <a:sym typeface="Poppins"/>
              </a:rPr>
              <a:t>Via </a:t>
            </a:r>
            <a:r>
              <a:rPr lang="en-US" sz="2002" dirty="0" err="1">
                <a:solidFill>
                  <a:srgbClr val="173395"/>
                </a:solidFill>
                <a:latin typeface="Poppins"/>
                <a:ea typeface="Poppins"/>
                <a:cs typeface="Poppins"/>
                <a:sym typeface="Poppins"/>
              </a:rPr>
              <a:t>deze</a:t>
            </a:r>
            <a:r>
              <a:rPr lang="en-US" sz="2002" dirty="0">
                <a:solidFill>
                  <a:srgbClr val="173395"/>
                </a:solidFill>
                <a:latin typeface="Poppins"/>
                <a:ea typeface="Poppins"/>
                <a:cs typeface="Poppins"/>
                <a:sym typeface="Poppins"/>
              </a:rPr>
              <a:t> QR-code </a:t>
            </a:r>
            <a:r>
              <a:rPr lang="en-US" sz="2002" dirty="0" err="1">
                <a:solidFill>
                  <a:srgbClr val="173395"/>
                </a:solidFill>
                <a:latin typeface="Poppins"/>
                <a:ea typeface="Poppins"/>
                <a:cs typeface="Poppins"/>
                <a:sym typeface="Poppins"/>
              </a:rPr>
              <a:t>ontdek</a:t>
            </a:r>
            <a:r>
              <a:rPr lang="en-US" sz="2002" dirty="0">
                <a:solidFill>
                  <a:srgbClr val="173395"/>
                </a:solidFill>
                <a:latin typeface="Poppins"/>
                <a:ea typeface="Poppins"/>
                <a:cs typeface="Poppins"/>
                <a:sym typeface="Poppins"/>
              </a:rPr>
              <a:t> je de </a:t>
            </a:r>
            <a:r>
              <a:rPr lang="en-US" sz="2002" dirty="0" err="1">
                <a:solidFill>
                  <a:srgbClr val="173395"/>
                </a:solidFill>
                <a:latin typeface="Poppins"/>
                <a:ea typeface="Poppins"/>
                <a:cs typeface="Poppins"/>
                <a:sym typeface="Poppins"/>
              </a:rPr>
              <a:t>belangrijkste</a:t>
            </a:r>
            <a:r>
              <a:rPr lang="en-US" sz="2002" dirty="0">
                <a:solidFill>
                  <a:srgbClr val="173395"/>
                </a:solidFill>
                <a:latin typeface="Poppins"/>
                <a:ea typeface="Poppins"/>
                <a:cs typeface="Poppins"/>
                <a:sym typeface="Poppins"/>
              </a:rPr>
              <a:t> </a:t>
            </a:r>
            <a:r>
              <a:rPr lang="en-US" sz="2002" dirty="0" err="1">
                <a:solidFill>
                  <a:srgbClr val="173395"/>
                </a:solidFill>
                <a:latin typeface="Poppins"/>
                <a:ea typeface="Poppins"/>
                <a:cs typeface="Poppins"/>
                <a:sym typeface="Poppins"/>
              </a:rPr>
              <a:t>veranderingen</a:t>
            </a:r>
            <a:r>
              <a:rPr lang="en-US" sz="2002" dirty="0">
                <a:solidFill>
                  <a:srgbClr val="173395"/>
                </a:solidFill>
                <a:latin typeface="Poppins"/>
                <a:ea typeface="Poppins"/>
                <a:cs typeface="Poppins"/>
                <a:sym typeface="Poppins"/>
              </a:rPr>
              <a:t> met </a:t>
            </a:r>
            <a:r>
              <a:rPr lang="en-US" sz="2002" dirty="0" err="1">
                <a:solidFill>
                  <a:srgbClr val="173395"/>
                </a:solidFill>
                <a:latin typeface="Poppins"/>
                <a:ea typeface="Poppins"/>
                <a:cs typeface="Poppins"/>
                <a:sym typeface="Poppins"/>
              </a:rPr>
              <a:t>aandacht</a:t>
            </a:r>
            <a:r>
              <a:rPr lang="en-US" sz="2002" dirty="0">
                <a:solidFill>
                  <a:srgbClr val="173395"/>
                </a:solidFill>
                <a:latin typeface="Poppins"/>
                <a:ea typeface="Poppins"/>
                <a:cs typeface="Poppins"/>
                <a:sym typeface="Poppins"/>
              </a:rPr>
              <a:t> </a:t>
            </a:r>
            <a:r>
              <a:rPr lang="en-US" sz="2002" dirty="0" err="1">
                <a:solidFill>
                  <a:srgbClr val="173395"/>
                </a:solidFill>
                <a:latin typeface="Poppins"/>
                <a:ea typeface="Poppins"/>
                <a:cs typeface="Poppins"/>
                <a:sym typeface="Poppins"/>
              </a:rPr>
              <a:t>voor</a:t>
            </a:r>
            <a:r>
              <a:rPr lang="en-US" sz="2002" dirty="0">
                <a:solidFill>
                  <a:srgbClr val="173395"/>
                </a:solidFill>
                <a:latin typeface="Poppins"/>
                <a:ea typeface="Poppins"/>
                <a:cs typeface="Poppins"/>
                <a:sym typeface="Poppins"/>
              </a:rPr>
              <a:t> het </a:t>
            </a:r>
            <a:r>
              <a:rPr lang="en-US" sz="2002" i="1" dirty="0" err="1">
                <a:solidFill>
                  <a:srgbClr val="173395"/>
                </a:solidFill>
                <a:latin typeface="Poppins Italics"/>
                <a:ea typeface="Poppins Italics"/>
                <a:cs typeface="Poppins Italics"/>
                <a:sym typeface="Poppins Italics"/>
              </a:rPr>
              <a:t>waarom</a:t>
            </a:r>
            <a:r>
              <a:rPr lang="en-US" sz="2002" i="1" dirty="0">
                <a:solidFill>
                  <a:srgbClr val="173395"/>
                </a:solidFill>
                <a:latin typeface="Poppins Italics"/>
                <a:ea typeface="Poppins Italics"/>
                <a:cs typeface="Poppins Italics"/>
                <a:sym typeface="Poppins Italics"/>
              </a:rPr>
              <a:t> </a:t>
            </a:r>
            <a:r>
              <a:rPr lang="en-US" sz="2002" dirty="0" err="1">
                <a:solidFill>
                  <a:srgbClr val="173395"/>
                </a:solidFill>
                <a:latin typeface="Poppins"/>
                <a:ea typeface="Poppins"/>
                <a:cs typeface="Poppins"/>
                <a:sym typeface="Poppins"/>
              </a:rPr>
              <a:t>en</a:t>
            </a:r>
            <a:r>
              <a:rPr lang="en-US" sz="2002" dirty="0">
                <a:solidFill>
                  <a:srgbClr val="173395"/>
                </a:solidFill>
                <a:latin typeface="Poppins"/>
                <a:ea typeface="Poppins"/>
                <a:cs typeface="Poppins"/>
                <a:sym typeface="Poppins"/>
              </a:rPr>
              <a:t> de </a:t>
            </a:r>
            <a:r>
              <a:rPr lang="en-US" sz="2002" i="1" dirty="0" err="1">
                <a:solidFill>
                  <a:srgbClr val="173395"/>
                </a:solidFill>
                <a:latin typeface="Poppins Italics"/>
                <a:ea typeface="Poppins Italics"/>
                <a:cs typeface="Poppins Italics"/>
                <a:sym typeface="Poppins Italics"/>
              </a:rPr>
              <a:t>toegevoegde</a:t>
            </a:r>
            <a:r>
              <a:rPr lang="en-US" sz="2002" i="1" dirty="0">
                <a:solidFill>
                  <a:srgbClr val="173395"/>
                </a:solidFill>
                <a:latin typeface="Poppins Italics"/>
                <a:ea typeface="Poppins Italics"/>
                <a:cs typeface="Poppins Italics"/>
                <a:sym typeface="Poppins Italics"/>
              </a:rPr>
              <a:t> </a:t>
            </a:r>
            <a:r>
              <a:rPr lang="en-US" sz="2002" i="1" dirty="0" err="1">
                <a:solidFill>
                  <a:srgbClr val="173395"/>
                </a:solidFill>
                <a:latin typeface="Poppins Italics"/>
                <a:ea typeface="Poppins Italics"/>
                <a:cs typeface="Poppins Italics"/>
                <a:sym typeface="Poppins Italics"/>
              </a:rPr>
              <a:t>waarde</a:t>
            </a:r>
            <a:r>
              <a:rPr lang="en-US" sz="2002" dirty="0">
                <a:solidFill>
                  <a:srgbClr val="173395"/>
                </a:solidFill>
                <a:latin typeface="Poppins"/>
                <a:ea typeface="Poppins"/>
                <a:cs typeface="Poppins"/>
                <a:sym typeface="Poppins"/>
              </a:rPr>
              <a:t>.</a:t>
            </a: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a:p>
            <a:pPr marL="242018" lvl="1" indent="-121009" algn="l">
              <a:lnSpc>
                <a:spcPts val="2643"/>
              </a:lnSpc>
            </a:pPr>
            <a:endParaRPr lang="en-US" sz="2002" dirty="0">
              <a:solidFill>
                <a:srgbClr val="173395"/>
              </a:solidFill>
              <a:latin typeface="Poppins"/>
              <a:ea typeface="Poppins"/>
              <a:cs typeface="Poppins"/>
              <a:sym typeface="Poppins"/>
            </a:endParaRPr>
          </a:p>
        </p:txBody>
      </p:sp>
      <p:grpSp>
        <p:nvGrpSpPr>
          <p:cNvPr id="5" name="Group 5"/>
          <p:cNvGrpSpPr/>
          <p:nvPr/>
        </p:nvGrpSpPr>
        <p:grpSpPr>
          <a:xfrm>
            <a:off x="3481635" y="3010472"/>
            <a:ext cx="3720694" cy="3761823"/>
            <a:chOff x="0" y="0"/>
            <a:chExt cx="4960925" cy="5015763"/>
          </a:xfrm>
        </p:grpSpPr>
        <p:sp>
          <p:nvSpPr>
            <p:cNvPr id="6" name="Freeform 6"/>
            <p:cNvSpPr/>
            <p:nvPr/>
          </p:nvSpPr>
          <p:spPr>
            <a:xfrm>
              <a:off x="0" y="0"/>
              <a:ext cx="4960874" cy="5015738"/>
            </a:xfrm>
            <a:custGeom>
              <a:avLst/>
              <a:gdLst/>
              <a:ahLst/>
              <a:cxnLst/>
              <a:rect l="l" t="t" r="r" b="b"/>
              <a:pathLst>
                <a:path w="4960874" h="5015738">
                  <a:moveTo>
                    <a:pt x="0" y="0"/>
                  </a:moveTo>
                  <a:lnTo>
                    <a:pt x="4960874" y="0"/>
                  </a:lnTo>
                  <a:lnTo>
                    <a:pt x="4960874" y="5015738"/>
                  </a:lnTo>
                  <a:lnTo>
                    <a:pt x="0" y="5015738"/>
                  </a:lnTo>
                  <a:lnTo>
                    <a:pt x="0" y="0"/>
                  </a:lnTo>
                  <a:close/>
                </a:path>
              </a:pathLst>
            </a:custGeom>
            <a:blipFill>
              <a:blip r:embed="rId3"/>
              <a:stretch>
                <a:fillRect t="-289" r="-1" b="-289"/>
              </a:stretch>
            </a:blipFill>
          </p:spPr>
          <p:txBody>
            <a:bodyPr/>
            <a:lstStyle/>
            <a:p>
              <a:endParaRPr lang="nl-NL"/>
            </a:p>
          </p:txBody>
        </p:sp>
      </p:grpSp>
      <p:sp>
        <p:nvSpPr>
          <p:cNvPr id="7" name="AutoShape 7"/>
          <p:cNvSpPr/>
          <p:nvPr/>
        </p:nvSpPr>
        <p:spPr>
          <a:xfrm>
            <a:off x="187370" y="80853"/>
            <a:ext cx="0" cy="7488759"/>
          </a:xfrm>
          <a:prstGeom prst="line">
            <a:avLst/>
          </a:prstGeom>
          <a:ln w="409575" cap="flat">
            <a:solidFill>
              <a:srgbClr val="F1ECE3"/>
            </a:solidFill>
            <a:prstDash val="solid"/>
            <a:headEnd type="none" w="sm" len="sm"/>
            <a:tailEnd type="none" w="sm" len="sm"/>
          </a:ln>
        </p:spPr>
        <p:txBody>
          <a:bodyPr/>
          <a:lstStyle/>
          <a:p>
            <a:endParaRPr lang="nl-NL"/>
          </a:p>
        </p:txBody>
      </p:sp>
      <p:grpSp>
        <p:nvGrpSpPr>
          <p:cNvPr id="8" name="Group 8"/>
          <p:cNvGrpSpPr/>
          <p:nvPr/>
        </p:nvGrpSpPr>
        <p:grpSpPr>
          <a:xfrm>
            <a:off x="644311" y="732307"/>
            <a:ext cx="6139623" cy="503717"/>
            <a:chOff x="0" y="0"/>
            <a:chExt cx="2200302" cy="180521"/>
          </a:xfrm>
        </p:grpSpPr>
        <p:sp>
          <p:nvSpPr>
            <p:cNvPr id="9" name="Freeform 9"/>
            <p:cNvSpPr/>
            <p:nvPr/>
          </p:nvSpPr>
          <p:spPr>
            <a:xfrm>
              <a:off x="0" y="0"/>
              <a:ext cx="2200302" cy="180521"/>
            </a:xfrm>
            <a:custGeom>
              <a:avLst/>
              <a:gdLst/>
              <a:ahLst/>
              <a:cxnLst/>
              <a:rect l="l" t="t" r="r" b="b"/>
              <a:pathLst>
                <a:path w="2200302" h="180521">
                  <a:moveTo>
                    <a:pt x="10088" y="0"/>
                  </a:moveTo>
                  <a:lnTo>
                    <a:pt x="2190215" y="0"/>
                  </a:lnTo>
                  <a:cubicBezTo>
                    <a:pt x="2192890" y="0"/>
                    <a:pt x="2195456" y="1063"/>
                    <a:pt x="2197348" y="2955"/>
                  </a:cubicBezTo>
                  <a:cubicBezTo>
                    <a:pt x="2199240" y="4846"/>
                    <a:pt x="2200302" y="7412"/>
                    <a:pt x="2200302" y="10088"/>
                  </a:cubicBezTo>
                  <a:lnTo>
                    <a:pt x="2200302" y="170433"/>
                  </a:lnTo>
                  <a:cubicBezTo>
                    <a:pt x="2200302" y="176004"/>
                    <a:pt x="2195786" y="180521"/>
                    <a:pt x="2190215" y="180521"/>
                  </a:cubicBezTo>
                  <a:lnTo>
                    <a:pt x="10088" y="180521"/>
                  </a:lnTo>
                  <a:cubicBezTo>
                    <a:pt x="7412" y="180521"/>
                    <a:pt x="4846" y="179458"/>
                    <a:pt x="2955" y="177566"/>
                  </a:cubicBezTo>
                  <a:cubicBezTo>
                    <a:pt x="1063" y="175674"/>
                    <a:pt x="0" y="173108"/>
                    <a:pt x="0" y="170433"/>
                  </a:cubicBezTo>
                  <a:lnTo>
                    <a:pt x="0" y="10088"/>
                  </a:lnTo>
                  <a:cubicBezTo>
                    <a:pt x="0" y="7412"/>
                    <a:pt x="1063" y="4846"/>
                    <a:pt x="2955" y="2955"/>
                  </a:cubicBezTo>
                  <a:cubicBezTo>
                    <a:pt x="4846" y="1063"/>
                    <a:pt x="7412" y="0"/>
                    <a:pt x="10088" y="0"/>
                  </a:cubicBezTo>
                  <a:close/>
                </a:path>
              </a:pathLst>
            </a:custGeom>
            <a:solidFill>
              <a:srgbClr val="AF1881"/>
            </a:solidFill>
          </p:spPr>
          <p:txBody>
            <a:bodyPr/>
            <a:lstStyle/>
            <a:p>
              <a:endParaRPr lang="nl-NL"/>
            </a:p>
          </p:txBody>
        </p:sp>
        <p:sp>
          <p:nvSpPr>
            <p:cNvPr id="10" name="TextBox 10"/>
            <p:cNvSpPr txBox="1"/>
            <p:nvPr/>
          </p:nvSpPr>
          <p:spPr>
            <a:xfrm>
              <a:off x="0" y="-19050"/>
              <a:ext cx="2200302" cy="199571"/>
            </a:xfrm>
            <a:prstGeom prst="rect">
              <a:avLst/>
            </a:prstGeom>
          </p:spPr>
          <p:txBody>
            <a:bodyPr lIns="50800" tIns="50800" rIns="50800" bIns="50800" rtlCol="0" anchor="ctr"/>
            <a:lstStyle/>
            <a:p>
              <a:pPr algn="ctr">
                <a:lnSpc>
                  <a:spcPts val="1353"/>
                </a:lnSpc>
              </a:pPr>
              <a:endParaRPr/>
            </a:p>
          </p:txBody>
        </p:sp>
      </p:grpSp>
      <p:grpSp>
        <p:nvGrpSpPr>
          <p:cNvPr id="11" name="Group 11"/>
          <p:cNvGrpSpPr/>
          <p:nvPr/>
        </p:nvGrpSpPr>
        <p:grpSpPr>
          <a:xfrm>
            <a:off x="644311" y="1286632"/>
            <a:ext cx="3069812" cy="474299"/>
            <a:chOff x="0" y="0"/>
            <a:chExt cx="1100151" cy="169978"/>
          </a:xfrm>
        </p:grpSpPr>
        <p:sp>
          <p:nvSpPr>
            <p:cNvPr id="12" name="Freeform 12"/>
            <p:cNvSpPr/>
            <p:nvPr/>
          </p:nvSpPr>
          <p:spPr>
            <a:xfrm>
              <a:off x="0" y="0"/>
              <a:ext cx="1100151" cy="169978"/>
            </a:xfrm>
            <a:custGeom>
              <a:avLst/>
              <a:gdLst/>
              <a:ahLst/>
              <a:cxnLst/>
              <a:rect l="l" t="t" r="r" b="b"/>
              <a:pathLst>
                <a:path w="1100151" h="169978">
                  <a:moveTo>
                    <a:pt x="25220" y="0"/>
                  </a:moveTo>
                  <a:lnTo>
                    <a:pt x="1074932" y="0"/>
                  </a:lnTo>
                  <a:cubicBezTo>
                    <a:pt x="1088860" y="0"/>
                    <a:pt x="1100151" y="11291"/>
                    <a:pt x="1100151" y="25220"/>
                  </a:cubicBezTo>
                  <a:lnTo>
                    <a:pt x="1100151" y="144759"/>
                  </a:lnTo>
                  <a:cubicBezTo>
                    <a:pt x="1100151" y="151447"/>
                    <a:pt x="1097494" y="157862"/>
                    <a:pt x="1092765" y="162592"/>
                  </a:cubicBezTo>
                  <a:cubicBezTo>
                    <a:pt x="1088035" y="167321"/>
                    <a:pt x="1081620" y="169978"/>
                    <a:pt x="1074932" y="169978"/>
                  </a:cubicBezTo>
                  <a:lnTo>
                    <a:pt x="25220" y="169978"/>
                  </a:lnTo>
                  <a:cubicBezTo>
                    <a:pt x="18531" y="169978"/>
                    <a:pt x="12116" y="167321"/>
                    <a:pt x="7387" y="162592"/>
                  </a:cubicBezTo>
                  <a:cubicBezTo>
                    <a:pt x="2657" y="157862"/>
                    <a:pt x="0" y="151447"/>
                    <a:pt x="0" y="144759"/>
                  </a:cubicBezTo>
                  <a:lnTo>
                    <a:pt x="0" y="25220"/>
                  </a:lnTo>
                  <a:cubicBezTo>
                    <a:pt x="0" y="18531"/>
                    <a:pt x="2657" y="12116"/>
                    <a:pt x="7387" y="7387"/>
                  </a:cubicBezTo>
                  <a:cubicBezTo>
                    <a:pt x="12116" y="2657"/>
                    <a:pt x="18531" y="0"/>
                    <a:pt x="25220" y="0"/>
                  </a:cubicBezTo>
                  <a:close/>
                </a:path>
              </a:pathLst>
            </a:custGeom>
            <a:solidFill>
              <a:srgbClr val="AF1881"/>
            </a:solidFill>
          </p:spPr>
          <p:txBody>
            <a:bodyPr/>
            <a:lstStyle/>
            <a:p>
              <a:endParaRPr lang="nl-NL"/>
            </a:p>
          </p:txBody>
        </p:sp>
        <p:sp>
          <p:nvSpPr>
            <p:cNvPr id="13" name="TextBox 13"/>
            <p:cNvSpPr txBox="1"/>
            <p:nvPr/>
          </p:nvSpPr>
          <p:spPr>
            <a:xfrm>
              <a:off x="0" y="-19050"/>
              <a:ext cx="1100151" cy="189028"/>
            </a:xfrm>
            <a:prstGeom prst="rect">
              <a:avLst/>
            </a:prstGeom>
          </p:spPr>
          <p:txBody>
            <a:bodyPr lIns="50800" tIns="50800" rIns="50800" bIns="50800" rtlCol="0" anchor="ctr"/>
            <a:lstStyle/>
            <a:p>
              <a:pPr algn="ctr">
                <a:lnSpc>
                  <a:spcPts val="1353"/>
                </a:lnSpc>
              </a:pPr>
              <a:endParaRPr/>
            </a:p>
          </p:txBody>
        </p:sp>
      </p:grpSp>
      <p:sp>
        <p:nvSpPr>
          <p:cNvPr id="14" name="TextBox 14"/>
          <p:cNvSpPr txBox="1"/>
          <p:nvPr/>
        </p:nvSpPr>
        <p:spPr>
          <a:xfrm>
            <a:off x="698500" y="724154"/>
            <a:ext cx="7488628" cy="1074348"/>
          </a:xfrm>
          <a:prstGeom prst="rect">
            <a:avLst/>
          </a:prstGeom>
        </p:spPr>
        <p:txBody>
          <a:bodyPr lIns="0" tIns="0" rIns="0" bIns="0" rtlCol="0" anchor="t">
            <a:spAutoFit/>
          </a:bodyPr>
          <a:lstStyle/>
          <a:p>
            <a:pPr algn="l">
              <a:lnSpc>
                <a:spcPts val="4202"/>
              </a:lnSpc>
            </a:pPr>
            <a:r>
              <a:rPr lang="en-US" sz="2801" b="1" dirty="0">
                <a:solidFill>
                  <a:srgbClr val="FFFFFF"/>
                </a:solidFill>
                <a:latin typeface="Poppins Bold"/>
                <a:ea typeface="Poppins Bold"/>
                <a:cs typeface="Poppins Bold"/>
                <a:sym typeface="Poppins Bold"/>
              </a:rPr>
              <a:t>Alle </a:t>
            </a:r>
            <a:r>
              <a:rPr lang="en-US" sz="2801" b="1" dirty="0" err="1">
                <a:solidFill>
                  <a:srgbClr val="FFFFFF"/>
                </a:solidFill>
                <a:latin typeface="Poppins Bold"/>
                <a:ea typeface="Poppins Bold"/>
                <a:cs typeface="Poppins Bold"/>
                <a:sym typeface="Poppins Bold"/>
              </a:rPr>
              <a:t>wijzigingen</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geactualiseerde</a:t>
            </a:r>
            <a:r>
              <a:rPr lang="en-US" sz="2801" b="1" dirty="0">
                <a:solidFill>
                  <a:srgbClr val="FFFFFF"/>
                </a:solidFill>
                <a:latin typeface="Poppins Bold"/>
                <a:ea typeface="Poppins Bold"/>
                <a:cs typeface="Poppins Bold"/>
                <a:sym typeface="Poppins Bold"/>
              </a:rPr>
              <a:t> </a:t>
            </a:r>
            <a:r>
              <a:rPr lang="en-US" sz="2801" b="1" dirty="0" err="1">
                <a:solidFill>
                  <a:srgbClr val="FFFFFF"/>
                </a:solidFill>
                <a:latin typeface="Poppins Bold"/>
                <a:ea typeface="Poppins Bold"/>
                <a:cs typeface="Poppins Bold"/>
                <a:sym typeface="Poppins Bold"/>
              </a:rPr>
              <a:t>kwaliteitskader</a:t>
            </a:r>
            <a:endParaRPr lang="en-US" sz="2801" b="1" dirty="0">
              <a:solidFill>
                <a:srgbClr val="FFFFFF"/>
              </a:solidFill>
              <a:latin typeface="Poppins Bold"/>
              <a:ea typeface="Poppins Bold"/>
              <a:cs typeface="Poppins Bold"/>
              <a:sym typeface="Poppins Bold"/>
            </a:endParaRPr>
          </a:p>
        </p:txBody>
      </p:sp>
      <p:sp>
        <p:nvSpPr>
          <p:cNvPr id="15" name="Freeform 15"/>
          <p:cNvSpPr/>
          <p:nvPr/>
        </p:nvSpPr>
        <p:spPr>
          <a:xfrm rot="3512832" flipV="1">
            <a:off x="1041625" y="3239589"/>
            <a:ext cx="1807960" cy="687025"/>
          </a:xfrm>
          <a:custGeom>
            <a:avLst/>
            <a:gdLst/>
            <a:ahLst/>
            <a:cxnLst/>
            <a:rect l="l" t="t" r="r" b="b"/>
            <a:pathLst>
              <a:path w="1807960" h="687025">
                <a:moveTo>
                  <a:pt x="0" y="687025"/>
                </a:moveTo>
                <a:lnTo>
                  <a:pt x="1807960" y="687025"/>
                </a:lnTo>
                <a:lnTo>
                  <a:pt x="1807960" y="0"/>
                </a:lnTo>
                <a:lnTo>
                  <a:pt x="0" y="0"/>
                </a:lnTo>
                <a:lnTo>
                  <a:pt x="0" y="687025"/>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Freeform 3">
            <a:extLst>
              <a:ext uri="{FF2B5EF4-FFF2-40B4-BE49-F238E27FC236}">
                <a16:creationId xmlns:a16="http://schemas.microsoft.com/office/drawing/2014/main" id="{7ADCC089-A41E-1E7C-8B21-90711FB06F36}"/>
              </a:ext>
            </a:extLst>
          </p:cNvPr>
          <p:cNvSpPr/>
          <p:nvPr/>
        </p:nvSpPr>
        <p:spPr>
          <a:xfrm>
            <a:off x="-16139" y="6472"/>
            <a:ext cx="10709529" cy="7569612"/>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nvGrpSpPr>
          <p:cNvPr id="4" name="Group 4"/>
          <p:cNvGrpSpPr/>
          <p:nvPr/>
        </p:nvGrpSpPr>
        <p:grpSpPr>
          <a:xfrm>
            <a:off x="820540" y="1581275"/>
            <a:ext cx="2892195" cy="2353494"/>
            <a:chOff x="0" y="0"/>
            <a:chExt cx="3856260" cy="3137992"/>
          </a:xfrm>
        </p:grpSpPr>
        <p:sp>
          <p:nvSpPr>
            <p:cNvPr id="5" name="Freeform 5"/>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6" name="Group 6"/>
          <p:cNvGrpSpPr/>
          <p:nvPr/>
        </p:nvGrpSpPr>
        <p:grpSpPr>
          <a:xfrm>
            <a:off x="619826" y="1436069"/>
            <a:ext cx="461980" cy="480714"/>
            <a:chOff x="0" y="0"/>
            <a:chExt cx="615973" cy="640952"/>
          </a:xfrm>
        </p:grpSpPr>
        <p:sp>
          <p:nvSpPr>
            <p:cNvPr id="7" name="Freeform 7"/>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8" name="TextBox 8"/>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a:solidFill>
                    <a:srgbClr val="FFFFFF"/>
                  </a:solidFill>
                  <a:latin typeface="Poppins Bold"/>
                  <a:ea typeface="Poppins Bold"/>
                  <a:cs typeface="Poppins Bold"/>
                  <a:sym typeface="Poppins Bold"/>
                </a:rPr>
                <a:t>1</a:t>
              </a:r>
            </a:p>
          </p:txBody>
        </p:sp>
      </p:grpSp>
      <p:sp>
        <p:nvSpPr>
          <p:cNvPr id="9" name="TextBox 9"/>
          <p:cNvSpPr txBox="1"/>
          <p:nvPr/>
        </p:nvSpPr>
        <p:spPr>
          <a:xfrm>
            <a:off x="997716" y="1927869"/>
            <a:ext cx="2611148" cy="1617109"/>
          </a:xfrm>
          <a:prstGeom prst="rect">
            <a:avLst/>
          </a:prstGeom>
        </p:spPr>
        <p:txBody>
          <a:bodyPr wrap="square" lIns="0" tIns="0" rIns="0" bIns="0" rtlCol="0" anchor="t">
            <a:spAutoFit/>
          </a:bodyPr>
          <a:lstStyle/>
          <a:p>
            <a:pPr algn="l">
              <a:lnSpc>
                <a:spcPts val="1442"/>
              </a:lnSpc>
            </a:pPr>
            <a:r>
              <a:rPr lang="en-US" sz="1201" b="1" dirty="0" err="1">
                <a:solidFill>
                  <a:srgbClr val="173395"/>
                </a:solidFill>
                <a:latin typeface="Poppins Bold"/>
                <a:ea typeface="Poppins Bold"/>
                <a:cs typeface="Poppins Bold"/>
                <a:sym typeface="Poppins Bold"/>
              </a:rPr>
              <a:t>Markering</a:t>
            </a:r>
            <a:endParaRPr lang="en-US" sz="1201" b="1" dirty="0">
              <a:solidFill>
                <a:srgbClr val="173395"/>
              </a:solidFill>
              <a:latin typeface="Poppins Bold"/>
              <a:ea typeface="Poppins Bold"/>
              <a:cs typeface="Poppins Bold"/>
              <a:sym typeface="Poppins Bold"/>
            </a:endParaRPr>
          </a:p>
          <a:p>
            <a:pPr marL="72606" lvl="1" algn="l">
              <a:lnSpc>
                <a:spcPts val="1442"/>
              </a:lnSpc>
            </a:pPr>
            <a:endParaRPr lang="en-US" sz="1201" b="1" dirty="0">
              <a:solidFill>
                <a:srgbClr val="173395"/>
              </a:solidFill>
              <a:latin typeface="Poppins Bold"/>
              <a:ea typeface="Poppins"/>
              <a:cs typeface="Poppins Bold"/>
              <a:sym typeface="Poppins Bold"/>
            </a:endParaRPr>
          </a:p>
          <a:p>
            <a:pPr marL="358356" lvl="1"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Niet</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meer</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gekoppeld</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aan</a:t>
            </a:r>
            <a:r>
              <a:rPr lang="en-US" sz="1201" dirty="0">
                <a:solidFill>
                  <a:srgbClr val="173395"/>
                </a:solidFill>
                <a:latin typeface="Poppins"/>
                <a:ea typeface="Poppins"/>
                <a:cs typeface="Poppins"/>
                <a:sym typeface="Poppins"/>
              </a:rPr>
              <a:t> de </a:t>
            </a:r>
            <a:r>
              <a:rPr lang="en-US" sz="1201" dirty="0" err="1">
                <a:solidFill>
                  <a:srgbClr val="173395"/>
                </a:solidFill>
                <a:latin typeface="Poppins"/>
                <a:ea typeface="Poppins"/>
                <a:cs typeface="Poppins"/>
                <a:sym typeface="Poppins"/>
              </a:rPr>
              <a:t>laatste</a:t>
            </a:r>
            <a:r>
              <a:rPr lang="en-US" sz="1201" dirty="0">
                <a:solidFill>
                  <a:srgbClr val="173395"/>
                </a:solidFill>
                <a:latin typeface="Poppins"/>
                <a:ea typeface="Poppins"/>
                <a:cs typeface="Poppins"/>
                <a:sym typeface="Poppins"/>
              </a:rPr>
              <a:t> 12 </a:t>
            </a:r>
            <a:r>
              <a:rPr lang="en-US" sz="1201" dirty="0" err="1">
                <a:solidFill>
                  <a:srgbClr val="173395"/>
                </a:solidFill>
                <a:latin typeface="Poppins"/>
                <a:ea typeface="Poppins"/>
                <a:cs typeface="Poppins"/>
                <a:sym typeface="Poppins"/>
              </a:rPr>
              <a:t>maanden</a:t>
            </a:r>
            <a:r>
              <a:rPr lang="en-US" sz="1201" dirty="0">
                <a:solidFill>
                  <a:srgbClr val="173395"/>
                </a:solidFill>
                <a:latin typeface="Poppins"/>
                <a:ea typeface="Poppins"/>
                <a:cs typeface="Poppins"/>
                <a:sym typeface="Poppins"/>
              </a:rPr>
              <a:t>.</a:t>
            </a:r>
          </a:p>
          <a:p>
            <a:pPr marL="358356" lvl="1"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Palliatieve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fase</a:t>
            </a:r>
            <a:r>
              <a:rPr lang="en-US" sz="1201" dirty="0">
                <a:solidFill>
                  <a:srgbClr val="173395"/>
                </a:solidFill>
                <a:latin typeface="Poppins"/>
                <a:ea typeface="Poppins"/>
                <a:cs typeface="Poppins"/>
                <a:sym typeface="Poppins"/>
              </a:rPr>
              <a:t> start </a:t>
            </a:r>
            <a:r>
              <a:rPr lang="en-US" sz="1201" dirty="0" err="1">
                <a:solidFill>
                  <a:srgbClr val="173395"/>
                </a:solidFill>
                <a:latin typeface="Poppins"/>
                <a:ea typeface="Poppins"/>
                <a:cs typeface="Poppins"/>
                <a:sym typeface="Poppins"/>
              </a:rPr>
              <a:t>bij</a:t>
            </a:r>
            <a:r>
              <a:rPr lang="en-US" sz="1201" dirty="0">
                <a:solidFill>
                  <a:srgbClr val="173395"/>
                </a:solidFill>
                <a:latin typeface="Poppins"/>
                <a:ea typeface="Poppins"/>
                <a:cs typeface="Poppins"/>
                <a:sym typeface="Poppins"/>
              </a:rPr>
              <a:t> de diagnose van </a:t>
            </a:r>
            <a:r>
              <a:rPr lang="en-US" sz="1201" dirty="0" err="1">
                <a:solidFill>
                  <a:srgbClr val="173395"/>
                </a:solidFill>
                <a:latin typeface="Poppins"/>
                <a:ea typeface="Poppins"/>
                <a:cs typeface="Poppins"/>
                <a:sym typeface="Poppins"/>
              </a:rPr>
              <a:t>een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levensbedreigende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aandoening</a:t>
            </a:r>
            <a:r>
              <a:rPr lang="en-US" sz="1201" dirty="0">
                <a:solidFill>
                  <a:srgbClr val="173395"/>
                </a:solidFill>
                <a:latin typeface="Poppins"/>
                <a:ea typeface="Poppins"/>
                <a:cs typeface="Poppins"/>
                <a:sym typeface="Poppins"/>
              </a:rPr>
              <a:t> of </a:t>
            </a:r>
            <a:r>
              <a:rPr lang="en-US" sz="1201" dirty="0" err="1">
                <a:solidFill>
                  <a:srgbClr val="173395"/>
                </a:solidFill>
                <a:latin typeface="Poppins"/>
                <a:ea typeface="Poppins"/>
                <a:cs typeface="Poppins"/>
                <a:sym typeface="Poppins"/>
              </a:rPr>
              <a:t>toenemende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kwetsbaarheid</a:t>
            </a:r>
            <a:r>
              <a:rPr lang="en-US" sz="1201" dirty="0">
                <a:solidFill>
                  <a:srgbClr val="173395"/>
                </a:solidFill>
                <a:latin typeface="Poppins"/>
                <a:ea typeface="Poppins"/>
                <a:cs typeface="Poppins"/>
                <a:sym typeface="Poppins"/>
              </a:rPr>
              <a:t>. </a:t>
            </a:r>
          </a:p>
        </p:txBody>
      </p:sp>
      <p:grpSp>
        <p:nvGrpSpPr>
          <p:cNvPr id="10" name="Group 10"/>
          <p:cNvGrpSpPr/>
          <p:nvPr/>
        </p:nvGrpSpPr>
        <p:grpSpPr>
          <a:xfrm>
            <a:off x="3932177" y="1581275"/>
            <a:ext cx="2892195" cy="2353494"/>
            <a:chOff x="0" y="0"/>
            <a:chExt cx="3856260" cy="3137992"/>
          </a:xfrm>
        </p:grpSpPr>
        <p:sp>
          <p:nvSpPr>
            <p:cNvPr id="11" name="Freeform 11"/>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12" name="Group 12"/>
          <p:cNvGrpSpPr/>
          <p:nvPr/>
        </p:nvGrpSpPr>
        <p:grpSpPr>
          <a:xfrm>
            <a:off x="3718575" y="1436069"/>
            <a:ext cx="461980" cy="480714"/>
            <a:chOff x="0" y="0"/>
            <a:chExt cx="615973" cy="640952"/>
          </a:xfrm>
        </p:grpSpPr>
        <p:sp>
          <p:nvSpPr>
            <p:cNvPr id="13" name="Freeform 13"/>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14" name="TextBox 14"/>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a:solidFill>
                    <a:srgbClr val="FFFFFF"/>
                  </a:solidFill>
                  <a:latin typeface="Poppins Bold"/>
                  <a:ea typeface="Poppins Bold"/>
                  <a:cs typeface="Poppins Bold"/>
                  <a:sym typeface="Poppins Bold"/>
                </a:rPr>
                <a:t>2</a:t>
              </a:r>
            </a:p>
          </p:txBody>
        </p:sp>
      </p:grpSp>
      <p:sp>
        <p:nvSpPr>
          <p:cNvPr id="15" name="TextBox 15"/>
          <p:cNvSpPr txBox="1"/>
          <p:nvPr/>
        </p:nvSpPr>
        <p:spPr>
          <a:xfrm>
            <a:off x="4105601" y="1927869"/>
            <a:ext cx="2616749" cy="1617109"/>
          </a:xfrm>
          <a:prstGeom prst="rect">
            <a:avLst/>
          </a:prstGeom>
        </p:spPr>
        <p:txBody>
          <a:bodyPr wrap="square" lIns="0" tIns="0" rIns="0" bIns="0" rtlCol="0" anchor="t">
            <a:spAutoFit/>
          </a:bodyPr>
          <a:lstStyle/>
          <a:p>
            <a:pPr algn="l">
              <a:lnSpc>
                <a:spcPts val="1442"/>
              </a:lnSpc>
            </a:pPr>
            <a:r>
              <a:rPr lang="en-US" sz="1201" b="1" dirty="0" err="1">
                <a:solidFill>
                  <a:srgbClr val="173395"/>
                </a:solidFill>
                <a:latin typeface="Poppins Bold"/>
                <a:ea typeface="Poppins Bold"/>
                <a:cs typeface="Poppins Bold"/>
                <a:sym typeface="Poppins Bold"/>
              </a:rPr>
              <a:t>Sociaal</a:t>
            </a:r>
            <a:r>
              <a:rPr lang="en-US" sz="1201" b="1" dirty="0">
                <a:solidFill>
                  <a:srgbClr val="173395"/>
                </a:solidFill>
                <a:latin typeface="Poppins Bold"/>
                <a:ea typeface="Poppins Bold"/>
                <a:cs typeface="Poppins Bold"/>
                <a:sym typeface="Poppins Bold"/>
              </a:rPr>
              <a:t> </a:t>
            </a:r>
            <a:r>
              <a:rPr lang="en-US" sz="1201" b="1" dirty="0" err="1">
                <a:solidFill>
                  <a:srgbClr val="173395"/>
                </a:solidFill>
                <a:latin typeface="Poppins Bold"/>
                <a:ea typeface="Poppins Bold"/>
                <a:cs typeface="Poppins Bold"/>
                <a:sym typeface="Poppins Bold"/>
              </a:rPr>
              <a:t>domein</a:t>
            </a:r>
            <a:endParaRPr lang="en-US" sz="1201" b="1" dirty="0">
              <a:solidFill>
                <a:srgbClr val="173395"/>
              </a:solidFill>
              <a:latin typeface="Poppins Bold"/>
              <a:ea typeface="Poppins Bold"/>
              <a:cs typeface="Poppins Bold"/>
              <a:sym typeface="Poppins Bold"/>
            </a:endParaRPr>
          </a:p>
          <a:p>
            <a:pPr marL="72606" lvl="1" algn="l">
              <a:lnSpc>
                <a:spcPts val="1442"/>
              </a:lnSpc>
            </a:pPr>
            <a:endParaRPr lang="en-US" sz="1201" b="1" dirty="0">
              <a:solidFill>
                <a:srgbClr val="173395"/>
              </a:solidFill>
              <a:latin typeface="Poppins Bold"/>
              <a:ea typeface="Poppins"/>
              <a:cs typeface="Poppins Bold"/>
              <a:sym typeface="Poppins Bold"/>
            </a:endParaRPr>
          </a:p>
          <a:p>
            <a:pPr marL="358356" lvl="1" indent="-285750" algn="l">
              <a:lnSpc>
                <a:spcPts val="1442"/>
              </a:lnSpc>
              <a:buFont typeface="Arial" panose="020B0604020202020204" pitchFamily="34" charset="0"/>
              <a:buChar char="•"/>
            </a:pPr>
            <a:r>
              <a:rPr lang="en-US" sz="1201" dirty="0">
                <a:solidFill>
                  <a:srgbClr val="173395"/>
                </a:solidFill>
                <a:latin typeface="Poppins"/>
                <a:ea typeface="Poppins"/>
                <a:cs typeface="Poppins"/>
                <a:sym typeface="Poppins"/>
              </a:rPr>
              <a:t>Rol </a:t>
            </a:r>
            <a:r>
              <a:rPr lang="en-US" sz="1201" dirty="0" err="1">
                <a:solidFill>
                  <a:srgbClr val="173395"/>
                </a:solidFill>
                <a:latin typeface="Poppins"/>
                <a:ea typeface="Poppins"/>
                <a:cs typeface="Poppins"/>
                <a:sym typeface="Poppins"/>
              </a:rPr>
              <a:t>en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verantwoordelijkheid</a:t>
            </a:r>
            <a:r>
              <a:rPr lang="en-US" sz="1201" dirty="0">
                <a:solidFill>
                  <a:srgbClr val="173395"/>
                </a:solidFill>
                <a:latin typeface="Poppins"/>
                <a:ea typeface="Poppins"/>
                <a:cs typeface="Poppins"/>
                <a:sym typeface="Poppins"/>
              </a:rPr>
              <a:t> van professionals </a:t>
            </a:r>
            <a:r>
              <a:rPr lang="en-US" sz="1201" dirty="0" err="1">
                <a:solidFill>
                  <a:srgbClr val="173395"/>
                </a:solidFill>
                <a:latin typeface="Poppins"/>
                <a:ea typeface="Poppins"/>
                <a:cs typeface="Poppins"/>
                <a:sym typeface="Poppins"/>
              </a:rPr>
              <a:t>uit</a:t>
            </a:r>
            <a:r>
              <a:rPr lang="en-US" sz="1201" dirty="0">
                <a:solidFill>
                  <a:srgbClr val="173395"/>
                </a:solidFill>
                <a:latin typeface="Poppins"/>
                <a:ea typeface="Poppins"/>
                <a:cs typeface="Poppins"/>
                <a:sym typeface="Poppins"/>
              </a:rPr>
              <a:t> het </a:t>
            </a:r>
            <a:r>
              <a:rPr lang="en-US" sz="1201" dirty="0" err="1">
                <a:solidFill>
                  <a:srgbClr val="173395"/>
                </a:solidFill>
                <a:latin typeface="Poppins"/>
                <a:ea typeface="Poppins"/>
                <a:cs typeface="Poppins"/>
                <a:sym typeface="Poppins"/>
              </a:rPr>
              <a:t>sociaal</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domein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formeel</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verankerd</a:t>
            </a:r>
            <a:r>
              <a:rPr lang="en-US" sz="1201" dirty="0">
                <a:solidFill>
                  <a:srgbClr val="173395"/>
                </a:solidFill>
                <a:latin typeface="Poppins"/>
                <a:ea typeface="Poppins"/>
                <a:cs typeface="Poppins"/>
                <a:sym typeface="Poppins"/>
              </a:rPr>
              <a:t>. </a:t>
            </a:r>
          </a:p>
          <a:p>
            <a:pPr marL="358356" lvl="1" indent="-285750" algn="l">
              <a:lnSpc>
                <a:spcPts val="1442"/>
              </a:lnSpc>
              <a:buFont typeface="Arial" panose="020B0604020202020204" pitchFamily="34" charset="0"/>
              <a:buChar char="•"/>
            </a:pPr>
            <a:r>
              <a:rPr lang="en-US" sz="1201" dirty="0">
                <a:solidFill>
                  <a:srgbClr val="173395"/>
                </a:solidFill>
                <a:latin typeface="Poppins"/>
                <a:ea typeface="Poppins"/>
                <a:cs typeface="Poppins"/>
                <a:sym typeface="Poppins"/>
              </a:rPr>
              <a:t>Het </a:t>
            </a:r>
            <a:r>
              <a:rPr lang="en-US" sz="1201" dirty="0" err="1">
                <a:solidFill>
                  <a:srgbClr val="173395"/>
                </a:solidFill>
                <a:latin typeface="Poppins"/>
                <a:ea typeface="Poppins"/>
                <a:cs typeface="Poppins"/>
                <a:sym typeface="Poppins"/>
              </a:rPr>
              <a:t>kader</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richt</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zich</a:t>
            </a:r>
            <a:r>
              <a:rPr lang="en-US" sz="1201" dirty="0">
                <a:solidFill>
                  <a:srgbClr val="173395"/>
                </a:solidFill>
                <a:latin typeface="Poppins"/>
                <a:ea typeface="Poppins"/>
                <a:cs typeface="Poppins"/>
                <a:sym typeface="Poppins"/>
              </a:rPr>
              <a:t> op </a:t>
            </a:r>
            <a:r>
              <a:rPr lang="en-US" sz="1201" dirty="0" err="1">
                <a:solidFill>
                  <a:srgbClr val="173395"/>
                </a:solidFill>
                <a:latin typeface="Poppins"/>
                <a:ea typeface="Poppins"/>
                <a:cs typeface="Poppins"/>
                <a:sym typeface="Poppins"/>
              </a:rPr>
              <a:t>álle</a:t>
            </a:r>
            <a:r>
              <a:rPr lang="en-US" sz="1201" dirty="0">
                <a:solidFill>
                  <a:srgbClr val="173395"/>
                </a:solidFill>
                <a:latin typeface="Poppins"/>
                <a:ea typeface="Poppins"/>
                <a:cs typeface="Poppins"/>
                <a:sym typeface="Poppins"/>
              </a:rPr>
              <a:t> professionals in </a:t>
            </a:r>
            <a:r>
              <a:rPr lang="en-US" sz="1201" dirty="0" err="1">
                <a:solidFill>
                  <a:srgbClr val="173395"/>
                </a:solidFill>
                <a:latin typeface="Poppins"/>
                <a:ea typeface="Poppins"/>
                <a:cs typeface="Poppins"/>
                <a:sym typeface="Poppins"/>
              </a:rPr>
              <a:t>zorg</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én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ondersteuning</a:t>
            </a:r>
            <a:r>
              <a:rPr lang="en-US" sz="1201" dirty="0">
                <a:solidFill>
                  <a:srgbClr val="173395"/>
                </a:solidFill>
                <a:latin typeface="Poppins"/>
                <a:ea typeface="Poppins"/>
                <a:cs typeface="Poppins"/>
                <a:sym typeface="Poppins"/>
              </a:rPr>
              <a:t>.</a:t>
            </a:r>
          </a:p>
        </p:txBody>
      </p:sp>
      <p:grpSp>
        <p:nvGrpSpPr>
          <p:cNvPr id="16" name="Group 16"/>
          <p:cNvGrpSpPr/>
          <p:nvPr/>
        </p:nvGrpSpPr>
        <p:grpSpPr>
          <a:xfrm>
            <a:off x="7043805" y="1581275"/>
            <a:ext cx="2892195" cy="2353494"/>
            <a:chOff x="0" y="0"/>
            <a:chExt cx="3856260" cy="3137992"/>
          </a:xfrm>
        </p:grpSpPr>
        <p:sp>
          <p:nvSpPr>
            <p:cNvPr id="17" name="Freeform 17"/>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18" name="Group 18"/>
          <p:cNvGrpSpPr/>
          <p:nvPr/>
        </p:nvGrpSpPr>
        <p:grpSpPr>
          <a:xfrm>
            <a:off x="6830203" y="1422657"/>
            <a:ext cx="461980" cy="480714"/>
            <a:chOff x="0" y="0"/>
            <a:chExt cx="615973" cy="640952"/>
          </a:xfrm>
        </p:grpSpPr>
        <p:sp>
          <p:nvSpPr>
            <p:cNvPr id="19" name="Freeform 19"/>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20" name="TextBox 20"/>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dirty="0">
                  <a:solidFill>
                    <a:srgbClr val="FFFFFF"/>
                  </a:solidFill>
                  <a:latin typeface="Poppins Bold"/>
                  <a:ea typeface="Poppins Bold"/>
                  <a:cs typeface="Poppins Bold"/>
                  <a:sym typeface="Poppins Bold"/>
                </a:rPr>
                <a:t>3</a:t>
              </a:r>
            </a:p>
          </p:txBody>
        </p:sp>
      </p:grpSp>
      <p:sp>
        <p:nvSpPr>
          <p:cNvPr id="21" name="TextBox 21"/>
          <p:cNvSpPr txBox="1"/>
          <p:nvPr/>
        </p:nvSpPr>
        <p:spPr>
          <a:xfrm>
            <a:off x="7292183" y="1914457"/>
            <a:ext cx="2610937" cy="3086100"/>
          </a:xfrm>
          <a:prstGeom prst="rect">
            <a:avLst/>
          </a:prstGeom>
        </p:spPr>
        <p:txBody>
          <a:bodyPr wrap="square" lIns="0" tIns="0" rIns="0" bIns="0" rtlCol="0" anchor="t">
            <a:spAutoFit/>
          </a:bodyPr>
          <a:lstStyle/>
          <a:p>
            <a:pPr algn="l">
              <a:lnSpc>
                <a:spcPts val="1442"/>
              </a:lnSpc>
            </a:pPr>
            <a:r>
              <a:rPr lang="en-US" sz="1201" b="1" dirty="0">
                <a:solidFill>
                  <a:srgbClr val="173395"/>
                </a:solidFill>
                <a:latin typeface="Poppins Bold"/>
                <a:ea typeface="Poppins Bold"/>
                <a:cs typeface="Poppins Bold"/>
                <a:sym typeface="Poppins Bold"/>
              </a:rPr>
              <a:t>Professionals</a:t>
            </a:r>
          </a:p>
          <a:p>
            <a:pPr algn="l">
              <a:lnSpc>
                <a:spcPts val="1442"/>
              </a:lnSpc>
            </a:pPr>
            <a:endParaRPr lang="en-US" sz="1201" b="1" dirty="0">
              <a:solidFill>
                <a:srgbClr val="173395"/>
              </a:solidFill>
              <a:latin typeface="Poppins Bold"/>
              <a:ea typeface="Poppins Bold"/>
              <a:cs typeface="Poppins Bold"/>
              <a:sym typeface="Poppins Bold"/>
            </a:endParaRPr>
          </a:p>
          <a:p>
            <a:pPr algn="l">
              <a:lnSpc>
                <a:spcPts val="1442"/>
              </a:lnSpc>
            </a:pPr>
            <a:r>
              <a:rPr lang="en-US" sz="1201" dirty="0">
                <a:solidFill>
                  <a:srgbClr val="173395"/>
                </a:solidFill>
                <a:latin typeface="Poppins"/>
                <a:ea typeface="Poppins"/>
                <a:cs typeface="Poppins"/>
                <a:sym typeface="Poppins"/>
              </a:rPr>
              <a:t>Generalist </a:t>
            </a:r>
            <a:r>
              <a:rPr lang="en-US" sz="1201" dirty="0" err="1">
                <a:solidFill>
                  <a:srgbClr val="173395"/>
                </a:solidFill>
                <a:latin typeface="Poppins"/>
                <a:ea typeface="Poppins"/>
                <a:cs typeface="Poppins"/>
                <a:sym typeface="Poppins"/>
              </a:rPr>
              <a:t>en</a:t>
            </a:r>
            <a:r>
              <a:rPr lang="en-US" sz="1201" dirty="0">
                <a:solidFill>
                  <a:srgbClr val="173395"/>
                </a:solidFill>
                <a:latin typeface="Poppins"/>
                <a:ea typeface="Poppins"/>
                <a:cs typeface="Poppins"/>
                <a:sym typeface="Poppins"/>
              </a:rPr>
              <a:t> specialist </a:t>
            </a:r>
            <a:r>
              <a:rPr lang="en-US" sz="1201" dirty="0" err="1">
                <a:solidFill>
                  <a:srgbClr val="173395"/>
                </a:solidFill>
                <a:latin typeface="Poppins"/>
                <a:ea typeface="Poppins"/>
                <a:cs typeface="Poppins"/>
                <a:sym typeface="Poppins"/>
              </a:rPr>
              <a:t>vervalt</a:t>
            </a: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r>
              <a:rPr lang="en-US" sz="1201" dirty="0">
                <a:solidFill>
                  <a:srgbClr val="173395"/>
                </a:solidFill>
                <a:latin typeface="Poppins"/>
                <a:ea typeface="Poppins"/>
                <a:cs typeface="Poppins"/>
                <a:sym typeface="Poppins"/>
              </a:rPr>
              <a:t>‘Alle </a:t>
            </a:r>
            <a:r>
              <a:rPr lang="en-US" sz="1201" dirty="0" err="1">
                <a:solidFill>
                  <a:srgbClr val="173395"/>
                </a:solidFill>
                <a:latin typeface="Poppins"/>
                <a:ea typeface="Poppins"/>
                <a:cs typeface="Poppins"/>
                <a:sym typeface="Poppins"/>
              </a:rPr>
              <a:t>zorgprofessionals</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en</a:t>
            </a:r>
            <a:r>
              <a:rPr lang="en-US" sz="1201" dirty="0">
                <a:solidFill>
                  <a:srgbClr val="173395"/>
                </a:solidFill>
                <a:latin typeface="Poppins"/>
                <a:ea typeface="Poppins"/>
                <a:cs typeface="Poppins"/>
                <a:sym typeface="Poppins"/>
              </a:rPr>
              <a:t> </a:t>
            </a:r>
          </a:p>
          <a:p>
            <a:pPr algn="l">
              <a:lnSpc>
                <a:spcPts val="1442"/>
              </a:lnSpc>
            </a:pPr>
            <a:r>
              <a:rPr lang="en-US" sz="1201" dirty="0">
                <a:solidFill>
                  <a:srgbClr val="173395"/>
                </a:solidFill>
                <a:latin typeface="Poppins"/>
                <a:ea typeface="Poppins"/>
                <a:cs typeface="Poppins"/>
                <a:sym typeface="Poppins"/>
              </a:rPr>
              <a:t>‘in PZ </a:t>
            </a:r>
            <a:r>
              <a:rPr lang="en-US" sz="1201" dirty="0" err="1">
                <a:solidFill>
                  <a:srgbClr val="173395"/>
                </a:solidFill>
                <a:latin typeface="Poppins"/>
                <a:ea typeface="Poppins"/>
                <a:cs typeface="Poppins"/>
                <a:sym typeface="Poppins"/>
              </a:rPr>
              <a:t>gespecialiseerde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zorgprofessionals</a:t>
            </a:r>
            <a:r>
              <a:rPr lang="en-US" sz="1201" dirty="0">
                <a:solidFill>
                  <a:srgbClr val="173395"/>
                </a:solidFill>
                <a:latin typeface="Poppins"/>
                <a:ea typeface="Poppins"/>
                <a:cs typeface="Poppins"/>
                <a:sym typeface="Poppins"/>
              </a:rPr>
              <a:t>’</a:t>
            </a: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a:p>
            <a:pPr algn="l">
              <a:lnSpc>
                <a:spcPts val="1442"/>
              </a:lnSpc>
            </a:pPr>
            <a:endParaRPr lang="en-US" sz="1201" dirty="0">
              <a:solidFill>
                <a:srgbClr val="173395"/>
              </a:solidFill>
              <a:latin typeface="Poppins"/>
              <a:ea typeface="Poppins"/>
              <a:cs typeface="Poppins"/>
              <a:sym typeface="Poppins"/>
            </a:endParaRPr>
          </a:p>
        </p:txBody>
      </p:sp>
      <p:grpSp>
        <p:nvGrpSpPr>
          <p:cNvPr id="22" name="Group 22"/>
          <p:cNvGrpSpPr/>
          <p:nvPr/>
        </p:nvGrpSpPr>
        <p:grpSpPr>
          <a:xfrm>
            <a:off x="820540" y="4254028"/>
            <a:ext cx="2892195" cy="2353494"/>
            <a:chOff x="0" y="0"/>
            <a:chExt cx="3856260" cy="3137992"/>
          </a:xfrm>
        </p:grpSpPr>
        <p:sp>
          <p:nvSpPr>
            <p:cNvPr id="23" name="Freeform 23"/>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24" name="Group 24"/>
          <p:cNvGrpSpPr/>
          <p:nvPr/>
        </p:nvGrpSpPr>
        <p:grpSpPr>
          <a:xfrm>
            <a:off x="594058" y="4242943"/>
            <a:ext cx="461980" cy="480714"/>
            <a:chOff x="0" y="0"/>
            <a:chExt cx="615973" cy="640952"/>
          </a:xfrm>
        </p:grpSpPr>
        <p:sp>
          <p:nvSpPr>
            <p:cNvPr id="25" name="Freeform 25"/>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26" name="TextBox 26"/>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a:solidFill>
                    <a:srgbClr val="FFFFFF"/>
                  </a:solidFill>
                  <a:latin typeface="Poppins Bold"/>
                  <a:ea typeface="Poppins Bold"/>
                  <a:cs typeface="Poppins Bold"/>
                  <a:sym typeface="Poppins Bold"/>
                </a:rPr>
                <a:t>4</a:t>
              </a:r>
            </a:p>
          </p:txBody>
        </p:sp>
      </p:grpSp>
      <p:sp>
        <p:nvSpPr>
          <p:cNvPr id="27" name="TextBox 27"/>
          <p:cNvSpPr txBox="1"/>
          <p:nvPr/>
        </p:nvSpPr>
        <p:spPr>
          <a:xfrm>
            <a:off x="1057887" y="4713295"/>
            <a:ext cx="2404612" cy="1638300"/>
          </a:xfrm>
          <a:prstGeom prst="rect">
            <a:avLst/>
          </a:prstGeom>
        </p:spPr>
        <p:txBody>
          <a:bodyPr lIns="0" tIns="0" rIns="0" bIns="0" rtlCol="0" anchor="t">
            <a:spAutoFit/>
          </a:bodyPr>
          <a:lstStyle/>
          <a:p>
            <a:pPr algn="l">
              <a:lnSpc>
                <a:spcPts val="1442"/>
              </a:lnSpc>
            </a:pPr>
            <a:r>
              <a:rPr lang="en-US" sz="1201" b="1">
                <a:solidFill>
                  <a:srgbClr val="173395"/>
                </a:solidFill>
                <a:latin typeface="Poppins Bold"/>
                <a:ea typeface="Poppins Bold"/>
                <a:cs typeface="Poppins Bold"/>
                <a:sym typeface="Poppins Bold"/>
              </a:rPr>
              <a:t>Zorg voor de zorgverlener</a:t>
            </a:r>
          </a:p>
          <a:p>
            <a:pPr algn="l">
              <a:lnSpc>
                <a:spcPts val="1442"/>
              </a:lnSpc>
            </a:pPr>
            <a:endParaRPr lang="en-US" sz="1201" b="1">
              <a:solidFill>
                <a:srgbClr val="173395"/>
              </a:solidFill>
              <a:latin typeface="Poppins Bold"/>
              <a:ea typeface="Poppins Bold"/>
              <a:cs typeface="Poppins Bold"/>
              <a:sym typeface="Poppins Bold"/>
            </a:endParaRPr>
          </a:p>
          <a:p>
            <a:pPr algn="l">
              <a:lnSpc>
                <a:spcPts val="1442"/>
              </a:lnSpc>
            </a:pPr>
            <a:r>
              <a:rPr lang="en-US" sz="1201">
                <a:solidFill>
                  <a:srgbClr val="173395"/>
                </a:solidFill>
                <a:latin typeface="Poppins"/>
                <a:ea typeface="Poppins"/>
                <a:cs typeface="Poppins"/>
                <a:sym typeface="Poppins"/>
              </a:rPr>
              <a:t>Welzijn van de professional is een  onderdeel van kwaliteit van palliatieve zorg  — inclusief aandacht voor draagkracht, reflectie en ondersteuning bij de emotionele belasting van dit werk.</a:t>
            </a:r>
          </a:p>
        </p:txBody>
      </p:sp>
      <p:grpSp>
        <p:nvGrpSpPr>
          <p:cNvPr id="28" name="Group 28"/>
          <p:cNvGrpSpPr/>
          <p:nvPr/>
        </p:nvGrpSpPr>
        <p:grpSpPr>
          <a:xfrm>
            <a:off x="3932177" y="4254028"/>
            <a:ext cx="2892195" cy="2353494"/>
            <a:chOff x="0" y="0"/>
            <a:chExt cx="3856260" cy="3137992"/>
          </a:xfrm>
        </p:grpSpPr>
        <p:sp>
          <p:nvSpPr>
            <p:cNvPr id="29" name="Freeform 29"/>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30" name="Group 30"/>
          <p:cNvGrpSpPr/>
          <p:nvPr/>
        </p:nvGrpSpPr>
        <p:grpSpPr>
          <a:xfrm>
            <a:off x="3718575" y="4242943"/>
            <a:ext cx="461980" cy="480714"/>
            <a:chOff x="0" y="0"/>
            <a:chExt cx="615973" cy="640952"/>
          </a:xfrm>
        </p:grpSpPr>
        <p:sp>
          <p:nvSpPr>
            <p:cNvPr id="31" name="Freeform 31"/>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32" name="TextBox 32"/>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a:solidFill>
                    <a:srgbClr val="FFFFFF"/>
                  </a:solidFill>
                  <a:latin typeface="Poppins Bold"/>
                  <a:ea typeface="Poppins Bold"/>
                  <a:cs typeface="Poppins Bold"/>
                  <a:sym typeface="Poppins Bold"/>
                </a:rPr>
                <a:t>5</a:t>
              </a:r>
            </a:p>
          </p:txBody>
        </p:sp>
      </p:grpSp>
      <p:sp>
        <p:nvSpPr>
          <p:cNvPr id="33" name="TextBox 33"/>
          <p:cNvSpPr txBox="1"/>
          <p:nvPr/>
        </p:nvSpPr>
        <p:spPr>
          <a:xfrm>
            <a:off x="4177195" y="4726659"/>
            <a:ext cx="2422956" cy="1258037"/>
          </a:xfrm>
          <a:prstGeom prst="rect">
            <a:avLst/>
          </a:prstGeom>
        </p:spPr>
        <p:txBody>
          <a:bodyPr lIns="0" tIns="0" rIns="0" bIns="0" rtlCol="0" anchor="t">
            <a:spAutoFit/>
          </a:bodyPr>
          <a:lstStyle/>
          <a:p>
            <a:pPr algn="l">
              <a:lnSpc>
                <a:spcPts val="1442"/>
              </a:lnSpc>
            </a:pPr>
            <a:r>
              <a:rPr lang="en-US" sz="1201" b="1" dirty="0" err="1">
                <a:solidFill>
                  <a:srgbClr val="173395"/>
                </a:solidFill>
                <a:latin typeface="Poppins Bold"/>
                <a:ea typeface="Poppins Bold"/>
                <a:cs typeface="Poppins Bold"/>
                <a:sym typeface="Poppins Bold"/>
              </a:rPr>
              <a:t>Terminologie</a:t>
            </a:r>
            <a:r>
              <a:rPr lang="en-US" sz="1201" b="1" dirty="0">
                <a:solidFill>
                  <a:srgbClr val="173395"/>
                </a:solidFill>
                <a:latin typeface="Poppins Bold"/>
                <a:ea typeface="Poppins Bold"/>
                <a:cs typeface="Poppins Bold"/>
                <a:sym typeface="Poppins Bold"/>
              </a:rPr>
              <a:t> </a:t>
            </a:r>
          </a:p>
          <a:p>
            <a:pPr algn="l">
              <a:lnSpc>
                <a:spcPts val="1442"/>
              </a:lnSpc>
            </a:pPr>
            <a:endParaRPr lang="en-US" sz="1201" b="1" dirty="0">
              <a:solidFill>
                <a:srgbClr val="173395"/>
              </a:solidFill>
              <a:latin typeface="Poppins Bold"/>
              <a:ea typeface="Poppins Bold"/>
              <a:cs typeface="Poppins Bold"/>
              <a:sym typeface="Poppins Bold"/>
            </a:endParaRPr>
          </a:p>
          <a:p>
            <a:pPr marL="358356" lvl="1"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Individueel</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zorgplan</a:t>
            </a:r>
            <a:r>
              <a:rPr lang="en-US" sz="1201" dirty="0">
                <a:solidFill>
                  <a:srgbClr val="173395"/>
                </a:solidFill>
                <a:latin typeface="Poppins"/>
                <a:ea typeface="Poppins"/>
                <a:cs typeface="Poppins"/>
                <a:sym typeface="Poppins"/>
              </a:rPr>
              <a:t> </a:t>
            </a:r>
            <a:r>
              <a:rPr lang="en-US" sz="1201" b="1" dirty="0">
                <a:solidFill>
                  <a:srgbClr val="173395"/>
                </a:solidFill>
                <a:latin typeface="Poppins Bold"/>
                <a:ea typeface="Poppins Bold"/>
                <a:cs typeface="Poppins Bold"/>
                <a:sym typeface="Poppins Bold"/>
              </a:rPr>
              <a:t>     </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Proactief</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zorgplan</a:t>
            </a:r>
            <a:endParaRPr lang="en-US" sz="1201" dirty="0">
              <a:solidFill>
                <a:srgbClr val="173395"/>
              </a:solidFill>
              <a:latin typeface="Poppins"/>
              <a:ea typeface="Poppins"/>
              <a:cs typeface="Poppins"/>
              <a:sym typeface="Poppins"/>
            </a:endParaRPr>
          </a:p>
          <a:p>
            <a:pPr marL="358356" lvl="1"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Gezamenlijke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besluitvorming</a:t>
            </a:r>
            <a:r>
              <a:rPr lang="en-US" sz="1201" dirty="0">
                <a:solidFill>
                  <a:srgbClr val="173395"/>
                </a:solidFill>
                <a:latin typeface="Poppins"/>
                <a:ea typeface="Poppins"/>
                <a:cs typeface="Poppins"/>
                <a:sym typeface="Poppins"/>
              </a:rPr>
              <a:t>    Samen </a:t>
            </a:r>
            <a:r>
              <a:rPr lang="en-US" sz="1201" dirty="0" err="1">
                <a:solidFill>
                  <a:srgbClr val="173395"/>
                </a:solidFill>
                <a:latin typeface="Poppins"/>
                <a:ea typeface="Poppins"/>
                <a:cs typeface="Poppins"/>
                <a:sym typeface="Poppins"/>
              </a:rPr>
              <a:t>beslissen</a:t>
            </a:r>
            <a:endParaRPr lang="en-US" sz="1201" dirty="0">
              <a:solidFill>
                <a:srgbClr val="173395"/>
              </a:solidFill>
              <a:latin typeface="Poppins"/>
              <a:ea typeface="Poppins"/>
              <a:cs typeface="Poppins"/>
              <a:sym typeface="Poppins"/>
            </a:endParaRPr>
          </a:p>
        </p:txBody>
      </p:sp>
      <p:grpSp>
        <p:nvGrpSpPr>
          <p:cNvPr id="34" name="Group 34"/>
          <p:cNvGrpSpPr/>
          <p:nvPr/>
        </p:nvGrpSpPr>
        <p:grpSpPr>
          <a:xfrm>
            <a:off x="7043805" y="4254028"/>
            <a:ext cx="2892195" cy="2353494"/>
            <a:chOff x="0" y="0"/>
            <a:chExt cx="3856260" cy="3137992"/>
          </a:xfrm>
        </p:grpSpPr>
        <p:sp>
          <p:nvSpPr>
            <p:cNvPr id="35" name="Freeform 35"/>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36" name="Group 36"/>
          <p:cNvGrpSpPr/>
          <p:nvPr/>
        </p:nvGrpSpPr>
        <p:grpSpPr>
          <a:xfrm>
            <a:off x="6830203" y="4242943"/>
            <a:ext cx="461980" cy="480714"/>
            <a:chOff x="0" y="0"/>
            <a:chExt cx="615973" cy="640952"/>
          </a:xfrm>
        </p:grpSpPr>
        <p:sp>
          <p:nvSpPr>
            <p:cNvPr id="37" name="Freeform 37"/>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38" name="TextBox 38"/>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a:solidFill>
                    <a:srgbClr val="FFFFFF"/>
                  </a:solidFill>
                  <a:latin typeface="Poppins Bold"/>
                  <a:ea typeface="Poppins Bold"/>
                  <a:cs typeface="Poppins Bold"/>
                  <a:sym typeface="Poppins Bold"/>
                </a:rPr>
                <a:t>6</a:t>
              </a:r>
            </a:p>
          </p:txBody>
        </p:sp>
      </p:grpSp>
      <p:sp>
        <p:nvSpPr>
          <p:cNvPr id="39" name="TextBox 39"/>
          <p:cNvSpPr txBox="1"/>
          <p:nvPr/>
        </p:nvSpPr>
        <p:spPr>
          <a:xfrm>
            <a:off x="7294041" y="4699875"/>
            <a:ext cx="2391724" cy="1258037"/>
          </a:xfrm>
          <a:prstGeom prst="rect">
            <a:avLst/>
          </a:prstGeom>
        </p:spPr>
        <p:txBody>
          <a:bodyPr lIns="0" tIns="0" rIns="0" bIns="0" rtlCol="0" anchor="t">
            <a:spAutoFit/>
          </a:bodyPr>
          <a:lstStyle/>
          <a:p>
            <a:pPr algn="l">
              <a:lnSpc>
                <a:spcPts val="1442"/>
              </a:lnSpc>
            </a:pPr>
            <a:r>
              <a:rPr lang="en-US" sz="1201" b="1" dirty="0" err="1">
                <a:solidFill>
                  <a:srgbClr val="173395"/>
                </a:solidFill>
                <a:latin typeface="Poppins Bold"/>
                <a:ea typeface="Poppins Bold"/>
                <a:cs typeface="Poppins Bold"/>
                <a:sym typeface="Poppins Bold"/>
              </a:rPr>
              <a:t>Gewijzigde</a:t>
            </a:r>
            <a:r>
              <a:rPr lang="en-US" sz="1201" b="1" dirty="0">
                <a:solidFill>
                  <a:srgbClr val="173395"/>
                </a:solidFill>
                <a:latin typeface="Poppins Bold"/>
                <a:ea typeface="Poppins Bold"/>
                <a:cs typeface="Poppins Bold"/>
                <a:sym typeface="Poppins Bold"/>
              </a:rPr>
              <a:t> </a:t>
            </a:r>
            <a:r>
              <a:rPr lang="en-US" sz="1201" b="1" dirty="0" err="1">
                <a:solidFill>
                  <a:srgbClr val="173395"/>
                </a:solidFill>
                <a:latin typeface="Poppins Bold"/>
                <a:ea typeface="Poppins Bold"/>
                <a:cs typeface="Poppins Bold"/>
                <a:sym typeface="Poppins Bold"/>
              </a:rPr>
              <a:t>indeling</a:t>
            </a:r>
            <a:endParaRPr lang="en-US" sz="1201" b="1" dirty="0">
              <a:solidFill>
                <a:srgbClr val="173395"/>
              </a:solidFill>
              <a:latin typeface="Poppins Bold"/>
              <a:ea typeface="Poppins Bold"/>
              <a:cs typeface="Poppins Bold"/>
              <a:sym typeface="Poppins Bold"/>
            </a:endParaRPr>
          </a:p>
          <a:p>
            <a:pPr algn="l">
              <a:lnSpc>
                <a:spcPts val="1442"/>
              </a:lnSpc>
            </a:pPr>
            <a:endParaRPr lang="en-US" sz="1201" b="1" dirty="0">
              <a:solidFill>
                <a:srgbClr val="173395"/>
              </a:solidFill>
              <a:latin typeface="Poppins Bold"/>
              <a:ea typeface="Poppins Bold"/>
              <a:cs typeface="Poppins Bold"/>
              <a:sym typeface="Poppins Bold"/>
            </a:endParaRPr>
          </a:p>
          <a:p>
            <a:pPr algn="l">
              <a:lnSpc>
                <a:spcPts val="1442"/>
              </a:lnSpc>
            </a:pPr>
            <a:r>
              <a:rPr lang="en-US" sz="1201" dirty="0">
                <a:solidFill>
                  <a:srgbClr val="173395"/>
                </a:solidFill>
                <a:latin typeface="Poppins"/>
                <a:ea typeface="Poppins"/>
                <a:cs typeface="Poppins"/>
                <a:sym typeface="Poppins"/>
              </a:rPr>
              <a:t>Een </a:t>
            </a:r>
            <a:r>
              <a:rPr lang="en-US" sz="1201" dirty="0" err="1">
                <a:solidFill>
                  <a:srgbClr val="173395"/>
                </a:solidFill>
                <a:latin typeface="Poppins"/>
                <a:ea typeface="Poppins"/>
                <a:cs typeface="Poppins"/>
                <a:sym typeface="Poppins"/>
              </a:rPr>
              <a:t>logische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opbouw</a:t>
            </a:r>
            <a:r>
              <a:rPr lang="en-US" sz="1201" dirty="0">
                <a:solidFill>
                  <a:srgbClr val="173395"/>
                </a:solidFill>
                <a:latin typeface="Poppins"/>
                <a:ea typeface="Poppins"/>
                <a:cs typeface="Poppins"/>
                <a:sym typeface="Poppins"/>
              </a:rPr>
              <a:t>:</a:t>
            </a:r>
          </a:p>
          <a:p>
            <a:pPr marL="342900" indent="-342900" algn="l">
              <a:lnSpc>
                <a:spcPts val="1442"/>
              </a:lnSpc>
              <a:buFont typeface="+mj-lt"/>
              <a:buAutoNum type="arabicPeriod"/>
            </a:pPr>
            <a:r>
              <a:rPr lang="en-US" sz="1201" dirty="0">
                <a:solidFill>
                  <a:srgbClr val="173395"/>
                </a:solidFill>
                <a:latin typeface="Poppins"/>
                <a:ea typeface="Poppins"/>
                <a:cs typeface="Poppins"/>
                <a:sym typeface="Poppins"/>
              </a:rPr>
              <a:t>Vier </a:t>
            </a:r>
            <a:r>
              <a:rPr lang="en-US" sz="1201" dirty="0" err="1">
                <a:solidFill>
                  <a:srgbClr val="173395"/>
                </a:solidFill>
                <a:latin typeface="Poppins"/>
                <a:ea typeface="Poppins"/>
                <a:cs typeface="Poppins"/>
                <a:sym typeface="Poppins"/>
              </a:rPr>
              <a:t>dimensies</a:t>
            </a:r>
            <a:endParaRPr lang="en-US" sz="1201" dirty="0">
              <a:solidFill>
                <a:srgbClr val="173395"/>
              </a:solidFill>
              <a:latin typeface="Poppins"/>
              <a:ea typeface="Poppins"/>
              <a:cs typeface="Poppins"/>
              <a:sym typeface="Poppins"/>
            </a:endParaRPr>
          </a:p>
          <a:p>
            <a:pPr marL="342900" indent="-342900" algn="l">
              <a:lnSpc>
                <a:spcPts val="1442"/>
              </a:lnSpc>
              <a:buFont typeface="+mj-lt"/>
              <a:buAutoNum type="arabicPeriod"/>
            </a:pPr>
            <a:r>
              <a:rPr lang="en-US" sz="1201" dirty="0" err="1">
                <a:solidFill>
                  <a:srgbClr val="173395"/>
                </a:solidFill>
                <a:latin typeface="Poppins"/>
                <a:ea typeface="Poppins"/>
                <a:cs typeface="Poppins"/>
                <a:sym typeface="Poppins"/>
              </a:rPr>
              <a:t>Zorgproces</a:t>
            </a:r>
            <a:endParaRPr lang="en-US" sz="1201" dirty="0">
              <a:solidFill>
                <a:srgbClr val="173395"/>
              </a:solidFill>
              <a:latin typeface="Poppins"/>
              <a:ea typeface="Poppins"/>
              <a:cs typeface="Poppins"/>
              <a:sym typeface="Poppins"/>
            </a:endParaRPr>
          </a:p>
          <a:p>
            <a:pPr marL="342900" indent="-342900" algn="l">
              <a:lnSpc>
                <a:spcPts val="1442"/>
              </a:lnSpc>
              <a:buFont typeface="+mj-lt"/>
              <a:buAutoNum type="arabicPeriod"/>
            </a:pPr>
            <a:r>
              <a:rPr lang="en-US" sz="1201" dirty="0" err="1">
                <a:solidFill>
                  <a:srgbClr val="173395"/>
                </a:solidFill>
                <a:latin typeface="Poppins"/>
                <a:ea typeface="Poppins"/>
                <a:cs typeface="Poppins"/>
                <a:sym typeface="Poppins"/>
              </a:rPr>
              <a:t>Competenties</a:t>
            </a:r>
            <a:endParaRPr lang="en-US" sz="1201" dirty="0">
              <a:solidFill>
                <a:srgbClr val="173395"/>
              </a:solidFill>
              <a:latin typeface="Poppins"/>
              <a:ea typeface="Poppins"/>
              <a:cs typeface="Poppins"/>
              <a:sym typeface="Poppins"/>
            </a:endParaRPr>
          </a:p>
          <a:p>
            <a:pPr marL="342900" indent="-342900" algn="l">
              <a:lnSpc>
                <a:spcPts val="1442"/>
              </a:lnSpc>
              <a:buFont typeface="+mj-lt"/>
              <a:buAutoNum type="arabicPeriod"/>
            </a:pPr>
            <a:r>
              <a:rPr lang="en-US" sz="1201" dirty="0" err="1">
                <a:solidFill>
                  <a:srgbClr val="173395"/>
                </a:solidFill>
                <a:latin typeface="Poppins"/>
                <a:ea typeface="Poppins"/>
                <a:cs typeface="Poppins"/>
                <a:sym typeface="Poppins"/>
              </a:rPr>
              <a:t>Organisatie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en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kwaliteit</a:t>
            </a:r>
            <a:endParaRPr lang="en-US" sz="1201" dirty="0">
              <a:solidFill>
                <a:srgbClr val="173395"/>
              </a:solidFill>
              <a:latin typeface="Poppins"/>
              <a:ea typeface="Poppins"/>
              <a:cs typeface="Poppins"/>
              <a:sym typeface="Poppins"/>
            </a:endParaRPr>
          </a:p>
        </p:txBody>
      </p:sp>
      <p:grpSp>
        <p:nvGrpSpPr>
          <p:cNvPr id="40" name="Group 40"/>
          <p:cNvGrpSpPr/>
          <p:nvPr/>
        </p:nvGrpSpPr>
        <p:grpSpPr>
          <a:xfrm rot="5400000">
            <a:off x="8294487" y="2580403"/>
            <a:ext cx="390831" cy="355275"/>
            <a:chOff x="51961" y="-25"/>
            <a:chExt cx="622935" cy="488079"/>
          </a:xfrm>
        </p:grpSpPr>
        <p:sp>
          <p:nvSpPr>
            <p:cNvPr id="41" name="Freeform 41"/>
            <p:cNvSpPr/>
            <p:nvPr/>
          </p:nvSpPr>
          <p:spPr>
            <a:xfrm>
              <a:off x="51961" y="-25"/>
              <a:ext cx="622935" cy="488079"/>
            </a:xfrm>
            <a:custGeom>
              <a:avLst/>
              <a:gdLst/>
              <a:ahLst/>
              <a:cxnLst/>
              <a:rect l="l" t="t" r="r" b="b"/>
              <a:pathLst>
                <a:path w="622935" h="488079">
                  <a:moveTo>
                    <a:pt x="0" y="122050"/>
                  </a:moveTo>
                  <a:lnTo>
                    <a:pt x="369062" y="122050"/>
                  </a:lnTo>
                  <a:lnTo>
                    <a:pt x="369062" y="0"/>
                  </a:lnTo>
                  <a:lnTo>
                    <a:pt x="622935" y="243977"/>
                  </a:lnTo>
                  <a:lnTo>
                    <a:pt x="369062" y="488079"/>
                  </a:lnTo>
                  <a:lnTo>
                    <a:pt x="369062" y="366027"/>
                  </a:lnTo>
                  <a:lnTo>
                    <a:pt x="0" y="366027"/>
                  </a:lnTo>
                  <a:close/>
                </a:path>
              </a:pathLst>
            </a:custGeom>
            <a:solidFill>
              <a:srgbClr val="173395"/>
            </a:solidFill>
          </p:spPr>
          <p:txBody>
            <a:bodyPr/>
            <a:lstStyle/>
            <a:p>
              <a:endParaRPr lang="nl-NL" dirty="0"/>
            </a:p>
          </p:txBody>
        </p:sp>
      </p:grpSp>
      <p:sp>
        <p:nvSpPr>
          <p:cNvPr id="42" name="TextBox 42"/>
          <p:cNvSpPr txBox="1"/>
          <p:nvPr/>
        </p:nvSpPr>
        <p:spPr>
          <a:xfrm>
            <a:off x="789720" y="641700"/>
            <a:ext cx="5816277" cy="540948"/>
          </a:xfrm>
          <a:prstGeom prst="rect">
            <a:avLst/>
          </a:prstGeom>
        </p:spPr>
        <p:txBody>
          <a:bodyPr lIns="0" tIns="0" rIns="0" bIns="0" rtlCol="0" anchor="t">
            <a:spAutoFit/>
          </a:bodyPr>
          <a:lstStyle/>
          <a:p>
            <a:pPr algn="l">
              <a:lnSpc>
                <a:spcPts val="4202"/>
              </a:lnSpc>
            </a:pPr>
            <a:r>
              <a:rPr lang="en-US" sz="2801" b="1">
                <a:solidFill>
                  <a:srgbClr val="173395"/>
                </a:solidFill>
                <a:latin typeface="Poppins Bold"/>
                <a:ea typeface="Poppins Bold"/>
                <a:cs typeface="Poppins Bold"/>
                <a:sym typeface="Poppins Bold"/>
              </a:rPr>
              <a:t>Belangrijkste wijzigingen (1/2)</a:t>
            </a:r>
          </a:p>
        </p:txBody>
      </p:sp>
      <p:sp>
        <p:nvSpPr>
          <p:cNvPr id="43" name="AutoShape 43"/>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Freeform 3">
            <a:extLst>
              <a:ext uri="{FF2B5EF4-FFF2-40B4-BE49-F238E27FC236}">
                <a16:creationId xmlns:a16="http://schemas.microsoft.com/office/drawing/2014/main" id="{96B30C29-3064-6A4C-1D43-865DB97FDA2F}"/>
              </a:ext>
            </a:extLst>
          </p:cNvPr>
          <p:cNvSpPr/>
          <p:nvPr/>
        </p:nvSpPr>
        <p:spPr>
          <a:xfrm>
            <a:off x="-16139" y="6472"/>
            <a:ext cx="10709529" cy="7569612"/>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nvGrpSpPr>
          <p:cNvPr id="36" name="Group 16">
            <a:extLst>
              <a:ext uri="{FF2B5EF4-FFF2-40B4-BE49-F238E27FC236}">
                <a16:creationId xmlns:a16="http://schemas.microsoft.com/office/drawing/2014/main" id="{CD493ADE-07C5-9CBA-CC3C-169451F5B4CA}"/>
              </a:ext>
            </a:extLst>
          </p:cNvPr>
          <p:cNvGrpSpPr/>
          <p:nvPr/>
        </p:nvGrpSpPr>
        <p:grpSpPr>
          <a:xfrm>
            <a:off x="7043805" y="1581275"/>
            <a:ext cx="2892195" cy="2353494"/>
            <a:chOff x="0" y="0"/>
            <a:chExt cx="3856260" cy="3137992"/>
          </a:xfrm>
        </p:grpSpPr>
        <p:sp>
          <p:nvSpPr>
            <p:cNvPr id="37" name="Freeform 17">
              <a:extLst>
                <a:ext uri="{FF2B5EF4-FFF2-40B4-BE49-F238E27FC236}">
                  <a16:creationId xmlns:a16="http://schemas.microsoft.com/office/drawing/2014/main" id="{8B91B55C-7C22-2CFC-A909-33F842F2B21A}"/>
                </a:ext>
              </a:extLst>
            </p:cNvPr>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31" name="Group 10">
            <a:extLst>
              <a:ext uri="{FF2B5EF4-FFF2-40B4-BE49-F238E27FC236}">
                <a16:creationId xmlns:a16="http://schemas.microsoft.com/office/drawing/2014/main" id="{934BC03D-A6A2-1E6B-9F1D-B1B1C377159D}"/>
              </a:ext>
            </a:extLst>
          </p:cNvPr>
          <p:cNvGrpSpPr/>
          <p:nvPr/>
        </p:nvGrpSpPr>
        <p:grpSpPr>
          <a:xfrm>
            <a:off x="3932177" y="1581275"/>
            <a:ext cx="2892195" cy="2353494"/>
            <a:chOff x="0" y="0"/>
            <a:chExt cx="3856260" cy="3137992"/>
          </a:xfrm>
        </p:grpSpPr>
        <p:sp>
          <p:nvSpPr>
            <p:cNvPr id="32" name="Freeform 11">
              <a:extLst>
                <a:ext uri="{FF2B5EF4-FFF2-40B4-BE49-F238E27FC236}">
                  <a16:creationId xmlns:a16="http://schemas.microsoft.com/office/drawing/2014/main" id="{061E6443-9C38-082F-BBD2-5B4542052B24}"/>
                </a:ext>
              </a:extLst>
            </p:cNvPr>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grpSp>
        <p:nvGrpSpPr>
          <p:cNvPr id="26" name="Group 4">
            <a:extLst>
              <a:ext uri="{FF2B5EF4-FFF2-40B4-BE49-F238E27FC236}">
                <a16:creationId xmlns:a16="http://schemas.microsoft.com/office/drawing/2014/main" id="{5D71D3BC-1060-4703-55E2-726F766B5062}"/>
              </a:ext>
            </a:extLst>
          </p:cNvPr>
          <p:cNvGrpSpPr/>
          <p:nvPr/>
        </p:nvGrpSpPr>
        <p:grpSpPr>
          <a:xfrm>
            <a:off x="820540" y="1581275"/>
            <a:ext cx="2892195" cy="2353494"/>
            <a:chOff x="0" y="0"/>
            <a:chExt cx="3856260" cy="3137992"/>
          </a:xfrm>
        </p:grpSpPr>
        <p:sp>
          <p:nvSpPr>
            <p:cNvPr id="27" name="Freeform 5">
              <a:extLst>
                <a:ext uri="{FF2B5EF4-FFF2-40B4-BE49-F238E27FC236}">
                  <a16:creationId xmlns:a16="http://schemas.microsoft.com/office/drawing/2014/main" id="{19813818-5843-C6B6-8EBD-13442EC76593}"/>
                </a:ext>
              </a:extLst>
            </p:cNvPr>
            <p:cNvSpPr/>
            <p:nvPr/>
          </p:nvSpPr>
          <p:spPr>
            <a:xfrm>
              <a:off x="0" y="0"/>
              <a:ext cx="3856285" cy="3138043"/>
            </a:xfrm>
            <a:custGeom>
              <a:avLst/>
              <a:gdLst/>
              <a:ahLst/>
              <a:cxnLst/>
              <a:rect l="l" t="t" r="r" b="b"/>
              <a:pathLst>
                <a:path w="3856285" h="3138043">
                  <a:moveTo>
                    <a:pt x="0" y="251079"/>
                  </a:moveTo>
                  <a:cubicBezTo>
                    <a:pt x="0" y="112395"/>
                    <a:pt x="108014" y="0"/>
                    <a:pt x="241292" y="0"/>
                  </a:cubicBezTo>
                  <a:lnTo>
                    <a:pt x="3614992" y="0"/>
                  </a:lnTo>
                  <a:cubicBezTo>
                    <a:pt x="3748270" y="0"/>
                    <a:pt x="3856285" y="112395"/>
                    <a:pt x="3856285" y="251079"/>
                  </a:cubicBezTo>
                  <a:lnTo>
                    <a:pt x="3856285" y="2886964"/>
                  </a:lnTo>
                  <a:cubicBezTo>
                    <a:pt x="3856285" y="3025648"/>
                    <a:pt x="3748270" y="3138043"/>
                    <a:pt x="3614992" y="3138043"/>
                  </a:cubicBezTo>
                  <a:lnTo>
                    <a:pt x="241292" y="3138043"/>
                  </a:lnTo>
                  <a:cubicBezTo>
                    <a:pt x="108014" y="3138043"/>
                    <a:pt x="0" y="3025648"/>
                    <a:pt x="0" y="2886964"/>
                  </a:cubicBezTo>
                  <a:close/>
                </a:path>
              </a:pathLst>
            </a:custGeom>
            <a:solidFill>
              <a:srgbClr val="F1ECE3"/>
            </a:solidFill>
          </p:spPr>
          <p:txBody>
            <a:bodyPr/>
            <a:lstStyle/>
            <a:p>
              <a:endParaRPr lang="nl-NL"/>
            </a:p>
          </p:txBody>
        </p:sp>
      </p:grpSp>
      <p:sp>
        <p:nvSpPr>
          <p:cNvPr id="9" name="TextBox 9"/>
          <p:cNvSpPr txBox="1"/>
          <p:nvPr/>
        </p:nvSpPr>
        <p:spPr>
          <a:xfrm>
            <a:off x="1023540" y="2040366"/>
            <a:ext cx="2496215" cy="1591461"/>
          </a:xfrm>
          <a:prstGeom prst="rect">
            <a:avLst/>
          </a:prstGeom>
        </p:spPr>
        <p:txBody>
          <a:bodyPr wrap="square" lIns="0" tIns="0" rIns="0" bIns="0" rtlCol="0" anchor="t">
            <a:spAutoFit/>
          </a:bodyPr>
          <a:lstStyle/>
          <a:p>
            <a:pPr algn="l">
              <a:lnSpc>
                <a:spcPts val="1442"/>
              </a:lnSpc>
            </a:pPr>
            <a:r>
              <a:rPr lang="en-US" sz="1201" b="1" dirty="0" err="1">
                <a:solidFill>
                  <a:srgbClr val="173395"/>
                </a:solidFill>
                <a:latin typeface="Poppins Bold"/>
                <a:ea typeface="Poppins Bold"/>
                <a:cs typeface="Poppins Bold"/>
                <a:sym typeface="Poppins Bold"/>
              </a:rPr>
              <a:t>Ethisch</a:t>
            </a:r>
            <a:r>
              <a:rPr lang="en-US" sz="1201" b="1" dirty="0">
                <a:solidFill>
                  <a:srgbClr val="173395"/>
                </a:solidFill>
                <a:latin typeface="Poppins Bold"/>
                <a:ea typeface="Poppins Bold"/>
                <a:cs typeface="Poppins Bold"/>
                <a:sym typeface="Poppins Bold"/>
              </a:rPr>
              <a:t> </a:t>
            </a:r>
            <a:r>
              <a:rPr lang="en-US" sz="1201" b="1" dirty="0" err="1">
                <a:solidFill>
                  <a:srgbClr val="173395"/>
                </a:solidFill>
                <a:latin typeface="Poppins Bold"/>
                <a:ea typeface="Poppins Bold"/>
                <a:cs typeface="Poppins Bold"/>
                <a:sym typeface="Poppins Bold"/>
              </a:rPr>
              <a:t>handelen</a:t>
            </a:r>
            <a:endParaRPr lang="en-US" sz="1201" b="1" dirty="0">
              <a:solidFill>
                <a:srgbClr val="173395"/>
              </a:solidFill>
              <a:latin typeface="Poppins Bold"/>
              <a:ea typeface="Poppins Bold"/>
              <a:cs typeface="Poppins Bold"/>
              <a:sym typeface="Poppins Bold"/>
            </a:endParaRPr>
          </a:p>
          <a:p>
            <a:pPr marL="72606" lvl="1" algn="l">
              <a:lnSpc>
                <a:spcPts val="1586"/>
              </a:lnSpc>
            </a:pPr>
            <a:endParaRPr lang="en-US" sz="1201" b="1" dirty="0">
              <a:solidFill>
                <a:srgbClr val="173395"/>
              </a:solidFill>
              <a:latin typeface="Poppins Bold"/>
              <a:ea typeface="Poppins"/>
              <a:cs typeface="Poppins Bold"/>
              <a:sym typeface="Poppins Bold"/>
            </a:endParaRPr>
          </a:p>
          <a:p>
            <a:pPr marL="358356" lvl="1" indent="-285750" algn="l">
              <a:lnSpc>
                <a:spcPts val="1586"/>
              </a:lnSpc>
              <a:buFont typeface="Arial" panose="020B0604020202020204" pitchFamily="34" charset="0"/>
              <a:buChar char="•"/>
            </a:pPr>
            <a:r>
              <a:rPr lang="en-US" sz="1201" dirty="0" err="1">
                <a:solidFill>
                  <a:srgbClr val="173395"/>
                </a:solidFill>
                <a:latin typeface="Poppins"/>
                <a:ea typeface="Poppins"/>
                <a:cs typeface="Poppins"/>
                <a:sym typeface="Poppins"/>
              </a:rPr>
              <a:t>Verduidelijkt</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en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aangevuld</a:t>
            </a:r>
            <a:r>
              <a:rPr lang="en-US" sz="1201" dirty="0">
                <a:solidFill>
                  <a:srgbClr val="173395"/>
                </a:solidFill>
                <a:latin typeface="Poppins"/>
                <a:ea typeface="Poppins"/>
                <a:cs typeface="Poppins"/>
                <a:sym typeface="Poppins"/>
              </a:rPr>
              <a:t>. </a:t>
            </a:r>
          </a:p>
          <a:p>
            <a:pPr marL="358356" lvl="1" indent="-285750" algn="l">
              <a:lnSpc>
                <a:spcPts val="1586"/>
              </a:lnSpc>
              <a:buFont typeface="Arial" panose="020B0604020202020204" pitchFamily="34" charset="0"/>
              <a:buChar char="•"/>
            </a:pPr>
            <a:r>
              <a:rPr lang="en-US" sz="1201" dirty="0" err="1">
                <a:solidFill>
                  <a:srgbClr val="173395"/>
                </a:solidFill>
                <a:latin typeface="Poppins"/>
                <a:ea typeface="Poppins"/>
                <a:cs typeface="Poppins"/>
                <a:sym typeface="Poppins"/>
              </a:rPr>
              <a:t>o.a.</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zorgethische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waarden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opgenomen</a:t>
            </a:r>
            <a:r>
              <a:rPr lang="en-US" sz="1201" dirty="0">
                <a:solidFill>
                  <a:srgbClr val="173395"/>
                </a:solidFill>
                <a:latin typeface="Poppins"/>
                <a:ea typeface="Poppins"/>
                <a:cs typeface="Poppins"/>
                <a:sym typeface="Poppins"/>
              </a:rPr>
              <a:t> die </a:t>
            </a:r>
            <a:r>
              <a:rPr lang="en-US" sz="1201" dirty="0" err="1">
                <a:solidFill>
                  <a:srgbClr val="173395"/>
                </a:solidFill>
                <a:latin typeface="Poppins"/>
                <a:ea typeface="Poppins"/>
                <a:cs typeface="Poppins"/>
                <a:sym typeface="Poppins"/>
              </a:rPr>
              <a:t>helpen</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morele</a:t>
            </a:r>
            <a:r>
              <a:rPr lang="en-US" sz="1201" dirty="0">
                <a:solidFill>
                  <a:srgbClr val="173395"/>
                </a:solidFill>
                <a:latin typeface="Poppins"/>
                <a:ea typeface="Poppins"/>
                <a:cs typeface="Poppins"/>
                <a:sym typeface="Poppins"/>
              </a:rPr>
              <a:t> dilemma's </a:t>
            </a:r>
            <a:r>
              <a:rPr lang="en-US" sz="1201" dirty="0" err="1">
                <a:solidFill>
                  <a:srgbClr val="173395"/>
                </a:solidFill>
                <a:latin typeface="Poppins"/>
                <a:ea typeface="Poppins"/>
                <a:cs typeface="Poppins"/>
                <a:sym typeface="Poppins"/>
              </a:rPr>
              <a:t>te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herkennen</a:t>
            </a:r>
            <a:endParaRPr lang="en-US" sz="1201" dirty="0">
              <a:solidFill>
                <a:srgbClr val="173395"/>
              </a:solidFill>
              <a:latin typeface="Poppins"/>
              <a:ea typeface="Poppins"/>
              <a:cs typeface="Poppins"/>
              <a:sym typeface="Poppins"/>
            </a:endParaRPr>
          </a:p>
          <a:p>
            <a:pPr marL="145211" lvl="1" indent="-72605" algn="l">
              <a:lnSpc>
                <a:spcPts val="1442"/>
              </a:lnSpc>
            </a:pPr>
            <a:endParaRPr lang="en-US" sz="1201" dirty="0">
              <a:solidFill>
                <a:srgbClr val="173395"/>
              </a:solidFill>
              <a:latin typeface="Poppins"/>
              <a:ea typeface="Poppins"/>
              <a:cs typeface="Poppins"/>
              <a:sym typeface="Poppins"/>
            </a:endParaRPr>
          </a:p>
        </p:txBody>
      </p:sp>
      <p:sp>
        <p:nvSpPr>
          <p:cNvPr id="15" name="TextBox 15"/>
          <p:cNvSpPr txBox="1"/>
          <p:nvPr/>
        </p:nvSpPr>
        <p:spPr>
          <a:xfrm>
            <a:off x="4129222" y="2026945"/>
            <a:ext cx="2610061" cy="1617109"/>
          </a:xfrm>
          <a:prstGeom prst="rect">
            <a:avLst/>
          </a:prstGeom>
        </p:spPr>
        <p:txBody>
          <a:bodyPr wrap="square" lIns="0" tIns="0" rIns="0" bIns="0" rtlCol="0" anchor="t">
            <a:spAutoFit/>
          </a:bodyPr>
          <a:lstStyle/>
          <a:p>
            <a:pPr algn="l">
              <a:lnSpc>
                <a:spcPts val="1442"/>
              </a:lnSpc>
            </a:pPr>
            <a:r>
              <a:rPr lang="en-US" sz="1201" b="1" dirty="0" err="1">
                <a:solidFill>
                  <a:srgbClr val="173395"/>
                </a:solidFill>
                <a:latin typeface="Poppins Bold"/>
                <a:ea typeface="Poppins Bold"/>
                <a:cs typeface="Poppins Bold"/>
                <a:sym typeface="Poppins Bold"/>
              </a:rPr>
              <a:t>Regiebehandelaar</a:t>
            </a:r>
            <a:endParaRPr lang="en-US" sz="1201" b="1" dirty="0">
              <a:solidFill>
                <a:srgbClr val="173395"/>
              </a:solidFill>
              <a:latin typeface="Poppins Bold"/>
              <a:ea typeface="Poppins Bold"/>
              <a:cs typeface="Poppins Bold"/>
              <a:sym typeface="Poppins Bold"/>
            </a:endParaRPr>
          </a:p>
          <a:p>
            <a:pPr algn="l">
              <a:lnSpc>
                <a:spcPts val="1442"/>
              </a:lnSpc>
            </a:pPr>
            <a:endParaRPr lang="en-US" sz="1201" b="1" dirty="0">
              <a:solidFill>
                <a:srgbClr val="173395"/>
              </a:solidFill>
              <a:latin typeface="Poppins Bold"/>
              <a:ea typeface="Poppins Bold"/>
              <a:cs typeface="Poppins Bold"/>
              <a:sym typeface="Poppins Bold"/>
            </a:endParaRPr>
          </a:p>
          <a:p>
            <a:pPr marL="411036" lvl="2" indent="-137012" algn="l">
              <a:lnSpc>
                <a:spcPts val="1442"/>
              </a:lnSpc>
              <a:buFont typeface="Arial"/>
              <a:buChar char="⚬"/>
            </a:pPr>
            <a:r>
              <a:rPr lang="en-US" sz="1201" dirty="0" err="1">
                <a:solidFill>
                  <a:srgbClr val="173395"/>
                </a:solidFill>
                <a:latin typeface="Poppins"/>
                <a:ea typeface="Poppins"/>
                <a:cs typeface="Poppins"/>
                <a:sym typeface="Poppins"/>
              </a:rPr>
              <a:t>Pragmatische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handhaving</a:t>
            </a:r>
            <a:r>
              <a:rPr lang="en-US" sz="1201" dirty="0">
                <a:solidFill>
                  <a:srgbClr val="173395"/>
                </a:solidFill>
                <a:latin typeface="Poppins"/>
                <a:ea typeface="Poppins"/>
                <a:cs typeface="Poppins"/>
                <a:sym typeface="Poppins"/>
              </a:rPr>
              <a:t> van </a:t>
            </a:r>
            <a:r>
              <a:rPr lang="en-US" sz="1201" dirty="0" err="1">
                <a:solidFill>
                  <a:srgbClr val="173395"/>
                </a:solidFill>
                <a:latin typeface="Poppins"/>
                <a:ea typeface="Poppins"/>
                <a:cs typeface="Poppins"/>
                <a:sym typeface="Poppins"/>
              </a:rPr>
              <a:t>hoofdbehandelaar</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en</a:t>
            </a:r>
            <a:r>
              <a:rPr lang="en-US" sz="1201" dirty="0">
                <a:solidFill>
                  <a:srgbClr val="173395"/>
                </a:solidFill>
                <a:latin typeface="Poppins"/>
                <a:ea typeface="Poppins"/>
                <a:cs typeface="Poppins"/>
                <a:sym typeface="Poppins"/>
              </a:rPr>
              <a:t> centrale </a:t>
            </a:r>
            <a:r>
              <a:rPr lang="en-US" sz="1201" dirty="0" err="1">
                <a:solidFill>
                  <a:srgbClr val="173395"/>
                </a:solidFill>
                <a:latin typeface="Poppins"/>
                <a:ea typeface="Poppins"/>
                <a:cs typeface="Poppins"/>
                <a:sym typeface="Poppins"/>
              </a:rPr>
              <a:t>zorgverlener</a:t>
            </a:r>
            <a:endParaRPr lang="en-US" sz="1201" dirty="0">
              <a:solidFill>
                <a:srgbClr val="173395"/>
              </a:solidFill>
              <a:latin typeface="Poppins"/>
              <a:ea typeface="Poppins"/>
              <a:cs typeface="Poppins"/>
              <a:sym typeface="Poppins"/>
            </a:endParaRPr>
          </a:p>
          <a:p>
            <a:pPr marL="411036" lvl="2" indent="-137012" algn="l">
              <a:lnSpc>
                <a:spcPts val="1442"/>
              </a:lnSpc>
              <a:buFont typeface="Arial"/>
              <a:buChar char="⚬"/>
            </a:pPr>
            <a:r>
              <a:rPr lang="en-US" sz="1201" dirty="0" err="1">
                <a:solidFill>
                  <a:srgbClr val="173395"/>
                </a:solidFill>
                <a:latin typeface="Poppins"/>
                <a:ea typeface="Poppins"/>
                <a:cs typeface="Poppins"/>
                <a:sym typeface="Poppins"/>
              </a:rPr>
              <a:t>Bewuste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tijdelijke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keuze</a:t>
            </a:r>
            <a:r>
              <a:rPr lang="en-US" sz="1201" dirty="0">
                <a:solidFill>
                  <a:srgbClr val="173395"/>
                </a:solidFill>
                <a:latin typeface="Poppins"/>
                <a:ea typeface="Poppins"/>
                <a:cs typeface="Poppins"/>
                <a:sym typeface="Poppins"/>
              </a:rPr>
              <a:t> in </a:t>
            </a:r>
            <a:r>
              <a:rPr lang="en-US" sz="1201" dirty="0" err="1">
                <a:solidFill>
                  <a:srgbClr val="173395"/>
                </a:solidFill>
                <a:latin typeface="Poppins"/>
                <a:ea typeface="Poppins"/>
                <a:cs typeface="Poppins"/>
                <a:sym typeface="Poppins"/>
              </a:rPr>
              <a:t>afwachting</a:t>
            </a:r>
            <a:r>
              <a:rPr lang="en-US" sz="1201" dirty="0">
                <a:solidFill>
                  <a:srgbClr val="173395"/>
                </a:solidFill>
                <a:latin typeface="Poppins"/>
                <a:ea typeface="Poppins"/>
                <a:cs typeface="Poppins"/>
                <a:sym typeface="Poppins"/>
              </a:rPr>
              <a:t> van </a:t>
            </a:r>
            <a:r>
              <a:rPr lang="en-US" sz="1201" dirty="0" err="1">
                <a:solidFill>
                  <a:srgbClr val="173395"/>
                </a:solidFill>
                <a:latin typeface="Poppins"/>
                <a:ea typeface="Poppins"/>
                <a:cs typeface="Poppins"/>
                <a:sym typeface="Poppins"/>
              </a:rPr>
              <a:t>definitieve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landelijke</a:t>
            </a:r>
            <a:r>
              <a:rPr lang="en-US" sz="1201" dirty="0">
                <a:solidFill>
                  <a:srgbClr val="173395"/>
                </a:solidFill>
                <a:latin typeface="Poppins"/>
                <a:ea typeface="Poppins"/>
                <a:cs typeface="Poppins"/>
                <a:sym typeface="Poppins"/>
              </a:rPr>
              <a:t> consensus</a:t>
            </a:r>
          </a:p>
          <a:p>
            <a:pPr marL="411036" lvl="2" indent="-137012" algn="l">
              <a:lnSpc>
                <a:spcPts val="1442"/>
              </a:lnSpc>
            </a:pPr>
            <a:endParaRPr lang="en-US" sz="1201" dirty="0">
              <a:solidFill>
                <a:srgbClr val="173395"/>
              </a:solidFill>
              <a:latin typeface="Poppins"/>
              <a:ea typeface="Poppins"/>
              <a:cs typeface="Poppins"/>
              <a:sym typeface="Poppins"/>
            </a:endParaRPr>
          </a:p>
        </p:txBody>
      </p:sp>
      <p:sp>
        <p:nvSpPr>
          <p:cNvPr id="21" name="TextBox 21"/>
          <p:cNvSpPr txBox="1"/>
          <p:nvPr/>
        </p:nvSpPr>
        <p:spPr>
          <a:xfrm>
            <a:off x="7292183" y="2040207"/>
            <a:ext cx="2356288" cy="1617109"/>
          </a:xfrm>
          <a:prstGeom prst="rect">
            <a:avLst/>
          </a:prstGeom>
        </p:spPr>
        <p:txBody>
          <a:bodyPr lIns="0" tIns="0" rIns="0" bIns="0" rtlCol="0" anchor="t">
            <a:spAutoFit/>
          </a:bodyPr>
          <a:lstStyle/>
          <a:p>
            <a:pPr algn="l">
              <a:lnSpc>
                <a:spcPts val="1442"/>
              </a:lnSpc>
            </a:pPr>
            <a:r>
              <a:rPr lang="en-US" sz="1201" b="1" dirty="0" err="1">
                <a:solidFill>
                  <a:srgbClr val="173395"/>
                </a:solidFill>
                <a:latin typeface="Poppins Bold"/>
                <a:ea typeface="Poppins Bold"/>
                <a:cs typeface="Poppins Bold"/>
                <a:sym typeface="Poppins Bold"/>
              </a:rPr>
              <a:t>Digitaal</a:t>
            </a:r>
            <a:r>
              <a:rPr lang="en-US" sz="1201" b="1" dirty="0">
                <a:solidFill>
                  <a:srgbClr val="173395"/>
                </a:solidFill>
                <a:latin typeface="Poppins Bold"/>
                <a:ea typeface="Poppins Bold"/>
                <a:cs typeface="Poppins Bold"/>
                <a:sym typeface="Poppins Bold"/>
              </a:rPr>
              <a:t> met </a:t>
            </a:r>
            <a:r>
              <a:rPr lang="en-US" sz="1201" b="1" dirty="0" err="1">
                <a:solidFill>
                  <a:srgbClr val="173395"/>
                </a:solidFill>
                <a:latin typeface="Poppins Bold"/>
                <a:ea typeface="Poppins Bold"/>
                <a:cs typeface="Poppins Bold"/>
                <a:sym typeface="Poppins Bold"/>
              </a:rPr>
              <a:t>tabbladen</a:t>
            </a:r>
            <a:endParaRPr lang="en-US" sz="1201" b="1" dirty="0">
              <a:solidFill>
                <a:srgbClr val="173395"/>
              </a:solidFill>
              <a:latin typeface="Poppins Bold"/>
              <a:ea typeface="Poppins Bold"/>
              <a:cs typeface="Poppins Bold"/>
              <a:sym typeface="Poppins Bold"/>
            </a:endParaRPr>
          </a:p>
          <a:p>
            <a:pPr algn="l">
              <a:lnSpc>
                <a:spcPts val="1442"/>
              </a:lnSpc>
            </a:pPr>
            <a:endParaRPr lang="en-US" sz="1201" b="1" dirty="0">
              <a:solidFill>
                <a:srgbClr val="173395"/>
              </a:solidFill>
              <a:latin typeface="Poppins Bold"/>
              <a:ea typeface="Poppins Bold"/>
              <a:cs typeface="Poppins Bold"/>
              <a:sym typeface="Poppins Bold"/>
            </a:endParaRPr>
          </a:p>
          <a:p>
            <a:pPr algn="l">
              <a:lnSpc>
                <a:spcPts val="1442"/>
              </a:lnSpc>
            </a:pPr>
            <a:r>
              <a:rPr lang="en-US" sz="1201" dirty="0">
                <a:solidFill>
                  <a:srgbClr val="173395"/>
                </a:solidFill>
                <a:latin typeface="Poppins"/>
                <a:ea typeface="Poppins"/>
                <a:cs typeface="Poppins"/>
                <a:sym typeface="Poppins"/>
              </a:rPr>
              <a:t>Hyperlinks </a:t>
            </a:r>
            <a:r>
              <a:rPr lang="en-US" sz="1201" dirty="0" err="1">
                <a:solidFill>
                  <a:srgbClr val="173395"/>
                </a:solidFill>
                <a:latin typeface="Poppins"/>
                <a:ea typeface="Poppins"/>
                <a:cs typeface="Poppins"/>
                <a:sym typeface="Poppins"/>
              </a:rPr>
              <a:t>naar</a:t>
            </a:r>
            <a:r>
              <a:rPr lang="en-US" sz="1201" dirty="0">
                <a:solidFill>
                  <a:srgbClr val="173395"/>
                </a:solidFill>
                <a:latin typeface="Poppins"/>
                <a:ea typeface="Poppins"/>
                <a:cs typeface="Poppins"/>
                <a:sym typeface="Poppins"/>
              </a:rPr>
              <a:t> </a:t>
            </a:r>
          </a:p>
          <a:p>
            <a:pPr marL="285750"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Richtlijnen</a:t>
            </a:r>
            <a:r>
              <a:rPr lang="en-US" sz="1201" dirty="0">
                <a:solidFill>
                  <a:srgbClr val="173395"/>
                </a:solidFill>
                <a:latin typeface="Poppins"/>
                <a:ea typeface="Poppins"/>
                <a:cs typeface="Poppins"/>
                <a:sym typeface="Poppins"/>
              </a:rPr>
              <a:t> </a:t>
            </a:r>
          </a:p>
          <a:p>
            <a:pPr marL="285750"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Meetinstrumenten</a:t>
            </a:r>
            <a:endParaRPr lang="en-US" sz="1201" dirty="0">
              <a:solidFill>
                <a:srgbClr val="173395"/>
              </a:solidFill>
              <a:latin typeface="Poppins"/>
              <a:ea typeface="Poppins"/>
              <a:cs typeface="Poppins"/>
              <a:sym typeface="Poppins"/>
            </a:endParaRPr>
          </a:p>
          <a:p>
            <a:pPr marL="285750"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Patiënteninformatie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en</a:t>
            </a:r>
            <a:endParaRPr lang="en-US" sz="1201" dirty="0">
              <a:solidFill>
                <a:srgbClr val="173395"/>
              </a:solidFill>
              <a:latin typeface="Poppins"/>
              <a:ea typeface="Poppins"/>
              <a:cs typeface="Poppins"/>
              <a:sym typeface="Poppins"/>
            </a:endParaRPr>
          </a:p>
          <a:p>
            <a:pPr marL="285750" indent="-285750" algn="l">
              <a:lnSpc>
                <a:spcPts val="1442"/>
              </a:lnSpc>
              <a:buFont typeface="Arial" panose="020B0604020202020204" pitchFamily="34" charset="0"/>
              <a:buChar char="•"/>
            </a:pPr>
            <a:r>
              <a:rPr lang="en-US" sz="1201" dirty="0" err="1">
                <a:solidFill>
                  <a:srgbClr val="173395"/>
                </a:solidFill>
                <a:latin typeface="Poppins"/>
                <a:ea typeface="Poppins"/>
                <a:cs typeface="Poppins"/>
                <a:sym typeface="Poppins"/>
              </a:rPr>
              <a:t>Kinderpalliatieve</a:t>
            </a:r>
            <a:r>
              <a:rPr lang="en-US" sz="1201" dirty="0">
                <a:solidFill>
                  <a:srgbClr val="173395"/>
                </a:solidFill>
                <a:latin typeface="Poppins"/>
                <a:ea typeface="Poppins"/>
                <a:cs typeface="Poppins"/>
                <a:sym typeface="Poppins"/>
              </a:rPr>
              <a:t> </a:t>
            </a:r>
            <a:r>
              <a:rPr lang="en-US" sz="1201" dirty="0" err="1">
                <a:solidFill>
                  <a:srgbClr val="173395"/>
                </a:solidFill>
                <a:latin typeface="Poppins"/>
                <a:ea typeface="Poppins"/>
                <a:cs typeface="Poppins"/>
                <a:sym typeface="Poppins"/>
              </a:rPr>
              <a:t>zorg</a:t>
            </a:r>
            <a:endParaRPr lang="en-US" sz="1201" dirty="0">
              <a:solidFill>
                <a:srgbClr val="173395"/>
              </a:solidFill>
              <a:latin typeface="Poppins"/>
              <a:ea typeface="Poppins"/>
              <a:cs typeface="Poppins"/>
              <a:sym typeface="Poppins"/>
            </a:endParaRPr>
          </a:p>
          <a:p>
            <a:pPr marL="145211" lvl="1" indent="-72605" algn="l">
              <a:lnSpc>
                <a:spcPts val="1442"/>
              </a:lnSpc>
            </a:pPr>
            <a:endParaRPr lang="en-US" sz="1201" dirty="0">
              <a:solidFill>
                <a:srgbClr val="173395"/>
              </a:solidFill>
              <a:latin typeface="Poppins"/>
              <a:ea typeface="Poppins"/>
              <a:cs typeface="Poppins"/>
              <a:sym typeface="Poppins"/>
            </a:endParaRPr>
          </a:p>
          <a:p>
            <a:pPr marL="145211" lvl="1" indent="-72605" algn="l">
              <a:lnSpc>
                <a:spcPts val="1442"/>
              </a:lnSpc>
            </a:pPr>
            <a:endParaRPr lang="en-US" sz="1201" dirty="0">
              <a:solidFill>
                <a:srgbClr val="173395"/>
              </a:solidFill>
              <a:latin typeface="Poppins"/>
              <a:ea typeface="Poppins"/>
              <a:cs typeface="Poppins"/>
              <a:sym typeface="Poppins"/>
            </a:endParaRPr>
          </a:p>
        </p:txBody>
      </p:sp>
      <p:sp>
        <p:nvSpPr>
          <p:cNvPr id="22" name="TextBox 22"/>
          <p:cNvSpPr txBox="1"/>
          <p:nvPr/>
        </p:nvSpPr>
        <p:spPr>
          <a:xfrm>
            <a:off x="789720" y="641700"/>
            <a:ext cx="5816277" cy="540948"/>
          </a:xfrm>
          <a:prstGeom prst="rect">
            <a:avLst/>
          </a:prstGeom>
        </p:spPr>
        <p:txBody>
          <a:bodyPr lIns="0" tIns="0" rIns="0" bIns="0" rtlCol="0" anchor="t">
            <a:spAutoFit/>
          </a:bodyPr>
          <a:lstStyle/>
          <a:p>
            <a:pPr algn="l">
              <a:lnSpc>
                <a:spcPts val="4202"/>
              </a:lnSpc>
            </a:pPr>
            <a:r>
              <a:rPr lang="en-US" sz="2801" b="1">
                <a:solidFill>
                  <a:srgbClr val="173395"/>
                </a:solidFill>
                <a:latin typeface="Poppins Bold"/>
                <a:ea typeface="Poppins Bold"/>
                <a:cs typeface="Poppins Bold"/>
                <a:sym typeface="Poppins Bold"/>
              </a:rPr>
              <a:t>Belangrijkste wijzigingen (2/2)</a:t>
            </a:r>
          </a:p>
        </p:txBody>
      </p:sp>
      <p:sp>
        <p:nvSpPr>
          <p:cNvPr id="23" name="AutoShape 23"/>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grpSp>
        <p:nvGrpSpPr>
          <p:cNvPr id="28" name="Group 6">
            <a:extLst>
              <a:ext uri="{FF2B5EF4-FFF2-40B4-BE49-F238E27FC236}">
                <a16:creationId xmlns:a16="http://schemas.microsoft.com/office/drawing/2014/main" id="{41551E48-C99E-5162-2C08-128653027483}"/>
              </a:ext>
            </a:extLst>
          </p:cNvPr>
          <p:cNvGrpSpPr/>
          <p:nvPr/>
        </p:nvGrpSpPr>
        <p:grpSpPr>
          <a:xfrm>
            <a:off x="619826" y="1436069"/>
            <a:ext cx="461980" cy="480714"/>
            <a:chOff x="0" y="0"/>
            <a:chExt cx="615973" cy="640952"/>
          </a:xfrm>
        </p:grpSpPr>
        <p:sp>
          <p:nvSpPr>
            <p:cNvPr id="29" name="Freeform 7">
              <a:extLst>
                <a:ext uri="{FF2B5EF4-FFF2-40B4-BE49-F238E27FC236}">
                  <a16:creationId xmlns:a16="http://schemas.microsoft.com/office/drawing/2014/main" id="{1D40621D-516E-9611-14A8-E57CB46470F1}"/>
                </a:ext>
              </a:extLst>
            </p:cNvPr>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dirty="0"/>
            </a:p>
          </p:txBody>
        </p:sp>
        <p:sp>
          <p:nvSpPr>
            <p:cNvPr id="30" name="TextBox 8">
              <a:extLst>
                <a:ext uri="{FF2B5EF4-FFF2-40B4-BE49-F238E27FC236}">
                  <a16:creationId xmlns:a16="http://schemas.microsoft.com/office/drawing/2014/main" id="{55D69613-DE0F-910C-00FC-2578314B6492}"/>
                </a:ext>
              </a:extLst>
            </p:cNvPr>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dirty="0">
                  <a:solidFill>
                    <a:srgbClr val="FFFFFF"/>
                  </a:solidFill>
                  <a:latin typeface="Poppins Bold"/>
                  <a:ea typeface="Poppins Bold"/>
                  <a:cs typeface="Poppins Bold"/>
                  <a:sym typeface="Poppins Bold"/>
                </a:rPr>
                <a:t>7</a:t>
              </a:r>
            </a:p>
          </p:txBody>
        </p:sp>
      </p:grpSp>
      <p:grpSp>
        <p:nvGrpSpPr>
          <p:cNvPr id="33" name="Group 12">
            <a:extLst>
              <a:ext uri="{FF2B5EF4-FFF2-40B4-BE49-F238E27FC236}">
                <a16:creationId xmlns:a16="http://schemas.microsoft.com/office/drawing/2014/main" id="{C54732E5-D319-CDF6-9ECF-577DF2C11432}"/>
              </a:ext>
            </a:extLst>
          </p:cNvPr>
          <p:cNvGrpSpPr/>
          <p:nvPr/>
        </p:nvGrpSpPr>
        <p:grpSpPr>
          <a:xfrm>
            <a:off x="3718575" y="1436069"/>
            <a:ext cx="461980" cy="480714"/>
            <a:chOff x="0" y="0"/>
            <a:chExt cx="615973" cy="640952"/>
          </a:xfrm>
        </p:grpSpPr>
        <p:sp>
          <p:nvSpPr>
            <p:cNvPr id="34" name="Freeform 13">
              <a:extLst>
                <a:ext uri="{FF2B5EF4-FFF2-40B4-BE49-F238E27FC236}">
                  <a16:creationId xmlns:a16="http://schemas.microsoft.com/office/drawing/2014/main" id="{C61ED219-F6D7-42AA-FD0C-FFFBB559AB86}"/>
                </a:ext>
              </a:extLst>
            </p:cNvPr>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35" name="TextBox 14">
              <a:extLst>
                <a:ext uri="{FF2B5EF4-FFF2-40B4-BE49-F238E27FC236}">
                  <a16:creationId xmlns:a16="http://schemas.microsoft.com/office/drawing/2014/main" id="{7B177E05-9332-6446-D0D5-F0A2D4ADFECC}"/>
                </a:ext>
              </a:extLst>
            </p:cNvPr>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dirty="0">
                  <a:solidFill>
                    <a:srgbClr val="FFFFFF"/>
                  </a:solidFill>
                  <a:latin typeface="Poppins Bold"/>
                  <a:ea typeface="Poppins Bold"/>
                  <a:cs typeface="Poppins Bold"/>
                  <a:sym typeface="Poppins Bold"/>
                </a:rPr>
                <a:t>8</a:t>
              </a:r>
            </a:p>
          </p:txBody>
        </p:sp>
      </p:grpSp>
      <p:grpSp>
        <p:nvGrpSpPr>
          <p:cNvPr id="38" name="Group 18">
            <a:extLst>
              <a:ext uri="{FF2B5EF4-FFF2-40B4-BE49-F238E27FC236}">
                <a16:creationId xmlns:a16="http://schemas.microsoft.com/office/drawing/2014/main" id="{85A15749-5580-4E5E-7E9B-432DCC06536C}"/>
              </a:ext>
            </a:extLst>
          </p:cNvPr>
          <p:cNvGrpSpPr/>
          <p:nvPr/>
        </p:nvGrpSpPr>
        <p:grpSpPr>
          <a:xfrm>
            <a:off x="6830203" y="1422657"/>
            <a:ext cx="461980" cy="480714"/>
            <a:chOff x="0" y="0"/>
            <a:chExt cx="615973" cy="640952"/>
          </a:xfrm>
        </p:grpSpPr>
        <p:sp>
          <p:nvSpPr>
            <p:cNvPr id="39" name="Freeform 19">
              <a:extLst>
                <a:ext uri="{FF2B5EF4-FFF2-40B4-BE49-F238E27FC236}">
                  <a16:creationId xmlns:a16="http://schemas.microsoft.com/office/drawing/2014/main" id="{2B46E4E9-3692-A923-3274-17EE6FBC7434}"/>
                </a:ext>
              </a:extLst>
            </p:cNvPr>
            <p:cNvSpPr/>
            <p:nvPr/>
          </p:nvSpPr>
          <p:spPr>
            <a:xfrm>
              <a:off x="0" y="0"/>
              <a:ext cx="615986" cy="640964"/>
            </a:xfrm>
            <a:custGeom>
              <a:avLst/>
              <a:gdLst/>
              <a:ahLst/>
              <a:cxnLst/>
              <a:rect l="l" t="t" r="r" b="b"/>
              <a:pathLst>
                <a:path w="615986" h="640964">
                  <a:moveTo>
                    <a:pt x="0" y="320419"/>
                  </a:moveTo>
                  <a:cubicBezTo>
                    <a:pt x="0" y="143509"/>
                    <a:pt x="137916" y="0"/>
                    <a:pt x="307932" y="0"/>
                  </a:cubicBezTo>
                  <a:cubicBezTo>
                    <a:pt x="477947" y="0"/>
                    <a:pt x="615986" y="143509"/>
                    <a:pt x="615986" y="320419"/>
                  </a:cubicBezTo>
                  <a:cubicBezTo>
                    <a:pt x="615986" y="497328"/>
                    <a:pt x="478069" y="640964"/>
                    <a:pt x="307932" y="640964"/>
                  </a:cubicBezTo>
                  <a:cubicBezTo>
                    <a:pt x="137794" y="640964"/>
                    <a:pt x="0" y="497455"/>
                    <a:pt x="0" y="320419"/>
                  </a:cubicBezTo>
                  <a:close/>
                </a:path>
              </a:pathLst>
            </a:custGeom>
            <a:solidFill>
              <a:srgbClr val="AF1881"/>
            </a:solidFill>
          </p:spPr>
          <p:txBody>
            <a:bodyPr/>
            <a:lstStyle/>
            <a:p>
              <a:endParaRPr lang="nl-NL"/>
            </a:p>
          </p:txBody>
        </p:sp>
        <p:sp>
          <p:nvSpPr>
            <p:cNvPr id="40" name="TextBox 20">
              <a:extLst>
                <a:ext uri="{FF2B5EF4-FFF2-40B4-BE49-F238E27FC236}">
                  <a16:creationId xmlns:a16="http://schemas.microsoft.com/office/drawing/2014/main" id="{6C9CC1A0-28B3-0BD2-74F4-57F93157BE45}"/>
                </a:ext>
              </a:extLst>
            </p:cNvPr>
            <p:cNvSpPr txBox="1"/>
            <p:nvPr/>
          </p:nvSpPr>
          <p:spPr>
            <a:xfrm>
              <a:off x="0" y="-19050"/>
              <a:ext cx="615973" cy="660002"/>
            </a:xfrm>
            <a:prstGeom prst="rect">
              <a:avLst/>
            </a:prstGeom>
          </p:spPr>
          <p:txBody>
            <a:bodyPr lIns="50800" tIns="50800" rIns="50800" bIns="50800" rtlCol="0" anchor="ctr"/>
            <a:lstStyle/>
            <a:p>
              <a:pPr algn="ctr">
                <a:lnSpc>
                  <a:spcPts val="1682"/>
                </a:lnSpc>
              </a:pPr>
              <a:r>
                <a:rPr lang="en-US" sz="1402" b="1" dirty="0">
                  <a:solidFill>
                    <a:srgbClr val="FFFFFF"/>
                  </a:solidFill>
                  <a:latin typeface="Poppins Bold"/>
                  <a:ea typeface="Poppins Bold"/>
                  <a:cs typeface="Poppins Bold"/>
                  <a:sym typeface="Poppins Bold"/>
                </a:rPr>
                <a:t>9</a:t>
              </a:r>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0"/>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4" name="TextBox 4"/>
          <p:cNvSpPr txBox="1"/>
          <p:nvPr/>
        </p:nvSpPr>
        <p:spPr>
          <a:xfrm>
            <a:off x="1033298" y="2023462"/>
            <a:ext cx="5440416" cy="2866464"/>
          </a:xfrm>
          <a:prstGeom prst="rect">
            <a:avLst/>
          </a:prstGeom>
        </p:spPr>
        <p:txBody>
          <a:bodyPr lIns="0" tIns="0" rIns="0" bIns="0" rtlCol="0" anchor="t">
            <a:spAutoFit/>
          </a:bodyPr>
          <a:lstStyle/>
          <a:p>
            <a:pPr algn="l">
              <a:lnSpc>
                <a:spcPts val="2523"/>
              </a:lnSpc>
            </a:pPr>
            <a:r>
              <a:rPr lang="en-US" sz="1911" dirty="0" err="1">
                <a:solidFill>
                  <a:srgbClr val="173395"/>
                </a:solidFill>
                <a:latin typeface="Poppins"/>
                <a:ea typeface="Poppins"/>
                <a:cs typeface="Poppins"/>
                <a:sym typeface="Poppins"/>
              </a:rPr>
              <a:t>Communicatietemplates</a:t>
            </a:r>
            <a:endParaRPr lang="en-US" sz="1911" dirty="0">
              <a:solidFill>
                <a:srgbClr val="173395"/>
              </a:solidFill>
              <a:latin typeface="Poppins"/>
              <a:ea typeface="Poppins"/>
              <a:cs typeface="Poppins"/>
              <a:sym typeface="Poppins"/>
            </a:endParaRPr>
          </a:p>
          <a:p>
            <a:pPr marL="303358" lvl="1" indent="-151679" algn="l">
              <a:lnSpc>
                <a:spcPts val="1854"/>
              </a:lnSpc>
              <a:buFont typeface="Arial"/>
              <a:buChar char="•"/>
            </a:pPr>
            <a:r>
              <a:rPr lang="en-US" sz="1405" dirty="0">
                <a:solidFill>
                  <a:srgbClr val="173395"/>
                </a:solidFill>
                <a:latin typeface="Poppins"/>
                <a:ea typeface="Poppins"/>
                <a:cs typeface="Poppins"/>
                <a:sym typeface="Poppins"/>
              </a:rPr>
              <a:t>Posts social media, </a:t>
            </a:r>
            <a:r>
              <a:rPr lang="en-US" sz="1405" dirty="0" err="1">
                <a:solidFill>
                  <a:srgbClr val="173395"/>
                </a:solidFill>
                <a:latin typeface="Poppins"/>
                <a:ea typeface="Poppins"/>
                <a:cs typeface="Poppins"/>
                <a:sym typeface="Poppins"/>
              </a:rPr>
              <a:t>gepersonaliseerde</a:t>
            </a:r>
            <a:r>
              <a:rPr lang="en-US" sz="1405" dirty="0">
                <a:solidFill>
                  <a:srgbClr val="173395"/>
                </a:solidFill>
                <a:latin typeface="Poppins"/>
                <a:ea typeface="Poppins"/>
                <a:cs typeface="Poppins"/>
                <a:sym typeface="Poppins"/>
              </a:rPr>
              <a:t> posters, quotes</a:t>
            </a:r>
          </a:p>
          <a:p>
            <a:pPr marL="371114" lvl="3" indent="-92779" algn="l">
              <a:lnSpc>
                <a:spcPts val="1854"/>
              </a:lnSpc>
            </a:pPr>
            <a:endParaRPr lang="en-US" sz="1405" dirty="0">
              <a:solidFill>
                <a:srgbClr val="173395"/>
              </a:solidFill>
              <a:latin typeface="Poppins"/>
              <a:ea typeface="Poppins"/>
              <a:cs typeface="Poppins"/>
              <a:sym typeface="Poppins"/>
            </a:endParaRPr>
          </a:p>
          <a:p>
            <a:pPr algn="l">
              <a:lnSpc>
                <a:spcPts val="2493"/>
              </a:lnSpc>
            </a:pPr>
            <a:r>
              <a:rPr lang="en-US" sz="1888" dirty="0" err="1">
                <a:solidFill>
                  <a:srgbClr val="173395"/>
                </a:solidFill>
                <a:latin typeface="Poppins"/>
                <a:ea typeface="Poppins"/>
                <a:cs typeface="Poppins"/>
                <a:sym typeface="Poppins"/>
              </a:rPr>
              <a:t>Informatie</a:t>
            </a:r>
            <a:r>
              <a:rPr lang="en-US" sz="1888" dirty="0">
                <a:solidFill>
                  <a:srgbClr val="173395"/>
                </a:solidFill>
                <a:latin typeface="Poppins"/>
                <a:ea typeface="Poppins"/>
                <a:cs typeface="Poppins"/>
                <a:sym typeface="Poppins"/>
              </a:rPr>
              <a:t> over het </a:t>
            </a:r>
            <a:r>
              <a:rPr lang="en-US" sz="1888" dirty="0" err="1">
                <a:solidFill>
                  <a:srgbClr val="173395"/>
                </a:solidFill>
                <a:latin typeface="Poppins"/>
                <a:ea typeface="Poppins"/>
                <a:cs typeface="Poppins"/>
                <a:sym typeface="Poppins"/>
              </a:rPr>
              <a:t>kwaliteitskader</a:t>
            </a:r>
            <a:endParaRPr lang="en-US" sz="1888" dirty="0">
              <a:solidFill>
                <a:srgbClr val="173395"/>
              </a:solidFill>
              <a:latin typeface="Poppins"/>
              <a:ea typeface="Poppins"/>
              <a:cs typeface="Poppins"/>
              <a:sym typeface="Poppins"/>
            </a:endParaRPr>
          </a:p>
          <a:p>
            <a:pPr marL="303358" lvl="1" indent="-151679" algn="l">
              <a:lnSpc>
                <a:spcPts val="1854"/>
              </a:lnSpc>
              <a:buFont typeface="Arial"/>
              <a:buChar char="•"/>
            </a:pPr>
            <a:r>
              <a:rPr lang="en-US" sz="1405" dirty="0" err="1">
                <a:solidFill>
                  <a:srgbClr val="183395"/>
                </a:solidFill>
                <a:latin typeface="Poppins"/>
                <a:ea typeface="Poppins"/>
                <a:cs typeface="Poppins"/>
                <a:sym typeface="Poppins"/>
              </a:rPr>
              <a:t>Basispresentatie</a:t>
            </a:r>
            <a:r>
              <a:rPr lang="en-US" sz="1405" dirty="0">
                <a:solidFill>
                  <a:srgbClr val="183395"/>
                </a:solidFill>
                <a:latin typeface="Poppins"/>
                <a:ea typeface="Poppins"/>
                <a:cs typeface="Poppins"/>
                <a:sym typeface="Poppins"/>
              </a:rPr>
              <a:t> (modules), </a:t>
            </a:r>
            <a:r>
              <a:rPr lang="en-US" sz="1405" dirty="0" err="1">
                <a:solidFill>
                  <a:srgbClr val="183395"/>
                </a:solidFill>
                <a:latin typeface="Poppins"/>
                <a:ea typeface="Poppins"/>
                <a:cs typeface="Poppins"/>
                <a:sym typeface="Poppins"/>
              </a:rPr>
              <a:t>overzicht</a:t>
            </a:r>
            <a:r>
              <a:rPr lang="en-US" sz="1405" dirty="0">
                <a:solidFill>
                  <a:srgbClr val="183395"/>
                </a:solidFill>
                <a:latin typeface="Poppins"/>
                <a:ea typeface="Poppins"/>
                <a:cs typeface="Poppins"/>
                <a:sym typeface="Poppins"/>
              </a:rPr>
              <a:t> alle </a:t>
            </a:r>
            <a:r>
              <a:rPr lang="en-US" sz="1405" dirty="0" err="1">
                <a:solidFill>
                  <a:srgbClr val="183395"/>
                </a:solidFill>
                <a:latin typeface="Poppins"/>
                <a:ea typeface="Poppins"/>
                <a:cs typeface="Poppins"/>
                <a:sym typeface="Poppins"/>
              </a:rPr>
              <a:t>wijzigingen</a:t>
            </a:r>
            <a:r>
              <a:rPr lang="en-US" sz="1405" dirty="0">
                <a:solidFill>
                  <a:srgbClr val="183395"/>
                </a:solidFill>
                <a:latin typeface="Poppins"/>
                <a:ea typeface="Poppins"/>
                <a:cs typeface="Poppins"/>
                <a:sym typeface="Poppins"/>
              </a:rPr>
              <a:t>, </a:t>
            </a:r>
            <a:r>
              <a:rPr lang="en-US" sz="1405" dirty="0" err="1">
                <a:solidFill>
                  <a:srgbClr val="183395"/>
                </a:solidFill>
                <a:latin typeface="Poppins"/>
                <a:ea typeface="Poppins"/>
                <a:cs typeface="Poppins"/>
                <a:sym typeface="Poppins"/>
              </a:rPr>
              <a:t>kennisquiz</a:t>
            </a:r>
            <a:r>
              <a:rPr lang="en-US" sz="1405" dirty="0">
                <a:solidFill>
                  <a:srgbClr val="183395"/>
                </a:solidFill>
                <a:latin typeface="Poppins"/>
                <a:ea typeface="Poppins"/>
                <a:cs typeface="Poppins"/>
                <a:sym typeface="Poppins"/>
              </a:rPr>
              <a:t>, </a:t>
            </a:r>
            <a:r>
              <a:rPr lang="en-US" sz="1405" dirty="0" err="1">
                <a:solidFill>
                  <a:srgbClr val="183395"/>
                </a:solidFill>
                <a:latin typeface="Poppins"/>
                <a:ea typeface="Poppins"/>
                <a:cs typeface="Poppins"/>
                <a:sym typeface="Poppins"/>
              </a:rPr>
              <a:t>overzicht</a:t>
            </a:r>
            <a:r>
              <a:rPr lang="en-US" sz="1405" dirty="0">
                <a:solidFill>
                  <a:srgbClr val="183395"/>
                </a:solidFill>
                <a:latin typeface="Poppins"/>
                <a:ea typeface="Poppins"/>
                <a:cs typeface="Poppins"/>
                <a:sym typeface="Poppins"/>
              </a:rPr>
              <a:t> van alle </a:t>
            </a:r>
            <a:r>
              <a:rPr lang="en-US" sz="1405" dirty="0" err="1">
                <a:solidFill>
                  <a:srgbClr val="183395"/>
                </a:solidFill>
                <a:latin typeface="Poppins"/>
                <a:ea typeface="Poppins"/>
                <a:cs typeface="Poppins"/>
                <a:sym typeface="Poppins"/>
              </a:rPr>
              <a:t>wijzigingen</a:t>
            </a:r>
            <a:r>
              <a:rPr lang="en-US" sz="1405" dirty="0">
                <a:solidFill>
                  <a:srgbClr val="183395"/>
                </a:solidFill>
                <a:latin typeface="Poppins"/>
                <a:ea typeface="Poppins"/>
                <a:cs typeface="Poppins"/>
                <a:sym typeface="Poppins"/>
              </a:rPr>
              <a:t> </a:t>
            </a:r>
            <a:r>
              <a:rPr lang="en-US" sz="1405" dirty="0" err="1">
                <a:solidFill>
                  <a:srgbClr val="183395"/>
                </a:solidFill>
                <a:latin typeface="Poppins"/>
                <a:ea typeface="Poppins"/>
                <a:cs typeface="Poppins"/>
                <a:sym typeface="Poppins"/>
              </a:rPr>
              <a:t>etc</a:t>
            </a:r>
            <a:endParaRPr lang="en-US" sz="1405" dirty="0">
              <a:solidFill>
                <a:srgbClr val="183395"/>
              </a:solidFill>
              <a:latin typeface="Poppins"/>
              <a:ea typeface="Poppins"/>
              <a:cs typeface="Poppins"/>
              <a:sym typeface="Poppins"/>
            </a:endParaRPr>
          </a:p>
          <a:p>
            <a:pPr marL="371114" lvl="3" indent="-92779" algn="l">
              <a:lnSpc>
                <a:spcPts val="1854"/>
              </a:lnSpc>
            </a:pPr>
            <a:endParaRPr lang="en-US" sz="1405" dirty="0">
              <a:solidFill>
                <a:srgbClr val="183395"/>
              </a:solidFill>
              <a:latin typeface="Poppins"/>
              <a:ea typeface="Poppins"/>
              <a:cs typeface="Poppins"/>
              <a:sym typeface="Poppins"/>
            </a:endParaRPr>
          </a:p>
          <a:p>
            <a:pPr algn="l">
              <a:lnSpc>
                <a:spcPts val="2523"/>
              </a:lnSpc>
            </a:pPr>
            <a:r>
              <a:rPr lang="en-US" sz="1911" dirty="0" err="1">
                <a:solidFill>
                  <a:srgbClr val="173395"/>
                </a:solidFill>
                <a:latin typeface="Poppins"/>
                <a:ea typeface="Poppins"/>
                <a:cs typeface="Poppins"/>
                <a:sym typeface="Poppins"/>
              </a:rPr>
              <a:t>Informatie</a:t>
            </a:r>
            <a:r>
              <a:rPr lang="en-US" sz="1911" dirty="0">
                <a:solidFill>
                  <a:srgbClr val="173395"/>
                </a:solidFill>
                <a:latin typeface="Poppins"/>
                <a:ea typeface="Poppins"/>
                <a:cs typeface="Poppins"/>
                <a:sym typeface="Poppins"/>
              </a:rPr>
              <a:t> </a:t>
            </a:r>
            <a:r>
              <a:rPr lang="en-US" sz="1911" dirty="0" err="1">
                <a:solidFill>
                  <a:srgbClr val="173395"/>
                </a:solidFill>
                <a:latin typeface="Poppins"/>
                <a:ea typeface="Poppins"/>
                <a:cs typeface="Poppins"/>
                <a:sym typeface="Poppins"/>
              </a:rPr>
              <a:t>en</a:t>
            </a:r>
            <a:r>
              <a:rPr lang="en-US" sz="1911" dirty="0">
                <a:solidFill>
                  <a:srgbClr val="173395"/>
                </a:solidFill>
                <a:latin typeface="Poppins"/>
                <a:ea typeface="Poppins"/>
                <a:cs typeface="Poppins"/>
                <a:sym typeface="Poppins"/>
              </a:rPr>
              <a:t> </a:t>
            </a:r>
            <a:r>
              <a:rPr lang="en-US" sz="1911" dirty="0" err="1">
                <a:solidFill>
                  <a:srgbClr val="173395"/>
                </a:solidFill>
                <a:latin typeface="Poppins"/>
                <a:ea typeface="Poppins"/>
                <a:cs typeface="Poppins"/>
                <a:sym typeface="Poppins"/>
              </a:rPr>
              <a:t>hulpmiddelen</a:t>
            </a:r>
            <a:r>
              <a:rPr lang="en-US" sz="1911" dirty="0">
                <a:solidFill>
                  <a:srgbClr val="173395"/>
                </a:solidFill>
                <a:latin typeface="Poppins"/>
                <a:ea typeface="Poppins"/>
                <a:cs typeface="Poppins"/>
                <a:sym typeface="Poppins"/>
              </a:rPr>
              <a:t> per thema</a:t>
            </a:r>
          </a:p>
          <a:p>
            <a:pPr marL="303358" lvl="1" indent="-151679" algn="l">
              <a:lnSpc>
                <a:spcPts val="1854"/>
              </a:lnSpc>
              <a:buFont typeface="Arial"/>
              <a:buChar char="•"/>
            </a:pPr>
            <a:r>
              <a:rPr lang="en-US" sz="1405" dirty="0" err="1">
                <a:solidFill>
                  <a:srgbClr val="173395"/>
                </a:solidFill>
                <a:latin typeface="Poppins"/>
                <a:ea typeface="Poppins"/>
                <a:cs typeface="Poppins"/>
                <a:sym typeface="Poppins"/>
              </a:rPr>
              <a:t>animaties</a:t>
            </a:r>
            <a:r>
              <a:rPr lang="en-US" sz="1405" dirty="0">
                <a:solidFill>
                  <a:srgbClr val="173395"/>
                </a:solidFill>
                <a:latin typeface="Poppins"/>
                <a:ea typeface="Poppins"/>
                <a:cs typeface="Poppins"/>
                <a:sym typeface="Poppins"/>
              </a:rPr>
              <a:t>, </a:t>
            </a:r>
            <a:r>
              <a:rPr lang="en-US" sz="1405" dirty="0" err="1">
                <a:solidFill>
                  <a:srgbClr val="173395"/>
                </a:solidFill>
                <a:latin typeface="Poppins"/>
                <a:ea typeface="Poppins"/>
                <a:cs typeface="Poppins"/>
                <a:sym typeface="Poppins"/>
              </a:rPr>
              <a:t>infografics</a:t>
            </a:r>
            <a:endParaRPr lang="en-US" sz="1405" dirty="0">
              <a:solidFill>
                <a:srgbClr val="173395"/>
              </a:solidFill>
              <a:latin typeface="Poppins"/>
              <a:ea typeface="Poppins"/>
              <a:cs typeface="Poppins"/>
              <a:sym typeface="Poppins"/>
            </a:endParaRPr>
          </a:p>
          <a:p>
            <a:pPr marL="534526" lvl="3" indent="-133632" algn="l">
              <a:lnSpc>
                <a:spcPts val="1854"/>
              </a:lnSpc>
            </a:pPr>
            <a:endParaRPr lang="en-US" sz="1405" dirty="0">
              <a:solidFill>
                <a:srgbClr val="173395"/>
              </a:solidFill>
              <a:latin typeface="Poppins"/>
              <a:ea typeface="Poppins"/>
              <a:cs typeface="Poppins"/>
              <a:sym typeface="Poppins"/>
            </a:endParaRPr>
          </a:p>
          <a:p>
            <a:pPr algn="l">
              <a:lnSpc>
                <a:spcPts val="2523"/>
              </a:lnSpc>
            </a:pPr>
            <a:r>
              <a:rPr lang="en-US" sz="1911" dirty="0" err="1">
                <a:solidFill>
                  <a:srgbClr val="173395"/>
                </a:solidFill>
                <a:latin typeface="Poppins"/>
                <a:ea typeface="Poppins"/>
                <a:cs typeface="Poppins"/>
                <a:sym typeface="Poppins"/>
              </a:rPr>
              <a:t>Inspiratie</a:t>
            </a:r>
            <a:r>
              <a:rPr lang="en-US" sz="1911" dirty="0">
                <a:solidFill>
                  <a:srgbClr val="173395"/>
                </a:solidFill>
                <a:latin typeface="Poppins"/>
                <a:ea typeface="Poppins"/>
                <a:cs typeface="Poppins"/>
                <a:sym typeface="Poppins"/>
              </a:rPr>
              <a:t> van </a:t>
            </a:r>
            <a:r>
              <a:rPr lang="en-US" sz="1911" dirty="0" err="1">
                <a:solidFill>
                  <a:srgbClr val="173395"/>
                </a:solidFill>
                <a:latin typeface="Poppins"/>
                <a:ea typeface="Poppins"/>
                <a:cs typeface="Poppins"/>
                <a:sym typeface="Poppins"/>
              </a:rPr>
              <a:t>anderen</a:t>
            </a:r>
            <a:endParaRPr lang="en-US" sz="1911" dirty="0">
              <a:solidFill>
                <a:srgbClr val="173395"/>
              </a:solidFill>
              <a:latin typeface="Poppins"/>
              <a:ea typeface="Poppins"/>
              <a:cs typeface="Poppins"/>
              <a:sym typeface="Poppins"/>
            </a:endParaRPr>
          </a:p>
        </p:txBody>
      </p:sp>
      <p:grpSp>
        <p:nvGrpSpPr>
          <p:cNvPr id="5" name="Group 5"/>
          <p:cNvGrpSpPr/>
          <p:nvPr/>
        </p:nvGrpSpPr>
        <p:grpSpPr>
          <a:xfrm>
            <a:off x="6556378" y="1985531"/>
            <a:ext cx="3379622" cy="4818469"/>
            <a:chOff x="0" y="0"/>
            <a:chExt cx="4506163" cy="6424625"/>
          </a:xfrm>
        </p:grpSpPr>
        <p:sp>
          <p:nvSpPr>
            <p:cNvPr id="6" name="Freeform 6"/>
            <p:cNvSpPr/>
            <p:nvPr/>
          </p:nvSpPr>
          <p:spPr>
            <a:xfrm>
              <a:off x="0" y="0"/>
              <a:ext cx="4506214" cy="6424676"/>
            </a:xfrm>
            <a:custGeom>
              <a:avLst/>
              <a:gdLst/>
              <a:ahLst/>
              <a:cxnLst/>
              <a:rect l="l" t="t" r="r" b="b"/>
              <a:pathLst>
                <a:path w="4506214" h="6424676">
                  <a:moveTo>
                    <a:pt x="0" y="0"/>
                  </a:moveTo>
                  <a:lnTo>
                    <a:pt x="4506214" y="0"/>
                  </a:lnTo>
                  <a:lnTo>
                    <a:pt x="4506214" y="6424676"/>
                  </a:lnTo>
                  <a:lnTo>
                    <a:pt x="0" y="6424676"/>
                  </a:lnTo>
                  <a:lnTo>
                    <a:pt x="0" y="0"/>
                  </a:lnTo>
                  <a:close/>
                </a:path>
              </a:pathLst>
            </a:custGeom>
            <a:blipFill>
              <a:blip r:embed="rId4"/>
              <a:stretch>
                <a:fillRect r="-112"/>
              </a:stretch>
            </a:blipFill>
          </p:spPr>
          <p:txBody>
            <a:bodyPr/>
            <a:lstStyle/>
            <a:p>
              <a:endParaRPr lang="nl-NL"/>
            </a:p>
          </p:txBody>
        </p:sp>
      </p:grpSp>
      <p:grpSp>
        <p:nvGrpSpPr>
          <p:cNvPr id="7" name="Group 7"/>
          <p:cNvGrpSpPr/>
          <p:nvPr/>
        </p:nvGrpSpPr>
        <p:grpSpPr>
          <a:xfrm>
            <a:off x="4248483" y="4984272"/>
            <a:ext cx="1965865" cy="1965865"/>
            <a:chOff x="0" y="0"/>
            <a:chExt cx="2621153" cy="2621153"/>
          </a:xfrm>
        </p:grpSpPr>
        <p:sp>
          <p:nvSpPr>
            <p:cNvPr id="8" name="Freeform 8"/>
            <p:cNvSpPr/>
            <p:nvPr/>
          </p:nvSpPr>
          <p:spPr>
            <a:xfrm>
              <a:off x="0" y="0"/>
              <a:ext cx="2621153" cy="2621153"/>
            </a:xfrm>
            <a:custGeom>
              <a:avLst/>
              <a:gdLst/>
              <a:ahLst/>
              <a:cxnLst/>
              <a:rect l="l" t="t" r="r" b="b"/>
              <a:pathLst>
                <a:path w="2621153" h="2621153">
                  <a:moveTo>
                    <a:pt x="0" y="0"/>
                  </a:moveTo>
                  <a:lnTo>
                    <a:pt x="2621153" y="0"/>
                  </a:lnTo>
                  <a:lnTo>
                    <a:pt x="2621153" y="2621153"/>
                  </a:lnTo>
                  <a:lnTo>
                    <a:pt x="0" y="2621153"/>
                  </a:lnTo>
                  <a:lnTo>
                    <a:pt x="0" y="0"/>
                  </a:lnTo>
                  <a:close/>
                </a:path>
              </a:pathLst>
            </a:custGeom>
            <a:blipFill>
              <a:blip r:embed="rId5"/>
              <a:stretch>
                <a:fillRect/>
              </a:stretch>
            </a:blipFill>
          </p:spPr>
          <p:txBody>
            <a:bodyPr/>
            <a:lstStyle/>
            <a:p>
              <a:endParaRPr lang="nl-NL"/>
            </a:p>
          </p:txBody>
        </p:sp>
      </p:grpSp>
      <p:sp>
        <p:nvSpPr>
          <p:cNvPr id="9" name="TextBox 9"/>
          <p:cNvSpPr txBox="1"/>
          <p:nvPr/>
        </p:nvSpPr>
        <p:spPr>
          <a:xfrm>
            <a:off x="2382631" y="6315742"/>
            <a:ext cx="1865852" cy="318792"/>
          </a:xfrm>
          <a:prstGeom prst="rect">
            <a:avLst/>
          </a:prstGeom>
        </p:spPr>
        <p:txBody>
          <a:bodyPr lIns="0" tIns="0" rIns="0" bIns="0" rtlCol="0" anchor="t">
            <a:spAutoFit/>
          </a:bodyPr>
          <a:lstStyle/>
          <a:p>
            <a:pPr algn="l">
              <a:lnSpc>
                <a:spcPts val="1201"/>
              </a:lnSpc>
            </a:pPr>
            <a:r>
              <a:rPr lang="en-US" sz="1001">
                <a:solidFill>
                  <a:srgbClr val="173395"/>
                </a:solidFill>
                <a:latin typeface="Poppins"/>
                <a:ea typeface="Poppins"/>
                <a:cs typeface="Poppins"/>
                <a:sym typeface="Poppins"/>
              </a:rPr>
              <a:t>Scan de QR code voor toegang tot de toolbox</a:t>
            </a:r>
          </a:p>
        </p:txBody>
      </p:sp>
      <p:sp>
        <p:nvSpPr>
          <p:cNvPr id="10" name="Freeform 10"/>
          <p:cNvSpPr/>
          <p:nvPr/>
        </p:nvSpPr>
        <p:spPr>
          <a:xfrm rot="8936395" flipH="1" flipV="1">
            <a:off x="2947193" y="5754974"/>
            <a:ext cx="933793" cy="354841"/>
          </a:xfrm>
          <a:custGeom>
            <a:avLst/>
            <a:gdLst/>
            <a:ahLst/>
            <a:cxnLst/>
            <a:rect l="l" t="t" r="r" b="b"/>
            <a:pathLst>
              <a:path w="933793" h="354841">
                <a:moveTo>
                  <a:pt x="933793" y="354841"/>
                </a:moveTo>
                <a:lnTo>
                  <a:pt x="0" y="354841"/>
                </a:lnTo>
                <a:lnTo>
                  <a:pt x="0" y="0"/>
                </a:lnTo>
                <a:lnTo>
                  <a:pt x="933793" y="0"/>
                </a:lnTo>
                <a:lnTo>
                  <a:pt x="933793" y="354841"/>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grpSp>
        <p:nvGrpSpPr>
          <p:cNvPr id="11" name="Group 11"/>
          <p:cNvGrpSpPr/>
          <p:nvPr/>
        </p:nvGrpSpPr>
        <p:grpSpPr>
          <a:xfrm>
            <a:off x="644311" y="732307"/>
            <a:ext cx="4701689" cy="503717"/>
            <a:chOff x="0" y="0"/>
            <a:chExt cx="1684979" cy="180521"/>
          </a:xfrm>
        </p:grpSpPr>
        <p:sp>
          <p:nvSpPr>
            <p:cNvPr id="12" name="Freeform 12"/>
            <p:cNvSpPr/>
            <p:nvPr/>
          </p:nvSpPr>
          <p:spPr>
            <a:xfrm>
              <a:off x="0" y="0"/>
              <a:ext cx="1684979" cy="180521"/>
            </a:xfrm>
            <a:custGeom>
              <a:avLst/>
              <a:gdLst/>
              <a:ahLst/>
              <a:cxnLst/>
              <a:rect l="l" t="t" r="r" b="b"/>
              <a:pathLst>
                <a:path w="1684979" h="180521">
                  <a:moveTo>
                    <a:pt x="13173" y="0"/>
                  </a:moveTo>
                  <a:lnTo>
                    <a:pt x="1671806" y="0"/>
                  </a:lnTo>
                  <a:cubicBezTo>
                    <a:pt x="1675300" y="0"/>
                    <a:pt x="1678650" y="1388"/>
                    <a:pt x="1681121" y="3858"/>
                  </a:cubicBezTo>
                  <a:cubicBezTo>
                    <a:pt x="1683591" y="6329"/>
                    <a:pt x="1684979" y="9679"/>
                    <a:pt x="1684979" y="13173"/>
                  </a:cubicBezTo>
                  <a:lnTo>
                    <a:pt x="1684979" y="167348"/>
                  </a:lnTo>
                  <a:cubicBezTo>
                    <a:pt x="1684979" y="170841"/>
                    <a:pt x="1683591" y="174192"/>
                    <a:pt x="1681121" y="176662"/>
                  </a:cubicBezTo>
                  <a:cubicBezTo>
                    <a:pt x="1678650" y="179133"/>
                    <a:pt x="1675300" y="180521"/>
                    <a:pt x="1671806" y="180521"/>
                  </a:cubicBezTo>
                  <a:lnTo>
                    <a:pt x="13173" y="180521"/>
                  </a:lnTo>
                  <a:cubicBezTo>
                    <a:pt x="9679" y="180521"/>
                    <a:pt x="6329" y="179133"/>
                    <a:pt x="3858" y="176662"/>
                  </a:cubicBezTo>
                  <a:cubicBezTo>
                    <a:pt x="1388" y="174192"/>
                    <a:pt x="0" y="170841"/>
                    <a:pt x="0" y="167348"/>
                  </a:cubicBezTo>
                  <a:lnTo>
                    <a:pt x="0" y="13173"/>
                  </a:lnTo>
                  <a:cubicBezTo>
                    <a:pt x="0" y="9679"/>
                    <a:pt x="1388" y="6329"/>
                    <a:pt x="3858" y="3858"/>
                  </a:cubicBezTo>
                  <a:cubicBezTo>
                    <a:pt x="6329" y="1388"/>
                    <a:pt x="9679" y="0"/>
                    <a:pt x="13173" y="0"/>
                  </a:cubicBezTo>
                  <a:close/>
                </a:path>
              </a:pathLst>
            </a:custGeom>
            <a:solidFill>
              <a:srgbClr val="AF1881"/>
            </a:solidFill>
          </p:spPr>
          <p:txBody>
            <a:bodyPr/>
            <a:lstStyle/>
            <a:p>
              <a:endParaRPr lang="nl-NL"/>
            </a:p>
          </p:txBody>
        </p:sp>
        <p:sp>
          <p:nvSpPr>
            <p:cNvPr id="13" name="TextBox 13"/>
            <p:cNvSpPr txBox="1"/>
            <p:nvPr/>
          </p:nvSpPr>
          <p:spPr>
            <a:xfrm>
              <a:off x="0" y="-19050"/>
              <a:ext cx="1684979" cy="199571"/>
            </a:xfrm>
            <a:prstGeom prst="rect">
              <a:avLst/>
            </a:prstGeom>
          </p:spPr>
          <p:txBody>
            <a:bodyPr lIns="50800" tIns="50800" rIns="50800" bIns="50800" rtlCol="0" anchor="ctr"/>
            <a:lstStyle/>
            <a:p>
              <a:pPr algn="ctr">
                <a:lnSpc>
                  <a:spcPts val="1353"/>
                </a:lnSpc>
              </a:pPr>
              <a:endParaRPr/>
            </a:p>
          </p:txBody>
        </p:sp>
      </p:grpSp>
      <p:sp>
        <p:nvSpPr>
          <p:cNvPr id="14" name="TextBox 14"/>
          <p:cNvSpPr txBox="1"/>
          <p:nvPr/>
        </p:nvSpPr>
        <p:spPr>
          <a:xfrm>
            <a:off x="789720" y="694230"/>
            <a:ext cx="4441695" cy="540948"/>
          </a:xfrm>
          <a:prstGeom prst="rect">
            <a:avLst/>
          </a:prstGeom>
        </p:spPr>
        <p:txBody>
          <a:bodyPr lIns="0" tIns="0" rIns="0" bIns="0" rtlCol="0" anchor="t">
            <a:spAutoFit/>
          </a:bodyPr>
          <a:lstStyle/>
          <a:p>
            <a:pPr algn="l">
              <a:lnSpc>
                <a:spcPts val="4202"/>
              </a:lnSpc>
            </a:pPr>
            <a:r>
              <a:rPr lang="en-US" sz="2801" b="1" dirty="0">
                <a:solidFill>
                  <a:srgbClr val="FFFFFF"/>
                </a:solidFill>
                <a:latin typeface="Poppins Bold"/>
                <a:ea typeface="Poppins Bold"/>
                <a:cs typeface="Poppins Bold"/>
                <a:sym typeface="Poppins Bold"/>
              </a:rPr>
              <a:t>Toolbox </a:t>
            </a:r>
            <a:r>
              <a:rPr lang="en-US" sz="2801" b="1" dirty="0" err="1">
                <a:solidFill>
                  <a:srgbClr val="FFFFFF"/>
                </a:solidFill>
                <a:latin typeface="Poppins Bold"/>
                <a:ea typeface="Poppins Bold"/>
                <a:cs typeface="Poppins Bold"/>
                <a:sym typeface="Poppins Bold"/>
              </a:rPr>
              <a:t>kwaliteitskader</a:t>
            </a:r>
            <a:endParaRPr lang="en-US" sz="2801" b="1" dirty="0">
              <a:solidFill>
                <a:srgbClr val="FFFFFF"/>
              </a:solidFill>
              <a:latin typeface="Poppins Bold"/>
              <a:ea typeface="Poppins Bold"/>
              <a:cs typeface="Poppins Bold"/>
              <a:sym typeface="Poppins Bold"/>
            </a:endParaRPr>
          </a:p>
        </p:txBody>
      </p:sp>
      <p:grpSp>
        <p:nvGrpSpPr>
          <p:cNvPr id="15" name="Group 15"/>
          <p:cNvGrpSpPr/>
          <p:nvPr/>
        </p:nvGrpSpPr>
        <p:grpSpPr>
          <a:xfrm>
            <a:off x="582944" y="2035763"/>
            <a:ext cx="330889" cy="330889"/>
            <a:chOff x="0" y="0"/>
            <a:chExt cx="976376" cy="976376"/>
          </a:xfrm>
        </p:grpSpPr>
        <p:sp>
          <p:nvSpPr>
            <p:cNvPr id="16" name="Freeform 16"/>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C22699"/>
            </a:solidFill>
            <a:ln w="9525" cap="sq">
              <a:solidFill>
                <a:srgbClr val="F1ECE3"/>
              </a:solidFill>
              <a:prstDash val="solid"/>
              <a:miter/>
            </a:ln>
          </p:spPr>
          <p:txBody>
            <a:bodyPr/>
            <a:lstStyle/>
            <a:p>
              <a:endParaRPr lang="nl-NL"/>
            </a:p>
          </p:txBody>
        </p:sp>
      </p:grpSp>
      <p:grpSp>
        <p:nvGrpSpPr>
          <p:cNvPr id="17" name="Group 17"/>
          <p:cNvGrpSpPr/>
          <p:nvPr/>
        </p:nvGrpSpPr>
        <p:grpSpPr>
          <a:xfrm>
            <a:off x="590556" y="2794480"/>
            <a:ext cx="330889" cy="330889"/>
            <a:chOff x="0" y="0"/>
            <a:chExt cx="976376" cy="976376"/>
          </a:xfrm>
        </p:grpSpPr>
        <p:sp>
          <p:nvSpPr>
            <p:cNvPr id="18" name="Freeform 18"/>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19" name="Group 19"/>
          <p:cNvGrpSpPr/>
          <p:nvPr/>
        </p:nvGrpSpPr>
        <p:grpSpPr>
          <a:xfrm>
            <a:off x="590556" y="3827183"/>
            <a:ext cx="330889" cy="330889"/>
            <a:chOff x="0" y="0"/>
            <a:chExt cx="976376" cy="976376"/>
          </a:xfrm>
        </p:grpSpPr>
        <p:sp>
          <p:nvSpPr>
            <p:cNvPr id="20" name="Freeform 20"/>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21" name="Group 21"/>
          <p:cNvGrpSpPr/>
          <p:nvPr/>
        </p:nvGrpSpPr>
        <p:grpSpPr>
          <a:xfrm>
            <a:off x="590556" y="4575346"/>
            <a:ext cx="330889" cy="330889"/>
            <a:chOff x="0" y="0"/>
            <a:chExt cx="976376" cy="976376"/>
          </a:xfrm>
        </p:grpSpPr>
        <p:sp>
          <p:nvSpPr>
            <p:cNvPr id="22" name="Freeform 22"/>
            <p:cNvSpPr/>
            <p:nvPr/>
          </p:nvSpPr>
          <p:spPr>
            <a:xfrm>
              <a:off x="0" y="0"/>
              <a:ext cx="976376" cy="976376"/>
            </a:xfrm>
            <a:custGeom>
              <a:avLst/>
              <a:gdLst/>
              <a:ahLst/>
              <a:cxnLst/>
              <a:rect l="l" t="t" r="r" b="b"/>
              <a:pathLst>
                <a:path w="976376" h="976376">
                  <a:moveTo>
                    <a:pt x="0" y="488188"/>
                  </a:moveTo>
                  <a:cubicBezTo>
                    <a:pt x="0" y="218567"/>
                    <a:pt x="218567" y="0"/>
                    <a:pt x="488188" y="0"/>
                  </a:cubicBezTo>
                  <a:cubicBezTo>
                    <a:pt x="757809" y="0"/>
                    <a:pt x="976376" y="218567"/>
                    <a:pt x="976376" y="488188"/>
                  </a:cubicBezTo>
                  <a:cubicBezTo>
                    <a:pt x="976376" y="757809"/>
                    <a:pt x="757809" y="976376"/>
                    <a:pt x="488188" y="976376"/>
                  </a:cubicBezTo>
                  <a:cubicBezTo>
                    <a:pt x="218567" y="976376"/>
                    <a:pt x="0" y="757809"/>
                    <a:pt x="0" y="488188"/>
                  </a:cubicBezTo>
                  <a:close/>
                </a:path>
              </a:pathLst>
            </a:custGeom>
            <a:solidFill>
              <a:srgbClr val="AF1881"/>
            </a:solidFill>
            <a:ln w="9525" cap="sq">
              <a:solidFill>
                <a:srgbClr val="F1ECE3"/>
              </a:solidFill>
              <a:prstDash val="solid"/>
              <a:miter/>
            </a:ln>
          </p:spPr>
          <p:txBody>
            <a:bodyPr/>
            <a:lstStyle/>
            <a:p>
              <a:endParaRPr lang="nl-NL"/>
            </a:p>
          </p:txBody>
        </p:sp>
      </p:grpSp>
      <p:grpSp>
        <p:nvGrpSpPr>
          <p:cNvPr id="23" name="Group 23"/>
          <p:cNvGrpSpPr/>
          <p:nvPr/>
        </p:nvGrpSpPr>
        <p:grpSpPr>
          <a:xfrm>
            <a:off x="463479" y="1985531"/>
            <a:ext cx="569819" cy="456482"/>
            <a:chOff x="0" y="0"/>
            <a:chExt cx="1193338" cy="955984"/>
          </a:xfrm>
        </p:grpSpPr>
        <p:sp>
          <p:nvSpPr>
            <p:cNvPr id="24" name="Freeform 24"/>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7">
                <a:alphaModFix amt="0"/>
              </a:blip>
              <a:stretch>
                <a:fillRect t="-1546" r="-16470" b="44888"/>
              </a:stretch>
            </a:blipFill>
          </p:spPr>
          <p:txBody>
            <a:bodyPr/>
            <a:lstStyle/>
            <a:p>
              <a:endParaRPr lang="nl-NL" dirty="0"/>
            </a:p>
          </p:txBody>
        </p:sp>
        <p:sp>
          <p:nvSpPr>
            <p:cNvPr id="25" name="TextBox 25"/>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1</a:t>
              </a:r>
            </a:p>
          </p:txBody>
        </p:sp>
      </p:grpSp>
      <p:grpSp>
        <p:nvGrpSpPr>
          <p:cNvPr id="26" name="Group 26"/>
          <p:cNvGrpSpPr/>
          <p:nvPr/>
        </p:nvGrpSpPr>
        <p:grpSpPr>
          <a:xfrm>
            <a:off x="471091" y="2752771"/>
            <a:ext cx="569819" cy="456482"/>
            <a:chOff x="0" y="0"/>
            <a:chExt cx="1193338" cy="955984"/>
          </a:xfrm>
        </p:grpSpPr>
        <p:sp>
          <p:nvSpPr>
            <p:cNvPr id="27" name="Freeform 27"/>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7">
                <a:alphaModFix amt="0"/>
              </a:blip>
              <a:stretch>
                <a:fillRect t="-1546" r="-16470" b="44888"/>
              </a:stretch>
            </a:blipFill>
          </p:spPr>
          <p:txBody>
            <a:bodyPr/>
            <a:lstStyle/>
            <a:p>
              <a:endParaRPr lang="nl-NL"/>
            </a:p>
          </p:txBody>
        </p:sp>
        <p:sp>
          <p:nvSpPr>
            <p:cNvPr id="28" name="TextBox 28"/>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2</a:t>
              </a:r>
            </a:p>
          </p:txBody>
        </p:sp>
      </p:grpSp>
      <p:grpSp>
        <p:nvGrpSpPr>
          <p:cNvPr id="29" name="Group 29"/>
          <p:cNvGrpSpPr/>
          <p:nvPr/>
        </p:nvGrpSpPr>
        <p:grpSpPr>
          <a:xfrm>
            <a:off x="471091" y="3780000"/>
            <a:ext cx="569819" cy="456482"/>
            <a:chOff x="0" y="0"/>
            <a:chExt cx="1193338" cy="955984"/>
          </a:xfrm>
        </p:grpSpPr>
        <p:sp>
          <p:nvSpPr>
            <p:cNvPr id="30" name="Freeform 30"/>
            <p:cNvSpPr/>
            <p:nvPr/>
          </p:nvSpPr>
          <p:spPr>
            <a:xfrm>
              <a:off x="0" y="0"/>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7">
                <a:alphaModFix amt="0"/>
              </a:blip>
              <a:stretch>
                <a:fillRect t="-1546" r="-16470" b="44888"/>
              </a:stretch>
            </a:blipFill>
          </p:spPr>
          <p:txBody>
            <a:bodyPr/>
            <a:lstStyle/>
            <a:p>
              <a:endParaRPr lang="nl-NL"/>
            </a:p>
          </p:txBody>
        </p:sp>
        <p:sp>
          <p:nvSpPr>
            <p:cNvPr id="31" name="TextBox 31"/>
            <p:cNvSpPr txBox="1"/>
            <p:nvPr/>
          </p:nvSpPr>
          <p:spPr>
            <a:xfrm>
              <a:off x="0" y="-19050"/>
              <a:ext cx="1193338" cy="975034"/>
            </a:xfrm>
            <a:prstGeom prst="rect">
              <a:avLst/>
            </a:prstGeom>
          </p:spPr>
          <p:txBody>
            <a:bodyPr lIns="0" tIns="0" rIns="0" bIns="0" rtlCol="0" anchor="ctr"/>
            <a:lstStyle/>
            <a:p>
              <a:pPr algn="ctr">
                <a:lnSpc>
                  <a:spcPts val="1439"/>
                </a:lnSpc>
              </a:pPr>
              <a:r>
                <a:rPr lang="en-US" sz="1200" b="1">
                  <a:solidFill>
                    <a:srgbClr val="FFFFFF"/>
                  </a:solidFill>
                  <a:latin typeface="Codec Pro Bold"/>
                  <a:ea typeface="Codec Pro Bold"/>
                  <a:cs typeface="Codec Pro Bold"/>
                  <a:sym typeface="Codec Pro Bold"/>
                </a:rPr>
                <a:t>3</a:t>
              </a:r>
            </a:p>
          </p:txBody>
        </p:sp>
      </p:grpSp>
      <p:grpSp>
        <p:nvGrpSpPr>
          <p:cNvPr id="32" name="Group 32"/>
          <p:cNvGrpSpPr/>
          <p:nvPr/>
        </p:nvGrpSpPr>
        <p:grpSpPr>
          <a:xfrm>
            <a:off x="471091" y="4518694"/>
            <a:ext cx="569819" cy="538229"/>
            <a:chOff x="0" y="-19050"/>
            <a:chExt cx="1193338" cy="1127181"/>
          </a:xfrm>
        </p:grpSpPr>
        <p:sp>
          <p:nvSpPr>
            <p:cNvPr id="33" name="Freeform 33"/>
            <p:cNvSpPr/>
            <p:nvPr/>
          </p:nvSpPr>
          <p:spPr>
            <a:xfrm>
              <a:off x="0" y="152147"/>
              <a:ext cx="1193338" cy="955984"/>
            </a:xfrm>
            <a:custGeom>
              <a:avLst/>
              <a:gdLst/>
              <a:ahLst/>
              <a:cxnLst/>
              <a:rect l="l" t="t" r="r" b="b"/>
              <a:pathLst>
                <a:path w="1193338" h="955984">
                  <a:moveTo>
                    <a:pt x="0" y="0"/>
                  </a:moveTo>
                  <a:lnTo>
                    <a:pt x="1193338" y="0"/>
                  </a:lnTo>
                  <a:lnTo>
                    <a:pt x="1193338" y="955984"/>
                  </a:lnTo>
                  <a:lnTo>
                    <a:pt x="0" y="955984"/>
                  </a:lnTo>
                  <a:close/>
                </a:path>
              </a:pathLst>
            </a:custGeom>
            <a:blipFill>
              <a:blip r:embed="rId7">
                <a:alphaModFix amt="0"/>
              </a:blip>
              <a:stretch>
                <a:fillRect t="-1546" r="-16470" b="44888"/>
              </a:stretch>
            </a:blipFill>
          </p:spPr>
          <p:txBody>
            <a:bodyPr/>
            <a:lstStyle/>
            <a:p>
              <a:endParaRPr lang="nl-NL" dirty="0"/>
            </a:p>
          </p:txBody>
        </p:sp>
        <p:sp>
          <p:nvSpPr>
            <p:cNvPr id="34" name="TextBox 34"/>
            <p:cNvSpPr txBox="1"/>
            <p:nvPr/>
          </p:nvSpPr>
          <p:spPr>
            <a:xfrm>
              <a:off x="0" y="-19050"/>
              <a:ext cx="1193338" cy="975034"/>
            </a:xfrm>
            <a:prstGeom prst="rect">
              <a:avLst/>
            </a:prstGeom>
          </p:spPr>
          <p:txBody>
            <a:bodyPr lIns="0" tIns="0" rIns="0" bIns="0" rtlCol="0" anchor="ctr"/>
            <a:lstStyle/>
            <a:p>
              <a:pPr algn="ctr">
                <a:lnSpc>
                  <a:spcPts val="1439"/>
                </a:lnSpc>
              </a:pPr>
              <a:r>
                <a:rPr lang="en-US" sz="1200" b="1" dirty="0">
                  <a:solidFill>
                    <a:srgbClr val="FFFFFF"/>
                  </a:solidFill>
                  <a:latin typeface="Codec Pro Bold"/>
                  <a:ea typeface="Codec Pro Bold"/>
                  <a:cs typeface="Codec Pro Bold"/>
                  <a:sym typeface="Codec Pro Bold"/>
                </a:rPr>
                <a:t>4</a:t>
              </a:r>
            </a:p>
          </p:txBody>
        </p:sp>
      </p:grpSp>
      <p:sp>
        <p:nvSpPr>
          <p:cNvPr id="35" name="AutoShape 35"/>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7539" y="0"/>
            <a:ext cx="10709539" cy="7569622"/>
            <a:chOff x="0" y="0"/>
            <a:chExt cx="14279385" cy="10092830"/>
          </a:xfrm>
        </p:grpSpPr>
        <p:sp>
          <p:nvSpPr>
            <p:cNvPr id="3" name="Freeform 3"/>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3"/>
              <a:stretch>
                <a:fillRect l="-25630"/>
              </a:stretch>
            </a:blipFill>
          </p:spPr>
          <p:txBody>
            <a:bodyPr/>
            <a:lstStyle/>
            <a:p>
              <a:endParaRPr lang="nl-NL"/>
            </a:p>
          </p:txBody>
        </p:sp>
      </p:grpSp>
      <p:sp>
        <p:nvSpPr>
          <p:cNvPr id="4" name="Freeform 4"/>
          <p:cNvSpPr/>
          <p:nvPr/>
        </p:nvSpPr>
        <p:spPr>
          <a:xfrm>
            <a:off x="331832" y="417100"/>
            <a:ext cx="10044055" cy="6736709"/>
          </a:xfrm>
          <a:custGeom>
            <a:avLst/>
            <a:gdLst/>
            <a:ahLst/>
            <a:cxnLst/>
            <a:rect l="l" t="t" r="r" b="b"/>
            <a:pathLst>
              <a:path w="10044055" h="6736709">
                <a:moveTo>
                  <a:pt x="0" y="0"/>
                </a:moveTo>
                <a:lnTo>
                  <a:pt x="10044055" y="0"/>
                </a:lnTo>
                <a:lnTo>
                  <a:pt x="10044055" y="6736708"/>
                </a:lnTo>
                <a:lnTo>
                  <a:pt x="0" y="673670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nl-NL"/>
          </a:p>
        </p:txBody>
      </p:sp>
      <p:grpSp>
        <p:nvGrpSpPr>
          <p:cNvPr id="5" name="Group 5"/>
          <p:cNvGrpSpPr/>
          <p:nvPr/>
        </p:nvGrpSpPr>
        <p:grpSpPr>
          <a:xfrm>
            <a:off x="644311" y="1906331"/>
            <a:ext cx="6241799" cy="4897669"/>
            <a:chOff x="0" y="0"/>
            <a:chExt cx="8322399" cy="6530226"/>
          </a:xfrm>
        </p:grpSpPr>
        <p:sp>
          <p:nvSpPr>
            <p:cNvPr id="6" name="Freeform 6"/>
            <p:cNvSpPr/>
            <p:nvPr/>
          </p:nvSpPr>
          <p:spPr>
            <a:xfrm>
              <a:off x="0" y="0"/>
              <a:ext cx="8322437" cy="6530213"/>
            </a:xfrm>
            <a:custGeom>
              <a:avLst/>
              <a:gdLst/>
              <a:ahLst/>
              <a:cxnLst/>
              <a:rect l="l" t="t" r="r" b="b"/>
              <a:pathLst>
                <a:path w="8322437" h="6530213">
                  <a:moveTo>
                    <a:pt x="0" y="0"/>
                  </a:moveTo>
                  <a:lnTo>
                    <a:pt x="8322437" y="0"/>
                  </a:lnTo>
                  <a:lnTo>
                    <a:pt x="8322437" y="6530213"/>
                  </a:lnTo>
                  <a:lnTo>
                    <a:pt x="0" y="6530213"/>
                  </a:lnTo>
                  <a:lnTo>
                    <a:pt x="0" y="0"/>
                  </a:lnTo>
                  <a:close/>
                </a:path>
              </a:pathLst>
            </a:custGeom>
            <a:blipFill>
              <a:blip r:embed="rId5"/>
              <a:stretch>
                <a:fillRect l="-720" r="-719"/>
              </a:stretch>
            </a:blipFill>
          </p:spPr>
          <p:txBody>
            <a:bodyPr/>
            <a:lstStyle/>
            <a:p>
              <a:endParaRPr lang="nl-NL"/>
            </a:p>
          </p:txBody>
        </p:sp>
      </p:grpSp>
      <p:sp>
        <p:nvSpPr>
          <p:cNvPr id="7" name="TextBox 7"/>
          <p:cNvSpPr txBox="1"/>
          <p:nvPr/>
        </p:nvSpPr>
        <p:spPr>
          <a:xfrm>
            <a:off x="7078500" y="1958019"/>
            <a:ext cx="2857500" cy="857250"/>
          </a:xfrm>
          <a:prstGeom prst="rect">
            <a:avLst/>
          </a:prstGeom>
        </p:spPr>
        <p:txBody>
          <a:bodyPr lIns="0" tIns="0" rIns="0" bIns="0" rtlCol="0" anchor="t">
            <a:spAutoFit/>
          </a:bodyPr>
          <a:lstStyle/>
          <a:p>
            <a:pPr algn="l">
              <a:lnSpc>
                <a:spcPts val="1683"/>
              </a:lnSpc>
            </a:pPr>
            <a:r>
              <a:rPr lang="en-US" sz="1402">
                <a:solidFill>
                  <a:srgbClr val="173395"/>
                </a:solidFill>
                <a:latin typeface="Poppins"/>
                <a:ea typeface="Poppins"/>
                <a:cs typeface="Poppins"/>
                <a:sym typeface="Poppins"/>
              </a:rPr>
              <a:t>Je vindt deze verschillen in een overzicht van veranderingen in structuur, titels en volgorde via de Toolbox op Palliaweb.</a:t>
            </a:r>
          </a:p>
        </p:txBody>
      </p:sp>
      <p:sp>
        <p:nvSpPr>
          <p:cNvPr id="8" name="TextBox 8"/>
          <p:cNvSpPr txBox="1"/>
          <p:nvPr/>
        </p:nvSpPr>
        <p:spPr>
          <a:xfrm>
            <a:off x="756000" y="727425"/>
            <a:ext cx="7488628" cy="447675"/>
          </a:xfrm>
          <a:prstGeom prst="rect">
            <a:avLst/>
          </a:prstGeom>
        </p:spPr>
        <p:txBody>
          <a:bodyPr lIns="0" tIns="0" rIns="0" bIns="0" rtlCol="0" anchor="t">
            <a:spAutoFit/>
          </a:bodyPr>
          <a:lstStyle/>
          <a:p>
            <a:pPr algn="l">
              <a:lnSpc>
                <a:spcPts val="3362"/>
              </a:lnSpc>
            </a:pPr>
            <a:r>
              <a:rPr lang="en-US" sz="2801" b="1">
                <a:solidFill>
                  <a:srgbClr val="173395"/>
                </a:solidFill>
                <a:latin typeface="Poppins Bold"/>
                <a:ea typeface="Poppins Bold"/>
                <a:cs typeface="Poppins Bold"/>
                <a:sym typeface="Poppins Bold"/>
              </a:rPr>
              <a:t>Verschillen met kwaliteitskader 2017  </a:t>
            </a:r>
          </a:p>
        </p:txBody>
      </p:sp>
      <p:sp>
        <p:nvSpPr>
          <p:cNvPr id="9" name="AutoShape 9"/>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sp>
        <p:nvSpPr>
          <p:cNvPr id="10" name="Freeform 10"/>
          <p:cNvSpPr/>
          <p:nvPr/>
        </p:nvSpPr>
        <p:spPr>
          <a:xfrm>
            <a:off x="9675633" y="6580084"/>
            <a:ext cx="260367" cy="223916"/>
          </a:xfrm>
          <a:custGeom>
            <a:avLst/>
            <a:gdLst/>
            <a:ahLst/>
            <a:cxnLst/>
            <a:rect l="l" t="t" r="r" b="b"/>
            <a:pathLst>
              <a:path w="260367" h="223916">
                <a:moveTo>
                  <a:pt x="0" y="0"/>
                </a:moveTo>
                <a:lnTo>
                  <a:pt x="260367" y="0"/>
                </a:lnTo>
                <a:lnTo>
                  <a:pt x="260367" y="223916"/>
                </a:lnTo>
                <a:lnTo>
                  <a:pt x="0" y="223916"/>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nl-NL"/>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1792" y="402765"/>
            <a:ext cx="9868416" cy="6754470"/>
            <a:chOff x="0" y="0"/>
            <a:chExt cx="12065601" cy="8258340"/>
          </a:xfrm>
        </p:grpSpPr>
        <p:sp>
          <p:nvSpPr>
            <p:cNvPr id="3" name="Freeform 3"/>
            <p:cNvSpPr/>
            <p:nvPr/>
          </p:nvSpPr>
          <p:spPr>
            <a:xfrm>
              <a:off x="0" y="0"/>
              <a:ext cx="12065601" cy="8258340"/>
            </a:xfrm>
            <a:custGeom>
              <a:avLst/>
              <a:gdLst/>
              <a:ahLst/>
              <a:cxnLst/>
              <a:rect l="l" t="t" r="r" b="b"/>
              <a:pathLst>
                <a:path w="12065601" h="8258340">
                  <a:moveTo>
                    <a:pt x="10808767" y="0"/>
                  </a:moveTo>
                  <a:lnTo>
                    <a:pt x="1256833" y="0"/>
                  </a:lnTo>
                  <a:cubicBezTo>
                    <a:pt x="563061" y="0"/>
                    <a:pt x="0" y="385389"/>
                    <a:pt x="0" y="860244"/>
                  </a:cubicBezTo>
                  <a:lnTo>
                    <a:pt x="0" y="8258340"/>
                  </a:lnTo>
                  <a:lnTo>
                    <a:pt x="10808767" y="8258340"/>
                  </a:lnTo>
                  <a:cubicBezTo>
                    <a:pt x="11502540" y="8258340"/>
                    <a:pt x="12065601" y="7872951"/>
                    <a:pt x="12065601" y="7398096"/>
                  </a:cubicBezTo>
                  <a:lnTo>
                    <a:pt x="12065601" y="0"/>
                  </a:lnTo>
                  <a:lnTo>
                    <a:pt x="10808767" y="0"/>
                  </a:lnTo>
                  <a:close/>
                </a:path>
              </a:pathLst>
            </a:custGeom>
            <a:solidFill>
              <a:srgbClr val="FFFFFF"/>
            </a:solidFill>
          </p:spPr>
          <p:txBody>
            <a:bodyPr/>
            <a:lstStyle/>
            <a:p>
              <a:endParaRPr lang="nl-NL"/>
            </a:p>
          </p:txBody>
        </p:sp>
      </p:grpSp>
      <p:sp>
        <p:nvSpPr>
          <p:cNvPr id="4" name="TextBox 4"/>
          <p:cNvSpPr txBox="1"/>
          <p:nvPr/>
        </p:nvSpPr>
        <p:spPr>
          <a:xfrm>
            <a:off x="756000" y="5617656"/>
            <a:ext cx="7669922" cy="1276350"/>
          </a:xfrm>
          <a:prstGeom prst="rect">
            <a:avLst/>
          </a:prstGeom>
        </p:spPr>
        <p:txBody>
          <a:bodyPr lIns="0" tIns="0" rIns="0" bIns="0" rtlCol="0" anchor="t">
            <a:spAutoFit/>
          </a:bodyPr>
          <a:lstStyle/>
          <a:p>
            <a:pPr algn="l">
              <a:lnSpc>
                <a:spcPts val="1683"/>
              </a:lnSpc>
            </a:pPr>
            <a:r>
              <a:rPr lang="en-US" sz="1402" b="1" dirty="0">
                <a:solidFill>
                  <a:srgbClr val="173395"/>
                </a:solidFill>
                <a:latin typeface="Poppins Bold"/>
                <a:ea typeface="Poppins Bold"/>
                <a:cs typeface="Poppins Bold"/>
                <a:sym typeface="Poppins Bold"/>
              </a:rPr>
              <a:t>Disclaimer</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Stichting</a:t>
            </a:r>
            <a:r>
              <a:rPr lang="en-US" sz="1402" dirty="0">
                <a:solidFill>
                  <a:srgbClr val="173395"/>
                </a:solidFill>
                <a:latin typeface="Poppins"/>
                <a:ea typeface="Poppins"/>
                <a:cs typeface="Poppins"/>
                <a:sym typeface="Poppins"/>
              </a:rPr>
              <a:t> PZNL is </a:t>
            </a:r>
            <a:r>
              <a:rPr lang="en-US" sz="1402" dirty="0" err="1">
                <a:solidFill>
                  <a:srgbClr val="173395"/>
                </a:solidFill>
                <a:latin typeface="Poppins"/>
                <a:ea typeface="Poppins"/>
                <a:cs typeface="Poppins"/>
                <a:sym typeface="Poppins"/>
              </a:rPr>
              <a:t>eigenaar</a:t>
            </a:r>
            <a:r>
              <a:rPr lang="en-US" sz="1402" dirty="0">
                <a:solidFill>
                  <a:srgbClr val="173395"/>
                </a:solidFill>
                <a:latin typeface="Poppins"/>
                <a:ea typeface="Poppins"/>
                <a:cs typeface="Poppins"/>
                <a:sym typeface="Poppins"/>
              </a:rPr>
              <a:t> van alle </a:t>
            </a:r>
            <a:r>
              <a:rPr lang="en-US" sz="1402" dirty="0" err="1">
                <a:solidFill>
                  <a:srgbClr val="173395"/>
                </a:solidFill>
                <a:latin typeface="Poppins"/>
                <a:ea typeface="Poppins"/>
                <a:cs typeface="Poppins"/>
                <a:sym typeface="Poppins"/>
              </a:rPr>
              <a:t>intellectuele</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eigendomsrechten</a:t>
            </a:r>
            <a:r>
              <a:rPr lang="en-US" sz="1402" dirty="0">
                <a:solidFill>
                  <a:srgbClr val="173395"/>
                </a:solidFill>
                <a:latin typeface="Poppins"/>
                <a:ea typeface="Poppins"/>
                <a:cs typeface="Poppins"/>
                <a:sym typeface="Poppins"/>
              </a:rPr>
              <a:t> op de </a:t>
            </a:r>
            <a:r>
              <a:rPr lang="en-US" sz="1402" dirty="0" err="1">
                <a:solidFill>
                  <a:srgbClr val="173395"/>
                </a:solidFill>
                <a:latin typeface="Poppins"/>
                <a:ea typeface="Poppins"/>
                <a:cs typeface="Poppins"/>
                <a:sym typeface="Poppins"/>
              </a:rPr>
              <a:t>PowerPointpresentatie</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inclusief</a:t>
            </a:r>
            <a:r>
              <a:rPr lang="en-US" sz="1402" dirty="0">
                <a:solidFill>
                  <a:srgbClr val="173395"/>
                </a:solidFill>
                <a:latin typeface="Poppins"/>
                <a:ea typeface="Poppins"/>
                <a:cs typeface="Poppins"/>
                <a:sym typeface="Poppins"/>
              </a:rPr>
              <a:t> het </a:t>
            </a:r>
            <a:r>
              <a:rPr lang="en-US" sz="1402" dirty="0" err="1">
                <a:solidFill>
                  <a:srgbClr val="173395"/>
                </a:solidFill>
                <a:latin typeface="Poppins"/>
                <a:ea typeface="Poppins"/>
                <a:cs typeface="Poppins"/>
                <a:sym typeface="Poppins"/>
              </a:rPr>
              <a:t>daarop</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vermelde</a:t>
            </a:r>
            <a:r>
              <a:rPr lang="en-US" sz="1402" dirty="0">
                <a:solidFill>
                  <a:srgbClr val="173395"/>
                </a:solidFill>
                <a:latin typeface="Poppins"/>
                <a:ea typeface="Poppins"/>
                <a:cs typeface="Poppins"/>
                <a:sym typeface="Poppins"/>
              </a:rPr>
              <a:t> logo van </a:t>
            </a:r>
            <a:r>
              <a:rPr lang="en-US" sz="1402" dirty="0" err="1">
                <a:solidFill>
                  <a:srgbClr val="173395"/>
                </a:solidFill>
                <a:latin typeface="Poppins"/>
                <a:ea typeface="Poppins"/>
                <a:cs typeface="Poppins"/>
                <a:sym typeface="Poppins"/>
              </a:rPr>
              <a:t>Stichting</a:t>
            </a:r>
            <a:r>
              <a:rPr lang="en-US" sz="1402" dirty="0">
                <a:solidFill>
                  <a:srgbClr val="173395"/>
                </a:solidFill>
                <a:latin typeface="Poppins"/>
                <a:ea typeface="Poppins"/>
                <a:cs typeface="Poppins"/>
                <a:sym typeface="Poppins"/>
              </a:rPr>
              <a:t> PZNL. </a:t>
            </a:r>
            <a:r>
              <a:rPr lang="en-US" sz="1402" dirty="0" err="1">
                <a:solidFill>
                  <a:srgbClr val="173395"/>
                </a:solidFill>
                <a:latin typeface="Poppins"/>
                <a:ea typeface="Poppins"/>
                <a:cs typeface="Poppins"/>
                <a:sym typeface="Poppins"/>
              </a:rPr>
              <a:t>Stichting</a:t>
            </a:r>
            <a:r>
              <a:rPr lang="en-US" sz="1402" dirty="0">
                <a:solidFill>
                  <a:srgbClr val="173395"/>
                </a:solidFill>
                <a:latin typeface="Poppins"/>
                <a:ea typeface="Poppins"/>
                <a:cs typeface="Poppins"/>
                <a:sym typeface="Poppins"/>
              </a:rPr>
              <a:t> PZNL </a:t>
            </a:r>
            <a:r>
              <a:rPr lang="en-US" sz="1402" dirty="0" err="1">
                <a:solidFill>
                  <a:srgbClr val="173395"/>
                </a:solidFill>
                <a:latin typeface="Poppins"/>
                <a:ea typeface="Poppins"/>
                <a:cs typeface="Poppins"/>
                <a:sym typeface="Poppins"/>
              </a:rPr>
              <a:t>aanvaardt</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geen</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aansprakelijkheid</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voor</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eventuele</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onjuistheden</a:t>
            </a:r>
            <a:r>
              <a:rPr lang="en-US" sz="1402" dirty="0">
                <a:solidFill>
                  <a:srgbClr val="173395"/>
                </a:solidFill>
                <a:latin typeface="Poppins"/>
                <a:ea typeface="Poppins"/>
                <a:cs typeface="Poppins"/>
                <a:sym typeface="Poppins"/>
              </a:rPr>
              <a:t> </a:t>
            </a:r>
            <a:r>
              <a:rPr lang="en-US" sz="1402" dirty="0" err="1">
                <a:solidFill>
                  <a:srgbClr val="173395"/>
                </a:solidFill>
                <a:latin typeface="Poppins"/>
                <a:ea typeface="Poppins"/>
                <a:cs typeface="Poppins"/>
                <a:sym typeface="Poppins"/>
              </a:rPr>
              <a:t>en</a:t>
            </a:r>
            <a:r>
              <a:rPr lang="en-US" sz="1402" dirty="0">
                <a:solidFill>
                  <a:srgbClr val="173395"/>
                </a:solidFill>
                <a:latin typeface="Poppins"/>
                <a:ea typeface="Poppins"/>
                <a:cs typeface="Poppins"/>
                <a:sym typeface="Poppins"/>
              </a:rPr>
              <a:t>/of </a:t>
            </a:r>
            <a:r>
              <a:rPr lang="en-US" sz="1402" dirty="0" err="1">
                <a:solidFill>
                  <a:srgbClr val="173395"/>
                </a:solidFill>
                <a:latin typeface="Poppins"/>
                <a:ea typeface="Poppins"/>
                <a:cs typeface="Poppins"/>
                <a:sym typeface="Poppins"/>
              </a:rPr>
              <a:t>onvolledigheden</a:t>
            </a:r>
            <a:r>
              <a:rPr lang="en-US" sz="1402" dirty="0">
                <a:solidFill>
                  <a:srgbClr val="173395"/>
                </a:solidFill>
                <a:latin typeface="Poppins"/>
                <a:ea typeface="Poppins"/>
                <a:cs typeface="Poppins"/>
                <a:sym typeface="Poppins"/>
              </a:rPr>
              <a:t> in de </a:t>
            </a:r>
            <a:r>
              <a:rPr lang="en-US" sz="1402" dirty="0" err="1">
                <a:solidFill>
                  <a:srgbClr val="173395"/>
                </a:solidFill>
                <a:latin typeface="Poppins"/>
                <a:ea typeface="Poppins"/>
                <a:cs typeface="Poppins"/>
                <a:sym typeface="Poppins"/>
              </a:rPr>
              <a:t>inhoud</a:t>
            </a:r>
            <a:r>
              <a:rPr lang="en-US" sz="1402" dirty="0">
                <a:solidFill>
                  <a:srgbClr val="173395"/>
                </a:solidFill>
                <a:latin typeface="Poppins"/>
                <a:ea typeface="Poppins"/>
                <a:cs typeface="Poppins"/>
                <a:sym typeface="Poppins"/>
              </a:rPr>
              <a:t> van het </a:t>
            </a:r>
            <a:r>
              <a:rPr lang="en-US" sz="1402" dirty="0" err="1">
                <a:solidFill>
                  <a:srgbClr val="173395"/>
                </a:solidFill>
                <a:latin typeface="Poppins"/>
                <a:ea typeface="Poppins"/>
                <a:cs typeface="Poppins"/>
                <a:sym typeface="Poppins"/>
              </a:rPr>
              <a:t>lesmateriaal</a:t>
            </a:r>
            <a:r>
              <a:rPr lang="en-US" sz="1402" dirty="0">
                <a:solidFill>
                  <a:srgbClr val="173395"/>
                </a:solidFill>
                <a:latin typeface="Poppins"/>
                <a:ea typeface="Poppins"/>
                <a:cs typeface="Poppins"/>
                <a:sym typeface="Poppins"/>
              </a:rPr>
              <a:t>.</a:t>
            </a:r>
          </a:p>
          <a:p>
            <a:pPr algn="l">
              <a:lnSpc>
                <a:spcPts val="1683"/>
              </a:lnSpc>
            </a:pPr>
            <a:r>
              <a:rPr lang="en-US" sz="1402" b="1" dirty="0" err="1">
                <a:solidFill>
                  <a:srgbClr val="173395"/>
                </a:solidFill>
                <a:latin typeface="Poppins Bold"/>
                <a:ea typeface="Poppins Bold"/>
                <a:cs typeface="Poppins Bold"/>
                <a:sym typeface="Poppins Bold"/>
              </a:rPr>
              <a:t>Licentie</a:t>
            </a:r>
            <a:r>
              <a:rPr lang="en-US" sz="1402" dirty="0">
                <a:solidFill>
                  <a:srgbClr val="173395"/>
                </a:solidFill>
                <a:latin typeface="Poppins"/>
                <a:ea typeface="Poppins"/>
                <a:cs typeface="Poppins"/>
                <a:sym typeface="Poppins"/>
              </a:rPr>
              <a:t>:</a:t>
            </a:r>
          </a:p>
          <a:p>
            <a:pPr algn="l">
              <a:lnSpc>
                <a:spcPts val="1683"/>
              </a:lnSpc>
            </a:pPr>
            <a:r>
              <a:rPr lang="en-US" sz="1402" dirty="0">
                <a:solidFill>
                  <a:srgbClr val="173395"/>
                </a:solidFill>
                <a:latin typeface="Poppins"/>
                <a:ea typeface="Poppins"/>
                <a:cs typeface="Poppins"/>
                <a:sym typeface="Poppins"/>
              </a:rPr>
              <a:t>Creative Commons: BY-NC-SA</a:t>
            </a:r>
          </a:p>
        </p:txBody>
      </p:sp>
      <p:sp>
        <p:nvSpPr>
          <p:cNvPr id="7" name="AutoShape 9">
            <a:extLst>
              <a:ext uri="{FF2B5EF4-FFF2-40B4-BE49-F238E27FC236}">
                <a16:creationId xmlns:a16="http://schemas.microsoft.com/office/drawing/2014/main" id="{2979925F-3E8D-DC7D-97F5-3B2F8B98862A}"/>
              </a:ext>
            </a:extLst>
          </p:cNvPr>
          <p:cNvSpPr/>
          <p:nvPr/>
        </p:nvSpPr>
        <p:spPr>
          <a:xfrm>
            <a:off x="204787" y="13487"/>
            <a:ext cx="0" cy="7488759"/>
          </a:xfrm>
          <a:prstGeom prst="line">
            <a:avLst/>
          </a:prstGeom>
          <a:ln w="409575" cap="flat">
            <a:solidFill>
              <a:srgbClr val="F1ECE3"/>
            </a:solidFill>
            <a:prstDash val="solid"/>
            <a:headEnd type="none" w="sm" len="sm"/>
            <a:tailEnd type="none" w="sm" len="sm"/>
          </a:ln>
        </p:spPr>
        <p:txBody>
          <a:bodyPr/>
          <a:lstStyle/>
          <a:p>
            <a:endParaRPr lang="nl-NL"/>
          </a:p>
        </p:txBody>
      </p:sp>
      <p:grpSp>
        <p:nvGrpSpPr>
          <p:cNvPr id="8" name="Group 2">
            <a:extLst>
              <a:ext uri="{FF2B5EF4-FFF2-40B4-BE49-F238E27FC236}">
                <a16:creationId xmlns:a16="http://schemas.microsoft.com/office/drawing/2014/main" id="{1428B694-2CB2-EED3-325B-E79E602A801F}"/>
              </a:ext>
            </a:extLst>
          </p:cNvPr>
          <p:cNvGrpSpPr/>
          <p:nvPr/>
        </p:nvGrpSpPr>
        <p:grpSpPr>
          <a:xfrm>
            <a:off x="0" y="-6561"/>
            <a:ext cx="10709539" cy="7569622"/>
            <a:chOff x="0" y="0"/>
            <a:chExt cx="14279385" cy="10092830"/>
          </a:xfrm>
        </p:grpSpPr>
        <p:sp>
          <p:nvSpPr>
            <p:cNvPr id="9" name="Freeform 3">
              <a:extLst>
                <a:ext uri="{FF2B5EF4-FFF2-40B4-BE49-F238E27FC236}">
                  <a16:creationId xmlns:a16="http://schemas.microsoft.com/office/drawing/2014/main" id="{C99434F3-17F3-9361-977E-299A35FB703F}"/>
                </a:ext>
              </a:extLst>
            </p:cNvPr>
            <p:cNvSpPr/>
            <p:nvPr/>
          </p:nvSpPr>
          <p:spPr>
            <a:xfrm>
              <a:off x="0" y="0"/>
              <a:ext cx="14279372" cy="10092817"/>
            </a:xfrm>
            <a:custGeom>
              <a:avLst/>
              <a:gdLst/>
              <a:ahLst/>
              <a:cxnLst/>
              <a:rect l="l" t="t" r="r" b="b"/>
              <a:pathLst>
                <a:path w="14279372" h="10092817">
                  <a:moveTo>
                    <a:pt x="0" y="0"/>
                  </a:moveTo>
                  <a:lnTo>
                    <a:pt x="14279372" y="0"/>
                  </a:lnTo>
                  <a:lnTo>
                    <a:pt x="14279372" y="10092817"/>
                  </a:lnTo>
                  <a:lnTo>
                    <a:pt x="0" y="10092817"/>
                  </a:lnTo>
                  <a:lnTo>
                    <a:pt x="0" y="0"/>
                  </a:lnTo>
                  <a:close/>
                </a:path>
              </a:pathLst>
            </a:custGeom>
            <a:blipFill>
              <a:blip r:embed="rId2"/>
              <a:stretch>
                <a:fillRect l="-25630"/>
              </a:stretch>
            </a:blipFill>
          </p:spPr>
          <p:txBody>
            <a:bodyPr/>
            <a:lstStyle/>
            <a:p>
              <a:endParaRPr lang="nl-NL"/>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5425</Words>
  <Application>Microsoft Macintosh PowerPoint</Application>
  <PresentationFormat>Aangepast</PresentationFormat>
  <Paragraphs>481</Paragraphs>
  <Slides>28</Slides>
  <Notes>20</Notes>
  <HiddenSlides>0</HiddenSlides>
  <MMClips>0</MMClips>
  <ScaleCrop>false</ScaleCrop>
  <HeadingPairs>
    <vt:vector size="6" baseType="variant">
      <vt:variant>
        <vt:lpstr>Gebruikte lettertypen</vt:lpstr>
      </vt:variant>
      <vt:variant>
        <vt:i4>7</vt:i4>
      </vt:variant>
      <vt:variant>
        <vt:lpstr>Thema</vt:lpstr>
      </vt:variant>
      <vt:variant>
        <vt:i4>1</vt:i4>
      </vt:variant>
      <vt:variant>
        <vt:lpstr>Diatitels</vt:lpstr>
      </vt:variant>
      <vt:variant>
        <vt:i4>28</vt:i4>
      </vt:variant>
    </vt:vector>
  </HeadingPairs>
  <TitlesOfParts>
    <vt:vector size="36" baseType="lpstr">
      <vt:lpstr>Poppins Italics</vt:lpstr>
      <vt:lpstr>Arial</vt:lpstr>
      <vt:lpstr>Calibri</vt:lpstr>
      <vt:lpstr>Poppins</vt:lpstr>
      <vt:lpstr>Wingdings</vt:lpstr>
      <vt:lpstr>Poppins Bold</vt:lpstr>
      <vt:lpstr>Codec Pro Bold</vt:lpstr>
      <vt:lpstr>Office Theme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20260710 basis presentatie KK toolbox - versie 2.pptx</dc:title>
  <cp:lastModifiedBy>Bodemi Heuft</cp:lastModifiedBy>
  <cp:revision>3</cp:revision>
  <dcterms:created xsi:type="dcterms:W3CDTF">2006-08-16T00:00:00Z</dcterms:created>
  <dcterms:modified xsi:type="dcterms:W3CDTF">2026-10-21T18:42:22Z</dcterms:modified>
  <dc:identifier>DAHWf_5SuD4</dc:identifier>
</cp:coreProperties>
</file>