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13"/>
  </p:notesMasterIdLst>
  <p:sldIdLst>
    <p:sldId id="256" r:id="rId5"/>
    <p:sldId id="261" r:id="rId6"/>
    <p:sldId id="258" r:id="rId7"/>
    <p:sldId id="259" r:id="rId8"/>
    <p:sldId id="260" r:id="rId9"/>
    <p:sldId id="262" r:id="rId10"/>
    <p:sldId id="269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6929" autoAdjust="0"/>
  </p:normalViewPr>
  <p:slideViewPr>
    <p:cSldViewPr snapToGrid="0" snapToObjects="1">
      <p:cViewPr varScale="1">
        <p:scale>
          <a:sx n="116" d="100"/>
          <a:sy n="116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920E-A808-5E40-923A-CA2B651BE1CC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CBE9F-D302-E14A-AE80-658430224C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16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Patient</a:t>
            </a:r>
            <a:r>
              <a:rPr lang="nl-NL" dirty="0" smtClean="0"/>
              <a:t> doelgroep gericht, betekenisgeving, tijdigheid</a:t>
            </a:r>
          </a:p>
          <a:p>
            <a:r>
              <a:rPr lang="nl-NL" dirty="0" smtClean="0"/>
              <a:t>Werkgever </a:t>
            </a:r>
            <a:r>
              <a:rPr lang="nl-NL" dirty="0" err="1" smtClean="0"/>
              <a:t>efficientie</a:t>
            </a:r>
            <a:r>
              <a:rPr lang="nl-NL" dirty="0" smtClean="0"/>
              <a:t> en toegankelijkheid</a:t>
            </a:r>
          </a:p>
          <a:p>
            <a:r>
              <a:rPr lang="nl-NL" dirty="0" smtClean="0"/>
              <a:t>Let op plek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cag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A1A39-1C62-9C44-A876-6C9FD066F55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10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12192000" cy="5730240"/>
          </a:xfrm>
          <a:prstGeom prst="rect">
            <a:avLst/>
          </a:prstGeom>
          <a:solidFill>
            <a:srgbClr val="A8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5475098"/>
            <a:ext cx="4031996" cy="4031996"/>
          </a:xfrm>
          <a:prstGeom prst="rect">
            <a:avLst/>
          </a:prstGeom>
        </p:spPr>
      </p:pic>
      <p:grpSp>
        <p:nvGrpSpPr>
          <p:cNvPr id="12" name="Groeperen 11"/>
          <p:cNvGrpSpPr/>
          <p:nvPr userDrawn="1"/>
        </p:nvGrpSpPr>
        <p:grpSpPr>
          <a:xfrm>
            <a:off x="7515379" y="2094139"/>
            <a:ext cx="5151807" cy="4096246"/>
            <a:chOff x="7228982" y="4544296"/>
            <a:chExt cx="2006771" cy="1595601"/>
          </a:xfrm>
          <a:solidFill>
            <a:schemeClr val="lt1">
              <a:alpha val="40000"/>
            </a:schemeClr>
          </a:solidFill>
        </p:grpSpPr>
        <p:sp>
          <p:nvSpPr>
            <p:cNvPr id="13" name="Ovaal 12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5" name="Ovaal 14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7" name="Ovaal 16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8" name="Ovaal 17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9" name="Ovaal 18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20" name="Ovaal 19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11" name="Ovaal 10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5" name="Ovaal 14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7" name="Ovaal 16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8" name="Ovaal 17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12" name="Ovaal 11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5" name="Ovaal 14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6" name="Ovaal 15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7" name="Ovaal 16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8" name="Ovaal 17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9" name="Ovaal 18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7" name="Ovaal 6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8" name="Ovaal 7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9" name="Ovaal 8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0" name="Ovaal 9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grpSp>
        <p:nvGrpSpPr>
          <p:cNvPr id="5" name="Groeperen 4"/>
          <p:cNvGrpSpPr/>
          <p:nvPr userDrawn="1"/>
        </p:nvGrpSpPr>
        <p:grpSpPr>
          <a:xfrm>
            <a:off x="8600859" y="4050155"/>
            <a:ext cx="3949413" cy="3140212"/>
            <a:chOff x="7228982" y="4544296"/>
            <a:chExt cx="2006771" cy="1595601"/>
          </a:xfrm>
          <a:solidFill>
            <a:srgbClr val="A8D5F4">
              <a:alpha val="30000"/>
            </a:srgbClr>
          </a:solidFill>
        </p:grpSpPr>
        <p:sp>
          <p:nvSpPr>
            <p:cNvPr id="6" name="Ovaal 5"/>
            <p:cNvSpPr/>
            <p:nvPr userDrawn="1"/>
          </p:nvSpPr>
          <p:spPr>
            <a:xfrm>
              <a:off x="8045191" y="454429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7" name="Ovaal 6"/>
            <p:cNvSpPr/>
            <p:nvPr userDrawn="1"/>
          </p:nvSpPr>
          <p:spPr>
            <a:xfrm>
              <a:off x="8045191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8" name="Ovaal 7"/>
            <p:cNvSpPr/>
            <p:nvPr userDrawn="1"/>
          </p:nvSpPr>
          <p:spPr>
            <a:xfrm>
              <a:off x="7228982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9" name="Ovaal 8"/>
            <p:cNvSpPr/>
            <p:nvPr userDrawn="1"/>
          </p:nvSpPr>
          <p:spPr>
            <a:xfrm>
              <a:off x="8867537" y="5360506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0" name="Ovaal 9"/>
            <p:cNvSpPr/>
            <p:nvPr userDrawn="1"/>
          </p:nvSpPr>
          <p:spPr>
            <a:xfrm>
              <a:off x="8456362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7634020" y="4955468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8456362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7634020" y="5771681"/>
              <a:ext cx="368216" cy="368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mtClean="0"/>
                <a:t> </a:t>
              </a:r>
              <a:endParaRPr lang="nl-NL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6000" i="1" dirty="0" smtClean="0">
                <a:solidFill>
                  <a:srgbClr val="0070C0"/>
                </a:solidFill>
              </a:rPr>
              <a:t>Palliatieve zorg: jouw zorg?!</a:t>
            </a:r>
            <a:endParaRPr lang="nl-NL" sz="6000" i="1" dirty="0">
              <a:solidFill>
                <a:srgbClr val="0070C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Palliatief team WZA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3504" y="444137"/>
            <a:ext cx="11205318" cy="964039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Aandachtspunten voor de markering van het </a:t>
            </a:r>
            <a:r>
              <a:rPr lang="nl-NL" dirty="0" err="1" smtClean="0">
                <a:solidFill>
                  <a:srgbClr val="0070C0"/>
                </a:solidFill>
              </a:rPr>
              <a:t>palliatieve</a:t>
            </a:r>
            <a:r>
              <a:rPr lang="nl-NL" dirty="0" smtClean="0">
                <a:solidFill>
                  <a:srgbClr val="0070C0"/>
                </a:solidFill>
              </a:rPr>
              <a:t> traject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 descr="Schermafbeelding 2015-09-22 om 18.16.4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701" r="-78701"/>
          <a:stretch>
            <a:fillRect/>
          </a:stretch>
        </p:blipFill>
        <p:spPr>
          <a:xfrm>
            <a:off x="1489166" y="1913136"/>
            <a:ext cx="8721634" cy="4513790"/>
          </a:xfrm>
        </p:spPr>
      </p:pic>
    </p:spTree>
    <p:extLst>
      <p:ext uri="{BB962C8B-B14F-4D97-AF65-F5344CB8AC3E}">
        <p14:creationId xmlns:p14="http://schemas.microsoft.com/office/powerpoint/2010/main" val="64812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makering pall zorg  kop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531" y="287383"/>
            <a:ext cx="10293532" cy="5103274"/>
          </a:xfrm>
        </p:spPr>
      </p:pic>
    </p:spTree>
    <p:extLst>
      <p:ext uri="{BB962C8B-B14F-4D97-AF65-F5344CB8AC3E}">
        <p14:creationId xmlns:p14="http://schemas.microsoft.com/office/powerpoint/2010/main" val="45957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7440" y="391887"/>
            <a:ext cx="7583423" cy="79683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Stadia in de </a:t>
            </a:r>
            <a:r>
              <a:rPr lang="nl-NL" dirty="0" err="1" smtClean="0">
                <a:solidFill>
                  <a:srgbClr val="0070C0"/>
                </a:solidFill>
              </a:rPr>
              <a:t>palliatieve</a:t>
            </a:r>
            <a:r>
              <a:rPr lang="nl-NL" dirty="0" smtClean="0">
                <a:solidFill>
                  <a:srgbClr val="0070C0"/>
                </a:solidFill>
              </a:rPr>
              <a:t> zorg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 descr="Schermafbeelding 2015-09-20 om 16.07.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391" y="1652300"/>
            <a:ext cx="9875520" cy="4323231"/>
          </a:xfrm>
        </p:spPr>
      </p:pic>
    </p:spTree>
    <p:extLst>
      <p:ext uri="{BB962C8B-B14F-4D97-AF65-F5344CB8AC3E}">
        <p14:creationId xmlns:p14="http://schemas.microsoft.com/office/powerpoint/2010/main" val="17928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4" name="Tijdelijke aanduiding voor inhoud 3" descr="Schermafbeelding 2015-09-20 om 15.00.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755" y="964692"/>
            <a:ext cx="11234058" cy="4784945"/>
          </a:xfrm>
        </p:spPr>
      </p:pic>
    </p:spTree>
    <p:extLst>
      <p:ext uri="{BB962C8B-B14F-4D97-AF65-F5344CB8AC3E}">
        <p14:creationId xmlns:p14="http://schemas.microsoft.com/office/powerpoint/2010/main" val="119957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5-09-20 om 15.29.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898" y="689277"/>
            <a:ext cx="10894422" cy="5051124"/>
          </a:xfrm>
        </p:spPr>
      </p:pic>
    </p:spTree>
    <p:extLst>
      <p:ext uri="{BB962C8B-B14F-4D97-AF65-F5344CB8AC3E}">
        <p14:creationId xmlns:p14="http://schemas.microsoft.com/office/powerpoint/2010/main" val="10210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9531" y="690372"/>
            <a:ext cx="9744892" cy="7178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4400" dirty="0" err="1" smtClean="0">
                <a:solidFill>
                  <a:srgbClr val="0070C0"/>
                </a:solidFill>
                <a:ea typeface="ＭＳ Ｐゴシック" pitchFamily="-65" charset="-128"/>
                <a:cs typeface="ＭＳ Ｐゴシック" pitchFamily="-65" charset="-128"/>
              </a:rPr>
              <a:t>Evidence</a:t>
            </a:r>
            <a:r>
              <a:rPr lang="nl-NL" sz="4400" dirty="0" smtClean="0">
                <a:solidFill>
                  <a:srgbClr val="0070C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nl-NL" sz="4400" dirty="0" err="1" smtClean="0">
                <a:solidFill>
                  <a:srgbClr val="0070C0"/>
                </a:solidFill>
                <a:ea typeface="ＭＳ Ｐゴシック" pitchFamily="-65" charset="-128"/>
                <a:cs typeface="ＭＳ Ｐゴシック" pitchFamily="-65" charset="-128"/>
              </a:rPr>
              <a:t>Based</a:t>
            </a:r>
            <a:r>
              <a:rPr lang="nl-NL" sz="4400" dirty="0" smtClean="0">
                <a:solidFill>
                  <a:srgbClr val="0070C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nl-NL" sz="4400" dirty="0" err="1" smtClean="0">
                <a:solidFill>
                  <a:srgbClr val="0070C0"/>
                </a:solidFill>
                <a:ea typeface="ＭＳ Ｐゴシック" pitchFamily="-65" charset="-128"/>
                <a:cs typeface="ＭＳ Ｐゴシック" pitchFamily="-65" charset="-128"/>
              </a:rPr>
              <a:t>Medicine</a:t>
            </a:r>
            <a:r>
              <a:rPr lang="nl-NL" sz="44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70263" y="1865375"/>
            <a:ext cx="10633166" cy="4992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nl-NL" altLang="x-none" sz="3600" dirty="0">
                <a:solidFill>
                  <a:srgbClr val="0070C0"/>
                </a:solidFill>
                <a:ea typeface="ＭＳ Ｐゴシック" charset="-128"/>
              </a:rPr>
              <a:t>Methodiek van werken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nl-NL" altLang="x-none" sz="2400" dirty="0">
                <a:solidFill>
                  <a:srgbClr val="0070C0"/>
                </a:solidFill>
                <a:ea typeface="ＭＳ Ｐゴシック" charset="-128"/>
              </a:rPr>
              <a:t>(los van een therapievorm)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nl-NL" altLang="x-none" sz="2400" dirty="0">
              <a:solidFill>
                <a:srgbClr val="0070C0"/>
              </a:solidFill>
              <a:ea typeface="ＭＳ Ｐゴシック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nl-NL" altLang="x-none" sz="2400" dirty="0" smtClean="0">
                <a:solidFill>
                  <a:srgbClr val="0070C0"/>
                </a:solidFill>
                <a:ea typeface="ＭＳ Ｐゴシック" charset="-128"/>
              </a:rPr>
              <a:t>Best </a:t>
            </a:r>
            <a:r>
              <a:rPr lang="nl-NL" altLang="x-none" sz="2400" dirty="0">
                <a:solidFill>
                  <a:srgbClr val="0070C0"/>
                </a:solidFill>
                <a:ea typeface="ＭＳ Ｐゴシック" charset="-128"/>
              </a:rPr>
              <a:t>beschikbare (veilig en effectief) bewijs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nl-NL" altLang="x-none" sz="2400" dirty="0">
              <a:solidFill>
                <a:srgbClr val="0070C0"/>
              </a:solidFill>
              <a:ea typeface="ＭＳ Ｐゴシック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nl-NL" altLang="x-none" sz="2400" dirty="0">
                <a:solidFill>
                  <a:srgbClr val="0070C0"/>
                </a:solidFill>
                <a:ea typeface="ＭＳ Ｐゴシック" charset="-128"/>
              </a:rPr>
              <a:t>Klinische expertise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nl-NL" altLang="x-none" sz="2400" dirty="0">
              <a:solidFill>
                <a:srgbClr val="0070C0"/>
              </a:solidFill>
              <a:ea typeface="ＭＳ Ｐゴシック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nl-NL" altLang="x-none" sz="2400" dirty="0">
                <a:solidFill>
                  <a:srgbClr val="0070C0"/>
                </a:solidFill>
                <a:ea typeface="ＭＳ Ｐゴシック" charset="-128"/>
              </a:rPr>
              <a:t>Waarde(n) en voorkeur van de </a:t>
            </a:r>
            <a:r>
              <a:rPr lang="nl-NL" altLang="x-none" sz="2400" i="1" dirty="0">
                <a:solidFill>
                  <a:srgbClr val="0070C0"/>
                </a:solidFill>
                <a:ea typeface="ＭＳ Ｐゴシック" charset="-128"/>
              </a:rPr>
              <a:t>individuele</a:t>
            </a:r>
            <a:r>
              <a:rPr lang="nl-NL" altLang="x-none" sz="2400" dirty="0">
                <a:solidFill>
                  <a:srgbClr val="0070C0"/>
                </a:solidFill>
                <a:ea typeface="ＭＳ Ｐゴシック" charset="-128"/>
              </a:rPr>
              <a:t> patiënt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nl-NL" altLang="x-none" sz="2400" i="1" dirty="0" smtClean="0">
              <a:solidFill>
                <a:srgbClr val="0070C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nl-NL" altLang="x-none" sz="2400" i="1" dirty="0">
              <a:solidFill>
                <a:srgbClr val="0070C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altLang="x-none" sz="1600" dirty="0">
                <a:solidFill>
                  <a:srgbClr val="0070C0"/>
                </a:solidFill>
                <a:ea typeface="ＭＳ Ｐゴシック" charset="-128"/>
              </a:rPr>
              <a:t>	Sackett DL, Straus SE, Richardson WS, Rosenberg W, Haynes RBE (2000) Evidence-based Medicine: How to Practice and Teach EBM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nl-NL" altLang="x-none" sz="16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nl-NL" altLang="x-none" sz="16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3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6446" y="574766"/>
            <a:ext cx="7374418" cy="65314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Hulp bij besluitvorming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 descr="Schermafbeelding 2015-09-20 om 14.32.2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903" y="1555770"/>
            <a:ext cx="10345783" cy="4634194"/>
          </a:xfrm>
        </p:spPr>
      </p:pic>
    </p:spTree>
    <p:extLst>
      <p:ext uri="{BB962C8B-B14F-4D97-AF65-F5344CB8AC3E}">
        <p14:creationId xmlns:p14="http://schemas.microsoft.com/office/powerpoint/2010/main" val="13435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CFB569E81CF4E838F68A78F03B113" ma:contentTypeVersion="0" ma:contentTypeDescription="Een nieuw document maken." ma:contentTypeScope="" ma:versionID="1768621f323db60663806f108e3b2b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A6DDA-DCC5-4E49-8C50-3555575BD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F4BD5B-1AF5-4E27-8FCD-931388DBC69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B1BDB22-3350-4A7C-9292-F2561EC09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72</Words>
  <Application>Microsoft Office PowerPoint</Application>
  <PresentationFormat>Breedbeeld</PresentationFormat>
  <Paragraphs>21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Gill Sans MT</vt:lpstr>
      <vt:lpstr>Wingdings</vt:lpstr>
      <vt:lpstr>Pakket</vt:lpstr>
      <vt:lpstr>Palliatieve zorg: jouw zorg?!</vt:lpstr>
      <vt:lpstr>Aandachtspunten voor de markering van het palliatieve traject</vt:lpstr>
      <vt:lpstr>PowerPoint-presentatie</vt:lpstr>
      <vt:lpstr>Stadia in de palliatieve zorg</vt:lpstr>
      <vt:lpstr>PowerPoint-presentatie</vt:lpstr>
      <vt:lpstr>PowerPoint-presentatie</vt:lpstr>
      <vt:lpstr>Evidence Based Medicine </vt:lpstr>
      <vt:lpstr>Hulp bij besluitvorming</vt:lpstr>
    </vt:vector>
  </TitlesOfParts>
  <Company>Wilhelmina Ziekenhuis Assen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Palliatieve zorg: jouw zorg?!</dc:title>
  <dc:creator>Bos Mirjam</dc:creator>
  <cp:lastModifiedBy>Bos Mirjam</cp:lastModifiedBy>
  <cp:revision>20</cp:revision>
  <dcterms:created xsi:type="dcterms:W3CDTF">2017-04-25T13:14:50Z</dcterms:created>
  <dcterms:modified xsi:type="dcterms:W3CDTF">2017-05-24T07:52:54Z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0x010100888CFB569E81CF4E838F68A78F03B113</vt:lpwstr>
  </property>
</Properties>
</file>